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6" r:id="rId3"/>
    <p:sldId id="264" r:id="rId4"/>
    <p:sldId id="265" r:id="rId5"/>
    <p:sldId id="260" r:id="rId6"/>
    <p:sldId id="261" r:id="rId7"/>
    <p:sldId id="262" r:id="rId8"/>
    <p:sldId id="273" r:id="rId9"/>
    <p:sldId id="269" r:id="rId10"/>
    <p:sldId id="270" r:id="rId11"/>
    <p:sldId id="272" r:id="rId12"/>
    <p:sldId id="258" r:id="rId13"/>
    <p:sldId id="275" r:id="rId14"/>
    <p:sldId id="274" r:id="rId15"/>
    <p:sldId id="276" r:id="rId16"/>
    <p:sldId id="277" r:id="rId17"/>
    <p:sldId id="266" r:id="rId18"/>
    <p:sldId id="278" r:id="rId19"/>
    <p:sldId id="267" r:id="rId20"/>
    <p:sldId id="279" r:id="rId21"/>
    <p:sldId id="280" r:id="rId22"/>
    <p:sldId id="281" r:id="rId23"/>
    <p:sldId id="282" r:id="rId24"/>
    <p:sldId id="283" r:id="rId25"/>
    <p:sldId id="284" r:id="rId26"/>
    <p:sldId id="259" r:id="rId27"/>
    <p:sldId id="263" r:id="rId28"/>
  </p:sldIdLst>
  <p:sldSz cx="18288000" cy="10287000"/>
  <p:notesSz cx="6858000" cy="9144000"/>
  <p:embeddedFontLs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5D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7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16.png"/><Relationship Id="rId12"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svg"/><Relationship Id="rId10" Type="http://schemas.openxmlformats.org/officeDocument/2006/relationships/image" Target="../media/image5.png"/><Relationship Id="rId9" Type="http://schemas.openxmlformats.org/officeDocument/2006/relationships/image" Target="../media/image5.svg"/><Relationship Id="rId1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13"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svg"/><Relationship Id="rId10" Type="http://schemas.openxmlformats.org/officeDocument/2006/relationships/image" Target="../media/image5.png"/><Relationship Id="rId9" Type="http://schemas.openxmlformats.org/officeDocument/2006/relationships/image" Target="../media/image5.sv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3.sv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5.sv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5.svg"/></Relationships>
</file>

<file path=ppt/slides/_rels/slide2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5.sv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5.svg"/><Relationship Id="rId12" Type="http://schemas.openxmlformats.org/officeDocument/2006/relationships/image" Target="../media/image3.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11" Type="http://schemas.openxmlformats.org/officeDocument/2006/relationships/image" Target="../media/image25.png"/><Relationship Id="rId5" Type="http://schemas.openxmlformats.org/officeDocument/2006/relationships/slideLayout" Target="../slideLayouts/slideLayout7.xml"/><Relationship Id="rId10" Type="http://schemas.openxmlformats.org/officeDocument/2006/relationships/image" Target="../media/image24.png"/><Relationship Id="rId4" Type="http://schemas.openxmlformats.org/officeDocument/2006/relationships/audio" Target="../media/media3.mp3"/><Relationship Id="rId9" Type="http://schemas.openxmlformats.org/officeDocument/2006/relationships/image" Target="../media/image7.svg"/><Relationship Id="rId14"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7.svg"/><Relationship Id="rId7"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13" Type="http://schemas.openxmlformats.org/officeDocument/2006/relationships/image" Target="../media/image11.png"/><Relationship Id="rId12"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svg"/><Relationship Id="rId10" Type="http://schemas.openxmlformats.org/officeDocument/2006/relationships/image" Target="../media/image5.png"/><Relationship Id="rId9" Type="http://schemas.openxmlformats.org/officeDocument/2006/relationships/image" Target="../media/image5.svg"/><Relationship Id="rId14" Type="http://schemas.openxmlformats.org/officeDocument/2006/relationships/image" Target="../media/image12.png"/></Relationships>
</file>

<file path=ppt/slides/_rels/slide6.xml.rels><?xml version="1.0" encoding="UTF-8" standalone="yes"?>
<Relationships xmlns="http://schemas.openxmlformats.org/package/2006/relationships"><Relationship Id="rId7"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3"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11" Type="http://schemas.openxmlformats.org/officeDocument/2006/relationships/image" Target="../media/image7.svg"/><Relationship Id="rId10" Type="http://schemas.openxmlformats.org/officeDocument/2006/relationships/image" Target="../media/image5.png"/><Relationship Id="rId9"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D6E5"/>
        </a:solidFill>
        <a:effectLst/>
      </p:bgPr>
    </p:bg>
    <p:spTree>
      <p:nvGrpSpPr>
        <p:cNvPr id="1" name=""/>
        <p:cNvGrpSpPr/>
        <p:nvPr/>
      </p:nvGrpSpPr>
      <p:grpSpPr>
        <a:xfrm>
          <a:off x="0" y="0"/>
          <a:ext cx="0" cy="0"/>
          <a:chOff x="0" y="0"/>
          <a:chExt cx="0" cy="0"/>
        </a:xfrm>
      </p:grpSpPr>
      <p:grpSp>
        <p:nvGrpSpPr>
          <p:cNvPr id="2" name="Group 2"/>
          <p:cNvGrpSpPr/>
          <p:nvPr/>
        </p:nvGrpSpPr>
        <p:grpSpPr>
          <a:xfrm>
            <a:off x="1357728" y="1357661"/>
            <a:ext cx="15482472" cy="8220075"/>
            <a:chOff x="0" y="0"/>
            <a:chExt cx="7099677" cy="4037175"/>
          </a:xfrm>
        </p:grpSpPr>
        <p:sp>
          <p:nvSpPr>
            <p:cNvPr id="3" name="Freeform 3"/>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solidFill>
              <a:srgbClr val="DFB8CA"/>
            </a:solidFill>
          </p:spPr>
        </p:sp>
      </p:grpSp>
      <p:grpSp>
        <p:nvGrpSpPr>
          <p:cNvPr id="4" name="Group 4"/>
          <p:cNvGrpSpPr/>
          <p:nvPr/>
        </p:nvGrpSpPr>
        <p:grpSpPr>
          <a:xfrm>
            <a:off x="1014737" y="1028701"/>
            <a:ext cx="15482472" cy="8229600"/>
            <a:chOff x="0" y="0"/>
            <a:chExt cx="7099677" cy="4037175"/>
          </a:xfrm>
        </p:grpSpPr>
        <p:sp>
          <p:nvSpPr>
            <p:cNvPr id="5" name="Freeform 5"/>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solidFill>
              <a:srgbClr val="664354"/>
            </a:solidFill>
          </p:spPr>
        </p:sp>
      </p:grpSp>
      <p:sp>
        <p:nvSpPr>
          <p:cNvPr id="7" name="AutoShape 7"/>
          <p:cNvSpPr/>
          <p:nvPr/>
        </p:nvSpPr>
        <p:spPr>
          <a:xfrm>
            <a:off x="17450144" y="0"/>
            <a:ext cx="837856" cy="10287000"/>
          </a:xfrm>
          <a:prstGeom prst="rect">
            <a:avLst/>
          </a:prstGeom>
          <a:solidFill>
            <a:srgbClr val="FFF3ED"/>
          </a:solidFill>
        </p:spPr>
      </p:sp>
      <p:grpSp>
        <p:nvGrpSpPr>
          <p:cNvPr id="8" name="Group 8"/>
          <p:cNvGrpSpPr>
            <a:grpSpLocks noChangeAspect="1"/>
          </p:cNvGrpSpPr>
          <p:nvPr/>
        </p:nvGrpSpPr>
        <p:grpSpPr>
          <a:xfrm>
            <a:off x="17693288" y="349650"/>
            <a:ext cx="328824" cy="284761"/>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10" name="Group 10"/>
          <p:cNvGrpSpPr>
            <a:grpSpLocks noChangeAspect="1"/>
          </p:cNvGrpSpPr>
          <p:nvPr/>
        </p:nvGrpSpPr>
        <p:grpSpPr>
          <a:xfrm rot="-10800000">
            <a:off x="17693288" y="9681546"/>
            <a:ext cx="328824" cy="284761"/>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12" name="Group 12"/>
          <p:cNvGrpSpPr/>
          <p:nvPr/>
        </p:nvGrpSpPr>
        <p:grpSpPr>
          <a:xfrm>
            <a:off x="17589641" y="1796768"/>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14" name="AutoShape 14"/>
          <p:cNvSpPr/>
          <p:nvPr/>
        </p:nvSpPr>
        <p:spPr>
          <a:xfrm>
            <a:off x="17733903" y="2641010"/>
            <a:ext cx="270338" cy="0"/>
          </a:xfrm>
          <a:prstGeom prst="line">
            <a:avLst/>
          </a:prstGeom>
          <a:ln w="66675" cap="rnd">
            <a:solidFill>
              <a:srgbClr val="845D6F"/>
            </a:solidFill>
            <a:prstDash val="solid"/>
            <a:headEnd type="none" w="sm" len="sm"/>
            <a:tailEnd type="none" w="sm" len="sm"/>
          </a:ln>
        </p:spPr>
      </p:sp>
      <p:sp>
        <p:nvSpPr>
          <p:cNvPr id="15" name="AutoShape 15"/>
          <p:cNvSpPr/>
          <p:nvPr/>
        </p:nvSpPr>
        <p:spPr>
          <a:xfrm>
            <a:off x="17733903" y="2786063"/>
            <a:ext cx="270338" cy="0"/>
          </a:xfrm>
          <a:prstGeom prst="line">
            <a:avLst/>
          </a:prstGeom>
          <a:ln w="66675" cap="rnd">
            <a:solidFill>
              <a:srgbClr val="845D6F"/>
            </a:solidFill>
            <a:prstDash val="solid"/>
            <a:headEnd type="none" w="sm" len="sm"/>
            <a:tailEnd type="none" w="sm" len="sm"/>
          </a:ln>
        </p:spPr>
      </p:sp>
      <p:sp>
        <p:nvSpPr>
          <p:cNvPr id="16" name="AutoShape 16"/>
          <p:cNvSpPr/>
          <p:nvPr/>
        </p:nvSpPr>
        <p:spPr>
          <a:xfrm>
            <a:off x="17733903" y="293111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4587" flipV="1">
            <a:off x="1035055" y="2015653"/>
            <a:ext cx="15462154" cy="9028"/>
          </a:xfrm>
          <a:prstGeom prst="line">
            <a:avLst/>
          </a:prstGeom>
          <a:ln w="38100" cap="rnd">
            <a:solidFill>
              <a:srgbClr val="F6D6E5"/>
            </a:solidFill>
            <a:prstDash val="solid"/>
            <a:headEnd type="none" w="sm" len="sm"/>
            <a:tailEnd type="none" w="sm" len="sm"/>
          </a:ln>
        </p:spPr>
      </p:sp>
      <p:grpSp>
        <p:nvGrpSpPr>
          <p:cNvPr id="18" name="Group 18"/>
          <p:cNvGrpSpPr/>
          <p:nvPr/>
        </p:nvGrpSpPr>
        <p:grpSpPr>
          <a:xfrm>
            <a:off x="1803662" y="1348136"/>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0" name="Group 20"/>
          <p:cNvGrpSpPr/>
          <p:nvPr/>
        </p:nvGrpSpPr>
        <p:grpSpPr>
          <a:xfrm>
            <a:off x="2344051" y="1348136"/>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2" name="Group 22"/>
          <p:cNvGrpSpPr/>
          <p:nvPr/>
        </p:nvGrpSpPr>
        <p:grpSpPr>
          <a:xfrm>
            <a:off x="2884440" y="1348136"/>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618021" y="1357661"/>
            <a:ext cx="399352" cy="399352"/>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4825545" y="1357661"/>
            <a:ext cx="415933" cy="415933"/>
          </a:xfrm>
          <a:prstGeom prst="rect">
            <a:avLst/>
          </a:prstGeom>
        </p:spPr>
      </p:pic>
      <p:sp>
        <p:nvSpPr>
          <p:cNvPr id="26" name="TextBox 33"/>
          <p:cNvSpPr txBox="1"/>
          <p:nvPr/>
        </p:nvSpPr>
        <p:spPr>
          <a:xfrm>
            <a:off x="1415725" y="3015906"/>
            <a:ext cx="14700813" cy="3693319"/>
          </a:xfrm>
          <a:prstGeom prst="rect">
            <a:avLst/>
          </a:prstGeom>
        </p:spPr>
        <p:txBody>
          <a:bodyPr wrap="square" lIns="0" tIns="0" rIns="0" bIns="0" rtlCol="0" anchor="t">
            <a:spAutoFit/>
          </a:bodyPr>
          <a:lstStyle/>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CHÀO MỪNG CÁC EM </a:t>
            </a:r>
          </a:p>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ĐẾN VỚI TIẾT HỌC HÔM NAY! </a:t>
            </a:r>
            <a:endParaRPr lang="en-US" sz="80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412086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496511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5110163"/>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5255215"/>
            <a:ext cx="270338" cy="0"/>
          </a:xfrm>
          <a:prstGeom prst="line">
            <a:avLst/>
          </a:prstGeom>
          <a:ln w="66675" cap="rnd">
            <a:solidFill>
              <a:srgbClr val="845D6F"/>
            </a:solidFill>
            <a:prstDash val="solid"/>
            <a:headEnd type="none" w="sm" len="sm"/>
            <a:tailEnd type="none" w="sm" len="sm"/>
          </a:ln>
        </p:spPr>
      </p:sp>
      <p:sp>
        <p:nvSpPr>
          <p:cNvPr id="22" name="AutoShape 22"/>
          <p:cNvSpPr/>
          <p:nvPr/>
        </p:nvSpPr>
        <p:spPr>
          <a:xfrm rot="3752" flipV="1">
            <a:off x="6" y="1562921"/>
            <a:ext cx="17450130" cy="22469"/>
          </a:xfrm>
          <a:prstGeom prst="line">
            <a:avLst/>
          </a:prstGeom>
          <a:ln w="38100" cap="rnd">
            <a:solidFill>
              <a:srgbClr val="664354"/>
            </a:solidFill>
            <a:prstDash val="solid"/>
            <a:headEnd type="none" w="sm" len="sm"/>
            <a:tailEnd type="none" w="sm" len="sm"/>
          </a:ln>
        </p:spPr>
      </p:sp>
      <p:grpSp>
        <p:nvGrpSpPr>
          <p:cNvPr id="23" name="Group 23"/>
          <p:cNvGrpSpPr/>
          <p:nvPr/>
        </p:nvGrpSpPr>
        <p:grpSpPr>
          <a:xfrm>
            <a:off x="483736" y="550463"/>
            <a:ext cx="309615" cy="3096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5" name="Group 25"/>
          <p:cNvGrpSpPr/>
          <p:nvPr/>
        </p:nvGrpSpPr>
        <p:grpSpPr>
          <a:xfrm>
            <a:off x="1024125" y="550463"/>
            <a:ext cx="309615" cy="3096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7" name="Group 27"/>
          <p:cNvGrpSpPr/>
          <p:nvPr/>
        </p:nvGrpSpPr>
        <p:grpSpPr>
          <a:xfrm>
            <a:off x="1564514" y="550463"/>
            <a:ext cx="309615" cy="3096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1600" y="521695"/>
            <a:ext cx="399352" cy="399352"/>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5819124" y="521695"/>
            <a:ext cx="415933" cy="415933"/>
          </a:xfrm>
          <a:prstGeom prst="rect">
            <a:avLst/>
          </a:prstGeom>
        </p:spPr>
      </p:pic>
      <p:sp>
        <p:nvSpPr>
          <p:cNvPr id="21" name="TextBox 20"/>
          <p:cNvSpPr txBox="1"/>
          <p:nvPr/>
        </p:nvSpPr>
        <p:spPr>
          <a:xfrm>
            <a:off x="4648200" y="259913"/>
            <a:ext cx="9319749" cy="1200329"/>
          </a:xfrm>
          <a:prstGeom prst="rect">
            <a:avLst/>
          </a:prstGeom>
          <a:noFill/>
        </p:spPr>
        <p:txBody>
          <a:bodyPr wrap="square" rtlCol="0">
            <a:spAutoFit/>
          </a:bodyPr>
          <a:lstStyle/>
          <a:p>
            <a:pPr algn="just">
              <a:lnSpc>
                <a:spcPct val="150000"/>
              </a:lnSpc>
            </a:pPr>
            <a:r>
              <a:rPr lang="en-US" sz="4800" b="1" dirty="0" smtClean="0">
                <a:solidFill>
                  <a:srgbClr val="C00000"/>
                </a:solidFill>
                <a:latin typeface="Arial" panose="020B0604020202020204" pitchFamily="34" charset="0"/>
                <a:cs typeface="Arial" panose="020B0604020202020204" pitchFamily="34" charset="0"/>
              </a:rPr>
              <a:t>2. </a:t>
            </a:r>
            <a:r>
              <a:rPr lang="en-US" sz="4800" b="1" dirty="0" err="1" smtClean="0">
                <a:solidFill>
                  <a:srgbClr val="C00000"/>
                </a:solidFill>
                <a:latin typeface="Arial" panose="020B0604020202020204" pitchFamily="34" charset="0"/>
                <a:cs typeface="Arial" panose="020B0604020202020204" pitchFamily="34" charset="0"/>
              </a:rPr>
              <a:t>Thuật</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toán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tìm</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kiếm</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tuần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tự</a:t>
            </a:r>
            <a:endParaRPr lang="en-US" sz="4800" b="1" dirty="0">
              <a:solidFill>
                <a:srgbClr val="C00000"/>
              </a:solidFill>
              <a:latin typeface="Arial" panose="020B0604020202020204" pitchFamily="34" charset="0"/>
              <a:cs typeface="Arial" panose="020B0604020202020204" pitchFamily="34" charset="0"/>
            </a:endParaRPr>
          </a:p>
        </p:txBody>
      </p:sp>
      <p:sp>
        <p:nvSpPr>
          <p:cNvPr id="14" name="Rectangle 13"/>
          <p:cNvSpPr/>
          <p:nvPr/>
        </p:nvSpPr>
        <p:spPr>
          <a:xfrm>
            <a:off x="2159068" y="1716009"/>
            <a:ext cx="14452532" cy="2806922"/>
          </a:xfrm>
          <a:prstGeom prst="rect">
            <a:avLst/>
          </a:prstGeom>
        </p:spPr>
        <p:txBody>
          <a:bodyPr wrap="square">
            <a:spAutoFit/>
          </a:bodyPr>
          <a:lstStyle/>
          <a:p>
            <a:pPr algn="just">
              <a:lnSpc>
                <a:spcPct val="140000"/>
              </a:lnSpc>
            </a:pPr>
            <a:r>
              <a:rPr lang="vi-VN" sz="4200" dirty="0">
                <a:latin typeface="Arial" panose="020B0604020202020204" pitchFamily="34" charset="0"/>
                <a:cs typeface="Arial" panose="020B0604020202020204" pitchFamily="34" charset="0"/>
              </a:rPr>
              <a:t>Với dãy số đã cho ở ví dụ trên, em hãy thực hiện thuật toán được mô tả ở hình </a:t>
            </a:r>
            <a:r>
              <a:rPr lang="en-US" sz="4200" dirty="0" err="1" smtClean="0">
                <a:latin typeface="Arial" panose="020B0604020202020204" pitchFamily="34" charset="0"/>
                <a:cs typeface="Arial" panose="020B0604020202020204" pitchFamily="34" charset="0"/>
              </a:rPr>
              <a:t>dưới</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và </a:t>
            </a:r>
            <a:r>
              <a:rPr lang="vi-VN" sz="4200" dirty="0">
                <a:latin typeface="Arial" panose="020B0604020202020204" pitchFamily="34" charset="0"/>
                <a:cs typeface="Arial" panose="020B0604020202020204" pitchFamily="34" charset="0"/>
              </a:rPr>
              <a:t>cho biết đó có phải là thuật toán tìm kiếm tuần tự hay không?</a:t>
            </a:r>
            <a:endParaRPr lang="en-US" sz="4200" dirty="0">
              <a:latin typeface="Arial" panose="020B0604020202020204" pitchFamily="34" charset="0"/>
              <a:cs typeface="Arial" panose="020B0604020202020204" pitchFamily="34" charset="0"/>
            </a:endParaRPr>
          </a:p>
        </p:txBody>
      </p:sp>
      <p:pic>
        <p:nvPicPr>
          <p:cNvPr id="31" name="Picture 30"/>
          <p:cNvPicPr>
            <a:picLocks noChangeAspect="1"/>
          </p:cNvPicPr>
          <p:nvPr/>
        </p:nvPicPr>
        <p:blipFill>
          <a:blip r:embed="rId12"/>
          <a:stretch>
            <a:fillRect/>
          </a:stretch>
        </p:blipFill>
        <p:spPr>
          <a:xfrm>
            <a:off x="438822" y="2049708"/>
            <a:ext cx="1480219" cy="2071160"/>
          </a:xfrm>
          <a:prstGeom prst="rect">
            <a:avLst/>
          </a:prstGeom>
        </p:spPr>
      </p:pic>
      <p:grpSp>
        <p:nvGrpSpPr>
          <p:cNvPr id="18" name="Group 17"/>
          <p:cNvGrpSpPr/>
          <p:nvPr/>
        </p:nvGrpSpPr>
        <p:grpSpPr>
          <a:xfrm>
            <a:off x="2544457" y="4455951"/>
            <a:ext cx="13716000" cy="5510357"/>
            <a:chOff x="2534297" y="4455951"/>
            <a:chExt cx="13716000" cy="5510357"/>
          </a:xfrm>
        </p:grpSpPr>
        <p:pic>
          <p:nvPicPr>
            <p:cNvPr id="15" name="Picture 1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34297" y="4455951"/>
              <a:ext cx="13716000" cy="5510357"/>
            </a:xfrm>
            <a:prstGeom prst="rect">
              <a:avLst/>
            </a:prstGeom>
          </p:spPr>
        </p:pic>
        <p:sp>
          <p:nvSpPr>
            <p:cNvPr id="17" name="Rounded Rectangle 16"/>
            <p:cNvSpPr/>
            <p:nvPr/>
          </p:nvSpPr>
          <p:spPr>
            <a:xfrm>
              <a:off x="2534298" y="4716830"/>
              <a:ext cx="13700760" cy="5107097"/>
            </a:xfrm>
            <a:prstGeom prst="roundRect">
              <a:avLst>
                <a:gd name="adj" fmla="val 10301"/>
              </a:avLst>
            </a:prstGeom>
            <a:no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p:cNvPicPr>
            <a:picLocks noChangeAspect="1"/>
          </p:cNvPicPr>
          <p:nvPr/>
        </p:nvPicPr>
        <p:blipFill>
          <a:blip r:embed="rId14"/>
          <a:stretch>
            <a:fillRect/>
          </a:stretch>
        </p:blipFill>
        <p:spPr>
          <a:xfrm>
            <a:off x="14249400" y="8267700"/>
            <a:ext cx="583233" cy="583233"/>
          </a:xfrm>
          <a:prstGeom prst="rect">
            <a:avLst/>
          </a:prstGeom>
        </p:spPr>
      </p:pic>
    </p:spTree>
    <p:extLst>
      <p:ext uri="{BB962C8B-B14F-4D97-AF65-F5344CB8AC3E}">
        <p14:creationId xmlns:p14="http://schemas.microsoft.com/office/powerpoint/2010/main" val="3868779414"/>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p:tgtEl>
                                          <p:spTgt spid="21"/>
                                        </p:tgtEl>
                                        <p:attrNameLst>
                                          <p:attrName>ppt_y</p:attrName>
                                        </p:attrNameLst>
                                      </p:cBhvr>
                                      <p:tavLst>
                                        <p:tav tm="0">
                                          <p:val>
                                            <p:strVal val="#ppt_y+#ppt_h*1.125000"/>
                                          </p:val>
                                        </p:tav>
                                        <p:tav tm="100000">
                                          <p:val>
                                            <p:strVal val="#ppt_y"/>
                                          </p:val>
                                        </p:tav>
                                      </p:tavLst>
                                    </p:anim>
                                    <p:animEffect transition="in" filter="wipe(up)">
                                      <p:cBhvr>
                                        <p:cTn id="8" dur="500"/>
                                        <p:tgtEl>
                                          <p:spTgt spid="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anim calcmode="lin" valueType="num">
                                      <p:cBhvr>
                                        <p:cTn id="27" dur="500" fill="hold"/>
                                        <p:tgtEl>
                                          <p:spTgt spid="19"/>
                                        </p:tgtEl>
                                        <p:attrNameLst>
                                          <p:attrName>ppt_x</p:attrName>
                                        </p:attrNameLst>
                                      </p:cBhvr>
                                      <p:tavLst>
                                        <p:tav tm="0">
                                          <p:val>
                                            <p:strVal val="#ppt_x"/>
                                          </p:val>
                                        </p:tav>
                                        <p:tav tm="100000">
                                          <p:val>
                                            <p:strVal val="#ppt_x"/>
                                          </p:val>
                                        </p:tav>
                                      </p:tavLst>
                                    </p:anim>
                                    <p:anim calcmode="lin" valueType="num">
                                      <p:cBhvr>
                                        <p:cTn id="28"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5538432"/>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6382674"/>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6527726"/>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6672779"/>
            <a:ext cx="270338" cy="0"/>
          </a:xfrm>
          <a:prstGeom prst="line">
            <a:avLst/>
          </a:prstGeom>
          <a:ln w="66675" cap="rnd">
            <a:solidFill>
              <a:srgbClr val="845D6F"/>
            </a:solidFill>
            <a:prstDash val="solid"/>
            <a:headEnd type="none" w="sm" len="sm"/>
            <a:tailEnd type="none" w="sm" len="sm"/>
          </a:ln>
        </p:spPr>
      </p:sp>
      <p:pic>
        <p:nvPicPr>
          <p:cNvPr id="12" name="Picture 11"/>
          <p:cNvPicPr>
            <a:picLocks noChangeAspect="1"/>
          </p:cNvPicPr>
          <p:nvPr/>
        </p:nvPicPr>
        <p:blipFill>
          <a:blip r:embed="rId2"/>
          <a:stretch>
            <a:fillRect/>
          </a:stretch>
        </p:blipFill>
        <p:spPr>
          <a:xfrm>
            <a:off x="533400" y="4465320"/>
            <a:ext cx="3592513" cy="5821680"/>
          </a:xfrm>
          <a:prstGeom prst="rect">
            <a:avLst/>
          </a:prstGeom>
        </p:spPr>
      </p:pic>
      <p:grpSp>
        <p:nvGrpSpPr>
          <p:cNvPr id="14" name="Group 13"/>
          <p:cNvGrpSpPr/>
          <p:nvPr/>
        </p:nvGrpSpPr>
        <p:grpSpPr>
          <a:xfrm>
            <a:off x="3886200" y="1020805"/>
            <a:ext cx="12498528" cy="4029947"/>
            <a:chOff x="4189272" y="961153"/>
            <a:chExt cx="11288806" cy="4577279"/>
          </a:xfrm>
        </p:grpSpPr>
        <p:grpSp>
          <p:nvGrpSpPr>
            <p:cNvPr id="20" name="Group 11"/>
            <p:cNvGrpSpPr/>
            <p:nvPr/>
          </p:nvGrpSpPr>
          <p:grpSpPr>
            <a:xfrm flipH="1">
              <a:off x="4189272" y="961153"/>
              <a:ext cx="11288806" cy="4577279"/>
              <a:chOff x="0" y="0"/>
              <a:chExt cx="6238240" cy="2012950"/>
            </a:xfrm>
            <a:solidFill>
              <a:schemeClr val="accent3">
                <a:lumMod val="40000"/>
                <a:lumOff val="60000"/>
              </a:schemeClr>
            </a:solidFill>
          </p:grpSpPr>
          <p:sp>
            <p:nvSpPr>
              <p:cNvPr id="26" name="Freeform 12"/>
              <p:cNvSpPr/>
              <p:nvPr/>
            </p:nvSpPr>
            <p:spPr>
              <a:xfrm>
                <a:off x="0" y="0"/>
                <a:ext cx="6238240" cy="2112010"/>
              </a:xfrm>
              <a:custGeom>
                <a:avLst/>
                <a:gdLst/>
                <a:ahLst/>
                <a:cxnLst/>
                <a:rect l="l" t="t" r="r" b="b"/>
                <a:pathLst>
                  <a:path w="6238240" h="2112010">
                    <a:moveTo>
                      <a:pt x="5615940" y="1541780"/>
                    </a:moveTo>
                    <a:cubicBezTo>
                      <a:pt x="5615940" y="1535430"/>
                      <a:pt x="5617210" y="1530350"/>
                      <a:pt x="5617210" y="1522730"/>
                    </a:cubicBezTo>
                    <a:lnTo>
                      <a:pt x="5617210" y="490220"/>
                    </a:lnTo>
                    <a:cubicBezTo>
                      <a:pt x="5617210" y="220980"/>
                      <a:pt x="5407660" y="0"/>
                      <a:pt x="5151120" y="0"/>
                    </a:cubicBezTo>
                    <a:lnTo>
                      <a:pt x="467360" y="0"/>
                    </a:lnTo>
                    <a:cubicBezTo>
                      <a:pt x="210820" y="0"/>
                      <a:pt x="0" y="220980"/>
                      <a:pt x="0" y="490220"/>
                    </a:cubicBezTo>
                    <a:lnTo>
                      <a:pt x="0" y="1522730"/>
                    </a:lnTo>
                    <a:cubicBezTo>
                      <a:pt x="0" y="1791970"/>
                      <a:pt x="209550" y="2012950"/>
                      <a:pt x="466090" y="2012950"/>
                    </a:cubicBezTo>
                    <a:lnTo>
                      <a:pt x="5149850" y="2012950"/>
                    </a:lnTo>
                    <a:cubicBezTo>
                      <a:pt x="5262880" y="2012950"/>
                      <a:pt x="5367020" y="1969770"/>
                      <a:pt x="5447030" y="1899920"/>
                    </a:cubicBezTo>
                    <a:cubicBezTo>
                      <a:pt x="5577840" y="1971040"/>
                      <a:pt x="5890260" y="2112010"/>
                      <a:pt x="6236970" y="1905000"/>
                    </a:cubicBezTo>
                    <a:cubicBezTo>
                      <a:pt x="6238240" y="1905000"/>
                      <a:pt x="5925820" y="1906270"/>
                      <a:pt x="5615940" y="1541780"/>
                    </a:cubicBezTo>
                    <a:lnTo>
                      <a:pt x="5615940" y="1541780"/>
                    </a:lnTo>
                    <a:close/>
                  </a:path>
                </a:pathLst>
              </a:custGeom>
              <a:solidFill>
                <a:schemeClr val="accent5">
                  <a:lumMod val="60000"/>
                  <a:lumOff val="40000"/>
                </a:schemeClr>
              </a:solidFill>
            </p:spPr>
          </p:sp>
        </p:grpSp>
        <p:sp>
          <p:nvSpPr>
            <p:cNvPr id="13" name="Rectangle 12"/>
            <p:cNvSpPr/>
            <p:nvPr/>
          </p:nvSpPr>
          <p:spPr>
            <a:xfrm>
              <a:off x="5895483" y="1384071"/>
              <a:ext cx="9144000" cy="3013838"/>
            </a:xfrm>
            <a:prstGeom prst="rect">
              <a:avLst/>
            </a:prstGeom>
          </p:spPr>
          <p:txBody>
            <a:bodyPr>
              <a:spAutoFit/>
            </a:bodyPr>
            <a:lstStyle/>
            <a:p>
              <a:pPr algn="just">
                <a:lnSpc>
                  <a:spcPct val="150000"/>
                </a:lnSpc>
              </a:pPr>
              <a:r>
                <a:rPr lang="vi-VN" sz="4400" dirty="0">
                  <a:latin typeface="Arial" panose="020B0604020202020204" pitchFamily="34" charset="0"/>
                  <a:cs typeface="Arial" panose="020B0604020202020204" pitchFamily="34" charset="0"/>
                </a:rPr>
                <a:t>Theo em, trong thuật toán tìm kiếm tuần tự có những thao tác nào được lặp đi lặp lại và điều kiện để lặp lại là gì</a:t>
              </a:r>
              <a:r>
                <a:rPr lang="vi-VN" sz="4400" dirty="0" smtClean="0">
                  <a:latin typeface="Arial" panose="020B0604020202020204" pitchFamily="34" charset="0"/>
                  <a:cs typeface="Arial" panose="020B0604020202020204" pitchFamily="34" charset="0"/>
                </a:rPr>
                <a:t>?</a:t>
              </a:r>
              <a:endParaRPr lang="en-US" sz="4400" dirty="0" smtClean="0">
                <a:latin typeface="Arial" panose="020B0604020202020204" pitchFamily="34" charset="0"/>
                <a:cs typeface="Arial" panose="020B0604020202020204" pitchFamily="34" charset="0"/>
              </a:endParaRPr>
            </a:p>
          </p:txBody>
        </p:sp>
      </p:grpSp>
      <p:sp>
        <p:nvSpPr>
          <p:cNvPr id="15" name="Rectangle 14"/>
          <p:cNvSpPr/>
          <p:nvPr/>
        </p:nvSpPr>
        <p:spPr>
          <a:xfrm>
            <a:off x="5000108" y="5153982"/>
            <a:ext cx="11917328" cy="3944862"/>
          </a:xfrm>
          <a:prstGeom prst="rect">
            <a:avLst/>
          </a:prstGeom>
        </p:spPr>
        <p:txBody>
          <a:bodyPr wrap="square">
            <a:spAutoFit/>
          </a:bodyPr>
          <a:lstStyle/>
          <a:p>
            <a:pPr marL="571500" indent="-571500" algn="just">
              <a:lnSpc>
                <a:spcPct val="200000"/>
              </a:lnSpc>
              <a:buFont typeface="Wingdings" panose="05000000000000000000" pitchFamily="2" charset="2"/>
              <a:buChar char="Ø"/>
            </a:pPr>
            <a:r>
              <a:rPr lang="vi-VN" sz="4400" dirty="0" smtClean="0">
                <a:latin typeface="Arial" panose="020B0604020202020204" pitchFamily="34" charset="0"/>
                <a:cs typeface="Arial" panose="020B0604020202020204" pitchFamily="34" charset="0"/>
              </a:rPr>
              <a:t>Thao </a:t>
            </a:r>
            <a:r>
              <a:rPr lang="vi-VN" sz="4400" dirty="0">
                <a:latin typeface="Arial" panose="020B0604020202020204" pitchFamily="34" charset="0"/>
                <a:cs typeface="Arial" panose="020B0604020202020204" pitchFamily="34" charset="0"/>
              </a:rPr>
              <a:t>tác lặp đi lặp lại là bước 2. </a:t>
            </a:r>
          </a:p>
          <a:p>
            <a:pPr marL="571500" indent="-571500" algn="just">
              <a:lnSpc>
                <a:spcPct val="200000"/>
              </a:lnSpc>
              <a:buFont typeface="Wingdings" panose="05000000000000000000" pitchFamily="2" charset="2"/>
              <a:buChar char="Ø"/>
            </a:pPr>
            <a:r>
              <a:rPr lang="vi-VN" sz="4400" dirty="0" smtClean="0">
                <a:latin typeface="Arial" panose="020B0604020202020204" pitchFamily="34" charset="0"/>
                <a:cs typeface="Arial" panose="020B0604020202020204" pitchFamily="34" charset="0"/>
              </a:rPr>
              <a:t>Điều </a:t>
            </a:r>
            <a:r>
              <a:rPr lang="vi-VN" sz="4400" dirty="0">
                <a:latin typeface="Arial" panose="020B0604020202020204" pitchFamily="34" charset="0"/>
                <a:cs typeface="Arial" panose="020B0604020202020204" pitchFamily="34" charset="0"/>
              </a:rPr>
              <a:t>kiện để lặp lại: Sẽ lặp đi lặp lại khi chưa tìm được kết quả và chưa xét hết dãy số.</a:t>
            </a:r>
          </a:p>
        </p:txBody>
      </p:sp>
    </p:spTree>
    <p:extLst>
      <p:ext uri="{BB962C8B-B14F-4D97-AF65-F5344CB8AC3E}">
        <p14:creationId xmlns:p14="http://schemas.microsoft.com/office/powerpoint/2010/main" val="48948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p:tgtEl>
                                          <p:spTgt spid="15">
                                            <p:txEl>
                                              <p:pRg st="0" end="0"/>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15">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wipe(left)">
                                      <p:cBhvr>
                                        <p:cTn id="21"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5248" y="1477185"/>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798995" y="368700"/>
            <a:ext cx="415933" cy="415933"/>
          </a:xfrm>
          <a:prstGeom prst="rect">
            <a:avLst/>
          </a:prstGeom>
        </p:spPr>
      </p:pic>
      <p:sp>
        <p:nvSpPr>
          <p:cNvPr id="27" name="TextBox 26"/>
          <p:cNvSpPr txBox="1"/>
          <p:nvPr/>
        </p:nvSpPr>
        <p:spPr>
          <a:xfrm>
            <a:off x="6533820" y="492030"/>
            <a:ext cx="4953000" cy="830997"/>
          </a:xfrm>
          <a:prstGeom prst="rect">
            <a:avLst/>
          </a:prstGeom>
          <a:noFill/>
        </p:spPr>
        <p:txBody>
          <a:bodyPr wrap="square" rtlCol="0">
            <a:spAutoFit/>
          </a:bodyPr>
          <a:lstStyle/>
          <a:p>
            <a:pPr algn="ctr"/>
            <a:r>
              <a:rPr lang="en-US" sz="4800" b="1" dirty="0" smtClean="0">
                <a:solidFill>
                  <a:srgbClr val="002060"/>
                </a:solidFill>
                <a:latin typeface="Arial" panose="020B0604020202020204" pitchFamily="34" charset="0"/>
                <a:cs typeface="Arial" panose="020B0604020202020204" pitchFamily="34" charset="0"/>
              </a:rPr>
              <a:t>KẾT LUẬN</a:t>
            </a:r>
            <a:endParaRPr lang="en-US" sz="4800" b="1" dirty="0">
              <a:solidFill>
                <a:srgbClr val="002060"/>
              </a:solidFill>
              <a:latin typeface="Arial" panose="020B0604020202020204" pitchFamily="34" charset="0"/>
              <a:cs typeface="Arial" panose="020B0604020202020204" pitchFamily="34" charset="0"/>
            </a:endParaRPr>
          </a:p>
        </p:txBody>
      </p:sp>
      <p:sp>
        <p:nvSpPr>
          <p:cNvPr id="28" name="Rectangle 27"/>
          <p:cNvSpPr/>
          <p:nvPr/>
        </p:nvSpPr>
        <p:spPr>
          <a:xfrm>
            <a:off x="1575556" y="1673196"/>
            <a:ext cx="14869528" cy="5170646"/>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Ý tưởng của thuật toán tìm kiếm tuần tự: </a:t>
            </a:r>
            <a:endParaRPr lang="en-US" sz="4400" b="1" dirty="0" smtClean="0">
              <a:solidFill>
                <a:srgbClr val="C00000"/>
              </a:solidFill>
              <a:latin typeface="Arial" panose="020B0604020202020204" pitchFamily="34" charset="0"/>
              <a:cs typeface="Arial" panose="020B0604020202020204" pitchFamily="34" charset="0"/>
            </a:endParaRPr>
          </a:p>
          <a:p>
            <a:pPr algn="just">
              <a:lnSpc>
                <a:spcPct val="150000"/>
              </a:lnSpc>
            </a:pPr>
            <a:r>
              <a:rPr lang="vi-VN" sz="4400" dirty="0" smtClean="0">
                <a:latin typeface="Arial" panose="020B0604020202020204" pitchFamily="34" charset="0"/>
                <a:cs typeface="Arial" panose="020B0604020202020204" pitchFamily="34" charset="0"/>
              </a:rPr>
              <a:t>Xuất </a:t>
            </a:r>
            <a:r>
              <a:rPr lang="vi-VN" sz="4400" dirty="0">
                <a:latin typeface="Arial" panose="020B0604020202020204" pitchFamily="34" charset="0"/>
                <a:cs typeface="Arial" panose="020B0604020202020204" pitchFamily="34" charset="0"/>
              </a:rPr>
              <a:t>phát từ đầu dãy, nếu số ở đầu dãy không phải là số cần tìm thì chuyển sang số tiếp theo trong dãy xem có phải là số cần tìm không. Cứ như thế cho đến khi tìm thấy hoặc đã xét hết dãy.</a:t>
            </a:r>
            <a:endParaRPr lang="en-US" sz="4400" dirty="0">
              <a:latin typeface="Arial" panose="020B0604020202020204" pitchFamily="34" charset="0"/>
              <a:cs typeface="Arial" panose="020B0604020202020204" pitchFamily="34" charset="0"/>
            </a:endParaRPr>
          </a:p>
        </p:txBody>
      </p:sp>
      <p:grpSp>
        <p:nvGrpSpPr>
          <p:cNvPr id="31" name="Group 30"/>
          <p:cNvGrpSpPr/>
          <p:nvPr/>
        </p:nvGrpSpPr>
        <p:grpSpPr>
          <a:xfrm>
            <a:off x="1777953" y="6716994"/>
            <a:ext cx="3103133" cy="2505673"/>
            <a:chOff x="1472872" y="5618046"/>
            <a:chExt cx="3103133" cy="2505673"/>
          </a:xfrm>
        </p:grpSpPr>
        <p:pic>
          <p:nvPicPr>
            <p:cNvPr id="29" name="Picture 28"/>
            <p:cNvPicPr>
              <a:picLocks noChangeAspect="1"/>
            </p:cNvPicPr>
            <p:nvPr/>
          </p:nvPicPr>
          <p:blipFill>
            <a:blip r:embed="rId7"/>
            <a:stretch>
              <a:fillRect/>
            </a:stretch>
          </p:blipFill>
          <p:spPr>
            <a:xfrm>
              <a:off x="1472872" y="5618046"/>
              <a:ext cx="3103133" cy="2505673"/>
            </a:xfrm>
            <a:prstGeom prst="rect">
              <a:avLst/>
            </a:prstGeom>
          </p:spPr>
        </p:pic>
        <p:sp>
          <p:nvSpPr>
            <p:cNvPr id="30" name="TextBox 29"/>
            <p:cNvSpPr txBox="1"/>
            <p:nvPr/>
          </p:nvSpPr>
          <p:spPr>
            <a:xfrm rot="21058008">
              <a:off x="1696814" y="6478542"/>
              <a:ext cx="2491808"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Ghi</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nhớ</a:t>
              </a:r>
              <a:endParaRPr lang="en-US" sz="4400" b="1" dirty="0">
                <a:latin typeface="Arial" panose="020B0604020202020204" pitchFamily="34" charset="0"/>
                <a:cs typeface="Arial" panose="020B0604020202020204" pitchFamily="34" charset="0"/>
              </a:endParaRPr>
            </a:p>
          </p:txBody>
        </p:sp>
      </p:grpSp>
      <p:sp>
        <p:nvSpPr>
          <p:cNvPr id="32" name="Rectangle 31"/>
          <p:cNvSpPr/>
          <p:nvPr/>
        </p:nvSpPr>
        <p:spPr>
          <a:xfrm>
            <a:off x="5664834" y="7091389"/>
            <a:ext cx="10780250" cy="1998176"/>
          </a:xfrm>
          <a:prstGeom prst="rect">
            <a:avLst/>
          </a:prstGeom>
        </p:spPr>
        <p:txBody>
          <a:bodyPr wrap="square">
            <a:spAutoFit/>
          </a:bodyPr>
          <a:lstStyle/>
          <a:p>
            <a:pPr algn="just">
              <a:lnSpc>
                <a:spcPct val="150000"/>
              </a:lnSpc>
            </a:pPr>
            <a:r>
              <a:rPr lang="en-US" sz="4400" dirty="0" err="1">
                <a:solidFill>
                  <a:srgbClr val="002060"/>
                </a:solidFill>
                <a:latin typeface="Arial" panose="020B0604020202020204" pitchFamily="34" charset="0"/>
                <a:cs typeface="Arial" panose="020B0604020202020204" pitchFamily="34" charset="0"/>
              </a:rPr>
              <a:t>Cần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áp</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dụng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thuật</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toán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tìm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kiếm</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tuần</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khi</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dãy</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đầu</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vào</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không</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có</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thứ</a:t>
            </a:r>
            <a:r>
              <a:rPr lang="en-US" sz="4400" dirty="0">
                <a:solidFill>
                  <a:srgbClr val="002060"/>
                </a:solidFill>
                <a:latin typeface="Arial" panose="020B0604020202020204" pitchFamily="34" charset="0"/>
                <a:cs typeface="Arial" panose="020B0604020202020204" pitchFamily="34" charset="0"/>
              </a:rPr>
              <a:t> </a:t>
            </a:r>
            <a:r>
              <a:rPr lang="en-US" sz="4400" dirty="0" err="1">
                <a:solidFill>
                  <a:srgbClr val="002060"/>
                </a:solidFill>
                <a:latin typeface="Arial" panose="020B0604020202020204" pitchFamily="34" charset="0"/>
                <a:cs typeface="Arial" panose="020B0604020202020204" pitchFamily="34" charset="0"/>
              </a:rPr>
              <a:t>tự</a:t>
            </a:r>
            <a:r>
              <a:rPr lang="en-US" sz="4400" dirty="0">
                <a:solidFill>
                  <a:srgbClr val="002060"/>
                </a:solidFill>
                <a:latin typeface="Arial" panose="020B0604020202020204" pitchFamily="34" charset="0"/>
                <a:cs typeface="Arial" panose="020B0604020202020204" pitchFamily="34" charset="0"/>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blinds(vertical)">
                                      <p:cBhvr>
                                        <p:cTn id="7" dur="500"/>
                                        <p:tgtEl>
                                          <p:spTgt spid="28">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blinds(vertical)">
                                      <p:cBhvr>
                                        <p:cTn id="10" dur="500"/>
                                        <p:tgtEl>
                                          <p:spTgt spid="2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412086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496511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5110163"/>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5255215"/>
            <a:ext cx="270338" cy="0"/>
          </a:xfrm>
          <a:prstGeom prst="line">
            <a:avLst/>
          </a:prstGeom>
          <a:ln w="66675" cap="rnd">
            <a:solidFill>
              <a:srgbClr val="845D6F"/>
            </a:solidFill>
            <a:prstDash val="solid"/>
            <a:headEnd type="none" w="sm" len="sm"/>
            <a:tailEnd type="none" w="sm" len="sm"/>
          </a:ln>
        </p:spPr>
      </p:sp>
      <p:sp>
        <p:nvSpPr>
          <p:cNvPr id="22" name="AutoShape 22"/>
          <p:cNvSpPr/>
          <p:nvPr/>
        </p:nvSpPr>
        <p:spPr>
          <a:xfrm rot="3752" flipV="1">
            <a:off x="6" y="1562921"/>
            <a:ext cx="17450130" cy="22469"/>
          </a:xfrm>
          <a:prstGeom prst="line">
            <a:avLst/>
          </a:prstGeom>
          <a:ln w="38100" cap="rnd">
            <a:solidFill>
              <a:srgbClr val="664354"/>
            </a:solidFill>
            <a:prstDash val="solid"/>
            <a:headEnd type="none" w="sm" len="sm"/>
            <a:tailEnd type="none" w="sm" len="sm"/>
          </a:ln>
        </p:spPr>
      </p:sp>
      <p:grpSp>
        <p:nvGrpSpPr>
          <p:cNvPr id="23" name="Group 23"/>
          <p:cNvGrpSpPr/>
          <p:nvPr/>
        </p:nvGrpSpPr>
        <p:grpSpPr>
          <a:xfrm>
            <a:off x="483736" y="550463"/>
            <a:ext cx="309615" cy="3096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5" name="Group 25"/>
          <p:cNvGrpSpPr/>
          <p:nvPr/>
        </p:nvGrpSpPr>
        <p:grpSpPr>
          <a:xfrm>
            <a:off x="1024125" y="550463"/>
            <a:ext cx="309615" cy="3096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7" name="Group 27"/>
          <p:cNvGrpSpPr/>
          <p:nvPr/>
        </p:nvGrpSpPr>
        <p:grpSpPr>
          <a:xfrm>
            <a:off x="1564514" y="550463"/>
            <a:ext cx="309615" cy="3096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1600" y="521695"/>
            <a:ext cx="399352" cy="399352"/>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5819124" y="521695"/>
            <a:ext cx="415933" cy="415933"/>
          </a:xfrm>
          <a:prstGeom prst="rect">
            <a:avLst/>
          </a:prstGeom>
        </p:spPr>
      </p:pic>
      <p:sp>
        <p:nvSpPr>
          <p:cNvPr id="21" name="TextBox 20"/>
          <p:cNvSpPr txBox="1"/>
          <p:nvPr/>
        </p:nvSpPr>
        <p:spPr>
          <a:xfrm>
            <a:off x="4471801" y="244983"/>
            <a:ext cx="9319749" cy="1063433"/>
          </a:xfrm>
          <a:prstGeom prst="rect">
            <a:avLst/>
          </a:prstGeom>
          <a:noFill/>
        </p:spPr>
        <p:txBody>
          <a:bodyPr wrap="square" rtlCol="0">
            <a:spAutoFit/>
          </a:bodyPr>
          <a:lstStyle/>
          <a:p>
            <a:pPr algn="ctr">
              <a:lnSpc>
                <a:spcPct val="150000"/>
              </a:lnSpc>
            </a:pPr>
            <a:r>
              <a:rPr lang="en-US" sz="4800" b="1" dirty="0" smtClean="0">
                <a:solidFill>
                  <a:srgbClr val="C00000"/>
                </a:solidFill>
                <a:latin typeface="Arial" panose="020B0604020202020204" pitchFamily="34" charset="0"/>
                <a:cs typeface="Arial" panose="020B0604020202020204" pitchFamily="34" charset="0"/>
              </a:rPr>
              <a:t>3. </a:t>
            </a:r>
            <a:r>
              <a:rPr lang="en-US" sz="4800" b="1" dirty="0" err="1" smtClean="0">
                <a:solidFill>
                  <a:srgbClr val="C00000"/>
                </a:solidFill>
                <a:latin typeface="Arial" panose="020B0604020202020204" pitchFamily="34" charset="0"/>
                <a:cs typeface="Arial" panose="020B0604020202020204" pitchFamily="34" charset="0"/>
              </a:rPr>
              <a:t>Bài</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toán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tìm</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kiếm</a:t>
            </a:r>
            <a:endParaRPr lang="en-US" sz="48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2661954" y="1785361"/>
            <a:ext cx="14788189" cy="3139321"/>
          </a:xfrm>
          <a:prstGeom prst="rect">
            <a:avLst/>
          </a:prstGeom>
        </p:spPr>
        <p:txBody>
          <a:bodyPr wrap="square">
            <a:spAutoFit/>
          </a:bodyPr>
          <a:lstStyle/>
          <a:p>
            <a:pPr algn="just">
              <a:lnSpc>
                <a:spcPct val="150000"/>
              </a:lnSpc>
            </a:pPr>
            <a:r>
              <a:rPr lang="en-US" sz="4400" i="1" dirty="0" err="1" smtClean="0">
                <a:solidFill>
                  <a:srgbClr val="002060"/>
                </a:solidFill>
                <a:latin typeface="Arial" panose="020B0604020202020204" pitchFamily="34" charset="0"/>
                <a:cs typeface="Arial" panose="020B0604020202020204" pitchFamily="34" charset="0"/>
              </a:rPr>
              <a:t>Em</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hãy</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đọc</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mục</a:t>
            </a:r>
            <a:r>
              <a:rPr lang="en-US" sz="4400" i="1" dirty="0" smtClean="0">
                <a:solidFill>
                  <a:srgbClr val="002060"/>
                </a:solidFill>
                <a:latin typeface="Arial" panose="020B0604020202020204" pitchFamily="34" charset="0"/>
                <a:cs typeface="Arial" panose="020B0604020202020204" pitchFamily="34" charset="0"/>
              </a:rPr>
              <a:t> 3 SGK tr.79,80 </a:t>
            </a:r>
            <a:r>
              <a:rPr lang="en-US" sz="4400" i="1" dirty="0" err="1" smtClean="0">
                <a:solidFill>
                  <a:srgbClr val="002060"/>
                </a:solidFill>
                <a:latin typeface="Arial" panose="020B0604020202020204" pitchFamily="34" charset="0"/>
                <a:cs typeface="Arial" panose="020B0604020202020204" pitchFamily="34" charset="0"/>
              </a:rPr>
              <a:t>và</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trả</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lời</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câu</a:t>
            </a:r>
            <a:r>
              <a:rPr lang="en-US" sz="4400" i="1" dirty="0" smtClean="0">
                <a:solidFill>
                  <a:srgbClr val="002060"/>
                </a:solidFill>
                <a:latin typeface="Arial" panose="020B0604020202020204" pitchFamily="34" charset="0"/>
                <a:cs typeface="Arial" panose="020B0604020202020204" pitchFamily="34" charset="0"/>
              </a:rPr>
              <a:t> </a:t>
            </a:r>
            <a:r>
              <a:rPr lang="en-US" sz="4400" i="1" dirty="0" err="1" smtClean="0">
                <a:solidFill>
                  <a:srgbClr val="002060"/>
                </a:solidFill>
                <a:latin typeface="Arial" panose="020B0604020202020204" pitchFamily="34" charset="0"/>
                <a:cs typeface="Arial" panose="020B0604020202020204" pitchFamily="34" charset="0"/>
              </a:rPr>
              <a:t>hỏi</a:t>
            </a:r>
            <a:r>
              <a:rPr lang="en-US" sz="4400" i="1" dirty="0" smtClean="0">
                <a:solidFill>
                  <a:srgbClr val="002060"/>
                </a:solidFill>
                <a:latin typeface="Arial" panose="020B0604020202020204" pitchFamily="34" charset="0"/>
                <a:cs typeface="Arial" panose="020B0604020202020204" pitchFamily="34" charset="0"/>
              </a:rPr>
              <a:t>: </a:t>
            </a:r>
          </a:p>
          <a:p>
            <a:pPr marL="571500" indent="-571500" algn="just">
              <a:lnSpc>
                <a:spcPct val="150000"/>
              </a:lnSpc>
              <a:buFont typeface="Arial" panose="020B0604020202020204" pitchFamily="34" charset="0"/>
              <a:buChar char="•"/>
            </a:pPr>
            <a:r>
              <a:rPr lang="en-US" sz="4400" dirty="0" err="1" smtClean="0">
                <a:latin typeface="Arial" panose="020B0604020202020204" pitchFamily="34" charset="0"/>
                <a:cs typeface="Arial" panose="020B0604020202020204" pitchFamily="34" charset="0"/>
              </a:rPr>
              <a:t>Có</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mấy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loại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toán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kiếm</a:t>
            </a:r>
            <a:r>
              <a:rPr lang="en-US" sz="4400" dirty="0" smtClean="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400" dirty="0" err="1" smtClean="0">
                <a:latin typeface="Arial" panose="020B0604020202020204" pitchFamily="34" charset="0"/>
                <a:cs typeface="Arial" panose="020B0604020202020204" pitchFamily="34" charset="0"/>
              </a:rPr>
              <a:t>Nêu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ví</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dụ</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cụ</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thể</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để</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phân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biệt</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loại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toán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kiếm</a:t>
            </a:r>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12"/>
          <a:stretch>
            <a:fillRect/>
          </a:stretch>
        </p:blipFill>
        <p:spPr>
          <a:xfrm>
            <a:off x="484427" y="2101528"/>
            <a:ext cx="1865558" cy="1832972"/>
          </a:xfrm>
          <a:prstGeom prst="rect">
            <a:avLst/>
          </a:prstGeom>
        </p:spPr>
      </p:pic>
      <p:sp>
        <p:nvSpPr>
          <p:cNvPr id="16" name="Down Arrow 15"/>
          <p:cNvSpPr/>
          <p:nvPr/>
        </p:nvSpPr>
        <p:spPr>
          <a:xfrm>
            <a:off x="8886241" y="5046485"/>
            <a:ext cx="803674" cy="854817"/>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 Same Side Corner Rectangle 19"/>
          <p:cNvSpPr/>
          <p:nvPr/>
        </p:nvSpPr>
        <p:spPr>
          <a:xfrm>
            <a:off x="1565205" y="6166132"/>
            <a:ext cx="15445747" cy="4120868"/>
          </a:xfrm>
          <a:prstGeom prst="round2SameRect">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723535" y="6405238"/>
            <a:ext cx="10840065" cy="3139321"/>
          </a:xfrm>
          <a:prstGeom prst="rect">
            <a:avLst/>
          </a:prstGeom>
        </p:spPr>
        <p:txBody>
          <a:bodyPr wrap="square">
            <a:spAutoFit/>
          </a:bodyPr>
          <a:lstStyle/>
          <a:p>
            <a:pPr algn="just">
              <a:lnSpc>
                <a:spcPct val="150000"/>
              </a:lnSpc>
            </a:pPr>
            <a:r>
              <a:rPr lang="en-US" sz="4400" dirty="0" err="1" smtClean="0">
                <a:latin typeface="Arial" panose="020B0604020202020204" pitchFamily="34" charset="0"/>
                <a:cs typeface="Arial" panose="020B0604020202020204" pitchFamily="34" charset="0"/>
              </a:rPr>
              <a:t>Bài</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toán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kiếm</a:t>
            </a:r>
            <a:r>
              <a:rPr lang="en-US" sz="4400" dirty="0">
                <a:latin typeface="Arial" panose="020B0604020202020204" pitchFamily="34" charset="0"/>
                <a:cs typeface="Arial" panose="020B0604020202020204" pitchFamily="34" charset="0"/>
              </a:rPr>
              <a:t> chia </a:t>
            </a:r>
            <a:r>
              <a:rPr lang="en-US" sz="4400" dirty="0" err="1">
                <a:latin typeface="Arial" panose="020B0604020202020204" pitchFamily="34" charset="0"/>
                <a:cs typeface="Arial" panose="020B0604020202020204" pitchFamily="34" charset="0"/>
              </a:rPr>
              <a:t>làm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loại</a:t>
            </a:r>
            <a:r>
              <a:rPr lang="en-US" sz="4400" dirty="0">
                <a:latin typeface="Arial" panose="020B0604020202020204" pitchFamily="34" charset="0"/>
                <a:cs typeface="Arial" panose="020B0604020202020204" pitchFamily="34" charset="0"/>
              </a:rPr>
              <a:t>: </a:t>
            </a:r>
            <a:endParaRPr lang="en-US" sz="4400" dirty="0" smtClean="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p>
          <a:p>
            <a:pPr marL="571500" indent="-571500" algn="just">
              <a:lnSpc>
                <a:spcPct val="150000"/>
              </a:lnSpc>
              <a:buFont typeface="Wingdings" panose="05000000000000000000" pitchFamily="2" charset="2"/>
              <a:buChar char="Ø"/>
            </a:pP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Tìm</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tự</a:t>
            </a:r>
            <a:r>
              <a:rPr lang="en-US" sz="4400" dirty="0" smtClean="0">
                <a:latin typeface="Arial" panose="020B0604020202020204" pitchFamily="34" charset="0"/>
                <a:cs typeface="Arial" panose="020B0604020202020204" pitchFamily="34" charset="0"/>
              </a:rPr>
              <a:t>. </a:t>
            </a:r>
            <a:endParaRPr lang="en-US" sz="44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13"/>
          <a:stretch>
            <a:fillRect/>
          </a:stretch>
        </p:blipFill>
        <p:spPr>
          <a:xfrm flipH="1">
            <a:off x="13357496" y="6838152"/>
            <a:ext cx="2877561" cy="2993395"/>
          </a:xfrm>
          <a:prstGeom prst="rect">
            <a:avLst/>
          </a:prstGeom>
        </p:spPr>
      </p:pic>
    </p:spTree>
    <p:extLst>
      <p:ext uri="{BB962C8B-B14F-4D97-AF65-F5344CB8AC3E}">
        <p14:creationId xmlns:p14="http://schemas.microsoft.com/office/powerpoint/2010/main" val="5085153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anim calcmode="lin" valueType="num">
                                      <p:cBhvr>
                                        <p:cTn id="15" dur="500" fill="hold"/>
                                        <p:tgtEl>
                                          <p:spTgt spid="13"/>
                                        </p:tgtEl>
                                        <p:attrNameLst>
                                          <p:attrName>ppt_x</p:attrName>
                                        </p:attrNameLst>
                                      </p:cBhvr>
                                      <p:tavLst>
                                        <p:tav tm="0">
                                          <p:val>
                                            <p:strVal val="#ppt_x"/>
                                          </p:val>
                                        </p:tav>
                                        <p:tav tm="100000">
                                          <p:val>
                                            <p:strVal val="#ppt_x"/>
                                          </p:val>
                                        </p:tav>
                                      </p:tavLst>
                                    </p:anim>
                                    <p:anim calcmode="lin" valueType="num">
                                      <p:cBhvr>
                                        <p:cTn id="16" dur="5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p:tgtEl>
                                          <p:spTgt spid="16"/>
                                        </p:tgtEl>
                                        <p:attrNameLst>
                                          <p:attrName>ppt_y</p:attrName>
                                        </p:attrNameLst>
                                      </p:cBhvr>
                                      <p:tavLst>
                                        <p:tav tm="0">
                                          <p:val>
                                            <p:strVal val="#ppt_y-#ppt_h*1.125000"/>
                                          </p:val>
                                        </p:tav>
                                        <p:tav tm="100000">
                                          <p:val>
                                            <p:strVal val="#ppt_y"/>
                                          </p:val>
                                        </p:tav>
                                      </p:tavLst>
                                    </p:anim>
                                    <p:animEffect transition="in" filter="wipe(down)">
                                      <p:cBhvr>
                                        <p:cTn id="27" dur="500"/>
                                        <p:tgtEl>
                                          <p:spTgt spid="16"/>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p:bldP spid="16" grpId="0" animBg="1"/>
      <p:bldP spid="20" grpId="0" animBg="1"/>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5538432"/>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6382674"/>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6527726"/>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6672779"/>
            <a:ext cx="270338" cy="0"/>
          </a:xfrm>
          <a:prstGeom prst="line">
            <a:avLst/>
          </a:prstGeom>
          <a:ln w="66675" cap="rnd">
            <a:solidFill>
              <a:srgbClr val="845D6F"/>
            </a:solidFill>
            <a:prstDash val="solid"/>
            <a:headEnd type="none" w="sm" len="sm"/>
            <a:tailEnd type="none" w="sm" len="sm"/>
          </a:ln>
        </p:spPr>
      </p:sp>
      <p:sp>
        <p:nvSpPr>
          <p:cNvPr id="12" name="Rectangle 11"/>
          <p:cNvSpPr/>
          <p:nvPr/>
        </p:nvSpPr>
        <p:spPr>
          <a:xfrm>
            <a:off x="1295400" y="634411"/>
            <a:ext cx="11849719" cy="738664"/>
          </a:xfrm>
          <a:prstGeom prst="rect">
            <a:avLst/>
          </a:prstGeom>
        </p:spPr>
        <p:txBody>
          <a:bodyPr wrap="none">
            <a:spAutoFit/>
          </a:bodyPr>
          <a:lstStyle/>
          <a:p>
            <a:r>
              <a:rPr lang="en-US" sz="4200" b="1" i="1" dirty="0" err="1">
                <a:solidFill>
                  <a:srgbClr val="002060"/>
                </a:solidFill>
                <a:latin typeface="Arial" panose="020B0604020202020204" pitchFamily="34" charset="0"/>
                <a:cs typeface="Arial" panose="020B0604020202020204" pitchFamily="34" charset="0"/>
              </a:rPr>
              <a:t>Bài</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toán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tìm</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kiếm</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trong</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dãy</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không</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sắp</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tự</a:t>
            </a:r>
            <a:endParaRPr lang="en-US" sz="4200" b="1" i="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295400" y="1568114"/>
            <a:ext cx="15544800" cy="3970318"/>
          </a:xfrm>
          <a:prstGeom prst="rect">
            <a:avLst/>
          </a:prstGeom>
        </p:spPr>
        <p:txBody>
          <a:bodyPr wrap="square">
            <a:spAutoFit/>
          </a:bodyPr>
          <a:lstStyle/>
          <a:p>
            <a:pPr algn="just">
              <a:lnSpc>
                <a:spcPct val="150000"/>
              </a:lnSpc>
            </a:pPr>
            <a:r>
              <a:rPr lang="vi-VN" sz="4200" b="1" u="sng" dirty="0">
                <a:solidFill>
                  <a:srgbClr val="C00000"/>
                </a:solidFill>
                <a:latin typeface="Arial" panose="020B0604020202020204" pitchFamily="34" charset="0"/>
                <a:cs typeface="Arial" panose="020B0604020202020204" pitchFamily="34" charset="0"/>
              </a:rPr>
              <a:t>Ví dụ:</a:t>
            </a:r>
            <a:r>
              <a:rPr lang="vi-VN" sz="4200" b="1" dirty="0">
                <a:solidFill>
                  <a:srgbClr val="C00000"/>
                </a:solidFill>
                <a:latin typeface="Arial" panose="020B0604020202020204" pitchFamily="34" charset="0"/>
                <a:cs typeface="Arial" panose="020B0604020202020204" pitchFamily="34" charset="0"/>
              </a:rPr>
              <a:t> </a:t>
            </a:r>
            <a:r>
              <a:rPr lang="vi-VN" sz="4200" dirty="0">
                <a:latin typeface="Arial" panose="020B0604020202020204" pitchFamily="34" charset="0"/>
                <a:cs typeface="Arial" panose="020B0604020202020204" pitchFamily="34" charset="0"/>
              </a:rPr>
              <a:t>Tập bài kiểm tra của lớp chưa được sắp xếp theo thứ tự bảng chữ cái đối với tên học sinh. Muốn tìm bài làm của em, giáo viên phải xem tên học sinh ghi trên từng bài, lần lượt từ bài đầu tiên cho đến khi tìm thấy bài của </a:t>
            </a:r>
            <a:r>
              <a:rPr lang="vi-VN" sz="4200" dirty="0" smtClean="0">
                <a:latin typeface="Arial" panose="020B0604020202020204" pitchFamily="34" charset="0"/>
                <a:cs typeface="Arial" panose="020B0604020202020204" pitchFamily="34" charset="0"/>
              </a:rPr>
              <a:t>em</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nvGrpSpPr>
          <p:cNvPr id="16" name="Group 15"/>
          <p:cNvGrpSpPr/>
          <p:nvPr/>
        </p:nvGrpSpPr>
        <p:grpSpPr>
          <a:xfrm>
            <a:off x="3276944" y="5733471"/>
            <a:ext cx="8229600" cy="3130791"/>
            <a:chOff x="2057400" y="5733470"/>
            <a:chExt cx="8229600" cy="3130791"/>
          </a:xfrm>
        </p:grpSpPr>
        <p:sp>
          <p:nvSpPr>
            <p:cNvPr id="15" name="Oval Callout 14"/>
            <p:cNvSpPr/>
            <p:nvPr/>
          </p:nvSpPr>
          <p:spPr>
            <a:xfrm>
              <a:off x="2057400" y="5733470"/>
              <a:ext cx="8229600" cy="3130791"/>
            </a:xfrm>
            <a:prstGeom prst="wedgeEllipseCallout">
              <a:avLst>
                <a:gd name="adj1" fmla="val 43209"/>
                <a:gd name="adj2" fmla="val 5358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4" name="Rectangle 13"/>
            <p:cNvSpPr/>
            <p:nvPr/>
          </p:nvSpPr>
          <p:spPr>
            <a:xfrm>
              <a:off x="2552700" y="6270187"/>
              <a:ext cx="7315200" cy="1911549"/>
            </a:xfrm>
            <a:prstGeom prst="rect">
              <a:avLst/>
            </a:prstGeom>
          </p:spPr>
          <p:txBody>
            <a:bodyPr wrap="square">
              <a:spAutoFit/>
            </a:bodyPr>
            <a:lstStyle/>
            <a:p>
              <a:pPr algn="ctr">
                <a:lnSpc>
                  <a:spcPct val="150000"/>
                </a:lnSpc>
              </a:pPr>
              <a:r>
                <a:rPr lang="en-US" sz="4200" dirty="0" err="1">
                  <a:latin typeface="Arial" panose="020B0604020202020204" pitchFamily="34" charset="0"/>
                  <a:cs typeface="Arial" panose="020B0604020202020204" pitchFamily="34" charset="0"/>
                </a:rPr>
                <a:t>Khi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tuần</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tự</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1506544" y="5956712"/>
            <a:ext cx="3986773" cy="4327748"/>
          </a:xfrm>
          <a:prstGeom prst="rect">
            <a:avLst/>
          </a:prstGeom>
        </p:spPr>
      </p:pic>
    </p:spTree>
    <p:extLst>
      <p:ext uri="{BB962C8B-B14F-4D97-AF65-F5344CB8AC3E}">
        <p14:creationId xmlns:p14="http://schemas.microsoft.com/office/powerpoint/2010/main" val="15007289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5538432"/>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6382674"/>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6527726"/>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6672779"/>
            <a:ext cx="270338" cy="0"/>
          </a:xfrm>
          <a:prstGeom prst="line">
            <a:avLst/>
          </a:prstGeom>
          <a:ln w="66675" cap="rnd">
            <a:solidFill>
              <a:srgbClr val="845D6F"/>
            </a:solidFill>
            <a:prstDash val="solid"/>
            <a:headEnd type="none" w="sm" len="sm"/>
            <a:tailEnd type="none" w="sm" len="sm"/>
          </a:ln>
        </p:spPr>
      </p:sp>
      <p:sp>
        <p:nvSpPr>
          <p:cNvPr id="12" name="Rectangle 11"/>
          <p:cNvSpPr/>
          <p:nvPr/>
        </p:nvSpPr>
        <p:spPr>
          <a:xfrm>
            <a:off x="1295400" y="634411"/>
            <a:ext cx="10854253" cy="738664"/>
          </a:xfrm>
          <a:prstGeom prst="rect">
            <a:avLst/>
          </a:prstGeom>
        </p:spPr>
        <p:txBody>
          <a:bodyPr wrap="none">
            <a:spAutoFit/>
          </a:bodyPr>
          <a:lstStyle/>
          <a:p>
            <a:r>
              <a:rPr lang="en-US" sz="4200" b="1" i="1" dirty="0" err="1">
                <a:solidFill>
                  <a:srgbClr val="002060"/>
                </a:solidFill>
                <a:latin typeface="Arial" panose="020B0604020202020204" pitchFamily="34" charset="0"/>
                <a:cs typeface="Arial" panose="020B0604020202020204" pitchFamily="34" charset="0"/>
              </a:rPr>
              <a:t>Bài</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toán</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tìm</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kiếm</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trong</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dãy</a:t>
            </a:r>
            <a:r>
              <a:rPr lang="en-US" sz="4200" b="1" i="1" dirty="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đã</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smtClean="0">
                <a:solidFill>
                  <a:srgbClr val="002060"/>
                </a:solidFill>
                <a:latin typeface="Arial" panose="020B0604020202020204" pitchFamily="34" charset="0"/>
                <a:cs typeface="Arial" panose="020B0604020202020204" pitchFamily="34" charset="0"/>
              </a:rPr>
              <a:t>sắp</a:t>
            </a:r>
            <a:r>
              <a:rPr lang="en-US" sz="4200" b="1" i="1" dirty="0" smtClean="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thứ</a:t>
            </a:r>
            <a:r>
              <a:rPr lang="en-US" sz="4200" b="1" i="1" dirty="0">
                <a:solidFill>
                  <a:srgbClr val="002060"/>
                </a:solidFill>
                <a:latin typeface="Arial" panose="020B0604020202020204" pitchFamily="34" charset="0"/>
                <a:cs typeface="Arial" panose="020B0604020202020204" pitchFamily="34" charset="0"/>
              </a:rPr>
              <a:t> </a:t>
            </a:r>
            <a:r>
              <a:rPr lang="en-US" sz="4200" b="1" i="1" dirty="0" err="1">
                <a:solidFill>
                  <a:srgbClr val="002060"/>
                </a:solidFill>
                <a:latin typeface="Arial" panose="020B0604020202020204" pitchFamily="34" charset="0"/>
                <a:cs typeface="Arial" panose="020B0604020202020204" pitchFamily="34" charset="0"/>
              </a:rPr>
              <a:t>tự</a:t>
            </a:r>
            <a:endParaRPr lang="en-US" sz="4200" b="1" i="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295400" y="1485900"/>
            <a:ext cx="15011400" cy="3000821"/>
          </a:xfrm>
          <a:prstGeom prst="rect">
            <a:avLst/>
          </a:prstGeom>
        </p:spPr>
        <p:txBody>
          <a:bodyPr wrap="square">
            <a:spAutoFit/>
          </a:bodyPr>
          <a:lstStyle/>
          <a:p>
            <a:pPr algn="just">
              <a:lnSpc>
                <a:spcPct val="150000"/>
              </a:lnSpc>
            </a:pPr>
            <a:r>
              <a:rPr lang="vi-VN" sz="4200" b="1" u="sng" dirty="0">
                <a:solidFill>
                  <a:srgbClr val="C00000"/>
                </a:solidFill>
                <a:latin typeface="Arial" panose="020B0604020202020204" pitchFamily="34" charset="0"/>
                <a:cs typeface="Arial" panose="020B0604020202020204" pitchFamily="34" charset="0"/>
              </a:rPr>
              <a:t>Ví </a:t>
            </a:r>
            <a:r>
              <a:rPr lang="vi-VN" sz="4200" b="1" u="sng" dirty="0" smtClean="0">
                <a:solidFill>
                  <a:srgbClr val="C00000"/>
                </a:solidFill>
                <a:latin typeface="Arial" panose="020B0604020202020204" pitchFamily="34" charset="0"/>
                <a:cs typeface="Arial" panose="020B0604020202020204" pitchFamily="34" charset="0"/>
              </a:rPr>
              <a:t>dụ:</a:t>
            </a:r>
            <a:r>
              <a:rPr lang="en-US" sz="4200" b="1" dirty="0" smtClean="0">
                <a:solidFill>
                  <a:srgbClr val="C00000"/>
                </a:solidFill>
                <a:latin typeface="Arial" panose="020B0604020202020204" pitchFamily="34" charset="0"/>
                <a:cs typeface="Arial" panose="020B0604020202020204" pitchFamily="34" charset="0"/>
              </a:rPr>
              <a:t> </a:t>
            </a:r>
            <a:r>
              <a:rPr lang="vi-VN" sz="4200" dirty="0" smtClean="0"/>
              <a:t>Danh </a:t>
            </a:r>
            <a:r>
              <a:rPr lang="vi-VN" sz="4200" dirty="0"/>
              <a:t>sách tên học sinh trong lớp đã sắp thứ tự theo chữ cái trong từ điển thì ta có thể nhanh chóng tìm thấy bài kiểm tra của </a:t>
            </a:r>
            <a:r>
              <a:rPr lang="vi-VN" sz="4200" dirty="0" smtClean="0"/>
              <a:t>em</a:t>
            </a:r>
            <a:r>
              <a:rPr lang="en-US" sz="4200" dirty="0" smtClean="0">
                <a:latin typeface="Arial" panose="020B0604020202020204" pitchFamily="34" charset="0"/>
                <a:cs typeface="Arial" panose="020B0604020202020204" pitchFamily="34" charset="0"/>
              </a:rPr>
              <a:t>.</a:t>
            </a:r>
            <a:endParaRPr lang="en-US" sz="4200" dirty="0"/>
          </a:p>
        </p:txBody>
      </p:sp>
      <p:sp>
        <p:nvSpPr>
          <p:cNvPr id="19" name="Round Same Side Corner Rectangle 18"/>
          <p:cNvSpPr/>
          <p:nvPr/>
        </p:nvSpPr>
        <p:spPr>
          <a:xfrm>
            <a:off x="1432725" y="4838700"/>
            <a:ext cx="15102675" cy="5431046"/>
          </a:xfrm>
          <a:prstGeom prst="round2SameRect">
            <a:avLst/>
          </a:prstGeom>
          <a:solidFill>
            <a:schemeClr val="accent3">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7294497" y="4300424"/>
            <a:ext cx="3722202" cy="105629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Arial" panose="020B0604020202020204" pitchFamily="34" charset="0"/>
                <a:cs typeface="Arial" panose="020B0604020202020204" pitchFamily="34" charset="0"/>
              </a:rPr>
              <a:t>KẾT LUẬN</a:t>
            </a:r>
            <a:endParaRPr lang="en-US" sz="4400" b="1" dirty="0">
              <a:solidFill>
                <a:schemeClr val="bg1"/>
              </a:solidFill>
              <a:latin typeface="Arial" panose="020B0604020202020204" pitchFamily="34" charset="0"/>
              <a:cs typeface="Arial" panose="020B0604020202020204" pitchFamily="34" charset="0"/>
            </a:endParaRPr>
          </a:p>
        </p:txBody>
      </p:sp>
      <p:sp>
        <p:nvSpPr>
          <p:cNvPr id="20" name="Rectangle 19"/>
          <p:cNvSpPr/>
          <p:nvPr/>
        </p:nvSpPr>
        <p:spPr>
          <a:xfrm>
            <a:off x="1981200" y="5329932"/>
            <a:ext cx="13866776" cy="4939814"/>
          </a:xfrm>
          <a:prstGeom prst="rect">
            <a:avLst/>
          </a:prstGeom>
        </p:spPr>
        <p:txBody>
          <a:bodyPr wrap="square">
            <a:spAutoFit/>
          </a:bodyPr>
          <a:lstStyle/>
          <a:p>
            <a:pPr marL="571500" indent="-571500" algn="just">
              <a:lnSpc>
                <a:spcPct val="150000"/>
              </a:lnSpc>
              <a:buFont typeface="Wingdings" panose="05000000000000000000" pitchFamily="2" charset="2"/>
              <a:buChar char="Ø"/>
            </a:pP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toán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kiếm</a:t>
            </a:r>
            <a:r>
              <a:rPr lang="en-US" sz="4200" dirty="0">
                <a:latin typeface="Arial" panose="020B0604020202020204" pitchFamily="34" charset="0"/>
                <a:cs typeface="Arial" panose="020B0604020202020204" pitchFamily="34" charset="0"/>
              </a:rPr>
              <a:t> chia </a:t>
            </a:r>
            <a:r>
              <a:rPr lang="en-US" sz="4200" dirty="0" err="1">
                <a:latin typeface="Arial" panose="020B0604020202020204" pitchFamily="34" charset="0"/>
                <a:cs typeface="Arial" panose="020B0604020202020204" pitchFamily="34" charset="0"/>
              </a:rPr>
              <a:t>làm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hai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loại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trong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đã</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tự</a:t>
            </a:r>
            <a:r>
              <a:rPr lang="en-US" sz="4200" dirty="0" smtClean="0">
                <a:latin typeface="Arial" panose="020B060402020202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Ø"/>
            </a:pPr>
            <a:r>
              <a:rPr lang="en-US" sz="4200" dirty="0" err="1" smtClean="0">
                <a:latin typeface="Arial" panose="020B0604020202020204" pitchFamily="34" charset="0"/>
                <a:cs typeface="Arial" panose="020B0604020202020204" pitchFamily="34" charset="0"/>
              </a:rPr>
              <a:t>Khi</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không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sắp</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thứ</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thì</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cần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thực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hiện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tìm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kiếm</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tuần</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tự</a:t>
            </a:r>
            <a:r>
              <a:rPr lang="en-US" sz="4200" dirty="0" smtClean="0">
                <a:latin typeface="Arial" panose="020B0604020202020204" pitchFamily="34" charset="0"/>
                <a:cs typeface="Arial" panose="020B0604020202020204" pitchFamily="34" charset="0"/>
              </a:rPr>
              <a:t> </a:t>
            </a:r>
            <a:r>
              <a:rPr lang="vi-VN" sz="4200" dirty="0"/>
              <a:t>để đảm bảo không bỏ sót cho đến khi tìm thấy hoặc hết dãy và không </a:t>
            </a:r>
            <a:r>
              <a:rPr lang="vi-VN" sz="4200" dirty="0" smtClean="0"/>
              <a:t>t</a:t>
            </a:r>
            <a:r>
              <a:rPr lang="en-US" sz="4200" dirty="0"/>
              <a:t>ì</a:t>
            </a:r>
            <a:r>
              <a:rPr lang="vi-VN" sz="4200" dirty="0" smtClean="0"/>
              <a:t>m </a:t>
            </a:r>
            <a:r>
              <a:rPr lang="vi-VN" sz="4200" dirty="0"/>
              <a:t>thấy. </a:t>
            </a:r>
            <a:endParaRPr lang="en-US" sz="4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9644156"/>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barn(inVertical)">
                                      <p:cBhvr>
                                        <p:cTn id="26" dur="500"/>
                                        <p:tgtEl>
                                          <p:spTgt spid="2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1" end="1"/>
                                            </p:txEl>
                                          </p:spTgt>
                                        </p:tgtEl>
                                        <p:attrNameLst>
                                          <p:attrName>style.visibility</p:attrName>
                                        </p:attrNameLst>
                                      </p:cBhvr>
                                      <p:to>
                                        <p:strVal val="visible"/>
                                      </p:to>
                                    </p:set>
                                    <p:anim calcmode="lin" valueType="num">
                                      <p:cBhvr additive="base">
                                        <p:cTn id="31" dur="500" fill="hold"/>
                                        <p:tgtEl>
                                          <p:spTgt spid="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9"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4" name="Group 4"/>
          <p:cNvGrpSpPr/>
          <p:nvPr/>
        </p:nvGrpSpPr>
        <p:grpSpPr>
          <a:xfrm>
            <a:off x="3344942" y="405053"/>
            <a:ext cx="10698166" cy="1368251"/>
            <a:chOff x="0" y="0"/>
            <a:chExt cx="5163578" cy="660400"/>
          </a:xfrm>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solidFill>
              <a:srgbClr val="FFF3ED"/>
            </a:solidFill>
          </p:spPr>
        </p:sp>
      </p:gr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81093" y="704685"/>
            <a:ext cx="733390" cy="733390"/>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1" name="TextBox 31"/>
          <p:cNvSpPr txBox="1"/>
          <p:nvPr/>
        </p:nvSpPr>
        <p:spPr>
          <a:xfrm>
            <a:off x="4062336" y="1039334"/>
            <a:ext cx="8696826" cy="487313"/>
          </a:xfrm>
          <a:prstGeom prst="rect">
            <a:avLst/>
          </a:prstGeom>
        </p:spPr>
        <p:txBody>
          <a:bodyPr wrap="square" lIns="0" tIns="0" rIns="0" bIns="0" rtlCol="0" anchor="t">
            <a:spAutoFit/>
          </a:bodyPr>
          <a:lstStyle/>
          <a:p>
            <a:pPr algn="ctr">
              <a:lnSpc>
                <a:spcPts val="3800"/>
              </a:lnSpc>
            </a:pPr>
            <a:r>
              <a:rPr lang="en-US" sz="6600" b="1" dirty="0" smtClean="0">
                <a:solidFill>
                  <a:srgbClr val="8064A2">
                    <a:lumMod val="50000"/>
                  </a:srgbClr>
                </a:solidFill>
                <a:latin typeface="Arial" panose="020B0604020202020204" pitchFamily="34" charset="0"/>
                <a:cs typeface="Arial" panose="020B0604020202020204" pitchFamily="34" charset="0"/>
              </a:rPr>
              <a:t>LUYỆN TẬP</a:t>
            </a:r>
            <a:endParaRPr lang="en-US" sz="6600" b="1" dirty="0">
              <a:solidFill>
                <a:srgbClr val="8064A2">
                  <a:lumMod val="50000"/>
                </a:srgbClr>
              </a:solidFill>
              <a:latin typeface="Arial" panose="020B0604020202020204" pitchFamily="34" charset="0"/>
              <a:cs typeface="Arial" panose="020B0604020202020204" pitchFamily="34" charset="0"/>
            </a:endParaRPr>
          </a:p>
        </p:txBody>
      </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7" name="Rectangle 6"/>
          <p:cNvSpPr/>
          <p:nvPr/>
        </p:nvSpPr>
        <p:spPr>
          <a:xfrm>
            <a:off x="2895600" y="5993449"/>
            <a:ext cx="13983302" cy="3139321"/>
          </a:xfrm>
          <a:prstGeom prst="rect">
            <a:avLst/>
          </a:prstGeom>
        </p:spPr>
        <p:txBody>
          <a:bodyPr wrap="square">
            <a:spAutoFit/>
          </a:bodyPr>
          <a:lstStyle/>
          <a:p>
            <a:pPr algn="just">
              <a:lnSpc>
                <a:spcPct val="150000"/>
              </a:lnSpc>
            </a:pPr>
            <a:r>
              <a:rPr lang="vi-VN" sz="4400" dirty="0">
                <a:latin typeface="Arial" panose="020B0604020202020204" pitchFamily="34" charset="0"/>
                <a:cs typeface="Arial" panose="020B0604020202020204" pitchFamily="34" charset="0"/>
              </a:rPr>
              <a:t>Em hãy thể hiện từng bước của thuật toán giải bài toán “Tìm xem số 45 có trong dãy này không? Nếu có thì nằm ở vị trí nào?”.</a:t>
            </a:r>
            <a:endParaRPr lang="en-US" sz="44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9"/>
          <a:stretch>
            <a:fillRect/>
          </a:stretch>
        </p:blipFill>
        <p:spPr>
          <a:xfrm>
            <a:off x="936711" y="6319245"/>
            <a:ext cx="1599176" cy="2090698"/>
          </a:xfrm>
          <a:prstGeom prst="rect">
            <a:avLst/>
          </a:prstGeom>
        </p:spPr>
      </p:pic>
      <p:pic>
        <p:nvPicPr>
          <p:cNvPr id="11" name="Picture 10"/>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01349" y="3942478"/>
            <a:ext cx="16170015" cy="1657994"/>
          </a:xfrm>
          <a:prstGeom prst="rect">
            <a:avLst/>
          </a:prstGeom>
        </p:spPr>
      </p:pic>
      <p:sp>
        <p:nvSpPr>
          <p:cNvPr id="32" name="TextBox 31"/>
          <p:cNvSpPr txBox="1"/>
          <p:nvPr/>
        </p:nvSpPr>
        <p:spPr>
          <a:xfrm>
            <a:off x="801349" y="2780060"/>
            <a:ext cx="3542051" cy="769441"/>
          </a:xfrm>
          <a:prstGeom prst="rect">
            <a:avLst/>
          </a:prstGeom>
          <a:noFill/>
        </p:spPr>
        <p:txBody>
          <a:bodyPr wrap="square" rtlCol="0">
            <a:spAutoFit/>
          </a:bodyPr>
          <a:lstStyle/>
          <a:p>
            <a:r>
              <a:rPr lang="en-US" sz="4400" dirty="0" smtClean="0">
                <a:latin typeface="Arial" panose="020B0604020202020204" pitchFamily="34" charset="0"/>
                <a:cs typeface="Arial" panose="020B0604020202020204" pitchFamily="34" charset="0"/>
              </a:rPr>
              <a:t>Cho </a:t>
            </a:r>
            <a:r>
              <a:rPr lang="en-US" sz="4400" dirty="0" err="1" smtClean="0">
                <a:latin typeface="Arial" panose="020B0604020202020204" pitchFamily="34" charset="0"/>
                <a:cs typeface="Arial" panose="020B0604020202020204" pitchFamily="34" charset="0"/>
              </a:rPr>
              <a:t>dãy</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số</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6097040"/>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8" y="1352485"/>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798995" y="368700"/>
            <a:ext cx="415933" cy="415933"/>
          </a:xfrm>
          <a:prstGeom prst="rect">
            <a:avLst/>
          </a:prstGeom>
        </p:spPr>
      </p:pic>
      <p:sp>
        <p:nvSpPr>
          <p:cNvPr id="26" name="TextBox 37"/>
          <p:cNvSpPr txBox="1"/>
          <p:nvPr/>
        </p:nvSpPr>
        <p:spPr>
          <a:xfrm>
            <a:off x="6923155" y="621404"/>
            <a:ext cx="4171122" cy="428643"/>
          </a:xfrm>
          <a:prstGeom prst="rect">
            <a:avLst/>
          </a:prstGeom>
        </p:spPr>
        <p:txBody>
          <a:bodyPr lIns="0" tIns="0" rIns="0" bIns="0" rtlCol="0" anchor="t">
            <a:spAutoFit/>
          </a:bodyPr>
          <a:lstStyle/>
          <a:p>
            <a:pPr algn="ctr">
              <a:lnSpc>
                <a:spcPts val="3000"/>
              </a:lnSpc>
            </a:pPr>
            <a:r>
              <a:rPr lang="en-US" sz="4800" b="1" dirty="0" err="1" smtClean="0">
                <a:solidFill>
                  <a:srgbClr val="002060"/>
                </a:solidFill>
                <a:latin typeface="Arial" panose="020B0604020202020204" pitchFamily="34" charset="0"/>
                <a:cs typeface="Arial" panose="020B0604020202020204" pitchFamily="34" charset="0"/>
              </a:rPr>
              <a:t>Hướng</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dẫn</a:t>
            </a:r>
            <a:endParaRPr lang="en-US" sz="4800" b="1" dirty="0">
              <a:solidFill>
                <a:srgbClr val="002060"/>
              </a:solidFill>
              <a:latin typeface="Arial" panose="020B0604020202020204" pitchFamily="34" charset="0"/>
              <a:cs typeface="Arial" panose="020B0604020202020204" pitchFamily="34" charset="0"/>
            </a:endParaRPr>
          </a:p>
        </p:txBody>
      </p:sp>
      <p:sp>
        <p:nvSpPr>
          <p:cNvPr id="12" name="Rectangle 11"/>
          <p:cNvSpPr/>
          <p:nvPr/>
        </p:nvSpPr>
        <p:spPr>
          <a:xfrm>
            <a:off x="1539996" y="1456117"/>
            <a:ext cx="14937440" cy="8288231"/>
          </a:xfrm>
          <a:prstGeom prst="rect">
            <a:avLst/>
          </a:prstGeom>
        </p:spPr>
        <p:txBody>
          <a:bodyPr wrap="square">
            <a:spAutoFit/>
          </a:bodyPr>
          <a:lstStyle/>
          <a:p>
            <a:pPr algn="just">
              <a:lnSpc>
                <a:spcPct val="150000"/>
              </a:lnSpc>
              <a:spcAft>
                <a:spcPts val="0"/>
              </a:spcAft>
            </a:pP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Gọi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phải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là x (x = 45):</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fr-FR"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đầu</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1</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 27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sang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fr-FR"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2.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2 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63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sang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3</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r>
              <a:rPr lang="fr-FR"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3 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12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sang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p>
          <a:p>
            <a:pPr marL="571500" indent="-571500" algn="just">
              <a:lnSpc>
                <a:spcPct val="150000"/>
              </a:lnSpc>
              <a:buFont typeface="Arial" panose="020B0604020202020204" pitchFamily="34" charset="0"/>
              <a:buChar char="•"/>
            </a:pPr>
            <a:r>
              <a:rPr lang="fr-FR"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59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sang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5</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905920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p:tgtEl>
                                          <p:spTgt spid="12">
                                            <p:txEl>
                                              <p:pRg st="1" end="1"/>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2">
                                            <p:txEl>
                                              <p:pRg st="1" end="1"/>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additive="base">
                                        <p:cTn id="23" dur="500"/>
                                        <p:tgtEl>
                                          <p:spTgt spid="12">
                                            <p:txEl>
                                              <p:pRg st="2" end="2"/>
                                            </p:txEl>
                                          </p:spTgt>
                                        </p:tgtEl>
                                        <p:attrNameLst>
                                          <p:attrName>ppt_y</p:attrName>
                                        </p:attrNameLst>
                                      </p:cBhvr>
                                      <p:tavLst>
                                        <p:tav tm="0">
                                          <p:val>
                                            <p:strVal val="#ppt_y+#ppt_h*1.125000"/>
                                          </p:val>
                                        </p:tav>
                                        <p:tav tm="100000">
                                          <p:val>
                                            <p:strVal val="#ppt_y"/>
                                          </p:val>
                                        </p:tav>
                                      </p:tavLst>
                                    </p:anim>
                                    <p:animEffect transition="in" filter="wipe(up)">
                                      <p:cBhvr>
                                        <p:cTn id="24" dur="500"/>
                                        <p:tgtEl>
                                          <p:spTgt spid="12">
                                            <p:txEl>
                                              <p:pRg st="2" end="2"/>
                                            </p:txEl>
                                          </p:spTgt>
                                        </p:tgtEl>
                                      </p:cBhvr>
                                    </p:animEffect>
                                  </p:childTnLst>
                                </p:cTn>
                              </p:par>
                              <p:par>
                                <p:cTn id="25" presetID="12" presetClass="entr" presetSubtype="4" fill="hold" nodeType="with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 calcmode="lin" valueType="num">
                                      <p:cBhvr additive="base">
                                        <p:cTn id="27" dur="500"/>
                                        <p:tgtEl>
                                          <p:spTgt spid="12">
                                            <p:txEl>
                                              <p:pRg st="3" end="3"/>
                                            </p:txEl>
                                          </p:spTgt>
                                        </p:tgtEl>
                                        <p:attrNameLst>
                                          <p:attrName>ppt_y</p:attrName>
                                        </p:attrNameLst>
                                      </p:cBhvr>
                                      <p:tavLst>
                                        <p:tav tm="0">
                                          <p:val>
                                            <p:strVal val="#ppt_y+#ppt_h*1.125000"/>
                                          </p:val>
                                        </p:tav>
                                        <p:tav tm="100000">
                                          <p:val>
                                            <p:strVal val="#ppt_y"/>
                                          </p:val>
                                        </p:tav>
                                      </p:tavLst>
                                    </p:anim>
                                    <p:animEffect transition="in" filter="wipe(up)">
                                      <p:cBhvr>
                                        <p:cTn id="28" dur="500"/>
                                        <p:tgtEl>
                                          <p:spTgt spid="12">
                                            <p:txEl>
                                              <p:pRg st="3" end="3"/>
                                            </p:txEl>
                                          </p:spTgt>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 calcmode="lin" valueType="num">
                                      <p:cBhvr additive="base">
                                        <p:cTn id="31" dur="500"/>
                                        <p:tgtEl>
                                          <p:spTgt spid="1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8" y="1352485"/>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798995" y="368700"/>
            <a:ext cx="415933" cy="415933"/>
          </a:xfrm>
          <a:prstGeom prst="rect">
            <a:avLst/>
          </a:prstGeom>
        </p:spPr>
      </p:pic>
      <p:sp>
        <p:nvSpPr>
          <p:cNvPr id="13" name="Rectangle 12"/>
          <p:cNvSpPr/>
          <p:nvPr/>
        </p:nvSpPr>
        <p:spPr>
          <a:xfrm>
            <a:off x="1314798" y="1540220"/>
            <a:ext cx="15070080" cy="6001643"/>
          </a:xfrm>
          <a:prstGeom prst="rect">
            <a:avLst/>
          </a:prstGeom>
        </p:spPr>
        <p:txBody>
          <a:bodyPr wrap="square">
            <a:spAutoFit/>
          </a:bodyPr>
          <a:lstStyle/>
          <a:p>
            <a:pPr marL="571500" indent="-571500" algn="just">
              <a:lnSpc>
                <a:spcPct val="160000"/>
              </a:lnSpc>
              <a:spcAft>
                <a:spcPts val="0"/>
              </a:spcAft>
              <a:buFont typeface="Arial" panose="020B0604020202020204" pitchFamily="34" charset="0"/>
              <a:buChar char="•"/>
            </a:pPr>
            <a:r>
              <a:rPr lang="fr-FR" sz="40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5.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5 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67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nên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sang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6</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60000"/>
              </a:lnSpc>
              <a:spcAft>
                <a:spcPts val="0"/>
              </a:spcAft>
              <a:buFont typeface="Arial" panose="020B0604020202020204" pitchFamily="34" charset="0"/>
              <a:buChar char="•"/>
            </a:pPr>
            <a:r>
              <a:rPr lang="fr-FR" sz="40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Bước</a:t>
            </a:r>
            <a:r>
              <a:rPr lang="fr-FR" sz="4000" b="1" dirty="0">
                <a:solidFill>
                  <a:srgbClr val="000000"/>
                </a:solidFill>
                <a:latin typeface="Arial" panose="020B0604020202020204" pitchFamily="34" charset="0"/>
                <a:ea typeface="Times New Roman" panose="02020603050405020304" pitchFamily="18" charset="0"/>
                <a:cs typeface="Arial" panose="020B0604020202020204" pitchFamily="34" charset="0"/>
              </a:rPr>
              <a:t> 6.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So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sánh</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đang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xét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với</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6 </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 x.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thấy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x ở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fr-FR"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6 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Kết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thúc</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a:p>
            <a:pPr algn="just">
              <a:lnSpc>
                <a:spcPct val="160000"/>
              </a:lnSpc>
              <a:spcAft>
                <a:spcPts val="0"/>
              </a:spcAft>
            </a:pP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vẫn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còn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thực</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hiện</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tìm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kiếm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tương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tự</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lấy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ở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tiếp</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theo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Nếu</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hết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thì</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ta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sẽ</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dừng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thuật</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toán</a:t>
            </a:r>
            <a:r>
              <a:rPr lang="fr-FR"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sp>
        <p:nvSpPr>
          <p:cNvPr id="27" name="TextBox 37"/>
          <p:cNvSpPr txBox="1"/>
          <p:nvPr/>
        </p:nvSpPr>
        <p:spPr>
          <a:xfrm>
            <a:off x="6923155" y="621404"/>
            <a:ext cx="4171122" cy="428643"/>
          </a:xfrm>
          <a:prstGeom prst="rect">
            <a:avLst/>
          </a:prstGeom>
        </p:spPr>
        <p:txBody>
          <a:bodyPr lIns="0" tIns="0" rIns="0" bIns="0" rtlCol="0" anchor="t">
            <a:spAutoFit/>
          </a:bodyPr>
          <a:lstStyle/>
          <a:p>
            <a:pPr algn="ctr">
              <a:lnSpc>
                <a:spcPts val="3000"/>
              </a:lnSpc>
            </a:pPr>
            <a:r>
              <a:rPr lang="en-US" sz="4800" b="1" dirty="0" err="1" smtClean="0">
                <a:solidFill>
                  <a:srgbClr val="002060"/>
                </a:solidFill>
                <a:latin typeface="Arial" panose="020B0604020202020204" pitchFamily="34" charset="0"/>
                <a:cs typeface="Arial" panose="020B0604020202020204" pitchFamily="34" charset="0"/>
              </a:rPr>
              <a:t>Hướng</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dẫn</a:t>
            </a:r>
            <a:endParaRPr lang="en-US" sz="4800" b="1" dirty="0">
              <a:solidFill>
                <a:srgbClr val="002060"/>
              </a:solidFill>
              <a:latin typeface="Arial" panose="020B0604020202020204" pitchFamily="34" charset="0"/>
              <a:cs typeface="Arial" panose="020B0604020202020204" pitchFamily="34" charset="0"/>
            </a:endParaRPr>
          </a:p>
        </p:txBody>
      </p:sp>
      <p:sp>
        <p:nvSpPr>
          <p:cNvPr id="14" name="Rectangle 13"/>
          <p:cNvSpPr/>
          <p:nvPr/>
        </p:nvSpPr>
        <p:spPr>
          <a:xfrm>
            <a:off x="1392025" y="7503212"/>
            <a:ext cx="14669852" cy="1077218"/>
          </a:xfrm>
          <a:prstGeom prst="rect">
            <a:avLst/>
          </a:prstGeom>
        </p:spPr>
        <p:txBody>
          <a:bodyPr wrap="square">
            <a:spAutoFit/>
          </a:bodyPr>
          <a:lstStyle/>
          <a:p>
            <a:pPr lvl="0" algn="just">
              <a:lnSpc>
                <a:spcPct val="160000"/>
              </a:lnSpc>
            </a:pP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nằm</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trong</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dãy</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fr-FR"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trước</a:t>
            </a:r>
            <a:r>
              <a:rPr lang="fr-FR"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Số</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45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nằm</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ở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vị</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0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trí</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 a</a:t>
            </a:r>
            <a:r>
              <a:rPr lang="en-US" sz="4000" baseline="-25000" dirty="0">
                <a:solidFill>
                  <a:srgbClr val="000000"/>
                </a:solidFill>
                <a:latin typeface="Arial" panose="020B0604020202020204" pitchFamily="34" charset="0"/>
                <a:ea typeface="Times New Roman" panose="02020603050405020304" pitchFamily="18" charset="0"/>
                <a:cs typeface="Arial" panose="020B0604020202020204" pitchFamily="34" charset="0"/>
              </a:rPr>
              <a:t>6</a:t>
            </a: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4107" y="8589656"/>
            <a:ext cx="14341932" cy="1470551"/>
          </a:xfrm>
          <a:prstGeom prst="rect">
            <a:avLst/>
          </a:prstGeom>
        </p:spPr>
      </p:pic>
    </p:spTree>
    <p:extLst>
      <p:ext uri="{BB962C8B-B14F-4D97-AF65-F5344CB8AC3E}">
        <p14:creationId xmlns:p14="http://schemas.microsoft.com/office/powerpoint/2010/main" val="152188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anim calcmode="lin" valueType="num">
                                      <p:cBhvr>
                                        <p:cTn id="18" dur="500" fill="hold"/>
                                        <p:tgtEl>
                                          <p:spTgt spid="28"/>
                                        </p:tgtEl>
                                        <p:attrNameLst>
                                          <p:attrName>ppt_x</p:attrName>
                                        </p:attrNameLst>
                                      </p:cBhvr>
                                      <p:tavLst>
                                        <p:tav tm="0">
                                          <p:val>
                                            <p:strVal val="#ppt_x"/>
                                          </p:val>
                                        </p:tav>
                                        <p:tav tm="100000">
                                          <p:val>
                                            <p:strVal val="#ppt_x"/>
                                          </p:val>
                                        </p:tav>
                                      </p:tavLst>
                                    </p:anim>
                                    <p:anim calcmode="lin" valueType="num">
                                      <p:cBhvr>
                                        <p:cTn id="1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34424" y="1419223"/>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5798995" y="368700"/>
            <a:ext cx="415933" cy="415933"/>
          </a:xfrm>
          <a:prstGeom prst="rect">
            <a:avLst/>
          </a:prstGeom>
        </p:spPr>
      </p:pic>
      <p:sp>
        <p:nvSpPr>
          <p:cNvPr id="12" name="TextBox 11"/>
          <p:cNvSpPr txBox="1"/>
          <p:nvPr/>
        </p:nvSpPr>
        <p:spPr>
          <a:xfrm>
            <a:off x="5020380" y="388536"/>
            <a:ext cx="7543800" cy="830997"/>
          </a:xfrm>
          <a:prstGeom prst="rect">
            <a:avLst/>
          </a:prstGeom>
          <a:noFill/>
        </p:spPr>
        <p:txBody>
          <a:bodyPr wrap="square" rtlCol="0">
            <a:spAutoFit/>
          </a:bodyPr>
          <a:lstStyle/>
          <a:p>
            <a:pPr algn="ctr"/>
            <a:r>
              <a:rPr lang="en-US" sz="4800" b="1" dirty="0" err="1" smtClean="0">
                <a:solidFill>
                  <a:srgbClr val="002060"/>
                </a:solidFill>
                <a:latin typeface="Arial" panose="020B0604020202020204" pitchFamily="34" charset="0"/>
                <a:cs typeface="Arial" panose="020B0604020202020204" pitchFamily="34" charset="0"/>
              </a:rPr>
              <a:t>Trò</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chơi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trắc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nghiệm</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312920" y="1655506"/>
            <a:ext cx="14754586" cy="2123658"/>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1. </a:t>
            </a:r>
            <a:r>
              <a:rPr lang="vi-VN" sz="4400" dirty="0">
                <a:latin typeface="Arial" panose="020B0604020202020204" pitchFamily="34" charset="0"/>
                <a:cs typeface="Arial" panose="020B0604020202020204" pitchFamily="34" charset="0"/>
              </a:rPr>
              <a:t>Trong thuật toán tìm kiếm tuần tự thao tác được lặp đi lặp lại là:</a:t>
            </a:r>
            <a:endParaRPr lang="en-US" sz="4400" dirty="0">
              <a:latin typeface="Arial" panose="020B0604020202020204" pitchFamily="34" charset="0"/>
              <a:cs typeface="Arial" panose="020B0604020202020204" pitchFamily="34" charset="0"/>
            </a:endParaRPr>
          </a:p>
        </p:txBody>
      </p:sp>
      <p:sp>
        <p:nvSpPr>
          <p:cNvPr id="26" name="Đáp án đúng">
            <a:extLst>
              <a:ext uri="{FF2B5EF4-FFF2-40B4-BE49-F238E27FC236}">
                <a16:creationId xmlns="" xmlns:a16="http://schemas.microsoft.com/office/drawing/2014/main" id="{8B66CBE4-2DB9-BCF7-D1C4-281B894BFE17}"/>
              </a:ext>
            </a:extLst>
          </p:cNvPr>
          <p:cNvSpPr/>
          <p:nvPr/>
        </p:nvSpPr>
        <p:spPr>
          <a:xfrm>
            <a:off x="1312920" y="3992934"/>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A. </a:t>
            </a:r>
            <a:r>
              <a:rPr lang="en-US" sz="4400" noProof="1" smtClean="0">
                <a:solidFill>
                  <a:schemeClr val="tx1"/>
                </a:solidFill>
                <a:latin typeface="Arial" panose="020B0604020202020204" pitchFamily="34" charset="0"/>
                <a:cs typeface="Arial" panose="020B0604020202020204" pitchFamily="34" charset="0"/>
              </a:rPr>
              <a:t>Thao tác so sánh</a:t>
            </a:r>
            <a:endParaRPr lang="vi-VN" sz="4400" noProof="1">
              <a:solidFill>
                <a:schemeClr val="tx1"/>
              </a:solidFill>
              <a:latin typeface="Arial" panose="020B0604020202020204" pitchFamily="34" charset="0"/>
              <a:cs typeface="Arial" panose="020B0604020202020204" pitchFamily="34" charset="0"/>
            </a:endParaRPr>
          </a:p>
        </p:txBody>
      </p:sp>
      <p:sp>
        <p:nvSpPr>
          <p:cNvPr id="27" name="Đáp án sai 1">
            <a:extLst>
              <a:ext uri="{FF2B5EF4-FFF2-40B4-BE49-F238E27FC236}">
                <a16:creationId xmlns="" xmlns:a16="http://schemas.microsoft.com/office/drawing/2014/main" id="{3FCD9830-5FD1-BD44-878B-228BD96CE996}"/>
              </a:ext>
            </a:extLst>
          </p:cNvPr>
          <p:cNvSpPr/>
          <p:nvPr/>
        </p:nvSpPr>
        <p:spPr>
          <a:xfrm>
            <a:off x="1312921" y="6880633"/>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B. </a:t>
            </a:r>
            <a:r>
              <a:rPr lang="en-US" sz="4400" noProof="1" smtClean="0">
                <a:solidFill>
                  <a:schemeClr val="tx1"/>
                </a:solidFill>
                <a:latin typeface="Arial" panose="020B0604020202020204" pitchFamily="34" charset="0"/>
                <a:cs typeface="Arial" panose="020B0604020202020204" pitchFamily="34" charset="0"/>
              </a:rPr>
              <a:t>Thao tác đếm số lần lặp</a:t>
            </a:r>
            <a:endParaRPr lang="vi-VN" sz="4400" noProof="1">
              <a:solidFill>
                <a:schemeClr val="tx1"/>
              </a:solidFill>
              <a:latin typeface="Arial" panose="020B0604020202020204" pitchFamily="34" charset="0"/>
              <a:cs typeface="Arial" panose="020B0604020202020204" pitchFamily="34" charset="0"/>
            </a:endParaRPr>
          </a:p>
        </p:txBody>
      </p:sp>
      <p:sp>
        <p:nvSpPr>
          <p:cNvPr id="28" name="Đáp án sai 2">
            <a:extLst>
              <a:ext uri="{FF2B5EF4-FFF2-40B4-BE49-F238E27FC236}">
                <a16:creationId xmlns="" xmlns:a16="http://schemas.microsoft.com/office/drawing/2014/main" id="{6A919885-0285-0403-1E09-FA94D8BC080B}"/>
              </a:ext>
            </a:extLst>
          </p:cNvPr>
          <p:cNvSpPr/>
          <p:nvPr/>
        </p:nvSpPr>
        <p:spPr>
          <a:xfrm>
            <a:off x="8953366" y="3992934"/>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C. </a:t>
            </a:r>
            <a:r>
              <a:rPr lang="en-US" sz="4400" noProof="1" smtClean="0">
                <a:solidFill>
                  <a:schemeClr val="tx1"/>
                </a:solidFill>
                <a:latin typeface="Arial" panose="020B0604020202020204" pitchFamily="34" charset="0"/>
                <a:cs typeface="Arial" panose="020B0604020202020204" pitchFamily="34" charset="0"/>
              </a:rPr>
              <a:t>Thao tác thông báo</a:t>
            </a:r>
            <a:endParaRPr lang="vi-VN" sz="4400" noProof="1">
              <a:solidFill>
                <a:schemeClr val="tx1"/>
              </a:solidFill>
              <a:latin typeface="Arial" panose="020B0604020202020204" pitchFamily="34" charset="0"/>
              <a:cs typeface="Arial" panose="020B0604020202020204" pitchFamily="34" charset="0"/>
            </a:endParaRPr>
          </a:p>
        </p:txBody>
      </p:sp>
      <p:sp>
        <p:nvSpPr>
          <p:cNvPr id="29" name="Đáp án sai 3">
            <a:extLst>
              <a:ext uri="{FF2B5EF4-FFF2-40B4-BE49-F238E27FC236}">
                <a16:creationId xmlns="" xmlns:a16="http://schemas.microsoft.com/office/drawing/2014/main" id="{2E7D83A4-3758-8699-4DD0-010A80780539}"/>
              </a:ext>
            </a:extLst>
          </p:cNvPr>
          <p:cNvSpPr/>
          <p:nvPr/>
        </p:nvSpPr>
        <p:spPr>
          <a:xfrm>
            <a:off x="8953366" y="6880633"/>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D. </a:t>
            </a:r>
            <a:r>
              <a:rPr lang="en-US" sz="4400" noProof="1" smtClean="0">
                <a:solidFill>
                  <a:schemeClr val="tx1"/>
                </a:solidFill>
                <a:latin typeface="Arial" panose="020B0604020202020204" pitchFamily="34" charset="0"/>
                <a:cs typeface="Arial" panose="020B0604020202020204" pitchFamily="34" charset="0"/>
              </a:rPr>
              <a:t>Tất cả đáp án trên</a:t>
            </a:r>
            <a:endParaRPr lang="vi-VN" sz="4400" noProof="1">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093153" y="4628914"/>
            <a:ext cx="1454610" cy="1266097"/>
          </a:xfrm>
          <a:prstGeom prst="rect">
            <a:avLst/>
          </a:prstGeom>
        </p:spPr>
      </p:pic>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37596" y="4648343"/>
            <a:ext cx="1449623" cy="1291482"/>
          </a:xfrm>
          <a:prstGeom prst="rect">
            <a:avLst/>
          </a:prstGeom>
        </p:spPr>
      </p:pic>
      <p:pic>
        <p:nvPicPr>
          <p:cNvPr id="3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617883" y="7683658"/>
            <a:ext cx="1449623" cy="1291482"/>
          </a:xfrm>
          <a:prstGeom prst="rect">
            <a:avLst/>
          </a:prstGeom>
        </p:spPr>
      </p:pic>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093153" y="7683658"/>
            <a:ext cx="1449623" cy="1291482"/>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1485321737"/>
      </p:ext>
    </p:extLst>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500"/>
                                        <p:tgtEl>
                                          <p:spTgt spid="13"/>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par>
                          <p:cTn id="27" fill="hold">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500" fill="hold"/>
                                        <p:tgtEl>
                                          <p:spTgt spid="26"/>
                                        </p:tgtEl>
                                        <p:attrNameLst>
                                          <p:attrName>fillcolor</p:attrName>
                                        </p:attrNameLst>
                                      </p:cBhvr>
                                      <p:to>
                                        <a:srgbClr val="92D050"/>
                                      </p:to>
                                    </p:animClr>
                                    <p:set>
                                      <p:cBhvr>
                                        <p:cTn id="36" dur="500" fill="hold"/>
                                        <p:tgtEl>
                                          <p:spTgt spid="26"/>
                                        </p:tgtEl>
                                        <p:attrNameLst>
                                          <p:attrName>fill.type</p:attrName>
                                        </p:attrNameLst>
                                      </p:cBhvr>
                                      <p:to>
                                        <p:strVal val="solid"/>
                                      </p:to>
                                    </p:set>
                                    <p:set>
                                      <p:cBhvr>
                                        <p:cTn id="37" dur="500" fill="hold"/>
                                        <p:tgtEl>
                                          <p:spTgt spid="26"/>
                                        </p:tgtEl>
                                        <p:attrNameLst>
                                          <p:attrName>fill.on</p:attrName>
                                        </p:attrNameLst>
                                      </p:cBhvr>
                                      <p:to>
                                        <p:strVal val="true"/>
                                      </p:to>
                                    </p:set>
                                  </p:childTnLst>
                                </p:cTn>
                              </p:par>
                              <p:par>
                                <p:cTn id="38" presetID="1" presetClass="mediacall" presetSubtype="0" fill="hold" nodeType="withEffect">
                                  <p:stCondLst>
                                    <p:cond delay="0"/>
                                  </p:stCondLst>
                                  <p:childTnLst>
                                    <p:cmd type="call" cmd="playFrom(0.0)">
                                      <p:cBhvr>
                                        <p:cTn id="39" dur="835" fill="hold"/>
                                        <p:tgtEl>
                                          <p:spTgt spid="30"/>
                                        </p:tgtEl>
                                      </p:cBhvr>
                                    </p:cmd>
                                  </p:childTnLst>
                                </p:cTn>
                              </p:par>
                              <p:par>
                                <p:cTn id="40" presetID="1" presetClass="entr" presetSubtype="0" fill="hold" nodeType="withEffect">
                                  <p:stCondLst>
                                    <p:cond delay="0"/>
                                  </p:stCondLst>
                                  <p:childTnLst>
                                    <p:set>
                                      <p:cBhvr>
                                        <p:cTn id="41" dur="1" fill="hold">
                                          <p:stCondLst>
                                            <p:cond delay="9"/>
                                          </p:stCondLst>
                                        </p:cTn>
                                        <p:tgtEl>
                                          <p:spTgt spid="31"/>
                                        </p:tgtEl>
                                        <p:attrNameLst>
                                          <p:attrName>style.visibility</p:attrName>
                                        </p:attrNameLst>
                                      </p:cBhvr>
                                      <p:to>
                                        <p:strVal val="visible"/>
                                      </p:to>
                                    </p:set>
                                  </p:childTnLst>
                                </p:cTn>
                              </p:par>
                              <p:par>
                                <p:cTn id="42" presetID="26" presetClass="emph" presetSubtype="0" repeatCount="4000" fill="hold" grpId="1" nodeType="withEffect">
                                  <p:stCondLst>
                                    <p:cond delay="0"/>
                                  </p:stCondLst>
                                  <p:childTnLst>
                                    <p:animEffect transition="out" filter="fade">
                                      <p:cBhvr>
                                        <p:cTn id="43" dur="500" tmFilter="0, 0; .2, .5; .8, .5; 1, 0"/>
                                        <p:tgtEl>
                                          <p:spTgt spid="26"/>
                                        </p:tgtEl>
                                      </p:cBhvr>
                                    </p:animEffect>
                                    <p:animScale>
                                      <p:cBhvr>
                                        <p:cTn id="44"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45" restart="whenNotActive" fill="hold" evtFilter="cancelBubble" nodeType="interactiveSeq">
                <p:stCondLst>
                  <p:cond evt="onClick" delay="0">
                    <p:tgtEl>
                      <p:spTgt spid="2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500" fill="hold"/>
                                        <p:tgtEl>
                                          <p:spTgt spid="27"/>
                                        </p:tgtEl>
                                        <p:attrNameLst>
                                          <p:attrName>fillcolor</p:attrName>
                                        </p:attrNameLst>
                                      </p:cBhvr>
                                      <p:to>
                                        <a:srgbClr val="D99694"/>
                                      </p:to>
                                    </p:animClr>
                                    <p:set>
                                      <p:cBhvr>
                                        <p:cTn id="50" dur="500" fill="hold"/>
                                        <p:tgtEl>
                                          <p:spTgt spid="27"/>
                                        </p:tgtEl>
                                        <p:attrNameLst>
                                          <p:attrName>fill.type</p:attrName>
                                        </p:attrNameLst>
                                      </p:cBhvr>
                                      <p:to>
                                        <p:strVal val="solid"/>
                                      </p:to>
                                    </p:set>
                                    <p:set>
                                      <p:cBhvr>
                                        <p:cTn id="51" dur="500" fill="hold"/>
                                        <p:tgtEl>
                                          <p:spTgt spid="27"/>
                                        </p:tgtEl>
                                        <p:attrNameLst>
                                          <p:attrName>fill.on</p:attrName>
                                        </p:attrNameLst>
                                      </p:cBhvr>
                                      <p:to>
                                        <p:strVal val="true"/>
                                      </p:to>
                                    </p:set>
                                  </p:childTnLst>
                                </p:cTn>
                              </p:par>
                              <p:par>
                                <p:cTn id="52" presetID="1" presetClass="mediacall" presetSubtype="0" fill="hold" nodeType="withEffect">
                                  <p:stCondLst>
                                    <p:cond delay="0"/>
                                  </p:stCondLst>
                                  <p:childTnLst>
                                    <p:cmd type="call" cmd="playFrom(0.0)">
                                      <p:cBhvr>
                                        <p:cTn id="53" dur="862" fill="hold"/>
                                        <p:tgtEl>
                                          <p:spTgt spid="35"/>
                                        </p:tgtEl>
                                      </p:cBhvr>
                                    </p:cmd>
                                  </p:childTnLst>
                                </p:cTn>
                              </p:par>
                              <p:par>
                                <p:cTn id="54" presetID="1" presetClass="entr" presetSubtype="0"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par>
                                <p:cTn id="56" presetID="26" presetClass="emph" presetSubtype="0" repeatCount="4000" fill="hold" grpId="1" nodeType="withEffect">
                                  <p:stCondLst>
                                    <p:cond delay="0"/>
                                  </p:stCondLst>
                                  <p:childTnLst>
                                    <p:animEffect transition="out" filter="fade">
                                      <p:cBhvr>
                                        <p:cTn id="57" dur="500" tmFilter="0, 0; .2, .5; .8, .5; 1, 0"/>
                                        <p:tgtEl>
                                          <p:spTgt spid="27"/>
                                        </p:tgtEl>
                                      </p:cBhvr>
                                    </p:animEffect>
                                    <p:animScale>
                                      <p:cBhvr>
                                        <p:cTn id="58"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9" restart="whenNotActive" fill="hold" evtFilter="cancelBubble" nodeType="interactiveSeq">
                <p:stCondLst>
                  <p:cond evt="onClick" delay="0">
                    <p:tgtEl>
                      <p:spTgt spid="28"/>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500" fill="hold"/>
                                        <p:tgtEl>
                                          <p:spTgt spid="28"/>
                                        </p:tgtEl>
                                        <p:attrNameLst>
                                          <p:attrName>fillcolor</p:attrName>
                                        </p:attrNameLst>
                                      </p:cBhvr>
                                      <p:to>
                                        <a:srgbClr val="D99694"/>
                                      </p:to>
                                    </p:animClr>
                                    <p:set>
                                      <p:cBhvr>
                                        <p:cTn id="64" dur="500" fill="hold"/>
                                        <p:tgtEl>
                                          <p:spTgt spid="28"/>
                                        </p:tgtEl>
                                        <p:attrNameLst>
                                          <p:attrName>fill.type</p:attrName>
                                        </p:attrNameLst>
                                      </p:cBhvr>
                                      <p:to>
                                        <p:strVal val="solid"/>
                                      </p:to>
                                    </p:set>
                                    <p:set>
                                      <p:cBhvr>
                                        <p:cTn id="65" dur="500" fill="hold"/>
                                        <p:tgtEl>
                                          <p:spTgt spid="28"/>
                                        </p:tgtEl>
                                        <p:attrNameLst>
                                          <p:attrName>fill.on</p:attrName>
                                        </p:attrNameLst>
                                      </p:cBhvr>
                                      <p:to>
                                        <p:strVal val="true"/>
                                      </p:to>
                                    </p:set>
                                  </p:childTnLst>
                                </p:cTn>
                              </p:par>
                              <p:par>
                                <p:cTn id="66" presetID="1" presetClass="mediacall" presetSubtype="0" fill="hold" nodeType="withEffect">
                                  <p:stCondLst>
                                    <p:cond delay="0"/>
                                  </p:stCondLst>
                                  <p:childTnLst>
                                    <p:cmd type="call" cmd="playFrom(0.0)">
                                      <p:cBhvr>
                                        <p:cTn id="67" dur="862" fill="hold"/>
                                        <p:tgtEl>
                                          <p:spTgt spid="35"/>
                                        </p:tgtEl>
                                      </p:cBhvr>
                                    </p:cmd>
                                  </p:childTnLst>
                                </p:cTn>
                              </p:par>
                              <p:par>
                                <p:cTn id="68" presetID="1" presetClass="entr" presetSubtype="0" fill="hold" nodeType="withEffect">
                                  <p:stCondLst>
                                    <p:cond delay="0"/>
                                  </p:stCondLst>
                                  <p:childTnLst>
                                    <p:set>
                                      <p:cBhvr>
                                        <p:cTn id="69" dur="1" fill="hold">
                                          <p:stCondLst>
                                            <p:cond delay="9"/>
                                          </p:stCondLst>
                                        </p:cTn>
                                        <p:tgtEl>
                                          <p:spTgt spid="32"/>
                                        </p:tgtEl>
                                        <p:attrNameLst>
                                          <p:attrName>style.visibility</p:attrName>
                                        </p:attrNameLst>
                                      </p:cBhvr>
                                      <p:to>
                                        <p:strVal val="visible"/>
                                      </p:to>
                                    </p:set>
                                  </p:childTnLst>
                                </p:cTn>
                              </p:par>
                              <p:par>
                                <p:cTn id="70" presetID="26" presetClass="emph" presetSubtype="0" repeatCount="4000" fill="hold" grpId="1" nodeType="withEffect">
                                  <p:stCondLst>
                                    <p:cond delay="0"/>
                                  </p:stCondLst>
                                  <p:childTnLst>
                                    <p:animEffect transition="out" filter="fade">
                                      <p:cBhvr>
                                        <p:cTn id="71" dur="500" tmFilter="0, 0; .2, .5; .8, .5; 1, 0"/>
                                        <p:tgtEl>
                                          <p:spTgt spid="28"/>
                                        </p:tgtEl>
                                      </p:cBhvr>
                                    </p:animEffect>
                                    <p:animScale>
                                      <p:cBhvr>
                                        <p:cTn id="72"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73" restart="whenNotActive" fill="hold" evtFilter="cancelBubble" nodeType="interactiveSeq">
                <p:stCondLst>
                  <p:cond evt="onClick" delay="0">
                    <p:tgtEl>
                      <p:spTgt spid="29"/>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500" fill="hold"/>
                                        <p:tgtEl>
                                          <p:spTgt spid="29"/>
                                        </p:tgtEl>
                                        <p:attrNameLst>
                                          <p:attrName>fillcolor</p:attrName>
                                        </p:attrNameLst>
                                      </p:cBhvr>
                                      <p:to>
                                        <a:srgbClr val="D99694"/>
                                      </p:to>
                                    </p:animClr>
                                    <p:set>
                                      <p:cBhvr>
                                        <p:cTn id="78" dur="500" fill="hold"/>
                                        <p:tgtEl>
                                          <p:spTgt spid="29"/>
                                        </p:tgtEl>
                                        <p:attrNameLst>
                                          <p:attrName>fill.type</p:attrName>
                                        </p:attrNameLst>
                                      </p:cBhvr>
                                      <p:to>
                                        <p:strVal val="solid"/>
                                      </p:to>
                                    </p:set>
                                    <p:set>
                                      <p:cBhvr>
                                        <p:cTn id="79" dur="500" fill="hold"/>
                                        <p:tgtEl>
                                          <p:spTgt spid="29"/>
                                        </p:tgtEl>
                                        <p:attrNameLst>
                                          <p:attrName>fill.on</p:attrName>
                                        </p:attrNameLst>
                                      </p:cBhvr>
                                      <p:to>
                                        <p:strVal val="true"/>
                                      </p:to>
                                    </p:set>
                                  </p:childTnLst>
                                </p:cTn>
                              </p:par>
                              <p:par>
                                <p:cTn id="80" presetID="1" presetClass="mediacall" presetSubtype="0" fill="hold" nodeType="withEffect">
                                  <p:stCondLst>
                                    <p:cond delay="0"/>
                                  </p:stCondLst>
                                  <p:childTnLst>
                                    <p:cmd type="call" cmd="playFrom(0.0)">
                                      <p:cBhvr>
                                        <p:cTn id="81" dur="862" fill="hold"/>
                                        <p:tgtEl>
                                          <p:spTgt spid="35"/>
                                        </p:tgtEl>
                                      </p:cBhvr>
                                    </p:cmd>
                                  </p:childTnLst>
                                </p:cTn>
                              </p:par>
                              <p:par>
                                <p:cTn id="82" presetID="1" presetClass="entr" presetSubtype="0" fill="hold" nodeType="withEffect">
                                  <p:stCondLst>
                                    <p:cond delay="0"/>
                                  </p:stCondLst>
                                  <p:childTnLst>
                                    <p:set>
                                      <p:cBhvr>
                                        <p:cTn id="83" dur="1" fill="hold">
                                          <p:stCondLst>
                                            <p:cond delay="9"/>
                                          </p:stCondLst>
                                        </p:cTn>
                                        <p:tgtEl>
                                          <p:spTgt spid="33"/>
                                        </p:tgtEl>
                                        <p:attrNameLst>
                                          <p:attrName>style.visibility</p:attrName>
                                        </p:attrNameLst>
                                      </p:cBhvr>
                                      <p:to>
                                        <p:strVal val="visible"/>
                                      </p:to>
                                    </p:set>
                                  </p:childTnLst>
                                </p:cTn>
                              </p:par>
                              <p:par>
                                <p:cTn id="84" presetID="26" presetClass="emph" presetSubtype="0" repeatCount="4000" fill="hold" grpId="1" nodeType="withEffect">
                                  <p:stCondLst>
                                    <p:cond delay="0"/>
                                  </p:stCondLst>
                                  <p:childTnLst>
                                    <p:animEffect transition="out" filter="fade">
                                      <p:cBhvr>
                                        <p:cTn id="85" dur="500" tmFilter="0, 0; .2, .5; .8, .5; 1, 0"/>
                                        <p:tgtEl>
                                          <p:spTgt spid="29"/>
                                        </p:tgtEl>
                                      </p:cBhvr>
                                    </p:animEffect>
                                    <p:animScale>
                                      <p:cBhvr>
                                        <p:cTn id="86" dur="250" autoRev="1" fill="hold"/>
                                        <p:tgtEl>
                                          <p:spTgt spid="29"/>
                                        </p:tgtEl>
                                      </p:cBhvr>
                                      <p:by x="105000" y="105000"/>
                                    </p:animScale>
                                  </p:childTnLst>
                                </p:cTn>
                              </p:par>
                            </p:childTnLst>
                          </p:cTn>
                        </p:par>
                      </p:childTnLst>
                    </p:cTn>
                  </p:par>
                </p:childTnLst>
              </p:cTn>
              <p:nextCondLst>
                <p:cond evt="onClick" delay="0">
                  <p:tgtEl>
                    <p:spTgt spid="29"/>
                  </p:tgtEl>
                </p:cond>
              </p:nextCondLst>
            </p:seq>
            <p:audio>
              <p:cMediaNode vol="80000">
                <p:cTn id="87" fill="hold" display="0">
                  <p:stCondLst>
                    <p:cond delay="indefinite"/>
                  </p:stCondLst>
                  <p:endCondLst>
                    <p:cond evt="onStopAudio" delay="0">
                      <p:tgtEl>
                        <p:sldTgt/>
                      </p:tgtEl>
                    </p:cond>
                  </p:endCondLst>
                </p:cTn>
                <p:tgtEl>
                  <p:spTgt spid="30"/>
                </p:tgtEl>
              </p:cMediaNode>
            </p:audio>
            <p:audio>
              <p:cMediaNode vol="80000">
                <p:cTn id="88" fill="hold" display="0">
                  <p:stCondLst>
                    <p:cond delay="indefinite"/>
                  </p:stCondLst>
                  <p:endCondLst>
                    <p:cond evt="onStopAudio" delay="0">
                      <p:tgtEl>
                        <p:sldTgt/>
                      </p:tgtEl>
                    </p:cond>
                  </p:endCondLst>
                </p:cTn>
                <p:tgtEl>
                  <p:spTgt spid="35"/>
                </p:tgtEl>
              </p:cMediaNode>
            </p:audio>
          </p:childTnLst>
        </p:cTn>
      </p:par>
    </p:tnLst>
    <p:bldLst>
      <p:bldP spid="12" grpId="0"/>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4" name="Group 4"/>
          <p:cNvGrpSpPr/>
          <p:nvPr/>
        </p:nvGrpSpPr>
        <p:grpSpPr>
          <a:xfrm>
            <a:off x="3344942" y="405053"/>
            <a:ext cx="10698166" cy="1368251"/>
            <a:chOff x="0" y="0"/>
            <a:chExt cx="5163578" cy="660400"/>
          </a:xfrm>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solidFill>
              <a:srgbClr val="FFF3ED"/>
            </a:solidFill>
          </p:spPr>
        </p:sp>
      </p:gr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81093" y="704685"/>
            <a:ext cx="733390" cy="733390"/>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1" name="TextBox 31"/>
          <p:cNvSpPr txBox="1"/>
          <p:nvPr/>
        </p:nvSpPr>
        <p:spPr>
          <a:xfrm>
            <a:off x="3939840" y="1039334"/>
            <a:ext cx="8819322" cy="558102"/>
          </a:xfrm>
          <a:prstGeom prst="rect">
            <a:avLst/>
          </a:prstGeom>
        </p:spPr>
        <p:txBody>
          <a:bodyPr lIns="0" tIns="0" rIns="0" bIns="0" rtlCol="0" anchor="t">
            <a:spAutoFit/>
          </a:bodyPr>
          <a:lstStyle/>
          <a:p>
            <a:pPr algn="ctr">
              <a:lnSpc>
                <a:spcPts val="3800"/>
              </a:lnSpc>
            </a:pPr>
            <a:r>
              <a:rPr lang="en-US" sz="6600" b="1" dirty="0" smtClean="0">
                <a:solidFill>
                  <a:schemeClr val="accent4">
                    <a:lumMod val="50000"/>
                  </a:schemeClr>
                </a:solidFill>
                <a:latin typeface="Arial" panose="020B0604020202020204" pitchFamily="34" charset="0"/>
                <a:cs typeface="Arial" panose="020B0604020202020204" pitchFamily="34" charset="0"/>
              </a:rPr>
              <a:t>KHỞI ĐỘNG</a:t>
            </a:r>
            <a:endParaRPr lang="en-US" sz="6600" b="1" dirty="0">
              <a:solidFill>
                <a:schemeClr val="accent4">
                  <a:lumMod val="50000"/>
                </a:schemeClr>
              </a:solidFill>
              <a:latin typeface="Arial" panose="020B0604020202020204" pitchFamily="34" charset="0"/>
              <a:cs typeface="Arial" panose="020B0604020202020204" pitchFamily="34" charset="0"/>
            </a:endParaRPr>
          </a:p>
        </p:txBody>
      </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6" name="Rectangle 5"/>
          <p:cNvSpPr/>
          <p:nvPr/>
        </p:nvSpPr>
        <p:spPr>
          <a:xfrm>
            <a:off x="1691404" y="2780060"/>
            <a:ext cx="14372381" cy="4154984"/>
          </a:xfrm>
          <a:prstGeom prst="rect">
            <a:avLst/>
          </a:prstGeom>
        </p:spPr>
        <p:txBody>
          <a:bodyPr wrap="square">
            <a:spAutoFit/>
          </a:bodyPr>
          <a:lstStyle/>
          <a:p>
            <a:pPr algn="just">
              <a:lnSpc>
                <a:spcPct val="150000"/>
              </a:lnSpc>
            </a:pPr>
            <a:r>
              <a:rPr lang="vi-VN" sz="4400" dirty="0" smtClean="0">
                <a:latin typeface="Arial" panose="020B0604020202020204" pitchFamily="34" charset="0"/>
                <a:cs typeface="Arial" panose="020B0604020202020204" pitchFamily="34" charset="0"/>
              </a:rPr>
              <a:t>Gi</a:t>
            </a:r>
            <a:r>
              <a:rPr lang="en-US" sz="4400" dirty="0">
                <a:latin typeface="Arial" panose="020B0604020202020204" pitchFamily="34" charset="0"/>
                <a:cs typeface="Arial" panose="020B0604020202020204" pitchFamily="34" charset="0"/>
              </a:rPr>
              <a:t>á</a:t>
            </a:r>
            <a:r>
              <a:rPr lang="vi-VN" sz="4400" dirty="0" smtClean="0">
                <a:latin typeface="Arial" panose="020B0604020202020204" pitchFamily="34" charset="0"/>
                <a:cs typeface="Arial" panose="020B0604020202020204" pitchFamily="34" charset="0"/>
              </a:rPr>
              <a:t>o </a:t>
            </a:r>
            <a:r>
              <a:rPr lang="vi-VN" sz="4400" dirty="0">
                <a:latin typeface="Arial" panose="020B0604020202020204" pitchFamily="34" charset="0"/>
                <a:cs typeface="Arial" panose="020B0604020202020204" pitchFamily="34" charset="0"/>
              </a:rPr>
              <a:t>viên dạy Tin học lớp 7A trả kết </a:t>
            </a:r>
            <a:r>
              <a:rPr lang="vi-VN" sz="4400" dirty="0" smtClean="0">
                <a:latin typeface="Arial" panose="020B0604020202020204" pitchFamily="34" charset="0"/>
                <a:cs typeface="Arial" panose="020B0604020202020204" pitchFamily="34" charset="0"/>
              </a:rPr>
              <a:t>qu</a:t>
            </a:r>
            <a:r>
              <a:rPr lang="en-US" sz="4400" dirty="0">
                <a:latin typeface="Arial" panose="020B0604020202020204" pitchFamily="34" charset="0"/>
                <a:cs typeface="Arial" panose="020B0604020202020204" pitchFamily="34" charset="0"/>
              </a:rPr>
              <a:t>ả</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bài kiểm tra và thông </a:t>
            </a:r>
            <a:r>
              <a:rPr lang="vi-VN" sz="4400" dirty="0" smtClean="0">
                <a:latin typeface="Arial" panose="020B0604020202020204" pitchFamily="34" charset="0"/>
                <a:cs typeface="Arial" panose="020B0604020202020204" pitchFamily="34" charset="0"/>
              </a:rPr>
              <a:t>báo</a:t>
            </a:r>
            <a:r>
              <a:rPr lang="en-US" sz="4400" dirty="0" smtClean="0">
                <a:latin typeface="Arial" panose="020B0604020202020204" pitchFamily="34" charset="0"/>
                <a:cs typeface="Arial" panose="020B0604020202020204" pitchFamily="34" charset="0"/>
              </a:rPr>
              <a:t>:</a:t>
            </a:r>
            <a:r>
              <a:rPr lang="vi-VN" sz="4400" dirty="0" smtClean="0">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“Trong lớp có duy nhất một bạn đạt điểm 10”. Xem danh sách lớp kèm cột điểm kiểm tra, em làm thế nào để biết ai được điểm 10?</a:t>
            </a:r>
            <a:endParaRPr lang="en-US" sz="44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9"/>
          <a:stretch>
            <a:fillRect/>
          </a:stretch>
        </p:blipFill>
        <p:spPr>
          <a:xfrm>
            <a:off x="11430000" y="6515100"/>
            <a:ext cx="3257328" cy="2605861"/>
          </a:xfrm>
          <a:prstGeom prst="rect">
            <a:avLst/>
          </a:prstGeom>
        </p:spPr>
      </p:pic>
      <p:pic>
        <p:nvPicPr>
          <p:cNvPr id="9" name="Picture 8"/>
          <p:cNvPicPr>
            <a:picLocks noChangeAspect="1"/>
          </p:cNvPicPr>
          <p:nvPr/>
        </p:nvPicPr>
        <p:blipFill>
          <a:blip r:embed="rId10"/>
          <a:stretch>
            <a:fillRect/>
          </a:stretch>
        </p:blipFill>
        <p:spPr>
          <a:xfrm>
            <a:off x="477167" y="7920935"/>
            <a:ext cx="2448794" cy="2366065"/>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34424" y="1419223"/>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5798995" y="368700"/>
            <a:ext cx="415933" cy="415933"/>
          </a:xfrm>
          <a:prstGeom prst="rect">
            <a:avLst/>
          </a:prstGeom>
        </p:spPr>
      </p:pic>
      <p:sp>
        <p:nvSpPr>
          <p:cNvPr id="12" name="TextBox 11"/>
          <p:cNvSpPr txBox="1"/>
          <p:nvPr/>
        </p:nvSpPr>
        <p:spPr>
          <a:xfrm>
            <a:off x="5020380" y="388536"/>
            <a:ext cx="7543800" cy="830997"/>
          </a:xfrm>
          <a:prstGeom prst="rect">
            <a:avLst/>
          </a:prstGeom>
          <a:noFill/>
        </p:spPr>
        <p:txBody>
          <a:bodyPr wrap="square" rtlCol="0">
            <a:spAutoFit/>
          </a:bodyPr>
          <a:lstStyle/>
          <a:p>
            <a:pPr algn="ctr"/>
            <a:r>
              <a:rPr lang="en-US" sz="4800" b="1" dirty="0" err="1" smtClean="0">
                <a:solidFill>
                  <a:srgbClr val="002060"/>
                </a:solidFill>
                <a:latin typeface="Arial" panose="020B0604020202020204" pitchFamily="34" charset="0"/>
                <a:cs typeface="Arial" panose="020B0604020202020204" pitchFamily="34" charset="0"/>
              </a:rPr>
              <a:t>Trò</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chơi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trắc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nghiệm</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312920" y="1655506"/>
            <a:ext cx="14754586" cy="2014334"/>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a:t>
            </a:r>
            <a:r>
              <a:rPr lang="en-US" sz="4400" b="1" dirty="0" smtClean="0">
                <a:solidFill>
                  <a:srgbClr val="C00000"/>
                </a:solidFill>
                <a:latin typeface="Arial" panose="020B0604020202020204" pitchFamily="34" charset="0"/>
                <a:cs typeface="Arial" panose="020B0604020202020204" pitchFamily="34" charset="0"/>
              </a:rPr>
              <a:t>2</a:t>
            </a:r>
            <a:r>
              <a:rPr lang="vi-VN" sz="4400" b="1" dirty="0" smtClean="0">
                <a:solidFill>
                  <a:srgbClr val="C00000"/>
                </a:solidFill>
                <a:latin typeface="Arial" panose="020B0604020202020204" pitchFamily="34" charset="0"/>
                <a:cs typeface="Arial" panose="020B0604020202020204" pitchFamily="34" charset="0"/>
              </a:rPr>
              <a:t>. </a:t>
            </a:r>
            <a:r>
              <a:rPr lang="vi-VN" sz="4400" dirty="0"/>
              <a:t>Trong thuật toán tìm kiếm tuần tự có mấy khả năng xảy ra khi kết thúc tìm kiếm tuần tự</a:t>
            </a:r>
            <a:r>
              <a:rPr lang="vi-VN" sz="4400" dirty="0" smtClean="0"/>
              <a:t>:</a:t>
            </a:r>
            <a:endParaRPr lang="en-US" sz="4400" dirty="0"/>
          </a:p>
        </p:txBody>
      </p:sp>
      <p:sp>
        <p:nvSpPr>
          <p:cNvPr id="26" name="Đáp án đúng">
            <a:extLst>
              <a:ext uri="{FF2B5EF4-FFF2-40B4-BE49-F238E27FC236}">
                <a16:creationId xmlns="" xmlns:a16="http://schemas.microsoft.com/office/drawing/2014/main" id="{8B66CBE4-2DB9-BCF7-D1C4-281B894BFE17}"/>
              </a:ext>
            </a:extLst>
          </p:cNvPr>
          <p:cNvSpPr/>
          <p:nvPr/>
        </p:nvSpPr>
        <p:spPr>
          <a:xfrm>
            <a:off x="1451686" y="6870242"/>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B</a:t>
            </a:r>
            <a:r>
              <a:rPr lang="en-US" sz="4400" noProof="1" smtClean="0">
                <a:solidFill>
                  <a:schemeClr val="tx1"/>
                </a:solidFill>
                <a:latin typeface="Arial" panose="020B0604020202020204" pitchFamily="34" charset="0"/>
                <a:cs typeface="Arial" panose="020B0604020202020204" pitchFamily="34" charset="0"/>
              </a:rPr>
              <a:t>. 2</a:t>
            </a:r>
            <a:endParaRPr lang="vi-VN" sz="4400" noProof="1">
              <a:solidFill>
                <a:schemeClr val="tx1"/>
              </a:solidFill>
              <a:latin typeface="Arial" panose="020B0604020202020204" pitchFamily="34" charset="0"/>
              <a:cs typeface="Arial" panose="020B0604020202020204" pitchFamily="34" charset="0"/>
            </a:endParaRPr>
          </a:p>
        </p:txBody>
      </p:sp>
      <p:sp>
        <p:nvSpPr>
          <p:cNvPr id="27" name="Đáp án sai 1">
            <a:extLst>
              <a:ext uri="{FF2B5EF4-FFF2-40B4-BE49-F238E27FC236}">
                <a16:creationId xmlns="" xmlns:a16="http://schemas.microsoft.com/office/drawing/2014/main" id="{3FCD9830-5FD1-BD44-878B-228BD96CE996}"/>
              </a:ext>
            </a:extLst>
          </p:cNvPr>
          <p:cNvSpPr/>
          <p:nvPr/>
        </p:nvSpPr>
        <p:spPr>
          <a:xfrm>
            <a:off x="1425875" y="3961776"/>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A</a:t>
            </a:r>
            <a:r>
              <a:rPr lang="en-US" sz="4400" noProof="1" smtClean="0">
                <a:solidFill>
                  <a:schemeClr val="tx1"/>
                </a:solidFill>
                <a:latin typeface="Arial" panose="020B0604020202020204" pitchFamily="34" charset="0"/>
                <a:cs typeface="Arial" panose="020B0604020202020204" pitchFamily="34" charset="0"/>
              </a:rPr>
              <a:t>. 1</a:t>
            </a:r>
            <a:endParaRPr lang="vi-VN" sz="4400" noProof="1">
              <a:solidFill>
                <a:schemeClr val="tx1"/>
              </a:solidFill>
              <a:latin typeface="Arial" panose="020B0604020202020204" pitchFamily="34" charset="0"/>
              <a:cs typeface="Arial" panose="020B0604020202020204" pitchFamily="34" charset="0"/>
            </a:endParaRPr>
          </a:p>
        </p:txBody>
      </p:sp>
      <p:sp>
        <p:nvSpPr>
          <p:cNvPr id="28" name="Đáp án sai 2">
            <a:extLst>
              <a:ext uri="{FF2B5EF4-FFF2-40B4-BE49-F238E27FC236}">
                <a16:creationId xmlns="" xmlns:a16="http://schemas.microsoft.com/office/drawing/2014/main" id="{6A919885-0285-0403-1E09-FA94D8BC080B}"/>
              </a:ext>
            </a:extLst>
          </p:cNvPr>
          <p:cNvSpPr/>
          <p:nvPr/>
        </p:nvSpPr>
        <p:spPr>
          <a:xfrm>
            <a:off x="8953366" y="3992934"/>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C. </a:t>
            </a:r>
            <a:r>
              <a:rPr lang="en-US" sz="4400" noProof="1" smtClean="0">
                <a:solidFill>
                  <a:schemeClr val="tx1"/>
                </a:solidFill>
                <a:latin typeface="Arial" panose="020B0604020202020204" pitchFamily="34" charset="0"/>
                <a:cs typeface="Arial" panose="020B0604020202020204" pitchFamily="34" charset="0"/>
              </a:rPr>
              <a:t>3</a:t>
            </a:r>
            <a:endParaRPr lang="vi-VN" sz="4400" noProof="1">
              <a:solidFill>
                <a:schemeClr val="tx1"/>
              </a:solidFill>
              <a:latin typeface="Arial" panose="020B0604020202020204" pitchFamily="34" charset="0"/>
              <a:cs typeface="Arial" panose="020B0604020202020204" pitchFamily="34" charset="0"/>
            </a:endParaRPr>
          </a:p>
        </p:txBody>
      </p:sp>
      <p:sp>
        <p:nvSpPr>
          <p:cNvPr id="29" name="Đáp án sai 3">
            <a:extLst>
              <a:ext uri="{FF2B5EF4-FFF2-40B4-BE49-F238E27FC236}">
                <a16:creationId xmlns="" xmlns:a16="http://schemas.microsoft.com/office/drawing/2014/main" id="{2E7D83A4-3758-8699-4DD0-010A80780539}"/>
              </a:ext>
            </a:extLst>
          </p:cNvPr>
          <p:cNvSpPr/>
          <p:nvPr/>
        </p:nvSpPr>
        <p:spPr>
          <a:xfrm>
            <a:off x="8953366" y="6880633"/>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D. </a:t>
            </a:r>
            <a:r>
              <a:rPr lang="en-US" sz="4400" noProof="1" smtClean="0">
                <a:solidFill>
                  <a:schemeClr val="tx1"/>
                </a:solidFill>
                <a:latin typeface="Arial" panose="020B0604020202020204" pitchFamily="34" charset="0"/>
                <a:cs typeface="Arial" panose="020B0604020202020204" pitchFamily="34" charset="0"/>
              </a:rPr>
              <a:t>4</a:t>
            </a:r>
            <a:endParaRPr lang="vi-VN" sz="4400" noProof="1">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31919" y="7506222"/>
            <a:ext cx="1454610" cy="1266097"/>
          </a:xfrm>
          <a:prstGeom prst="rect">
            <a:avLst/>
          </a:prstGeom>
        </p:spPr>
      </p:pic>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37596" y="4648343"/>
            <a:ext cx="1449623" cy="1291482"/>
          </a:xfrm>
          <a:prstGeom prst="rect">
            <a:avLst/>
          </a:prstGeom>
        </p:spPr>
      </p:pic>
      <p:pic>
        <p:nvPicPr>
          <p:cNvPr id="3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617883" y="7683658"/>
            <a:ext cx="1449623" cy="1291482"/>
          </a:xfrm>
          <a:prstGeom prst="rect">
            <a:avLst/>
          </a:prstGeom>
        </p:spPr>
      </p:pic>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06107" y="4764801"/>
            <a:ext cx="1449623" cy="1291482"/>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96439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6"/>
                                        </p:tgtEl>
                                        <p:attrNameLst>
                                          <p:attrName>fillcolor</p:attrName>
                                        </p:attrNameLst>
                                      </p:cBhvr>
                                      <p:to>
                                        <a:srgbClr val="92D050"/>
                                      </p:to>
                                    </p:animClr>
                                    <p:set>
                                      <p:cBhvr>
                                        <p:cTn id="29" dur="500" fill="hold"/>
                                        <p:tgtEl>
                                          <p:spTgt spid="26"/>
                                        </p:tgtEl>
                                        <p:attrNameLst>
                                          <p:attrName>fill.type</p:attrName>
                                        </p:attrNameLst>
                                      </p:cBhvr>
                                      <p:to>
                                        <p:strVal val="solid"/>
                                      </p:to>
                                    </p:set>
                                    <p:set>
                                      <p:cBhvr>
                                        <p:cTn id="30" dur="500" fill="hold"/>
                                        <p:tgtEl>
                                          <p:spTgt spid="2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7"/>
                                        </p:tgtEl>
                                        <p:attrNameLst>
                                          <p:attrName>fillcolor</p:attrName>
                                        </p:attrNameLst>
                                      </p:cBhvr>
                                      <p:to>
                                        <a:srgbClr val="D99694"/>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8"/>
                                        </p:tgtEl>
                                        <p:attrNameLst>
                                          <p:attrName>fillcolor</p:attrName>
                                        </p:attrNameLst>
                                      </p:cBhvr>
                                      <p:to>
                                        <a:srgbClr val="D99694"/>
                                      </p:to>
                                    </p:animClr>
                                    <p:set>
                                      <p:cBhvr>
                                        <p:cTn id="57" dur="500" fill="hold"/>
                                        <p:tgtEl>
                                          <p:spTgt spid="28"/>
                                        </p:tgtEl>
                                        <p:attrNameLst>
                                          <p:attrName>fill.type</p:attrName>
                                        </p:attrNameLst>
                                      </p:cBhvr>
                                      <p:to>
                                        <p:strVal val="solid"/>
                                      </p:to>
                                    </p:set>
                                    <p:set>
                                      <p:cBhvr>
                                        <p:cTn id="58" dur="500" fill="hold"/>
                                        <p:tgtEl>
                                          <p:spTgt spid="2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5"/>
                                        </p:tgtEl>
                                      </p:cBhvr>
                                    </p:cmd>
                                  </p:childTnLst>
                                </p:cTn>
                              </p:par>
                              <p:par>
                                <p:cTn id="61" presetID="1" presetClass="entr" presetSubtype="0" fill="hold" nodeType="withEffect">
                                  <p:stCondLst>
                                    <p:cond delay="0"/>
                                  </p:stCondLst>
                                  <p:childTnLst>
                                    <p:set>
                                      <p:cBhvr>
                                        <p:cTn id="62" dur="1" fill="hold">
                                          <p:stCondLst>
                                            <p:cond delay="9"/>
                                          </p:stCondLst>
                                        </p:cTn>
                                        <p:tgtEl>
                                          <p:spTgt spid="3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8"/>
                                        </p:tgtEl>
                                      </p:cBhvr>
                                    </p:animEffect>
                                    <p:animScale>
                                      <p:cBhvr>
                                        <p:cTn id="65"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D99694"/>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1" presetClass="entr" presetSubtype="0" fill="hold" nodeType="withEffect">
                                  <p:stCondLst>
                                    <p:cond delay="0"/>
                                  </p:stCondLst>
                                  <p:childTnLst>
                                    <p:set>
                                      <p:cBhvr>
                                        <p:cTn id="76" dur="1" fill="hold">
                                          <p:stCondLst>
                                            <p:cond delay="9"/>
                                          </p:stCondLst>
                                        </p:cTn>
                                        <p:tgtEl>
                                          <p:spTgt spid="3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childTnLst>
              </p:cTn>
              <p:nextCondLst>
                <p:cond evt="onClick" delay="0">
                  <p:tgtEl>
                    <p:spTgt spid="29"/>
                  </p:tgtEl>
                </p:cond>
              </p:nextCondLst>
            </p:seq>
            <p:audio>
              <p:cMediaNode vol="80000">
                <p:cTn id="80" fill="hold" display="0">
                  <p:stCondLst>
                    <p:cond delay="indefinite"/>
                  </p:stCondLst>
                  <p:endCondLst>
                    <p:cond evt="onStopAudio" delay="0">
                      <p:tgtEl>
                        <p:sldTgt/>
                      </p:tgtEl>
                    </p:cond>
                  </p:endCondLst>
                </p:cTn>
                <p:tgtEl>
                  <p:spTgt spid="30"/>
                </p:tgtEl>
              </p:cMediaNode>
            </p:audio>
            <p:audio>
              <p:cMediaNode vol="80000">
                <p:cTn id="81" fill="hold" display="0">
                  <p:stCondLst>
                    <p:cond delay="indefinite"/>
                  </p:stCondLst>
                  <p:endCondLst>
                    <p:cond evt="onStopAudio" delay="0">
                      <p:tgtEl>
                        <p:sldTgt/>
                      </p:tgtEl>
                    </p:cond>
                  </p:endCondLst>
                </p:cTn>
                <p:tgtEl>
                  <p:spTgt spid="35"/>
                </p:tgtEl>
              </p:cMediaNode>
            </p:audio>
          </p:childTnLst>
        </p:cTn>
      </p:par>
    </p:tnLst>
    <p:bldLst>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34424" y="1419223"/>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5798995" y="368700"/>
            <a:ext cx="415933" cy="415933"/>
          </a:xfrm>
          <a:prstGeom prst="rect">
            <a:avLst/>
          </a:prstGeom>
        </p:spPr>
      </p:pic>
      <p:sp>
        <p:nvSpPr>
          <p:cNvPr id="12" name="TextBox 11"/>
          <p:cNvSpPr txBox="1"/>
          <p:nvPr/>
        </p:nvSpPr>
        <p:spPr>
          <a:xfrm>
            <a:off x="5020380" y="388536"/>
            <a:ext cx="7543800" cy="830997"/>
          </a:xfrm>
          <a:prstGeom prst="rect">
            <a:avLst/>
          </a:prstGeom>
          <a:noFill/>
        </p:spPr>
        <p:txBody>
          <a:bodyPr wrap="square" rtlCol="0">
            <a:spAutoFit/>
          </a:bodyPr>
          <a:lstStyle/>
          <a:p>
            <a:pPr algn="ctr"/>
            <a:r>
              <a:rPr lang="en-US" sz="4800" b="1" dirty="0" err="1" smtClean="0">
                <a:solidFill>
                  <a:srgbClr val="002060"/>
                </a:solidFill>
                <a:latin typeface="Arial" panose="020B0604020202020204" pitchFamily="34" charset="0"/>
                <a:cs typeface="Arial" panose="020B0604020202020204" pitchFamily="34" charset="0"/>
              </a:rPr>
              <a:t>Trò</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chơi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trắc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nghiệm</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312920" y="1655506"/>
            <a:ext cx="14754586" cy="2014334"/>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a:t>
            </a:r>
            <a:r>
              <a:rPr lang="en-US" sz="4400" b="1" dirty="0">
                <a:solidFill>
                  <a:srgbClr val="C00000"/>
                </a:solidFill>
                <a:latin typeface="Arial" panose="020B0604020202020204" pitchFamily="34" charset="0"/>
                <a:cs typeface="Arial" panose="020B0604020202020204" pitchFamily="34" charset="0"/>
              </a:rPr>
              <a:t>3</a:t>
            </a:r>
            <a:r>
              <a:rPr lang="vi-VN" sz="4400" b="1" dirty="0" smtClean="0">
                <a:solidFill>
                  <a:srgbClr val="C00000"/>
                </a:solidFill>
                <a:latin typeface="Arial" panose="020B0604020202020204" pitchFamily="34" charset="0"/>
                <a:cs typeface="Arial" panose="020B0604020202020204" pitchFamily="34" charset="0"/>
              </a:rPr>
              <a:t>. </a:t>
            </a:r>
            <a:r>
              <a:rPr lang="vi-VN" sz="4400" dirty="0" smtClean="0"/>
              <a:t>Trong </a:t>
            </a:r>
            <a:r>
              <a:rPr lang="vi-VN" sz="4400" dirty="0"/>
              <a:t>thuật toán tìm kiếm tuần tự, việc tìm kiếm tuần tự kết thúc ở giữa chừng của dãy khi</a:t>
            </a:r>
            <a:r>
              <a:rPr lang="vi-VN" sz="4400" dirty="0" smtClean="0"/>
              <a:t>:</a:t>
            </a:r>
            <a:endParaRPr lang="en-US" sz="4400" dirty="0"/>
          </a:p>
        </p:txBody>
      </p:sp>
      <p:sp>
        <p:nvSpPr>
          <p:cNvPr id="26" name="Đáp án đúng">
            <a:extLst>
              <a:ext uri="{FF2B5EF4-FFF2-40B4-BE49-F238E27FC236}">
                <a16:creationId xmlns="" xmlns:a16="http://schemas.microsoft.com/office/drawing/2014/main" id="{8B66CBE4-2DB9-BCF7-D1C4-281B894BFE17}"/>
              </a:ext>
            </a:extLst>
          </p:cNvPr>
          <p:cNvSpPr/>
          <p:nvPr/>
        </p:nvSpPr>
        <p:spPr>
          <a:xfrm>
            <a:off x="1451686" y="6870242"/>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B</a:t>
            </a:r>
            <a:r>
              <a:rPr lang="en-US" sz="4400" noProof="1" smtClean="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Đã tìm thấy kết quả mong muốn</a:t>
            </a:r>
            <a:r>
              <a:rPr lang="vi-VN" sz="4400" dirty="0" smtClean="0">
                <a:solidFill>
                  <a:schemeClr val="tx1"/>
                </a:solidFill>
                <a:latin typeface="Arial" panose="020B0604020202020204" pitchFamily="34" charset="0"/>
                <a:cs typeface="Arial" panose="020B0604020202020204" pitchFamily="34" charset="0"/>
              </a:rPr>
              <a:t>.</a:t>
            </a:r>
            <a:endParaRPr lang="en-US" sz="4400" dirty="0">
              <a:solidFill>
                <a:schemeClr val="tx1"/>
              </a:solidFill>
              <a:latin typeface="Arial" panose="020B0604020202020204" pitchFamily="34" charset="0"/>
              <a:cs typeface="Arial" panose="020B0604020202020204" pitchFamily="34" charset="0"/>
            </a:endParaRPr>
          </a:p>
        </p:txBody>
      </p:sp>
      <p:sp>
        <p:nvSpPr>
          <p:cNvPr id="27" name="Đáp án sai 1">
            <a:extLst>
              <a:ext uri="{FF2B5EF4-FFF2-40B4-BE49-F238E27FC236}">
                <a16:creationId xmlns="" xmlns:a16="http://schemas.microsoft.com/office/drawing/2014/main" id="{3FCD9830-5FD1-BD44-878B-228BD96CE996}"/>
              </a:ext>
            </a:extLst>
          </p:cNvPr>
          <p:cNvSpPr/>
          <p:nvPr/>
        </p:nvSpPr>
        <p:spPr>
          <a:xfrm>
            <a:off x="1425875" y="3961776"/>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400" noProof="1">
                <a:solidFill>
                  <a:schemeClr val="tx1"/>
                </a:solidFill>
                <a:latin typeface="Arial" panose="020B0604020202020204" pitchFamily="34" charset="0"/>
                <a:cs typeface="Arial" panose="020B0604020202020204" pitchFamily="34" charset="0"/>
              </a:rPr>
              <a:t>A</a:t>
            </a:r>
            <a:r>
              <a:rPr lang="en-US" sz="4400" noProof="1" smtClean="0">
                <a:solidFill>
                  <a:schemeClr val="tx1"/>
                </a:solidFill>
                <a:latin typeface="Arial" panose="020B0604020202020204" pitchFamily="34" charset="0"/>
                <a:cs typeface="Arial" panose="020B0604020202020204" pitchFamily="34" charset="0"/>
              </a:rPr>
              <a:t>. </a:t>
            </a:r>
            <a:r>
              <a:rPr lang="vi-VN" sz="4400" dirty="0">
                <a:solidFill>
                  <a:schemeClr val="tx1"/>
                </a:solidFill>
                <a:latin typeface="Arial" panose="020B0604020202020204" pitchFamily="34" charset="0"/>
                <a:cs typeface="Arial" panose="020B0604020202020204" pitchFamily="34" charset="0"/>
              </a:rPr>
              <a:t>Không tìm thấy kết quả mong muốn.</a:t>
            </a:r>
            <a:endParaRPr lang="vi-VN" sz="4400" noProof="1">
              <a:solidFill>
                <a:schemeClr val="tx1"/>
              </a:solidFill>
              <a:latin typeface="Arial" panose="020B0604020202020204" pitchFamily="34" charset="0"/>
              <a:cs typeface="Arial" panose="020B0604020202020204" pitchFamily="34" charset="0"/>
            </a:endParaRPr>
          </a:p>
        </p:txBody>
      </p:sp>
      <p:sp>
        <p:nvSpPr>
          <p:cNvPr id="28" name="Đáp án sai 2">
            <a:extLst>
              <a:ext uri="{FF2B5EF4-FFF2-40B4-BE49-F238E27FC236}">
                <a16:creationId xmlns="" xmlns:a16="http://schemas.microsoft.com/office/drawing/2014/main" id="{6A919885-0285-0403-1E09-FA94D8BC080B}"/>
              </a:ext>
            </a:extLst>
          </p:cNvPr>
          <p:cNvSpPr/>
          <p:nvPr/>
        </p:nvSpPr>
        <p:spPr>
          <a:xfrm>
            <a:off x="8953366" y="3992934"/>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C. </a:t>
            </a:r>
            <a:r>
              <a:rPr lang="en-US" sz="4400" noProof="1" smtClean="0">
                <a:solidFill>
                  <a:schemeClr val="tx1"/>
                </a:solidFill>
                <a:latin typeface="Arial" panose="020B0604020202020204" pitchFamily="34" charset="0"/>
                <a:cs typeface="Arial" panose="020B0604020202020204" pitchFamily="34" charset="0"/>
              </a:rPr>
              <a:t>Điều kiện tìm kiếm sai</a:t>
            </a:r>
            <a:endParaRPr lang="vi-VN" sz="4400" noProof="1">
              <a:solidFill>
                <a:schemeClr val="tx1"/>
              </a:solidFill>
              <a:latin typeface="Arial" panose="020B0604020202020204" pitchFamily="34" charset="0"/>
              <a:cs typeface="Arial" panose="020B0604020202020204" pitchFamily="34" charset="0"/>
            </a:endParaRPr>
          </a:p>
        </p:txBody>
      </p:sp>
      <p:sp>
        <p:nvSpPr>
          <p:cNvPr id="29" name="Đáp án sai 3">
            <a:extLst>
              <a:ext uri="{FF2B5EF4-FFF2-40B4-BE49-F238E27FC236}">
                <a16:creationId xmlns="" xmlns:a16="http://schemas.microsoft.com/office/drawing/2014/main" id="{2E7D83A4-3758-8699-4DD0-010A80780539}"/>
              </a:ext>
            </a:extLst>
          </p:cNvPr>
          <p:cNvSpPr/>
          <p:nvPr/>
        </p:nvSpPr>
        <p:spPr>
          <a:xfrm>
            <a:off x="8953366" y="6880633"/>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D. </a:t>
            </a:r>
            <a:r>
              <a:rPr lang="en-US" sz="4400" noProof="1" smtClean="0">
                <a:solidFill>
                  <a:schemeClr val="tx1"/>
                </a:solidFill>
                <a:latin typeface="Arial" panose="020B0604020202020204" pitchFamily="34" charset="0"/>
                <a:cs typeface="Arial" panose="020B0604020202020204" pitchFamily="34" charset="0"/>
              </a:rPr>
              <a:t>Đáp án khác</a:t>
            </a:r>
            <a:endParaRPr lang="vi-VN" sz="4400" noProof="1">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31919" y="7506222"/>
            <a:ext cx="1454610" cy="1266097"/>
          </a:xfrm>
          <a:prstGeom prst="rect">
            <a:avLst/>
          </a:prstGeom>
        </p:spPr>
      </p:pic>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37596" y="4648343"/>
            <a:ext cx="1449623" cy="1291482"/>
          </a:xfrm>
          <a:prstGeom prst="rect">
            <a:avLst/>
          </a:prstGeom>
        </p:spPr>
      </p:pic>
      <p:pic>
        <p:nvPicPr>
          <p:cNvPr id="3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617883" y="7683658"/>
            <a:ext cx="1449623" cy="1291482"/>
          </a:xfrm>
          <a:prstGeom prst="rect">
            <a:avLst/>
          </a:prstGeom>
        </p:spPr>
      </p:pic>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06107" y="4764801"/>
            <a:ext cx="1449623" cy="1291482"/>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424411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6"/>
                                        </p:tgtEl>
                                        <p:attrNameLst>
                                          <p:attrName>fillcolor</p:attrName>
                                        </p:attrNameLst>
                                      </p:cBhvr>
                                      <p:to>
                                        <a:srgbClr val="92D050"/>
                                      </p:to>
                                    </p:animClr>
                                    <p:set>
                                      <p:cBhvr>
                                        <p:cTn id="29" dur="500" fill="hold"/>
                                        <p:tgtEl>
                                          <p:spTgt spid="26"/>
                                        </p:tgtEl>
                                        <p:attrNameLst>
                                          <p:attrName>fill.type</p:attrName>
                                        </p:attrNameLst>
                                      </p:cBhvr>
                                      <p:to>
                                        <p:strVal val="solid"/>
                                      </p:to>
                                    </p:set>
                                    <p:set>
                                      <p:cBhvr>
                                        <p:cTn id="30" dur="500" fill="hold"/>
                                        <p:tgtEl>
                                          <p:spTgt spid="2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7"/>
                                        </p:tgtEl>
                                        <p:attrNameLst>
                                          <p:attrName>fillcolor</p:attrName>
                                        </p:attrNameLst>
                                      </p:cBhvr>
                                      <p:to>
                                        <a:srgbClr val="D99694"/>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8"/>
                                        </p:tgtEl>
                                        <p:attrNameLst>
                                          <p:attrName>fillcolor</p:attrName>
                                        </p:attrNameLst>
                                      </p:cBhvr>
                                      <p:to>
                                        <a:srgbClr val="D99694"/>
                                      </p:to>
                                    </p:animClr>
                                    <p:set>
                                      <p:cBhvr>
                                        <p:cTn id="57" dur="500" fill="hold"/>
                                        <p:tgtEl>
                                          <p:spTgt spid="28"/>
                                        </p:tgtEl>
                                        <p:attrNameLst>
                                          <p:attrName>fill.type</p:attrName>
                                        </p:attrNameLst>
                                      </p:cBhvr>
                                      <p:to>
                                        <p:strVal val="solid"/>
                                      </p:to>
                                    </p:set>
                                    <p:set>
                                      <p:cBhvr>
                                        <p:cTn id="58" dur="500" fill="hold"/>
                                        <p:tgtEl>
                                          <p:spTgt spid="2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5"/>
                                        </p:tgtEl>
                                      </p:cBhvr>
                                    </p:cmd>
                                  </p:childTnLst>
                                </p:cTn>
                              </p:par>
                              <p:par>
                                <p:cTn id="61" presetID="1" presetClass="entr" presetSubtype="0" fill="hold" nodeType="withEffect">
                                  <p:stCondLst>
                                    <p:cond delay="0"/>
                                  </p:stCondLst>
                                  <p:childTnLst>
                                    <p:set>
                                      <p:cBhvr>
                                        <p:cTn id="62" dur="1" fill="hold">
                                          <p:stCondLst>
                                            <p:cond delay="9"/>
                                          </p:stCondLst>
                                        </p:cTn>
                                        <p:tgtEl>
                                          <p:spTgt spid="3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8"/>
                                        </p:tgtEl>
                                      </p:cBhvr>
                                    </p:animEffect>
                                    <p:animScale>
                                      <p:cBhvr>
                                        <p:cTn id="65"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D99694"/>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1" presetClass="entr" presetSubtype="0" fill="hold" nodeType="withEffect">
                                  <p:stCondLst>
                                    <p:cond delay="0"/>
                                  </p:stCondLst>
                                  <p:childTnLst>
                                    <p:set>
                                      <p:cBhvr>
                                        <p:cTn id="76" dur="1" fill="hold">
                                          <p:stCondLst>
                                            <p:cond delay="9"/>
                                          </p:stCondLst>
                                        </p:cTn>
                                        <p:tgtEl>
                                          <p:spTgt spid="3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childTnLst>
              </p:cTn>
              <p:nextCondLst>
                <p:cond evt="onClick" delay="0">
                  <p:tgtEl>
                    <p:spTgt spid="29"/>
                  </p:tgtEl>
                </p:cond>
              </p:nextCondLst>
            </p:seq>
            <p:audio>
              <p:cMediaNode vol="80000">
                <p:cTn id="80" fill="hold" display="0">
                  <p:stCondLst>
                    <p:cond delay="indefinite"/>
                  </p:stCondLst>
                  <p:endCondLst>
                    <p:cond evt="onStopAudio" delay="0">
                      <p:tgtEl>
                        <p:sldTgt/>
                      </p:tgtEl>
                    </p:cond>
                  </p:endCondLst>
                </p:cTn>
                <p:tgtEl>
                  <p:spTgt spid="30"/>
                </p:tgtEl>
              </p:cMediaNode>
            </p:audio>
            <p:audio>
              <p:cMediaNode vol="80000">
                <p:cTn id="81" fill="hold" display="0">
                  <p:stCondLst>
                    <p:cond delay="indefinite"/>
                  </p:stCondLst>
                  <p:endCondLst>
                    <p:cond evt="onStopAudio" delay="0">
                      <p:tgtEl>
                        <p:sldTgt/>
                      </p:tgtEl>
                    </p:cond>
                  </p:endCondLst>
                </p:cTn>
                <p:tgtEl>
                  <p:spTgt spid="35"/>
                </p:tgtEl>
              </p:cMediaNode>
            </p:audio>
          </p:childTnLst>
        </p:cTn>
      </p:par>
    </p:tnLst>
    <p:bldLst>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34424" y="1419223"/>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5798995" y="368700"/>
            <a:ext cx="415933" cy="415933"/>
          </a:xfrm>
          <a:prstGeom prst="rect">
            <a:avLst/>
          </a:prstGeom>
        </p:spPr>
      </p:pic>
      <p:sp>
        <p:nvSpPr>
          <p:cNvPr id="12" name="TextBox 11"/>
          <p:cNvSpPr txBox="1"/>
          <p:nvPr/>
        </p:nvSpPr>
        <p:spPr>
          <a:xfrm>
            <a:off x="5020380" y="388536"/>
            <a:ext cx="7543800" cy="830997"/>
          </a:xfrm>
          <a:prstGeom prst="rect">
            <a:avLst/>
          </a:prstGeom>
          <a:noFill/>
        </p:spPr>
        <p:txBody>
          <a:bodyPr wrap="square" rtlCol="0">
            <a:spAutoFit/>
          </a:bodyPr>
          <a:lstStyle/>
          <a:p>
            <a:pPr algn="ctr"/>
            <a:r>
              <a:rPr lang="en-US" sz="4800" b="1" dirty="0" err="1" smtClean="0">
                <a:solidFill>
                  <a:srgbClr val="002060"/>
                </a:solidFill>
                <a:latin typeface="Arial" panose="020B0604020202020204" pitchFamily="34" charset="0"/>
                <a:cs typeface="Arial" panose="020B0604020202020204" pitchFamily="34" charset="0"/>
              </a:rPr>
              <a:t>Trò</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chơi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trắc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nghiệm</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343400" y="2187033"/>
            <a:ext cx="14754586" cy="998671"/>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a:t>
            </a:r>
            <a:r>
              <a:rPr lang="en-US" sz="4400" b="1" dirty="0">
                <a:solidFill>
                  <a:srgbClr val="C00000"/>
                </a:solidFill>
                <a:latin typeface="Arial" panose="020B0604020202020204" pitchFamily="34" charset="0"/>
                <a:cs typeface="Arial" panose="020B0604020202020204" pitchFamily="34" charset="0"/>
              </a:rPr>
              <a:t>4</a:t>
            </a:r>
            <a:r>
              <a:rPr lang="vi-VN" sz="4400" b="1" dirty="0" smtClean="0">
                <a:solidFill>
                  <a:srgbClr val="C00000"/>
                </a:solidFill>
                <a:latin typeface="Arial" panose="020B0604020202020204" pitchFamily="34" charset="0"/>
                <a:cs typeface="Arial" panose="020B0604020202020204" pitchFamily="34" charset="0"/>
              </a:rPr>
              <a:t>. </a:t>
            </a:r>
            <a:r>
              <a:rPr lang="vi-VN" sz="4400" dirty="0">
                <a:latin typeface="Arial" panose="020B0604020202020204" pitchFamily="34" charset="0"/>
                <a:cs typeface="Arial" panose="020B0604020202020204" pitchFamily="34" charset="0"/>
              </a:rPr>
              <a:t>Có mấy loại bài toán tìm kiếm tuần </a:t>
            </a:r>
            <a:r>
              <a:rPr lang="vi-VN" sz="4400" dirty="0" smtClean="0">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a:t>
            </a:r>
          </a:p>
        </p:txBody>
      </p:sp>
      <p:sp>
        <p:nvSpPr>
          <p:cNvPr id="26" name="Đáp án đúng">
            <a:extLst>
              <a:ext uri="{FF2B5EF4-FFF2-40B4-BE49-F238E27FC236}">
                <a16:creationId xmlns="" xmlns:a16="http://schemas.microsoft.com/office/drawing/2014/main" id="{8B66CBE4-2DB9-BCF7-D1C4-281B894BFE17}"/>
              </a:ext>
            </a:extLst>
          </p:cNvPr>
          <p:cNvSpPr/>
          <p:nvPr/>
        </p:nvSpPr>
        <p:spPr>
          <a:xfrm>
            <a:off x="1451686" y="6870242"/>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B</a:t>
            </a:r>
            <a:r>
              <a:rPr lang="en-US" sz="4400" noProof="1" smtClean="0">
                <a:solidFill>
                  <a:schemeClr val="tx1"/>
                </a:solidFill>
                <a:latin typeface="Arial" panose="020B0604020202020204" pitchFamily="34" charset="0"/>
                <a:cs typeface="Arial" panose="020B0604020202020204" pitchFamily="34" charset="0"/>
              </a:rPr>
              <a:t>. 2</a:t>
            </a:r>
            <a:endParaRPr lang="vi-VN" sz="4400" noProof="1">
              <a:solidFill>
                <a:schemeClr val="tx1"/>
              </a:solidFill>
              <a:latin typeface="Arial" panose="020B0604020202020204" pitchFamily="34" charset="0"/>
              <a:cs typeface="Arial" panose="020B0604020202020204" pitchFamily="34" charset="0"/>
            </a:endParaRPr>
          </a:p>
        </p:txBody>
      </p:sp>
      <p:sp>
        <p:nvSpPr>
          <p:cNvPr id="27" name="Đáp án sai 1">
            <a:extLst>
              <a:ext uri="{FF2B5EF4-FFF2-40B4-BE49-F238E27FC236}">
                <a16:creationId xmlns="" xmlns:a16="http://schemas.microsoft.com/office/drawing/2014/main" id="{3FCD9830-5FD1-BD44-878B-228BD96CE996}"/>
              </a:ext>
            </a:extLst>
          </p:cNvPr>
          <p:cNvSpPr/>
          <p:nvPr/>
        </p:nvSpPr>
        <p:spPr>
          <a:xfrm>
            <a:off x="1425875" y="3961776"/>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A</a:t>
            </a:r>
            <a:r>
              <a:rPr lang="en-US" sz="4400" noProof="1" smtClean="0">
                <a:solidFill>
                  <a:schemeClr val="tx1"/>
                </a:solidFill>
                <a:latin typeface="Arial" panose="020B0604020202020204" pitchFamily="34" charset="0"/>
                <a:cs typeface="Arial" panose="020B0604020202020204" pitchFamily="34" charset="0"/>
              </a:rPr>
              <a:t>. 1</a:t>
            </a:r>
            <a:endParaRPr lang="vi-VN" sz="4400" noProof="1">
              <a:solidFill>
                <a:schemeClr val="tx1"/>
              </a:solidFill>
              <a:latin typeface="Arial" panose="020B0604020202020204" pitchFamily="34" charset="0"/>
              <a:cs typeface="Arial" panose="020B0604020202020204" pitchFamily="34" charset="0"/>
            </a:endParaRPr>
          </a:p>
        </p:txBody>
      </p:sp>
      <p:sp>
        <p:nvSpPr>
          <p:cNvPr id="28" name="Đáp án sai 2">
            <a:extLst>
              <a:ext uri="{FF2B5EF4-FFF2-40B4-BE49-F238E27FC236}">
                <a16:creationId xmlns="" xmlns:a16="http://schemas.microsoft.com/office/drawing/2014/main" id="{6A919885-0285-0403-1E09-FA94D8BC080B}"/>
              </a:ext>
            </a:extLst>
          </p:cNvPr>
          <p:cNvSpPr/>
          <p:nvPr/>
        </p:nvSpPr>
        <p:spPr>
          <a:xfrm>
            <a:off x="8953366" y="3992934"/>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C. </a:t>
            </a:r>
            <a:r>
              <a:rPr lang="en-US" sz="4400" noProof="1" smtClean="0">
                <a:solidFill>
                  <a:schemeClr val="tx1"/>
                </a:solidFill>
                <a:latin typeface="Arial" panose="020B0604020202020204" pitchFamily="34" charset="0"/>
                <a:cs typeface="Arial" panose="020B0604020202020204" pitchFamily="34" charset="0"/>
              </a:rPr>
              <a:t>3</a:t>
            </a:r>
            <a:endParaRPr lang="vi-VN" sz="4400" noProof="1">
              <a:solidFill>
                <a:schemeClr val="tx1"/>
              </a:solidFill>
              <a:latin typeface="Arial" panose="020B0604020202020204" pitchFamily="34" charset="0"/>
              <a:cs typeface="Arial" panose="020B0604020202020204" pitchFamily="34" charset="0"/>
            </a:endParaRPr>
          </a:p>
        </p:txBody>
      </p:sp>
      <p:sp>
        <p:nvSpPr>
          <p:cNvPr id="29" name="Đáp án sai 3">
            <a:extLst>
              <a:ext uri="{FF2B5EF4-FFF2-40B4-BE49-F238E27FC236}">
                <a16:creationId xmlns="" xmlns:a16="http://schemas.microsoft.com/office/drawing/2014/main" id="{2E7D83A4-3758-8699-4DD0-010A80780539}"/>
              </a:ext>
            </a:extLst>
          </p:cNvPr>
          <p:cNvSpPr/>
          <p:nvPr/>
        </p:nvSpPr>
        <p:spPr>
          <a:xfrm>
            <a:off x="8953366" y="6880633"/>
            <a:ext cx="718112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noProof="1">
                <a:solidFill>
                  <a:schemeClr val="tx1"/>
                </a:solidFill>
                <a:latin typeface="Arial" panose="020B0604020202020204" pitchFamily="34" charset="0"/>
                <a:cs typeface="Arial" panose="020B0604020202020204" pitchFamily="34" charset="0"/>
              </a:rPr>
              <a:t>D. </a:t>
            </a:r>
            <a:r>
              <a:rPr lang="en-US" sz="4400" noProof="1" smtClean="0">
                <a:solidFill>
                  <a:schemeClr val="tx1"/>
                </a:solidFill>
                <a:latin typeface="Arial" panose="020B0604020202020204" pitchFamily="34" charset="0"/>
                <a:cs typeface="Arial" panose="020B0604020202020204" pitchFamily="34" charset="0"/>
              </a:rPr>
              <a:t>4</a:t>
            </a:r>
            <a:endParaRPr lang="vi-VN" sz="4400" noProof="1">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231919" y="7506222"/>
            <a:ext cx="1454610" cy="1266097"/>
          </a:xfrm>
          <a:prstGeom prst="rect">
            <a:avLst/>
          </a:prstGeom>
        </p:spPr>
      </p:pic>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37596" y="4648343"/>
            <a:ext cx="1449623" cy="1291482"/>
          </a:xfrm>
          <a:prstGeom prst="rect">
            <a:avLst/>
          </a:prstGeom>
        </p:spPr>
      </p:pic>
      <p:pic>
        <p:nvPicPr>
          <p:cNvPr id="3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617883" y="7683658"/>
            <a:ext cx="1449623" cy="1291482"/>
          </a:xfrm>
          <a:prstGeom prst="rect">
            <a:avLst/>
          </a:prstGeom>
        </p:spPr>
      </p:pic>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206107" y="4764801"/>
            <a:ext cx="1449623" cy="1291482"/>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204870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6"/>
                                        </p:tgtEl>
                                        <p:attrNameLst>
                                          <p:attrName>fillcolor</p:attrName>
                                        </p:attrNameLst>
                                      </p:cBhvr>
                                      <p:to>
                                        <a:srgbClr val="92D050"/>
                                      </p:to>
                                    </p:animClr>
                                    <p:set>
                                      <p:cBhvr>
                                        <p:cTn id="29" dur="500" fill="hold"/>
                                        <p:tgtEl>
                                          <p:spTgt spid="26"/>
                                        </p:tgtEl>
                                        <p:attrNameLst>
                                          <p:attrName>fill.type</p:attrName>
                                        </p:attrNameLst>
                                      </p:cBhvr>
                                      <p:to>
                                        <p:strVal val="solid"/>
                                      </p:to>
                                    </p:set>
                                    <p:set>
                                      <p:cBhvr>
                                        <p:cTn id="30" dur="500" fill="hold"/>
                                        <p:tgtEl>
                                          <p:spTgt spid="2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7"/>
                                        </p:tgtEl>
                                        <p:attrNameLst>
                                          <p:attrName>fillcolor</p:attrName>
                                        </p:attrNameLst>
                                      </p:cBhvr>
                                      <p:to>
                                        <a:srgbClr val="D99694"/>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8"/>
                                        </p:tgtEl>
                                        <p:attrNameLst>
                                          <p:attrName>fillcolor</p:attrName>
                                        </p:attrNameLst>
                                      </p:cBhvr>
                                      <p:to>
                                        <a:srgbClr val="D99694"/>
                                      </p:to>
                                    </p:animClr>
                                    <p:set>
                                      <p:cBhvr>
                                        <p:cTn id="57" dur="500" fill="hold"/>
                                        <p:tgtEl>
                                          <p:spTgt spid="28"/>
                                        </p:tgtEl>
                                        <p:attrNameLst>
                                          <p:attrName>fill.type</p:attrName>
                                        </p:attrNameLst>
                                      </p:cBhvr>
                                      <p:to>
                                        <p:strVal val="solid"/>
                                      </p:to>
                                    </p:set>
                                    <p:set>
                                      <p:cBhvr>
                                        <p:cTn id="58" dur="500" fill="hold"/>
                                        <p:tgtEl>
                                          <p:spTgt spid="2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5"/>
                                        </p:tgtEl>
                                      </p:cBhvr>
                                    </p:cmd>
                                  </p:childTnLst>
                                </p:cTn>
                              </p:par>
                              <p:par>
                                <p:cTn id="61" presetID="1" presetClass="entr" presetSubtype="0" fill="hold" nodeType="withEffect">
                                  <p:stCondLst>
                                    <p:cond delay="0"/>
                                  </p:stCondLst>
                                  <p:childTnLst>
                                    <p:set>
                                      <p:cBhvr>
                                        <p:cTn id="62" dur="1" fill="hold">
                                          <p:stCondLst>
                                            <p:cond delay="9"/>
                                          </p:stCondLst>
                                        </p:cTn>
                                        <p:tgtEl>
                                          <p:spTgt spid="3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8"/>
                                        </p:tgtEl>
                                      </p:cBhvr>
                                    </p:animEffect>
                                    <p:animScale>
                                      <p:cBhvr>
                                        <p:cTn id="65"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D99694"/>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1" presetClass="entr" presetSubtype="0" fill="hold" nodeType="withEffect">
                                  <p:stCondLst>
                                    <p:cond delay="0"/>
                                  </p:stCondLst>
                                  <p:childTnLst>
                                    <p:set>
                                      <p:cBhvr>
                                        <p:cTn id="76" dur="1" fill="hold">
                                          <p:stCondLst>
                                            <p:cond delay="9"/>
                                          </p:stCondLst>
                                        </p:cTn>
                                        <p:tgtEl>
                                          <p:spTgt spid="3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childTnLst>
              </p:cTn>
              <p:nextCondLst>
                <p:cond evt="onClick" delay="0">
                  <p:tgtEl>
                    <p:spTgt spid="29"/>
                  </p:tgtEl>
                </p:cond>
              </p:nextCondLst>
            </p:seq>
            <p:audio>
              <p:cMediaNode vol="80000">
                <p:cTn id="80" fill="hold" display="0">
                  <p:stCondLst>
                    <p:cond delay="indefinite"/>
                  </p:stCondLst>
                  <p:endCondLst>
                    <p:cond evt="onStopAudio" delay="0">
                      <p:tgtEl>
                        <p:sldTgt/>
                      </p:tgtEl>
                    </p:cond>
                  </p:endCondLst>
                </p:cTn>
                <p:tgtEl>
                  <p:spTgt spid="30"/>
                </p:tgtEl>
              </p:cMediaNode>
            </p:audio>
            <p:audio>
              <p:cMediaNode vol="80000">
                <p:cTn id="81" fill="hold" display="0">
                  <p:stCondLst>
                    <p:cond delay="indefinite"/>
                  </p:stCondLst>
                  <p:endCondLst>
                    <p:cond evt="onStopAudio" delay="0">
                      <p:tgtEl>
                        <p:sldTgt/>
                      </p:tgtEl>
                    </p:cond>
                  </p:endCondLst>
                </p:cTn>
                <p:tgtEl>
                  <p:spTgt spid="35"/>
                </p:tgtEl>
              </p:cMediaNode>
            </p:audio>
          </p:childTnLst>
        </p:cTn>
      </p:par>
    </p:tnLst>
    <p:bldLst>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flipV="1">
            <a:off x="134424" y="1419223"/>
            <a:ext cx="17450130" cy="22470"/>
          </a:xfrm>
          <a:prstGeom prst="line">
            <a:avLst/>
          </a:prstGeom>
          <a:ln w="38100" cap="rnd">
            <a:solidFill>
              <a:srgbClr val="664354"/>
            </a:solidFill>
            <a:prstDash val="solid"/>
            <a:headEnd type="none" w="sm" len="sm"/>
            <a:tailEnd type="none" w="sm" len="sm"/>
          </a:ln>
        </p:spPr>
      </p:sp>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15798995" y="368700"/>
            <a:ext cx="415933" cy="415933"/>
          </a:xfrm>
          <a:prstGeom prst="rect">
            <a:avLst/>
          </a:prstGeom>
        </p:spPr>
      </p:pic>
      <p:sp>
        <p:nvSpPr>
          <p:cNvPr id="12" name="TextBox 11"/>
          <p:cNvSpPr txBox="1"/>
          <p:nvPr/>
        </p:nvSpPr>
        <p:spPr>
          <a:xfrm>
            <a:off x="5020380" y="388536"/>
            <a:ext cx="7543800" cy="830997"/>
          </a:xfrm>
          <a:prstGeom prst="rect">
            <a:avLst/>
          </a:prstGeom>
          <a:noFill/>
        </p:spPr>
        <p:txBody>
          <a:bodyPr wrap="square" rtlCol="0">
            <a:spAutoFit/>
          </a:bodyPr>
          <a:lstStyle/>
          <a:p>
            <a:pPr algn="ctr"/>
            <a:r>
              <a:rPr lang="en-US" sz="4800" b="1" dirty="0" err="1" smtClean="0">
                <a:solidFill>
                  <a:srgbClr val="002060"/>
                </a:solidFill>
                <a:latin typeface="Arial" panose="020B0604020202020204" pitchFamily="34" charset="0"/>
                <a:cs typeface="Arial" panose="020B0604020202020204" pitchFamily="34" charset="0"/>
              </a:rPr>
              <a:t>Trò</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chơi</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trắc</a:t>
            </a:r>
            <a:r>
              <a:rPr lang="en-US" sz="4800" b="1" dirty="0" smtClean="0">
                <a:solidFill>
                  <a:srgbClr val="002060"/>
                </a:solidFill>
                <a:latin typeface="Arial" panose="020B0604020202020204" pitchFamily="34" charset="0"/>
                <a:cs typeface="Arial" panose="020B0604020202020204" pitchFamily="34" charset="0"/>
              </a:rPr>
              <a:t> </a:t>
            </a:r>
            <a:r>
              <a:rPr lang="en-US" sz="4800" b="1" dirty="0" err="1" smtClean="0">
                <a:solidFill>
                  <a:srgbClr val="002060"/>
                </a:solidFill>
                <a:latin typeface="Arial" panose="020B0604020202020204" pitchFamily="34" charset="0"/>
                <a:cs typeface="Arial" panose="020B0604020202020204" pitchFamily="34" charset="0"/>
              </a:rPr>
              <a:t>nghiệm</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312920" y="1655506"/>
            <a:ext cx="14754586" cy="2014334"/>
          </a:xfrm>
          <a:prstGeom prst="rect">
            <a:avLst/>
          </a:prstGeom>
        </p:spPr>
        <p:txBody>
          <a:bodyPr wrap="square">
            <a:spAutoFit/>
          </a:bodyPr>
          <a:lstStyle/>
          <a:p>
            <a:pPr algn="just">
              <a:lnSpc>
                <a:spcPct val="150000"/>
              </a:lnSpc>
            </a:pPr>
            <a:r>
              <a:rPr lang="vi-VN" sz="4400" b="1" dirty="0">
                <a:solidFill>
                  <a:srgbClr val="C00000"/>
                </a:solidFill>
                <a:latin typeface="Arial" panose="020B0604020202020204" pitchFamily="34" charset="0"/>
                <a:cs typeface="Arial" panose="020B0604020202020204" pitchFamily="34" charset="0"/>
              </a:rPr>
              <a:t>Câu </a:t>
            </a:r>
            <a:r>
              <a:rPr lang="en-US" sz="4400" b="1" dirty="0" smtClean="0">
                <a:solidFill>
                  <a:srgbClr val="C00000"/>
                </a:solidFill>
                <a:latin typeface="Arial" panose="020B0604020202020204" pitchFamily="34" charset="0"/>
                <a:cs typeface="Arial" panose="020B0604020202020204" pitchFamily="34" charset="0"/>
              </a:rPr>
              <a:t>5</a:t>
            </a:r>
            <a:r>
              <a:rPr lang="vi-VN" sz="4400" b="1" dirty="0" smtClean="0">
                <a:solidFill>
                  <a:srgbClr val="C00000"/>
                </a:solidFill>
                <a:latin typeface="Arial" panose="020B0604020202020204" pitchFamily="34" charset="0"/>
                <a:cs typeface="Arial" panose="020B0604020202020204" pitchFamily="34" charset="0"/>
              </a:rPr>
              <a:t>. </a:t>
            </a:r>
            <a:r>
              <a:rPr lang="vi-VN" sz="4400" dirty="0"/>
              <a:t>Khẳng định nào sau đây là </a:t>
            </a:r>
            <a:r>
              <a:rPr lang="vi-VN" sz="4400" b="1" dirty="0"/>
              <a:t>đúng </a:t>
            </a:r>
            <a:r>
              <a:rPr lang="vi-VN" sz="4400" dirty="0"/>
              <a:t>khi nói về thuật toán tìm kiếm tuần tự</a:t>
            </a:r>
            <a:r>
              <a:rPr lang="vi-VN" sz="4400" dirty="0" smtClean="0"/>
              <a:t>?</a:t>
            </a:r>
            <a:endParaRPr lang="en-US" sz="4400" dirty="0"/>
          </a:p>
        </p:txBody>
      </p:sp>
      <p:sp>
        <p:nvSpPr>
          <p:cNvPr id="26" name="Đáp án đúng">
            <a:extLst>
              <a:ext uri="{FF2B5EF4-FFF2-40B4-BE49-F238E27FC236}">
                <a16:creationId xmlns="" xmlns:a16="http://schemas.microsoft.com/office/drawing/2014/main" id="{8B66CBE4-2DB9-BCF7-D1C4-281B894BFE17}"/>
              </a:ext>
            </a:extLst>
          </p:cNvPr>
          <p:cNvSpPr/>
          <p:nvPr/>
        </p:nvSpPr>
        <p:spPr>
          <a:xfrm>
            <a:off x="1312920" y="3992934"/>
            <a:ext cx="7368465"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A. </a:t>
            </a:r>
            <a:r>
              <a:rPr lang="en-US" sz="4000" noProof="1" smtClean="0">
                <a:solidFill>
                  <a:schemeClr val="tx1"/>
                </a:solidFill>
                <a:latin typeface="Arial" panose="020B0604020202020204" pitchFamily="34" charset="0"/>
                <a:cs typeface="Arial" panose="020B0604020202020204" pitchFamily="34" charset="0"/>
              </a:rPr>
              <a:t>Khi dãy không sắp thứ tự thì cần thực hiện tìm kiếm tuần tự.</a:t>
            </a:r>
            <a:endParaRPr lang="vi-VN" sz="4000" noProof="1">
              <a:solidFill>
                <a:schemeClr val="tx1"/>
              </a:solidFill>
              <a:latin typeface="Arial" panose="020B0604020202020204" pitchFamily="34" charset="0"/>
              <a:cs typeface="Arial" panose="020B0604020202020204" pitchFamily="34" charset="0"/>
            </a:endParaRPr>
          </a:p>
        </p:txBody>
      </p:sp>
      <p:sp>
        <p:nvSpPr>
          <p:cNvPr id="27" name="Đáp án sai 1">
            <a:extLst>
              <a:ext uri="{FF2B5EF4-FFF2-40B4-BE49-F238E27FC236}">
                <a16:creationId xmlns="" xmlns:a16="http://schemas.microsoft.com/office/drawing/2014/main" id="{3FCD9830-5FD1-BD44-878B-228BD96CE996}"/>
              </a:ext>
            </a:extLst>
          </p:cNvPr>
          <p:cNvSpPr/>
          <p:nvPr/>
        </p:nvSpPr>
        <p:spPr>
          <a:xfrm>
            <a:off x="1312921" y="6880633"/>
            <a:ext cx="736846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B. </a:t>
            </a:r>
            <a:r>
              <a:rPr lang="vi-VN" sz="4000" dirty="0">
                <a:solidFill>
                  <a:schemeClr val="tx1"/>
                </a:solidFill>
              </a:rPr>
              <a:t>Điều kiện lặp trong bài toán tìm kiếm tuần tự là kết quả đã tìm thấy</a:t>
            </a:r>
            <a:r>
              <a:rPr lang="vi-VN" sz="4000" dirty="0" smtClean="0">
                <a:solidFill>
                  <a:schemeClr val="tx1"/>
                </a:solidFill>
              </a:rPr>
              <a:t>.</a:t>
            </a:r>
            <a:endParaRPr lang="en-US" sz="4000" dirty="0">
              <a:solidFill>
                <a:schemeClr val="tx1"/>
              </a:solidFill>
            </a:endParaRPr>
          </a:p>
        </p:txBody>
      </p:sp>
      <p:sp>
        <p:nvSpPr>
          <p:cNvPr id="28" name="Đáp án sai 2">
            <a:extLst>
              <a:ext uri="{FF2B5EF4-FFF2-40B4-BE49-F238E27FC236}">
                <a16:creationId xmlns="" xmlns:a16="http://schemas.microsoft.com/office/drawing/2014/main" id="{6A919885-0285-0403-1E09-FA94D8BC080B}"/>
              </a:ext>
            </a:extLst>
          </p:cNvPr>
          <p:cNvSpPr/>
          <p:nvPr/>
        </p:nvSpPr>
        <p:spPr>
          <a:xfrm>
            <a:off x="8953366" y="3992934"/>
            <a:ext cx="750583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C. </a:t>
            </a:r>
            <a:r>
              <a:rPr lang="vi-VN" sz="4000" dirty="0">
                <a:solidFill>
                  <a:schemeClr val="tx1"/>
                </a:solidFill>
              </a:rPr>
              <a:t>Chỉ </a:t>
            </a:r>
            <a:r>
              <a:rPr lang="vi-VN" sz="4000" dirty="0" smtClean="0">
                <a:solidFill>
                  <a:schemeClr val="tx1"/>
                </a:solidFill>
              </a:rPr>
              <a:t>c</a:t>
            </a:r>
            <a:r>
              <a:rPr lang="en-US" sz="4000" dirty="0">
                <a:solidFill>
                  <a:schemeClr val="tx1"/>
                </a:solidFill>
              </a:rPr>
              <a:t>ó</a:t>
            </a:r>
            <a:r>
              <a:rPr lang="vi-VN" sz="4000" dirty="0" smtClean="0">
                <a:solidFill>
                  <a:schemeClr val="tx1"/>
                </a:solidFill>
              </a:rPr>
              <a:t> </a:t>
            </a:r>
            <a:r>
              <a:rPr lang="vi-VN" sz="4000" dirty="0">
                <a:solidFill>
                  <a:schemeClr val="tx1"/>
                </a:solidFill>
              </a:rPr>
              <a:t>một khả năng xảy ra khi kết túc tìm kiếm tuần tự là tìm thấy kết quả cần tìm </a:t>
            </a:r>
            <a:r>
              <a:rPr lang="vi-VN" sz="4000" dirty="0" smtClean="0">
                <a:solidFill>
                  <a:schemeClr val="tx1"/>
                </a:solidFill>
              </a:rPr>
              <a:t>kiếm</a:t>
            </a:r>
            <a:r>
              <a:rPr lang="en-US" sz="4000" dirty="0" smtClean="0">
                <a:solidFill>
                  <a:schemeClr val="tx1"/>
                </a:solidFill>
              </a:rPr>
              <a:t>.</a:t>
            </a:r>
            <a:r>
              <a:rPr lang="vi-VN" sz="4000" dirty="0" smtClean="0">
                <a:solidFill>
                  <a:schemeClr val="tx1"/>
                </a:solidFill>
              </a:rPr>
              <a:t> </a:t>
            </a:r>
            <a:endParaRPr lang="en-US" sz="4000" dirty="0">
              <a:solidFill>
                <a:schemeClr val="tx1"/>
              </a:solidFill>
            </a:endParaRPr>
          </a:p>
        </p:txBody>
      </p:sp>
      <p:sp>
        <p:nvSpPr>
          <p:cNvPr id="29" name="Đáp án sai 3">
            <a:extLst>
              <a:ext uri="{FF2B5EF4-FFF2-40B4-BE49-F238E27FC236}">
                <a16:creationId xmlns="" xmlns:a16="http://schemas.microsoft.com/office/drawing/2014/main" id="{2E7D83A4-3758-8699-4DD0-010A80780539}"/>
              </a:ext>
            </a:extLst>
          </p:cNvPr>
          <p:cNvSpPr/>
          <p:nvPr/>
        </p:nvSpPr>
        <p:spPr>
          <a:xfrm>
            <a:off x="8953366" y="6880633"/>
            <a:ext cx="7505834" cy="2705102"/>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noProof="1">
                <a:solidFill>
                  <a:schemeClr val="tx1"/>
                </a:solidFill>
                <a:latin typeface="Arial" panose="020B0604020202020204" pitchFamily="34" charset="0"/>
                <a:cs typeface="Arial" panose="020B0604020202020204" pitchFamily="34" charset="0"/>
              </a:rPr>
              <a:t>D. </a:t>
            </a:r>
            <a:r>
              <a:rPr lang="vi-VN" sz="4000" dirty="0">
                <a:solidFill>
                  <a:schemeClr val="tx1"/>
                </a:solidFill>
              </a:rPr>
              <a:t>Chỉ có thể áp dụng thuật toán tìm kiếm tuần tự cho bài toán đã được sắp xếp</a:t>
            </a:r>
            <a:r>
              <a:rPr lang="vi-VN" sz="4000" dirty="0" smtClean="0">
                <a:solidFill>
                  <a:schemeClr val="tx1"/>
                </a:solidFill>
              </a:rPr>
              <a:t>.</a:t>
            </a:r>
            <a:endParaRPr lang="en-US" sz="4000" dirty="0">
              <a:solidFill>
                <a:schemeClr val="tx1"/>
              </a:solidFill>
            </a:endParaRPr>
          </a:p>
        </p:txBody>
      </p:sp>
      <p:pic>
        <p:nvPicPr>
          <p:cNvPr id="30"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31EA41D2-9796-7E4F-2882-9DC49D5A8C0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52601" y="4644162"/>
            <a:ext cx="1454610" cy="1266097"/>
          </a:xfrm>
          <a:prstGeom prst="rect">
            <a:avLst/>
          </a:prstGeom>
        </p:spPr>
      </p:pic>
      <p:pic>
        <p:nvPicPr>
          <p:cNvPr id="32" name="Picture 31">
            <a:extLst>
              <a:ext uri="{FF2B5EF4-FFF2-40B4-BE49-F238E27FC236}">
                <a16:creationId xmlns="" xmlns:a16="http://schemas.microsoft.com/office/drawing/2014/main" id="{4B31FD67-694B-8D1E-89C7-5C3C61578F6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737596" y="4648343"/>
            <a:ext cx="1449623" cy="1291482"/>
          </a:xfrm>
          <a:prstGeom prst="rect">
            <a:avLst/>
          </a:prstGeom>
        </p:spPr>
      </p:pic>
      <p:pic>
        <p:nvPicPr>
          <p:cNvPr id="33" name="Picture 10">
            <a:extLst>
              <a:ext uri="{FF2B5EF4-FFF2-40B4-BE49-F238E27FC236}">
                <a16:creationId xmlns="" xmlns:a16="http://schemas.microsoft.com/office/drawing/2014/main" id="{A47525BE-8DC6-1E4E-AED4-3C6DAB364AF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4815798" y="7587443"/>
            <a:ext cx="1449623" cy="1291482"/>
          </a:xfrm>
          <a:prstGeom prst="rect">
            <a:avLst/>
          </a:prstGeom>
        </p:spPr>
      </p:pic>
      <p:pic>
        <p:nvPicPr>
          <p:cNvPr id="34" name="Picture 10">
            <a:extLst>
              <a:ext uri="{FF2B5EF4-FFF2-40B4-BE49-F238E27FC236}">
                <a16:creationId xmlns="" xmlns:a16="http://schemas.microsoft.com/office/drawing/2014/main" id="{65C423E0-743C-7316-FEF3-4CE8613F3E0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7352601" y="7698906"/>
            <a:ext cx="1449623" cy="1291482"/>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769225" y="-637266"/>
            <a:ext cx="487363" cy="487363"/>
          </a:xfrm>
          <a:prstGeom prst="rect">
            <a:avLst/>
          </a:prstGeom>
        </p:spPr>
      </p:pic>
    </p:spTree>
    <p:extLst>
      <p:ext uri="{BB962C8B-B14F-4D97-AF65-F5344CB8AC3E}">
        <p14:creationId xmlns:p14="http://schemas.microsoft.com/office/powerpoint/2010/main" val="31025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6"/>
                                        </p:tgtEl>
                                        <p:attrNameLst>
                                          <p:attrName>fillcolor</p:attrName>
                                        </p:attrNameLst>
                                      </p:cBhvr>
                                      <p:to>
                                        <a:srgbClr val="92D050"/>
                                      </p:to>
                                    </p:animClr>
                                    <p:set>
                                      <p:cBhvr>
                                        <p:cTn id="29" dur="500" fill="hold"/>
                                        <p:tgtEl>
                                          <p:spTgt spid="26"/>
                                        </p:tgtEl>
                                        <p:attrNameLst>
                                          <p:attrName>fill.type</p:attrName>
                                        </p:attrNameLst>
                                      </p:cBhvr>
                                      <p:to>
                                        <p:strVal val="solid"/>
                                      </p:to>
                                    </p:set>
                                    <p:set>
                                      <p:cBhvr>
                                        <p:cTn id="30" dur="500" fill="hold"/>
                                        <p:tgtEl>
                                          <p:spTgt spid="2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30"/>
                                        </p:tgtEl>
                                      </p:cBhvr>
                                    </p:cmd>
                                  </p:childTnLst>
                                </p:cTn>
                              </p:par>
                              <p:par>
                                <p:cTn id="33" presetID="1" presetClass="entr" presetSubtype="0" fill="hold" nodeType="withEffect">
                                  <p:stCondLst>
                                    <p:cond delay="0"/>
                                  </p:stCondLst>
                                  <p:childTnLst>
                                    <p:set>
                                      <p:cBhvr>
                                        <p:cTn id="34" dur="1" fill="hold">
                                          <p:stCondLst>
                                            <p:cond delay="9"/>
                                          </p:stCondLst>
                                        </p:cTn>
                                        <p:tgtEl>
                                          <p:spTgt spid="31"/>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27"/>
                                        </p:tgtEl>
                                        <p:attrNameLst>
                                          <p:attrName>fillcolor</p:attrName>
                                        </p:attrNameLst>
                                      </p:cBhvr>
                                      <p:to>
                                        <a:srgbClr val="D99694"/>
                                      </p:to>
                                    </p:animClr>
                                    <p:set>
                                      <p:cBhvr>
                                        <p:cTn id="43" dur="500" fill="hold"/>
                                        <p:tgtEl>
                                          <p:spTgt spid="27"/>
                                        </p:tgtEl>
                                        <p:attrNameLst>
                                          <p:attrName>fill.type</p:attrName>
                                        </p:attrNameLst>
                                      </p:cBhvr>
                                      <p:to>
                                        <p:strVal val="solid"/>
                                      </p:to>
                                    </p:set>
                                    <p:set>
                                      <p:cBhvr>
                                        <p:cTn id="44" dur="500" fill="hold"/>
                                        <p:tgtEl>
                                          <p:spTgt spid="27"/>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childTnLst>
                          </p:cTn>
                        </p:par>
                      </p:childTnLst>
                    </p:cTn>
                  </p:par>
                </p:childTnLst>
              </p:cTn>
              <p:nextCondLst>
                <p:cond evt="onClick" delay="0">
                  <p:tgtEl>
                    <p:spTgt spid="27"/>
                  </p:tgtEl>
                </p:cond>
              </p:nextCondLst>
            </p:seq>
            <p:seq concurrent="1" nextAc="seek">
              <p:cTn id="52" restart="whenNotActive" fill="hold" evtFilter="cancelBubble" nodeType="interactiveSeq">
                <p:stCondLst>
                  <p:cond evt="onClick" delay="0">
                    <p:tgtEl>
                      <p:spTgt spid="28"/>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8"/>
                                        </p:tgtEl>
                                        <p:attrNameLst>
                                          <p:attrName>fillcolor</p:attrName>
                                        </p:attrNameLst>
                                      </p:cBhvr>
                                      <p:to>
                                        <a:srgbClr val="D99694"/>
                                      </p:to>
                                    </p:animClr>
                                    <p:set>
                                      <p:cBhvr>
                                        <p:cTn id="57" dur="500" fill="hold"/>
                                        <p:tgtEl>
                                          <p:spTgt spid="28"/>
                                        </p:tgtEl>
                                        <p:attrNameLst>
                                          <p:attrName>fill.type</p:attrName>
                                        </p:attrNameLst>
                                      </p:cBhvr>
                                      <p:to>
                                        <p:strVal val="solid"/>
                                      </p:to>
                                    </p:set>
                                    <p:set>
                                      <p:cBhvr>
                                        <p:cTn id="58" dur="500" fill="hold"/>
                                        <p:tgtEl>
                                          <p:spTgt spid="28"/>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35"/>
                                        </p:tgtEl>
                                      </p:cBhvr>
                                    </p:cmd>
                                  </p:childTnLst>
                                </p:cTn>
                              </p:par>
                              <p:par>
                                <p:cTn id="61" presetID="1" presetClass="entr" presetSubtype="0" fill="hold" nodeType="withEffect">
                                  <p:stCondLst>
                                    <p:cond delay="0"/>
                                  </p:stCondLst>
                                  <p:childTnLst>
                                    <p:set>
                                      <p:cBhvr>
                                        <p:cTn id="62" dur="1" fill="hold">
                                          <p:stCondLst>
                                            <p:cond delay="9"/>
                                          </p:stCondLst>
                                        </p:cTn>
                                        <p:tgtEl>
                                          <p:spTgt spid="32"/>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8"/>
                                        </p:tgtEl>
                                      </p:cBhvr>
                                    </p:animEffect>
                                    <p:animScale>
                                      <p:cBhvr>
                                        <p:cTn id="65" dur="250" autoRev="1" fill="hold"/>
                                        <p:tgtEl>
                                          <p:spTgt spid="28"/>
                                        </p:tgtEl>
                                      </p:cBhvr>
                                      <p:by x="105000" y="105000"/>
                                    </p:animScale>
                                  </p:childTnLst>
                                </p:cTn>
                              </p:par>
                            </p:childTnLst>
                          </p:cTn>
                        </p:par>
                      </p:childTnLst>
                    </p:cTn>
                  </p:par>
                </p:childTnLst>
              </p:cTn>
              <p:nextCondLst>
                <p:cond evt="onClick" delay="0">
                  <p:tgtEl>
                    <p:spTgt spid="28"/>
                  </p:tgtEl>
                </p:cond>
              </p:nextCondLst>
            </p:seq>
            <p:seq concurrent="1" nextAc="seek">
              <p:cTn id="66" restart="whenNotActive" fill="hold" evtFilter="cancelBubble" nodeType="interactiveSeq">
                <p:stCondLst>
                  <p:cond evt="onClick" delay="0">
                    <p:tgtEl>
                      <p:spTgt spid="29"/>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9"/>
                                        </p:tgtEl>
                                        <p:attrNameLst>
                                          <p:attrName>fillcolor</p:attrName>
                                        </p:attrNameLst>
                                      </p:cBhvr>
                                      <p:to>
                                        <a:srgbClr val="D99694"/>
                                      </p:to>
                                    </p:animClr>
                                    <p:set>
                                      <p:cBhvr>
                                        <p:cTn id="71" dur="500" fill="hold"/>
                                        <p:tgtEl>
                                          <p:spTgt spid="29"/>
                                        </p:tgtEl>
                                        <p:attrNameLst>
                                          <p:attrName>fill.type</p:attrName>
                                        </p:attrNameLst>
                                      </p:cBhvr>
                                      <p:to>
                                        <p:strVal val="solid"/>
                                      </p:to>
                                    </p:set>
                                    <p:set>
                                      <p:cBhvr>
                                        <p:cTn id="72" dur="500" fill="hold"/>
                                        <p:tgtEl>
                                          <p:spTgt spid="29"/>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1" presetClass="entr" presetSubtype="0" fill="hold" nodeType="withEffect">
                                  <p:stCondLst>
                                    <p:cond delay="0"/>
                                  </p:stCondLst>
                                  <p:childTnLst>
                                    <p:set>
                                      <p:cBhvr>
                                        <p:cTn id="76" dur="1" fill="hold">
                                          <p:stCondLst>
                                            <p:cond delay="9"/>
                                          </p:stCondLst>
                                        </p:cTn>
                                        <p:tgtEl>
                                          <p:spTgt spid="33"/>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9"/>
                                        </p:tgtEl>
                                      </p:cBhvr>
                                    </p:animEffect>
                                    <p:animScale>
                                      <p:cBhvr>
                                        <p:cTn id="79" dur="250" autoRev="1" fill="hold"/>
                                        <p:tgtEl>
                                          <p:spTgt spid="29"/>
                                        </p:tgtEl>
                                      </p:cBhvr>
                                      <p:by x="105000" y="105000"/>
                                    </p:animScale>
                                  </p:childTnLst>
                                </p:cTn>
                              </p:par>
                            </p:childTnLst>
                          </p:cTn>
                        </p:par>
                      </p:childTnLst>
                    </p:cTn>
                  </p:par>
                </p:childTnLst>
              </p:cTn>
              <p:nextCondLst>
                <p:cond evt="onClick" delay="0">
                  <p:tgtEl>
                    <p:spTgt spid="29"/>
                  </p:tgtEl>
                </p:cond>
              </p:nextCondLst>
            </p:seq>
            <p:audio>
              <p:cMediaNode vol="80000">
                <p:cTn id="80" fill="hold" display="0">
                  <p:stCondLst>
                    <p:cond delay="indefinite"/>
                  </p:stCondLst>
                  <p:endCondLst>
                    <p:cond evt="onStopAudio" delay="0">
                      <p:tgtEl>
                        <p:sldTgt/>
                      </p:tgtEl>
                    </p:cond>
                  </p:endCondLst>
                </p:cTn>
                <p:tgtEl>
                  <p:spTgt spid="30"/>
                </p:tgtEl>
              </p:cMediaNode>
            </p:audio>
            <p:audio>
              <p:cMediaNode vol="80000">
                <p:cTn id="81" fill="hold" display="0">
                  <p:stCondLst>
                    <p:cond delay="indefinite"/>
                  </p:stCondLst>
                  <p:endCondLst>
                    <p:cond evt="onStopAudio" delay="0">
                      <p:tgtEl>
                        <p:sldTgt/>
                      </p:tgtEl>
                    </p:cond>
                  </p:endCondLst>
                </p:cTn>
                <p:tgtEl>
                  <p:spTgt spid="35"/>
                </p:tgtEl>
              </p:cMediaNode>
            </p:audio>
          </p:childTnLst>
        </p:cTn>
      </p:par>
    </p:tnLst>
    <p:bldLst>
      <p:bldP spid="13" grpId="0"/>
      <p:bldP spid="26" grpId="0" animBg="1"/>
      <p:bldP spid="26" grpId="1" animBg="1"/>
      <p:bldP spid="27" grpId="0" animBg="1"/>
      <p:bldP spid="27" grpId="1" animBg="1"/>
      <p:bldP spid="28" grpId="0" animBg="1"/>
      <p:bldP spid="28" grpId="1" animBg="1"/>
      <p:bldP spid="29" grpId="0" animBg="1"/>
      <p:bldP spid="2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4" name="Group 4"/>
          <p:cNvGrpSpPr/>
          <p:nvPr/>
        </p:nvGrpSpPr>
        <p:grpSpPr>
          <a:xfrm>
            <a:off x="3344942" y="405053"/>
            <a:ext cx="10698166" cy="1368251"/>
            <a:chOff x="0" y="0"/>
            <a:chExt cx="5163578" cy="660400"/>
          </a:xfrm>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solidFill>
              <a:srgbClr val="FFF3ED"/>
            </a:solidFill>
          </p:spPr>
        </p:sp>
      </p:gr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81093" y="704685"/>
            <a:ext cx="733390" cy="733390"/>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1" name="TextBox 31"/>
          <p:cNvSpPr txBox="1"/>
          <p:nvPr/>
        </p:nvSpPr>
        <p:spPr>
          <a:xfrm>
            <a:off x="4062336" y="1039334"/>
            <a:ext cx="8696826" cy="558102"/>
          </a:xfrm>
          <a:prstGeom prst="rect">
            <a:avLst/>
          </a:prstGeom>
        </p:spPr>
        <p:txBody>
          <a:bodyPr wrap="square" lIns="0" tIns="0" rIns="0" bIns="0" rtlCol="0" anchor="t">
            <a:spAutoFit/>
          </a:bodyPr>
          <a:lstStyle/>
          <a:p>
            <a:pPr algn="ctr">
              <a:lnSpc>
                <a:spcPts val="3800"/>
              </a:lnSpc>
            </a:pPr>
            <a:r>
              <a:rPr lang="en-US" sz="6600" b="1" dirty="0" smtClean="0">
                <a:solidFill>
                  <a:srgbClr val="8064A2">
                    <a:lumMod val="50000"/>
                  </a:srgbClr>
                </a:solidFill>
                <a:latin typeface="Arial" panose="020B0604020202020204" pitchFamily="34" charset="0"/>
                <a:cs typeface="Arial" panose="020B0604020202020204" pitchFamily="34" charset="0"/>
              </a:rPr>
              <a:t>VẬN DỤNG</a:t>
            </a:r>
            <a:endParaRPr lang="en-US" sz="6600" b="1" dirty="0">
              <a:solidFill>
                <a:srgbClr val="8064A2">
                  <a:lumMod val="50000"/>
                </a:srgbClr>
              </a:solidFill>
              <a:latin typeface="Arial" panose="020B0604020202020204" pitchFamily="34" charset="0"/>
              <a:cs typeface="Arial" panose="020B0604020202020204" pitchFamily="34" charset="0"/>
            </a:endParaRPr>
          </a:p>
        </p:txBody>
      </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6" name="Rectangle 5"/>
          <p:cNvSpPr/>
          <p:nvPr/>
        </p:nvSpPr>
        <p:spPr>
          <a:xfrm>
            <a:off x="1736299" y="2407585"/>
            <a:ext cx="14380001" cy="2123658"/>
          </a:xfrm>
          <a:prstGeom prst="rect">
            <a:avLst/>
          </a:prstGeom>
        </p:spPr>
        <p:txBody>
          <a:bodyPr wrap="square">
            <a:spAutoFit/>
          </a:bodyPr>
          <a:lstStyle/>
          <a:p>
            <a:pPr algn="just">
              <a:lnSpc>
                <a:spcPct val="150000"/>
              </a:lnSpc>
            </a:pPr>
            <a:r>
              <a:rPr lang="en-US" sz="4400" b="1" dirty="0" err="1" smtClean="0">
                <a:solidFill>
                  <a:srgbClr val="C00000"/>
                </a:solidFill>
                <a:latin typeface="Arial" panose="020B0604020202020204" pitchFamily="34" charset="0"/>
                <a:cs typeface="Arial" panose="020B0604020202020204" pitchFamily="34" charset="0"/>
              </a:rPr>
              <a:t>Câu</a:t>
            </a:r>
            <a:r>
              <a:rPr lang="en-US" sz="4400" b="1" dirty="0" smtClean="0">
                <a:solidFill>
                  <a:srgbClr val="C00000"/>
                </a:solidFill>
                <a:latin typeface="Arial" panose="020B0604020202020204" pitchFamily="34" charset="0"/>
                <a:cs typeface="Arial" panose="020B0604020202020204" pitchFamily="34" charset="0"/>
              </a:rPr>
              <a:t> 1</a:t>
            </a:r>
            <a:r>
              <a:rPr lang="en-US" sz="4400" b="1" dirty="0">
                <a:solidFill>
                  <a:srgbClr val="C0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bài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toán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sp>
        <p:nvSpPr>
          <p:cNvPr id="8" name="Rectangle 7"/>
          <p:cNvSpPr/>
          <p:nvPr/>
        </p:nvSpPr>
        <p:spPr>
          <a:xfrm>
            <a:off x="3489389" y="4991100"/>
            <a:ext cx="13564811" cy="4154984"/>
          </a:xfrm>
          <a:prstGeom prst="rect">
            <a:avLst/>
          </a:prstGeom>
        </p:spPr>
        <p:txBody>
          <a:bodyPr wrap="square">
            <a:spAutoFit/>
          </a:bodyPr>
          <a:lstStyle/>
          <a:p>
            <a:pPr algn="just">
              <a:lnSpc>
                <a:spcPct val="150000"/>
              </a:lnSpc>
            </a:pPr>
            <a:r>
              <a:rPr lang="en-US" sz="4400" dirty="0" err="1">
                <a:latin typeface="Arial" panose="020B0604020202020204" pitchFamily="34" charset="0"/>
                <a:cs typeface="Arial" panose="020B0604020202020204" pitchFamily="34" charset="0"/>
              </a:rPr>
              <a:t>Em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kiếm</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nào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khác</a:t>
            </a:r>
            <a:r>
              <a:rPr lang="en-US" sz="4400" dirty="0" smtClean="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trong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sắp</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phải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kiếm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tuần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đảm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bỏ</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sót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đến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hoặc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hết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dãy</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không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tìm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thấy</a:t>
            </a:r>
            <a:r>
              <a:rPr lang="en-US" sz="4400" dirty="0">
                <a:latin typeface="Arial" panose="020B0604020202020204" pitchFamily="34" charset="0"/>
                <a:cs typeface="Arial" panose="020B0604020202020204" pitchFamily="34" charset="0"/>
              </a:rPr>
              <a:t>.</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8599" flipV="1">
            <a:off x="1632243" y="4898066"/>
            <a:ext cx="1642902" cy="1167326"/>
          </a:xfrm>
          <a:prstGeom prst="rect">
            <a:avLst/>
          </a:prstGeom>
        </p:spPr>
      </p:pic>
      <p:pic>
        <p:nvPicPr>
          <p:cNvPr id="33" name="Picture 32"/>
          <p:cNvPicPr>
            <a:picLocks noChangeAspect="1"/>
          </p:cNvPicPr>
          <p:nvPr/>
        </p:nvPicPr>
        <p:blipFill>
          <a:blip r:embed="rId10"/>
          <a:stretch>
            <a:fillRect/>
          </a:stretch>
        </p:blipFill>
        <p:spPr>
          <a:xfrm>
            <a:off x="801349" y="7261018"/>
            <a:ext cx="1998667" cy="2526886"/>
          </a:xfrm>
          <a:prstGeom prst="rect">
            <a:avLst/>
          </a:prstGeom>
        </p:spPr>
      </p:pic>
    </p:spTree>
    <p:extLst>
      <p:ext uri="{BB962C8B-B14F-4D97-AF65-F5344CB8AC3E}">
        <p14:creationId xmlns:p14="http://schemas.microsoft.com/office/powerpoint/2010/main" val="2875294165"/>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2178356"/>
            <a:ext cx="837856" cy="8108644"/>
          </a:xfrm>
          <a:prstGeom prst="rect">
            <a:avLst/>
          </a:prstGeom>
          <a:solidFill>
            <a:srgbClr val="F6E1D9"/>
          </a:solidFill>
        </p:spPr>
      </p:sp>
      <p:sp>
        <p:nvSpPr>
          <p:cNvPr id="3" name="AutoShape 3"/>
          <p:cNvSpPr/>
          <p:nvPr/>
        </p:nvSpPr>
        <p:spPr>
          <a:xfrm>
            <a:off x="0" y="0"/>
            <a:ext cx="18288000" cy="2178356"/>
          </a:xfrm>
          <a:prstGeom prst="rect">
            <a:avLst/>
          </a:prstGeom>
          <a:solidFill>
            <a:srgbClr val="DFB8CA"/>
          </a:solidFill>
        </p:spPr>
      </p:sp>
      <p:grpSp>
        <p:nvGrpSpPr>
          <p:cNvPr id="4" name="Group 4"/>
          <p:cNvGrpSpPr/>
          <p:nvPr/>
        </p:nvGrpSpPr>
        <p:grpSpPr>
          <a:xfrm>
            <a:off x="3344942" y="405053"/>
            <a:ext cx="10698166" cy="1368251"/>
            <a:chOff x="0" y="0"/>
            <a:chExt cx="5163578" cy="660400"/>
          </a:xfrm>
        </p:grpSpPr>
        <p:sp>
          <p:nvSpPr>
            <p:cNvPr id="5" name="Freeform 5"/>
            <p:cNvSpPr/>
            <p:nvPr/>
          </p:nvSpPr>
          <p:spPr>
            <a:xfrm>
              <a:off x="0" y="0"/>
              <a:ext cx="5163579" cy="660400"/>
            </a:xfrm>
            <a:custGeom>
              <a:avLst/>
              <a:gdLst/>
              <a:ahLst/>
              <a:cxnLst/>
              <a:rect l="l" t="t" r="r" b="b"/>
              <a:pathLst>
                <a:path w="5163579" h="660400">
                  <a:moveTo>
                    <a:pt x="5039118" y="660400"/>
                  </a:moveTo>
                  <a:lnTo>
                    <a:pt x="124460" y="660400"/>
                  </a:lnTo>
                  <a:cubicBezTo>
                    <a:pt x="55880" y="660400"/>
                    <a:pt x="0" y="604520"/>
                    <a:pt x="0" y="535940"/>
                  </a:cubicBezTo>
                  <a:lnTo>
                    <a:pt x="0" y="124460"/>
                  </a:lnTo>
                  <a:cubicBezTo>
                    <a:pt x="0" y="55880"/>
                    <a:pt x="55880" y="0"/>
                    <a:pt x="124460" y="0"/>
                  </a:cubicBezTo>
                  <a:lnTo>
                    <a:pt x="5039118" y="0"/>
                  </a:lnTo>
                  <a:cubicBezTo>
                    <a:pt x="5107699" y="0"/>
                    <a:pt x="5163579" y="55880"/>
                    <a:pt x="5163579" y="124460"/>
                  </a:cubicBezTo>
                  <a:lnTo>
                    <a:pt x="5163579" y="535940"/>
                  </a:lnTo>
                  <a:cubicBezTo>
                    <a:pt x="5163579" y="604520"/>
                    <a:pt x="5107699" y="660400"/>
                    <a:pt x="5039118" y="660400"/>
                  </a:cubicBezTo>
                  <a:close/>
                </a:path>
              </a:pathLst>
            </a:custGeom>
            <a:solidFill>
              <a:srgbClr val="FFF3ED"/>
            </a:solidFill>
          </p:spPr>
        </p:sp>
      </p:grpSp>
      <p:grpSp>
        <p:nvGrpSpPr>
          <p:cNvPr id="12" name="Group 12"/>
          <p:cNvGrpSpPr/>
          <p:nvPr/>
        </p:nvGrpSpPr>
        <p:grpSpPr>
          <a:xfrm>
            <a:off x="17578270" y="3098236"/>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grpSp>
        <p:nvGrpSpPr>
          <p:cNvPr id="14" name="Group 14"/>
          <p:cNvGrpSpPr/>
          <p:nvPr/>
        </p:nvGrpSpPr>
        <p:grpSpPr>
          <a:xfrm>
            <a:off x="14867811" y="405053"/>
            <a:ext cx="1368251" cy="1368251"/>
            <a:chOff x="0" y="0"/>
            <a:chExt cx="660400" cy="660400"/>
          </a:xfrm>
        </p:grpSpPr>
        <p:sp>
          <p:nvSpPr>
            <p:cNvPr id="15" name="Freeform 15"/>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6" name="Group 16"/>
          <p:cNvGrpSpPr/>
          <p:nvPr/>
        </p:nvGrpSpPr>
        <p:grpSpPr>
          <a:xfrm>
            <a:off x="16479925" y="405053"/>
            <a:ext cx="1368251" cy="1368251"/>
            <a:chOff x="0" y="0"/>
            <a:chExt cx="660400" cy="660400"/>
          </a:xfrm>
        </p:grpSpPr>
        <p:sp>
          <p:nvSpPr>
            <p:cNvPr id="17" name="Freeform 17"/>
            <p:cNvSpPr/>
            <p:nvPr/>
          </p:nvSpPr>
          <p:spPr>
            <a:xfrm>
              <a:off x="0" y="0"/>
              <a:ext cx="660400" cy="660400"/>
            </a:xfrm>
            <a:custGeom>
              <a:avLst/>
              <a:gdLst/>
              <a:ahLst/>
              <a:cxnLst/>
              <a:rect l="l" t="t" r="r" b="b"/>
              <a:pathLst>
                <a:path w="660400" h="660400">
                  <a:moveTo>
                    <a:pt x="535940" y="660400"/>
                  </a:moveTo>
                  <a:lnTo>
                    <a:pt x="124460" y="660400"/>
                  </a:lnTo>
                  <a:cubicBezTo>
                    <a:pt x="55880" y="660400"/>
                    <a:pt x="0" y="604520"/>
                    <a:pt x="0" y="535940"/>
                  </a:cubicBezTo>
                  <a:lnTo>
                    <a:pt x="0" y="124460"/>
                  </a:lnTo>
                  <a:cubicBezTo>
                    <a:pt x="0" y="55880"/>
                    <a:pt x="55880" y="0"/>
                    <a:pt x="124460" y="0"/>
                  </a:cubicBezTo>
                  <a:lnTo>
                    <a:pt x="535940" y="0"/>
                  </a:lnTo>
                  <a:cubicBezTo>
                    <a:pt x="604520" y="0"/>
                    <a:pt x="660400" y="55880"/>
                    <a:pt x="660400" y="124460"/>
                  </a:cubicBezTo>
                  <a:lnTo>
                    <a:pt x="660400" y="535940"/>
                  </a:lnTo>
                  <a:cubicBezTo>
                    <a:pt x="660400" y="604520"/>
                    <a:pt x="604520" y="660400"/>
                    <a:pt x="535940" y="660400"/>
                  </a:cubicBezTo>
                  <a:close/>
                </a:path>
              </a:pathLst>
            </a:custGeom>
            <a:solidFill>
              <a:srgbClr val="F6D6E5"/>
            </a:solidFill>
          </p:spPr>
        </p:sp>
      </p:grpSp>
      <p:grpSp>
        <p:nvGrpSpPr>
          <p:cNvPr id="18" name="Group 18"/>
          <p:cNvGrpSpPr/>
          <p:nvPr/>
        </p:nvGrpSpPr>
        <p:grpSpPr>
          <a:xfrm>
            <a:off x="582818" y="881323"/>
            <a:ext cx="437062" cy="437062"/>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300212" y="881323"/>
            <a:ext cx="437062" cy="437062"/>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2017607" y="881323"/>
            <a:ext cx="437062" cy="437062"/>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2881093" y="704685"/>
            <a:ext cx="733390" cy="733390"/>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8902" y="814234"/>
            <a:ext cx="571241" cy="571241"/>
          </a:xfrm>
          <a:prstGeom prst="rect">
            <a:avLst/>
          </a:prstGeom>
        </p:spPr>
      </p:pic>
      <p:pic>
        <p:nvPicPr>
          <p:cNvPr id="26" name="Picture 2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0800000">
            <a:off x="15256516" y="794635"/>
            <a:ext cx="590840" cy="590840"/>
          </a:xfrm>
          <a:prstGeom prst="rect">
            <a:avLst/>
          </a:prstGeom>
        </p:spPr>
      </p:pic>
      <p:grpSp>
        <p:nvGrpSpPr>
          <p:cNvPr id="27" name="Group 27"/>
          <p:cNvGrpSpPr>
            <a:grpSpLocks noChangeAspect="1"/>
          </p:cNvGrpSpPr>
          <p:nvPr/>
        </p:nvGrpSpPr>
        <p:grpSpPr>
          <a:xfrm>
            <a:off x="17693288" y="2495299"/>
            <a:ext cx="328824" cy="284761"/>
            <a:chOff x="0" y="0"/>
            <a:chExt cx="6350000" cy="5499100"/>
          </a:xfrm>
        </p:grpSpPr>
        <p:sp>
          <p:nvSpPr>
            <p:cNvPr id="28" name="Freeform 28"/>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29" name="Group 29"/>
          <p:cNvGrpSpPr>
            <a:grpSpLocks noChangeAspect="1"/>
          </p:cNvGrpSpPr>
          <p:nvPr/>
        </p:nvGrpSpPr>
        <p:grpSpPr>
          <a:xfrm rot="-10800000">
            <a:off x="17693288" y="9645523"/>
            <a:ext cx="328824" cy="284761"/>
            <a:chOff x="0" y="0"/>
            <a:chExt cx="6350000" cy="5499100"/>
          </a:xfrm>
        </p:grpSpPr>
        <p:sp>
          <p:nvSpPr>
            <p:cNvPr id="30" name="Freeform 30"/>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sp>
        <p:nvSpPr>
          <p:cNvPr id="31" name="TextBox 31"/>
          <p:cNvSpPr txBox="1"/>
          <p:nvPr/>
        </p:nvSpPr>
        <p:spPr>
          <a:xfrm>
            <a:off x="4062336" y="1039334"/>
            <a:ext cx="8696826" cy="558102"/>
          </a:xfrm>
          <a:prstGeom prst="rect">
            <a:avLst/>
          </a:prstGeom>
        </p:spPr>
        <p:txBody>
          <a:bodyPr wrap="square" lIns="0" tIns="0" rIns="0" bIns="0" rtlCol="0" anchor="t">
            <a:spAutoFit/>
          </a:bodyPr>
          <a:lstStyle/>
          <a:p>
            <a:pPr algn="ctr">
              <a:lnSpc>
                <a:spcPts val="3800"/>
              </a:lnSpc>
            </a:pPr>
            <a:r>
              <a:rPr lang="en-US" sz="6600" b="1" dirty="0" smtClean="0">
                <a:solidFill>
                  <a:srgbClr val="8064A2">
                    <a:lumMod val="50000"/>
                  </a:srgbClr>
                </a:solidFill>
                <a:latin typeface="Arial" panose="020B0604020202020204" pitchFamily="34" charset="0"/>
                <a:cs typeface="Arial" panose="020B0604020202020204" pitchFamily="34" charset="0"/>
              </a:rPr>
              <a:t>VẬN DỤNG</a:t>
            </a:r>
            <a:endParaRPr lang="en-US" sz="6600" b="1" dirty="0">
              <a:solidFill>
                <a:srgbClr val="8064A2">
                  <a:lumMod val="50000"/>
                </a:srgbClr>
              </a:solidFill>
              <a:latin typeface="Arial" panose="020B0604020202020204" pitchFamily="34" charset="0"/>
              <a:cs typeface="Arial" panose="020B0604020202020204" pitchFamily="34" charset="0"/>
            </a:endParaRPr>
          </a:p>
        </p:txBody>
      </p:sp>
      <p:sp>
        <p:nvSpPr>
          <p:cNvPr id="34" name="AutoShape 34"/>
          <p:cNvSpPr/>
          <p:nvPr/>
        </p:nvSpPr>
        <p:spPr>
          <a:xfrm>
            <a:off x="17722531" y="3942478"/>
            <a:ext cx="270338" cy="0"/>
          </a:xfrm>
          <a:prstGeom prst="line">
            <a:avLst/>
          </a:prstGeom>
          <a:ln w="66675" cap="rnd">
            <a:solidFill>
              <a:srgbClr val="845D6F"/>
            </a:solidFill>
            <a:prstDash val="solid"/>
            <a:headEnd type="none" w="sm" len="sm"/>
            <a:tailEnd type="none" w="sm" len="sm"/>
          </a:ln>
        </p:spPr>
      </p:sp>
      <p:sp>
        <p:nvSpPr>
          <p:cNvPr id="35" name="AutoShape 35"/>
          <p:cNvSpPr/>
          <p:nvPr/>
        </p:nvSpPr>
        <p:spPr>
          <a:xfrm>
            <a:off x="17722531" y="4087530"/>
            <a:ext cx="270338" cy="0"/>
          </a:xfrm>
          <a:prstGeom prst="line">
            <a:avLst/>
          </a:prstGeom>
          <a:ln w="66675" cap="rnd">
            <a:solidFill>
              <a:srgbClr val="845D6F"/>
            </a:solidFill>
            <a:prstDash val="solid"/>
            <a:headEnd type="none" w="sm" len="sm"/>
            <a:tailEnd type="none" w="sm" len="sm"/>
          </a:ln>
        </p:spPr>
      </p:sp>
      <p:sp>
        <p:nvSpPr>
          <p:cNvPr id="36" name="AutoShape 36"/>
          <p:cNvSpPr/>
          <p:nvPr/>
        </p:nvSpPr>
        <p:spPr>
          <a:xfrm>
            <a:off x="17722531" y="4232583"/>
            <a:ext cx="270338" cy="0"/>
          </a:xfrm>
          <a:prstGeom prst="line">
            <a:avLst/>
          </a:prstGeom>
          <a:ln w="66675" cap="rnd">
            <a:solidFill>
              <a:srgbClr val="845D6F"/>
            </a:solidFill>
            <a:prstDash val="solid"/>
            <a:headEnd type="none" w="sm" len="sm"/>
            <a:tailEnd type="none" w="sm" len="sm"/>
          </a:ln>
        </p:spPr>
      </p:sp>
      <p:sp>
        <p:nvSpPr>
          <p:cNvPr id="6" name="Rectangle 5"/>
          <p:cNvSpPr/>
          <p:nvPr/>
        </p:nvSpPr>
        <p:spPr>
          <a:xfrm>
            <a:off x="1736299" y="2407585"/>
            <a:ext cx="14380001" cy="2014334"/>
          </a:xfrm>
          <a:prstGeom prst="rect">
            <a:avLst/>
          </a:prstGeom>
        </p:spPr>
        <p:txBody>
          <a:bodyPr wrap="square">
            <a:spAutoFit/>
          </a:bodyPr>
          <a:lstStyle/>
          <a:p>
            <a:pPr algn="just">
              <a:lnSpc>
                <a:spcPct val="150000"/>
              </a:lnSpc>
            </a:pPr>
            <a:r>
              <a:rPr lang="en-US" sz="4400" b="1" dirty="0" err="1" smtClean="0">
                <a:solidFill>
                  <a:srgbClr val="C00000"/>
                </a:solidFill>
                <a:latin typeface="Arial" panose="020B0604020202020204" pitchFamily="34" charset="0"/>
                <a:cs typeface="Arial" panose="020B0604020202020204" pitchFamily="34" charset="0"/>
              </a:rPr>
              <a:t>Câu</a:t>
            </a:r>
            <a:r>
              <a:rPr lang="en-US" sz="4400" b="1" dirty="0" smtClean="0">
                <a:solidFill>
                  <a:srgbClr val="C00000"/>
                </a:solidFill>
                <a:latin typeface="Arial" panose="020B0604020202020204" pitchFamily="34" charset="0"/>
                <a:cs typeface="Arial" panose="020B0604020202020204" pitchFamily="34" charset="0"/>
              </a:rPr>
              <a:t> 2. </a:t>
            </a:r>
            <a:r>
              <a:rPr lang="vi-VN" sz="4400" dirty="0"/>
              <a:t>Có thể áp dụng thuật toán tìm kiếm tuần tự cho dãy đã sắp thứ tự không? Tại sao</a:t>
            </a:r>
            <a:r>
              <a:rPr lang="vi-VN" sz="4400" dirty="0" smtClean="0"/>
              <a:t>?</a:t>
            </a:r>
            <a:endParaRPr lang="en-US" sz="4400" dirty="0"/>
          </a:p>
        </p:txBody>
      </p:sp>
      <p:sp>
        <p:nvSpPr>
          <p:cNvPr id="8" name="Rectangle 7"/>
          <p:cNvSpPr/>
          <p:nvPr/>
        </p:nvSpPr>
        <p:spPr>
          <a:xfrm>
            <a:off x="3489389" y="4991100"/>
            <a:ext cx="13564811" cy="4045659"/>
          </a:xfrm>
          <a:prstGeom prst="rect">
            <a:avLst/>
          </a:prstGeom>
        </p:spPr>
        <p:txBody>
          <a:bodyPr wrap="square">
            <a:spAutoFit/>
          </a:bodyPr>
          <a:lstStyle/>
          <a:p>
            <a:pPr algn="just">
              <a:lnSpc>
                <a:spcPct val="150000"/>
              </a:lnSpc>
            </a:pPr>
            <a:r>
              <a:rPr lang="vi-VN" sz="4400" dirty="0"/>
              <a:t>Ta có thể áp dụng thuật toán tìm kiếm tuần tự cho dãy đã sắp thứ tự. Vì khi đã sắp xếp tuần tự ta sẽ nhanh chóng tìm thấy kết quả khi áp dụng thuật toán tìm kiếm tuần tự</a:t>
            </a:r>
            <a:r>
              <a:rPr lang="vi-VN" sz="4400" dirty="0" smtClean="0"/>
              <a:t>.</a:t>
            </a:r>
            <a:endParaRPr lang="en-US" sz="4400" dirty="0"/>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8599" flipV="1">
            <a:off x="1632243" y="4898066"/>
            <a:ext cx="1642902" cy="1167326"/>
          </a:xfrm>
          <a:prstGeom prst="rect">
            <a:avLst/>
          </a:prstGeom>
        </p:spPr>
      </p:pic>
      <p:pic>
        <p:nvPicPr>
          <p:cNvPr id="32" name="Picture 31"/>
          <p:cNvPicPr>
            <a:picLocks noChangeAspect="1"/>
          </p:cNvPicPr>
          <p:nvPr/>
        </p:nvPicPr>
        <p:blipFill>
          <a:blip r:embed="rId10"/>
          <a:stretch>
            <a:fillRect/>
          </a:stretch>
        </p:blipFill>
        <p:spPr>
          <a:xfrm>
            <a:off x="801349" y="7261018"/>
            <a:ext cx="1998667" cy="2526886"/>
          </a:xfrm>
          <a:prstGeom prst="rect">
            <a:avLst/>
          </a:prstGeom>
        </p:spPr>
      </p:pic>
    </p:spTree>
    <p:extLst>
      <p:ext uri="{BB962C8B-B14F-4D97-AF65-F5344CB8AC3E}">
        <p14:creationId xmlns:p14="http://schemas.microsoft.com/office/powerpoint/2010/main" val="340370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D6E5"/>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FF3ED"/>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3346636"/>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4190879"/>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4335931"/>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480983"/>
            <a:ext cx="270338" cy="0"/>
          </a:xfrm>
          <a:prstGeom prst="line">
            <a:avLst/>
          </a:prstGeom>
          <a:ln w="66675" cap="rnd">
            <a:solidFill>
              <a:srgbClr val="845D6F"/>
            </a:solidFill>
            <a:prstDash val="solid"/>
            <a:headEnd type="none" w="sm" len="sm"/>
            <a:tailEnd type="none" w="sm" len="sm"/>
          </a:ln>
        </p:spPr>
      </p:sp>
      <p:sp>
        <p:nvSpPr>
          <p:cNvPr id="28" name="AutoShape 28"/>
          <p:cNvSpPr/>
          <p:nvPr/>
        </p:nvSpPr>
        <p:spPr>
          <a:xfrm rot="3752" flipV="1">
            <a:off x="17" y="1786730"/>
            <a:ext cx="17450111" cy="39679"/>
          </a:xfrm>
          <a:prstGeom prst="line">
            <a:avLst/>
          </a:prstGeom>
          <a:ln w="38100" cap="rnd">
            <a:solidFill>
              <a:srgbClr val="664354"/>
            </a:solidFill>
            <a:prstDash val="solid"/>
            <a:headEnd type="none" w="sm" len="sm"/>
            <a:tailEnd type="none" w="sm" len="sm"/>
          </a:ln>
        </p:spPr>
      </p:sp>
      <p:grpSp>
        <p:nvGrpSpPr>
          <p:cNvPr id="29" name="Group 29"/>
          <p:cNvGrpSpPr/>
          <p:nvPr/>
        </p:nvGrpSpPr>
        <p:grpSpPr>
          <a:xfrm>
            <a:off x="453511" y="667670"/>
            <a:ext cx="309615" cy="3096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31" name="Group 31"/>
          <p:cNvGrpSpPr/>
          <p:nvPr/>
        </p:nvGrpSpPr>
        <p:grpSpPr>
          <a:xfrm>
            <a:off x="993900" y="667670"/>
            <a:ext cx="309615" cy="309615"/>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33" name="Group 33"/>
          <p:cNvGrpSpPr/>
          <p:nvPr/>
        </p:nvGrpSpPr>
        <p:grpSpPr>
          <a:xfrm>
            <a:off x="1534289" y="667670"/>
            <a:ext cx="309615" cy="309615"/>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581375" y="638902"/>
            <a:ext cx="399352" cy="399352"/>
          </a:xfrm>
          <a:prstGeom prst="rect">
            <a:avLst/>
          </a:prstGeom>
        </p:spPr>
      </p:pic>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5788899" y="638902"/>
            <a:ext cx="415933" cy="415933"/>
          </a:xfrm>
          <a:prstGeom prst="rect">
            <a:avLst/>
          </a:prstGeom>
        </p:spPr>
      </p:pic>
      <p:sp>
        <p:nvSpPr>
          <p:cNvPr id="38" name="TextBox 37"/>
          <p:cNvSpPr txBox="1"/>
          <p:nvPr/>
        </p:nvSpPr>
        <p:spPr>
          <a:xfrm>
            <a:off x="4483200" y="523329"/>
            <a:ext cx="8943399" cy="1107996"/>
          </a:xfrm>
          <a:prstGeom prst="rect">
            <a:avLst/>
          </a:prstGeom>
          <a:noFill/>
        </p:spPr>
        <p:txBody>
          <a:bodyPr wrap="square" rtlCol="0">
            <a:spAutoFit/>
          </a:bodyPr>
          <a:lstStyle/>
          <a:p>
            <a:pPr algn="ctr"/>
            <a:r>
              <a:rPr lang="en-US" sz="6600" b="1" dirty="0" smtClean="0">
                <a:solidFill>
                  <a:srgbClr val="002060"/>
                </a:solidFill>
                <a:latin typeface="Arial" panose="020B0604020202020204" pitchFamily="34" charset="0"/>
                <a:cs typeface="Arial" panose="020B0604020202020204" pitchFamily="34" charset="0"/>
              </a:rPr>
              <a:t>HƯỚNG DẪN VỀ NHÀ</a:t>
            </a:r>
            <a:endParaRPr lang="en-US" sz="6600" b="1" dirty="0">
              <a:solidFill>
                <a:srgbClr val="002060"/>
              </a:solidFill>
              <a:latin typeface="Arial" panose="020B0604020202020204" pitchFamily="34" charset="0"/>
              <a:cs typeface="Arial" panose="020B0604020202020204" pitchFamily="34" charset="0"/>
            </a:endParaRPr>
          </a:p>
        </p:txBody>
      </p:sp>
      <p:grpSp>
        <p:nvGrpSpPr>
          <p:cNvPr id="42" name="Group 41"/>
          <p:cNvGrpSpPr/>
          <p:nvPr/>
        </p:nvGrpSpPr>
        <p:grpSpPr>
          <a:xfrm>
            <a:off x="608318" y="2800693"/>
            <a:ext cx="5257365" cy="5658944"/>
            <a:chOff x="703337" y="2605415"/>
            <a:chExt cx="5257365" cy="5658944"/>
          </a:xfrm>
        </p:grpSpPr>
        <p:sp>
          <p:nvSpPr>
            <p:cNvPr id="41" name="Rounded Rectangle 40"/>
            <p:cNvSpPr/>
            <p:nvPr/>
          </p:nvSpPr>
          <p:spPr>
            <a:xfrm>
              <a:off x="703337" y="3323360"/>
              <a:ext cx="5257365" cy="49409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2590800" y="2605415"/>
              <a:ext cx="1482442" cy="1482442"/>
              <a:chOff x="2590800" y="2605415"/>
              <a:chExt cx="1482442" cy="1482442"/>
            </a:xfrm>
          </p:grpSpPr>
          <p:grpSp>
            <p:nvGrpSpPr>
              <p:cNvPr id="12" name="Group 12"/>
              <p:cNvGrpSpPr/>
              <p:nvPr/>
            </p:nvGrpSpPr>
            <p:grpSpPr>
              <a:xfrm>
                <a:off x="2590800" y="2605415"/>
                <a:ext cx="1482442" cy="1482442"/>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sp>
            <p:nvSpPr>
              <p:cNvPr id="39" name="TextBox 38"/>
              <p:cNvSpPr txBox="1"/>
              <p:nvPr/>
            </p:nvSpPr>
            <p:spPr>
              <a:xfrm>
                <a:off x="2760520" y="2884971"/>
                <a:ext cx="1143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01</a:t>
                </a:r>
                <a:endParaRPr lang="en-US" sz="5400" b="1" dirty="0">
                  <a:solidFill>
                    <a:schemeClr val="bg1"/>
                  </a:solidFill>
                  <a:latin typeface="Arial" panose="020B0604020202020204" pitchFamily="34" charset="0"/>
                  <a:cs typeface="Arial" panose="020B0604020202020204" pitchFamily="34" charset="0"/>
                </a:endParaRPr>
              </a:p>
            </p:txBody>
          </p:sp>
        </p:grpSp>
      </p:grpSp>
      <p:sp>
        <p:nvSpPr>
          <p:cNvPr id="43" name="TextBox 42"/>
          <p:cNvSpPr txBox="1"/>
          <p:nvPr/>
        </p:nvSpPr>
        <p:spPr>
          <a:xfrm>
            <a:off x="899572" y="4917935"/>
            <a:ext cx="4657878" cy="2123658"/>
          </a:xfrm>
          <a:prstGeom prst="rect">
            <a:avLst/>
          </a:prstGeom>
          <a:noFill/>
        </p:spPr>
        <p:txBody>
          <a:bodyPr wrap="square" rtlCol="0">
            <a:spAutoFit/>
          </a:bodyPr>
          <a:lstStyle/>
          <a:p>
            <a:pPr algn="ctr">
              <a:lnSpc>
                <a:spcPct val="150000"/>
              </a:lnSpc>
            </a:pPr>
            <a:r>
              <a:rPr lang="en-US" sz="4400" dirty="0" err="1" smtClean="0">
                <a:latin typeface="Arial" panose="020B0604020202020204" pitchFamily="34" charset="0"/>
                <a:cs typeface="Arial" panose="020B0604020202020204" pitchFamily="34" charset="0"/>
              </a:rPr>
              <a:t>Ôn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tập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kiến</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học</a:t>
            </a:r>
            <a:endParaRPr lang="en-US" sz="4400" dirty="0">
              <a:latin typeface="Arial" panose="020B0604020202020204" pitchFamily="34" charset="0"/>
              <a:cs typeface="Arial" panose="020B0604020202020204" pitchFamily="34" charset="0"/>
            </a:endParaRPr>
          </a:p>
        </p:txBody>
      </p:sp>
      <p:grpSp>
        <p:nvGrpSpPr>
          <p:cNvPr id="44" name="Group 43"/>
          <p:cNvGrpSpPr/>
          <p:nvPr/>
        </p:nvGrpSpPr>
        <p:grpSpPr>
          <a:xfrm>
            <a:off x="6231199" y="2800693"/>
            <a:ext cx="5257365" cy="5658944"/>
            <a:chOff x="703337" y="2605415"/>
            <a:chExt cx="5257365" cy="5658944"/>
          </a:xfrm>
        </p:grpSpPr>
        <p:sp>
          <p:nvSpPr>
            <p:cNvPr id="45" name="Rounded Rectangle 44"/>
            <p:cNvSpPr/>
            <p:nvPr/>
          </p:nvSpPr>
          <p:spPr>
            <a:xfrm>
              <a:off x="703337" y="3323360"/>
              <a:ext cx="5257365" cy="49409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p:cNvGrpSpPr/>
            <p:nvPr/>
          </p:nvGrpSpPr>
          <p:grpSpPr>
            <a:xfrm>
              <a:off x="2590800" y="2605415"/>
              <a:ext cx="1482442" cy="1482442"/>
              <a:chOff x="2590800" y="2605415"/>
              <a:chExt cx="1482442" cy="1482442"/>
            </a:xfrm>
          </p:grpSpPr>
          <p:grpSp>
            <p:nvGrpSpPr>
              <p:cNvPr id="47" name="Group 12"/>
              <p:cNvGrpSpPr/>
              <p:nvPr/>
            </p:nvGrpSpPr>
            <p:grpSpPr>
              <a:xfrm>
                <a:off x="2590800" y="2605415"/>
                <a:ext cx="1482442" cy="1482442"/>
                <a:chOff x="0" y="0"/>
                <a:chExt cx="6350000" cy="6350000"/>
              </a:xfrm>
            </p:grpSpPr>
            <p:sp>
              <p:nvSpPr>
                <p:cNvPr id="49"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sp>
            <p:nvSpPr>
              <p:cNvPr id="48" name="TextBox 47"/>
              <p:cNvSpPr txBox="1"/>
              <p:nvPr/>
            </p:nvSpPr>
            <p:spPr>
              <a:xfrm>
                <a:off x="2760520" y="2884971"/>
                <a:ext cx="1143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02</a:t>
                </a:r>
                <a:endParaRPr lang="en-US" sz="5400" b="1" dirty="0">
                  <a:solidFill>
                    <a:schemeClr val="bg1"/>
                  </a:solidFill>
                  <a:latin typeface="Arial" panose="020B0604020202020204" pitchFamily="34" charset="0"/>
                  <a:cs typeface="Arial" panose="020B0604020202020204" pitchFamily="34" charset="0"/>
                </a:endParaRPr>
              </a:p>
            </p:txBody>
          </p:sp>
        </p:grpSp>
      </p:grpSp>
      <p:sp>
        <p:nvSpPr>
          <p:cNvPr id="50" name="TextBox 49"/>
          <p:cNvSpPr txBox="1"/>
          <p:nvPr/>
        </p:nvSpPr>
        <p:spPr>
          <a:xfrm>
            <a:off x="6308430" y="4521472"/>
            <a:ext cx="5107494" cy="3139321"/>
          </a:xfrm>
          <a:prstGeom prst="rect">
            <a:avLst/>
          </a:prstGeom>
          <a:noFill/>
        </p:spPr>
        <p:txBody>
          <a:bodyPr wrap="square" rtlCol="0">
            <a:spAutoFit/>
          </a:bodyPr>
          <a:lstStyle/>
          <a:p>
            <a:pPr algn="ctr">
              <a:lnSpc>
                <a:spcPct val="150000"/>
              </a:lnSpc>
            </a:pPr>
            <a:r>
              <a:rPr lang="vi-VN" sz="4400" dirty="0">
                <a:latin typeface="Arial" panose="020B0604020202020204" pitchFamily="34" charset="0"/>
                <a:cs typeface="Arial" panose="020B0604020202020204" pitchFamily="34" charset="0"/>
              </a:rPr>
              <a:t>Hoàn thành bài tập phần </a:t>
            </a:r>
            <a:r>
              <a:rPr lang="vi-VN" sz="4400" b="1" dirty="0">
                <a:solidFill>
                  <a:schemeClr val="accent5">
                    <a:lumMod val="50000"/>
                  </a:schemeClr>
                </a:solidFill>
                <a:latin typeface="Arial" panose="020B0604020202020204" pitchFamily="34" charset="0"/>
                <a:cs typeface="Arial" panose="020B0604020202020204" pitchFamily="34" charset="0"/>
              </a:rPr>
              <a:t>Câu hỏi tự kiểm </a:t>
            </a:r>
            <a:r>
              <a:rPr lang="vi-VN" sz="4400" b="1" dirty="0" smtClean="0">
                <a:solidFill>
                  <a:schemeClr val="accent5">
                    <a:lumMod val="50000"/>
                  </a:schemeClr>
                </a:solidFill>
                <a:latin typeface="Arial" panose="020B0604020202020204" pitchFamily="34" charset="0"/>
                <a:cs typeface="Arial" panose="020B0604020202020204" pitchFamily="34" charset="0"/>
              </a:rPr>
              <a:t>tra</a:t>
            </a:r>
            <a:r>
              <a:rPr lang="en-US" sz="4400" b="1" dirty="0" smtClean="0">
                <a:latin typeface="Arial" panose="020B0604020202020204" pitchFamily="34" charset="0"/>
                <a:cs typeface="Arial" panose="020B0604020202020204" pitchFamily="34" charset="0"/>
              </a:rPr>
              <a:t> </a:t>
            </a:r>
            <a:r>
              <a:rPr lang="en-US" sz="4400" dirty="0" smtClean="0">
                <a:latin typeface="Arial" panose="020B0604020202020204" pitchFamily="34" charset="0"/>
                <a:cs typeface="Arial" panose="020B0604020202020204" pitchFamily="34" charset="0"/>
              </a:rPr>
              <a:t>SGK tr.80</a:t>
            </a:r>
            <a:endParaRPr lang="en-US" sz="4400" dirty="0">
              <a:latin typeface="Arial" panose="020B0604020202020204" pitchFamily="34" charset="0"/>
              <a:cs typeface="Arial" panose="020B0604020202020204" pitchFamily="34" charset="0"/>
            </a:endParaRPr>
          </a:p>
        </p:txBody>
      </p:sp>
      <p:grpSp>
        <p:nvGrpSpPr>
          <p:cNvPr id="52" name="Group 51"/>
          <p:cNvGrpSpPr/>
          <p:nvPr/>
        </p:nvGrpSpPr>
        <p:grpSpPr>
          <a:xfrm>
            <a:off x="11854081" y="2791320"/>
            <a:ext cx="5257365" cy="5658944"/>
            <a:chOff x="703337" y="2605415"/>
            <a:chExt cx="5257365" cy="5658944"/>
          </a:xfrm>
        </p:grpSpPr>
        <p:sp>
          <p:nvSpPr>
            <p:cNvPr id="53" name="Rounded Rectangle 52"/>
            <p:cNvSpPr/>
            <p:nvPr/>
          </p:nvSpPr>
          <p:spPr>
            <a:xfrm>
              <a:off x="703337" y="3323360"/>
              <a:ext cx="5257365" cy="494099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53"/>
            <p:cNvGrpSpPr/>
            <p:nvPr/>
          </p:nvGrpSpPr>
          <p:grpSpPr>
            <a:xfrm>
              <a:off x="2590800" y="2605415"/>
              <a:ext cx="1482442" cy="1482442"/>
              <a:chOff x="2590800" y="2605415"/>
              <a:chExt cx="1482442" cy="1482442"/>
            </a:xfrm>
          </p:grpSpPr>
          <p:grpSp>
            <p:nvGrpSpPr>
              <p:cNvPr id="55" name="Group 12"/>
              <p:cNvGrpSpPr/>
              <p:nvPr/>
            </p:nvGrpSpPr>
            <p:grpSpPr>
              <a:xfrm>
                <a:off x="2590800" y="2605415"/>
                <a:ext cx="1482442" cy="1482442"/>
                <a:chOff x="0" y="0"/>
                <a:chExt cx="6350000" cy="6350000"/>
              </a:xfrm>
            </p:grpSpPr>
            <p:sp>
              <p:nvSpPr>
                <p:cNvPr id="57"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sp>
            <p:nvSpPr>
              <p:cNvPr id="56" name="TextBox 55"/>
              <p:cNvSpPr txBox="1"/>
              <p:nvPr/>
            </p:nvSpPr>
            <p:spPr>
              <a:xfrm>
                <a:off x="2760520" y="2884971"/>
                <a:ext cx="1143000" cy="923330"/>
              </a:xfrm>
              <a:prstGeom prst="rect">
                <a:avLst/>
              </a:prstGeom>
              <a:noFill/>
            </p:spPr>
            <p:txBody>
              <a:bodyPr wrap="square" rtlCol="0">
                <a:spAutoFit/>
              </a:bodyPr>
              <a:lstStyle/>
              <a:p>
                <a:pPr algn="ctr"/>
                <a:r>
                  <a:rPr lang="en-US" sz="5400" b="1" dirty="0" smtClean="0">
                    <a:solidFill>
                      <a:schemeClr val="bg1"/>
                    </a:solidFill>
                    <a:latin typeface="Arial" panose="020B0604020202020204" pitchFamily="34" charset="0"/>
                    <a:cs typeface="Arial" panose="020B0604020202020204" pitchFamily="34" charset="0"/>
                  </a:rPr>
                  <a:t>03</a:t>
                </a:r>
                <a:endParaRPr lang="en-US" sz="5400" b="1" dirty="0">
                  <a:solidFill>
                    <a:schemeClr val="bg1"/>
                  </a:solidFill>
                  <a:latin typeface="Arial" panose="020B0604020202020204" pitchFamily="34" charset="0"/>
                  <a:cs typeface="Arial" panose="020B0604020202020204" pitchFamily="34" charset="0"/>
                </a:endParaRPr>
              </a:p>
            </p:txBody>
          </p:sp>
        </p:grpSp>
      </p:grpSp>
      <p:sp>
        <p:nvSpPr>
          <p:cNvPr id="58" name="TextBox 57"/>
          <p:cNvSpPr txBox="1"/>
          <p:nvPr/>
        </p:nvSpPr>
        <p:spPr>
          <a:xfrm>
            <a:off x="12020699" y="4521471"/>
            <a:ext cx="4947819" cy="3139321"/>
          </a:xfrm>
          <a:prstGeom prst="rect">
            <a:avLst/>
          </a:prstGeom>
          <a:noFill/>
        </p:spPr>
        <p:txBody>
          <a:bodyPr wrap="square" rtlCol="0">
            <a:spAutoFit/>
          </a:bodyPr>
          <a:lstStyle/>
          <a:p>
            <a:pPr lvl="0" algn="ctr">
              <a:lnSpc>
                <a:spcPct val="150000"/>
              </a:lnSpc>
            </a:pPr>
            <a:r>
              <a:rPr lang="vi-VN" sz="4400" dirty="0"/>
              <a:t>Đọc và tìm hiểu trước </a:t>
            </a:r>
            <a:r>
              <a:rPr lang="vi-VN" sz="4400" b="1" i="1" dirty="0">
                <a:solidFill>
                  <a:srgbClr val="C00000"/>
                </a:solidFill>
              </a:rPr>
              <a:t>Bài 2: Tìm kiếm nhị phân </a:t>
            </a:r>
            <a:endParaRPr lang="en-US" sz="4400" i="1" dirty="0">
              <a:solidFill>
                <a:srgbClr val="C00000"/>
              </a:solidFill>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p:cTn id="19" dur="500" fill="hold"/>
                                        <p:tgtEl>
                                          <p:spTgt spid="58"/>
                                        </p:tgtEl>
                                        <p:attrNameLst>
                                          <p:attrName>ppt_w</p:attrName>
                                        </p:attrNameLst>
                                      </p:cBhvr>
                                      <p:tavLst>
                                        <p:tav tm="0">
                                          <p:val>
                                            <p:fltVal val="0"/>
                                          </p:val>
                                        </p:tav>
                                        <p:tav tm="100000">
                                          <p:val>
                                            <p:strVal val="#ppt_w"/>
                                          </p:val>
                                        </p:tav>
                                      </p:tavLst>
                                    </p:anim>
                                    <p:anim calcmode="lin" valueType="num">
                                      <p:cBhvr>
                                        <p:cTn id="20" dur="500" fill="hold"/>
                                        <p:tgtEl>
                                          <p:spTgt spid="58"/>
                                        </p:tgtEl>
                                        <p:attrNameLst>
                                          <p:attrName>ppt_h</p:attrName>
                                        </p:attrNameLst>
                                      </p:cBhvr>
                                      <p:tavLst>
                                        <p:tav tm="0">
                                          <p:val>
                                            <p:fltVal val="0"/>
                                          </p:val>
                                        </p:tav>
                                        <p:tav tm="100000">
                                          <p:val>
                                            <p:strVal val="#ppt_h"/>
                                          </p:val>
                                        </p:tav>
                                      </p:tavLst>
                                    </p:anim>
                                    <p:animEffect transition="in" filter="fade">
                                      <p:cBhvr>
                                        <p:cTn id="2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D6E5"/>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FF3ED"/>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7246882"/>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8091124"/>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8236176"/>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8381229"/>
            <a:ext cx="270338" cy="0"/>
          </a:xfrm>
          <a:prstGeom prst="line">
            <a:avLst/>
          </a:prstGeom>
          <a:ln w="66675" cap="rnd">
            <a:solidFill>
              <a:srgbClr val="845D6F"/>
            </a:solidFill>
            <a:prstDash val="solid"/>
            <a:headEnd type="none" w="sm" len="sm"/>
            <a:tailEnd type="none" w="sm" len="sm"/>
          </a:ln>
        </p:spPr>
      </p:sp>
      <p:grpSp>
        <p:nvGrpSpPr>
          <p:cNvPr id="12" name="Group 12"/>
          <p:cNvGrpSpPr/>
          <p:nvPr/>
        </p:nvGrpSpPr>
        <p:grpSpPr>
          <a:xfrm>
            <a:off x="1746512" y="1357661"/>
            <a:ext cx="14276469" cy="8118201"/>
            <a:chOff x="0" y="0"/>
            <a:chExt cx="7099677" cy="4037175"/>
          </a:xfrm>
        </p:grpSpPr>
        <p:sp>
          <p:nvSpPr>
            <p:cNvPr id="13" name="Freeform 13"/>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solidFill>
              <a:srgbClr val="DFB8CA"/>
            </a:solidFill>
          </p:spPr>
        </p:sp>
      </p:grpSp>
      <p:grpSp>
        <p:nvGrpSpPr>
          <p:cNvPr id="14" name="Group 14"/>
          <p:cNvGrpSpPr/>
          <p:nvPr/>
        </p:nvGrpSpPr>
        <p:grpSpPr>
          <a:xfrm>
            <a:off x="1403521" y="1028700"/>
            <a:ext cx="14276469" cy="8118201"/>
            <a:chOff x="0" y="0"/>
            <a:chExt cx="7099677" cy="4037175"/>
          </a:xfrm>
        </p:grpSpPr>
        <p:sp>
          <p:nvSpPr>
            <p:cNvPr id="15" name="Freeform 15"/>
            <p:cNvSpPr/>
            <p:nvPr/>
          </p:nvSpPr>
          <p:spPr>
            <a:xfrm>
              <a:off x="0" y="0"/>
              <a:ext cx="7099677" cy="4037175"/>
            </a:xfrm>
            <a:custGeom>
              <a:avLst/>
              <a:gdLst/>
              <a:ahLst/>
              <a:cxnLst/>
              <a:rect l="l" t="t" r="r" b="b"/>
              <a:pathLst>
                <a:path w="7099677" h="4037175">
                  <a:moveTo>
                    <a:pt x="6975217" y="4037175"/>
                  </a:moveTo>
                  <a:lnTo>
                    <a:pt x="124460" y="4037175"/>
                  </a:lnTo>
                  <a:cubicBezTo>
                    <a:pt x="55880" y="4037175"/>
                    <a:pt x="0" y="3981295"/>
                    <a:pt x="0" y="3912715"/>
                  </a:cubicBezTo>
                  <a:lnTo>
                    <a:pt x="0" y="124460"/>
                  </a:lnTo>
                  <a:cubicBezTo>
                    <a:pt x="0" y="55880"/>
                    <a:pt x="55880" y="0"/>
                    <a:pt x="124460" y="0"/>
                  </a:cubicBezTo>
                  <a:lnTo>
                    <a:pt x="6975217" y="0"/>
                  </a:lnTo>
                  <a:cubicBezTo>
                    <a:pt x="7043797" y="0"/>
                    <a:pt x="7099677" y="55880"/>
                    <a:pt x="7099677" y="124460"/>
                  </a:cubicBezTo>
                  <a:lnTo>
                    <a:pt x="7099677" y="3912715"/>
                  </a:lnTo>
                  <a:cubicBezTo>
                    <a:pt x="7099677" y="3981295"/>
                    <a:pt x="7043797" y="4037175"/>
                    <a:pt x="6975217" y="4037175"/>
                  </a:cubicBezTo>
                  <a:close/>
                </a:path>
              </a:pathLst>
            </a:custGeom>
            <a:solidFill>
              <a:srgbClr val="664354"/>
            </a:solidFill>
          </p:spPr>
        </p:sp>
      </p:grpSp>
      <p:grpSp>
        <p:nvGrpSpPr>
          <p:cNvPr id="16" name="Group 16"/>
          <p:cNvGrpSpPr/>
          <p:nvPr/>
        </p:nvGrpSpPr>
        <p:grpSpPr>
          <a:xfrm>
            <a:off x="2149771" y="6438900"/>
            <a:ext cx="12694253" cy="1368251"/>
            <a:chOff x="0" y="0"/>
            <a:chExt cx="6127010" cy="660400"/>
          </a:xfrm>
        </p:grpSpPr>
        <p:sp>
          <p:nvSpPr>
            <p:cNvPr id="17" name="Freeform 17"/>
            <p:cNvSpPr/>
            <p:nvPr/>
          </p:nvSpPr>
          <p:spPr>
            <a:xfrm>
              <a:off x="0" y="0"/>
              <a:ext cx="6127010" cy="660400"/>
            </a:xfrm>
            <a:custGeom>
              <a:avLst/>
              <a:gdLst/>
              <a:ahLst/>
              <a:cxnLst/>
              <a:rect l="l" t="t" r="r" b="b"/>
              <a:pathLst>
                <a:path w="6127010" h="660400">
                  <a:moveTo>
                    <a:pt x="6002550" y="660400"/>
                  </a:moveTo>
                  <a:lnTo>
                    <a:pt x="124460" y="660400"/>
                  </a:lnTo>
                  <a:cubicBezTo>
                    <a:pt x="55880" y="660400"/>
                    <a:pt x="0" y="604520"/>
                    <a:pt x="0" y="535940"/>
                  </a:cubicBezTo>
                  <a:lnTo>
                    <a:pt x="0" y="124460"/>
                  </a:lnTo>
                  <a:cubicBezTo>
                    <a:pt x="0" y="55880"/>
                    <a:pt x="55880" y="0"/>
                    <a:pt x="124460" y="0"/>
                  </a:cubicBezTo>
                  <a:lnTo>
                    <a:pt x="6002550" y="0"/>
                  </a:lnTo>
                  <a:cubicBezTo>
                    <a:pt x="6071130" y="0"/>
                    <a:pt x="6127010" y="55880"/>
                    <a:pt x="6127010" y="124460"/>
                  </a:cubicBezTo>
                  <a:lnTo>
                    <a:pt x="6127010" y="535940"/>
                  </a:lnTo>
                  <a:cubicBezTo>
                    <a:pt x="6127010" y="604520"/>
                    <a:pt x="6071130" y="660400"/>
                    <a:pt x="6002550" y="660400"/>
                  </a:cubicBezTo>
                  <a:close/>
                </a:path>
              </a:pathLst>
            </a:custGeom>
            <a:solidFill>
              <a:srgbClr val="FFF3ED"/>
            </a:solidFill>
          </p:spPr>
        </p:sp>
      </p:grpSp>
      <p:sp>
        <p:nvSpPr>
          <p:cNvPr id="18" name="AutoShape 18"/>
          <p:cNvSpPr/>
          <p:nvPr/>
        </p:nvSpPr>
        <p:spPr>
          <a:xfrm rot="4587">
            <a:off x="1403514" y="2021474"/>
            <a:ext cx="14276482" cy="0"/>
          </a:xfrm>
          <a:prstGeom prst="line">
            <a:avLst/>
          </a:prstGeom>
          <a:ln w="38100" cap="rnd">
            <a:solidFill>
              <a:srgbClr val="F6D6E5"/>
            </a:solidFill>
            <a:prstDash val="solid"/>
            <a:headEnd type="none" w="sm" len="sm"/>
            <a:tailEnd type="none" w="sm" len="sm"/>
          </a:ln>
        </p:spPr>
      </p:sp>
      <p:sp>
        <p:nvSpPr>
          <p:cNvPr id="19" name="TextBox 19"/>
          <p:cNvSpPr txBox="1"/>
          <p:nvPr/>
        </p:nvSpPr>
        <p:spPr>
          <a:xfrm>
            <a:off x="2505451" y="2336223"/>
            <a:ext cx="12028573" cy="3693319"/>
          </a:xfrm>
          <a:prstGeom prst="rect">
            <a:avLst/>
          </a:prstGeom>
        </p:spPr>
        <p:txBody>
          <a:bodyPr wrap="square" lIns="0" tIns="0" rIns="0" bIns="0" rtlCol="0" anchor="t">
            <a:spAutoFit/>
          </a:bodyPr>
          <a:lstStyle/>
          <a:p>
            <a:pPr algn="ctr">
              <a:lnSpc>
                <a:spcPct val="150000"/>
              </a:lnSpc>
            </a:pPr>
            <a:r>
              <a:rPr lang="en-US" sz="8000" b="1" dirty="0" smtClean="0">
                <a:solidFill>
                  <a:schemeClr val="bg1"/>
                </a:solidFill>
                <a:latin typeface="Arial" panose="020B0604020202020204" pitchFamily="34" charset="0"/>
                <a:cs typeface="Arial" panose="020B0604020202020204" pitchFamily="34" charset="0"/>
              </a:rPr>
              <a:t>HẸN GẶP LẠI CÁC EM TRONG BÀI HỌC SAU!</a:t>
            </a:r>
            <a:endParaRPr lang="en-US" sz="8000" b="1" dirty="0">
              <a:solidFill>
                <a:schemeClr val="bg1"/>
              </a:solidFill>
              <a:latin typeface="Arial" panose="020B0604020202020204" pitchFamily="34" charset="0"/>
              <a:cs typeface="Arial" panose="020B0604020202020204" pitchFamily="34" charset="0"/>
            </a:endParaRPr>
          </a:p>
        </p:txBody>
      </p:sp>
      <p:grpSp>
        <p:nvGrpSpPr>
          <p:cNvPr id="20" name="Group 20"/>
          <p:cNvGrpSpPr/>
          <p:nvPr/>
        </p:nvGrpSpPr>
        <p:grpSpPr>
          <a:xfrm>
            <a:off x="1803662" y="1348136"/>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2" name="Group 22"/>
          <p:cNvGrpSpPr/>
          <p:nvPr/>
        </p:nvGrpSpPr>
        <p:grpSpPr>
          <a:xfrm>
            <a:off x="2344051" y="1348136"/>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grpSp>
        <p:nvGrpSpPr>
          <p:cNvPr id="24" name="Group 24"/>
          <p:cNvGrpSpPr/>
          <p:nvPr/>
        </p:nvGrpSpPr>
        <p:grpSpPr>
          <a:xfrm>
            <a:off x="2884440" y="1348136"/>
            <a:ext cx="309615" cy="309615"/>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D"/>
            </a:solidFill>
          </p:spPr>
        </p:sp>
      </p:grpSp>
      <p:pic>
        <p:nvPicPr>
          <p:cNvPr id="26" name="Picture 2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728647" y="1319368"/>
            <a:ext cx="399352" cy="399352"/>
          </a:xfrm>
          <a:prstGeom prst="rect">
            <a:avLst/>
          </a:prstGeom>
        </p:spPr>
      </p:pic>
      <p:pic>
        <p:nvPicPr>
          <p:cNvPr id="27" name="Picture 2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800000">
            <a:off x="13936171" y="1319368"/>
            <a:ext cx="415933" cy="415933"/>
          </a:xfrm>
          <a:prstGeom prst="rect">
            <a:avLst/>
          </a:prstGeom>
        </p:spPr>
      </p:pic>
      <p:sp>
        <p:nvSpPr>
          <p:cNvPr id="28" name="TextBox 28"/>
          <p:cNvSpPr txBox="1"/>
          <p:nvPr/>
        </p:nvSpPr>
        <p:spPr>
          <a:xfrm>
            <a:off x="2505451" y="6903875"/>
            <a:ext cx="11982893" cy="493918"/>
          </a:xfrm>
          <a:prstGeom prst="rect">
            <a:avLst/>
          </a:prstGeom>
        </p:spPr>
        <p:txBody>
          <a:bodyPr lIns="0" tIns="0" rIns="0" bIns="0" rtlCol="0" anchor="t">
            <a:spAutoFit/>
          </a:bodyPr>
          <a:lstStyle/>
          <a:p>
            <a:pPr algn="ctr">
              <a:lnSpc>
                <a:spcPts val="3800"/>
              </a:lnSpc>
            </a:pPr>
            <a:r>
              <a:rPr lang="en-US" sz="4400" b="1" dirty="0" err="1" smtClean="0">
                <a:solidFill>
                  <a:srgbClr val="3C2F2F"/>
                </a:solidFill>
                <a:latin typeface="Arial" panose="020B0604020202020204" pitchFamily="34" charset="0"/>
                <a:cs typeface="Arial" panose="020B0604020202020204" pitchFamily="34" charset="0"/>
              </a:rPr>
              <a:t>Các</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em</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còn</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câu</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hỏi</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nào</a:t>
            </a:r>
            <a:r>
              <a:rPr lang="en-US" sz="4400" b="1" dirty="0" smtClean="0">
                <a:solidFill>
                  <a:srgbClr val="3C2F2F"/>
                </a:solidFill>
                <a:latin typeface="Arial" panose="020B0604020202020204" pitchFamily="34" charset="0"/>
                <a:cs typeface="Arial" panose="020B0604020202020204" pitchFamily="34" charset="0"/>
              </a:rPr>
              <a:t> </a:t>
            </a:r>
            <a:r>
              <a:rPr lang="en-US" sz="4400" b="1" dirty="0" err="1" smtClean="0">
                <a:solidFill>
                  <a:srgbClr val="3C2F2F"/>
                </a:solidFill>
                <a:latin typeface="Arial" panose="020B0604020202020204" pitchFamily="34" charset="0"/>
                <a:cs typeface="Arial" panose="020B0604020202020204" pitchFamily="34" charset="0"/>
              </a:rPr>
              <a:t>không</a:t>
            </a:r>
            <a:r>
              <a:rPr lang="en-US" sz="4400" b="1" dirty="0" smtClean="0">
                <a:solidFill>
                  <a:srgbClr val="3C2F2F"/>
                </a:solidFill>
                <a:latin typeface="Arial" panose="020B0604020202020204" pitchFamily="34" charset="0"/>
                <a:cs typeface="Arial" panose="020B0604020202020204" pitchFamily="34" charset="0"/>
              </a:rPr>
              <a:t>?</a:t>
            </a:r>
            <a:endParaRPr lang="en-US" sz="4400" b="1" dirty="0">
              <a:solidFill>
                <a:srgbClr val="3C2F2F"/>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D6E5"/>
        </a:solidFill>
        <a:effectLst/>
      </p:bgPr>
    </p:bg>
    <p:spTree>
      <p:nvGrpSpPr>
        <p:cNvPr id="1" name=""/>
        <p:cNvGrpSpPr/>
        <p:nvPr/>
      </p:nvGrpSpPr>
      <p:grpSpPr>
        <a:xfrm>
          <a:off x="0" y="0"/>
          <a:ext cx="0" cy="0"/>
          <a:chOff x="0" y="0"/>
          <a:chExt cx="0" cy="0"/>
        </a:xfrm>
      </p:grpSpPr>
      <p:sp>
        <p:nvSpPr>
          <p:cNvPr id="7" name="AutoShape 7"/>
          <p:cNvSpPr/>
          <p:nvPr/>
        </p:nvSpPr>
        <p:spPr>
          <a:xfrm>
            <a:off x="17450144" y="0"/>
            <a:ext cx="837856" cy="10287000"/>
          </a:xfrm>
          <a:prstGeom prst="rect">
            <a:avLst/>
          </a:prstGeom>
          <a:solidFill>
            <a:srgbClr val="FFF3ED"/>
          </a:solidFill>
        </p:spPr>
      </p:sp>
      <p:grpSp>
        <p:nvGrpSpPr>
          <p:cNvPr id="8" name="Group 8"/>
          <p:cNvGrpSpPr>
            <a:grpSpLocks noChangeAspect="1"/>
          </p:cNvGrpSpPr>
          <p:nvPr/>
        </p:nvGrpSpPr>
        <p:grpSpPr>
          <a:xfrm>
            <a:off x="17693288" y="349650"/>
            <a:ext cx="328824" cy="284761"/>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10" name="Group 10"/>
          <p:cNvGrpSpPr>
            <a:grpSpLocks noChangeAspect="1"/>
          </p:cNvGrpSpPr>
          <p:nvPr/>
        </p:nvGrpSpPr>
        <p:grpSpPr>
          <a:xfrm rot="-10800000">
            <a:off x="17693288" y="9681546"/>
            <a:ext cx="328824" cy="284761"/>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12" name="Group 12"/>
          <p:cNvGrpSpPr/>
          <p:nvPr/>
        </p:nvGrpSpPr>
        <p:grpSpPr>
          <a:xfrm>
            <a:off x="17589641" y="1796768"/>
            <a:ext cx="558861" cy="2045264"/>
            <a:chOff x="0" y="0"/>
            <a:chExt cx="660400" cy="2416868"/>
          </a:xfrm>
        </p:grpSpPr>
        <p:sp>
          <p:nvSpPr>
            <p:cNvPr id="13" name="Freeform 13"/>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14" name="AutoShape 14"/>
          <p:cNvSpPr/>
          <p:nvPr/>
        </p:nvSpPr>
        <p:spPr>
          <a:xfrm>
            <a:off x="17733903" y="2641010"/>
            <a:ext cx="270338" cy="0"/>
          </a:xfrm>
          <a:prstGeom prst="line">
            <a:avLst/>
          </a:prstGeom>
          <a:ln w="66675" cap="rnd">
            <a:solidFill>
              <a:srgbClr val="845D6F"/>
            </a:solidFill>
            <a:prstDash val="solid"/>
            <a:headEnd type="none" w="sm" len="sm"/>
            <a:tailEnd type="none" w="sm" len="sm"/>
          </a:ln>
        </p:spPr>
      </p:sp>
      <p:sp>
        <p:nvSpPr>
          <p:cNvPr id="15" name="AutoShape 15"/>
          <p:cNvSpPr/>
          <p:nvPr/>
        </p:nvSpPr>
        <p:spPr>
          <a:xfrm>
            <a:off x="17733903" y="2786063"/>
            <a:ext cx="270338" cy="0"/>
          </a:xfrm>
          <a:prstGeom prst="line">
            <a:avLst/>
          </a:prstGeom>
          <a:ln w="66675" cap="rnd">
            <a:solidFill>
              <a:srgbClr val="845D6F"/>
            </a:solidFill>
            <a:prstDash val="solid"/>
            <a:headEnd type="none" w="sm" len="sm"/>
            <a:tailEnd type="none" w="sm" len="sm"/>
          </a:ln>
        </p:spPr>
      </p:sp>
      <p:sp>
        <p:nvSpPr>
          <p:cNvPr id="16" name="AutoShape 16"/>
          <p:cNvSpPr/>
          <p:nvPr/>
        </p:nvSpPr>
        <p:spPr>
          <a:xfrm>
            <a:off x="17733903" y="2931115"/>
            <a:ext cx="270338" cy="0"/>
          </a:xfrm>
          <a:prstGeom prst="line">
            <a:avLst/>
          </a:prstGeom>
          <a:ln w="66675" cap="rnd">
            <a:solidFill>
              <a:srgbClr val="845D6F"/>
            </a:solidFill>
            <a:prstDash val="solid"/>
            <a:headEnd type="none" w="sm" len="sm"/>
            <a:tailEnd type="none" w="sm" len="sm"/>
          </a:ln>
        </p:spPr>
      </p:sp>
      <p:grpSp>
        <p:nvGrpSpPr>
          <p:cNvPr id="18" name="Group 3"/>
          <p:cNvGrpSpPr/>
          <p:nvPr/>
        </p:nvGrpSpPr>
        <p:grpSpPr>
          <a:xfrm>
            <a:off x="1792081" y="3223241"/>
            <a:ext cx="13843276" cy="1237581"/>
            <a:chOff x="0" y="0"/>
            <a:chExt cx="3660775" cy="355957"/>
          </a:xfrm>
        </p:grpSpPr>
        <p:sp>
          <p:nvSpPr>
            <p:cNvPr id="19" name="Freeform 4"/>
            <p:cNvSpPr/>
            <p:nvPr/>
          </p:nvSpPr>
          <p:spPr>
            <a:xfrm>
              <a:off x="48260" y="48260"/>
              <a:ext cx="3612515" cy="307697"/>
            </a:xfrm>
            <a:custGeom>
              <a:avLst/>
              <a:gdLst/>
              <a:ahLst/>
              <a:cxnLst/>
              <a:rect l="l" t="t" r="r" b="b"/>
              <a:pathLst>
                <a:path w="3612515" h="307697">
                  <a:moveTo>
                    <a:pt x="0" y="0"/>
                  </a:moveTo>
                  <a:lnTo>
                    <a:pt x="3612515" y="0"/>
                  </a:lnTo>
                  <a:lnTo>
                    <a:pt x="3612515" y="307697"/>
                  </a:lnTo>
                  <a:lnTo>
                    <a:pt x="0" y="307697"/>
                  </a:lnTo>
                  <a:close/>
                </a:path>
              </a:pathLst>
            </a:custGeom>
            <a:solidFill>
              <a:srgbClr val="1B1A1E"/>
            </a:solidFill>
          </p:spPr>
        </p:sp>
        <p:sp>
          <p:nvSpPr>
            <p:cNvPr id="20" name="Freeform 5"/>
            <p:cNvSpPr/>
            <p:nvPr/>
          </p:nvSpPr>
          <p:spPr>
            <a:xfrm>
              <a:off x="6350" y="6350"/>
              <a:ext cx="3612514" cy="307697"/>
            </a:xfrm>
            <a:custGeom>
              <a:avLst/>
              <a:gdLst/>
              <a:ahLst/>
              <a:cxnLst/>
              <a:rect l="l" t="t" r="r" b="b"/>
              <a:pathLst>
                <a:path w="3612514" h="307697">
                  <a:moveTo>
                    <a:pt x="0" y="0"/>
                  </a:moveTo>
                  <a:lnTo>
                    <a:pt x="3612514" y="0"/>
                  </a:lnTo>
                  <a:lnTo>
                    <a:pt x="3612514" y="307697"/>
                  </a:lnTo>
                  <a:lnTo>
                    <a:pt x="0" y="307697"/>
                  </a:lnTo>
                  <a:close/>
                </a:path>
              </a:pathLst>
            </a:custGeom>
            <a:solidFill>
              <a:srgbClr val="77BBC1"/>
            </a:solidFill>
          </p:spPr>
        </p:sp>
        <p:sp>
          <p:nvSpPr>
            <p:cNvPr id="21" name="Freeform 6"/>
            <p:cNvSpPr/>
            <p:nvPr/>
          </p:nvSpPr>
          <p:spPr>
            <a:xfrm>
              <a:off x="0" y="0"/>
              <a:ext cx="3625214" cy="320397"/>
            </a:xfrm>
            <a:custGeom>
              <a:avLst/>
              <a:gdLst/>
              <a:ahLst/>
              <a:cxnLst/>
              <a:rect l="l" t="t" r="r" b="b"/>
              <a:pathLst>
                <a:path w="3625214" h="320397">
                  <a:moveTo>
                    <a:pt x="3625214" y="320397"/>
                  </a:moveTo>
                  <a:lnTo>
                    <a:pt x="0" y="320397"/>
                  </a:lnTo>
                  <a:lnTo>
                    <a:pt x="0" y="0"/>
                  </a:lnTo>
                  <a:lnTo>
                    <a:pt x="3625214" y="0"/>
                  </a:lnTo>
                  <a:lnTo>
                    <a:pt x="3625214" y="320397"/>
                  </a:lnTo>
                  <a:close/>
                  <a:moveTo>
                    <a:pt x="12700" y="307697"/>
                  </a:moveTo>
                  <a:lnTo>
                    <a:pt x="3612514" y="307697"/>
                  </a:lnTo>
                  <a:lnTo>
                    <a:pt x="3612514" y="12700"/>
                  </a:lnTo>
                  <a:lnTo>
                    <a:pt x="12700" y="12700"/>
                  </a:lnTo>
                  <a:lnTo>
                    <a:pt x="12700" y="307697"/>
                  </a:lnTo>
                  <a:close/>
                </a:path>
              </a:pathLst>
            </a:custGeom>
            <a:solidFill>
              <a:srgbClr val="1B1A1E"/>
            </a:solidFill>
          </p:spPr>
        </p:sp>
      </p:grpSp>
      <p:grpSp>
        <p:nvGrpSpPr>
          <p:cNvPr id="22" name="Group 7"/>
          <p:cNvGrpSpPr/>
          <p:nvPr/>
        </p:nvGrpSpPr>
        <p:grpSpPr>
          <a:xfrm>
            <a:off x="1792081" y="4304949"/>
            <a:ext cx="13215948" cy="5245477"/>
            <a:chOff x="0" y="0"/>
            <a:chExt cx="3454802" cy="1881636"/>
          </a:xfrm>
        </p:grpSpPr>
        <p:sp>
          <p:nvSpPr>
            <p:cNvPr id="23" name="Freeform 8"/>
            <p:cNvSpPr/>
            <p:nvPr/>
          </p:nvSpPr>
          <p:spPr>
            <a:xfrm>
              <a:off x="48260" y="48260"/>
              <a:ext cx="3406542" cy="1833377"/>
            </a:xfrm>
            <a:custGeom>
              <a:avLst/>
              <a:gdLst/>
              <a:ahLst/>
              <a:cxnLst/>
              <a:rect l="l" t="t" r="r" b="b"/>
              <a:pathLst>
                <a:path w="3406542" h="1833377">
                  <a:moveTo>
                    <a:pt x="0" y="0"/>
                  </a:moveTo>
                  <a:lnTo>
                    <a:pt x="3406542" y="0"/>
                  </a:lnTo>
                  <a:lnTo>
                    <a:pt x="3406542" y="1833377"/>
                  </a:lnTo>
                  <a:lnTo>
                    <a:pt x="0" y="1833377"/>
                  </a:lnTo>
                  <a:close/>
                </a:path>
              </a:pathLst>
            </a:custGeom>
            <a:solidFill>
              <a:srgbClr val="1B1A1E"/>
            </a:solidFill>
          </p:spPr>
        </p:sp>
        <p:sp>
          <p:nvSpPr>
            <p:cNvPr id="24" name="Freeform 9"/>
            <p:cNvSpPr/>
            <p:nvPr/>
          </p:nvSpPr>
          <p:spPr>
            <a:xfrm>
              <a:off x="6350" y="6350"/>
              <a:ext cx="3406542" cy="1833376"/>
            </a:xfrm>
            <a:custGeom>
              <a:avLst/>
              <a:gdLst/>
              <a:ahLst/>
              <a:cxnLst/>
              <a:rect l="l" t="t" r="r" b="b"/>
              <a:pathLst>
                <a:path w="3406542" h="1833376">
                  <a:moveTo>
                    <a:pt x="0" y="0"/>
                  </a:moveTo>
                  <a:lnTo>
                    <a:pt x="3406542" y="0"/>
                  </a:lnTo>
                  <a:lnTo>
                    <a:pt x="3406542" y="1833376"/>
                  </a:lnTo>
                  <a:lnTo>
                    <a:pt x="0" y="1833376"/>
                  </a:lnTo>
                  <a:close/>
                </a:path>
              </a:pathLst>
            </a:custGeom>
            <a:solidFill>
              <a:srgbClr val="FFF1E4"/>
            </a:solidFill>
          </p:spPr>
        </p:sp>
        <p:sp>
          <p:nvSpPr>
            <p:cNvPr id="25" name="Freeform 10"/>
            <p:cNvSpPr/>
            <p:nvPr/>
          </p:nvSpPr>
          <p:spPr>
            <a:xfrm>
              <a:off x="0" y="0"/>
              <a:ext cx="3419242" cy="1846076"/>
            </a:xfrm>
            <a:custGeom>
              <a:avLst/>
              <a:gdLst/>
              <a:ahLst/>
              <a:cxnLst/>
              <a:rect l="l" t="t" r="r" b="b"/>
              <a:pathLst>
                <a:path w="3419242" h="1846076">
                  <a:moveTo>
                    <a:pt x="3419242" y="1846076"/>
                  </a:moveTo>
                  <a:lnTo>
                    <a:pt x="0" y="1846076"/>
                  </a:lnTo>
                  <a:lnTo>
                    <a:pt x="0" y="0"/>
                  </a:lnTo>
                  <a:lnTo>
                    <a:pt x="3419242" y="0"/>
                  </a:lnTo>
                  <a:lnTo>
                    <a:pt x="3419242" y="1846076"/>
                  </a:lnTo>
                  <a:close/>
                  <a:moveTo>
                    <a:pt x="12700" y="1833376"/>
                  </a:moveTo>
                  <a:lnTo>
                    <a:pt x="3406542" y="1833376"/>
                  </a:lnTo>
                  <a:lnTo>
                    <a:pt x="3406542" y="12700"/>
                  </a:lnTo>
                  <a:lnTo>
                    <a:pt x="12700" y="12700"/>
                  </a:lnTo>
                  <a:lnTo>
                    <a:pt x="12700" y="1833376"/>
                  </a:lnTo>
                  <a:close/>
                </a:path>
              </a:pathLst>
            </a:custGeom>
            <a:solidFill>
              <a:srgbClr val="1B1A1E"/>
            </a:solidFill>
          </p:spPr>
        </p:sp>
      </p:grpSp>
      <p:grpSp>
        <p:nvGrpSpPr>
          <p:cNvPr id="3" name="Group 2"/>
          <p:cNvGrpSpPr/>
          <p:nvPr/>
        </p:nvGrpSpPr>
        <p:grpSpPr>
          <a:xfrm>
            <a:off x="14743004" y="4304949"/>
            <a:ext cx="892353" cy="5245479"/>
            <a:chOff x="13750862" y="3710736"/>
            <a:chExt cx="892353" cy="6077436"/>
          </a:xfrm>
        </p:grpSpPr>
        <p:grpSp>
          <p:nvGrpSpPr>
            <p:cNvPr id="26" name="Group 11"/>
            <p:cNvGrpSpPr/>
            <p:nvPr/>
          </p:nvGrpSpPr>
          <p:grpSpPr>
            <a:xfrm>
              <a:off x="13750862" y="3710736"/>
              <a:ext cx="892353" cy="6077436"/>
              <a:chOff x="0" y="0"/>
              <a:chExt cx="276282" cy="1881636"/>
            </a:xfrm>
          </p:grpSpPr>
          <p:sp>
            <p:nvSpPr>
              <p:cNvPr id="27" name="Freeform 12"/>
              <p:cNvSpPr/>
              <p:nvPr/>
            </p:nvSpPr>
            <p:spPr>
              <a:xfrm>
                <a:off x="48260" y="48260"/>
                <a:ext cx="228022" cy="1833377"/>
              </a:xfrm>
              <a:custGeom>
                <a:avLst/>
                <a:gdLst/>
                <a:ahLst/>
                <a:cxnLst/>
                <a:rect l="l" t="t" r="r" b="b"/>
                <a:pathLst>
                  <a:path w="228022" h="1833377">
                    <a:moveTo>
                      <a:pt x="0" y="0"/>
                    </a:moveTo>
                    <a:lnTo>
                      <a:pt x="228022" y="0"/>
                    </a:lnTo>
                    <a:lnTo>
                      <a:pt x="228022" y="1833377"/>
                    </a:lnTo>
                    <a:lnTo>
                      <a:pt x="0" y="1833377"/>
                    </a:lnTo>
                    <a:close/>
                  </a:path>
                </a:pathLst>
              </a:custGeom>
              <a:solidFill>
                <a:srgbClr val="1B1A1E"/>
              </a:solidFill>
            </p:spPr>
          </p:sp>
          <p:sp>
            <p:nvSpPr>
              <p:cNvPr id="28" name="Freeform 13"/>
              <p:cNvSpPr/>
              <p:nvPr/>
            </p:nvSpPr>
            <p:spPr>
              <a:xfrm>
                <a:off x="6350" y="6350"/>
                <a:ext cx="228022" cy="1833376"/>
              </a:xfrm>
              <a:custGeom>
                <a:avLst/>
                <a:gdLst/>
                <a:ahLst/>
                <a:cxnLst/>
                <a:rect l="l" t="t" r="r" b="b"/>
                <a:pathLst>
                  <a:path w="228022" h="1833376">
                    <a:moveTo>
                      <a:pt x="0" y="0"/>
                    </a:moveTo>
                    <a:lnTo>
                      <a:pt x="228022" y="0"/>
                    </a:lnTo>
                    <a:lnTo>
                      <a:pt x="228022" y="1833376"/>
                    </a:lnTo>
                    <a:lnTo>
                      <a:pt x="0" y="1833376"/>
                    </a:lnTo>
                    <a:close/>
                  </a:path>
                </a:pathLst>
              </a:custGeom>
              <a:solidFill>
                <a:srgbClr val="FFF1E4"/>
              </a:solidFill>
            </p:spPr>
          </p:sp>
          <p:sp>
            <p:nvSpPr>
              <p:cNvPr id="29" name="Freeform 14"/>
              <p:cNvSpPr/>
              <p:nvPr/>
            </p:nvSpPr>
            <p:spPr>
              <a:xfrm>
                <a:off x="0" y="0"/>
                <a:ext cx="240722" cy="1846076"/>
              </a:xfrm>
              <a:custGeom>
                <a:avLst/>
                <a:gdLst/>
                <a:ahLst/>
                <a:cxnLst/>
                <a:rect l="l" t="t" r="r" b="b"/>
                <a:pathLst>
                  <a:path w="240722" h="1846076">
                    <a:moveTo>
                      <a:pt x="240722" y="1846076"/>
                    </a:moveTo>
                    <a:lnTo>
                      <a:pt x="0" y="1846076"/>
                    </a:lnTo>
                    <a:lnTo>
                      <a:pt x="0" y="0"/>
                    </a:lnTo>
                    <a:lnTo>
                      <a:pt x="240722" y="0"/>
                    </a:lnTo>
                    <a:lnTo>
                      <a:pt x="240722" y="1846076"/>
                    </a:lnTo>
                    <a:close/>
                    <a:moveTo>
                      <a:pt x="12700" y="1833376"/>
                    </a:moveTo>
                    <a:lnTo>
                      <a:pt x="228022" y="1833376"/>
                    </a:lnTo>
                    <a:lnTo>
                      <a:pt x="228022" y="12700"/>
                    </a:lnTo>
                    <a:lnTo>
                      <a:pt x="12700" y="12700"/>
                    </a:lnTo>
                    <a:lnTo>
                      <a:pt x="12700" y="1833376"/>
                    </a:lnTo>
                    <a:close/>
                  </a:path>
                </a:pathLst>
              </a:custGeom>
              <a:solidFill>
                <a:srgbClr val="1B1A1E"/>
              </a:solidFill>
            </p:spPr>
          </p:sp>
        </p:grpSp>
        <p:grpSp>
          <p:nvGrpSpPr>
            <p:cNvPr id="30" name="Group 15"/>
            <p:cNvGrpSpPr/>
            <p:nvPr/>
          </p:nvGrpSpPr>
          <p:grpSpPr>
            <a:xfrm>
              <a:off x="13750862" y="4738753"/>
              <a:ext cx="892353" cy="2057825"/>
              <a:chOff x="0" y="0"/>
              <a:chExt cx="276282" cy="637124"/>
            </a:xfrm>
          </p:grpSpPr>
          <p:sp>
            <p:nvSpPr>
              <p:cNvPr id="31" name="Freeform 16"/>
              <p:cNvSpPr/>
              <p:nvPr/>
            </p:nvSpPr>
            <p:spPr>
              <a:xfrm>
                <a:off x="48260" y="48260"/>
                <a:ext cx="228022" cy="588864"/>
              </a:xfrm>
              <a:custGeom>
                <a:avLst/>
                <a:gdLst/>
                <a:ahLst/>
                <a:cxnLst/>
                <a:rect l="l" t="t" r="r" b="b"/>
                <a:pathLst>
                  <a:path w="228022" h="588864">
                    <a:moveTo>
                      <a:pt x="0" y="0"/>
                    </a:moveTo>
                    <a:lnTo>
                      <a:pt x="228022" y="0"/>
                    </a:lnTo>
                    <a:lnTo>
                      <a:pt x="228022" y="588864"/>
                    </a:lnTo>
                    <a:lnTo>
                      <a:pt x="0" y="588864"/>
                    </a:lnTo>
                    <a:close/>
                  </a:path>
                </a:pathLst>
              </a:custGeom>
              <a:solidFill>
                <a:srgbClr val="1B1A1E"/>
              </a:solidFill>
            </p:spPr>
          </p:sp>
          <p:sp>
            <p:nvSpPr>
              <p:cNvPr id="32" name="Freeform 17"/>
              <p:cNvSpPr/>
              <p:nvPr/>
            </p:nvSpPr>
            <p:spPr>
              <a:xfrm>
                <a:off x="6350" y="6350"/>
                <a:ext cx="228022" cy="588864"/>
              </a:xfrm>
              <a:custGeom>
                <a:avLst/>
                <a:gdLst/>
                <a:ahLst/>
                <a:cxnLst/>
                <a:rect l="l" t="t" r="r" b="b"/>
                <a:pathLst>
                  <a:path w="228022" h="588864">
                    <a:moveTo>
                      <a:pt x="0" y="0"/>
                    </a:moveTo>
                    <a:lnTo>
                      <a:pt x="228022" y="0"/>
                    </a:lnTo>
                    <a:lnTo>
                      <a:pt x="228022" y="588864"/>
                    </a:lnTo>
                    <a:lnTo>
                      <a:pt x="0" y="588864"/>
                    </a:lnTo>
                    <a:close/>
                  </a:path>
                </a:pathLst>
              </a:custGeom>
              <a:solidFill>
                <a:srgbClr val="D3CDC7"/>
              </a:solidFill>
            </p:spPr>
          </p:sp>
          <p:sp>
            <p:nvSpPr>
              <p:cNvPr id="33" name="Freeform 18"/>
              <p:cNvSpPr/>
              <p:nvPr/>
            </p:nvSpPr>
            <p:spPr>
              <a:xfrm>
                <a:off x="0" y="0"/>
                <a:ext cx="240722" cy="601564"/>
              </a:xfrm>
              <a:custGeom>
                <a:avLst/>
                <a:gdLst/>
                <a:ahLst/>
                <a:cxnLst/>
                <a:rect l="l" t="t" r="r" b="b"/>
                <a:pathLst>
                  <a:path w="240722" h="601564">
                    <a:moveTo>
                      <a:pt x="240722" y="601564"/>
                    </a:moveTo>
                    <a:lnTo>
                      <a:pt x="0" y="601564"/>
                    </a:lnTo>
                    <a:lnTo>
                      <a:pt x="0" y="0"/>
                    </a:lnTo>
                    <a:lnTo>
                      <a:pt x="240722" y="0"/>
                    </a:lnTo>
                    <a:lnTo>
                      <a:pt x="240722" y="601564"/>
                    </a:lnTo>
                    <a:close/>
                    <a:moveTo>
                      <a:pt x="12700" y="588864"/>
                    </a:moveTo>
                    <a:lnTo>
                      <a:pt x="228022" y="588864"/>
                    </a:lnTo>
                    <a:lnTo>
                      <a:pt x="228022" y="12700"/>
                    </a:lnTo>
                    <a:lnTo>
                      <a:pt x="12700" y="12700"/>
                    </a:lnTo>
                    <a:lnTo>
                      <a:pt x="12700" y="588864"/>
                    </a:lnTo>
                    <a:close/>
                  </a:path>
                </a:pathLst>
              </a:custGeom>
              <a:solidFill>
                <a:srgbClr val="1B1A1E"/>
              </a:solidFill>
            </p:spPr>
          </p:sp>
        </p:grpSp>
      </p:grpSp>
      <p:grpSp>
        <p:nvGrpSpPr>
          <p:cNvPr id="4" name="Group 3"/>
          <p:cNvGrpSpPr/>
          <p:nvPr/>
        </p:nvGrpSpPr>
        <p:grpSpPr>
          <a:xfrm>
            <a:off x="14695231" y="3475824"/>
            <a:ext cx="571886" cy="571886"/>
            <a:chOff x="13808587" y="2959713"/>
            <a:chExt cx="571886" cy="571886"/>
          </a:xfrm>
        </p:grpSpPr>
        <p:sp>
          <p:nvSpPr>
            <p:cNvPr id="34" name="AutoShape 19"/>
            <p:cNvSpPr/>
            <p:nvPr/>
          </p:nvSpPr>
          <p:spPr>
            <a:xfrm rot="2700000">
              <a:off x="13808587" y="3245656"/>
              <a:ext cx="571886" cy="0"/>
            </a:xfrm>
            <a:prstGeom prst="line">
              <a:avLst/>
            </a:prstGeom>
            <a:ln w="47625" cap="flat">
              <a:solidFill>
                <a:srgbClr val="1B1A1E"/>
              </a:solidFill>
              <a:prstDash val="solid"/>
              <a:headEnd type="none" w="sm" len="sm"/>
              <a:tailEnd type="none" w="sm" len="sm"/>
            </a:ln>
          </p:spPr>
        </p:sp>
        <p:sp>
          <p:nvSpPr>
            <p:cNvPr id="35" name="AutoShape 20"/>
            <p:cNvSpPr/>
            <p:nvPr/>
          </p:nvSpPr>
          <p:spPr>
            <a:xfrm rot="8253564">
              <a:off x="13808587" y="3245656"/>
              <a:ext cx="571886" cy="0"/>
            </a:xfrm>
            <a:prstGeom prst="line">
              <a:avLst/>
            </a:prstGeom>
            <a:ln w="47625" cap="flat">
              <a:solidFill>
                <a:srgbClr val="1B1A1E"/>
              </a:solidFill>
              <a:prstDash val="solid"/>
              <a:headEnd type="none" w="sm" len="sm"/>
              <a:tailEnd type="none" w="sm" len="sm"/>
            </a:ln>
          </p:spPr>
        </p:sp>
      </p:grpSp>
      <p:pic>
        <p:nvPicPr>
          <p:cNvPr id="36"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4727442" y="7003766"/>
            <a:ext cx="2608604" cy="2338257"/>
          </a:xfrm>
          <a:prstGeom prst="rect">
            <a:avLst/>
          </a:prstGeom>
        </p:spPr>
      </p:pic>
      <p:sp>
        <p:nvSpPr>
          <p:cNvPr id="2" name="TextBox 1"/>
          <p:cNvSpPr txBox="1"/>
          <p:nvPr/>
        </p:nvSpPr>
        <p:spPr>
          <a:xfrm>
            <a:off x="2054669" y="630295"/>
            <a:ext cx="13212448" cy="2140522"/>
          </a:xfrm>
          <a:prstGeom prst="rect">
            <a:avLst/>
          </a:prstGeom>
          <a:noFill/>
        </p:spPr>
        <p:txBody>
          <a:bodyPr wrap="square" rtlCol="0">
            <a:spAutoFit/>
          </a:bodyPr>
          <a:lstStyle/>
          <a:p>
            <a:pPr algn="ctr">
              <a:lnSpc>
                <a:spcPct val="130000"/>
              </a:lnSpc>
            </a:pPr>
            <a:r>
              <a:rPr lang="en-US" sz="5400" b="1" dirty="0" smtClean="0">
                <a:solidFill>
                  <a:schemeClr val="accent4">
                    <a:lumMod val="50000"/>
                  </a:schemeClr>
                </a:solidFill>
                <a:latin typeface="Arial" panose="020B0604020202020204" pitchFamily="34" charset="0"/>
                <a:cs typeface="Arial" panose="020B0604020202020204" pitchFamily="34" charset="0"/>
              </a:rPr>
              <a:t>CHỦ ĐỀ F: GIẢI QUYẾT VẤN ĐỀ VỚI SỰ TRỢ GIÚP CỦA MÁY TÍNH </a:t>
            </a:r>
            <a:endParaRPr lang="en-US" sz="5400" b="1" dirty="0">
              <a:solidFill>
                <a:schemeClr val="accent4">
                  <a:lumMod val="50000"/>
                </a:schemeClr>
              </a:solidFill>
              <a:latin typeface="Arial" panose="020B0604020202020204" pitchFamily="34" charset="0"/>
              <a:cs typeface="Arial" panose="020B0604020202020204" pitchFamily="34" charset="0"/>
            </a:endParaRPr>
          </a:p>
        </p:txBody>
      </p:sp>
      <p:sp>
        <p:nvSpPr>
          <p:cNvPr id="5" name="TextBox 4"/>
          <p:cNvSpPr txBox="1"/>
          <p:nvPr/>
        </p:nvSpPr>
        <p:spPr>
          <a:xfrm>
            <a:off x="1974577" y="3391030"/>
            <a:ext cx="12588882" cy="769441"/>
          </a:xfrm>
          <a:prstGeom prst="rect">
            <a:avLst/>
          </a:prstGeom>
          <a:noFill/>
        </p:spPr>
        <p:txBody>
          <a:bodyPr wrap="square" rtlCol="0">
            <a:spAutoFit/>
          </a:bodyPr>
          <a:lstStyle/>
          <a:p>
            <a:pPr algn="ctr"/>
            <a:r>
              <a:rPr lang="en-US" sz="4400" b="1" dirty="0" err="1" smtClean="0">
                <a:latin typeface="Arial" panose="020B0604020202020204" pitchFamily="34" charset="0"/>
                <a:cs typeface="Arial" panose="020B0604020202020204" pitchFamily="34" charset="0"/>
              </a:rPr>
              <a:t>Một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số</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thuật</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toán</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sắp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xếp</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và</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tìm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kiếm</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cơ</a:t>
            </a:r>
            <a:r>
              <a:rPr lang="en-US" sz="4400" b="1" dirty="0" smtClean="0">
                <a:latin typeface="Arial" panose="020B0604020202020204" pitchFamily="34" charset="0"/>
                <a:cs typeface="Arial" panose="020B0604020202020204" pitchFamily="34" charset="0"/>
              </a:rPr>
              <a:t> </a:t>
            </a:r>
            <a:r>
              <a:rPr lang="en-US" sz="4400" b="1" dirty="0" err="1" smtClean="0">
                <a:latin typeface="Arial" panose="020B0604020202020204" pitchFamily="34" charset="0"/>
                <a:cs typeface="Arial" panose="020B0604020202020204" pitchFamily="34" charset="0"/>
              </a:rPr>
              <a:t>bản</a:t>
            </a:r>
            <a:endParaRPr lang="en-US" sz="4400" b="1" dirty="0">
              <a:latin typeface="Arial" panose="020B0604020202020204" pitchFamily="34" charset="0"/>
              <a:cs typeface="Arial" panose="020B0604020202020204" pitchFamily="34" charset="0"/>
            </a:endParaRPr>
          </a:p>
        </p:txBody>
      </p:sp>
      <p:sp>
        <p:nvSpPr>
          <p:cNvPr id="38" name="TextBox 37"/>
          <p:cNvSpPr txBox="1"/>
          <p:nvPr/>
        </p:nvSpPr>
        <p:spPr>
          <a:xfrm>
            <a:off x="2652110" y="4994046"/>
            <a:ext cx="11983026" cy="3416320"/>
          </a:xfrm>
          <a:prstGeom prst="rect">
            <a:avLst/>
          </a:prstGeom>
          <a:noFill/>
        </p:spPr>
        <p:txBody>
          <a:bodyPr wrap="square" rtlCol="0">
            <a:spAutoFit/>
          </a:bodyPr>
          <a:lstStyle/>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BÀI 1: TÌM KIẾM TUẦN TỰ</a:t>
            </a:r>
          </a:p>
          <a:p>
            <a:pPr algn="ctr">
              <a:lnSpc>
                <a:spcPct val="150000"/>
              </a:lnSpc>
            </a:pPr>
            <a:r>
              <a:rPr lang="en-US" sz="7200" b="1" dirty="0" smtClean="0">
                <a:solidFill>
                  <a:srgbClr val="C00000"/>
                </a:solidFill>
                <a:latin typeface="Arial" panose="020B0604020202020204" pitchFamily="34" charset="0"/>
                <a:cs typeface="Arial" panose="020B0604020202020204" pitchFamily="34" charset="0"/>
              </a:rPr>
              <a:t>(1 </a:t>
            </a:r>
            <a:r>
              <a:rPr lang="en-US" sz="7200" b="1" dirty="0" err="1" smtClean="0">
                <a:solidFill>
                  <a:srgbClr val="C00000"/>
                </a:solidFill>
                <a:latin typeface="Arial" panose="020B0604020202020204" pitchFamily="34" charset="0"/>
                <a:cs typeface="Arial" panose="020B0604020202020204" pitchFamily="34" charset="0"/>
              </a:rPr>
              <a:t>Tiết</a:t>
            </a:r>
            <a:r>
              <a:rPr lang="en-US" sz="7200" b="1" dirty="0" smtClean="0">
                <a:solidFill>
                  <a:srgbClr val="C00000"/>
                </a:solidFill>
                <a:latin typeface="Arial" panose="020B0604020202020204" pitchFamily="34" charset="0"/>
                <a:cs typeface="Arial" panose="020B0604020202020204" pitchFamily="34" charset="0"/>
              </a:rPr>
              <a:t>)</a:t>
            </a:r>
            <a:endParaRPr lang="en-US" sz="72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9606521"/>
      </p:ext>
    </p:extLst>
  </p:cSld>
  <p:clrMapOvr>
    <a:masterClrMapping/>
  </p:clrMapOvr>
  <p:transition spd="med">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291060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375485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3899902"/>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4044955"/>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rot="3752">
            <a:off x="-7" y="1755814"/>
            <a:ext cx="17450154" cy="0"/>
          </a:xfrm>
          <a:prstGeom prst="line">
            <a:avLst/>
          </a:prstGeom>
          <a:ln w="38100" cap="rnd">
            <a:solidFill>
              <a:srgbClr val="664354"/>
            </a:solidFill>
            <a:prstDash val="solid"/>
            <a:headEnd type="none" w="sm" len="sm"/>
            <a:tailEnd type="none" w="sm" len="sm"/>
          </a:ln>
        </p:spPr>
      </p:sp>
      <p:grpSp>
        <p:nvGrpSpPr>
          <p:cNvPr id="29" name="Group 28"/>
          <p:cNvGrpSpPr/>
          <p:nvPr/>
        </p:nvGrpSpPr>
        <p:grpSpPr>
          <a:xfrm>
            <a:off x="461463" y="862181"/>
            <a:ext cx="16527216" cy="415933"/>
            <a:chOff x="463607" y="368700"/>
            <a:chExt cx="16527216" cy="415933"/>
          </a:xfrm>
        </p:grpSpPr>
        <p:grpSp>
          <p:nvGrpSpPr>
            <p:cNvPr id="18" name="Group 18"/>
            <p:cNvGrpSpPr/>
            <p:nvPr/>
          </p:nvGrpSpPr>
          <p:grpSpPr>
            <a:xfrm>
              <a:off x="463607" y="397468"/>
              <a:ext cx="309615" cy="309615"/>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0" name="Group 20"/>
            <p:cNvGrpSpPr/>
            <p:nvPr/>
          </p:nvGrpSpPr>
          <p:grpSpPr>
            <a:xfrm>
              <a:off x="1003996" y="397468"/>
              <a:ext cx="309615" cy="309615"/>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2" name="Group 22"/>
            <p:cNvGrpSpPr/>
            <p:nvPr/>
          </p:nvGrpSpPr>
          <p:grpSpPr>
            <a:xfrm>
              <a:off x="1544385" y="397468"/>
              <a:ext cx="309615" cy="309615"/>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4" name="Picture 2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6591471" y="368700"/>
              <a:ext cx="399352" cy="399352"/>
            </a:xfrm>
            <a:prstGeom prst="rect">
              <a:avLst/>
            </a:prstGeom>
          </p:spPr>
        </p:pic>
        <p:pic>
          <p:nvPicPr>
            <p:cNvPr id="25" name="Picture 2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15798995" y="368700"/>
              <a:ext cx="415933" cy="415933"/>
            </a:xfrm>
            <a:prstGeom prst="rect">
              <a:avLst/>
            </a:prstGeom>
          </p:spPr>
        </p:pic>
      </p:grpSp>
      <p:sp>
        <p:nvSpPr>
          <p:cNvPr id="30" name="TextBox 31"/>
          <p:cNvSpPr txBox="1"/>
          <p:nvPr/>
        </p:nvSpPr>
        <p:spPr>
          <a:xfrm>
            <a:off x="4315410" y="1017816"/>
            <a:ext cx="8819322" cy="558102"/>
          </a:xfrm>
          <a:prstGeom prst="rect">
            <a:avLst/>
          </a:prstGeom>
        </p:spPr>
        <p:txBody>
          <a:bodyPr lIns="0" tIns="0" rIns="0" bIns="0" rtlCol="0" anchor="t">
            <a:spAutoFit/>
          </a:bodyPr>
          <a:lstStyle/>
          <a:p>
            <a:pPr algn="ctr">
              <a:lnSpc>
                <a:spcPts val="3800"/>
              </a:lnSpc>
            </a:pPr>
            <a:r>
              <a:rPr lang="en-US" sz="6600" b="1" dirty="0" smtClean="0">
                <a:solidFill>
                  <a:schemeClr val="tx2">
                    <a:lumMod val="75000"/>
                  </a:schemeClr>
                </a:solidFill>
                <a:latin typeface="Arial" panose="020B0604020202020204" pitchFamily="34" charset="0"/>
                <a:cs typeface="Arial" panose="020B0604020202020204" pitchFamily="34" charset="0"/>
              </a:rPr>
              <a:t>NỘI DUNG BÀI HỌC</a:t>
            </a:r>
            <a:endParaRPr lang="en-US" sz="6600" b="1" dirty="0">
              <a:solidFill>
                <a:schemeClr val="tx2">
                  <a:lumMod val="75000"/>
                </a:schemeClr>
              </a:solidFill>
              <a:latin typeface="Arial" panose="020B0604020202020204" pitchFamily="34" charset="0"/>
              <a:cs typeface="Arial" panose="020B0604020202020204" pitchFamily="34" charset="0"/>
            </a:endParaRPr>
          </a:p>
        </p:txBody>
      </p:sp>
      <p:grpSp>
        <p:nvGrpSpPr>
          <p:cNvPr id="14" name="Group 13"/>
          <p:cNvGrpSpPr/>
          <p:nvPr/>
        </p:nvGrpSpPr>
        <p:grpSpPr>
          <a:xfrm>
            <a:off x="1312920" y="2498215"/>
            <a:ext cx="8396811" cy="2795149"/>
            <a:chOff x="1312920" y="2498215"/>
            <a:chExt cx="8396811" cy="2795149"/>
          </a:xfrm>
        </p:grpSpPr>
        <p:pic>
          <p:nvPicPr>
            <p:cNvPr id="27" name="Picture 26"/>
            <p:cNvPicPr>
              <a:picLocks noChangeAspect="1"/>
            </p:cNvPicPr>
            <p:nvPr/>
          </p:nvPicPr>
          <p:blipFill>
            <a:blip r:embed="rId7"/>
            <a:stretch>
              <a:fillRect/>
            </a:stretch>
          </p:blipFill>
          <p:spPr>
            <a:xfrm>
              <a:off x="1312920" y="2498215"/>
              <a:ext cx="8340426" cy="2795149"/>
            </a:xfrm>
            <a:prstGeom prst="rect">
              <a:avLst/>
            </a:prstGeom>
          </p:spPr>
        </p:pic>
        <p:sp>
          <p:nvSpPr>
            <p:cNvPr id="12" name="TextBox 11"/>
            <p:cNvSpPr txBox="1"/>
            <p:nvPr/>
          </p:nvSpPr>
          <p:spPr>
            <a:xfrm>
              <a:off x="9525000" y="4044955"/>
              <a:ext cx="184731" cy="369332"/>
            </a:xfrm>
            <a:prstGeom prst="rect">
              <a:avLst/>
            </a:prstGeom>
            <a:noFill/>
          </p:spPr>
          <p:txBody>
            <a:bodyPr wrap="none" rtlCol="0">
              <a:spAutoFit/>
            </a:bodyPr>
            <a:lstStyle/>
            <a:p>
              <a:pPr algn="ctr"/>
              <a:endParaRPr lang="en-US" dirty="0"/>
            </a:p>
          </p:txBody>
        </p:sp>
        <p:sp>
          <p:nvSpPr>
            <p:cNvPr id="13" name="TextBox 12"/>
            <p:cNvSpPr txBox="1"/>
            <p:nvPr/>
          </p:nvSpPr>
          <p:spPr>
            <a:xfrm>
              <a:off x="1797757" y="2934152"/>
              <a:ext cx="7370752" cy="1998176"/>
            </a:xfrm>
            <a:prstGeom prst="rect">
              <a:avLst/>
            </a:prstGeom>
            <a:noFill/>
          </p:spPr>
          <p:txBody>
            <a:bodyPr wrap="square" rtlCol="0">
              <a:spAutoFit/>
            </a:bodyPr>
            <a:lstStyle/>
            <a:p>
              <a:pPr algn="ctr">
                <a:lnSpc>
                  <a:spcPct val="150000"/>
                </a:lnSpc>
              </a:pPr>
              <a:r>
                <a:rPr lang="en-US" sz="4400" b="1" dirty="0" smtClean="0">
                  <a:solidFill>
                    <a:schemeClr val="accent2">
                      <a:lumMod val="50000"/>
                    </a:schemeClr>
                  </a:solidFill>
                  <a:latin typeface="Arial" panose="020B0604020202020204" pitchFamily="34" charset="0"/>
                  <a:cs typeface="Arial" panose="020B0604020202020204" pitchFamily="34" charset="0"/>
                </a:rPr>
                <a:t>1. </a:t>
              </a:r>
              <a:r>
                <a:rPr lang="en-US" sz="4400" b="1" dirty="0" err="1" smtClean="0">
                  <a:solidFill>
                    <a:schemeClr val="accent2">
                      <a:lumMod val="50000"/>
                    </a:schemeClr>
                  </a:solidFill>
                  <a:latin typeface="Arial" panose="020B0604020202020204" pitchFamily="34" charset="0"/>
                  <a:cs typeface="Arial" panose="020B0604020202020204" pitchFamily="34" charset="0"/>
                </a:rPr>
                <a:t>Tìm</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kiếm</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tuần</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tự</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một</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số</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trong</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dãy</a:t>
              </a:r>
              <a:r>
                <a:rPr lang="en-US" sz="4400" b="1" dirty="0" smtClean="0">
                  <a:solidFill>
                    <a:schemeClr val="accent2">
                      <a:lumMod val="50000"/>
                    </a:schemeClr>
                  </a:solidFill>
                  <a:latin typeface="Arial" panose="020B0604020202020204" pitchFamily="34" charset="0"/>
                  <a:cs typeface="Arial" panose="020B0604020202020204" pitchFamily="34" charset="0"/>
                </a:rPr>
                <a:t> </a:t>
              </a:r>
              <a:r>
                <a:rPr lang="en-US" sz="4400" b="1" dirty="0" err="1" smtClean="0">
                  <a:solidFill>
                    <a:schemeClr val="accent2">
                      <a:lumMod val="50000"/>
                    </a:schemeClr>
                  </a:solidFill>
                  <a:latin typeface="Arial" panose="020B0604020202020204" pitchFamily="34" charset="0"/>
                  <a:cs typeface="Arial" panose="020B0604020202020204" pitchFamily="34" charset="0"/>
                </a:rPr>
                <a:t>số</a:t>
              </a:r>
              <a:endParaRPr lang="en-US" sz="4400" b="1" dirty="0">
                <a:solidFill>
                  <a:schemeClr val="accent2">
                    <a:lumMod val="50000"/>
                  </a:schemeClr>
                </a:solidFill>
                <a:latin typeface="Arial" panose="020B0604020202020204" pitchFamily="34" charset="0"/>
                <a:cs typeface="Arial" panose="020B0604020202020204" pitchFamily="34" charset="0"/>
              </a:endParaRPr>
            </a:p>
          </p:txBody>
        </p:sp>
      </p:grpSp>
      <p:grpSp>
        <p:nvGrpSpPr>
          <p:cNvPr id="15" name="Group 14"/>
          <p:cNvGrpSpPr/>
          <p:nvPr/>
        </p:nvGrpSpPr>
        <p:grpSpPr>
          <a:xfrm>
            <a:off x="7162800" y="4810853"/>
            <a:ext cx="8340426" cy="2795149"/>
            <a:chOff x="7162800" y="4810853"/>
            <a:chExt cx="8340426" cy="2795149"/>
          </a:xfrm>
        </p:grpSpPr>
        <p:pic>
          <p:nvPicPr>
            <p:cNvPr id="28" name="Picture 27"/>
            <p:cNvPicPr>
              <a:picLocks noChangeAspect="1"/>
            </p:cNvPicPr>
            <p:nvPr/>
          </p:nvPicPr>
          <p:blipFill>
            <a:blip r:embed="rId7"/>
            <a:stretch>
              <a:fillRect/>
            </a:stretch>
          </p:blipFill>
          <p:spPr>
            <a:xfrm>
              <a:off x="7162800" y="4810853"/>
              <a:ext cx="8340426" cy="2795149"/>
            </a:xfrm>
            <a:prstGeom prst="rect">
              <a:avLst/>
            </a:prstGeom>
          </p:spPr>
        </p:pic>
        <p:sp>
          <p:nvSpPr>
            <p:cNvPr id="31" name="TextBox 30"/>
            <p:cNvSpPr txBox="1"/>
            <p:nvPr/>
          </p:nvSpPr>
          <p:spPr>
            <a:xfrm>
              <a:off x="7242874" y="5585909"/>
              <a:ext cx="8180278" cy="982513"/>
            </a:xfrm>
            <a:prstGeom prst="rect">
              <a:avLst/>
            </a:prstGeom>
            <a:noFill/>
          </p:spPr>
          <p:txBody>
            <a:bodyPr wrap="square" rtlCol="0">
              <a:spAutoFit/>
            </a:bodyPr>
            <a:lstStyle/>
            <a:p>
              <a:pPr algn="just">
                <a:lnSpc>
                  <a:spcPct val="150000"/>
                </a:lnSpc>
              </a:pPr>
              <a:r>
                <a:rPr lang="en-US" sz="4400" b="1" dirty="0" smtClean="0">
                  <a:solidFill>
                    <a:schemeClr val="accent5">
                      <a:lumMod val="50000"/>
                    </a:schemeClr>
                  </a:solidFill>
                  <a:latin typeface="Arial" panose="020B0604020202020204" pitchFamily="34" charset="0"/>
                  <a:cs typeface="Arial" panose="020B0604020202020204" pitchFamily="34" charset="0"/>
                </a:rPr>
                <a:t>2. </a:t>
              </a:r>
              <a:r>
                <a:rPr lang="en-US" sz="4400" b="1" dirty="0" err="1" smtClean="0">
                  <a:solidFill>
                    <a:schemeClr val="accent5">
                      <a:lumMod val="50000"/>
                    </a:schemeClr>
                  </a:solidFill>
                  <a:latin typeface="Arial" panose="020B0604020202020204" pitchFamily="34" charset="0"/>
                  <a:cs typeface="Arial" panose="020B0604020202020204" pitchFamily="34" charset="0"/>
                </a:rPr>
                <a:t>Thuật</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toán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tìm</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kiếm</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tuần</a:t>
              </a:r>
              <a:r>
                <a:rPr lang="en-US" sz="4400" b="1" dirty="0" smtClean="0">
                  <a:solidFill>
                    <a:schemeClr val="accent5">
                      <a:lumMod val="50000"/>
                    </a:schemeClr>
                  </a:solidFill>
                  <a:latin typeface="Arial" panose="020B0604020202020204" pitchFamily="34" charset="0"/>
                  <a:cs typeface="Arial" panose="020B0604020202020204" pitchFamily="34" charset="0"/>
                </a:rPr>
                <a:t> </a:t>
              </a:r>
              <a:r>
                <a:rPr lang="en-US" sz="4400" b="1" dirty="0" err="1" smtClean="0">
                  <a:solidFill>
                    <a:schemeClr val="accent5">
                      <a:lumMod val="50000"/>
                    </a:schemeClr>
                  </a:solidFill>
                  <a:latin typeface="Arial" panose="020B0604020202020204" pitchFamily="34" charset="0"/>
                  <a:cs typeface="Arial" panose="020B0604020202020204" pitchFamily="34" charset="0"/>
                </a:rPr>
                <a:t>tự</a:t>
              </a:r>
              <a:endParaRPr lang="en-US" sz="4400" b="1" dirty="0">
                <a:solidFill>
                  <a:schemeClr val="accent5">
                    <a:lumMod val="50000"/>
                  </a:schemeClr>
                </a:solidFill>
                <a:latin typeface="Arial" panose="020B0604020202020204" pitchFamily="34" charset="0"/>
                <a:cs typeface="Arial" panose="020B0604020202020204" pitchFamily="34" charset="0"/>
              </a:endParaRPr>
            </a:p>
          </p:txBody>
        </p:sp>
      </p:grpSp>
      <p:grpSp>
        <p:nvGrpSpPr>
          <p:cNvPr id="16" name="Group 15"/>
          <p:cNvGrpSpPr/>
          <p:nvPr/>
        </p:nvGrpSpPr>
        <p:grpSpPr>
          <a:xfrm>
            <a:off x="3276600" y="7123491"/>
            <a:ext cx="8340426" cy="2795149"/>
            <a:chOff x="3276600" y="7123491"/>
            <a:chExt cx="8340426" cy="2795149"/>
          </a:xfrm>
        </p:grpSpPr>
        <p:pic>
          <p:nvPicPr>
            <p:cNvPr id="26" name="Picture 25"/>
            <p:cNvPicPr>
              <a:picLocks noChangeAspect="1"/>
            </p:cNvPicPr>
            <p:nvPr/>
          </p:nvPicPr>
          <p:blipFill>
            <a:blip r:embed="rId7"/>
            <a:stretch>
              <a:fillRect/>
            </a:stretch>
          </p:blipFill>
          <p:spPr>
            <a:xfrm>
              <a:off x="3276600" y="7123491"/>
              <a:ext cx="8340426" cy="2795149"/>
            </a:xfrm>
            <a:prstGeom prst="rect">
              <a:avLst/>
            </a:prstGeom>
          </p:spPr>
        </p:pic>
        <p:sp>
          <p:nvSpPr>
            <p:cNvPr id="32" name="TextBox 31"/>
            <p:cNvSpPr txBox="1"/>
            <p:nvPr/>
          </p:nvSpPr>
          <p:spPr>
            <a:xfrm>
              <a:off x="3854106" y="8035588"/>
              <a:ext cx="6617387" cy="982513"/>
            </a:xfrm>
            <a:prstGeom prst="rect">
              <a:avLst/>
            </a:prstGeom>
            <a:noFill/>
          </p:spPr>
          <p:txBody>
            <a:bodyPr wrap="square" rtlCol="0">
              <a:spAutoFit/>
            </a:bodyPr>
            <a:lstStyle/>
            <a:p>
              <a:pPr algn="ctr">
                <a:lnSpc>
                  <a:spcPct val="150000"/>
                </a:lnSpc>
              </a:pPr>
              <a:r>
                <a:rPr lang="en-US" sz="4400" b="1" dirty="0" smtClean="0">
                  <a:solidFill>
                    <a:schemeClr val="accent6">
                      <a:lumMod val="50000"/>
                    </a:schemeClr>
                  </a:solidFill>
                  <a:latin typeface="Arial" panose="020B0604020202020204" pitchFamily="34" charset="0"/>
                  <a:cs typeface="Arial" panose="020B0604020202020204" pitchFamily="34" charset="0"/>
                </a:rPr>
                <a:t>3. </a:t>
              </a:r>
              <a:r>
                <a:rPr lang="en-US" sz="4400" b="1" dirty="0" err="1" smtClean="0">
                  <a:solidFill>
                    <a:schemeClr val="accent6">
                      <a:lumMod val="50000"/>
                    </a:schemeClr>
                  </a:solidFill>
                  <a:latin typeface="Arial" panose="020B0604020202020204" pitchFamily="34" charset="0"/>
                  <a:cs typeface="Arial" panose="020B0604020202020204" pitchFamily="34" charset="0"/>
                </a:rPr>
                <a:t>Bài</a:t>
              </a:r>
              <a:r>
                <a:rPr lang="en-US" sz="4400" b="1" dirty="0" smtClean="0">
                  <a:solidFill>
                    <a:schemeClr val="accent6">
                      <a:lumMod val="50000"/>
                    </a:schemeClr>
                  </a:solidFill>
                  <a:latin typeface="Arial" panose="020B0604020202020204" pitchFamily="34" charset="0"/>
                  <a:cs typeface="Arial" panose="020B0604020202020204" pitchFamily="34" charset="0"/>
                </a:rPr>
                <a:t> </a:t>
              </a:r>
              <a:r>
                <a:rPr lang="en-US" sz="4400" b="1" dirty="0" err="1" smtClean="0">
                  <a:solidFill>
                    <a:schemeClr val="accent6">
                      <a:lumMod val="50000"/>
                    </a:schemeClr>
                  </a:solidFill>
                  <a:latin typeface="Arial" panose="020B0604020202020204" pitchFamily="34" charset="0"/>
                  <a:cs typeface="Arial" panose="020B0604020202020204" pitchFamily="34" charset="0"/>
                </a:rPr>
                <a:t>toán</a:t>
              </a:r>
              <a:r>
                <a:rPr lang="en-US" sz="4400" b="1" dirty="0" smtClean="0">
                  <a:solidFill>
                    <a:schemeClr val="accent6">
                      <a:lumMod val="50000"/>
                    </a:schemeClr>
                  </a:solidFill>
                  <a:latin typeface="Arial" panose="020B0604020202020204" pitchFamily="34" charset="0"/>
                  <a:cs typeface="Arial" panose="020B0604020202020204" pitchFamily="34" charset="0"/>
                </a:rPr>
                <a:t> </a:t>
              </a:r>
              <a:r>
                <a:rPr lang="en-US" sz="4400" b="1" dirty="0" err="1" smtClean="0">
                  <a:solidFill>
                    <a:schemeClr val="accent6">
                      <a:lumMod val="50000"/>
                    </a:schemeClr>
                  </a:solidFill>
                  <a:latin typeface="Arial" panose="020B0604020202020204" pitchFamily="34" charset="0"/>
                  <a:cs typeface="Arial" panose="020B0604020202020204" pitchFamily="34" charset="0"/>
                </a:rPr>
                <a:t>tìm</a:t>
              </a:r>
              <a:r>
                <a:rPr lang="en-US" sz="4400" b="1" dirty="0" smtClean="0">
                  <a:solidFill>
                    <a:schemeClr val="accent6">
                      <a:lumMod val="50000"/>
                    </a:schemeClr>
                  </a:solidFill>
                  <a:latin typeface="Arial" panose="020B0604020202020204" pitchFamily="34" charset="0"/>
                  <a:cs typeface="Arial" panose="020B0604020202020204" pitchFamily="34" charset="0"/>
                </a:rPr>
                <a:t> </a:t>
              </a:r>
              <a:r>
                <a:rPr lang="en-US" sz="4400" b="1" dirty="0" err="1" smtClean="0">
                  <a:solidFill>
                    <a:schemeClr val="accent6">
                      <a:lumMod val="50000"/>
                    </a:schemeClr>
                  </a:solidFill>
                  <a:latin typeface="Arial" panose="020B0604020202020204" pitchFamily="34" charset="0"/>
                  <a:cs typeface="Arial" panose="020B0604020202020204" pitchFamily="34" charset="0"/>
                </a:rPr>
                <a:t>kiếm</a:t>
              </a:r>
              <a:endParaRPr lang="en-US" sz="4400" b="1" dirty="0">
                <a:solidFill>
                  <a:schemeClr val="accent6">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36573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412086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496511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5110163"/>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5255215"/>
            <a:ext cx="270338" cy="0"/>
          </a:xfrm>
          <a:prstGeom prst="line">
            <a:avLst/>
          </a:prstGeom>
          <a:ln w="66675" cap="rnd">
            <a:solidFill>
              <a:srgbClr val="845D6F"/>
            </a:solidFill>
            <a:prstDash val="solid"/>
            <a:headEnd type="none" w="sm" len="sm"/>
            <a:tailEnd type="none" w="sm" len="sm"/>
          </a:ln>
        </p:spPr>
      </p:sp>
      <p:sp>
        <p:nvSpPr>
          <p:cNvPr id="22" name="AutoShape 22"/>
          <p:cNvSpPr/>
          <p:nvPr/>
        </p:nvSpPr>
        <p:spPr>
          <a:xfrm rot="3752" flipV="1">
            <a:off x="6" y="1562921"/>
            <a:ext cx="17450130" cy="22469"/>
          </a:xfrm>
          <a:prstGeom prst="line">
            <a:avLst/>
          </a:prstGeom>
          <a:ln w="38100" cap="rnd">
            <a:solidFill>
              <a:srgbClr val="664354"/>
            </a:solidFill>
            <a:prstDash val="solid"/>
            <a:headEnd type="none" w="sm" len="sm"/>
            <a:tailEnd type="none" w="sm" len="sm"/>
          </a:ln>
        </p:spPr>
      </p:sp>
      <p:grpSp>
        <p:nvGrpSpPr>
          <p:cNvPr id="23" name="Group 23"/>
          <p:cNvGrpSpPr/>
          <p:nvPr/>
        </p:nvGrpSpPr>
        <p:grpSpPr>
          <a:xfrm>
            <a:off x="483736" y="550463"/>
            <a:ext cx="309615" cy="3096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5" name="Group 25"/>
          <p:cNvGrpSpPr/>
          <p:nvPr/>
        </p:nvGrpSpPr>
        <p:grpSpPr>
          <a:xfrm>
            <a:off x="1024125" y="550463"/>
            <a:ext cx="309615" cy="3096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7" name="Group 27"/>
          <p:cNvGrpSpPr/>
          <p:nvPr/>
        </p:nvGrpSpPr>
        <p:grpSpPr>
          <a:xfrm>
            <a:off x="1564514" y="550463"/>
            <a:ext cx="309615" cy="3096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1600" y="521695"/>
            <a:ext cx="399352" cy="399352"/>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5819124" y="521695"/>
            <a:ext cx="415933" cy="415933"/>
          </a:xfrm>
          <a:prstGeom prst="rect">
            <a:avLst/>
          </a:prstGeom>
        </p:spPr>
      </p:pic>
      <p:sp>
        <p:nvSpPr>
          <p:cNvPr id="32" name="TextBox 31"/>
          <p:cNvSpPr txBox="1"/>
          <p:nvPr/>
        </p:nvSpPr>
        <p:spPr>
          <a:xfrm>
            <a:off x="2903291" y="220445"/>
            <a:ext cx="12375444" cy="1063433"/>
          </a:xfrm>
          <a:prstGeom prst="rect">
            <a:avLst/>
          </a:prstGeom>
          <a:noFill/>
        </p:spPr>
        <p:txBody>
          <a:bodyPr wrap="square" rtlCol="0">
            <a:spAutoFit/>
          </a:bodyPr>
          <a:lstStyle/>
          <a:p>
            <a:pPr algn="just">
              <a:lnSpc>
                <a:spcPct val="150000"/>
              </a:lnSpc>
            </a:pPr>
            <a:r>
              <a:rPr lang="en-US" sz="4800" b="1" dirty="0" smtClean="0">
                <a:solidFill>
                  <a:srgbClr val="C00000"/>
                </a:solidFill>
                <a:latin typeface="Arial" panose="020B0604020202020204" pitchFamily="34" charset="0"/>
                <a:cs typeface="Arial" panose="020B0604020202020204" pitchFamily="34" charset="0"/>
              </a:rPr>
              <a:t>1. </a:t>
            </a:r>
            <a:r>
              <a:rPr lang="en-US" sz="4800" b="1" dirty="0" err="1" smtClean="0">
                <a:solidFill>
                  <a:srgbClr val="C00000"/>
                </a:solidFill>
                <a:latin typeface="Arial" panose="020B0604020202020204" pitchFamily="34" charset="0"/>
                <a:cs typeface="Arial" panose="020B0604020202020204" pitchFamily="34" charset="0"/>
              </a:rPr>
              <a:t>Tìm</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kiếm</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tuần</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tự</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một</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trong</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dãy</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số</a:t>
            </a:r>
            <a:endParaRPr lang="en-US" sz="4800" b="1" dirty="0">
              <a:solidFill>
                <a:srgbClr val="C00000"/>
              </a:solidFill>
              <a:latin typeface="Arial" panose="020B0604020202020204" pitchFamily="34" charset="0"/>
              <a:cs typeface="Arial" panose="020B0604020202020204" pitchFamily="34" charset="0"/>
            </a:endParaRPr>
          </a:p>
        </p:txBody>
      </p:sp>
      <p:sp>
        <p:nvSpPr>
          <p:cNvPr id="33" name="Rectangle 32"/>
          <p:cNvSpPr/>
          <p:nvPr/>
        </p:nvSpPr>
        <p:spPr>
          <a:xfrm>
            <a:off x="1001782" y="1915667"/>
            <a:ext cx="15986135" cy="942053"/>
          </a:xfrm>
          <a:prstGeom prst="rect">
            <a:avLst/>
          </a:prstGeom>
        </p:spPr>
        <p:txBody>
          <a:bodyPr wrap="square">
            <a:spAutoFit/>
          </a:bodyPr>
          <a:lstStyle/>
          <a:p>
            <a:pPr algn="just">
              <a:lnSpc>
                <a:spcPct val="150000"/>
              </a:lnSpc>
            </a:pPr>
            <a:r>
              <a:rPr lang="en-US" sz="4200" i="1" dirty="0">
                <a:latin typeface="Arial" panose="020B0604020202020204" pitchFamily="34" charset="0"/>
                <a:cs typeface="Arial" panose="020B0604020202020204" pitchFamily="34" charset="0"/>
              </a:rPr>
              <a:t>Đ</a:t>
            </a:r>
            <a:r>
              <a:rPr lang="vi-VN" sz="4200" i="1" dirty="0" smtClean="0">
                <a:latin typeface="Arial" panose="020B0604020202020204" pitchFamily="34" charset="0"/>
                <a:cs typeface="Arial" panose="020B0604020202020204" pitchFamily="34" charset="0"/>
              </a:rPr>
              <a:t>ọc </a:t>
            </a:r>
            <a:r>
              <a:rPr lang="vi-VN" sz="4200" i="1" dirty="0">
                <a:latin typeface="Arial" panose="020B0604020202020204" pitchFamily="34" charset="0"/>
                <a:cs typeface="Arial" panose="020B0604020202020204" pitchFamily="34" charset="0"/>
              </a:rPr>
              <a:t>thông tin mục </a:t>
            </a:r>
            <a:r>
              <a:rPr lang="vi-VN" sz="4200" i="1" dirty="0" smtClean="0">
                <a:latin typeface="Arial" panose="020B0604020202020204" pitchFamily="34" charset="0"/>
                <a:cs typeface="Arial" panose="020B0604020202020204" pitchFamily="34" charset="0"/>
              </a:rPr>
              <a:t>1 </a:t>
            </a:r>
            <a:r>
              <a:rPr lang="vi-VN" sz="4200" i="1" dirty="0">
                <a:latin typeface="Arial" panose="020B0604020202020204" pitchFamily="34" charset="0"/>
                <a:cs typeface="Arial" panose="020B0604020202020204" pitchFamily="34" charset="0"/>
              </a:rPr>
              <a:t>SGK tr.78, và trả lời câu hỏi trong phần </a:t>
            </a:r>
            <a:r>
              <a:rPr lang="vi-VN" sz="4200" b="1" i="1" dirty="0">
                <a:latin typeface="Arial" panose="020B0604020202020204" pitchFamily="34" charset="0"/>
                <a:cs typeface="Arial" panose="020B0604020202020204" pitchFamily="34" charset="0"/>
              </a:rPr>
              <a:t>Ví dụ</a:t>
            </a:r>
            <a:r>
              <a:rPr lang="vi-VN" sz="4200" i="1" dirty="0" smtClean="0">
                <a:latin typeface="Arial" panose="020B0604020202020204" pitchFamily="34" charset="0"/>
                <a:cs typeface="Arial" panose="020B0604020202020204" pitchFamily="34" charset="0"/>
              </a:rPr>
              <a:t>:</a:t>
            </a:r>
            <a:endParaRPr lang="en-US" sz="4200" i="1" dirty="0" smtClean="0">
              <a:latin typeface="Arial" panose="020B0604020202020204" pitchFamily="34" charset="0"/>
              <a:cs typeface="Arial" panose="020B0604020202020204" pitchFamily="34" charset="0"/>
            </a:endParaRPr>
          </a:p>
        </p:txBody>
      </p:sp>
      <p:sp>
        <p:nvSpPr>
          <p:cNvPr id="34" name="Rectangle 33"/>
          <p:cNvSpPr/>
          <p:nvPr/>
        </p:nvSpPr>
        <p:spPr>
          <a:xfrm>
            <a:off x="986542" y="6058371"/>
            <a:ext cx="3656770" cy="738664"/>
          </a:xfrm>
          <a:prstGeom prst="rect">
            <a:avLst/>
          </a:prstGeom>
        </p:spPr>
        <p:txBody>
          <a:bodyPr wrap="none">
            <a:spAutoFit/>
          </a:bodyPr>
          <a:lstStyle/>
          <a:p>
            <a:r>
              <a:rPr lang="en-US" sz="4200" dirty="0" err="1">
                <a:latin typeface="Arial" panose="020B0604020202020204" pitchFamily="34" charset="0"/>
                <a:cs typeface="Arial" panose="020B0604020202020204" pitchFamily="34" charset="0"/>
              </a:rPr>
              <a:t>Dãy</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xuất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phát</a:t>
            </a:r>
            <a:r>
              <a:rPr lang="en-US" sz="4200" dirty="0">
                <a:latin typeface="Arial" panose="020B0604020202020204" pitchFamily="34" charset="0"/>
                <a:cs typeface="Arial" panose="020B0604020202020204" pitchFamily="34" charset="0"/>
              </a:rPr>
              <a:t>:</a:t>
            </a:r>
          </a:p>
        </p:txBody>
      </p:sp>
      <p:pic>
        <p:nvPicPr>
          <p:cNvPr id="35" name="Picture 34"/>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82809" y="5828705"/>
            <a:ext cx="12380794" cy="1455008"/>
          </a:xfrm>
          <a:prstGeom prst="rect">
            <a:avLst/>
          </a:prstGeom>
        </p:spPr>
      </p:pic>
      <p:sp>
        <p:nvSpPr>
          <p:cNvPr id="36" name="Rectangle 35"/>
          <p:cNvSpPr/>
          <p:nvPr/>
        </p:nvSpPr>
        <p:spPr>
          <a:xfrm>
            <a:off x="1968845" y="3197387"/>
            <a:ext cx="15100950" cy="2031325"/>
          </a:xfrm>
          <a:prstGeom prst="rect">
            <a:avLst/>
          </a:prstGeom>
        </p:spPr>
        <p:txBody>
          <a:bodyPr wrap="square">
            <a:spAutoFit/>
          </a:bodyPr>
          <a:lstStyle/>
          <a:p>
            <a:pPr lvl="0" algn="just">
              <a:lnSpc>
                <a:spcPct val="150000"/>
              </a:lnSpc>
            </a:pPr>
            <a:r>
              <a:rPr lang="vi-VN" sz="4200" dirty="0">
                <a:solidFill>
                  <a:prstClr val="black"/>
                </a:solidFill>
                <a:cs typeface="Arial" panose="020B0604020202020204" pitchFamily="34" charset="0"/>
              </a:rPr>
              <a:t>Cho dãy số 18, 94, 42, 44, 06, 55, 12, 67. Hãy tìm xem số 44 ở trong dãy này không. Nếu có thì đưa ra vị trí đầu tiên tìm thấy. </a:t>
            </a:r>
            <a:endParaRPr lang="en-US" sz="4200" dirty="0">
              <a:solidFill>
                <a:prstClr val="black"/>
              </a:solidFill>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13"/>
          <a:stretch>
            <a:fillRect/>
          </a:stretch>
        </p:blipFill>
        <p:spPr>
          <a:xfrm>
            <a:off x="504747" y="3224407"/>
            <a:ext cx="1272456" cy="1780453"/>
          </a:xfrm>
          <a:prstGeom prst="rect">
            <a:avLst/>
          </a:prstGeom>
        </p:spPr>
      </p:pic>
      <p:pic>
        <p:nvPicPr>
          <p:cNvPr id="40" name="Picture 39"/>
          <p:cNvPicPr>
            <a:picLocks noChangeAspect="1"/>
          </p:cNvPicPr>
          <p:nvPr/>
        </p:nvPicPr>
        <p:blipFill>
          <a:blip r:embed="rId14"/>
          <a:stretch>
            <a:fillRect/>
          </a:stretch>
        </p:blipFill>
        <p:spPr>
          <a:xfrm>
            <a:off x="7655280" y="7970319"/>
            <a:ext cx="2871465" cy="2316681"/>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left)">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anim calcmode="lin" valueType="num">
                                      <p:cBhvr>
                                        <p:cTn id="20" dur="500" fill="hold"/>
                                        <p:tgtEl>
                                          <p:spTgt spid="37"/>
                                        </p:tgtEl>
                                        <p:attrNameLst>
                                          <p:attrName>ppt_x</p:attrName>
                                        </p:attrNameLst>
                                      </p:cBhvr>
                                      <p:tavLst>
                                        <p:tav tm="0">
                                          <p:val>
                                            <p:strVal val="#ppt_x"/>
                                          </p:val>
                                        </p:tav>
                                        <p:tav tm="100000">
                                          <p:val>
                                            <p:strVal val="#ppt_x"/>
                                          </p:val>
                                        </p:tav>
                                      </p:tavLst>
                                    </p:anim>
                                    <p:anim calcmode="lin" valueType="num">
                                      <p:cBhvr>
                                        <p:cTn id="21" dur="5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anim calcmode="lin" valueType="num">
                                      <p:cBhvr>
                                        <p:cTn id="25" dur="500" fill="hold"/>
                                        <p:tgtEl>
                                          <p:spTgt spid="36"/>
                                        </p:tgtEl>
                                        <p:attrNameLst>
                                          <p:attrName>ppt_x</p:attrName>
                                        </p:attrNameLst>
                                      </p:cBhvr>
                                      <p:tavLst>
                                        <p:tav tm="0">
                                          <p:val>
                                            <p:strVal val="#ppt_x"/>
                                          </p:val>
                                        </p:tav>
                                        <p:tav tm="100000">
                                          <p:val>
                                            <p:strVal val="#ppt_x"/>
                                          </p:val>
                                        </p:tav>
                                      </p:tavLst>
                                    </p:anim>
                                    <p:anim calcmode="lin" valueType="num">
                                      <p:cBhvr>
                                        <p:cTn id="26" dur="500" fill="hold"/>
                                        <p:tgtEl>
                                          <p:spTgt spid="3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anim calcmode="lin" valueType="num">
                                      <p:cBhvr>
                                        <p:cTn id="30" dur="500" fill="hold"/>
                                        <p:tgtEl>
                                          <p:spTgt spid="34"/>
                                        </p:tgtEl>
                                        <p:attrNameLst>
                                          <p:attrName>ppt_x</p:attrName>
                                        </p:attrNameLst>
                                      </p:cBhvr>
                                      <p:tavLst>
                                        <p:tav tm="0">
                                          <p:val>
                                            <p:strVal val="#ppt_x"/>
                                          </p:val>
                                        </p:tav>
                                        <p:tav tm="100000">
                                          <p:val>
                                            <p:strVal val="#ppt_x"/>
                                          </p:val>
                                        </p:tav>
                                      </p:tavLst>
                                    </p:anim>
                                    <p:anim calcmode="lin" valueType="num">
                                      <p:cBhvr>
                                        <p:cTn id="31" dur="500" fill="hold"/>
                                        <p:tgtEl>
                                          <p:spTgt spid="34"/>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anim calcmode="lin" valueType="num">
                                      <p:cBhvr>
                                        <p:cTn id="35" dur="500" fill="hold"/>
                                        <p:tgtEl>
                                          <p:spTgt spid="35"/>
                                        </p:tgtEl>
                                        <p:attrNameLst>
                                          <p:attrName>ppt_x</p:attrName>
                                        </p:attrNameLst>
                                      </p:cBhvr>
                                      <p:tavLst>
                                        <p:tav tm="0">
                                          <p:val>
                                            <p:strVal val="#ppt_x"/>
                                          </p:val>
                                        </p:tav>
                                        <p:tav tm="100000">
                                          <p:val>
                                            <p:strVal val="#ppt_x"/>
                                          </p:val>
                                        </p:tav>
                                      </p:tavLst>
                                    </p:anim>
                                    <p:anim calcmode="lin" valueType="num">
                                      <p:cBhvr>
                                        <p:cTn id="3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6D6E5"/>
        </a:solidFill>
        <a:effectLst/>
      </p:bgPr>
    </p:bg>
    <p:spTree>
      <p:nvGrpSpPr>
        <p:cNvPr id="1" name=""/>
        <p:cNvGrpSpPr/>
        <p:nvPr/>
      </p:nvGrpSpPr>
      <p:grpSpPr>
        <a:xfrm>
          <a:off x="0" y="0"/>
          <a:ext cx="0" cy="0"/>
          <a:chOff x="0" y="0"/>
          <a:chExt cx="0" cy="0"/>
        </a:xfrm>
      </p:grpSpPr>
      <p:sp>
        <p:nvSpPr>
          <p:cNvPr id="2" name="AutoShape 2"/>
          <p:cNvSpPr/>
          <p:nvPr/>
        </p:nvSpPr>
        <p:spPr>
          <a:xfrm rot="3752">
            <a:off x="-5" y="1159252"/>
            <a:ext cx="17450154" cy="0"/>
          </a:xfrm>
          <a:prstGeom prst="line">
            <a:avLst/>
          </a:prstGeom>
          <a:ln w="38100" cap="rnd">
            <a:solidFill>
              <a:srgbClr val="664354"/>
            </a:solidFill>
            <a:prstDash val="solid"/>
            <a:headEnd type="none" w="sm" len="sm"/>
            <a:tailEnd type="none" w="sm" len="sm"/>
          </a:ln>
        </p:spPr>
      </p:sp>
      <p:sp>
        <p:nvSpPr>
          <p:cNvPr id="3" name="AutoShape 3"/>
          <p:cNvSpPr/>
          <p:nvPr/>
        </p:nvSpPr>
        <p:spPr>
          <a:xfrm>
            <a:off x="17450144" y="0"/>
            <a:ext cx="837856" cy="10287000"/>
          </a:xfrm>
          <a:prstGeom prst="rect">
            <a:avLst/>
          </a:prstGeom>
          <a:solidFill>
            <a:srgbClr val="FFF3ED"/>
          </a:solidFill>
        </p:spPr>
      </p:sp>
      <p:grpSp>
        <p:nvGrpSpPr>
          <p:cNvPr id="4" name="Group 4"/>
          <p:cNvGrpSpPr>
            <a:grpSpLocks noChangeAspect="1"/>
          </p:cNvGrpSpPr>
          <p:nvPr/>
        </p:nvGrpSpPr>
        <p:grpSpPr>
          <a:xfrm>
            <a:off x="17693288" y="349650"/>
            <a:ext cx="328824" cy="284761"/>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6" name="Group 6"/>
          <p:cNvGrpSpPr>
            <a:grpSpLocks noChangeAspect="1"/>
          </p:cNvGrpSpPr>
          <p:nvPr/>
        </p:nvGrpSpPr>
        <p:grpSpPr>
          <a:xfrm rot="-10800000">
            <a:off x="17693288" y="9681546"/>
            <a:ext cx="328824" cy="284761"/>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8" name="Group 8"/>
          <p:cNvGrpSpPr/>
          <p:nvPr/>
        </p:nvGrpSpPr>
        <p:grpSpPr>
          <a:xfrm>
            <a:off x="17589641" y="5035508"/>
            <a:ext cx="558861" cy="2045264"/>
            <a:chOff x="0" y="0"/>
            <a:chExt cx="660400" cy="2416868"/>
          </a:xfrm>
        </p:grpSpPr>
        <p:sp>
          <p:nvSpPr>
            <p:cNvPr id="9" name="Freeform 9"/>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16" name="AutoShape 16"/>
          <p:cNvSpPr/>
          <p:nvPr/>
        </p:nvSpPr>
        <p:spPr>
          <a:xfrm>
            <a:off x="17733903" y="5879750"/>
            <a:ext cx="270338" cy="0"/>
          </a:xfrm>
          <a:prstGeom prst="line">
            <a:avLst/>
          </a:prstGeom>
          <a:ln w="66675" cap="rnd">
            <a:solidFill>
              <a:srgbClr val="845D6F"/>
            </a:solidFill>
            <a:prstDash val="solid"/>
            <a:headEnd type="none" w="sm" len="sm"/>
            <a:tailEnd type="none" w="sm" len="sm"/>
          </a:ln>
        </p:spPr>
      </p:sp>
      <p:sp>
        <p:nvSpPr>
          <p:cNvPr id="17" name="AutoShape 17"/>
          <p:cNvSpPr/>
          <p:nvPr/>
        </p:nvSpPr>
        <p:spPr>
          <a:xfrm>
            <a:off x="17733903" y="6024802"/>
            <a:ext cx="270338" cy="0"/>
          </a:xfrm>
          <a:prstGeom prst="line">
            <a:avLst/>
          </a:prstGeom>
          <a:ln w="66675" cap="rnd">
            <a:solidFill>
              <a:srgbClr val="845D6F"/>
            </a:solidFill>
            <a:prstDash val="solid"/>
            <a:headEnd type="none" w="sm" len="sm"/>
            <a:tailEnd type="none" w="sm" len="sm"/>
          </a:ln>
        </p:spPr>
      </p:sp>
      <p:sp>
        <p:nvSpPr>
          <p:cNvPr id="18" name="AutoShape 18"/>
          <p:cNvSpPr/>
          <p:nvPr/>
        </p:nvSpPr>
        <p:spPr>
          <a:xfrm>
            <a:off x="17733903" y="6169854"/>
            <a:ext cx="270338" cy="0"/>
          </a:xfrm>
          <a:prstGeom prst="line">
            <a:avLst/>
          </a:prstGeom>
          <a:ln w="66675" cap="rnd">
            <a:solidFill>
              <a:srgbClr val="845D6F"/>
            </a:solidFill>
            <a:prstDash val="solid"/>
            <a:headEnd type="none" w="sm" len="sm"/>
            <a:tailEnd type="none" w="sm" len="sm"/>
          </a:ln>
        </p:spPr>
      </p:sp>
      <p:grpSp>
        <p:nvGrpSpPr>
          <p:cNvPr id="29" name="Group 29"/>
          <p:cNvGrpSpPr/>
          <p:nvPr/>
        </p:nvGrpSpPr>
        <p:grpSpPr>
          <a:xfrm>
            <a:off x="463607" y="397468"/>
            <a:ext cx="309615" cy="3096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31" name="Group 31"/>
          <p:cNvGrpSpPr/>
          <p:nvPr/>
        </p:nvGrpSpPr>
        <p:grpSpPr>
          <a:xfrm>
            <a:off x="1003996" y="397468"/>
            <a:ext cx="309615" cy="309615"/>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33" name="Group 33"/>
          <p:cNvGrpSpPr/>
          <p:nvPr/>
        </p:nvGrpSpPr>
        <p:grpSpPr>
          <a:xfrm>
            <a:off x="1544385" y="397468"/>
            <a:ext cx="309615" cy="309615"/>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35" name="Picture 3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591471" y="368700"/>
            <a:ext cx="399352" cy="399352"/>
          </a:xfrm>
          <a:prstGeom prst="rect">
            <a:avLst/>
          </a:prstGeom>
        </p:spPr>
      </p:pic>
      <p:pic>
        <p:nvPicPr>
          <p:cNvPr id="3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15798995" y="368700"/>
            <a:ext cx="415933" cy="415933"/>
          </a:xfrm>
          <a:prstGeom prst="rect">
            <a:avLst/>
          </a:prstGeom>
        </p:spPr>
      </p:pic>
      <p:sp>
        <p:nvSpPr>
          <p:cNvPr id="37" name="TextBox 37"/>
          <p:cNvSpPr txBox="1"/>
          <p:nvPr/>
        </p:nvSpPr>
        <p:spPr>
          <a:xfrm>
            <a:off x="6740591" y="538538"/>
            <a:ext cx="4171122" cy="428643"/>
          </a:xfrm>
          <a:prstGeom prst="rect">
            <a:avLst/>
          </a:prstGeom>
        </p:spPr>
        <p:txBody>
          <a:bodyPr lIns="0" tIns="0" rIns="0" bIns="0" rtlCol="0" anchor="t">
            <a:spAutoFit/>
          </a:bodyPr>
          <a:lstStyle/>
          <a:p>
            <a:pPr algn="ctr">
              <a:lnSpc>
                <a:spcPts val="3000"/>
              </a:lnSpc>
            </a:pPr>
            <a:r>
              <a:rPr lang="en-US" sz="4800" b="1" dirty="0" err="1" smtClean="0">
                <a:solidFill>
                  <a:srgbClr val="C00000"/>
                </a:solidFill>
                <a:latin typeface="Arial" panose="020B0604020202020204" pitchFamily="34" charset="0"/>
                <a:cs typeface="Arial" panose="020B0604020202020204" pitchFamily="34" charset="0"/>
              </a:rPr>
              <a:t>Hướng</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dẫn</a:t>
            </a:r>
            <a:endParaRPr lang="en-US" sz="4800" b="1" dirty="0">
              <a:solidFill>
                <a:srgbClr val="C00000"/>
              </a:solidFill>
              <a:latin typeface="Arial" panose="020B0604020202020204" pitchFamily="34" charset="0"/>
              <a:cs typeface="Arial" panose="020B0604020202020204" pitchFamily="34" charset="0"/>
            </a:endParaRPr>
          </a:p>
        </p:txBody>
      </p:sp>
      <p:sp>
        <p:nvSpPr>
          <p:cNvPr id="38" name="Rectangle 37"/>
          <p:cNvSpPr/>
          <p:nvPr/>
        </p:nvSpPr>
        <p:spPr>
          <a:xfrm>
            <a:off x="1099933" y="1403612"/>
            <a:ext cx="13544092" cy="707886"/>
          </a:xfrm>
          <a:prstGeom prst="rect">
            <a:avLst/>
          </a:prstGeom>
        </p:spPr>
        <p:txBody>
          <a:bodyPr wrap="none">
            <a:spAutoFit/>
          </a:bodyPr>
          <a:lstStyle/>
          <a:p>
            <a:r>
              <a:rPr lang="vi-VN" sz="4000" dirty="0">
                <a:latin typeface="Arial" panose="020B0604020202020204" pitchFamily="34" charset="0"/>
                <a:cs typeface="Arial" panose="020B0604020202020204" pitchFamily="34" charset="0"/>
              </a:rPr>
              <a:t>Gọi số phải tìm là x (x = 44). Các bước thực hiện tìm kiếm:</a:t>
            </a:r>
            <a:endParaRPr lang="en-US" sz="4000" dirty="0">
              <a:latin typeface="Arial" panose="020B0604020202020204" pitchFamily="34" charset="0"/>
              <a:cs typeface="Arial" panose="020B0604020202020204" pitchFamily="34" charset="0"/>
            </a:endParaRPr>
          </a:p>
        </p:txBody>
      </p:sp>
      <p:graphicFrame>
        <p:nvGraphicFramePr>
          <p:cNvPr id="39" name="Table 38"/>
          <p:cNvGraphicFramePr>
            <a:graphicFrameLocks noGrp="1"/>
          </p:cNvGraphicFramePr>
          <p:nvPr>
            <p:extLst>
              <p:ext uri="{D42A27DB-BD31-4B8C-83A1-F6EECF244321}">
                <p14:modId xmlns:p14="http://schemas.microsoft.com/office/powerpoint/2010/main" val="1963924829"/>
              </p:ext>
            </p:extLst>
          </p:nvPr>
        </p:nvGraphicFramePr>
        <p:xfrm>
          <a:off x="594052" y="2330382"/>
          <a:ext cx="16590204" cy="7568528"/>
        </p:xfrm>
        <a:graphic>
          <a:graphicData uri="http://schemas.openxmlformats.org/drawingml/2006/table">
            <a:tbl>
              <a:tblPr firstRow="1" firstCol="1" bandRow="1">
                <a:tableStyleId>{69C7853C-536D-4A76-A0AE-DD22124D55A5}</a:tableStyleId>
              </a:tblPr>
              <a:tblGrid>
                <a:gridCol w="2369187"/>
                <a:gridCol w="14221017"/>
              </a:tblGrid>
              <a:tr h="711104">
                <a:tc>
                  <a:txBody>
                    <a:bodyPr/>
                    <a:lstStyle/>
                    <a:p>
                      <a:pPr algn="ctr">
                        <a:lnSpc>
                          <a:spcPct val="130000"/>
                        </a:lnSpc>
                        <a:spcAft>
                          <a:spcPts val="0"/>
                        </a:spcAft>
                      </a:pPr>
                      <a:r>
                        <a:rPr lang="en-US" sz="3800" dirty="0" err="1">
                          <a:effectLst/>
                          <a:latin typeface="Arial" panose="020B0604020202020204" pitchFamily="34" charset="0"/>
                          <a:cs typeface="Arial" panose="020B0604020202020204" pitchFamily="34" charset="0"/>
                        </a:rPr>
                        <a:t>Bước</a:t>
                      </a:r>
                      <a:r>
                        <a:rPr lang="en-US" sz="3800" dirty="0">
                          <a:effectLst/>
                          <a:latin typeface="Arial" panose="020B0604020202020204" pitchFamily="34" charset="0"/>
                          <a:cs typeface="Arial" panose="020B0604020202020204" pitchFamily="34" charset="0"/>
                        </a:rPr>
                        <a:t> </a:t>
                      </a:r>
                      <a:endParaRPr lang="en-US" sz="3800" b="1"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c>
                  <a:txBody>
                    <a:bodyPr/>
                    <a:lstStyle/>
                    <a:p>
                      <a:pPr algn="ctr">
                        <a:lnSpc>
                          <a:spcPct val="130000"/>
                        </a:lnSpc>
                        <a:spcAft>
                          <a:spcPts val="0"/>
                        </a:spcAft>
                      </a:pPr>
                      <a:r>
                        <a:rPr lang="en-US" sz="3800" dirty="0" err="1">
                          <a:effectLst/>
                          <a:latin typeface="Arial" panose="020B0604020202020204" pitchFamily="34" charset="0"/>
                          <a:cs typeface="Arial" panose="020B0604020202020204" pitchFamily="34" charset="0"/>
                        </a:rPr>
                        <a:t>Thực</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hiện</a:t>
                      </a:r>
                      <a:r>
                        <a:rPr lang="en-US" sz="3800" dirty="0">
                          <a:effectLst/>
                          <a:latin typeface="Arial" panose="020B0604020202020204" pitchFamily="34" charset="0"/>
                          <a:cs typeface="Arial" panose="020B0604020202020204" pitchFamily="34" charset="0"/>
                        </a:rPr>
                        <a:t> </a:t>
                      </a:r>
                      <a:endParaRPr lang="en-US" sz="3800" b="1"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r>
              <a:tr h="1504820">
                <a:tc>
                  <a:txBody>
                    <a:bodyPr/>
                    <a:lstStyle/>
                    <a:p>
                      <a:pPr algn="ctr">
                        <a:lnSpc>
                          <a:spcPct val="130000"/>
                        </a:lnSpc>
                        <a:spcAft>
                          <a:spcPts val="0"/>
                        </a:spcAft>
                      </a:pPr>
                      <a:r>
                        <a:rPr lang="en-US" sz="3800" dirty="0">
                          <a:effectLst/>
                          <a:latin typeface="Arial" panose="020B0604020202020204" pitchFamily="34" charset="0"/>
                          <a:cs typeface="Arial" panose="020B0604020202020204" pitchFamily="34" charset="0"/>
                        </a:rPr>
                        <a:t>1</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c>
                  <a:txBody>
                    <a:bodyPr/>
                    <a:lstStyle/>
                    <a:p>
                      <a:pPr algn="just">
                        <a:lnSpc>
                          <a:spcPct val="130000"/>
                        </a:lnSpc>
                        <a:spcAft>
                          <a:spcPts val="0"/>
                        </a:spcAft>
                      </a:pPr>
                      <a:r>
                        <a:rPr lang="en-US" sz="3800" dirty="0">
                          <a:effectLst/>
                          <a:latin typeface="Arial" panose="020B0604020202020204" pitchFamily="34" charset="0"/>
                          <a:cs typeface="Arial" panose="020B0604020202020204" pitchFamily="34" charset="0"/>
                        </a:rPr>
                        <a:t>So </a:t>
                      </a:r>
                      <a:r>
                        <a:rPr lang="en-US" sz="3800" dirty="0" err="1">
                          <a:effectLst/>
                          <a:latin typeface="Arial" panose="020B0604020202020204" pitchFamily="34" charset="0"/>
                          <a:cs typeface="Arial" panose="020B0604020202020204" pitchFamily="34" charset="0"/>
                        </a:rPr>
                        <a:t>sánh</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ở </a:t>
                      </a:r>
                      <a:r>
                        <a:rPr lang="en-US" sz="3800" dirty="0" err="1">
                          <a:effectLst/>
                          <a:latin typeface="Arial" panose="020B0604020202020204" pitchFamily="34" charset="0"/>
                          <a:cs typeface="Arial" panose="020B0604020202020204" pitchFamily="34" charset="0"/>
                        </a:rPr>
                        <a:t>đầu</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dãy</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với</a:t>
                      </a:r>
                      <a:r>
                        <a:rPr lang="en-US" sz="3800" dirty="0">
                          <a:effectLst/>
                          <a:latin typeface="Arial" panose="020B0604020202020204" pitchFamily="34" charset="0"/>
                          <a:cs typeface="Arial" panose="020B0604020202020204" pitchFamily="34" charset="0"/>
                        </a:rPr>
                        <a:t> x: </a:t>
                      </a:r>
                    </a:p>
                    <a:p>
                      <a:pPr algn="just">
                        <a:lnSpc>
                          <a:spcPct val="130000"/>
                        </a:lnSpc>
                        <a:spcAft>
                          <a:spcPts val="0"/>
                        </a:spcAft>
                      </a:pPr>
                      <a:r>
                        <a:rPr lang="en-US" sz="3800" dirty="0" err="1">
                          <a:effectLst/>
                          <a:latin typeface="Arial" panose="020B0604020202020204" pitchFamily="34" charset="0"/>
                          <a:cs typeface="Arial" panose="020B0604020202020204" pitchFamily="34" charset="0"/>
                        </a:rPr>
                        <a:t>Vì</a:t>
                      </a:r>
                      <a:r>
                        <a:rPr lang="en-US" sz="3800" dirty="0">
                          <a:effectLst/>
                          <a:latin typeface="Arial" panose="020B0604020202020204" pitchFamily="34" charset="0"/>
                          <a:cs typeface="Arial" panose="020B0604020202020204" pitchFamily="34" charset="0"/>
                        </a:rPr>
                        <a:t> </a:t>
                      </a:r>
                      <a:r>
                        <a:rPr lang="en-US" sz="3800" dirty="0" smtClean="0">
                          <a:effectLst/>
                          <a:latin typeface="Arial" panose="020B0604020202020204" pitchFamily="34" charset="0"/>
                          <a:cs typeface="Arial" panose="020B0604020202020204" pitchFamily="34" charset="0"/>
                        </a:rPr>
                        <a:t>a</a:t>
                      </a:r>
                      <a:r>
                        <a:rPr lang="en-US" sz="3800" baseline="-25000" dirty="0" smtClean="0">
                          <a:effectLst/>
                          <a:latin typeface="Arial" panose="020B0604020202020204" pitchFamily="34" charset="0"/>
                          <a:cs typeface="Arial" panose="020B0604020202020204" pitchFamily="34" charset="0"/>
                        </a:rPr>
                        <a:t>1</a:t>
                      </a:r>
                      <a:r>
                        <a:rPr lang="en-US" sz="3800" baseline="0" dirty="0" smtClean="0">
                          <a:effectLst/>
                          <a:latin typeface="Arial" panose="020B0604020202020204" pitchFamily="34" charset="0"/>
                          <a:cs typeface="Arial" panose="020B0604020202020204" pitchFamily="34" charset="0"/>
                        </a:rPr>
                        <a:t> = 18 ≠ x </a:t>
                      </a:r>
                      <a:r>
                        <a:rPr lang="en-US" sz="3800" dirty="0" err="1" smtClean="0">
                          <a:effectLst/>
                          <a:latin typeface="Arial" panose="020B0604020202020204" pitchFamily="34" charset="0"/>
                          <a:cs typeface="Arial" panose="020B0604020202020204" pitchFamily="34" charset="0"/>
                        </a:rPr>
                        <a:t>nên</a:t>
                      </a:r>
                      <a:r>
                        <a:rPr lang="en-US" sz="3800" dirty="0" smtClean="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chuyển</a:t>
                      </a:r>
                      <a:r>
                        <a:rPr lang="en-US" sz="3800" dirty="0">
                          <a:effectLst/>
                          <a:latin typeface="Arial" panose="020B0604020202020204" pitchFamily="34" charset="0"/>
                          <a:cs typeface="Arial" panose="020B0604020202020204" pitchFamily="34" charset="0"/>
                        </a:rPr>
                        <a:t> sang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tiếp</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theo</a:t>
                      </a:r>
                      <a:r>
                        <a:rPr lang="en-US" sz="3800" dirty="0">
                          <a:effectLst/>
                          <a:latin typeface="Arial" panose="020B0604020202020204" pitchFamily="34" charset="0"/>
                          <a:cs typeface="Arial" panose="020B0604020202020204" pitchFamily="34" charset="0"/>
                        </a:rPr>
                        <a:t> a</a:t>
                      </a:r>
                      <a:r>
                        <a:rPr lang="en-US" sz="3800" baseline="-25000" dirty="0">
                          <a:effectLst/>
                          <a:latin typeface="Arial" panose="020B0604020202020204" pitchFamily="34" charset="0"/>
                          <a:cs typeface="Arial" panose="020B0604020202020204" pitchFamily="34" charset="0"/>
                        </a:rPr>
                        <a:t>2</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trong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dãy</a:t>
                      </a:r>
                      <a:r>
                        <a:rPr lang="en-US" sz="3800" dirty="0">
                          <a:effectLst/>
                          <a:latin typeface="Arial" panose="020B0604020202020204" pitchFamily="34" charset="0"/>
                          <a:cs typeface="Arial" panose="020B0604020202020204" pitchFamily="34" charset="0"/>
                        </a:rPr>
                        <a:t> </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r>
              <a:tr h="1504820">
                <a:tc>
                  <a:txBody>
                    <a:bodyPr/>
                    <a:lstStyle/>
                    <a:p>
                      <a:pPr algn="ctr">
                        <a:lnSpc>
                          <a:spcPct val="130000"/>
                        </a:lnSpc>
                        <a:spcAft>
                          <a:spcPts val="0"/>
                        </a:spcAft>
                      </a:pPr>
                      <a:r>
                        <a:rPr lang="en-US" sz="3800" dirty="0">
                          <a:effectLst/>
                          <a:latin typeface="Arial" panose="020B0604020202020204" pitchFamily="34" charset="0"/>
                          <a:cs typeface="Arial" panose="020B0604020202020204" pitchFamily="34" charset="0"/>
                        </a:rPr>
                        <a:t>2</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c>
                  <a:txBody>
                    <a:bodyPr/>
                    <a:lstStyle/>
                    <a:p>
                      <a:pPr algn="just">
                        <a:lnSpc>
                          <a:spcPct val="130000"/>
                        </a:lnSpc>
                        <a:spcAft>
                          <a:spcPts val="0"/>
                        </a:spcAft>
                      </a:pPr>
                      <a:r>
                        <a:rPr lang="en-US" sz="3800" dirty="0">
                          <a:effectLst/>
                          <a:latin typeface="Arial" panose="020B0604020202020204" pitchFamily="34" charset="0"/>
                          <a:cs typeface="Arial" panose="020B0604020202020204" pitchFamily="34" charset="0"/>
                        </a:rPr>
                        <a:t>So </a:t>
                      </a:r>
                      <a:r>
                        <a:rPr lang="en-US" sz="3800" dirty="0" err="1">
                          <a:effectLst/>
                          <a:latin typeface="Arial" panose="020B0604020202020204" pitchFamily="34" charset="0"/>
                          <a:cs typeface="Arial" panose="020B0604020202020204" pitchFamily="34" charset="0"/>
                        </a:rPr>
                        <a:t>sánh</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ở </a:t>
                      </a:r>
                      <a:r>
                        <a:rPr lang="en-US" sz="3800" dirty="0" err="1">
                          <a:effectLst/>
                          <a:latin typeface="Arial" panose="020B0604020202020204" pitchFamily="34" charset="0"/>
                          <a:cs typeface="Arial" panose="020B0604020202020204" pitchFamily="34" charset="0"/>
                        </a:rPr>
                        <a:t>đang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với</a:t>
                      </a:r>
                      <a:r>
                        <a:rPr lang="en-US" sz="3800" dirty="0">
                          <a:effectLst/>
                          <a:latin typeface="Arial" panose="020B0604020202020204" pitchFamily="34" charset="0"/>
                          <a:cs typeface="Arial" panose="020B0604020202020204" pitchFamily="34" charset="0"/>
                        </a:rPr>
                        <a:t> x: </a:t>
                      </a:r>
                    </a:p>
                    <a:p>
                      <a:pPr algn="just">
                        <a:lnSpc>
                          <a:spcPct val="130000"/>
                        </a:lnSpc>
                        <a:spcAft>
                          <a:spcPts val="0"/>
                        </a:spcAft>
                      </a:pPr>
                      <a:r>
                        <a:rPr lang="en-US" sz="3800" dirty="0" err="1">
                          <a:effectLst/>
                          <a:latin typeface="Arial" panose="020B0604020202020204" pitchFamily="34" charset="0"/>
                          <a:cs typeface="Arial" panose="020B0604020202020204" pitchFamily="34" charset="0"/>
                        </a:rPr>
                        <a:t>Vì</a:t>
                      </a:r>
                      <a:r>
                        <a:rPr lang="en-US" sz="3800" dirty="0">
                          <a:effectLst/>
                          <a:latin typeface="Arial" panose="020B0604020202020204" pitchFamily="34" charset="0"/>
                          <a:cs typeface="Arial" panose="020B0604020202020204" pitchFamily="34" charset="0"/>
                        </a:rPr>
                        <a:t> </a:t>
                      </a:r>
                      <a:r>
                        <a:rPr lang="en-US" sz="3800" dirty="0" smtClean="0">
                          <a:effectLst/>
                          <a:latin typeface="Arial" panose="020B0604020202020204" pitchFamily="34" charset="0"/>
                          <a:cs typeface="Arial" panose="020B0604020202020204" pitchFamily="34" charset="0"/>
                        </a:rPr>
                        <a:t>a</a:t>
                      </a:r>
                      <a:r>
                        <a:rPr lang="en-US" sz="3800" baseline="-25000" dirty="0" smtClean="0">
                          <a:effectLst/>
                          <a:latin typeface="Arial" panose="020B0604020202020204" pitchFamily="34" charset="0"/>
                          <a:cs typeface="Arial" panose="020B0604020202020204" pitchFamily="34" charset="0"/>
                        </a:rPr>
                        <a:t>2</a:t>
                      </a:r>
                      <a:r>
                        <a:rPr lang="en-US" sz="3800" baseline="0" dirty="0" smtClean="0">
                          <a:effectLst/>
                          <a:latin typeface="Arial" panose="020B0604020202020204" pitchFamily="34" charset="0"/>
                          <a:cs typeface="Arial" panose="020B0604020202020204" pitchFamily="34" charset="0"/>
                        </a:rPr>
                        <a:t> = 94 ≠ x </a:t>
                      </a:r>
                      <a:r>
                        <a:rPr lang="en-US" sz="3800" dirty="0" err="1" smtClean="0">
                          <a:effectLst/>
                          <a:latin typeface="Arial" panose="020B0604020202020204" pitchFamily="34" charset="0"/>
                          <a:cs typeface="Arial" panose="020B0604020202020204" pitchFamily="34" charset="0"/>
                        </a:rPr>
                        <a:t>nên</a:t>
                      </a:r>
                      <a:r>
                        <a:rPr lang="en-US" sz="3800" dirty="0" smtClean="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chuyển</a:t>
                      </a:r>
                      <a:r>
                        <a:rPr lang="en-US" sz="3800" dirty="0">
                          <a:effectLst/>
                          <a:latin typeface="Arial" panose="020B0604020202020204" pitchFamily="34" charset="0"/>
                          <a:cs typeface="Arial" panose="020B0604020202020204" pitchFamily="34" charset="0"/>
                        </a:rPr>
                        <a:t> sang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tiếp</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theo</a:t>
                      </a:r>
                      <a:r>
                        <a:rPr lang="en-US" sz="3800" dirty="0">
                          <a:effectLst/>
                          <a:latin typeface="Arial" panose="020B0604020202020204" pitchFamily="34" charset="0"/>
                          <a:cs typeface="Arial" panose="020B0604020202020204" pitchFamily="34" charset="0"/>
                        </a:rPr>
                        <a:t> a</a:t>
                      </a:r>
                      <a:r>
                        <a:rPr lang="en-US" sz="3800" baseline="-25000" dirty="0">
                          <a:effectLst/>
                          <a:latin typeface="Arial" panose="020B0604020202020204" pitchFamily="34" charset="0"/>
                          <a:cs typeface="Arial" panose="020B0604020202020204" pitchFamily="34" charset="0"/>
                        </a:rPr>
                        <a:t>3</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trong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dãy</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r>
              <a:tr h="1504820">
                <a:tc>
                  <a:txBody>
                    <a:bodyPr/>
                    <a:lstStyle/>
                    <a:p>
                      <a:pPr algn="ctr">
                        <a:lnSpc>
                          <a:spcPct val="130000"/>
                        </a:lnSpc>
                        <a:spcAft>
                          <a:spcPts val="0"/>
                        </a:spcAft>
                      </a:pPr>
                      <a:r>
                        <a:rPr lang="en-US" sz="3800" dirty="0">
                          <a:effectLst/>
                          <a:latin typeface="Arial" panose="020B0604020202020204" pitchFamily="34" charset="0"/>
                          <a:cs typeface="Arial" panose="020B0604020202020204" pitchFamily="34" charset="0"/>
                        </a:rPr>
                        <a:t>3</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c>
                  <a:txBody>
                    <a:bodyPr/>
                    <a:lstStyle/>
                    <a:p>
                      <a:pPr algn="just">
                        <a:lnSpc>
                          <a:spcPct val="130000"/>
                        </a:lnSpc>
                        <a:spcAft>
                          <a:spcPts val="0"/>
                        </a:spcAft>
                      </a:pPr>
                      <a:r>
                        <a:rPr lang="en-US" sz="3800" dirty="0">
                          <a:effectLst/>
                          <a:latin typeface="Arial" panose="020B0604020202020204" pitchFamily="34" charset="0"/>
                          <a:cs typeface="Arial" panose="020B0604020202020204" pitchFamily="34" charset="0"/>
                        </a:rPr>
                        <a:t>So </a:t>
                      </a:r>
                      <a:r>
                        <a:rPr lang="en-US" sz="3800" dirty="0" err="1">
                          <a:effectLst/>
                          <a:latin typeface="Arial" panose="020B0604020202020204" pitchFamily="34" charset="0"/>
                          <a:cs typeface="Arial" panose="020B0604020202020204" pitchFamily="34" charset="0"/>
                        </a:rPr>
                        <a:t>sánh</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ở </a:t>
                      </a:r>
                      <a:r>
                        <a:rPr lang="en-US" sz="3800" dirty="0" err="1">
                          <a:effectLst/>
                          <a:latin typeface="Arial" panose="020B0604020202020204" pitchFamily="34" charset="0"/>
                          <a:cs typeface="Arial" panose="020B0604020202020204" pitchFamily="34" charset="0"/>
                        </a:rPr>
                        <a:t>đang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với</a:t>
                      </a:r>
                      <a:r>
                        <a:rPr lang="en-US" sz="3800" dirty="0">
                          <a:effectLst/>
                          <a:latin typeface="Arial" panose="020B0604020202020204" pitchFamily="34" charset="0"/>
                          <a:cs typeface="Arial" panose="020B0604020202020204" pitchFamily="34" charset="0"/>
                        </a:rPr>
                        <a:t> x:</a:t>
                      </a:r>
                    </a:p>
                    <a:p>
                      <a:pPr algn="just">
                        <a:lnSpc>
                          <a:spcPct val="130000"/>
                        </a:lnSpc>
                        <a:spcAft>
                          <a:spcPts val="0"/>
                        </a:spcAft>
                      </a:pPr>
                      <a:r>
                        <a:rPr lang="en-US" sz="3800" dirty="0" err="1" smtClean="0">
                          <a:effectLst/>
                          <a:latin typeface="Arial" panose="020B0604020202020204" pitchFamily="34" charset="0"/>
                          <a:cs typeface="Arial" panose="020B0604020202020204" pitchFamily="34" charset="0"/>
                        </a:rPr>
                        <a:t>Vì</a:t>
                      </a:r>
                      <a:r>
                        <a:rPr lang="en-US" sz="3800" dirty="0" smtClean="0">
                          <a:effectLst/>
                          <a:latin typeface="Arial" panose="020B0604020202020204" pitchFamily="34" charset="0"/>
                          <a:cs typeface="Arial" panose="020B0604020202020204" pitchFamily="34" charset="0"/>
                        </a:rPr>
                        <a:t> a</a:t>
                      </a:r>
                      <a:r>
                        <a:rPr lang="en-US" sz="3800" baseline="-25000" dirty="0" smtClean="0">
                          <a:effectLst/>
                          <a:latin typeface="Arial" panose="020B0604020202020204" pitchFamily="34" charset="0"/>
                          <a:cs typeface="Arial" panose="020B0604020202020204" pitchFamily="34" charset="0"/>
                        </a:rPr>
                        <a:t>3</a:t>
                      </a:r>
                      <a:r>
                        <a:rPr lang="en-US" sz="3800" baseline="0" dirty="0" smtClean="0">
                          <a:effectLst/>
                          <a:latin typeface="Arial" panose="020B0604020202020204" pitchFamily="34" charset="0"/>
                          <a:cs typeface="Arial" panose="020B0604020202020204" pitchFamily="34" charset="0"/>
                        </a:rPr>
                        <a:t> = 42 ≠ x</a:t>
                      </a:r>
                      <a:r>
                        <a:rPr lang="en-US" sz="3800" dirty="0" smtClean="0">
                          <a:effectLst/>
                          <a:latin typeface="Arial" panose="020B0604020202020204" pitchFamily="34" charset="0"/>
                          <a:cs typeface="Arial" panose="020B0604020202020204" pitchFamily="34" charset="0"/>
                        </a:rPr>
                        <a:t> </a:t>
                      </a:r>
                      <a:r>
                        <a:rPr lang="en-US" sz="3800" dirty="0" err="1" smtClean="0">
                          <a:effectLst/>
                          <a:latin typeface="Arial" panose="020B0604020202020204" pitchFamily="34" charset="0"/>
                          <a:cs typeface="Arial" panose="020B0604020202020204" pitchFamily="34" charset="0"/>
                        </a:rPr>
                        <a:t>nên</a:t>
                      </a:r>
                      <a:r>
                        <a:rPr lang="en-US" sz="3800" dirty="0" smtClean="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chuyển</a:t>
                      </a:r>
                      <a:r>
                        <a:rPr lang="en-US" sz="3800" dirty="0">
                          <a:effectLst/>
                          <a:latin typeface="Arial" panose="020B0604020202020204" pitchFamily="34" charset="0"/>
                          <a:cs typeface="Arial" panose="020B0604020202020204" pitchFamily="34" charset="0"/>
                        </a:rPr>
                        <a:t> sang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tiếp</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theo</a:t>
                      </a:r>
                      <a:r>
                        <a:rPr lang="en-US" sz="3800" dirty="0">
                          <a:effectLst/>
                          <a:latin typeface="Arial" panose="020B0604020202020204" pitchFamily="34" charset="0"/>
                          <a:cs typeface="Arial" panose="020B0604020202020204" pitchFamily="34" charset="0"/>
                        </a:rPr>
                        <a:t> a</a:t>
                      </a:r>
                      <a:r>
                        <a:rPr lang="en-US" sz="3800" baseline="-25000" dirty="0">
                          <a:effectLst/>
                          <a:latin typeface="Arial" panose="020B0604020202020204" pitchFamily="34" charset="0"/>
                          <a:cs typeface="Arial" panose="020B0604020202020204" pitchFamily="34" charset="0"/>
                        </a:rPr>
                        <a:t>4</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trong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dãy</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r>
              <a:tr h="2298536">
                <a:tc>
                  <a:txBody>
                    <a:bodyPr/>
                    <a:lstStyle/>
                    <a:p>
                      <a:pPr algn="ctr">
                        <a:lnSpc>
                          <a:spcPct val="130000"/>
                        </a:lnSpc>
                        <a:spcAft>
                          <a:spcPts val="0"/>
                        </a:spcAft>
                      </a:pPr>
                      <a:r>
                        <a:rPr lang="en-US" sz="3800" dirty="0">
                          <a:effectLst/>
                          <a:latin typeface="Arial" panose="020B0604020202020204" pitchFamily="34" charset="0"/>
                          <a:cs typeface="Arial" panose="020B0604020202020204" pitchFamily="34" charset="0"/>
                        </a:rPr>
                        <a:t>4</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c>
                  <a:txBody>
                    <a:bodyPr/>
                    <a:lstStyle/>
                    <a:p>
                      <a:pPr algn="just">
                        <a:lnSpc>
                          <a:spcPct val="130000"/>
                        </a:lnSpc>
                        <a:spcAft>
                          <a:spcPts val="0"/>
                        </a:spcAft>
                      </a:pPr>
                      <a:r>
                        <a:rPr lang="en-US" sz="3800" dirty="0">
                          <a:effectLst/>
                          <a:latin typeface="Arial" panose="020B0604020202020204" pitchFamily="34" charset="0"/>
                          <a:cs typeface="Arial" panose="020B0604020202020204" pitchFamily="34" charset="0"/>
                        </a:rPr>
                        <a:t>So </a:t>
                      </a:r>
                      <a:r>
                        <a:rPr lang="en-US" sz="3800" dirty="0" err="1">
                          <a:effectLst/>
                          <a:latin typeface="Arial" panose="020B0604020202020204" pitchFamily="34" charset="0"/>
                          <a:cs typeface="Arial" panose="020B0604020202020204" pitchFamily="34" charset="0"/>
                        </a:rPr>
                        <a:t>sánh</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số</a:t>
                      </a:r>
                      <a:r>
                        <a:rPr lang="en-US" sz="3800" dirty="0">
                          <a:effectLst/>
                          <a:latin typeface="Arial" panose="020B0604020202020204" pitchFamily="34" charset="0"/>
                          <a:cs typeface="Arial" panose="020B0604020202020204" pitchFamily="34" charset="0"/>
                        </a:rPr>
                        <a:t> ở </a:t>
                      </a:r>
                      <a:r>
                        <a:rPr lang="en-US" sz="3800" dirty="0" err="1">
                          <a:effectLst/>
                          <a:latin typeface="Arial" panose="020B0604020202020204" pitchFamily="34" charset="0"/>
                          <a:cs typeface="Arial" panose="020B0604020202020204" pitchFamily="34" charset="0"/>
                        </a:rPr>
                        <a:t>đang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xét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với</a:t>
                      </a:r>
                      <a:r>
                        <a:rPr lang="en-US" sz="3800" dirty="0">
                          <a:effectLst/>
                          <a:latin typeface="Arial" panose="020B0604020202020204" pitchFamily="34" charset="0"/>
                          <a:cs typeface="Arial" panose="020B0604020202020204" pitchFamily="34" charset="0"/>
                        </a:rPr>
                        <a:t> x:</a:t>
                      </a:r>
                    </a:p>
                    <a:p>
                      <a:pPr algn="just">
                        <a:lnSpc>
                          <a:spcPct val="130000"/>
                        </a:lnSpc>
                        <a:spcAft>
                          <a:spcPts val="0"/>
                        </a:spcAft>
                      </a:pPr>
                      <a:r>
                        <a:rPr lang="en-US" sz="3800" dirty="0" err="1">
                          <a:effectLst/>
                          <a:latin typeface="Arial" panose="020B0604020202020204" pitchFamily="34" charset="0"/>
                          <a:cs typeface="Arial" panose="020B0604020202020204" pitchFamily="34" charset="0"/>
                        </a:rPr>
                        <a:t>Vì</a:t>
                      </a:r>
                      <a:r>
                        <a:rPr lang="en-US" sz="3800" dirty="0">
                          <a:effectLst/>
                          <a:latin typeface="Arial" panose="020B0604020202020204" pitchFamily="34" charset="0"/>
                          <a:cs typeface="Arial" panose="020B0604020202020204" pitchFamily="34" charset="0"/>
                        </a:rPr>
                        <a:t> </a:t>
                      </a:r>
                      <a:r>
                        <a:rPr lang="en-US" sz="3800" dirty="0" smtClean="0">
                          <a:effectLst/>
                          <a:latin typeface="Arial" panose="020B0604020202020204" pitchFamily="34" charset="0"/>
                          <a:cs typeface="Arial" panose="020B0604020202020204" pitchFamily="34" charset="0"/>
                        </a:rPr>
                        <a:t>a</a:t>
                      </a:r>
                      <a:r>
                        <a:rPr lang="en-US" sz="3800" baseline="-25000" dirty="0" smtClean="0">
                          <a:effectLst/>
                          <a:latin typeface="Arial" panose="020B0604020202020204" pitchFamily="34" charset="0"/>
                          <a:cs typeface="Arial" panose="020B0604020202020204" pitchFamily="34" charset="0"/>
                        </a:rPr>
                        <a:t>4</a:t>
                      </a:r>
                      <a:r>
                        <a:rPr lang="en-US" sz="3800" baseline="0" dirty="0" smtClean="0">
                          <a:effectLst/>
                          <a:latin typeface="Arial" panose="020B0604020202020204" pitchFamily="34" charset="0"/>
                          <a:cs typeface="Arial" panose="020B0604020202020204" pitchFamily="34" charset="0"/>
                        </a:rPr>
                        <a:t> = x = 44</a:t>
                      </a:r>
                      <a:endParaRPr lang="en-US" sz="3800" dirty="0" smtClean="0">
                        <a:effectLst/>
                        <a:latin typeface="Arial" panose="020B0604020202020204" pitchFamily="34" charset="0"/>
                        <a:cs typeface="Arial" panose="020B0604020202020204" pitchFamily="34" charset="0"/>
                      </a:endParaRPr>
                    </a:p>
                    <a:p>
                      <a:pPr algn="just">
                        <a:lnSpc>
                          <a:spcPct val="130000"/>
                        </a:lnSpc>
                        <a:spcAft>
                          <a:spcPts val="0"/>
                        </a:spcAft>
                      </a:pPr>
                      <a:r>
                        <a:rPr lang="en-US" sz="3800" dirty="0" err="1" smtClean="0">
                          <a:effectLst/>
                          <a:latin typeface="Arial" panose="020B0604020202020204" pitchFamily="34" charset="0"/>
                          <a:cs typeface="Arial" panose="020B0604020202020204" pitchFamily="34" charset="0"/>
                        </a:rPr>
                        <a:t>Kết</a:t>
                      </a:r>
                      <a:r>
                        <a:rPr lang="en-US" sz="3800" dirty="0" smtClean="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luận</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Tìm</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thấy</a:t>
                      </a:r>
                      <a:r>
                        <a:rPr lang="en-US" sz="3800" dirty="0">
                          <a:effectLst/>
                          <a:latin typeface="Arial" panose="020B0604020202020204" pitchFamily="34" charset="0"/>
                          <a:cs typeface="Arial" panose="020B0604020202020204" pitchFamily="34" charset="0"/>
                        </a:rPr>
                        <a:t> x ở </a:t>
                      </a:r>
                      <a:r>
                        <a:rPr lang="en-US" sz="3800" dirty="0" err="1">
                          <a:effectLst/>
                          <a:latin typeface="Arial" panose="020B0604020202020204" pitchFamily="34" charset="0"/>
                          <a:cs typeface="Arial" panose="020B0604020202020204" pitchFamily="34" charset="0"/>
                        </a:rPr>
                        <a:t>vị</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trí</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thứ</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tư</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trong</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dãy</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kết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thúc</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thuật</a:t>
                      </a:r>
                      <a:r>
                        <a:rPr lang="en-US" sz="3800" dirty="0">
                          <a:effectLst/>
                          <a:latin typeface="Arial" panose="020B0604020202020204" pitchFamily="34" charset="0"/>
                          <a:cs typeface="Arial" panose="020B0604020202020204" pitchFamily="34" charset="0"/>
                        </a:rPr>
                        <a:t> </a:t>
                      </a:r>
                      <a:r>
                        <a:rPr lang="en-US" sz="3800" dirty="0" err="1">
                          <a:effectLst/>
                          <a:latin typeface="Arial" panose="020B0604020202020204" pitchFamily="34" charset="0"/>
                          <a:cs typeface="Arial" panose="020B0604020202020204" pitchFamily="34" charset="0"/>
                        </a:rPr>
                        <a:t>toán</a:t>
                      </a:r>
                      <a:endParaRPr lang="en-US" sz="3800" dirty="0">
                        <a:effectLst/>
                        <a:latin typeface="Arial" panose="020B0604020202020204" pitchFamily="34" charset="0"/>
                        <a:ea typeface="Calibri" panose="020F0502020204030204" pitchFamily="34" charset="0"/>
                        <a:cs typeface="Arial" panose="020B0604020202020204" pitchFamily="34" charset="0"/>
                      </a:endParaRPr>
                    </a:p>
                  </a:txBody>
                  <a:tcPr marL="53881" marR="53881" marT="0" marB="0"/>
                </a:tc>
              </a:tr>
            </a:tbl>
          </a:graphicData>
        </a:graphic>
      </p:graphicFrame>
    </p:spTree>
  </p:cSld>
  <p:clrMapOvr>
    <a:masterClrMapping/>
  </p:clrMapOvr>
  <p:transition spd="med">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wipe(left)">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5"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blinds(vertical)">
                                      <p:cBhvr>
                                        <p:cTn id="1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5538432"/>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6382674"/>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6527726"/>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6672779"/>
            <a:ext cx="270338" cy="0"/>
          </a:xfrm>
          <a:prstGeom prst="line">
            <a:avLst/>
          </a:prstGeom>
          <a:ln w="66675" cap="rnd">
            <a:solidFill>
              <a:srgbClr val="845D6F"/>
            </a:solidFill>
            <a:prstDash val="solid"/>
            <a:headEnd type="none" w="sm" len="sm"/>
            <a:tailEnd type="none" w="sm" len="sm"/>
          </a:ln>
        </p:spPr>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3657600"/>
            <a:ext cx="6629400" cy="6629400"/>
          </a:xfrm>
          <a:prstGeom prst="rect">
            <a:avLst/>
          </a:prstGeom>
          <a:ln>
            <a:noFill/>
          </a:ln>
          <a:effectLst>
            <a:outerShdw blurRad="190500" algn="tl" rotWithShape="0">
              <a:srgbClr val="000000">
                <a:alpha val="70000"/>
              </a:srgbClr>
            </a:outerShdw>
          </a:effectLst>
        </p:spPr>
      </p:pic>
      <p:grpSp>
        <p:nvGrpSpPr>
          <p:cNvPr id="30" name="Group 29"/>
          <p:cNvGrpSpPr/>
          <p:nvPr/>
        </p:nvGrpSpPr>
        <p:grpSpPr>
          <a:xfrm>
            <a:off x="6096000" y="1181101"/>
            <a:ext cx="9296400" cy="5346625"/>
            <a:chOff x="6096000" y="1181101"/>
            <a:chExt cx="9296400" cy="5346625"/>
          </a:xfrm>
        </p:grpSpPr>
        <p:sp>
          <p:nvSpPr>
            <p:cNvPr id="22" name="Freeform 5"/>
            <p:cNvSpPr/>
            <p:nvPr/>
          </p:nvSpPr>
          <p:spPr>
            <a:xfrm>
              <a:off x="6096000" y="1181101"/>
              <a:ext cx="9296400" cy="5346625"/>
            </a:xfrm>
            <a:custGeom>
              <a:avLst/>
              <a:gdLst/>
              <a:ahLst/>
              <a:cxnLst/>
              <a:rect l="l" t="t" r="r" b="b"/>
              <a:pathLst>
                <a:path w="4187190" h="2680970">
                  <a:moveTo>
                    <a:pt x="2076450" y="2680970"/>
                  </a:moveTo>
                  <a:lnTo>
                    <a:pt x="2327910" y="2350770"/>
                  </a:lnTo>
                  <a:lnTo>
                    <a:pt x="133350" y="2350770"/>
                  </a:lnTo>
                  <a:cubicBezTo>
                    <a:pt x="59690" y="2350770"/>
                    <a:pt x="0" y="2291080"/>
                    <a:pt x="0" y="2217420"/>
                  </a:cubicBezTo>
                  <a:lnTo>
                    <a:pt x="0" y="133350"/>
                  </a:lnTo>
                  <a:cubicBezTo>
                    <a:pt x="0" y="59690"/>
                    <a:pt x="59690" y="0"/>
                    <a:pt x="133350" y="0"/>
                  </a:cubicBezTo>
                  <a:lnTo>
                    <a:pt x="4053840" y="0"/>
                  </a:lnTo>
                  <a:cubicBezTo>
                    <a:pt x="4127500" y="0"/>
                    <a:pt x="4187190" y="59690"/>
                    <a:pt x="4187190" y="133350"/>
                  </a:cubicBezTo>
                  <a:lnTo>
                    <a:pt x="4187190" y="2217420"/>
                  </a:lnTo>
                  <a:cubicBezTo>
                    <a:pt x="4187190" y="2291080"/>
                    <a:pt x="4127500" y="2350770"/>
                    <a:pt x="4053840" y="2350770"/>
                  </a:cubicBezTo>
                  <a:lnTo>
                    <a:pt x="3393440" y="2350770"/>
                  </a:lnTo>
                  <a:lnTo>
                    <a:pt x="2076450" y="2680970"/>
                  </a:lnTo>
                  <a:close/>
                </a:path>
              </a:pathLst>
            </a:custGeom>
            <a:solidFill>
              <a:schemeClr val="bg1">
                <a:alpha val="0"/>
              </a:schemeClr>
            </a:solidFill>
            <a:ln w="38100">
              <a:solidFill>
                <a:srgbClr val="000000"/>
              </a:solidFill>
            </a:ln>
          </p:spPr>
        </p:sp>
        <p:sp>
          <p:nvSpPr>
            <p:cNvPr id="23" name="TextBox 22"/>
            <p:cNvSpPr txBox="1"/>
            <p:nvPr/>
          </p:nvSpPr>
          <p:spPr>
            <a:xfrm>
              <a:off x="6591300" y="1626275"/>
              <a:ext cx="8305800" cy="2031325"/>
            </a:xfrm>
            <a:prstGeom prst="rect">
              <a:avLst/>
            </a:prstGeom>
            <a:noFill/>
          </p:spPr>
          <p:txBody>
            <a:bodyPr wrap="square" rtlCol="0">
              <a:spAutoFit/>
            </a:bodyPr>
            <a:lstStyle/>
            <a:p>
              <a:pPr algn="just">
                <a:lnSpc>
                  <a:spcPct val="150000"/>
                </a:lnSpc>
              </a:pPr>
              <a:r>
                <a:rPr lang="en-US" sz="4400" dirty="0" err="1" smtClean="0">
                  <a:latin typeface="Arial" panose="020B0604020202020204" pitchFamily="34" charset="0"/>
                  <a:cs typeface="Arial" panose="020B0604020202020204" pitchFamily="34" charset="0"/>
                </a:rPr>
                <a:t>Cả</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lớp</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cùng</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theo</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dõi</a:t>
              </a:r>
              <a:r>
                <a:rPr lang="en-US" sz="4400" dirty="0" smtClean="0">
                  <a:latin typeface="Arial" panose="020B0604020202020204" pitchFamily="34" charset="0"/>
                  <a:cs typeface="Arial" panose="020B0604020202020204" pitchFamily="34" charset="0"/>
                </a:rPr>
                <a:t> video </a:t>
              </a:r>
              <a:r>
                <a:rPr lang="en-US" sz="4400" dirty="0" err="1" smtClean="0">
                  <a:latin typeface="Arial" panose="020B0604020202020204" pitchFamily="34" charset="0"/>
                  <a:cs typeface="Arial" panose="020B0604020202020204" pitchFamily="34" charset="0"/>
                </a:rPr>
                <a:t>sau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để</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hiểu</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rõ</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các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bước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thức</a:t>
              </a:r>
              <a:r>
                <a:rPr lang="en-US" sz="4400" dirty="0" smtClean="0">
                  <a:latin typeface="Arial" panose="020B0604020202020204" pitchFamily="34" charset="0"/>
                  <a:cs typeface="Arial" panose="020B0604020202020204" pitchFamily="34" charset="0"/>
                </a:rPr>
                <a:t> </a:t>
              </a:r>
              <a:r>
                <a:rPr lang="en-US" sz="4400" dirty="0" err="1" smtClean="0">
                  <a:latin typeface="Arial" panose="020B0604020202020204" pitchFamily="34" charset="0"/>
                  <a:cs typeface="Arial" panose="020B0604020202020204" pitchFamily="34" charset="0"/>
                </a:rPr>
                <a:t>hiện</a:t>
              </a:r>
              <a:r>
                <a:rPr lang="en-US" sz="4400" dirty="0" smtClean="0">
                  <a:latin typeface="Arial" panose="020B0604020202020204" pitchFamily="34" charset="0"/>
                  <a:cs typeface="Arial" panose="020B0604020202020204" pitchFamily="34" charset="0"/>
                </a:rPr>
                <a:t>.</a:t>
              </a:r>
              <a:endParaRPr lang="en-US" sz="4400" dirty="0">
                <a:latin typeface="Arial" panose="020B0604020202020204" pitchFamily="34" charset="0"/>
                <a:cs typeface="Arial" panose="020B0604020202020204" pitchFamily="34" charset="0"/>
              </a:endParaRPr>
            </a:p>
          </p:txBody>
        </p:sp>
        <p:grpSp>
          <p:nvGrpSpPr>
            <p:cNvPr id="29" name="Group 28"/>
            <p:cNvGrpSpPr/>
            <p:nvPr/>
          </p:nvGrpSpPr>
          <p:grpSpPr>
            <a:xfrm>
              <a:off x="9848936" y="4076700"/>
              <a:ext cx="1790528" cy="1066800"/>
              <a:chOff x="9906000" y="3924300"/>
              <a:chExt cx="1790528" cy="1066800"/>
            </a:xfrm>
          </p:grpSpPr>
          <p:sp>
            <p:nvSpPr>
              <p:cNvPr id="24" name="Rounded Rectangle 23"/>
              <p:cNvSpPr/>
              <p:nvPr/>
            </p:nvSpPr>
            <p:spPr>
              <a:xfrm>
                <a:off x="9906000" y="3924300"/>
                <a:ext cx="1790528" cy="10668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5400000">
                <a:off x="10637021" y="4201058"/>
                <a:ext cx="536355" cy="513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SScVvOhKmIAS8dVO1KZ8Xa7c2H7Rhie-_online-video-cutter.com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26398950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5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ED"/>
        </a:solidFill>
        <a:effectLst/>
      </p:bgPr>
    </p:bg>
    <p:spTree>
      <p:nvGrpSpPr>
        <p:cNvPr id="1" name=""/>
        <p:cNvGrpSpPr/>
        <p:nvPr/>
      </p:nvGrpSpPr>
      <p:grpSpPr>
        <a:xfrm>
          <a:off x="0" y="0"/>
          <a:ext cx="0" cy="0"/>
          <a:chOff x="0" y="0"/>
          <a:chExt cx="0" cy="0"/>
        </a:xfrm>
      </p:grpSpPr>
      <p:sp>
        <p:nvSpPr>
          <p:cNvPr id="2" name="AutoShape 2"/>
          <p:cNvSpPr/>
          <p:nvPr/>
        </p:nvSpPr>
        <p:spPr>
          <a:xfrm>
            <a:off x="17450144" y="0"/>
            <a:ext cx="837856" cy="10287000"/>
          </a:xfrm>
          <a:prstGeom prst="rect">
            <a:avLst/>
          </a:prstGeom>
          <a:solidFill>
            <a:srgbClr val="F6E1D9"/>
          </a:solidFill>
        </p:spPr>
      </p:sp>
      <p:grpSp>
        <p:nvGrpSpPr>
          <p:cNvPr id="3" name="Group 3"/>
          <p:cNvGrpSpPr>
            <a:grpSpLocks noChangeAspect="1"/>
          </p:cNvGrpSpPr>
          <p:nvPr/>
        </p:nvGrpSpPr>
        <p:grpSpPr>
          <a:xfrm>
            <a:off x="17693288" y="349650"/>
            <a:ext cx="328824" cy="284761"/>
            <a:chOff x="0" y="0"/>
            <a:chExt cx="6350000" cy="5499100"/>
          </a:xfrm>
        </p:grpSpPr>
        <p:sp>
          <p:nvSpPr>
            <p:cNvPr id="4" name="Freeform 4"/>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5" name="Group 5"/>
          <p:cNvGrpSpPr>
            <a:grpSpLocks noChangeAspect="1"/>
          </p:cNvGrpSpPr>
          <p:nvPr/>
        </p:nvGrpSpPr>
        <p:grpSpPr>
          <a:xfrm rot="-10800000">
            <a:off x="17693288" y="9681546"/>
            <a:ext cx="328824" cy="284761"/>
            <a:chOff x="0" y="0"/>
            <a:chExt cx="6350000" cy="5499100"/>
          </a:xfrm>
        </p:grpSpPr>
        <p:sp>
          <p:nvSpPr>
            <p:cNvPr id="6" name="Freeform 6"/>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845D6F"/>
            </a:solidFill>
          </p:spPr>
        </p:sp>
      </p:grpSp>
      <p:grpSp>
        <p:nvGrpSpPr>
          <p:cNvPr id="7" name="Group 7"/>
          <p:cNvGrpSpPr/>
          <p:nvPr/>
        </p:nvGrpSpPr>
        <p:grpSpPr>
          <a:xfrm>
            <a:off x="17589641" y="4120868"/>
            <a:ext cx="558861" cy="2045264"/>
            <a:chOff x="0" y="0"/>
            <a:chExt cx="660400" cy="2416868"/>
          </a:xfrm>
        </p:grpSpPr>
        <p:sp>
          <p:nvSpPr>
            <p:cNvPr id="8" name="Freeform 8"/>
            <p:cNvSpPr/>
            <p:nvPr/>
          </p:nvSpPr>
          <p:spPr>
            <a:xfrm>
              <a:off x="0" y="0"/>
              <a:ext cx="660400" cy="2416868"/>
            </a:xfrm>
            <a:custGeom>
              <a:avLst/>
              <a:gdLst/>
              <a:ahLst/>
              <a:cxnLst/>
              <a:rect l="l" t="t" r="r" b="b"/>
              <a:pathLst>
                <a:path w="660400" h="2416868">
                  <a:moveTo>
                    <a:pt x="535940" y="2416868"/>
                  </a:moveTo>
                  <a:lnTo>
                    <a:pt x="124460" y="2416868"/>
                  </a:lnTo>
                  <a:cubicBezTo>
                    <a:pt x="55880" y="2416868"/>
                    <a:pt x="0" y="2360988"/>
                    <a:pt x="0" y="2292408"/>
                  </a:cubicBezTo>
                  <a:lnTo>
                    <a:pt x="0" y="124460"/>
                  </a:lnTo>
                  <a:cubicBezTo>
                    <a:pt x="0" y="55880"/>
                    <a:pt x="55880" y="0"/>
                    <a:pt x="124460" y="0"/>
                  </a:cubicBezTo>
                  <a:lnTo>
                    <a:pt x="535940" y="0"/>
                  </a:lnTo>
                  <a:cubicBezTo>
                    <a:pt x="604520" y="0"/>
                    <a:pt x="660400" y="55880"/>
                    <a:pt x="660400" y="124460"/>
                  </a:cubicBezTo>
                  <a:lnTo>
                    <a:pt x="660400" y="2292408"/>
                  </a:lnTo>
                  <a:cubicBezTo>
                    <a:pt x="660400" y="2360988"/>
                    <a:pt x="604520" y="2416868"/>
                    <a:pt x="535940" y="2416868"/>
                  </a:cubicBezTo>
                  <a:close/>
                </a:path>
              </a:pathLst>
            </a:custGeom>
            <a:solidFill>
              <a:srgbClr val="DFB8CA"/>
            </a:solidFill>
          </p:spPr>
        </p:sp>
      </p:grpSp>
      <p:sp>
        <p:nvSpPr>
          <p:cNvPr id="9" name="AutoShape 9"/>
          <p:cNvSpPr/>
          <p:nvPr/>
        </p:nvSpPr>
        <p:spPr>
          <a:xfrm>
            <a:off x="17733903" y="4965110"/>
            <a:ext cx="270338" cy="0"/>
          </a:xfrm>
          <a:prstGeom prst="line">
            <a:avLst/>
          </a:prstGeom>
          <a:ln w="66675" cap="rnd">
            <a:solidFill>
              <a:srgbClr val="845D6F"/>
            </a:solidFill>
            <a:prstDash val="solid"/>
            <a:headEnd type="none" w="sm" len="sm"/>
            <a:tailEnd type="none" w="sm" len="sm"/>
          </a:ln>
        </p:spPr>
      </p:sp>
      <p:sp>
        <p:nvSpPr>
          <p:cNvPr id="10" name="AutoShape 10"/>
          <p:cNvSpPr/>
          <p:nvPr/>
        </p:nvSpPr>
        <p:spPr>
          <a:xfrm>
            <a:off x="17733903" y="5110163"/>
            <a:ext cx="270338" cy="0"/>
          </a:xfrm>
          <a:prstGeom prst="line">
            <a:avLst/>
          </a:prstGeom>
          <a:ln w="66675" cap="rnd">
            <a:solidFill>
              <a:srgbClr val="845D6F"/>
            </a:solidFill>
            <a:prstDash val="solid"/>
            <a:headEnd type="none" w="sm" len="sm"/>
            <a:tailEnd type="none" w="sm" len="sm"/>
          </a:ln>
        </p:spPr>
      </p:sp>
      <p:sp>
        <p:nvSpPr>
          <p:cNvPr id="11" name="AutoShape 11"/>
          <p:cNvSpPr/>
          <p:nvPr/>
        </p:nvSpPr>
        <p:spPr>
          <a:xfrm>
            <a:off x="17733903" y="5255215"/>
            <a:ext cx="270338" cy="0"/>
          </a:xfrm>
          <a:prstGeom prst="line">
            <a:avLst/>
          </a:prstGeom>
          <a:ln w="66675" cap="rnd">
            <a:solidFill>
              <a:srgbClr val="845D6F"/>
            </a:solidFill>
            <a:prstDash val="solid"/>
            <a:headEnd type="none" w="sm" len="sm"/>
            <a:tailEnd type="none" w="sm" len="sm"/>
          </a:ln>
        </p:spPr>
      </p:sp>
      <p:sp>
        <p:nvSpPr>
          <p:cNvPr id="22" name="AutoShape 22"/>
          <p:cNvSpPr/>
          <p:nvPr/>
        </p:nvSpPr>
        <p:spPr>
          <a:xfrm rot="3752" flipV="1">
            <a:off x="6" y="1562921"/>
            <a:ext cx="17450130" cy="22469"/>
          </a:xfrm>
          <a:prstGeom prst="line">
            <a:avLst/>
          </a:prstGeom>
          <a:ln w="38100" cap="rnd">
            <a:solidFill>
              <a:srgbClr val="664354"/>
            </a:solidFill>
            <a:prstDash val="solid"/>
            <a:headEnd type="none" w="sm" len="sm"/>
            <a:tailEnd type="none" w="sm" len="sm"/>
          </a:ln>
        </p:spPr>
      </p:sp>
      <p:grpSp>
        <p:nvGrpSpPr>
          <p:cNvPr id="23" name="Group 23"/>
          <p:cNvGrpSpPr/>
          <p:nvPr/>
        </p:nvGrpSpPr>
        <p:grpSpPr>
          <a:xfrm>
            <a:off x="483736" y="550463"/>
            <a:ext cx="309615" cy="3096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97284"/>
            </a:solidFill>
          </p:spPr>
        </p:sp>
      </p:grpSp>
      <p:grpSp>
        <p:nvGrpSpPr>
          <p:cNvPr id="25" name="Group 25"/>
          <p:cNvGrpSpPr/>
          <p:nvPr/>
        </p:nvGrpSpPr>
        <p:grpSpPr>
          <a:xfrm>
            <a:off x="1024125" y="550463"/>
            <a:ext cx="309615" cy="3096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845D6F"/>
            </a:solidFill>
          </p:spPr>
        </p:sp>
      </p:grpSp>
      <p:grpSp>
        <p:nvGrpSpPr>
          <p:cNvPr id="27" name="Group 27"/>
          <p:cNvGrpSpPr/>
          <p:nvPr/>
        </p:nvGrpSpPr>
        <p:grpSpPr>
          <a:xfrm>
            <a:off x="1564514" y="550463"/>
            <a:ext cx="309615" cy="3096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64354"/>
            </a:solidFill>
          </p:spPr>
        </p:sp>
      </p:grpSp>
      <p:pic>
        <p:nvPicPr>
          <p:cNvPr id="29" name="Picture 2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6611600" y="521695"/>
            <a:ext cx="399352" cy="399352"/>
          </a:xfrm>
          <a:prstGeom prst="rect">
            <a:avLst/>
          </a:prstGeom>
        </p:spPr>
      </p:pic>
      <p:pic>
        <p:nvPicPr>
          <p:cNvPr id="30" name="Picture 3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0800000">
            <a:off x="15819124" y="521695"/>
            <a:ext cx="415933" cy="415933"/>
          </a:xfrm>
          <a:prstGeom prst="rect">
            <a:avLst/>
          </a:prstGeom>
        </p:spPr>
      </p:pic>
      <p:sp>
        <p:nvSpPr>
          <p:cNvPr id="12" name="TextBox 11"/>
          <p:cNvSpPr txBox="1"/>
          <p:nvPr/>
        </p:nvSpPr>
        <p:spPr>
          <a:xfrm>
            <a:off x="6781800" y="484410"/>
            <a:ext cx="4953000" cy="830997"/>
          </a:xfrm>
          <a:prstGeom prst="rect">
            <a:avLst/>
          </a:prstGeom>
          <a:noFill/>
        </p:spPr>
        <p:txBody>
          <a:bodyPr wrap="square" rtlCol="0">
            <a:spAutoFit/>
          </a:bodyPr>
          <a:lstStyle/>
          <a:p>
            <a:pPr algn="ctr"/>
            <a:r>
              <a:rPr lang="en-US" sz="4800" b="1" dirty="0" smtClean="0">
                <a:solidFill>
                  <a:srgbClr val="002060"/>
                </a:solidFill>
                <a:latin typeface="Arial" panose="020B0604020202020204" pitchFamily="34" charset="0"/>
                <a:cs typeface="Arial" panose="020B0604020202020204" pitchFamily="34" charset="0"/>
              </a:rPr>
              <a:t>KẾT LUẬN</a:t>
            </a:r>
            <a:endParaRPr lang="en-US" sz="4800" b="1" dirty="0">
              <a:solidFill>
                <a:srgbClr val="002060"/>
              </a:solidFill>
              <a:latin typeface="Arial" panose="020B0604020202020204" pitchFamily="34" charset="0"/>
              <a:cs typeface="Arial" panose="020B0604020202020204" pitchFamily="34" charset="0"/>
            </a:endParaRPr>
          </a:p>
        </p:txBody>
      </p:sp>
      <p:sp>
        <p:nvSpPr>
          <p:cNvPr id="13" name="Rectangle 12"/>
          <p:cNvSpPr/>
          <p:nvPr/>
        </p:nvSpPr>
        <p:spPr>
          <a:xfrm>
            <a:off x="1828228" y="1774554"/>
            <a:ext cx="14783372" cy="3000821"/>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Trường hợp đến hết dãy mà vẫn không tìm thấy số x cần tìm thì rút ra kết luận “</a:t>
            </a:r>
            <a:r>
              <a:rPr lang="vi-VN" sz="4200" i="1" dirty="0">
                <a:solidFill>
                  <a:srgbClr val="C00000"/>
                </a:solidFill>
                <a:latin typeface="Arial" panose="020B0604020202020204" pitchFamily="34" charset="0"/>
                <a:cs typeface="Arial" panose="020B0604020202020204" pitchFamily="34" charset="0"/>
              </a:rPr>
              <a:t>trong dãy số, không có số nào bằng x</a:t>
            </a:r>
            <a:r>
              <a:rPr lang="vi-VN" sz="4200" dirty="0">
                <a:latin typeface="Arial" panose="020B0604020202020204" pitchFamily="34" charset="0"/>
                <a:cs typeface="Arial" panose="020B0604020202020204" pitchFamily="34" charset="0"/>
              </a:rPr>
              <a:t>” nghĩa là thuật toán đảm bảo tính đúng đắn. </a:t>
            </a:r>
            <a:endParaRPr lang="en-US" sz="42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12"/>
          <a:stretch>
            <a:fillRect/>
          </a:stretch>
        </p:blipFill>
        <p:spPr>
          <a:xfrm>
            <a:off x="484427" y="5829300"/>
            <a:ext cx="2877561" cy="2993395"/>
          </a:xfrm>
          <a:prstGeom prst="rect">
            <a:avLst/>
          </a:prstGeom>
        </p:spPr>
      </p:pic>
      <p:grpSp>
        <p:nvGrpSpPr>
          <p:cNvPr id="17" name="Group 16"/>
          <p:cNvGrpSpPr/>
          <p:nvPr/>
        </p:nvGrpSpPr>
        <p:grpSpPr>
          <a:xfrm>
            <a:off x="3918237" y="5077769"/>
            <a:ext cx="13048552" cy="2961331"/>
            <a:chOff x="3962400" y="5324415"/>
            <a:chExt cx="13048552" cy="2961331"/>
          </a:xfrm>
        </p:grpSpPr>
        <p:sp>
          <p:nvSpPr>
            <p:cNvPr id="16" name="Rounded Rectangular Callout 15"/>
            <p:cNvSpPr/>
            <p:nvPr/>
          </p:nvSpPr>
          <p:spPr>
            <a:xfrm>
              <a:off x="3962400" y="5324415"/>
              <a:ext cx="13048552" cy="2961331"/>
            </a:xfrm>
            <a:prstGeom prst="wedgeRoundRectCallout">
              <a:avLst>
                <a:gd name="adj1" fmla="val -54314"/>
                <a:gd name="adj2" fmla="val 30468"/>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200"/>
            </a:p>
          </p:txBody>
        </p:sp>
        <p:sp>
          <p:nvSpPr>
            <p:cNvPr id="15" name="Rectangle 14"/>
            <p:cNvSpPr/>
            <p:nvPr/>
          </p:nvSpPr>
          <p:spPr>
            <a:xfrm>
              <a:off x="4287676" y="5378143"/>
              <a:ext cx="12543920" cy="2703304"/>
            </a:xfrm>
            <a:prstGeom prst="rect">
              <a:avLst/>
            </a:prstGeom>
          </p:spPr>
          <p:txBody>
            <a:bodyPr wrap="square">
              <a:spAutoFit/>
            </a:bodyPr>
            <a:lstStyle/>
            <a:p>
              <a:pPr algn="just">
                <a:lnSpc>
                  <a:spcPct val="140000"/>
                </a:lnSpc>
              </a:pPr>
              <a:r>
                <a:rPr lang="en-US" sz="4200" dirty="0" err="1" smtClean="0">
                  <a:latin typeface="Arial" panose="020B0604020202020204" pitchFamily="34" charset="0"/>
                  <a:cs typeface="Arial" panose="020B0604020202020204" pitchFamily="34" charset="0"/>
                </a:rPr>
                <a:t>Ví</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dụ</a:t>
              </a:r>
              <a:r>
                <a:rPr lang="en-US" sz="4200" dirty="0" smtClean="0">
                  <a:latin typeface="Arial" panose="020B0604020202020204" pitchFamily="34" charset="0"/>
                  <a:cs typeface="Arial" panose="020B0604020202020204" pitchFamily="34" charset="0"/>
                </a:rPr>
                <a:t>, n</a:t>
              </a:r>
              <a:r>
                <a:rPr lang="vi-VN" sz="4200" dirty="0" smtClean="0">
                  <a:latin typeface="Arial" panose="020B0604020202020204" pitchFamily="34" charset="0"/>
                  <a:cs typeface="Arial" panose="020B0604020202020204" pitchFamily="34" charset="0"/>
                </a:rPr>
                <a:t>ếu </a:t>
              </a:r>
              <a:r>
                <a:rPr lang="vi-VN" sz="4200" dirty="0">
                  <a:latin typeface="Arial" panose="020B0604020202020204" pitchFamily="34" charset="0"/>
                  <a:cs typeface="Arial" panose="020B0604020202020204" pitchFamily="34" charset="0"/>
                </a:rPr>
                <a:t>thay x = 30 </a:t>
              </a:r>
              <a:r>
                <a:rPr lang="en-US" sz="4200" dirty="0" err="1" smtClean="0">
                  <a:latin typeface="Arial" panose="020B0604020202020204" pitchFamily="34" charset="0"/>
                  <a:cs typeface="Arial" panose="020B0604020202020204" pitchFamily="34" charset="0"/>
                </a:rPr>
                <a:t>trong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ví</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dụ</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vừa</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nêu</a:t>
              </a:r>
              <a:r>
                <a:rPr lang="en-US" sz="4200" dirty="0" smtClean="0">
                  <a:latin typeface="Arial" panose="020B0604020202020204" pitchFamily="34" charset="0"/>
                  <a:cs typeface="Arial" panose="020B0604020202020204" pitchFamily="34" charset="0"/>
                </a:rPr>
                <a:t> </a:t>
              </a:r>
              <a:r>
                <a:rPr lang="vi-VN" sz="4200" dirty="0" smtClean="0">
                  <a:latin typeface="Arial" panose="020B0604020202020204" pitchFamily="34" charset="0"/>
                  <a:cs typeface="Arial" panose="020B0604020202020204" pitchFamily="34" charset="0"/>
                </a:rPr>
                <a:t>thì </a:t>
              </a:r>
              <a:r>
                <a:rPr lang="vi-VN" sz="4200" dirty="0">
                  <a:latin typeface="Arial" panose="020B0604020202020204" pitchFamily="34" charset="0"/>
                  <a:cs typeface="Arial" panose="020B0604020202020204" pitchFamily="34" charset="0"/>
                </a:rPr>
                <a:t>các bước tìm kiếm sẽ tiếp tục đến hết dãy (Bước 8) và cho kết luận “Không tìm thấy x trong dãy”</a:t>
              </a:r>
              <a:endParaRPr lang="en-US" sz="4200" dirty="0">
                <a:latin typeface="Arial" panose="020B0604020202020204" pitchFamily="34" charset="0"/>
                <a:cs typeface="Arial" panose="020B0604020202020204" pitchFamily="34" charset="0"/>
              </a:endParaRPr>
            </a:p>
          </p:txBody>
        </p:sp>
      </p:grpSp>
      <p:pic>
        <p:nvPicPr>
          <p:cNvPr id="38" name="Picture 37"/>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2116" y="8369057"/>
            <a:ext cx="12380794" cy="1455008"/>
          </a:xfrm>
          <a:prstGeom prst="rect">
            <a:avLst/>
          </a:prstGeom>
        </p:spPr>
      </p:pic>
    </p:spTree>
    <p:extLst>
      <p:ext uri="{BB962C8B-B14F-4D97-AF65-F5344CB8AC3E}">
        <p14:creationId xmlns:p14="http://schemas.microsoft.com/office/powerpoint/2010/main" val="2339079114"/>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anim calcmode="lin" valueType="num">
                                      <p:cBhvr>
                                        <p:cTn id="23" dur="500" fill="hold"/>
                                        <p:tgtEl>
                                          <p:spTgt spid="38"/>
                                        </p:tgtEl>
                                        <p:attrNameLst>
                                          <p:attrName>ppt_x</p:attrName>
                                        </p:attrNameLst>
                                      </p:cBhvr>
                                      <p:tavLst>
                                        <p:tav tm="0">
                                          <p:val>
                                            <p:strVal val="#ppt_x"/>
                                          </p:val>
                                        </p:tav>
                                        <p:tav tm="100000">
                                          <p:val>
                                            <p:strVal val="#ppt_x"/>
                                          </p:val>
                                        </p:tav>
                                      </p:tavLst>
                                    </p:anim>
                                    <p:anim calcmode="lin" valueType="num">
                                      <p:cBhvr>
                                        <p:cTn id="24"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TotalTime>
  <Words>1475</Words>
  <Application>Microsoft Office PowerPoint</Application>
  <PresentationFormat>Custom</PresentationFormat>
  <Paragraphs>121</Paragraphs>
  <Slides>27</Slides>
  <Notes>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Times New Roman</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24</dc:title>
  <dc:creator>Xinh Đẹp Dịu Hiền Huế Thị</dc:creator>
  <cp:lastModifiedBy>Admin</cp:lastModifiedBy>
  <cp:revision>26</cp:revision>
  <dcterms:created xsi:type="dcterms:W3CDTF">2006-08-16T00:00:00Z</dcterms:created>
  <dcterms:modified xsi:type="dcterms:W3CDTF">2023-04-11T15:56:11Z</dcterms:modified>
  <dc:identifier>DAFPudLnnOg</dc:identifier>
</cp:coreProperties>
</file>