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90" r:id="rId2"/>
    <p:sldId id="287" r:id="rId3"/>
    <p:sldId id="289" r:id="rId4"/>
    <p:sldId id="286" r:id="rId5"/>
    <p:sldId id="292" r:id="rId6"/>
    <p:sldId id="294" r:id="rId7"/>
    <p:sldId id="296" r:id="rId8"/>
    <p:sldId id="297" r:id="rId9"/>
    <p:sldId id="298" r:id="rId10"/>
    <p:sldId id="260" r:id="rId11"/>
    <p:sldId id="261" r:id="rId12"/>
    <p:sldId id="264" r:id="rId13"/>
    <p:sldId id="273" r:id="rId14"/>
    <p:sldId id="263" r:id="rId15"/>
    <p:sldId id="303" r:id="rId16"/>
    <p:sldId id="302" r:id="rId17"/>
    <p:sldId id="301" r:id="rId18"/>
    <p:sldId id="283" r:id="rId19"/>
    <p:sldId id="299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00"/>
    <a:srgbClr val="0D9FA3"/>
    <a:srgbClr val="0FB7BD"/>
    <a:srgbClr val="048DA4"/>
    <a:srgbClr val="008000"/>
    <a:srgbClr val="3333CC"/>
    <a:srgbClr val="0066FF"/>
    <a:srgbClr val="10CDD2"/>
    <a:srgbClr val="A6A6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4660"/>
  </p:normalViewPr>
  <p:slideViewPr>
    <p:cSldViewPr snapToGrid="0" showGuides="1">
      <p:cViewPr>
        <p:scale>
          <a:sx n="73" d="100"/>
          <a:sy n="73" d="100"/>
        </p:scale>
        <p:origin x="-123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1.png"/><Relationship Id="rId5" Type="http://schemas.openxmlformats.org/officeDocument/2006/relationships/image" Target="../media/image12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DuongHung\&#160;\GIAO%20AN%208\GADT8_Bai%2012_Tiet%2073\Spleeping%20child%20(MLTR).MP3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30.wmf"/><Relationship Id="rId4" Type="http://schemas.openxmlformats.org/officeDocument/2006/relationships/image" Target="../media/image29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5" Type="http://schemas.openxmlformats.org/officeDocument/2006/relationships/slide" Target="slide10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234312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58" y="571498"/>
            <a:ext cx="6322422" cy="261602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20240" y="2613994"/>
            <a:ext cx="4671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.VnAristote" pitchFamily="34" charset="0"/>
              </a:rPr>
              <a:t>TO OUR </a:t>
            </a:r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.VnAristote" pitchFamily="34" charset="0"/>
              </a:rPr>
              <a:t>CLASS</a:t>
            </a:r>
            <a:endParaRPr lang="en-US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.VnAristote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01522" y="5280337"/>
            <a:ext cx="76500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Le </a:t>
            </a:r>
            <a:r>
              <a:rPr lang="en-US" sz="40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Loi</a:t>
            </a:r>
            <a:r>
              <a:rPr lang="en-US" sz="40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Junior </a:t>
            </a:r>
            <a:r>
              <a:rPr lang="en-US" sz="40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High School</a:t>
            </a:r>
          </a:p>
          <a:p>
            <a:pPr algn="ctr"/>
            <a:r>
              <a:rPr lang="en-US" sz="40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Teacher: </a:t>
            </a:r>
            <a:r>
              <a:rPr lang="en-US" sz="40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Vu </a:t>
            </a:r>
            <a:r>
              <a:rPr lang="en-US" sz="40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40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Hien</a:t>
            </a:r>
            <a:endParaRPr lang="en-US" sz="40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32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130724"/>
            <a:ext cx="8739051" cy="830997"/>
          </a:xfrm>
          <a:prstGeom prst="rect">
            <a:avLst/>
          </a:prstGeom>
          <a:solidFill>
            <a:srgbClr val="0FB7B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u="sng" spc="-50" dirty="0" smtClean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Task 2</a:t>
            </a:r>
            <a:r>
              <a:rPr lang="en-US" sz="2400" b="1" spc="-50" dirty="0" smtClean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400" b="1" spc="-50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Read  the  conversation  </a:t>
            </a:r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again </a:t>
            </a:r>
            <a:r>
              <a:rPr lang="en-US" sz="2400" b="1" spc="-50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and  tick </a:t>
            </a:r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 (True) or F (False).</a:t>
            </a:r>
          </a:p>
        </p:txBody>
      </p:sp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5365627"/>
              </p:ext>
            </p:extLst>
          </p:nvPr>
        </p:nvGraphicFramePr>
        <p:xfrm>
          <a:off x="627018" y="1409717"/>
          <a:ext cx="7641771" cy="48158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66620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77378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1395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8782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rgbClr val="0FB7B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rgbClr val="0FB7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T</a:t>
                      </a:r>
                    </a:p>
                  </a:txBody>
                  <a:tcPr>
                    <a:solidFill>
                      <a:srgbClr val="0FB7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F</a:t>
                      </a:r>
                    </a:p>
                  </a:txBody>
                  <a:tcPr>
                    <a:solidFill>
                      <a:srgbClr val="0FB7B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/>
                        <a:t>Vy</a:t>
                      </a:r>
                      <a:r>
                        <a:rPr lang="en-US" sz="2800" dirty="0"/>
                        <a:t>, </a:t>
                      </a:r>
                      <a:r>
                        <a:rPr lang="en-US" sz="2800" dirty="0" err="1"/>
                        <a:t>Phong</a:t>
                      </a:r>
                      <a:r>
                        <a:rPr lang="en-US" sz="2800" dirty="0"/>
                        <a:t>, and </a:t>
                      </a:r>
                      <a:r>
                        <a:rPr lang="en-US" sz="2800" dirty="0" err="1"/>
                        <a:t>Duy</a:t>
                      </a:r>
                      <a:r>
                        <a:rPr lang="en-US" sz="2800" dirty="0"/>
                        <a:t> go to the same school.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/>
                        <a:t>Duy</a:t>
                      </a:r>
                      <a:r>
                        <a:rPr lang="en-US" sz="2800" dirty="0"/>
                        <a:t> is </a:t>
                      </a:r>
                      <a:r>
                        <a:rPr lang="en-US" sz="2800" dirty="0" err="1"/>
                        <a:t>Phong’s</a:t>
                      </a:r>
                      <a:r>
                        <a:rPr lang="en-US" sz="2800" dirty="0"/>
                        <a:t> friend</a:t>
                      </a:r>
                      <a:r>
                        <a:rPr lang="en-US" sz="2800" dirty="0" smtClean="0"/>
                        <a:t>.</a:t>
                      </a:r>
                    </a:p>
                    <a:p>
                      <a:pPr algn="l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/>
                        <a:t>Phong</a:t>
                      </a:r>
                      <a:r>
                        <a:rPr lang="en-US" sz="2800" dirty="0"/>
                        <a:t> says </a:t>
                      </a:r>
                      <a:r>
                        <a:rPr lang="en-US" sz="2800" dirty="0" err="1"/>
                        <a:t>Duy</a:t>
                      </a:r>
                      <a:r>
                        <a:rPr lang="en-US" sz="2800" dirty="0"/>
                        <a:t> looks smart in his uniform.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/>
                        <a:t>They have new subjects to study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/>
                        <a:t>Phong</a:t>
                      </a:r>
                      <a:r>
                        <a:rPr lang="en-US" sz="2800" dirty="0"/>
                        <a:t> is wearing a school uniform</a:t>
                      </a:r>
                      <a:r>
                        <a:rPr lang="en-US" sz="2800" dirty="0" smtClean="0"/>
                        <a:t>.</a:t>
                      </a:r>
                    </a:p>
                    <a:p>
                      <a:pPr algn="l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91EAEBF-7396-4196-88B0-5213DF3E15F7}"/>
              </a:ext>
            </a:extLst>
          </p:cNvPr>
          <p:cNvSpPr txBox="1"/>
          <p:nvPr/>
        </p:nvSpPr>
        <p:spPr>
          <a:xfrm>
            <a:off x="7107162" y="2000285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1373887-B414-480C-9CE6-E865B2DED120}"/>
              </a:ext>
            </a:extLst>
          </p:cNvPr>
          <p:cNvSpPr txBox="1"/>
          <p:nvPr/>
        </p:nvSpPr>
        <p:spPr>
          <a:xfrm>
            <a:off x="7732604" y="3041347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FC1FD59-B4E9-4741-B480-D77688A2F09D}"/>
              </a:ext>
            </a:extLst>
          </p:cNvPr>
          <p:cNvSpPr txBox="1"/>
          <p:nvPr/>
        </p:nvSpPr>
        <p:spPr>
          <a:xfrm>
            <a:off x="7107161" y="3826629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DF2A0A3-5717-4487-84C3-D272D071BA57}"/>
              </a:ext>
            </a:extLst>
          </p:cNvPr>
          <p:cNvSpPr txBox="1"/>
          <p:nvPr/>
        </p:nvSpPr>
        <p:spPr>
          <a:xfrm>
            <a:off x="7107163" y="4658575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B441D53-84EF-4D83-99A1-6DD121D48D7D}"/>
              </a:ext>
            </a:extLst>
          </p:cNvPr>
          <p:cNvSpPr txBox="1"/>
          <p:nvPr/>
        </p:nvSpPr>
        <p:spPr>
          <a:xfrm>
            <a:off x="7732604" y="5367846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" name="Right Arrow 1">
            <a:hlinkClick r:id="rId2" action="ppaction://hlinksldjump"/>
          </p:cNvPr>
          <p:cNvSpPr/>
          <p:nvPr/>
        </p:nvSpPr>
        <p:spPr>
          <a:xfrm>
            <a:off x="8321040" y="5732949"/>
            <a:ext cx="653142" cy="4461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80160" y="3233329"/>
            <a:ext cx="4284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</a:rPr>
              <a:t>( </a:t>
            </a:r>
            <a:r>
              <a:rPr lang="en-US" sz="2800" b="1" i="1" dirty="0" err="1" smtClean="0">
                <a:solidFill>
                  <a:srgbClr val="FF0000"/>
                </a:solidFill>
              </a:rPr>
              <a:t>Duy</a:t>
            </a:r>
            <a:r>
              <a:rPr lang="en-US" sz="2800" b="1" i="1" dirty="0" smtClean="0">
                <a:solidFill>
                  <a:srgbClr val="FF0000"/>
                </a:solidFill>
              </a:rPr>
              <a:t> is </a:t>
            </a:r>
            <a:r>
              <a:rPr lang="en-US" sz="2800" b="1" i="1" dirty="0" err="1" smtClean="0">
                <a:solidFill>
                  <a:srgbClr val="FF0000"/>
                </a:solidFill>
              </a:rPr>
              <a:t>Vy’s</a:t>
            </a:r>
            <a:r>
              <a:rPr lang="en-US" sz="2800" b="1" i="1" dirty="0" smtClean="0">
                <a:solidFill>
                  <a:srgbClr val="FF0000"/>
                </a:solidFill>
              </a:rPr>
              <a:t> friend.)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71154" y="5691012"/>
            <a:ext cx="6309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</a:rPr>
              <a:t>( </a:t>
            </a:r>
            <a:r>
              <a:rPr lang="en-US" sz="2800" b="1" i="1" dirty="0" err="1" smtClean="0">
                <a:solidFill>
                  <a:srgbClr val="FF0000"/>
                </a:solidFill>
              </a:rPr>
              <a:t>Phong</a:t>
            </a:r>
            <a:r>
              <a:rPr lang="en-US" sz="2800" b="1" i="1" dirty="0" smtClean="0">
                <a:solidFill>
                  <a:srgbClr val="FF0000"/>
                </a:solidFill>
              </a:rPr>
              <a:t> isn’t wearing a school uniform.)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284334"/>
            <a:ext cx="8092601" cy="523220"/>
          </a:xfrm>
          <a:prstGeom prst="rect">
            <a:avLst/>
          </a:prstGeom>
          <a:solidFill>
            <a:srgbClr val="0FB7BD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u="sng" spc="-50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Task </a:t>
            </a:r>
            <a:r>
              <a:rPr lang="en-US" sz="2800" b="1" u="sng" spc="-50" dirty="0" smtClean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b="1" spc="-50" dirty="0" smtClean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600" b="1" spc="-50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</a:t>
            </a:r>
            <a:r>
              <a:rPr lang="en-US" sz="26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ONE word from the box in each gap.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63373" y="242894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8203" y="2376750"/>
            <a:ext cx="6890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Students                     their uniforms on Monday.</a:t>
            </a:r>
            <a:endParaRPr lang="en-US" sz="2400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2093412" y="2697054"/>
            <a:ext cx="124097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63373" y="314762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38203" y="3095424"/>
            <a:ext cx="6509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Vy              a new friend, Duy.</a:t>
            </a:r>
            <a:endParaRPr lang="en-US" sz="2400" dirty="0"/>
          </a:p>
        </p:txBody>
      </p:sp>
      <p:cxnSp>
        <p:nvCxnSpPr>
          <p:cNvPr id="28" name="Straight Connector 27"/>
          <p:cNvCxnSpPr>
            <a:cxnSpLocks/>
          </p:cNvCxnSpPr>
          <p:nvPr/>
        </p:nvCxnSpPr>
        <p:spPr>
          <a:xfrm>
            <a:off x="1275818" y="3442934"/>
            <a:ext cx="83814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63373" y="391526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38203" y="3906613"/>
            <a:ext cx="797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Do </a:t>
            </a:r>
            <a:r>
              <a:rPr lang="en-US" sz="2400" dirty="0" err="1"/>
              <a:t>Phong</a:t>
            </a:r>
            <a:r>
              <a:rPr lang="en-US" sz="2400" dirty="0"/>
              <a:t>, </a:t>
            </a:r>
            <a:r>
              <a:rPr lang="en-US" sz="2400" dirty="0" err="1"/>
              <a:t>Vy</a:t>
            </a:r>
            <a:r>
              <a:rPr lang="en-US" sz="2400" dirty="0"/>
              <a:t>, and </a:t>
            </a:r>
            <a:r>
              <a:rPr lang="en-US" sz="2400" dirty="0" err="1"/>
              <a:t>Duy</a:t>
            </a:r>
            <a:r>
              <a:rPr lang="en-US" sz="2400" dirty="0"/>
              <a:t>             to the same school?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3924910" y="4253780"/>
            <a:ext cx="8229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363373" y="497459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38203" y="4965940"/>
            <a:ext cx="797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Students always look smart in their                  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63373" y="567858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38203" y="4368278"/>
            <a:ext cx="6890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- Yes, they do.</a:t>
            </a:r>
            <a:endParaRPr lang="en-US" sz="2400" dirty="0"/>
          </a:p>
        </p:txBody>
      </p:sp>
      <p:sp>
        <p:nvSpPr>
          <p:cNvPr id="50" name="TextBox 49"/>
          <p:cNvSpPr txBox="1"/>
          <p:nvPr/>
        </p:nvSpPr>
        <p:spPr>
          <a:xfrm>
            <a:off x="838203" y="5678588"/>
            <a:ext cx="797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- What                  do you like to study?</a:t>
            </a:r>
            <a:endParaRPr lang="en-US" sz="2400" dirty="0"/>
          </a:p>
        </p:txBody>
      </p:sp>
      <p:cxnSp>
        <p:nvCxnSpPr>
          <p:cNvPr id="51" name="Straight Connector 50"/>
          <p:cNvCxnSpPr/>
          <p:nvPr/>
        </p:nvCxnSpPr>
        <p:spPr>
          <a:xfrm>
            <a:off x="1828986" y="6025755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838203" y="6140253"/>
            <a:ext cx="6890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- I like to study English and history.</a:t>
            </a:r>
            <a:endParaRPr lang="en-US" sz="2400" dirty="0"/>
          </a:p>
        </p:txBody>
      </p:sp>
      <p:sp>
        <p:nvSpPr>
          <p:cNvPr id="53" name="Rounded Rectangle 52"/>
          <p:cNvSpPr/>
          <p:nvPr/>
        </p:nvSpPr>
        <p:spPr>
          <a:xfrm>
            <a:off x="1845699" y="1314532"/>
            <a:ext cx="5079926" cy="1114415"/>
          </a:xfrm>
          <a:prstGeom prst="roundRect">
            <a:avLst>
              <a:gd name="adj" fmla="val 16116"/>
            </a:avLst>
          </a:prstGeom>
          <a:solidFill>
            <a:srgbClr val="0FB7BD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2578337" y="1326972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go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578337" y="1675309"/>
            <a:ext cx="1284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wear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276508" y="1326971"/>
            <a:ext cx="1632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subjects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276508" y="1675309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uniforms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061771" y="1326972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has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5277097" y="5275185"/>
            <a:ext cx="11887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F2694FEC-E89F-4CA5-A610-28DED866BDE5}"/>
              </a:ext>
            </a:extLst>
          </p:cNvPr>
          <p:cNvSpPr txBox="1"/>
          <p:nvPr/>
        </p:nvSpPr>
        <p:spPr>
          <a:xfrm>
            <a:off x="4097719" y="3867424"/>
            <a:ext cx="575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go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9E323E84-2ACA-4051-8C92-D3C6C4FED528}"/>
              </a:ext>
            </a:extLst>
          </p:cNvPr>
          <p:cNvSpPr txBox="1"/>
          <p:nvPr/>
        </p:nvSpPr>
        <p:spPr>
          <a:xfrm>
            <a:off x="2343768" y="2338498"/>
            <a:ext cx="919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wear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B729D528-7005-4D03-ABE2-60E3A8D57514}"/>
              </a:ext>
            </a:extLst>
          </p:cNvPr>
          <p:cNvSpPr txBox="1"/>
          <p:nvPr/>
        </p:nvSpPr>
        <p:spPr>
          <a:xfrm>
            <a:off x="1787682" y="5643976"/>
            <a:ext cx="1247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subjects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7982E70D-62D8-4D3C-B9FC-D12337B379F9}"/>
              </a:ext>
            </a:extLst>
          </p:cNvPr>
          <p:cNvSpPr txBox="1"/>
          <p:nvPr/>
        </p:nvSpPr>
        <p:spPr>
          <a:xfrm>
            <a:off x="5255403" y="4928564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uniforms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C4E1D8DA-FF2E-4DD5-9CDB-D7B8778D3D9B}"/>
              </a:ext>
            </a:extLst>
          </p:cNvPr>
          <p:cNvSpPr txBox="1"/>
          <p:nvPr/>
        </p:nvSpPr>
        <p:spPr>
          <a:xfrm>
            <a:off x="1427963" y="3053919"/>
            <a:ext cx="740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has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8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7" dur="indefinite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56" grpId="0"/>
      <p:bldP spid="57" grpId="0"/>
      <p:bldP spid="58" grpId="0"/>
      <p:bldP spid="32" grpId="0"/>
      <p:bldP spid="33" grpId="0"/>
      <p:bldP spid="34" grpId="0"/>
      <p:bldP spid="35" grpId="0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93701" y="91339"/>
            <a:ext cx="8424653" cy="923330"/>
          </a:xfrm>
          <a:prstGeom prst="rect">
            <a:avLst/>
          </a:prstGeom>
          <a:solidFill>
            <a:srgbClr val="0FB7BD"/>
          </a:solidFill>
        </p:spPr>
        <p:txBody>
          <a:bodyPr wrap="square" rtlCol="0">
            <a:spAutoFit/>
          </a:bodyPr>
          <a:lstStyle/>
          <a:p>
            <a:r>
              <a:rPr lang="en-US" sz="2800" b="1" u="sng" spc="-50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Task </a:t>
            </a:r>
            <a:r>
              <a:rPr lang="en-US" sz="2800" b="1" u="sng" spc="-50" dirty="0" smtClean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800" b="1" spc="-50" dirty="0" smtClean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400" b="1" spc="-50" dirty="0" smtClean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</a:t>
            </a:r>
            <a:r>
              <a:rPr lang="en-US" sz="2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word with the school things. Then listen and repeat.</a:t>
            </a:r>
            <a:endParaRPr lang="en-US" sz="2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93701" y="1240546"/>
            <a:ext cx="8653859" cy="5699640"/>
            <a:chOff x="193701" y="1590291"/>
            <a:chExt cx="8653859" cy="5137079"/>
          </a:xfrm>
        </p:grpSpPr>
        <p:sp>
          <p:nvSpPr>
            <p:cNvPr id="12" name="Rounded Rectangle 11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69" y="1379900"/>
            <a:ext cx="1335650" cy="15773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2" y="3065906"/>
            <a:ext cx="2464054" cy="242094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05" y="5393394"/>
            <a:ext cx="1427475" cy="105764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0770">
            <a:off x="6282897" y="1138221"/>
            <a:ext cx="1817617" cy="145808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5795">
            <a:off x="5888397" y="2489288"/>
            <a:ext cx="2957513" cy="21717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9158">
            <a:off x="5887427" y="4783482"/>
            <a:ext cx="2658890" cy="1565218"/>
          </a:xfrm>
          <a:prstGeom prst="rect">
            <a:avLst/>
          </a:prstGeom>
        </p:spPr>
      </p:pic>
      <p:sp>
        <p:nvSpPr>
          <p:cNvPr id="36" name="Oval 35"/>
          <p:cNvSpPr/>
          <p:nvPr/>
        </p:nvSpPr>
        <p:spPr>
          <a:xfrm>
            <a:off x="1450642" y="3008503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37" name="Oval 36"/>
          <p:cNvSpPr/>
          <p:nvPr/>
        </p:nvSpPr>
        <p:spPr>
          <a:xfrm>
            <a:off x="1450642" y="4442046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38" name="Oval 37"/>
          <p:cNvSpPr/>
          <p:nvPr/>
        </p:nvSpPr>
        <p:spPr>
          <a:xfrm>
            <a:off x="1450642" y="6260768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39" name="Oval 38"/>
          <p:cNvSpPr/>
          <p:nvPr/>
        </p:nvSpPr>
        <p:spPr>
          <a:xfrm>
            <a:off x="7746985" y="2345590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40" name="Oval 39"/>
          <p:cNvSpPr/>
          <p:nvPr/>
        </p:nvSpPr>
        <p:spPr>
          <a:xfrm>
            <a:off x="7746985" y="4385299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41" name="Oval 40"/>
          <p:cNvSpPr/>
          <p:nvPr/>
        </p:nvSpPr>
        <p:spPr>
          <a:xfrm>
            <a:off x="7746985" y="6265672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42" name="TextBox 41"/>
          <p:cNvSpPr txBox="1"/>
          <p:nvPr/>
        </p:nvSpPr>
        <p:spPr>
          <a:xfrm rot="21334423">
            <a:off x="2986788" y="1791266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pencil sharpener</a:t>
            </a:r>
          </a:p>
        </p:txBody>
      </p:sp>
      <p:sp>
        <p:nvSpPr>
          <p:cNvPr id="43" name="TextBox 42"/>
          <p:cNvSpPr txBox="1"/>
          <p:nvPr/>
        </p:nvSpPr>
        <p:spPr>
          <a:xfrm rot="21402430">
            <a:off x="3102631" y="2563069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compass</a:t>
            </a:r>
          </a:p>
        </p:txBody>
      </p:sp>
      <p:sp>
        <p:nvSpPr>
          <p:cNvPr id="44" name="TextBox 43"/>
          <p:cNvSpPr txBox="1"/>
          <p:nvPr/>
        </p:nvSpPr>
        <p:spPr>
          <a:xfrm rot="21334423">
            <a:off x="3024257" y="3543605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school bag</a:t>
            </a:r>
          </a:p>
        </p:txBody>
      </p:sp>
      <p:sp>
        <p:nvSpPr>
          <p:cNvPr id="45" name="TextBox 44"/>
          <p:cNvSpPr txBox="1"/>
          <p:nvPr/>
        </p:nvSpPr>
        <p:spPr>
          <a:xfrm rot="633357">
            <a:off x="3112679" y="4500147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calculator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100598" y="5338550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rubber</a:t>
            </a:r>
          </a:p>
        </p:txBody>
      </p:sp>
      <p:sp>
        <p:nvSpPr>
          <p:cNvPr id="47" name="TextBox 46"/>
          <p:cNvSpPr txBox="1"/>
          <p:nvPr/>
        </p:nvSpPr>
        <p:spPr>
          <a:xfrm rot="21259042">
            <a:off x="3205250" y="6171204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pencil case</a:t>
            </a:r>
          </a:p>
        </p:txBody>
      </p:sp>
      <p:pic>
        <p:nvPicPr>
          <p:cNvPr id="28" name="20201130_tienganh6_kntt_B1_0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216872" y="5066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02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3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93701" y="1240546"/>
            <a:ext cx="8653859" cy="5699640"/>
            <a:chOff x="193701" y="1590291"/>
            <a:chExt cx="8653859" cy="5137079"/>
          </a:xfrm>
        </p:grpSpPr>
        <p:sp>
          <p:nvSpPr>
            <p:cNvPr id="12" name="Rounded Rectangle 11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69" y="1379900"/>
            <a:ext cx="1335650" cy="15773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2" y="3065906"/>
            <a:ext cx="2464054" cy="242094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05" y="5393394"/>
            <a:ext cx="1427475" cy="105764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0770">
            <a:off x="6282897" y="1138221"/>
            <a:ext cx="1817617" cy="145808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5795">
            <a:off x="5888397" y="2489288"/>
            <a:ext cx="2957513" cy="21717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9158">
            <a:off x="5887427" y="4783482"/>
            <a:ext cx="2658890" cy="1565218"/>
          </a:xfrm>
          <a:prstGeom prst="rect">
            <a:avLst/>
          </a:prstGeom>
        </p:spPr>
      </p:pic>
      <p:sp>
        <p:nvSpPr>
          <p:cNvPr id="36" name="Oval 35"/>
          <p:cNvSpPr/>
          <p:nvPr/>
        </p:nvSpPr>
        <p:spPr>
          <a:xfrm>
            <a:off x="1450642" y="3008503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37" name="Oval 36"/>
          <p:cNvSpPr/>
          <p:nvPr/>
        </p:nvSpPr>
        <p:spPr>
          <a:xfrm>
            <a:off x="1450642" y="4442046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38" name="Oval 37"/>
          <p:cNvSpPr/>
          <p:nvPr/>
        </p:nvSpPr>
        <p:spPr>
          <a:xfrm>
            <a:off x="1450642" y="6260768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39" name="Oval 38"/>
          <p:cNvSpPr/>
          <p:nvPr/>
        </p:nvSpPr>
        <p:spPr>
          <a:xfrm>
            <a:off x="7746985" y="2345590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40" name="Oval 39"/>
          <p:cNvSpPr/>
          <p:nvPr/>
        </p:nvSpPr>
        <p:spPr>
          <a:xfrm>
            <a:off x="7746985" y="4385299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41" name="Oval 40"/>
          <p:cNvSpPr/>
          <p:nvPr/>
        </p:nvSpPr>
        <p:spPr>
          <a:xfrm>
            <a:off x="7746985" y="6265672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42" name="TextBox 41"/>
          <p:cNvSpPr txBox="1"/>
          <p:nvPr/>
        </p:nvSpPr>
        <p:spPr>
          <a:xfrm rot="21600000">
            <a:off x="1918391" y="5392547"/>
            <a:ext cx="24855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pencil sharpener </a:t>
            </a:r>
          </a:p>
        </p:txBody>
      </p:sp>
      <p:sp>
        <p:nvSpPr>
          <p:cNvPr id="43" name="TextBox 42"/>
          <p:cNvSpPr txBox="1"/>
          <p:nvPr/>
        </p:nvSpPr>
        <p:spPr>
          <a:xfrm rot="21600000">
            <a:off x="1592947" y="3722281"/>
            <a:ext cx="2485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compass</a:t>
            </a:r>
          </a:p>
        </p:txBody>
      </p:sp>
      <p:sp>
        <p:nvSpPr>
          <p:cNvPr id="44" name="TextBox 43"/>
          <p:cNvSpPr txBox="1"/>
          <p:nvPr/>
        </p:nvSpPr>
        <p:spPr>
          <a:xfrm rot="21600000">
            <a:off x="1743980" y="1930954"/>
            <a:ext cx="2485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school bag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378969" y="5603977"/>
            <a:ext cx="2485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calculator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458395" y="1984217"/>
            <a:ext cx="2485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rubber</a:t>
            </a:r>
          </a:p>
        </p:txBody>
      </p:sp>
      <p:sp>
        <p:nvSpPr>
          <p:cNvPr id="47" name="TextBox 46"/>
          <p:cNvSpPr txBox="1"/>
          <p:nvPr/>
        </p:nvSpPr>
        <p:spPr>
          <a:xfrm rot="21600000">
            <a:off x="4116001" y="3745675"/>
            <a:ext cx="2485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pencil case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93701" y="32894"/>
            <a:ext cx="8406905" cy="1180215"/>
          </a:xfrm>
          <a:prstGeom prst="roundRect">
            <a:avLst/>
          </a:prstGeom>
          <a:solidFill>
            <a:srgbClr val="0FB7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/>
          <p:cNvSpPr txBox="1"/>
          <p:nvPr/>
        </p:nvSpPr>
        <p:spPr>
          <a:xfrm>
            <a:off x="314872" y="81121"/>
            <a:ext cx="78324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spc="-50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Task 4</a:t>
            </a:r>
            <a:r>
              <a:rPr lang="en-US" sz="2400" b="1" spc="-50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</a:t>
            </a:r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word with the school things. Then 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272664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82880" y="60331"/>
            <a:ext cx="8138160" cy="923330"/>
          </a:xfrm>
          <a:prstGeom prst="rect">
            <a:avLst/>
          </a:prstGeom>
          <a:solidFill>
            <a:srgbClr val="0FB7BD"/>
          </a:solidFill>
        </p:spPr>
        <p:txBody>
          <a:bodyPr wrap="square" rtlCol="0">
            <a:spAutoFit/>
          </a:bodyPr>
          <a:lstStyle/>
          <a:p>
            <a:r>
              <a:rPr lang="en-US" sz="2400" b="1" u="sng" spc="-50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Task </a:t>
            </a:r>
            <a:r>
              <a:rPr lang="en-US" sz="2400" b="1" u="sng" spc="-50" dirty="0" smtClean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400" b="1" spc="-50" dirty="0" smtClean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b="1" spc="-50" dirty="0" smtClean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Look </a:t>
            </a:r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around the class. Write the names of the things you see in your notebook.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07375" y="1275104"/>
            <a:ext cx="8645499" cy="4805631"/>
            <a:chOff x="193701" y="1590291"/>
            <a:chExt cx="8653859" cy="5137079"/>
          </a:xfrm>
        </p:grpSpPr>
        <p:sp>
          <p:nvSpPr>
            <p:cNvPr id="13" name="Rounded Rectangle 12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8" name="Straight Connector 17"/>
          <p:cNvCxnSpPr/>
          <p:nvPr/>
        </p:nvCxnSpPr>
        <p:spPr>
          <a:xfrm flipV="1">
            <a:off x="1166686" y="3883827"/>
            <a:ext cx="5763802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1166686" y="4573589"/>
            <a:ext cx="5763802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914079" y="1795697"/>
            <a:ext cx="7589841" cy="107721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32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chairs</a:t>
            </a:r>
            <a:r>
              <a:rPr lang="en-GB" sz="3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tables, clock, school bags, board, books, pen, flower </a:t>
            </a:r>
            <a:r>
              <a:rPr lang="en-GB" sz="32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pot, pencil,…</a:t>
            </a:r>
            <a:endParaRPr lang="en-GB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1166686" y="5355576"/>
            <a:ext cx="5763802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166686" y="3252651"/>
            <a:ext cx="2438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smtClean="0">
                <a:solidFill>
                  <a:srgbClr val="FF0000"/>
                </a:solidFill>
              </a:rPr>
              <a:t>books, </a:t>
            </a:r>
            <a:endParaRPr lang="en-US" sz="4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chool Supplies Song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78823"/>
            <a:ext cx="9144000" cy="562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128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150441" y="1458187"/>
            <a:ext cx="32654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’calculator 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(n):</a:t>
            </a: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2549418" y="1445622"/>
            <a:ext cx="19696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137378" y="1806256"/>
            <a:ext cx="40274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’uniform 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(n)   :</a:t>
            </a:r>
          </a:p>
        </p:txBody>
      </p:sp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2589696" y="1802608"/>
            <a:ext cx="25712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-76209" y="2148836"/>
            <a:ext cx="3810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-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smart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8681" name="Text Box 9"/>
          <p:cNvSpPr txBox="1">
            <a:spLocks noChangeArrowheads="1"/>
          </p:cNvSpPr>
          <p:nvPr/>
        </p:nvSpPr>
        <p:spPr bwMode="auto">
          <a:xfrm>
            <a:off x="2589696" y="2152707"/>
            <a:ext cx="46873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nhã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16748" y="936462"/>
            <a:ext cx="33543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I. </a:t>
            </a:r>
            <a:r>
              <a:rPr lang="en-US" sz="2800" b="1" i="1" u="sng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Vocabulary: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02317" y="2587381"/>
            <a:ext cx="4439194" cy="52322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>
              <a:buFontTx/>
              <a:buChar char="-"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put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on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phr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.v ) :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3019687" y="2587380"/>
            <a:ext cx="3916684" cy="52322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) 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115384" y="3394840"/>
            <a:ext cx="3657600" cy="5191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’compass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(n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):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2681672" y="3432325"/>
            <a:ext cx="2286000" cy="5191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com-pa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43793" y="3017714"/>
            <a:ext cx="2499231" cy="52322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>
              <a:buFontTx/>
              <a:buChar char="-"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 wear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v ):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3022621" y="3026672"/>
            <a:ext cx="3264685" cy="52322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) 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185317" y="3807810"/>
            <a:ext cx="2546983" cy="52322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’heavy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):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2732301" y="3873457"/>
            <a:ext cx="2286000" cy="39001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nặng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248193" y="39187"/>
            <a:ext cx="8451669" cy="1054031"/>
          </a:xfrm>
          <a:prstGeom prst="roundRect">
            <a:avLst/>
          </a:prstGeom>
          <a:solidFill>
            <a:srgbClr val="0FB7BD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Period 1: UNIT </a:t>
            </a:r>
            <a:r>
              <a:rPr lang="en-US" sz="2800" b="1" dirty="0" smtClean="0">
                <a:solidFill>
                  <a:schemeClr val="bg1"/>
                </a:solidFill>
              </a:rPr>
              <a:t>1: MY NEW </a:t>
            </a:r>
            <a:r>
              <a:rPr lang="en-US" sz="2800" b="1" dirty="0" smtClean="0">
                <a:solidFill>
                  <a:schemeClr val="bg1"/>
                </a:solidFill>
              </a:rPr>
              <a:t>SCHOOL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Lesson 1: Getting started/ P.6-7</a:t>
            </a:r>
          </a:p>
        </p:txBody>
      </p:sp>
      <p:sp>
        <p:nvSpPr>
          <p:cNvPr id="26" name="Text Box 10"/>
          <p:cNvSpPr txBox="1">
            <a:spLocks noChangeArrowheads="1"/>
          </p:cNvSpPr>
          <p:nvPr/>
        </p:nvSpPr>
        <p:spPr bwMode="auto">
          <a:xfrm>
            <a:off x="-2187" y="4163604"/>
            <a:ext cx="33543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II. </a:t>
            </a:r>
            <a:r>
              <a:rPr lang="en-US" sz="2800" b="1" i="1" u="sng" dirty="0" smtClean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Practice:</a:t>
            </a:r>
            <a:endParaRPr lang="en-US" sz="2800" b="1" i="1" u="sng" dirty="0">
              <a:solidFill>
                <a:srgbClr val="FF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7072" y="4579434"/>
            <a:ext cx="39493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effectLst>
                  <a:glow rad="889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Task 1. Listen and read. </a:t>
            </a:r>
            <a:endParaRPr lang="en-US" b="1" dirty="0">
              <a:effectLst>
                <a:glow rad="889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2721" y="4925382"/>
            <a:ext cx="81642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spc="-50" dirty="0">
                <a:effectLst>
                  <a:glow rad="889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Task 2: Read  the  conversation  again  and  tick (</a:t>
            </a:r>
            <a:r>
              <a:rPr lang="en-US" b="1" spc="-50" dirty="0">
                <a:effectLst>
                  <a:glow rad="889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</a:t>
            </a:r>
            <a:r>
              <a:rPr lang="en-US" b="1" spc="-50" dirty="0">
                <a:effectLst>
                  <a:glow rad="889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) T (True) or F (False).</a:t>
            </a:r>
            <a:endParaRPr lang="en-US" b="1" spc="-50" dirty="0">
              <a:effectLst>
                <a:glow rad="889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072" y="5294714"/>
            <a:ext cx="75764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spc="-50" dirty="0">
                <a:effectLst>
                  <a:glow rad="889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Task 3: Write ONE word from the box in each gap.</a:t>
            </a:r>
            <a:endParaRPr lang="en-US" b="1" spc="-50" dirty="0">
              <a:effectLst>
                <a:glow rad="889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5850" y="5673984"/>
            <a:ext cx="8571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spc="-50" dirty="0">
                <a:effectLst>
                  <a:glow rad="889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Task 4: </a:t>
            </a:r>
            <a:r>
              <a:rPr lang="en-US" b="1" dirty="0">
                <a:effectLst>
                  <a:glow rad="889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Match the word with the school things. Then listen and repeat.</a:t>
            </a:r>
            <a:endParaRPr lang="en-US" b="1" dirty="0">
              <a:effectLst>
                <a:glow rad="889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787" y="6039701"/>
            <a:ext cx="87807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spc="-50" dirty="0">
                <a:effectLst>
                  <a:glow rad="889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Task 5: </a:t>
            </a:r>
            <a:r>
              <a:rPr lang="en-US" b="1" dirty="0">
                <a:effectLst>
                  <a:glow rad="889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Look around the class. Write the names of the things you see in your notebook.</a:t>
            </a:r>
            <a:endParaRPr lang="en-US" b="1" dirty="0">
              <a:effectLst>
                <a:glow rad="889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8210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1909763" y="152400"/>
            <a:ext cx="70008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u="sng" dirty="0">
                <a:solidFill>
                  <a:srgbClr val="FF0000"/>
                </a:solidFill>
                <a:latin typeface=".VnTime" pitchFamily="34" charset="0"/>
              </a:rPr>
              <a:t>Home assignments:</a:t>
            </a:r>
          </a:p>
        </p:txBody>
      </p:sp>
      <p:sp>
        <p:nvSpPr>
          <p:cNvPr id="28675" name="Text Box 4"/>
          <p:cNvSpPr txBox="1">
            <a:spLocks noChangeArrowheads="1"/>
          </p:cNvSpPr>
          <p:nvPr/>
        </p:nvSpPr>
        <p:spPr bwMode="auto">
          <a:xfrm>
            <a:off x="269630" y="1182563"/>
            <a:ext cx="8641007" cy="289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1028700" indent="-57150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dirty="0">
                <a:solidFill>
                  <a:srgbClr val="0000CC"/>
                </a:solidFill>
              </a:rPr>
              <a:t>- Read again the conversation on page 6.</a:t>
            </a:r>
          </a:p>
          <a:p>
            <a:r>
              <a:rPr lang="en-US" dirty="0">
                <a:solidFill>
                  <a:srgbClr val="0000CC"/>
                </a:solidFill>
              </a:rPr>
              <a:t>- Write each word in 2 lines and make one example sentence with each word.</a:t>
            </a:r>
          </a:p>
          <a:p>
            <a:r>
              <a:rPr lang="en-US" dirty="0">
                <a:solidFill>
                  <a:srgbClr val="0000CC"/>
                </a:solidFill>
              </a:rPr>
              <a:t>- Do Ex A2(P.3), B1,3 (P.4) in workbook.</a:t>
            </a:r>
          </a:p>
          <a:p>
            <a:pPr eaLnBrk="1" hangingPunct="1">
              <a:spcBef>
                <a:spcPct val="50000"/>
              </a:spcBef>
            </a:pPr>
            <a:endParaRPr lang="en-US" alt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6" name="Picture 5" descr="j029208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082440"/>
            <a:ext cx="2209800" cy="215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6" descr="natures1%20(12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8166"/>
            <a:ext cx="1522412" cy="154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82631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IREWK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0"/>
            <a:ext cx="2971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FIREWRK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914400"/>
            <a:ext cx="1343025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FIREWRK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0" y="400050"/>
            <a:ext cx="21336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Line 5"/>
          <p:cNvSpPr>
            <a:spLocks noChangeShapeType="1"/>
          </p:cNvSpPr>
          <p:nvPr/>
        </p:nvSpPr>
        <p:spPr bwMode="auto">
          <a:xfrm flipV="1">
            <a:off x="7467600" y="990600"/>
            <a:ext cx="304800" cy="2286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246" name="Line 6"/>
          <p:cNvSpPr>
            <a:spLocks noChangeShapeType="1"/>
          </p:cNvSpPr>
          <p:nvPr/>
        </p:nvSpPr>
        <p:spPr bwMode="auto">
          <a:xfrm flipV="1">
            <a:off x="4495800" y="1371600"/>
            <a:ext cx="0" cy="3048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 flipH="1" flipV="1">
            <a:off x="1828800" y="1676400"/>
            <a:ext cx="304800" cy="2286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704" name="WordArt 8"/>
          <p:cNvSpPr>
            <a:spLocks noChangeArrowheads="1" noChangeShapeType="1" noTextEdit="1"/>
          </p:cNvSpPr>
          <p:nvPr/>
        </p:nvSpPr>
        <p:spPr bwMode="auto">
          <a:xfrm>
            <a:off x="838200" y="3733800"/>
            <a:ext cx="7162800" cy="190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Goodbye</a:t>
            </a:r>
          </a:p>
          <a:p>
            <a:pPr algn="ctr"/>
            <a:r>
              <a:rPr lang="en-GB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See you again!!!</a:t>
            </a:r>
          </a:p>
        </p:txBody>
      </p:sp>
      <p:pic>
        <p:nvPicPr>
          <p:cNvPr id="10249" name="Spleeping child (MLTR)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0005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914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7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27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27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xit" presetSubtype="27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3" presetClass="exit" presetSubtype="27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3" presetClass="exit" presetSubtype="27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10963" fill="hold"/>
                                        <p:tgtEl>
                                          <p:spTgt spid="102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49"/>
                </p:tgtEl>
              </p:cMediaNode>
            </p:audio>
          </p:childTnLst>
        </p:cTn>
      </p:par>
    </p:tnLst>
    <p:bldLst>
      <p:bldP spid="10245" grpId="0" animBg="1"/>
      <p:bldP spid="10246" grpId="0" animBg="1"/>
      <p:bldP spid="1024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3698" y="1166945"/>
            <a:ext cx="7544452" cy="4898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Hi,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Vy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Hi,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 Are you ready? </a:t>
            </a:r>
          </a:p>
          <a:p>
            <a:pPr>
              <a:lnSpc>
                <a:spcPct val="13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Just a minute.</a:t>
            </a:r>
          </a:p>
          <a:p>
            <a:pPr>
              <a:lnSpc>
                <a:spcPct val="13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Vy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Oh, this is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my new friend.</a:t>
            </a:r>
          </a:p>
          <a:p>
            <a:pPr>
              <a:lnSpc>
                <a:spcPct val="13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Hi,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 Nice to meet you.</a:t>
            </a:r>
          </a:p>
          <a:p>
            <a:pPr>
              <a:lnSpc>
                <a:spcPct val="13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Hi,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 I live near here, and we go to the same school!</a:t>
            </a:r>
          </a:p>
          <a:p>
            <a:pPr>
              <a:lnSpc>
                <a:spcPct val="13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Good. Hmm, your school bag looks heavy. </a:t>
            </a:r>
          </a:p>
          <a:p>
            <a:pPr>
              <a:lnSpc>
                <a:spcPct val="13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Yes! I have new books, and we have new subjects to study.</a:t>
            </a:r>
          </a:p>
          <a:p>
            <a:pPr>
              <a:lnSpc>
                <a:spcPct val="13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And a new uniform,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! You look smart!</a:t>
            </a:r>
          </a:p>
          <a:p>
            <a:pPr>
              <a:lnSpc>
                <a:spcPct val="13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Thanks,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 We always look smart in our uniforms.</a:t>
            </a:r>
          </a:p>
          <a:p>
            <a:pPr>
              <a:lnSpc>
                <a:spcPct val="13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Let me put on my uniform. Then we can go.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83564" y="229953"/>
            <a:ext cx="3176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A special day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4350" y="720090"/>
            <a:ext cx="2091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/>
              <a:t>(Loud knock)</a:t>
            </a:r>
          </a:p>
        </p:txBody>
      </p:sp>
      <p:pic>
        <p:nvPicPr>
          <p:cNvPr id="6" name="Bản sao của B1_02">
            <a:hlinkClick r:id="" action="ppaction://media"/>
            <a:extLst>
              <a:ext uri="{FF2B5EF4-FFF2-40B4-BE49-F238E27FC236}">
                <a16:creationId xmlns="" xmlns:a16="http://schemas.microsoft.com/office/drawing/2014/main" id="{FBC7F887-CD77-40F5-9176-7860E2FBCAE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243" end="1320.299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04118" y="720090"/>
            <a:ext cx="487363" cy="4873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60675"/>
            <a:ext cx="5434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Task 1. </a:t>
            </a:r>
            <a:r>
              <a:rPr lang="en-US" sz="2800" b="1" dirty="0" smtClean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</a:t>
            </a:r>
            <a:r>
              <a:rPr lang="en-US" sz="2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 read</a:t>
            </a:r>
            <a:r>
              <a:rPr lang="en-US" sz="2800" b="1" dirty="0" smtClean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800" b="1" dirty="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254034" y="3775166"/>
            <a:ext cx="6453052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ight Arrow 8">
            <a:hlinkClick r:id="rId5" action="ppaction://hlinksldjump"/>
          </p:cNvPr>
          <p:cNvSpPr/>
          <p:nvPr/>
        </p:nvSpPr>
        <p:spPr>
          <a:xfrm>
            <a:off x="8085909" y="5628071"/>
            <a:ext cx="653142" cy="4461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059398" y="2926080"/>
            <a:ext cx="3421162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560195" y="5107577"/>
            <a:ext cx="4600242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351190" y="4663440"/>
            <a:ext cx="6355896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394052" y="6012830"/>
            <a:ext cx="5010066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210305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77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ngs in the Classroom Song _ School Objects Song _ School Things Song _ School Song for Kid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8011" y="875208"/>
            <a:ext cx="8608423" cy="538026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38265" y="192041"/>
            <a:ext cx="24674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381233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75" y="1757363"/>
            <a:ext cx="5124450" cy="334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34" y="473393"/>
            <a:ext cx="1332549" cy="170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284" y="282893"/>
            <a:ext cx="1943100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216" y="4861833"/>
            <a:ext cx="2095500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83" y="4609420"/>
            <a:ext cx="1562100" cy="181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29383" y="1045029"/>
            <a:ext cx="1554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pencil</a:t>
            </a:r>
            <a:endParaRPr lang="en-US" sz="3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128941" y="1045029"/>
            <a:ext cx="1554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paper</a:t>
            </a:r>
            <a:endParaRPr lang="en-US" sz="3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287873" y="5342709"/>
            <a:ext cx="1554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desk</a:t>
            </a:r>
            <a:endParaRPr lang="en-US" sz="3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129382" y="5342708"/>
            <a:ext cx="1554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chair</a:t>
            </a:r>
            <a:endParaRPr lang="en-US" sz="3600" b="1" dirty="0"/>
          </a:p>
        </p:txBody>
      </p:sp>
      <p:sp>
        <p:nvSpPr>
          <p:cNvPr id="11" name="Rectangle 10"/>
          <p:cNvSpPr/>
          <p:nvPr/>
        </p:nvSpPr>
        <p:spPr>
          <a:xfrm>
            <a:off x="303633" y="0"/>
            <a:ext cx="67601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things can you see in the video?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28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48193" y="39187"/>
            <a:ext cx="8451669" cy="1867990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00CC"/>
                </a:solidFill>
              </a:rPr>
              <a:t>Period 1: UNIT </a:t>
            </a:r>
            <a:r>
              <a:rPr lang="en-US" sz="4000" b="1" dirty="0" smtClean="0">
                <a:solidFill>
                  <a:srgbClr val="0000CC"/>
                </a:solidFill>
              </a:rPr>
              <a:t>1: MY NEW </a:t>
            </a:r>
            <a:r>
              <a:rPr lang="en-US" sz="4000" b="1" dirty="0" smtClean="0">
                <a:solidFill>
                  <a:srgbClr val="0000CC"/>
                </a:solidFill>
              </a:rPr>
              <a:t>SCHOOL</a:t>
            </a:r>
          </a:p>
          <a:p>
            <a:pPr algn="ctr"/>
            <a:r>
              <a:rPr lang="en-US" sz="4000" b="1" dirty="0" smtClean="0">
                <a:solidFill>
                  <a:srgbClr val="0000CC"/>
                </a:solidFill>
              </a:rPr>
              <a:t>Lesson 1: Getting started/ P.6-7</a:t>
            </a:r>
          </a:p>
          <a:p>
            <a:pPr algn="ctr"/>
            <a:r>
              <a:rPr lang="en-US" sz="4000" b="1" dirty="0" smtClean="0">
                <a:solidFill>
                  <a:srgbClr val="0000CC"/>
                </a:solidFill>
              </a:rPr>
              <a:t>A special day</a:t>
            </a:r>
            <a:endParaRPr lang="en-GB" sz="4000" b="1" dirty="0">
              <a:solidFill>
                <a:srgbClr val="0000CC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166" y="1920240"/>
            <a:ext cx="6035040" cy="4518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040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751339" y="2150526"/>
            <a:ext cx="32654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’calculator 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(n):</a:t>
            </a: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3150316" y="2137961"/>
            <a:ext cx="19696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738276" y="2655351"/>
            <a:ext cx="40274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’uniform 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(n)   :</a:t>
            </a:r>
          </a:p>
        </p:txBody>
      </p:sp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2858294" y="2651211"/>
            <a:ext cx="25712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524689" y="3180813"/>
            <a:ext cx="3810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- smart (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8681" name="Text Box 9"/>
          <p:cNvSpPr txBox="1">
            <a:spLocks noChangeArrowheads="1"/>
          </p:cNvSpPr>
          <p:nvPr/>
        </p:nvSpPr>
        <p:spPr bwMode="auto">
          <a:xfrm>
            <a:off x="2745364" y="3156865"/>
            <a:ext cx="46873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nhã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382512" y="1271600"/>
            <a:ext cx="33543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I. </a:t>
            </a:r>
            <a:r>
              <a:rPr lang="en-US" sz="3200" b="1" i="1" u="sng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Vocabulary: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03215" y="3645484"/>
            <a:ext cx="4439194" cy="52322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>
              <a:buFontTx/>
              <a:buChar char="-"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put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on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phr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.v ) :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3620585" y="3645483"/>
            <a:ext cx="3916684" cy="52322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) 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716282" y="4661951"/>
            <a:ext cx="3657600" cy="5191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’compass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(n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):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282570" y="4699436"/>
            <a:ext cx="2286000" cy="5191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com-pa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744691" y="4193384"/>
            <a:ext cx="2499231" cy="52322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>
              <a:buFontTx/>
              <a:buChar char="-"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wear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v ):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3623519" y="4202342"/>
            <a:ext cx="3264685" cy="52322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) 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786215" y="5231677"/>
            <a:ext cx="2546983" cy="52322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’heavy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):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3333199" y="5232776"/>
            <a:ext cx="2286000" cy="5191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nặng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9158">
            <a:off x="5822937" y="1516539"/>
            <a:ext cx="2658890" cy="2439540"/>
          </a:xfrm>
          <a:prstGeom prst="rect">
            <a:avLst/>
          </a:prstGeom>
        </p:spPr>
      </p:pic>
      <p:pic>
        <p:nvPicPr>
          <p:cNvPr id="24" name="Picture 16" descr="5 Mẫu áo đồng phục quần xanh áo trắng đi học rẻ đẹ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515" y="1703858"/>
            <a:ext cx="2999106" cy="3785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842" y="1702348"/>
            <a:ext cx="2464054" cy="2420946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248193" y="39187"/>
            <a:ext cx="8451669" cy="1232413"/>
          </a:xfrm>
          <a:prstGeom prst="roundRect">
            <a:avLst/>
          </a:prstGeom>
          <a:solidFill>
            <a:srgbClr val="0FB7BD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Period 1: UNIT </a:t>
            </a:r>
            <a:r>
              <a:rPr lang="en-US" sz="3200" b="1" dirty="0" smtClean="0">
                <a:solidFill>
                  <a:schemeClr val="bg1"/>
                </a:solidFill>
              </a:rPr>
              <a:t>1: MY NEW </a:t>
            </a:r>
            <a:r>
              <a:rPr lang="en-US" sz="3200" b="1" dirty="0" smtClean="0">
                <a:solidFill>
                  <a:schemeClr val="bg1"/>
                </a:solidFill>
              </a:rPr>
              <a:t>SCHOOL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Lesson 1: Getting started/ P.6-7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842" y="1733630"/>
            <a:ext cx="2558074" cy="2928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842" y="1710270"/>
            <a:ext cx="2326453" cy="2928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103" y="1745493"/>
            <a:ext cx="4857813" cy="233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0423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80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/>
      <p:bldP spid="28677" grpId="0"/>
      <p:bldP spid="28678" grpId="0"/>
      <p:bldP spid="28679" grpId="0"/>
      <p:bldP spid="28680" grpId="0"/>
      <p:bldP spid="28681" grpId="0"/>
      <p:bldP spid="7" grpId="0" animBg="1" autoUpdateAnimBg="0"/>
      <p:bldP spid="2" grpId="0" animBg="1" autoUpdateAnimBg="0"/>
      <p:bldP spid="3" grpId="0" animBg="1" autoUpdateAnimBg="0"/>
      <p:bldP spid="4" grpId="0" animBg="1" autoUpdateAnimBg="0"/>
      <p:bldP spid="19" grpId="0" animBg="1" autoUpdateAnimBg="0"/>
      <p:bldP spid="20" grpId="0" animBg="1" autoUpdateAnimBg="0"/>
      <p:bldP spid="22" grpId="0" animBg="1" autoUpdateAnimBg="0"/>
      <p:bldP spid="23" grpId="0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6"/>
          <p:cNvSpPr>
            <a:spLocks noGrp="1" noChangeArrowheads="1"/>
          </p:cNvSpPr>
          <p:nvPr>
            <p:ph type="title"/>
          </p:nvPr>
        </p:nvSpPr>
        <p:spPr>
          <a:xfrm>
            <a:off x="365760" y="835767"/>
            <a:ext cx="3505200" cy="560387"/>
          </a:xfrm>
          <a:noFill/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Checking words:</a:t>
            </a:r>
          </a:p>
        </p:txBody>
      </p:sp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3574869" y="864703"/>
            <a:ext cx="4343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</a:rPr>
              <a:t>What and Where</a:t>
            </a:r>
          </a:p>
        </p:txBody>
      </p:sp>
      <p:sp>
        <p:nvSpPr>
          <p:cNvPr id="55307" name="Oval 11"/>
          <p:cNvSpPr>
            <a:spLocks noChangeArrowheads="1"/>
          </p:cNvSpPr>
          <p:nvPr/>
        </p:nvSpPr>
        <p:spPr bwMode="auto">
          <a:xfrm>
            <a:off x="3574869" y="1549386"/>
            <a:ext cx="2133600" cy="1447800"/>
          </a:xfrm>
          <a:prstGeom prst="ellipse">
            <a:avLst/>
          </a:prstGeom>
          <a:solidFill>
            <a:srgbClr val="0D9FA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calculator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55308" name="Oval 12"/>
          <p:cNvSpPr>
            <a:spLocks noChangeArrowheads="1"/>
          </p:cNvSpPr>
          <p:nvPr/>
        </p:nvSpPr>
        <p:spPr bwMode="auto">
          <a:xfrm>
            <a:off x="6309360" y="4425466"/>
            <a:ext cx="2133600" cy="14478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heavy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55309" name="Oval 13"/>
          <p:cNvSpPr>
            <a:spLocks noChangeArrowheads="1"/>
          </p:cNvSpPr>
          <p:nvPr/>
        </p:nvSpPr>
        <p:spPr bwMode="auto">
          <a:xfrm>
            <a:off x="1051560" y="4425466"/>
            <a:ext cx="2133600" cy="1447800"/>
          </a:xfrm>
          <a:prstGeom prst="ellipse">
            <a:avLst/>
          </a:prstGeom>
          <a:solidFill>
            <a:srgbClr val="CC00CC"/>
          </a:solidFill>
          <a:ln w="9525">
            <a:solidFill>
              <a:srgbClr val="CC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 dirty="0" smtClean="0"/>
              <a:t>put </a:t>
            </a:r>
            <a:r>
              <a:rPr lang="en-US" sz="4000" b="1" dirty="0" smtClean="0"/>
              <a:t>on</a:t>
            </a:r>
            <a:endParaRPr lang="en-US" sz="4000" b="1" dirty="0"/>
          </a:p>
        </p:txBody>
      </p:sp>
      <p:sp>
        <p:nvSpPr>
          <p:cNvPr id="55310" name="Oval 14"/>
          <p:cNvSpPr>
            <a:spLocks noChangeArrowheads="1"/>
          </p:cNvSpPr>
          <p:nvPr/>
        </p:nvSpPr>
        <p:spPr bwMode="auto">
          <a:xfrm>
            <a:off x="3574869" y="3282322"/>
            <a:ext cx="2133600" cy="1447800"/>
          </a:xfrm>
          <a:prstGeom prst="ellipse">
            <a:avLst/>
          </a:prstGeom>
          <a:solidFill>
            <a:srgbClr val="FFFF66"/>
          </a:solidFill>
          <a:ln w="9525">
            <a:solidFill>
              <a:srgbClr val="CC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uniform</a:t>
            </a:r>
            <a:endParaRPr lang="en-US" sz="4000" b="1" dirty="0">
              <a:solidFill>
                <a:srgbClr val="3333CC"/>
              </a:solidFill>
            </a:endParaRPr>
          </a:p>
        </p:txBody>
      </p:sp>
      <p:sp>
        <p:nvSpPr>
          <p:cNvPr id="55311" name="Oval 15"/>
          <p:cNvSpPr>
            <a:spLocks noChangeArrowheads="1"/>
          </p:cNvSpPr>
          <p:nvPr/>
        </p:nvSpPr>
        <p:spPr bwMode="auto">
          <a:xfrm>
            <a:off x="914400" y="2273286"/>
            <a:ext cx="2133600" cy="14478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compass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9" name="Oval 12"/>
          <p:cNvSpPr>
            <a:spLocks noChangeArrowheads="1"/>
          </p:cNvSpPr>
          <p:nvPr/>
        </p:nvSpPr>
        <p:spPr bwMode="auto">
          <a:xfrm>
            <a:off x="3824152" y="4865914"/>
            <a:ext cx="2133600" cy="14478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smart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6165668" y="2558422"/>
            <a:ext cx="2133600" cy="14478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wear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14400" y="130629"/>
            <a:ext cx="7132320" cy="707886"/>
          </a:xfrm>
          <a:prstGeom prst="rect">
            <a:avLst/>
          </a:prstGeom>
          <a:solidFill>
            <a:srgbClr val="0FB7BD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UNIT 1: MY NEW SCHOOL</a:t>
            </a:r>
            <a:endParaRPr lang="en-GB" sz="4000" b="1" dirty="0"/>
          </a:p>
        </p:txBody>
      </p:sp>
    </p:spTree>
    <p:extLst>
      <p:ext uri="{BB962C8B-B14F-4D97-AF65-F5344CB8AC3E}">
        <p14:creationId xmlns:p14="http://schemas.microsoft.com/office/powerpoint/2010/main" val="1492239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3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0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53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5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55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0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53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5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55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0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53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53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513698" y="-477037"/>
            <a:ext cx="8630302" cy="7335037"/>
            <a:chOff x="961466" y="-512529"/>
            <a:chExt cx="8069027" cy="68580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91"/>
            <a:stretch/>
          </p:blipFill>
          <p:spPr>
            <a:xfrm>
              <a:off x="961466" y="-512529"/>
              <a:ext cx="3026643" cy="68580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8110" y="-512529"/>
              <a:ext cx="5042383" cy="6858000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693506"/>
            <a:ext cx="7530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Task 1.</a:t>
            </a:r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 read</a:t>
            </a:r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315686" y="1034143"/>
            <a:ext cx="4288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FB7BD"/>
                </a:solidFill>
              </a:rPr>
              <a:t>A special day</a:t>
            </a:r>
            <a:endParaRPr lang="en-US" sz="4000" b="1" dirty="0">
              <a:solidFill>
                <a:srgbClr val="0FB7BD"/>
              </a:solidFill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0" y="118572"/>
            <a:ext cx="33543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i="1" dirty="0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II. </a:t>
            </a:r>
            <a:r>
              <a:rPr lang="en-US" sz="3200" b="1" i="1" u="sng" dirty="0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Practice:</a:t>
            </a:r>
            <a:endParaRPr lang="en-US" sz="3200" b="1" i="1" u="sng" dirty="0">
              <a:solidFill>
                <a:schemeClr val="bg1"/>
              </a:solidFill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4178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3698" y="1166945"/>
            <a:ext cx="7544452" cy="4898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Hi,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Vy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Hi,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 Are you ready? </a:t>
            </a:r>
          </a:p>
          <a:p>
            <a:pPr>
              <a:lnSpc>
                <a:spcPct val="13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Just a minute.</a:t>
            </a:r>
          </a:p>
          <a:p>
            <a:pPr>
              <a:lnSpc>
                <a:spcPct val="13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Vy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Oh, this is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my new friend.</a:t>
            </a:r>
          </a:p>
          <a:p>
            <a:pPr>
              <a:lnSpc>
                <a:spcPct val="13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Hi,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 Nice to meet you.</a:t>
            </a:r>
          </a:p>
          <a:p>
            <a:pPr>
              <a:lnSpc>
                <a:spcPct val="13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Hi,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 I live near here, and we go to the same school!</a:t>
            </a:r>
          </a:p>
          <a:p>
            <a:pPr>
              <a:lnSpc>
                <a:spcPct val="13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Good. Hmm, your school bag looks heavy. </a:t>
            </a:r>
          </a:p>
          <a:p>
            <a:pPr>
              <a:lnSpc>
                <a:spcPct val="13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Yes! I have new books, and we have new subjects to study.</a:t>
            </a:r>
          </a:p>
          <a:p>
            <a:pPr>
              <a:lnSpc>
                <a:spcPct val="13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And a new uniform,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! You look smart!</a:t>
            </a:r>
          </a:p>
          <a:p>
            <a:pPr>
              <a:lnSpc>
                <a:spcPct val="13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Thanks,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 We always look smart in our uniforms.</a:t>
            </a:r>
          </a:p>
          <a:p>
            <a:pPr>
              <a:lnSpc>
                <a:spcPct val="13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Let me put on my uniform. Then we can go.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83564" y="229953"/>
            <a:ext cx="3176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A special day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4350" y="720090"/>
            <a:ext cx="2091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/>
              <a:t>(Loud knock)</a:t>
            </a:r>
          </a:p>
        </p:txBody>
      </p:sp>
      <p:pic>
        <p:nvPicPr>
          <p:cNvPr id="6" name="Bản sao của B1_02">
            <a:hlinkClick r:id="" action="ppaction://media"/>
            <a:extLst>
              <a:ext uri="{FF2B5EF4-FFF2-40B4-BE49-F238E27FC236}">
                <a16:creationId xmlns="" xmlns:a16="http://schemas.microsoft.com/office/drawing/2014/main" id="{FBC7F887-CD77-40F5-9176-7860E2FBCAE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243" end="1320.299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04118" y="720090"/>
            <a:ext cx="487363" cy="4873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60675"/>
            <a:ext cx="5434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Task 1. </a:t>
            </a:r>
            <a:r>
              <a:rPr lang="en-US" sz="2800" b="1" dirty="0" smtClean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</a:t>
            </a:r>
            <a:r>
              <a:rPr lang="en-US" sz="2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 read</a:t>
            </a:r>
            <a:r>
              <a:rPr lang="en-US" sz="2800" b="1" dirty="0" smtClean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800" b="1" dirty="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69852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3698" y="1166945"/>
            <a:ext cx="7544452" cy="4898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Hi,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Vy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Hi,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 Are you ready? </a:t>
            </a:r>
          </a:p>
          <a:p>
            <a:pPr>
              <a:lnSpc>
                <a:spcPct val="13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Just a minute.</a:t>
            </a:r>
          </a:p>
          <a:p>
            <a:pPr>
              <a:lnSpc>
                <a:spcPct val="13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Vy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Oh, this is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my new friend.</a:t>
            </a:r>
          </a:p>
          <a:p>
            <a:pPr>
              <a:lnSpc>
                <a:spcPct val="13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Hi,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 Nice to meet you.</a:t>
            </a:r>
          </a:p>
          <a:p>
            <a:pPr>
              <a:lnSpc>
                <a:spcPct val="13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Hi,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 I live near here, and we go to the same school!</a:t>
            </a:r>
          </a:p>
          <a:p>
            <a:pPr>
              <a:lnSpc>
                <a:spcPct val="13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Good. Hmm, your school bag looks heavy. </a:t>
            </a:r>
          </a:p>
          <a:p>
            <a:pPr>
              <a:lnSpc>
                <a:spcPct val="13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Yes! I have new books, and we have new subjects to study.</a:t>
            </a:r>
          </a:p>
          <a:p>
            <a:pPr>
              <a:lnSpc>
                <a:spcPct val="13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And a new uniform,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! You look smart!</a:t>
            </a:r>
          </a:p>
          <a:p>
            <a:pPr>
              <a:lnSpc>
                <a:spcPct val="13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Thanks,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 We always look smart in our uniforms.</a:t>
            </a:r>
          </a:p>
          <a:p>
            <a:pPr>
              <a:lnSpc>
                <a:spcPct val="13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Let me put on my uniform. Then we can go.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83564" y="229953"/>
            <a:ext cx="3176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A special day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4350" y="720090"/>
            <a:ext cx="2091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/>
              <a:t>(Loud knock)</a:t>
            </a:r>
          </a:p>
        </p:txBody>
      </p:sp>
      <p:pic>
        <p:nvPicPr>
          <p:cNvPr id="6" name="Bản sao của B1_02">
            <a:hlinkClick r:id="" action="ppaction://media"/>
            <a:extLst>
              <a:ext uri="{FF2B5EF4-FFF2-40B4-BE49-F238E27FC236}">
                <a16:creationId xmlns="" xmlns:a16="http://schemas.microsoft.com/office/drawing/2014/main" id="{FBC7F887-CD77-40F5-9176-7860E2FBCAE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243" end="1320.299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04118" y="720090"/>
            <a:ext cx="487363" cy="4873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60675"/>
            <a:ext cx="5434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Task 1</a:t>
            </a:r>
            <a:r>
              <a:rPr lang="en-US" sz="2800" b="1" dirty="0" smtClean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smtClean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</a:t>
            </a:r>
            <a:r>
              <a:rPr lang="en-US" sz="2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 read</a:t>
            </a:r>
            <a:r>
              <a:rPr lang="en-US" sz="2800" b="1" dirty="0" smtClean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800" b="1" dirty="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16668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</Template>
  <TotalTime>1677</TotalTime>
  <Words>1118</Words>
  <Application>Microsoft Office PowerPoint</Application>
  <PresentationFormat>On-screen Show (4:3)</PresentationFormat>
  <Paragraphs>186</Paragraphs>
  <Slides>19</Slides>
  <Notes>1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* Checking words: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Windows User</cp:lastModifiedBy>
  <cp:revision>94</cp:revision>
  <dcterms:created xsi:type="dcterms:W3CDTF">2020-12-09T02:04:09Z</dcterms:created>
  <dcterms:modified xsi:type="dcterms:W3CDTF">2022-08-08T16:40:29Z</dcterms:modified>
</cp:coreProperties>
</file>