
<file path=[Content_Types].xml><?xml version="1.0" encoding="utf-8"?>
<Types xmlns="http://schemas.openxmlformats.org/package/2006/content-types">
  <Default Extension="png" ContentType="image/png"/>
  <Default Extension="jfif" ContentType="image/jpe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74" r:id="rId3"/>
    <p:sldId id="262" r:id="rId4"/>
    <p:sldId id="275" r:id="rId5"/>
    <p:sldId id="277" r:id="rId6"/>
    <p:sldId id="278" r:id="rId7"/>
    <p:sldId id="281" r:id="rId8"/>
    <p:sldId id="279" r:id="rId9"/>
    <p:sldId id="276" r:id="rId10"/>
    <p:sldId id="280" r:id="rId11"/>
    <p:sldId id="259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3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1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4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8780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3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02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4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22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3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4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6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0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7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26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8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5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575FD-A4FC-4427-8668-F82E3917FC4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AEA7AAB-1108-4D6A-9ED1-55ABF1597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8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F:\Hinh\khunghinh\SLGG_2002.jpg">
            <a:extLst>
              <a:ext uri="{FF2B5EF4-FFF2-40B4-BE49-F238E27FC236}">
                <a16:creationId xmlns:a16="http://schemas.microsoft.com/office/drawing/2014/main" xmlns="" id="{2C400A73-23B2-46DB-B9DE-477F05E9A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Picture26.png">
            <a:extLst>
              <a:ext uri="{FF2B5EF4-FFF2-40B4-BE49-F238E27FC236}">
                <a16:creationId xmlns:a16="http://schemas.microsoft.com/office/drawing/2014/main" xmlns="" id="{F0FB5745-2F24-4B2A-8C37-7F402BF16F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3361">
            <a:off x="1621631" y="1195088"/>
            <a:ext cx="5664200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5">
            <a:extLst>
              <a:ext uri="{FF2B5EF4-FFF2-40B4-BE49-F238E27FC236}">
                <a16:creationId xmlns:a16="http://schemas.microsoft.com/office/drawing/2014/main" xmlns="" id="{5DA80C5A-0BAE-4379-8E01-F8ED76128D4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1743" y="1467704"/>
            <a:ext cx="11484624" cy="2076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76"/>
              </a:avLst>
            </a:prstTxWarp>
          </a:bodyPr>
          <a:lstStyle/>
          <a:p>
            <a:pPr algn="ctr"/>
            <a:r>
              <a:rPr lang="vi-VN" sz="3200" kern="10" dirty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4D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thầy cô  giáo về dự giờ thăm lớp !</a:t>
            </a:r>
            <a:endParaRPr lang="en-US" sz="3200" kern="10" dirty="0">
              <a:ln w="1905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prstShdw prst="shdw17" dist="17961" dir="13500000">
                  <a:srgbClr val="4D0000"/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7" descr="Paper bag">
            <a:extLst>
              <a:ext uri="{FF2B5EF4-FFF2-40B4-BE49-F238E27FC236}">
                <a16:creationId xmlns:a16="http://schemas.microsoft.com/office/drawing/2014/main" xmlns="" id="{FE4586E2-C625-491E-8979-4D89DE5D100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74488" y="4876799"/>
            <a:ext cx="5181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50"/>
              </a:avLst>
            </a:prstTxWarp>
          </a:bodyPr>
          <a:lstStyle/>
          <a:p>
            <a:pPr algn="ctr"/>
            <a:r>
              <a:rPr lang="en-US" sz="3600" kern="10" dirty="0" err="1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kern="10" dirty="0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kern="10" dirty="0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smtClean="0">
                <a:ln w="9525" cap="rnd">
                  <a:solidFill>
                    <a:srgbClr val="008000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BÙI THỊ THU THỦY</a:t>
            </a:r>
            <a:endParaRPr lang="en-US" sz="3600" kern="10" dirty="0">
              <a:ln w="9525" cap="rnd">
                <a:solidFill>
                  <a:srgbClr val="008000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34">
            <a:extLst>
              <a:ext uri="{FF2B5EF4-FFF2-40B4-BE49-F238E27FC236}">
                <a16:creationId xmlns:a16="http://schemas.microsoft.com/office/drawing/2014/main" xmlns="" id="{C234B439-1CCD-4EEC-871F-6CEDB26F0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5588" y="228599"/>
            <a:ext cx="6416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 err="1">
                <a:solidFill>
                  <a:srgbClr val="FF0000"/>
                </a:solidFill>
                <a:latin typeface=".VnTimeH" pitchFamily="34" charset="0"/>
              </a:rPr>
              <a:t>Phßng</a:t>
            </a:r>
            <a:r>
              <a:rPr lang="en-US" altLang="en-US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H" pitchFamily="34" charset="0"/>
              </a:rPr>
              <a:t>gi¸o</a:t>
            </a:r>
            <a:r>
              <a:rPr lang="en-US" altLang="en-US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H" pitchFamily="34" charset="0"/>
              </a:rPr>
              <a:t>dôc</a:t>
            </a:r>
            <a:r>
              <a:rPr lang="en-US" altLang="en-US" dirty="0">
                <a:solidFill>
                  <a:srgbClr val="FF0000"/>
                </a:solidFill>
                <a:latin typeface=".VnTimeH" pitchFamily="34" charset="0"/>
              </a:rPr>
              <a:t> &amp; ®</a:t>
            </a:r>
            <a:r>
              <a:rPr lang="en-US" altLang="en-US">
                <a:solidFill>
                  <a:srgbClr val="FF0000"/>
                </a:solidFill>
                <a:latin typeface=".VnTimeH" pitchFamily="34" charset="0"/>
              </a:rPr>
              <a:t>µo </a:t>
            </a:r>
            <a:r>
              <a:rPr lang="en-US" altLang="en-US" smtClean="0">
                <a:solidFill>
                  <a:srgbClr val="FF0000"/>
                </a:solidFill>
                <a:latin typeface=".VnTimeH" pitchFamily="34" charset="0"/>
              </a:rPr>
              <a:t>t¹o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</a:rPr>
              <a:t> QUẬN HẢI AN</a:t>
            </a:r>
          </a:p>
          <a:p>
            <a:pPr algn="ctr" eaLnBrk="1" hangingPunct="1"/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err="1">
                <a:solidFill>
                  <a:srgbClr val="FF0000"/>
                </a:solidFill>
                <a:latin typeface=".VnTimeH" pitchFamily="34" charset="0"/>
              </a:rPr>
              <a:t>thcs</a:t>
            </a:r>
            <a:r>
              <a:rPr lang="en-US" altLang="en-US">
                <a:solidFill>
                  <a:srgbClr val="FF0000"/>
                </a:solidFill>
                <a:latin typeface=".VnTimeH" pitchFamily="34" charset="0"/>
              </a:rPr>
              <a:t>  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</a:rPr>
              <a:t>LÊ LỢI</a:t>
            </a:r>
            <a:endParaRPr lang="en-US" altLang="en-US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3863CC1-F40E-4B74-AA56-02563C27A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9048" y="4114799"/>
            <a:ext cx="578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HÌNH HỌC 7 (CÁNH DIỀU)</a:t>
            </a:r>
          </a:p>
        </p:txBody>
      </p:sp>
    </p:spTree>
    <p:extLst>
      <p:ext uri="{BB962C8B-B14F-4D97-AF65-F5344CB8AC3E}">
        <p14:creationId xmlns:p14="http://schemas.microsoft.com/office/powerpoint/2010/main" val="154928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799" y="67872"/>
            <a:ext cx="9601201" cy="67901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0710" y="0"/>
            <a:ext cx="3618876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3 (SGK – T104)</a:t>
            </a:r>
            <a:endParaRPr lang="en-U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19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Ảnh nền PowerPoint học tập HD 1080p">
            <a:extLst>
              <a:ext uri="{FF2B5EF4-FFF2-40B4-BE49-F238E27FC236}">
                <a16:creationId xmlns:a16="http://schemas.microsoft.com/office/drawing/2014/main" xmlns="" id="{293AB229-E533-4BA9-864C-E7C9FC37A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89E709F-A7BC-4DD5-8885-7F2C3145B120}"/>
              </a:ext>
            </a:extLst>
          </p:cNvPr>
          <p:cNvSpPr txBox="1"/>
          <p:nvPr/>
        </p:nvSpPr>
        <p:spPr>
          <a:xfrm>
            <a:off x="3143250" y="1066800"/>
            <a:ext cx="5581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+mj-lt"/>
              </a:rPr>
              <a:t>HƯỚNG DẪN VỀ NHÀ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F7FD227-B8F8-4640-A1D4-CD4EF7360E4B}"/>
              </a:ext>
            </a:extLst>
          </p:cNvPr>
          <p:cNvSpPr txBox="1"/>
          <p:nvPr/>
        </p:nvSpPr>
        <p:spPr>
          <a:xfrm>
            <a:off x="2409825" y="2136309"/>
            <a:ext cx="7448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lại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các kiến thức về hai đường thẳng song song </a:t>
            </a:r>
          </a:p>
          <a:p>
            <a:r>
              <a:rPr lang="pt-BR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Hoàn thành các bài tập trong SBT.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8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ình nền Thiết Kế Nền Hoa Hồng đơn Giản, Lãng Mạn, Phong Cách Tối Giản Nền,  Hồng Background Vector để tải xuống miễn phí - Pngtree">
            <a:extLst>
              <a:ext uri="{FF2B5EF4-FFF2-40B4-BE49-F238E27FC236}">
                <a16:creationId xmlns:a16="http://schemas.microsoft.com/office/drawing/2014/main" xmlns="" id="{CBC52DED-B7CE-4031-B119-AAB3AEE7F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" y="0"/>
            <a:ext cx="121470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13">
            <a:extLst>
              <a:ext uri="{FF2B5EF4-FFF2-40B4-BE49-F238E27FC236}">
                <a16:creationId xmlns:a16="http://schemas.microsoft.com/office/drawing/2014/main" xmlns="" id="{65F6100B-1C69-4BBF-B501-50C79C91F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8" y="2408406"/>
            <a:ext cx="9785684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</a:t>
            </a:r>
            <a:r>
              <a:rPr lang="vi-VN" altLang="en-US" sz="5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5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 THẦY CÔ VÀ CÁC EM!</a:t>
            </a:r>
          </a:p>
        </p:txBody>
      </p:sp>
    </p:spTree>
    <p:extLst>
      <p:ext uri="{BB962C8B-B14F-4D97-AF65-F5344CB8AC3E}">
        <p14:creationId xmlns:p14="http://schemas.microsoft.com/office/powerpoint/2010/main" val="80072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17738" y="-103847"/>
            <a:ext cx="3377848" cy="718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smtClean="0">
                <a:ln w="9525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KHỞI ĐỘNG</a:t>
            </a:r>
            <a:endParaRPr lang="en-US" sz="4000" b="1">
              <a:ln w="9525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78000" y="1021019"/>
            <a:ext cx="8864600" cy="5081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Trong các phát biểu sau, phát biểu nào diễn đạt đúng nội dung của tiên đề EUCLID.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AutoNum type="alphaLcPeriod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 điểm M nằm ngoài đường thẳng a có hai đường thẳng song song với a thì chúng trùng nhau. </a:t>
            </a:r>
            <a:endParaRPr lang="en-US" sz="280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Cho điểm M nằm ngoài đường thẳng a. Đường thẳng đi qua M và song song với đường thẳng a là duy nhất. 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Có duy nhất một đường thẳng song song với đường thẳng cho trước.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Qua điểm M nằm ngoài đường thẳng a có ít nhất một đường thẳng song song với a.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94376" y="2528047"/>
            <a:ext cx="470648" cy="4706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4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65024" y="3561939"/>
            <a:ext cx="470648" cy="4706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4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2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1026" y="822838"/>
            <a:ext cx="9538974" cy="4351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Điền vào chỗ trống (…) trong phát biểu sau:</a:t>
            </a:r>
            <a:endParaRPr lang="en-US" sz="4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một đường thẳng cắt hai đường thẳng song song thì:</a:t>
            </a:r>
            <a:endParaRPr lang="en-US" sz="4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Hai góc so le trong …</a:t>
            </a:r>
            <a:endParaRPr lang="en-US" sz="4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Hai góc đồng vị …</a:t>
            </a:r>
            <a:endParaRPr lang="en-US" sz="40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60458" y="3657600"/>
            <a:ext cx="35634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ằng nhau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9822" y="4416199"/>
            <a:ext cx="35634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ằng nhau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81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11338" y="-25400"/>
            <a:ext cx="3121688" cy="718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smtClean="0">
                <a:ln w="9525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 TẬP</a:t>
            </a:r>
            <a:endParaRPr lang="en-US" sz="4000" b="1">
              <a:ln w="9525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37026" y="649532"/>
                <a:ext cx="10398092" cy="23079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4000" b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 1 </a:t>
                </a:r>
                <a:r>
                  <a:rPr lang="en-US" sz="40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(SGK-T104). Quan sát </a:t>
                </a:r>
                <a:r>
                  <a:rPr lang="en-US" sz="4000" i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Hình 44</a:t>
                </a:r>
                <a:r>
                  <a:rPr lang="en-US" sz="40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biết a // b.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400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a. So sánh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400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400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400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Tính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40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40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026" y="649532"/>
                <a:ext cx="10398092" cy="2307939"/>
              </a:xfrm>
              <a:prstGeom prst="rect">
                <a:avLst/>
              </a:prstGeom>
              <a:blipFill rotWithShape="0">
                <a:blip r:embed="rId2"/>
                <a:stretch>
                  <a:fillRect l="-2111" t="-4762" b="-8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247" y="2886859"/>
            <a:ext cx="4584708" cy="39711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63826" y="3468655"/>
                <a:ext cx="8204218" cy="33652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a. Vì a//b nên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(hai góc đồng vị)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(hai góc đối đỉnh)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Nên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b. Vì a//b nên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(hai góc đồng vị)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18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18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(Hai góc đồng vị)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Nên: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18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func>
                      <m:func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acc>
                      </m:e>
                    </m:fun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18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26" y="3468655"/>
                <a:ext cx="8204218" cy="3365217"/>
              </a:xfrm>
              <a:prstGeom prst="rect">
                <a:avLst/>
              </a:prstGeom>
              <a:blipFill rotWithShape="0">
                <a:blip r:embed="rId4"/>
                <a:stretch>
                  <a:fillRect l="-1560" t="-1449" r="-1486" b="-3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73357" y="2807682"/>
            <a:ext cx="2882520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i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 dẫn giải</a:t>
            </a:r>
            <a:endParaRPr lang="en-U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69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6199094" y="242047"/>
            <a:ext cx="26894" cy="63201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1000" y="242047"/>
            <a:ext cx="5818094" cy="3535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1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200" b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 2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(SGK-T104). Quan sát hình 45.</a:t>
            </a:r>
            <a:endParaRPr lang="en-U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Vì sao hai đường thẳng a và b song song với nhau?</a:t>
            </a:r>
            <a:endParaRPr lang="en-U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Tính số đo góc BCD.</a:t>
            </a:r>
            <a:endParaRPr lang="en-U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06" y="3777823"/>
            <a:ext cx="5614894" cy="308017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429188" y="242047"/>
            <a:ext cx="5614894" cy="2302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2</a:t>
            </a: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b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bổ trợ 1.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Tính số đo x trong hình sau. Giải thích vì sao tính được như vậy? </a:t>
            </a:r>
            <a:endParaRPr lang="en-U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176" y="2614152"/>
            <a:ext cx="5331012" cy="4243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87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6953" y="0"/>
            <a:ext cx="5818094" cy="58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1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200" b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0188" y="2903380"/>
            <a:ext cx="5614894" cy="58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2</a:t>
            </a:r>
            <a:r>
              <a:rPr lang="en-US" sz="3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b="1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040186"/>
              </p:ext>
            </p:extLst>
          </p:nvPr>
        </p:nvGraphicFramePr>
        <p:xfrm>
          <a:off x="179294" y="2856058"/>
          <a:ext cx="481716" cy="1369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266353" imgH="215619" progId="Equation.DSMT4">
                  <p:embed/>
                </p:oleObj>
              </mc:Choice>
              <mc:Fallback>
                <p:oleObj name="Equation" r:id="rId3" imgW="266353" imgH="21561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94" y="2856058"/>
                        <a:ext cx="481716" cy="13697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40035"/>
            <a:ext cx="12192000" cy="236334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79294" y="0"/>
            <a:ext cx="2547492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 dẫn giải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929" y="3282713"/>
            <a:ext cx="4758089" cy="357528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4140200" y="3487130"/>
                <a:ext cx="8051800" cy="28680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Vì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mà hai góc ở vị trí đồng </a:t>
                </a: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vị </a:t>
                </a:r>
                <a:endParaRPr lang="en-US" sz="280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uy </a:t>
                </a: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ra a//b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 có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(hai góc kề bù)</a:t>
                </a: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Suy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115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65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Lại có a // b suy ra </a:t>
                </a:r>
                <a14:m>
                  <m:oMath xmlns:m="http://schemas.openxmlformats.org/officeDocument/2006/math"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65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(hai góc so le trong)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200" y="3487130"/>
                <a:ext cx="8051800" cy="2868093"/>
              </a:xfrm>
              <a:prstGeom prst="rect">
                <a:avLst/>
              </a:prstGeom>
              <a:blipFill rotWithShape="0">
                <a:blip r:embed="rId7"/>
                <a:stretch>
                  <a:fillRect l="-1514" t="-1699" r="-76" b="-3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35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2804" y="0"/>
            <a:ext cx="119591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ý:</a:t>
            </a:r>
          </a:p>
          <a:p>
            <a:pPr indent="1377950" algn="just"/>
            <a:r>
              <a:rPr lang="en-US" sz="4000" b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4000" b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giữa tính vuông góc và </a:t>
            </a:r>
            <a:r>
              <a:rPr lang="en-US" sz="4000" b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4000" b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</a:p>
          <a:p>
            <a:pPr algn="just"/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cùng vuông góc với đường thẳng thứ ba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thì </a:t>
            </a:r>
            <a:r>
              <a:rPr lang="en-US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thẳng đó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song song với </a:t>
            </a:r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</a:t>
            </a:r>
            <a:r>
              <a:rPr lang="en-US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phân biệt vuông góc với một trong hai đường thẳng song song thì nó cũng vuông góc với đường thẳng còn lại.</a:t>
            </a:r>
            <a:r>
              <a:rPr lang="vi-VN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i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8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999" y="2717801"/>
            <a:ext cx="7010401" cy="391786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9400" y="0"/>
            <a:ext cx="11912600" cy="6709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bổ trợ 2.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tam giác ABC, góc B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en-US" sz="3600" baseline="300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góc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endParaRPr lang="en-US" sz="360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320800">
              <a:lnSpc>
                <a:spcPct val="107000"/>
              </a:lnSpc>
              <a:spcAft>
                <a:spcPts val="800"/>
              </a:spcAf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45</a:t>
            </a:r>
            <a:r>
              <a:rPr lang="en-US" sz="3600" baseline="30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điểm M thuộc BC. Từ M kẻ đường thẳng a và b sao cho đường thẳng a song song với AB cắt AC tại N, đường thẳng b song song với AC cắt AB tại H. 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Tính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MNC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Tính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NMH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Tính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NMC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Tính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BMH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 Tính góc C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 tổng ba góc A, B, C.</a:t>
            </a:r>
            <a:endParaRPr lang="en-US" sz="3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87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17738" y="-171083"/>
            <a:ext cx="2933816" cy="718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smtClean="0">
                <a:ln w="9525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 DỤNG</a:t>
            </a:r>
            <a:endParaRPr lang="en-US" sz="4000" b="1">
              <a:ln w="9525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87" y="766762"/>
            <a:ext cx="11923713" cy="61735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8287" y="250731"/>
            <a:ext cx="3618876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3 (SGK – T104)</a:t>
            </a:r>
            <a:endParaRPr lang="en-U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7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773</TotalTime>
  <Words>517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.VnTimeH</vt:lpstr>
      <vt:lpstr>Arial</vt:lpstr>
      <vt:lpstr>Calibri</vt:lpstr>
      <vt:lpstr>Cambria Math</vt:lpstr>
      <vt:lpstr>Century Gothic</vt:lpstr>
      <vt:lpstr>Tahoma</vt:lpstr>
      <vt:lpstr>Times New Roman</vt:lpstr>
      <vt:lpstr>Wingdings 3</vt:lpstr>
      <vt:lpstr>Wisp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CPN</dc:creator>
  <cp:lastModifiedBy>CPN</cp:lastModifiedBy>
  <cp:revision>70</cp:revision>
  <dcterms:created xsi:type="dcterms:W3CDTF">2022-12-02T02:00:34Z</dcterms:created>
  <dcterms:modified xsi:type="dcterms:W3CDTF">2022-12-09T20:24:32Z</dcterms:modified>
</cp:coreProperties>
</file>