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8" r:id="rId2"/>
    <p:sldId id="338" r:id="rId3"/>
    <p:sldId id="287" r:id="rId4"/>
    <p:sldId id="261" r:id="rId5"/>
    <p:sldId id="349" r:id="rId6"/>
    <p:sldId id="350" r:id="rId7"/>
    <p:sldId id="351" r:id="rId8"/>
    <p:sldId id="321" r:id="rId9"/>
    <p:sldId id="314" r:id="rId10"/>
    <p:sldId id="352" r:id="rId11"/>
    <p:sldId id="320" r:id="rId12"/>
    <p:sldId id="322" r:id="rId13"/>
    <p:sldId id="323" r:id="rId14"/>
    <p:sldId id="266" r:id="rId15"/>
    <p:sldId id="326" r:id="rId16"/>
    <p:sldId id="342" r:id="rId17"/>
    <p:sldId id="345" r:id="rId18"/>
    <p:sldId id="344" r:id="rId19"/>
    <p:sldId id="340" r:id="rId20"/>
    <p:sldId id="330" r:id="rId21"/>
    <p:sldId id="331" r:id="rId22"/>
    <p:sldId id="329" r:id="rId23"/>
    <p:sldId id="332" r:id="rId24"/>
    <p:sldId id="333" r:id="rId25"/>
    <p:sldId id="300" r:id="rId26"/>
    <p:sldId id="334" r:id="rId27"/>
    <p:sldId id="335" r:id="rId28"/>
    <p:sldId id="256" r:id="rId29"/>
    <p:sldId id="288" r:id="rId30"/>
    <p:sldId id="279" r:id="rId31"/>
    <p:sldId id="281" r:id="rId32"/>
    <p:sldId id="280" r:id="rId33"/>
    <p:sldId id="274" r:id="rId34"/>
    <p:sldId id="343" r:id="rId35"/>
    <p:sldId id="336" r:id="rId36"/>
    <p:sldId id="347" r:id="rId37"/>
    <p:sldId id="257" r:id="rId38"/>
    <p:sldId id="258" r:id="rId39"/>
    <p:sldId id="346" r:id="rId40"/>
    <p:sldId id="33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8" autoAdjust="0"/>
    <p:restoredTop sz="94660"/>
  </p:normalViewPr>
  <p:slideViewPr>
    <p:cSldViewPr snapToGrid="0">
      <p:cViewPr varScale="1">
        <p:scale>
          <a:sx n="81" d="100"/>
          <a:sy n="81" d="100"/>
        </p:scale>
        <p:origin x="114"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53028-969D-4C2A-A9A5-59FB73BD9A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FA89FE-B7DB-4FD4-A37F-DD67D0F460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048E0C-3B3A-45F0-97E4-EE111B11B1A1}"/>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5" name="Footer Placeholder 4">
            <a:extLst>
              <a:ext uri="{FF2B5EF4-FFF2-40B4-BE49-F238E27FC236}">
                <a16:creationId xmlns:a16="http://schemas.microsoft.com/office/drawing/2014/main" id="{3C21ACC8-7182-4569-9D40-90173F614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CD534-0AD0-4FC2-BED0-E09FAF662C6E}"/>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28348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C33F-78F8-4E69-9190-07C3C0C32B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2CA629-115C-43F0-9B70-C98F7B51A8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74131-3572-4EEE-85D8-9DB1CA6D645A}"/>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5" name="Footer Placeholder 4">
            <a:extLst>
              <a:ext uri="{FF2B5EF4-FFF2-40B4-BE49-F238E27FC236}">
                <a16:creationId xmlns:a16="http://schemas.microsoft.com/office/drawing/2014/main" id="{68DD3F85-4B35-4F3B-82F3-E46D19024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F2FC7-451A-4EA7-8440-AABEE1CFC369}"/>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449623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9A55F2-1851-4542-B345-73698BFE94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813F47-1315-47D7-9D51-F3E62FBD3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BF548-0F46-4A1E-8E03-7FDDEF200224}"/>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5" name="Footer Placeholder 4">
            <a:extLst>
              <a:ext uri="{FF2B5EF4-FFF2-40B4-BE49-F238E27FC236}">
                <a16:creationId xmlns:a16="http://schemas.microsoft.com/office/drawing/2014/main" id="{DB90BC0A-E48A-48E7-81BA-101010C8A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93B71-C73C-4131-836E-128C2BD05E64}"/>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356046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4502-1AFD-4AE1-90FE-C2C5FD947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6C59E-D09D-42A5-9BC5-306AA999AE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1B63A-307D-4364-9ADB-8F50882A6E18}"/>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5" name="Footer Placeholder 4">
            <a:extLst>
              <a:ext uri="{FF2B5EF4-FFF2-40B4-BE49-F238E27FC236}">
                <a16:creationId xmlns:a16="http://schemas.microsoft.com/office/drawing/2014/main" id="{4B930BAB-A2E0-44EB-8CDB-5CD22E4B4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BAD5F-9E01-4DB9-BD1F-07E9DEC64D4A}"/>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398844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2CF1-E521-4059-A562-EFF039277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760455-5240-4038-B9F9-999C453BD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10963-9C18-4CE7-976A-6DAA25AB7AF6}"/>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5" name="Footer Placeholder 4">
            <a:extLst>
              <a:ext uri="{FF2B5EF4-FFF2-40B4-BE49-F238E27FC236}">
                <a16:creationId xmlns:a16="http://schemas.microsoft.com/office/drawing/2014/main" id="{F217CAD1-32C6-4531-AF55-7585A10E1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CA855-AC9F-4385-A87D-7906265C1C3D}"/>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23158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2B05-9470-4E6E-9A80-AB4F8E787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7FC22-62BD-48E0-A373-79EC73B3E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5B8F26-716C-4410-9C29-4623CC023E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5B32DB-F1A9-4570-8503-7672F0D13F89}"/>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6" name="Footer Placeholder 5">
            <a:extLst>
              <a:ext uri="{FF2B5EF4-FFF2-40B4-BE49-F238E27FC236}">
                <a16:creationId xmlns:a16="http://schemas.microsoft.com/office/drawing/2014/main" id="{C9E9AB7C-7013-432C-AF51-C3AF99D65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5AC47-A09B-471C-96BE-F107CD20749D}"/>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3985439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F57C3-A845-49AF-B9A0-566AC5250D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5505A9-E164-43FC-AC27-543CA50E3F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32BC4A-02BD-4AAC-97D5-CABD1B02D9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53803F-068B-48DC-B054-385FA0429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B57AA3-4634-4BCE-9AF8-FA157A1DA7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B803D-7CEA-49B8-9148-1D8993722D95}"/>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8" name="Footer Placeholder 7">
            <a:extLst>
              <a:ext uri="{FF2B5EF4-FFF2-40B4-BE49-F238E27FC236}">
                <a16:creationId xmlns:a16="http://schemas.microsoft.com/office/drawing/2014/main" id="{6AA5C744-759D-4968-8C10-81FC964644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BD4A8F-9E65-4305-A9C1-6C6BD594D8A8}"/>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244843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810CC-4D19-488D-9D10-7667C52065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AC21B-DE72-471A-894B-356986EA3E0C}"/>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4" name="Footer Placeholder 3">
            <a:extLst>
              <a:ext uri="{FF2B5EF4-FFF2-40B4-BE49-F238E27FC236}">
                <a16:creationId xmlns:a16="http://schemas.microsoft.com/office/drawing/2014/main" id="{1D961A73-508E-47D8-BC45-B4A047FF1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AB4D23-EBB6-49E8-A93E-50A77A23F9FE}"/>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159567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F8567E-36D2-4A1D-BED1-ED21F1D0FF8F}"/>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3" name="Footer Placeholder 2">
            <a:extLst>
              <a:ext uri="{FF2B5EF4-FFF2-40B4-BE49-F238E27FC236}">
                <a16:creationId xmlns:a16="http://schemas.microsoft.com/office/drawing/2014/main" id="{C36E1834-3679-453A-871C-4FE671C131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91F64B-3B70-4D32-B368-4A2785C0FAD0}"/>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126087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08F8C-B11B-4CFE-9E60-EED17D7378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A55B26-974A-4DB6-97CC-0A6A804F9F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DED26D-A793-40E4-9DDC-593D52F73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B4008-F15D-4A47-A667-8132509A83BB}"/>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6" name="Footer Placeholder 5">
            <a:extLst>
              <a:ext uri="{FF2B5EF4-FFF2-40B4-BE49-F238E27FC236}">
                <a16:creationId xmlns:a16="http://schemas.microsoft.com/office/drawing/2014/main" id="{E89B2B2C-7DD7-46C8-850D-AF8A1CE17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5FB46-BDB6-4FFB-85C7-553E5E61705A}"/>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21624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F8AB-B0A4-44D6-8A8B-3CA55D234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DAFA53-7BAB-4D88-81F1-F0672AAF2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E24228-8DF7-4A51-802B-A62455076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24E4DB-BCDD-4AFC-B832-70C7DBE91FEB}"/>
              </a:ext>
            </a:extLst>
          </p:cNvPr>
          <p:cNvSpPr>
            <a:spLocks noGrp="1"/>
          </p:cNvSpPr>
          <p:nvPr>
            <p:ph type="dt" sz="half" idx="10"/>
          </p:nvPr>
        </p:nvSpPr>
        <p:spPr/>
        <p:txBody>
          <a:bodyPr/>
          <a:lstStyle/>
          <a:p>
            <a:fld id="{EF605116-7690-46BF-BB72-084497A84B48}" type="datetimeFigureOut">
              <a:rPr lang="en-US" smtClean="0"/>
              <a:t>11/18/2022</a:t>
            </a:fld>
            <a:endParaRPr lang="en-US"/>
          </a:p>
        </p:txBody>
      </p:sp>
      <p:sp>
        <p:nvSpPr>
          <p:cNvPr id="6" name="Footer Placeholder 5">
            <a:extLst>
              <a:ext uri="{FF2B5EF4-FFF2-40B4-BE49-F238E27FC236}">
                <a16:creationId xmlns:a16="http://schemas.microsoft.com/office/drawing/2014/main" id="{E464CADF-E596-4776-B163-31209485D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63840-2115-4BD5-9680-2C11BDF9F46D}"/>
              </a:ext>
            </a:extLst>
          </p:cNvPr>
          <p:cNvSpPr>
            <a:spLocks noGrp="1"/>
          </p:cNvSpPr>
          <p:nvPr>
            <p:ph type="sldNum" sz="quarter" idx="12"/>
          </p:nvPr>
        </p:nvSpPr>
        <p:spPr/>
        <p:txBody>
          <a:bodyPr/>
          <a:lstStyle/>
          <a:p>
            <a:fld id="{DE808EE6-B70D-494E-A34A-344E5A2B6A6B}" type="slidenum">
              <a:rPr lang="en-US" smtClean="0"/>
              <a:t>‹#›</a:t>
            </a:fld>
            <a:endParaRPr lang="en-US"/>
          </a:p>
        </p:txBody>
      </p:sp>
    </p:spTree>
    <p:extLst>
      <p:ext uri="{BB962C8B-B14F-4D97-AF65-F5344CB8AC3E}">
        <p14:creationId xmlns:p14="http://schemas.microsoft.com/office/powerpoint/2010/main" val="4158682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FDF5DD-4952-4A06-B613-160EF5BFCB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AE47E4-A672-4589-BF5E-C8784954D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02628-011D-4131-A247-ACB4427B2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05116-7690-46BF-BB72-084497A84B48}" type="datetimeFigureOut">
              <a:rPr lang="en-US" smtClean="0"/>
              <a:t>11/18/2022</a:t>
            </a:fld>
            <a:endParaRPr lang="en-US"/>
          </a:p>
        </p:txBody>
      </p:sp>
      <p:sp>
        <p:nvSpPr>
          <p:cNvPr id="5" name="Footer Placeholder 4">
            <a:extLst>
              <a:ext uri="{FF2B5EF4-FFF2-40B4-BE49-F238E27FC236}">
                <a16:creationId xmlns:a16="http://schemas.microsoft.com/office/drawing/2014/main" id="{9C2504FA-6F9B-43A3-A398-BD78D319B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1CEC94-FF7E-42D9-AB80-8DBC890EA1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08EE6-B70D-494E-A34A-344E5A2B6A6B}" type="slidenum">
              <a:rPr lang="en-US" smtClean="0"/>
              <a:t>‹#›</a:t>
            </a:fld>
            <a:endParaRPr lang="en-US"/>
          </a:p>
        </p:txBody>
      </p:sp>
    </p:spTree>
    <p:extLst>
      <p:ext uri="{BB962C8B-B14F-4D97-AF65-F5344CB8AC3E}">
        <p14:creationId xmlns:p14="http://schemas.microsoft.com/office/powerpoint/2010/main" val="1387073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54A85FE1-8A20-4324-A49B-CB8589A36A14}"/>
              </a:ext>
            </a:extLst>
          </p:cNvPr>
          <p:cNvSpPr txBox="1">
            <a:spLocks noChangeArrowheads="1"/>
          </p:cNvSpPr>
          <p:nvPr/>
        </p:nvSpPr>
        <p:spPr bwMode="auto">
          <a:xfrm>
            <a:off x="7010400" y="5334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vi-VN" altLang="en-US" sz="2400">
              <a:latin typeface="Arial" panose="020B0604020202020204" pitchFamily="34" charset="0"/>
            </a:endParaRPr>
          </a:p>
        </p:txBody>
      </p:sp>
      <p:sp>
        <p:nvSpPr>
          <p:cNvPr id="4099" name="Text Box 3">
            <a:extLst>
              <a:ext uri="{FF2B5EF4-FFF2-40B4-BE49-F238E27FC236}">
                <a16:creationId xmlns:a16="http://schemas.microsoft.com/office/drawing/2014/main" id="{90181644-5CA8-4771-937C-DD5846DA8281}"/>
              </a:ext>
            </a:extLst>
          </p:cNvPr>
          <p:cNvSpPr txBox="1">
            <a:spLocks noChangeArrowheads="1"/>
          </p:cNvSpPr>
          <p:nvPr/>
        </p:nvSpPr>
        <p:spPr bwMode="auto">
          <a:xfrm>
            <a:off x="2667000" y="1371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vi-VN" altLang="en-US" sz="2400">
              <a:latin typeface="Arial" panose="020B0604020202020204" pitchFamily="34" charset="0"/>
            </a:endParaRPr>
          </a:p>
        </p:txBody>
      </p:sp>
      <p:sp>
        <p:nvSpPr>
          <p:cNvPr id="4100" name="AutoShape 12" descr="9k=">
            <a:extLst>
              <a:ext uri="{FF2B5EF4-FFF2-40B4-BE49-F238E27FC236}">
                <a16:creationId xmlns:a16="http://schemas.microsoft.com/office/drawing/2014/main" id="{37806DCC-5A14-46D3-8DAF-68D2246BABD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4101" name="AutoShape 14" descr="9k=">
            <a:extLst>
              <a:ext uri="{FF2B5EF4-FFF2-40B4-BE49-F238E27FC236}">
                <a16:creationId xmlns:a16="http://schemas.microsoft.com/office/drawing/2014/main" id="{D3BFBFD7-6A5B-488C-B2E0-C6FBC9FC9F4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pic>
        <p:nvPicPr>
          <p:cNvPr id="292883" name="Picture 19" descr="1000">
            <a:extLst>
              <a:ext uri="{FF2B5EF4-FFF2-40B4-BE49-F238E27FC236}">
                <a16:creationId xmlns:a16="http://schemas.microsoft.com/office/drawing/2014/main" id="{3BC0AE33-41A5-41B5-84AA-F67C03B97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FA1F165-D590-4EB1-BA2E-0525A3886F25}"/>
              </a:ext>
            </a:extLst>
          </p:cNvPr>
          <p:cNvSpPr/>
          <p:nvPr/>
        </p:nvSpPr>
        <p:spPr>
          <a:xfrm>
            <a:off x="503583" y="384313"/>
            <a:ext cx="11052313" cy="204083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smtClean="0">
                <a:solidFill>
                  <a:srgbClr val="FF0000"/>
                </a:solidFill>
                <a:latin typeface="Times New Roman" panose="02020603050405020304" pitchFamily="18" charset="0"/>
                <a:cs typeface="Times New Roman" panose="02020603050405020304" pitchFamily="18" charset="0"/>
              </a:rPr>
              <a:t>18- </a:t>
            </a:r>
            <a:r>
              <a:rPr lang="en-US" sz="6000" b="1" dirty="0" err="1" smtClean="0">
                <a:solidFill>
                  <a:srgbClr val="FF0000"/>
                </a:solidFill>
                <a:latin typeface="Times New Roman" panose="02020603050405020304" pitchFamily="18" charset="0"/>
                <a:cs typeface="Times New Roman" panose="02020603050405020304" pitchFamily="18" charset="0"/>
              </a:rPr>
              <a:t>Tiết</a:t>
            </a:r>
            <a:r>
              <a:rPr lang="en-US" sz="6000" b="1" smtClean="0">
                <a:solidFill>
                  <a:srgbClr val="FF0000"/>
                </a:solidFill>
                <a:latin typeface="Times New Roman" panose="02020603050405020304" pitchFamily="18" charset="0"/>
                <a:cs typeface="Times New Roman" panose="02020603050405020304" pitchFamily="18" charset="0"/>
              </a:rPr>
              <a:t> 22,23</a:t>
            </a:r>
            <a:endParaRPr lang="en-US" sz="60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FF00"/>
                </a:solidFill>
                <a:latin typeface="Times New Roman" panose="02020603050405020304" pitchFamily="18" charset="0"/>
                <a:cs typeface="Times New Roman" panose="02020603050405020304" pitchFamily="18" charset="0"/>
              </a:rPr>
              <a:t>VÙNG TRUNG DU VÀ MIỀN NÚI BẮC BỘ </a:t>
            </a:r>
          </a:p>
          <a:p>
            <a:pPr algn="ct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tiếp</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theo</a:t>
            </a:r>
            <a:r>
              <a:rPr lang="en-US" sz="4000" b="1" dirty="0">
                <a:solidFill>
                  <a:srgbClr val="FFFF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2883"/>
                                        </p:tgtEl>
                                        <p:attrNameLst>
                                          <p:attrName>style.visibility</p:attrName>
                                        </p:attrNameLst>
                                      </p:cBhvr>
                                      <p:to>
                                        <p:strVal val="visible"/>
                                      </p:to>
                                    </p:set>
                                    <p:animEffect transition="in" filter="box(in)">
                                      <p:cBhvr>
                                        <p:cTn id="7" dur="2000"/>
                                        <p:tgtEl>
                                          <p:spTgt spid="292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ình ảnh Đập thủy điện Hòa Bình - Thủy điện Hòa Bình">
            <a:extLst>
              <a:ext uri="{FF2B5EF4-FFF2-40B4-BE49-F238E27FC236}">
                <a16:creationId xmlns:a16="http://schemas.microsoft.com/office/drawing/2014/main" id="{71C6F726-783A-41DB-A459-457754277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4887"/>
            <a:ext cx="5963478" cy="60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A3C4B1D-3C8C-4C22-A5EF-A48B20CD7F90}"/>
              </a:ext>
            </a:extLst>
          </p:cNvPr>
          <p:cNvSpPr/>
          <p:nvPr/>
        </p:nvSpPr>
        <p:spPr>
          <a:xfrm>
            <a:off x="0" y="0"/>
            <a:ext cx="6096000" cy="834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b="1">
                <a:solidFill>
                  <a:srgbClr val="FF0000"/>
                </a:solidFill>
                <a:latin typeface="Times New Roman" panose="02020603050405020304" pitchFamily="18" charset="0"/>
                <a:cs typeface="Times New Roman" panose="02020603050405020304" pitchFamily="18" charset="0"/>
              </a:rPr>
              <a:t>Hãy cho biết ý nghĩa của thủy điện Hòa Bình.</a:t>
            </a:r>
          </a:p>
        </p:txBody>
      </p:sp>
      <p:sp>
        <p:nvSpPr>
          <p:cNvPr id="6" name="Scroll: Vertical 5">
            <a:extLst>
              <a:ext uri="{FF2B5EF4-FFF2-40B4-BE49-F238E27FC236}">
                <a16:creationId xmlns:a16="http://schemas.microsoft.com/office/drawing/2014/main" id="{B41530AC-2F42-4753-ABDB-3B6CE5DA6F88}"/>
              </a:ext>
            </a:extLst>
          </p:cNvPr>
          <p:cNvSpPr/>
          <p:nvPr/>
        </p:nvSpPr>
        <p:spPr>
          <a:xfrm>
            <a:off x="6228523" y="172278"/>
            <a:ext cx="5764693" cy="6420679"/>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Sản xuất điện năng.</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Điều tiết lũ…</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Cung cấp nước tưới cho Đồng bằng sông Hồng.</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Khai thác du lịch.</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Nuôi trồng thủy sản.</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Điều hòa khí hậu. </a:t>
            </a:r>
          </a:p>
          <a:p>
            <a:pPr marL="285750" indent="-285750">
              <a:buFontTx/>
              <a:buChar char="-"/>
            </a:pPr>
            <a:r>
              <a:rPr lang="en-US" sz="2800" b="1">
                <a:solidFill>
                  <a:srgbClr val="0070C0"/>
                </a:solidFill>
                <a:latin typeface="Times New Roman" panose="02020603050405020304" pitchFamily="18" charset="0"/>
                <a:cs typeface="Times New Roman" panose="02020603050405020304" pitchFamily="18" charset="0"/>
              </a:rPr>
              <a:t>Nuôi động vật hoang dã.</a:t>
            </a:r>
          </a:p>
          <a:p>
            <a:r>
              <a:rPr lang="en-US" sz="2800" b="1">
                <a:solidFill>
                  <a:srgbClr val="0070C0"/>
                </a:solidFill>
                <a:latin typeface="Times New Roman" panose="02020603050405020304" pitchFamily="18" charset="0"/>
                <a:cs typeface="Times New Roman" panose="02020603050405020304" pitchFamily="18" charset="0"/>
              </a:rPr>
              <a:t>- Giao thông…</a:t>
            </a:r>
          </a:p>
        </p:txBody>
      </p:sp>
    </p:spTree>
    <p:extLst>
      <p:ext uri="{BB962C8B-B14F-4D97-AF65-F5344CB8AC3E}">
        <p14:creationId xmlns:p14="http://schemas.microsoft.com/office/powerpoint/2010/main" val="21577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701" name="Picture 29" descr="Cong_nhan_than_Hon_Gai__lam_viec_trong_ham_lo">
            <a:extLst>
              <a:ext uri="{FF2B5EF4-FFF2-40B4-BE49-F238E27FC236}">
                <a16:creationId xmlns:a16="http://schemas.microsoft.com/office/drawing/2014/main" id="{AACF8491-2BFC-4996-9E50-89BB671329F2}"/>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02" name="Text Box 30">
            <a:extLst>
              <a:ext uri="{FF2B5EF4-FFF2-40B4-BE49-F238E27FC236}">
                <a16:creationId xmlns:a16="http://schemas.microsoft.com/office/drawing/2014/main" id="{0C1C498A-D461-436A-B31E-1D8EEFC60CF0}"/>
              </a:ext>
            </a:extLst>
          </p:cNvPr>
          <p:cNvSpPr txBox="1">
            <a:spLocks noChangeArrowheads="1"/>
          </p:cNvSpPr>
          <p:nvPr/>
        </p:nvSpPr>
        <p:spPr bwMode="auto">
          <a:xfrm>
            <a:off x="3657600" y="4572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THAN</a:t>
            </a:r>
          </a:p>
        </p:txBody>
      </p:sp>
      <p:pic>
        <p:nvPicPr>
          <p:cNvPr id="284707" name="Picture 35" descr="L%E1%BA%A5y%20m%E1%BA%ABu%20kh%C3%B4ng%20kh%C3%AD%20t%E1%BA%A1i%20khai%20tr%C6%B0%E1%BB%9Dng%20m%E1%BB%8F%20s%E1%BA%AFt%20Qu%C3%BD%20Sa">
            <a:extLst>
              <a:ext uri="{FF2B5EF4-FFF2-40B4-BE49-F238E27FC236}">
                <a16:creationId xmlns:a16="http://schemas.microsoft.com/office/drawing/2014/main" id="{65E98CF2-4B54-42A4-BBEF-1515014F5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10" name="Text Box 38">
            <a:extLst>
              <a:ext uri="{FF2B5EF4-FFF2-40B4-BE49-F238E27FC236}">
                <a16:creationId xmlns:a16="http://schemas.microsoft.com/office/drawing/2014/main" id="{422A13CB-541B-47A7-991D-506C5193F41B}"/>
              </a:ext>
            </a:extLst>
          </p:cNvPr>
          <p:cNvSpPr txBox="1">
            <a:spLocks noChangeArrowheads="1"/>
          </p:cNvSpPr>
          <p:nvPr/>
        </p:nvSpPr>
        <p:spPr bwMode="auto">
          <a:xfrm>
            <a:off x="7696200" y="304800"/>
            <a:ext cx="685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0000"/>
                </a:solidFill>
                <a:latin typeface="Times New Roman" panose="02020603050405020304" pitchFamily="18" charset="0"/>
              </a:rPr>
              <a:t>SẮT</a:t>
            </a:r>
          </a:p>
        </p:txBody>
      </p:sp>
      <p:pic>
        <p:nvPicPr>
          <p:cNvPr id="284712" name="Picture 40" descr="Apatit-lao-cai">
            <a:extLst>
              <a:ext uri="{FF2B5EF4-FFF2-40B4-BE49-F238E27FC236}">
                <a16:creationId xmlns:a16="http://schemas.microsoft.com/office/drawing/2014/main" id="{D2EA1D2A-070A-43E9-908B-22E2B685E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99" y="3472070"/>
            <a:ext cx="6172201" cy="338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13" name="Text Box 41">
            <a:extLst>
              <a:ext uri="{FF2B5EF4-FFF2-40B4-BE49-F238E27FC236}">
                <a16:creationId xmlns:a16="http://schemas.microsoft.com/office/drawing/2014/main" id="{A9C55F0A-E78D-4AAA-B7FC-A50B321C8FA1}"/>
              </a:ext>
            </a:extLst>
          </p:cNvPr>
          <p:cNvSpPr txBox="1">
            <a:spLocks noChangeArrowheads="1"/>
          </p:cNvSpPr>
          <p:nvPr/>
        </p:nvSpPr>
        <p:spPr bwMode="auto">
          <a:xfrm>
            <a:off x="8382000" y="4191001"/>
            <a:ext cx="1066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APATIT</a:t>
            </a:r>
          </a:p>
        </p:txBody>
      </p:sp>
      <p:pic>
        <p:nvPicPr>
          <p:cNvPr id="284715" name="Picture 43" descr="quang dong">
            <a:extLst>
              <a:ext uri="{FF2B5EF4-FFF2-40B4-BE49-F238E27FC236}">
                <a16:creationId xmlns:a16="http://schemas.microsoft.com/office/drawing/2014/main" id="{9CF9368F-4895-4B56-A489-0B2FA0FB1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16" name="Text Box 44">
            <a:extLst>
              <a:ext uri="{FF2B5EF4-FFF2-40B4-BE49-F238E27FC236}">
                <a16:creationId xmlns:a16="http://schemas.microsoft.com/office/drawing/2014/main" id="{4327BCDF-30F3-4381-AEBF-206F67FD0026}"/>
              </a:ext>
            </a:extLst>
          </p:cNvPr>
          <p:cNvSpPr txBox="1">
            <a:spLocks noChangeArrowheads="1"/>
          </p:cNvSpPr>
          <p:nvPr/>
        </p:nvSpPr>
        <p:spPr bwMode="auto">
          <a:xfrm>
            <a:off x="3352800" y="4191001"/>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ĐỒNG</a:t>
            </a:r>
          </a:p>
        </p:txBody>
      </p:sp>
      <p:sp>
        <p:nvSpPr>
          <p:cNvPr id="284717" name="Text Box 45">
            <a:extLst>
              <a:ext uri="{FF2B5EF4-FFF2-40B4-BE49-F238E27FC236}">
                <a16:creationId xmlns:a16="http://schemas.microsoft.com/office/drawing/2014/main" id="{1496C345-BF7D-4D84-9000-FDDB659DEF3A}"/>
              </a:ext>
            </a:extLst>
          </p:cNvPr>
          <p:cNvSpPr txBox="1">
            <a:spLocks noChangeArrowheads="1"/>
          </p:cNvSpPr>
          <p:nvPr/>
        </p:nvSpPr>
        <p:spPr bwMode="auto">
          <a:xfrm>
            <a:off x="516836" y="2971801"/>
            <a:ext cx="1050897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Khai thác than (Quảng Ninh), sắt (Thái Nguyên, Yên Bái), Apatit (Lào Cai),…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4701"/>
                                        </p:tgtEl>
                                        <p:attrNameLst>
                                          <p:attrName>style.visibility</p:attrName>
                                        </p:attrNameLst>
                                      </p:cBhvr>
                                      <p:to>
                                        <p:strVal val="visible"/>
                                      </p:to>
                                    </p:set>
                                    <p:animEffect transition="in" filter="box(in)">
                                      <p:cBhvr>
                                        <p:cTn id="7" dur="2000"/>
                                        <p:tgtEl>
                                          <p:spTgt spid="28470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4707"/>
                                        </p:tgtEl>
                                        <p:attrNameLst>
                                          <p:attrName>style.visibility</p:attrName>
                                        </p:attrNameLst>
                                      </p:cBhvr>
                                      <p:to>
                                        <p:strVal val="visible"/>
                                      </p:to>
                                    </p:set>
                                    <p:animEffect transition="in" filter="box(in)">
                                      <p:cBhvr>
                                        <p:cTn id="12" dur="2000"/>
                                        <p:tgtEl>
                                          <p:spTgt spid="2847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4715"/>
                                        </p:tgtEl>
                                        <p:attrNameLst>
                                          <p:attrName>style.visibility</p:attrName>
                                        </p:attrNameLst>
                                      </p:cBhvr>
                                      <p:to>
                                        <p:strVal val="visible"/>
                                      </p:to>
                                    </p:set>
                                    <p:animEffect transition="in" filter="box(in)">
                                      <p:cBhvr>
                                        <p:cTn id="17" dur="2000"/>
                                        <p:tgtEl>
                                          <p:spTgt spid="2847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4712"/>
                                        </p:tgtEl>
                                        <p:attrNameLst>
                                          <p:attrName>style.visibility</p:attrName>
                                        </p:attrNameLst>
                                      </p:cBhvr>
                                      <p:to>
                                        <p:strVal val="visible"/>
                                      </p:to>
                                    </p:set>
                                    <p:animEffect transition="in" filter="box(in)">
                                      <p:cBhvr>
                                        <p:cTn id="22" dur="2000"/>
                                        <p:tgtEl>
                                          <p:spTgt spid="2847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84702"/>
                                        </p:tgtEl>
                                        <p:attrNameLst>
                                          <p:attrName>style.visibility</p:attrName>
                                        </p:attrNameLst>
                                      </p:cBhvr>
                                      <p:to>
                                        <p:strVal val="visible"/>
                                      </p:to>
                                    </p:set>
                                    <p:animEffect transition="in" filter="box(in)">
                                      <p:cBhvr>
                                        <p:cTn id="27" dur="2000"/>
                                        <p:tgtEl>
                                          <p:spTgt spid="28470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4710"/>
                                        </p:tgtEl>
                                        <p:attrNameLst>
                                          <p:attrName>style.visibility</p:attrName>
                                        </p:attrNameLst>
                                      </p:cBhvr>
                                      <p:to>
                                        <p:strVal val="visible"/>
                                      </p:to>
                                    </p:set>
                                    <p:animEffect transition="in" filter="box(in)">
                                      <p:cBhvr>
                                        <p:cTn id="32" dur="2000"/>
                                        <p:tgtEl>
                                          <p:spTgt spid="2847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84716"/>
                                        </p:tgtEl>
                                        <p:attrNameLst>
                                          <p:attrName>style.visibility</p:attrName>
                                        </p:attrNameLst>
                                      </p:cBhvr>
                                      <p:to>
                                        <p:strVal val="visible"/>
                                      </p:to>
                                    </p:set>
                                    <p:animEffect transition="in" filter="box(in)">
                                      <p:cBhvr>
                                        <p:cTn id="37" dur="2000"/>
                                        <p:tgtEl>
                                          <p:spTgt spid="2847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84713"/>
                                        </p:tgtEl>
                                        <p:attrNameLst>
                                          <p:attrName>style.visibility</p:attrName>
                                        </p:attrNameLst>
                                      </p:cBhvr>
                                      <p:to>
                                        <p:strVal val="visible"/>
                                      </p:to>
                                    </p:set>
                                    <p:animEffect transition="in" filter="box(in)">
                                      <p:cBhvr>
                                        <p:cTn id="42" dur="2000"/>
                                        <p:tgtEl>
                                          <p:spTgt spid="28471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84717"/>
                                        </p:tgtEl>
                                        <p:attrNameLst>
                                          <p:attrName>style.visibility</p:attrName>
                                        </p:attrNameLst>
                                      </p:cBhvr>
                                      <p:to>
                                        <p:strVal val="visible"/>
                                      </p:to>
                                    </p:set>
                                    <p:animEffect transition="in" filter="box(in)">
                                      <p:cBhvr>
                                        <p:cTn id="47" dur="2000"/>
                                        <p:tgtEl>
                                          <p:spTgt spid="284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02" grpId="0" animBg="1"/>
      <p:bldP spid="284710" grpId="0" animBg="1"/>
      <p:bldP spid="284713" grpId="0" animBg="1"/>
      <p:bldP spid="284716" grpId="0" animBg="1"/>
      <p:bldP spid="2847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18" name="Picture 22" descr="gach%20ngoi1">
            <a:extLst>
              <a:ext uri="{FF2B5EF4-FFF2-40B4-BE49-F238E27FC236}">
                <a16:creationId xmlns:a16="http://schemas.microsoft.com/office/drawing/2014/main" id="{741F418A-DE4D-4C37-84E2-AC5108F05F46}"/>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37" name="Picture 41" descr="images605670_san_xuat_thep">
            <a:extLst>
              <a:ext uri="{FF2B5EF4-FFF2-40B4-BE49-F238E27FC236}">
                <a16:creationId xmlns:a16="http://schemas.microsoft.com/office/drawing/2014/main" id="{DAA07370-37E9-4B64-B196-2A74098C3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41" name="Text Box 45">
            <a:extLst>
              <a:ext uri="{FF2B5EF4-FFF2-40B4-BE49-F238E27FC236}">
                <a16:creationId xmlns:a16="http://schemas.microsoft.com/office/drawing/2014/main" id="{7394E931-A9F7-4205-9A68-4188A6E905A6}"/>
              </a:ext>
            </a:extLst>
          </p:cNvPr>
          <p:cNvSpPr txBox="1">
            <a:spLocks noChangeArrowheads="1"/>
          </p:cNvSpPr>
          <p:nvPr/>
        </p:nvSpPr>
        <p:spPr bwMode="auto">
          <a:xfrm>
            <a:off x="2895600" y="5943600"/>
            <a:ext cx="23622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VẬT LIỆU XÂY DỰNG</a:t>
            </a:r>
          </a:p>
        </p:txBody>
      </p:sp>
      <p:pic>
        <p:nvPicPr>
          <p:cNvPr id="285743" name="Picture 47" descr="http://dangcongsan.vn/cpv/Upload/News/2014/11/20140210100200-lamthao2.jpg">
            <a:extLst>
              <a:ext uri="{FF2B5EF4-FFF2-40B4-BE49-F238E27FC236}">
                <a16:creationId xmlns:a16="http://schemas.microsoft.com/office/drawing/2014/main" id="{C66AE896-440A-48D7-9E89-252616DBD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3505200"/>
            <a:ext cx="6019799"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4">
            <a:extLst>
              <a:ext uri="{FF2B5EF4-FFF2-40B4-BE49-F238E27FC236}">
                <a16:creationId xmlns:a16="http://schemas.microsoft.com/office/drawing/2014/main" id="{6B11D624-7630-434C-BEDC-9A836362CBE1}"/>
              </a:ext>
            </a:extLst>
          </p:cNvPr>
          <p:cNvSpPr txBox="1">
            <a:spLocks noChangeArrowheads="1"/>
          </p:cNvSpPr>
          <p:nvPr/>
        </p:nvSpPr>
        <p:spPr bwMode="auto">
          <a:xfrm>
            <a:off x="7315200" y="5943600"/>
            <a:ext cx="1371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HÓA CHẤT</a:t>
            </a:r>
          </a:p>
        </p:txBody>
      </p:sp>
      <p:pic>
        <p:nvPicPr>
          <p:cNvPr id="285745" name="Picture 49" descr="http://www2.vietbao.vn/images/vn2/kinh-te/20626132_images1134315_thainguyen1.jpg">
            <a:extLst>
              <a:ext uri="{FF2B5EF4-FFF2-40B4-BE49-F238E27FC236}">
                <a16:creationId xmlns:a16="http://schemas.microsoft.com/office/drawing/2014/main" id="{85EA354E-D8E5-4657-B84D-40F5CA6D7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3">
            <a:extLst>
              <a:ext uri="{FF2B5EF4-FFF2-40B4-BE49-F238E27FC236}">
                <a16:creationId xmlns:a16="http://schemas.microsoft.com/office/drawing/2014/main" id="{37EC196E-0668-453D-A9F2-D3856CB3C12D}"/>
              </a:ext>
            </a:extLst>
          </p:cNvPr>
          <p:cNvSpPr txBox="1">
            <a:spLocks noChangeArrowheads="1"/>
          </p:cNvSpPr>
          <p:nvPr/>
        </p:nvSpPr>
        <p:spPr bwMode="auto">
          <a:xfrm>
            <a:off x="4191000" y="381000"/>
            <a:ext cx="39624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0000"/>
                </a:solidFill>
                <a:latin typeface="Times New Roman" panose="02020603050405020304" pitchFamily="18" charset="0"/>
              </a:rPr>
              <a:t>NHÀ MÁY GANG THÉP THÁI NGUYÊN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5745"/>
                                        </p:tgtEl>
                                        <p:attrNameLst>
                                          <p:attrName>style.visibility</p:attrName>
                                        </p:attrNameLst>
                                      </p:cBhvr>
                                      <p:to>
                                        <p:strVal val="visible"/>
                                      </p:to>
                                    </p:set>
                                    <p:animEffect transition="in" filter="box(in)">
                                      <p:cBhvr>
                                        <p:cTn id="7" dur="2000"/>
                                        <p:tgtEl>
                                          <p:spTgt spid="2857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85737"/>
                                        </p:tgtEl>
                                        <p:attrNameLst>
                                          <p:attrName>style.visibility</p:attrName>
                                        </p:attrNameLst>
                                      </p:cBhvr>
                                      <p:to>
                                        <p:strVal val="visible"/>
                                      </p:to>
                                    </p:set>
                                    <p:animEffect transition="in" filter="box(in)">
                                      <p:cBhvr>
                                        <p:cTn id="12" dur="2000"/>
                                        <p:tgtEl>
                                          <p:spTgt spid="2857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85718"/>
                                        </p:tgtEl>
                                        <p:attrNameLst>
                                          <p:attrName>style.visibility</p:attrName>
                                        </p:attrNameLst>
                                      </p:cBhvr>
                                      <p:to>
                                        <p:strVal val="visible"/>
                                      </p:to>
                                    </p:set>
                                    <p:animEffect transition="in" filter="box(in)">
                                      <p:cBhvr>
                                        <p:cTn id="17" dur="2000"/>
                                        <p:tgtEl>
                                          <p:spTgt spid="2857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5743"/>
                                        </p:tgtEl>
                                        <p:attrNameLst>
                                          <p:attrName>style.visibility</p:attrName>
                                        </p:attrNameLst>
                                      </p:cBhvr>
                                      <p:to>
                                        <p:strVal val="visible"/>
                                      </p:to>
                                    </p:set>
                                    <p:animEffect transition="in" filter="box(in)">
                                      <p:cBhvr>
                                        <p:cTn id="22" dur="2000"/>
                                        <p:tgtEl>
                                          <p:spTgt spid="28574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ox(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5741"/>
                                        </p:tgtEl>
                                        <p:attrNameLst>
                                          <p:attrName>style.visibility</p:attrName>
                                        </p:attrNameLst>
                                      </p:cBhvr>
                                      <p:to>
                                        <p:strVal val="visible"/>
                                      </p:to>
                                    </p:set>
                                    <p:animEffect transition="in" filter="box(in)">
                                      <p:cBhvr>
                                        <p:cTn id="32" dur="2000"/>
                                        <p:tgtEl>
                                          <p:spTgt spid="28574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41"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C4%90i%E1%BB%83m%20l%C3%B2%20khai%20th%C3%A1c%20than%20tr%C3%A1i%20ph%C3%A9p">
            <a:extLst>
              <a:ext uri="{FF2B5EF4-FFF2-40B4-BE49-F238E27FC236}">
                <a16:creationId xmlns:a16="http://schemas.microsoft.com/office/drawing/2014/main" id="{C6E68428-EE0C-49F8-9065-CE2CA6946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24" name="Picture 12" descr="coal120818">
            <a:extLst>
              <a:ext uri="{FF2B5EF4-FFF2-40B4-BE49-F238E27FC236}">
                <a16:creationId xmlns:a16="http://schemas.microsoft.com/office/drawing/2014/main" id="{AD791E7F-027E-4286-8E0E-093A0F6CD44A}"/>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27" name="Picture 15" descr="KHU CN THỤY VÂN-PHÚ THỌ">
            <a:extLst>
              <a:ext uri="{FF2B5EF4-FFF2-40B4-BE49-F238E27FC236}">
                <a16:creationId xmlns:a16="http://schemas.microsoft.com/office/drawing/2014/main" id="{259C8BE2-8C26-443E-A0B7-1C14EF10A685}"/>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3445565"/>
            <a:ext cx="6096000" cy="341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38" name="Picture 26" descr="HUOINGUYEN1793x600jpg-083457">
            <a:extLst>
              <a:ext uri="{FF2B5EF4-FFF2-40B4-BE49-F238E27FC236}">
                <a16:creationId xmlns:a16="http://schemas.microsoft.com/office/drawing/2014/main" id="{8748C39D-557A-48BD-AC1D-1CEB08A89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40" name="Text Box 28">
            <a:extLst>
              <a:ext uri="{FF2B5EF4-FFF2-40B4-BE49-F238E27FC236}">
                <a16:creationId xmlns:a16="http://schemas.microsoft.com/office/drawing/2014/main" id="{054F402A-4A0C-4A9F-A9E3-00CC916C72BB}"/>
              </a:ext>
            </a:extLst>
          </p:cNvPr>
          <p:cNvSpPr txBox="1">
            <a:spLocks noChangeArrowheads="1"/>
          </p:cNvSpPr>
          <p:nvPr/>
        </p:nvSpPr>
        <p:spPr bwMode="auto">
          <a:xfrm>
            <a:off x="1073425" y="3017839"/>
            <a:ext cx="832236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i="1">
                <a:solidFill>
                  <a:srgbClr val="FF0000"/>
                </a:solidFill>
                <a:latin typeface="Times New Roman" panose="02020603050405020304" pitchFamily="18" charset="0"/>
              </a:rPr>
              <a:t>Những khó khăn trong phát triển công nghiệp của vùng ?</a:t>
            </a:r>
          </a:p>
        </p:txBody>
      </p:sp>
      <p:sp>
        <p:nvSpPr>
          <p:cNvPr id="294941" name="Text Box 29">
            <a:extLst>
              <a:ext uri="{FF2B5EF4-FFF2-40B4-BE49-F238E27FC236}">
                <a16:creationId xmlns:a16="http://schemas.microsoft.com/office/drawing/2014/main" id="{79886ED5-C2E1-4E19-B068-C4E817735C8D}"/>
              </a:ext>
            </a:extLst>
          </p:cNvPr>
          <p:cNvSpPr txBox="1">
            <a:spLocks noChangeArrowheads="1"/>
          </p:cNvSpPr>
          <p:nvPr/>
        </p:nvSpPr>
        <p:spPr bwMode="auto">
          <a:xfrm>
            <a:off x="4000500" y="381001"/>
            <a:ext cx="4191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KHAI THÁC KHOÁNG SẢN BỪA BÃI</a:t>
            </a:r>
            <a:endParaRPr lang="en-US" altLang="en-US" sz="1800">
              <a:latin typeface="Times New Roman" panose="02020603050405020304" pitchFamily="18" charset="0"/>
            </a:endParaRPr>
          </a:p>
        </p:txBody>
      </p:sp>
      <p:sp>
        <p:nvSpPr>
          <p:cNvPr id="294942" name="Text Box 30">
            <a:extLst>
              <a:ext uri="{FF2B5EF4-FFF2-40B4-BE49-F238E27FC236}">
                <a16:creationId xmlns:a16="http://schemas.microsoft.com/office/drawing/2014/main" id="{DC0EDD58-CB60-4D11-91A0-2615E6AFEE4B}"/>
              </a:ext>
            </a:extLst>
          </p:cNvPr>
          <p:cNvSpPr txBox="1">
            <a:spLocks noChangeArrowheads="1"/>
          </p:cNvSpPr>
          <p:nvPr/>
        </p:nvSpPr>
        <p:spPr bwMode="auto">
          <a:xfrm>
            <a:off x="4610100" y="5867401"/>
            <a:ext cx="3200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MÔI TRƯỜNG BỊ Ô NHIỄM</a:t>
            </a:r>
            <a:endParaRPr lang="en-US" altLang="en-US" sz="18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4914"/>
                                        </p:tgtEl>
                                        <p:attrNameLst>
                                          <p:attrName>style.visibility</p:attrName>
                                        </p:attrNameLst>
                                      </p:cBhvr>
                                      <p:to>
                                        <p:strVal val="visible"/>
                                      </p:to>
                                    </p:set>
                                    <p:animEffect transition="in" filter="box(in)">
                                      <p:cBhvr>
                                        <p:cTn id="7" dur="2000"/>
                                        <p:tgtEl>
                                          <p:spTgt spid="2949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4938"/>
                                        </p:tgtEl>
                                        <p:attrNameLst>
                                          <p:attrName>style.visibility</p:attrName>
                                        </p:attrNameLst>
                                      </p:cBhvr>
                                      <p:to>
                                        <p:strVal val="visible"/>
                                      </p:to>
                                    </p:set>
                                    <p:animEffect transition="in" filter="box(in)">
                                      <p:cBhvr>
                                        <p:cTn id="12" dur="2000"/>
                                        <p:tgtEl>
                                          <p:spTgt spid="2949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4927"/>
                                        </p:tgtEl>
                                        <p:attrNameLst>
                                          <p:attrName>style.visibility</p:attrName>
                                        </p:attrNameLst>
                                      </p:cBhvr>
                                      <p:to>
                                        <p:strVal val="visible"/>
                                      </p:to>
                                    </p:set>
                                    <p:animEffect transition="in" filter="box(in)">
                                      <p:cBhvr>
                                        <p:cTn id="17" dur="2000"/>
                                        <p:tgtEl>
                                          <p:spTgt spid="2949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4924"/>
                                        </p:tgtEl>
                                        <p:attrNameLst>
                                          <p:attrName>style.visibility</p:attrName>
                                        </p:attrNameLst>
                                      </p:cBhvr>
                                      <p:to>
                                        <p:strVal val="visible"/>
                                      </p:to>
                                    </p:set>
                                    <p:animEffect transition="in" filter="box(in)">
                                      <p:cBhvr>
                                        <p:cTn id="22" dur="2000"/>
                                        <p:tgtEl>
                                          <p:spTgt spid="29492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4941"/>
                                        </p:tgtEl>
                                        <p:attrNameLst>
                                          <p:attrName>style.visibility</p:attrName>
                                        </p:attrNameLst>
                                      </p:cBhvr>
                                      <p:to>
                                        <p:strVal val="visible"/>
                                      </p:to>
                                    </p:set>
                                    <p:animEffect transition="in" filter="box(in)">
                                      <p:cBhvr>
                                        <p:cTn id="27" dur="2000"/>
                                        <p:tgtEl>
                                          <p:spTgt spid="29494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4942"/>
                                        </p:tgtEl>
                                        <p:attrNameLst>
                                          <p:attrName>style.visibility</p:attrName>
                                        </p:attrNameLst>
                                      </p:cBhvr>
                                      <p:to>
                                        <p:strVal val="visible"/>
                                      </p:to>
                                    </p:set>
                                    <p:animEffect transition="in" filter="box(in)">
                                      <p:cBhvr>
                                        <p:cTn id="32" dur="2000"/>
                                        <p:tgtEl>
                                          <p:spTgt spid="29494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4940"/>
                                        </p:tgtEl>
                                        <p:attrNameLst>
                                          <p:attrName>style.visibility</p:attrName>
                                        </p:attrNameLst>
                                      </p:cBhvr>
                                      <p:to>
                                        <p:strVal val="visible"/>
                                      </p:to>
                                    </p:set>
                                    <p:animEffect transition="in" filter="box(in)">
                                      <p:cBhvr>
                                        <p:cTn id="37" dur="2000"/>
                                        <p:tgtEl>
                                          <p:spTgt spid="294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40" grpId="0" animBg="1"/>
      <p:bldP spid="294941" grpId="0" animBg="1"/>
      <p:bldP spid="2949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152A4012-41E5-4BEC-AEB7-0F9D7D8EB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607" name="Picture 23" descr="Viết bên dòng sông mẹ">
            <a:extLst>
              <a:ext uri="{FF2B5EF4-FFF2-40B4-BE49-F238E27FC236}">
                <a16:creationId xmlns:a16="http://schemas.microsoft.com/office/drawing/2014/main" id="{3B7AF5CC-FD9F-4783-A902-2BC6ACDF8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6" y="0"/>
            <a:ext cx="603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13" name="Text Box 29">
            <a:extLst>
              <a:ext uri="{FF2B5EF4-FFF2-40B4-BE49-F238E27FC236}">
                <a16:creationId xmlns:a16="http://schemas.microsoft.com/office/drawing/2014/main" id="{E3CC9055-3018-4175-88FE-4C550B4E5D14}"/>
              </a:ext>
            </a:extLst>
          </p:cNvPr>
          <p:cNvSpPr txBox="1">
            <a:spLocks noChangeArrowheads="1"/>
          </p:cNvSpPr>
          <p:nvPr/>
        </p:nvSpPr>
        <p:spPr bwMode="auto">
          <a:xfrm>
            <a:off x="7010400" y="2133601"/>
            <a:ext cx="306125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SÔNG HỒNG ( LÀO CAI )</a:t>
            </a:r>
          </a:p>
        </p:txBody>
      </p:sp>
      <p:pic>
        <p:nvPicPr>
          <p:cNvPr id="323615" name="Picture 31" descr="http://a8.vietbao.vn/images/vn888/hot/v2014/best_4dcf0f7223-1-rac.jpeg">
            <a:extLst>
              <a:ext uri="{FF2B5EF4-FFF2-40B4-BE49-F238E27FC236}">
                <a16:creationId xmlns:a16="http://schemas.microsoft.com/office/drawing/2014/main" id="{1CCFCDE6-4566-4DEE-956E-361AA42DB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038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17" name="Picture 33" descr="http://img.cand.com.vn/Uploaded_CANDONLINE/thuydt1/thuydt1/4_tau3326-470.jpg">
            <a:extLst>
              <a:ext uri="{FF2B5EF4-FFF2-40B4-BE49-F238E27FC236}">
                <a16:creationId xmlns:a16="http://schemas.microsoft.com/office/drawing/2014/main" id="{FE8997A9-2060-47C0-8C43-1C993B9FB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031" y="3511826"/>
            <a:ext cx="601234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19" name="Picture 35" descr="http://res.vtc.vn/media/vtcnews/2014/04/12/cat3-b9c7fZXAI.jpg">
            <a:extLst>
              <a:ext uri="{FF2B5EF4-FFF2-40B4-BE49-F238E27FC236}">
                <a16:creationId xmlns:a16="http://schemas.microsoft.com/office/drawing/2014/main" id="{596C770E-BEE8-4224-B0B1-179A52597E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1826"/>
            <a:ext cx="6019800" cy="334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6">
            <a:extLst>
              <a:ext uri="{FF2B5EF4-FFF2-40B4-BE49-F238E27FC236}">
                <a16:creationId xmlns:a16="http://schemas.microsoft.com/office/drawing/2014/main" id="{074EC8C6-2326-4607-90C2-AEA9B2DB7DAF}"/>
              </a:ext>
            </a:extLst>
          </p:cNvPr>
          <p:cNvSpPr txBox="1">
            <a:spLocks noChangeArrowheads="1"/>
          </p:cNvSpPr>
          <p:nvPr/>
        </p:nvSpPr>
        <p:spPr bwMode="auto">
          <a:xfrm>
            <a:off x="2120349" y="3089917"/>
            <a:ext cx="78055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rPr>
              <a:t>Giải pháp để công nghiệp của vùng phát triển bền vững ?</a:t>
            </a:r>
          </a:p>
        </p:txBody>
      </p:sp>
      <p:sp>
        <p:nvSpPr>
          <p:cNvPr id="18" name="Text Box 29">
            <a:extLst>
              <a:ext uri="{FF2B5EF4-FFF2-40B4-BE49-F238E27FC236}">
                <a16:creationId xmlns:a16="http://schemas.microsoft.com/office/drawing/2014/main" id="{E74CC21A-C329-462B-96D6-812612320A88}"/>
              </a:ext>
            </a:extLst>
          </p:cNvPr>
          <p:cNvSpPr txBox="1">
            <a:spLocks noChangeArrowheads="1"/>
          </p:cNvSpPr>
          <p:nvPr/>
        </p:nvSpPr>
        <p:spPr bwMode="auto">
          <a:xfrm>
            <a:off x="3752851" y="6034089"/>
            <a:ext cx="42719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SÔNG LÔ SẠT LỞ DO NẠN CÁT TẶC</a:t>
            </a:r>
          </a:p>
        </p:txBody>
      </p:sp>
      <p:sp>
        <p:nvSpPr>
          <p:cNvPr id="19" name="Text Box 29">
            <a:extLst>
              <a:ext uri="{FF2B5EF4-FFF2-40B4-BE49-F238E27FC236}">
                <a16:creationId xmlns:a16="http://schemas.microsoft.com/office/drawing/2014/main" id="{13E5433C-85E9-4276-93C5-6EC24D9CE34C}"/>
              </a:ext>
            </a:extLst>
          </p:cNvPr>
          <p:cNvSpPr txBox="1">
            <a:spLocks noChangeArrowheads="1"/>
          </p:cNvSpPr>
          <p:nvPr/>
        </p:nvSpPr>
        <p:spPr bwMode="auto">
          <a:xfrm>
            <a:off x="3429000" y="2119313"/>
            <a:ext cx="14097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RÁC THẢI</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3615"/>
                                        </p:tgtEl>
                                        <p:attrNameLst>
                                          <p:attrName>style.visibility</p:attrName>
                                        </p:attrNameLst>
                                      </p:cBhvr>
                                      <p:to>
                                        <p:strVal val="visible"/>
                                      </p:to>
                                    </p:set>
                                    <p:animEffect transition="in" filter="box(in)">
                                      <p:cBhvr>
                                        <p:cTn id="7" dur="2000"/>
                                        <p:tgtEl>
                                          <p:spTgt spid="3236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3607"/>
                                        </p:tgtEl>
                                        <p:attrNameLst>
                                          <p:attrName>style.visibility</p:attrName>
                                        </p:attrNameLst>
                                      </p:cBhvr>
                                      <p:to>
                                        <p:strVal val="visible"/>
                                      </p:to>
                                    </p:set>
                                    <p:animEffect transition="in" filter="box(in)">
                                      <p:cBhvr>
                                        <p:cTn id="12" dur="2000"/>
                                        <p:tgtEl>
                                          <p:spTgt spid="3236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3619"/>
                                        </p:tgtEl>
                                        <p:attrNameLst>
                                          <p:attrName>style.visibility</p:attrName>
                                        </p:attrNameLst>
                                      </p:cBhvr>
                                      <p:to>
                                        <p:strVal val="visible"/>
                                      </p:to>
                                    </p:set>
                                    <p:animEffect transition="in" filter="box(in)">
                                      <p:cBhvr>
                                        <p:cTn id="17" dur="2000"/>
                                        <p:tgtEl>
                                          <p:spTgt spid="3236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3617"/>
                                        </p:tgtEl>
                                        <p:attrNameLst>
                                          <p:attrName>style.visibility</p:attrName>
                                        </p:attrNameLst>
                                      </p:cBhvr>
                                      <p:to>
                                        <p:strVal val="visible"/>
                                      </p:to>
                                    </p:set>
                                    <p:animEffect transition="in" filter="box(in)">
                                      <p:cBhvr>
                                        <p:cTn id="22" dur="2000"/>
                                        <p:tgtEl>
                                          <p:spTgt spid="3236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2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3613"/>
                                        </p:tgtEl>
                                        <p:attrNameLst>
                                          <p:attrName>style.visibility</p:attrName>
                                        </p:attrNameLst>
                                      </p:cBhvr>
                                      <p:to>
                                        <p:strVal val="visible"/>
                                      </p:to>
                                    </p:set>
                                    <p:animEffect transition="in" filter="box(in)">
                                      <p:cBhvr>
                                        <p:cTn id="32" dur="2000"/>
                                        <p:tgtEl>
                                          <p:spTgt spid="3236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13" grpId="0" animBg="1"/>
      <p:bldP spid="16"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a:extLst>
              <a:ext uri="{FF2B5EF4-FFF2-40B4-BE49-F238E27FC236}">
                <a16:creationId xmlns:a16="http://schemas.microsoft.com/office/drawing/2014/main" id="{BA08C3CD-0CD1-4FFF-AC7C-DE336F9DF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ox(in)">
                                      <p:cBhvr>
                                        <p:cTn id="7"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B40D8-DDD4-407D-B67E-9EC497256F1E}"/>
              </a:ext>
            </a:extLst>
          </p:cNvPr>
          <p:cNvSpPr txBox="1"/>
          <p:nvPr/>
        </p:nvSpPr>
        <p:spPr>
          <a:xfrm>
            <a:off x="384313" y="278296"/>
            <a:ext cx="11502887" cy="5416868"/>
          </a:xfrm>
          <a:prstGeom prst="rect">
            <a:avLst/>
          </a:prstGeom>
          <a:noFill/>
        </p:spPr>
        <p:txBody>
          <a:bodyPr wrap="square">
            <a:spAutoFit/>
          </a:bodyPr>
          <a:lstStyle/>
          <a:p>
            <a:pPr algn="just">
              <a:spcBef>
                <a:spcPts val="600"/>
              </a:spcBef>
              <a:spcAft>
                <a:spcPts val="600"/>
              </a:spcAft>
            </a:pPr>
            <a:r>
              <a:rPr lang="en-US" sz="4000" b="1" dirty="0">
                <a:solidFill>
                  <a:srgbClr val="0070C0"/>
                </a:solidFill>
                <a:effectLst/>
                <a:latin typeface="Times New Roman" panose="02020603050405020304" pitchFamily="18" charset="0"/>
                <a:ea typeface="Calibri" panose="020F0502020204030204" pitchFamily="34" charset="0"/>
              </a:rPr>
              <a:t>IV. </a:t>
            </a:r>
            <a:r>
              <a:rPr lang="en-US" sz="4000" b="1" dirty="0" err="1">
                <a:solidFill>
                  <a:srgbClr val="0070C0"/>
                </a:solidFill>
                <a:effectLst/>
                <a:latin typeface="Times New Roman" panose="02020603050405020304" pitchFamily="18" charset="0"/>
                <a:ea typeface="Calibri" panose="020F0502020204030204" pitchFamily="34" charset="0"/>
              </a:rPr>
              <a:t>Tình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hình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phát</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triển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kinh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tế</a:t>
            </a:r>
            <a:r>
              <a:rPr lang="en-US" sz="4000" b="1" dirty="0">
                <a:solidFill>
                  <a:srgbClr val="0070C0"/>
                </a:solidFill>
                <a:effectLst/>
                <a:latin typeface="Times New Roman" panose="02020603050405020304" pitchFamily="18" charset="0"/>
                <a:ea typeface="Calibri" panose="020F0502020204030204" pitchFamily="34" charset="0"/>
              </a:rPr>
              <a:t>  </a:t>
            </a:r>
            <a:endParaRPr lang="en-US" sz="4000" dirty="0">
              <a:solidFill>
                <a:srgbClr val="0070C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b="1" i="1" dirty="0">
                <a:solidFill>
                  <a:srgbClr val="FF0000"/>
                </a:solidFill>
                <a:effectLst/>
                <a:latin typeface="Times New Roman" panose="02020603050405020304" pitchFamily="18" charset="0"/>
                <a:ea typeface="Calibri" panose="020F0502020204030204" pitchFamily="34" charset="0"/>
              </a:rPr>
              <a:t>1. </a:t>
            </a:r>
            <a:r>
              <a:rPr lang="en-US" sz="3200" b="1" i="1" dirty="0" err="1">
                <a:solidFill>
                  <a:srgbClr val="FF0000"/>
                </a:solidFill>
                <a:effectLst/>
                <a:latin typeface="Times New Roman" panose="02020603050405020304" pitchFamily="18" charset="0"/>
                <a:ea typeface="Calibri" panose="020F0502020204030204" pitchFamily="34" charset="0"/>
              </a:rPr>
              <a:t>Công</a:t>
            </a:r>
            <a:r>
              <a:rPr lang="en-US" sz="3200" b="1" i="1" dirty="0">
                <a:solidFill>
                  <a:srgbClr val="FF0000"/>
                </a:solidFill>
                <a:effectLst/>
                <a:latin typeface="Times New Roman" panose="02020603050405020304" pitchFamily="18" charset="0"/>
                <a:ea typeface="Calibri" panose="020F0502020204030204" pitchFamily="34" charset="0"/>
              </a:rPr>
              <a:t> </a:t>
            </a:r>
            <a:r>
              <a:rPr lang="en-US" sz="3200" b="1" i="1" dirty="0" err="1">
                <a:solidFill>
                  <a:srgbClr val="FF0000"/>
                </a:solidFill>
                <a:effectLst/>
                <a:latin typeface="Times New Roman" panose="02020603050405020304" pitchFamily="18" charset="0"/>
                <a:ea typeface="Calibri" panose="020F0502020204030204" pitchFamily="34" charset="0"/>
              </a:rPr>
              <a:t>nghiệp</a:t>
            </a:r>
            <a:r>
              <a:rPr lang="en-US" sz="3200" b="1" i="1" dirty="0">
                <a:solidFill>
                  <a:srgbClr val="FF0000"/>
                </a:solidFill>
                <a:effectLst/>
                <a:latin typeface="Times New Roman" panose="02020603050405020304" pitchFamily="18" charset="0"/>
                <a:ea typeface="Calibri" panose="020F0502020204030204" pitchFamily="34" charset="0"/>
              </a:rPr>
              <a:t> </a:t>
            </a:r>
            <a:endParaRPr lang="en-US" sz="3200" b="1" dirty="0">
              <a:solidFill>
                <a:srgbClr val="FF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Thế</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mạnh</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chủ</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yếu</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là</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khai</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thác</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và</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chế</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biến</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khoáng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sản</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thủy</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điện</a:t>
            </a:r>
            <a:r>
              <a:rPr lang="en-US" sz="3200" b="1" i="1" dirty="0">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b="1" i="1" dirty="0" smtClean="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Khai</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thác</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khoáng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sản</a:t>
            </a:r>
            <a:r>
              <a:rPr lang="en-US" sz="3200" b="1" i="1" dirty="0">
                <a:effectLst/>
                <a:latin typeface="Times New Roman" panose="02020603050405020304" pitchFamily="18" charset="0"/>
                <a:ea typeface="Calibri" panose="020F0502020204030204" pitchFamily="34" charset="0"/>
              </a:rPr>
              <a:t>: than, </a:t>
            </a:r>
            <a:r>
              <a:rPr lang="en-US" sz="3200" b="1" i="1" dirty="0" err="1">
                <a:effectLst/>
                <a:latin typeface="Times New Roman" panose="02020603050405020304" pitchFamily="18" charset="0"/>
                <a:ea typeface="Calibri" panose="020F0502020204030204" pitchFamily="34" charset="0"/>
              </a:rPr>
              <a:t>sắt</a:t>
            </a:r>
            <a:r>
              <a:rPr lang="en-US" sz="3200" b="1" i="1" dirty="0">
                <a:effectLst/>
                <a:latin typeface="Times New Roman" panose="02020603050405020304" pitchFamily="18" charset="0"/>
                <a:ea typeface="Calibri" panose="020F0502020204030204" pitchFamily="34" charset="0"/>
              </a:rPr>
              <a:t> ….</a:t>
            </a:r>
            <a:endParaRPr lang="en-US" sz="3200" b="1" dirty="0">
              <a:effectLst/>
              <a:latin typeface="Times New Roman" panose="02020603050405020304" pitchFamily="18" charset="0"/>
              <a:ea typeface="Calibri" panose="020F0502020204030204" pitchFamily="34" charset="0"/>
            </a:endParaRPr>
          </a:p>
          <a:p>
            <a:pPr>
              <a:spcBef>
                <a:spcPts val="600"/>
              </a:spcBef>
              <a:spcAft>
                <a:spcPts val="600"/>
              </a:spcAft>
            </a:pP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Năng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lượng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Nhiệt</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điện</a:t>
            </a:r>
            <a:r>
              <a:rPr lang="en-US" sz="3200" b="1" i="1" dirty="0">
                <a:effectLst/>
                <a:latin typeface="Times New Roman" panose="02020603050405020304" pitchFamily="18" charset="0"/>
                <a:ea typeface="Calibri" panose="020F0502020204030204" pitchFamily="34" charset="0"/>
              </a:rPr>
              <a:t> ( </a:t>
            </a:r>
            <a:r>
              <a:rPr lang="en-US" sz="3200" b="1" i="1" dirty="0" err="1">
                <a:effectLst/>
                <a:latin typeface="Times New Roman" panose="02020603050405020304" pitchFamily="18" charset="0"/>
                <a:ea typeface="Calibri" panose="020F0502020204030204" pitchFamily="34" charset="0"/>
              </a:rPr>
              <a:t>Uông</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Bí</a:t>
            </a:r>
            <a:r>
              <a:rPr lang="en-US" sz="3200" b="1" i="1" dirty="0">
                <a:effectLst/>
                <a:latin typeface="Times New Roman" panose="02020603050405020304" pitchFamily="18" charset="0"/>
                <a:ea typeface="Calibri" panose="020F0502020204030204" pitchFamily="34" charset="0"/>
              </a:rPr>
              <a:t> 150 MW ), </a:t>
            </a:r>
            <a:r>
              <a:rPr lang="en-US" sz="3200" b="1" i="1" dirty="0" err="1">
                <a:effectLst/>
                <a:latin typeface="Times New Roman" panose="02020603050405020304" pitchFamily="18" charset="0"/>
                <a:ea typeface="Calibri" panose="020F0502020204030204" pitchFamily="34" charset="0"/>
              </a:rPr>
              <a:t>thủy</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điện</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Hòa</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Bình</a:t>
            </a:r>
            <a:r>
              <a:rPr lang="en-US" sz="3200" b="1" i="1" dirty="0">
                <a:effectLst/>
                <a:latin typeface="Times New Roman" panose="02020603050405020304" pitchFamily="18" charset="0"/>
                <a:ea typeface="Calibri" panose="020F0502020204030204" pitchFamily="34" charset="0"/>
              </a:rPr>
              <a:t> ( 1920 MW ), </a:t>
            </a:r>
            <a:r>
              <a:rPr lang="en-US" sz="3200" b="1" i="1" dirty="0" err="1">
                <a:effectLst/>
                <a:latin typeface="Times New Roman" panose="02020603050405020304" pitchFamily="18" charset="0"/>
                <a:ea typeface="Calibri" panose="020F0502020204030204" pitchFamily="34" charset="0"/>
              </a:rPr>
              <a:t>Sơn</a:t>
            </a:r>
            <a:r>
              <a:rPr lang="en-US" sz="3200" b="1" i="1" dirty="0">
                <a:effectLst/>
                <a:latin typeface="Times New Roman" panose="02020603050405020304" pitchFamily="18" charset="0"/>
                <a:ea typeface="Calibri" panose="020F0502020204030204" pitchFamily="34" charset="0"/>
              </a:rPr>
              <a:t> La  ( 2400 MW )…</a:t>
            </a:r>
            <a:endParaRPr lang="en-US" sz="3200" b="1" dirty="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Các</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ngành</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khác</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luyện</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kim</a:t>
            </a:r>
            <a:r>
              <a:rPr lang="en-US" sz="3200" b="1" i="1" dirty="0">
                <a:effectLst/>
                <a:latin typeface="Times New Roman" panose="02020603050405020304" pitchFamily="18" charset="0"/>
                <a:ea typeface="Calibri" panose="020F0502020204030204" pitchFamily="34" charset="0"/>
              </a:rPr>
              <a:t> ( </a:t>
            </a:r>
            <a:r>
              <a:rPr lang="en-US" sz="3200" b="1" i="1" dirty="0" err="1">
                <a:effectLst/>
                <a:latin typeface="Times New Roman" panose="02020603050405020304" pitchFamily="18" charset="0"/>
                <a:ea typeface="Calibri" panose="020F0502020204030204" pitchFamily="34" charset="0"/>
              </a:rPr>
              <a:t>Thái</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Nguyên</a:t>
            </a:r>
            <a:r>
              <a:rPr lang="en-US" sz="3200" b="1" i="1" dirty="0">
                <a:effectLst/>
                <a:latin typeface="Times New Roman" panose="02020603050405020304" pitchFamily="18" charset="0"/>
                <a:ea typeface="Calibri" panose="020F0502020204030204" pitchFamily="34" charset="0"/>
              </a:rPr>
              <a:t> ), </a:t>
            </a:r>
            <a:r>
              <a:rPr lang="en-US" sz="3200" b="1" i="1" dirty="0" err="1">
                <a:effectLst/>
                <a:latin typeface="Times New Roman" panose="02020603050405020304" pitchFamily="18" charset="0"/>
                <a:ea typeface="Calibri" panose="020F0502020204030204" pitchFamily="34" charset="0"/>
              </a:rPr>
              <a:t>cơ</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khí</a:t>
            </a:r>
            <a:r>
              <a:rPr lang="en-US" sz="3200" b="1" i="1" dirty="0">
                <a:effectLst/>
                <a:latin typeface="Times New Roman" panose="02020603050405020304" pitchFamily="18" charset="0"/>
                <a:ea typeface="Calibri" panose="020F0502020204030204" pitchFamily="34" charset="0"/>
              </a:rPr>
              <a:t> ( </a:t>
            </a:r>
            <a:r>
              <a:rPr lang="en-US" sz="3200" b="1" i="1" dirty="0" err="1">
                <a:effectLst/>
                <a:latin typeface="Times New Roman" panose="02020603050405020304" pitchFamily="18" charset="0"/>
                <a:ea typeface="Calibri" panose="020F0502020204030204" pitchFamily="34" charset="0"/>
              </a:rPr>
              <a:t>Hạ</a:t>
            </a:r>
            <a:r>
              <a:rPr lang="en-US" sz="3200" b="1" i="1" dirty="0">
                <a:effectLst/>
                <a:latin typeface="Times New Roman" panose="02020603050405020304" pitchFamily="18" charset="0"/>
                <a:ea typeface="Calibri" panose="020F0502020204030204" pitchFamily="34" charset="0"/>
              </a:rPr>
              <a:t> Long ), </a:t>
            </a:r>
            <a:r>
              <a:rPr lang="en-US" sz="3200" b="1" i="1" dirty="0" err="1">
                <a:effectLst/>
                <a:latin typeface="Times New Roman" panose="02020603050405020304" pitchFamily="18" charset="0"/>
                <a:ea typeface="Calibri" panose="020F0502020204030204" pitchFamily="34" charset="0"/>
              </a:rPr>
              <a:t>hóa</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chất</a:t>
            </a:r>
            <a:r>
              <a:rPr lang="en-US" sz="3200" b="1" i="1" dirty="0">
                <a:effectLst/>
                <a:latin typeface="Times New Roman" panose="02020603050405020304" pitchFamily="18" charset="0"/>
                <a:ea typeface="Calibri" panose="020F0502020204030204" pitchFamily="34" charset="0"/>
              </a:rPr>
              <a:t> ( </a:t>
            </a:r>
            <a:r>
              <a:rPr lang="en-US" sz="3200" b="1" i="1" dirty="0" err="1">
                <a:effectLst/>
                <a:latin typeface="Times New Roman" panose="02020603050405020304" pitchFamily="18" charset="0"/>
                <a:ea typeface="Calibri" panose="020F0502020204030204" pitchFamily="34" charset="0"/>
              </a:rPr>
              <a:t>Việt</a:t>
            </a:r>
            <a:r>
              <a:rPr lang="en-US" sz="3200" b="1" i="1" dirty="0">
                <a:effectLst/>
                <a:latin typeface="Times New Roman" panose="02020603050405020304" pitchFamily="18" charset="0"/>
                <a:ea typeface="Calibri" panose="020F0502020204030204" pitchFamily="34" charset="0"/>
              </a:rPr>
              <a:t> </a:t>
            </a:r>
            <a:r>
              <a:rPr lang="en-US" sz="3200" b="1" i="1" dirty="0" err="1">
                <a:effectLst/>
                <a:latin typeface="Times New Roman" panose="02020603050405020304" pitchFamily="18" charset="0"/>
                <a:ea typeface="Calibri" panose="020F0502020204030204" pitchFamily="34" charset="0"/>
              </a:rPr>
              <a:t>Trì</a:t>
            </a:r>
            <a:r>
              <a:rPr lang="en-US" sz="3200" b="1" i="1" dirty="0">
                <a:effectLst/>
                <a:latin typeface="Times New Roman" panose="02020603050405020304" pitchFamily="18" charset="0"/>
                <a:ea typeface="Calibri" panose="020F0502020204030204" pitchFamily="34" charset="0"/>
              </a:rPr>
              <a:t> </a:t>
            </a:r>
            <a:r>
              <a:rPr lang="en-US" sz="3200" b="1" i="1" dirty="0" smtClean="0">
                <a:effectLst/>
                <a:latin typeface="Times New Roman" panose="02020603050405020304" pitchFamily="18" charset="0"/>
                <a:ea typeface="Calibri" panose="020F0502020204030204" pitchFamily="34" charset="0"/>
              </a:rPr>
              <a:t>)…</a:t>
            </a:r>
            <a:endParaRPr lang="en-US" sz="32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5548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B49346-CC0D-4BC8-A818-472E40705CA9}"/>
              </a:ext>
            </a:extLst>
          </p:cNvPr>
          <p:cNvSpPr/>
          <p:nvPr/>
        </p:nvSpPr>
        <p:spPr>
          <a:xfrm>
            <a:off x="198783" y="132522"/>
            <a:ext cx="3617843" cy="82163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a:solidFill>
                  <a:srgbClr val="FF0000"/>
                </a:solidFill>
                <a:latin typeface="Times New Roman" panose="02020603050405020304" pitchFamily="18" charset="0"/>
                <a:cs typeface="Times New Roman" panose="02020603050405020304" pitchFamily="18" charset="0"/>
              </a:rPr>
              <a:t>2. Nông nghiệp</a:t>
            </a:r>
          </a:p>
        </p:txBody>
      </p:sp>
      <p:sp>
        <p:nvSpPr>
          <p:cNvPr id="5" name="Scroll: Vertical 4">
            <a:extLst>
              <a:ext uri="{FF2B5EF4-FFF2-40B4-BE49-F238E27FC236}">
                <a16:creationId xmlns:a16="http://schemas.microsoft.com/office/drawing/2014/main" id="{243FFAEC-8D4F-4BE4-8253-1308BA73E5DF}"/>
              </a:ext>
            </a:extLst>
          </p:cNvPr>
          <p:cNvSpPr/>
          <p:nvPr/>
        </p:nvSpPr>
        <p:spPr>
          <a:xfrm flipH="1">
            <a:off x="198783" y="1073426"/>
            <a:ext cx="5115339" cy="5512904"/>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latin typeface="Times New Roman" panose="02020603050405020304" pitchFamily="18" charset="0"/>
                <a:cs typeface="Times New Roman" panose="02020603050405020304" pitchFamily="18" charset="0"/>
              </a:rPr>
              <a:t>Đọc thông tin SGK trang 67, 68 + vốn kiến thức hiện có…</a:t>
            </a:r>
          </a:p>
        </p:txBody>
      </p:sp>
      <p:sp>
        <p:nvSpPr>
          <p:cNvPr id="6" name="Speech Bubble: Oval 5">
            <a:extLst>
              <a:ext uri="{FF2B5EF4-FFF2-40B4-BE49-F238E27FC236}">
                <a16:creationId xmlns:a16="http://schemas.microsoft.com/office/drawing/2014/main" id="{BCC6F469-21A4-4299-B9A3-86528E799B39}"/>
              </a:ext>
            </a:extLst>
          </p:cNvPr>
          <p:cNvSpPr/>
          <p:nvPr/>
        </p:nvSpPr>
        <p:spPr>
          <a:xfrm>
            <a:off x="5433391" y="543339"/>
            <a:ext cx="6446236" cy="6228521"/>
          </a:xfrm>
          <a:prstGeom prst="wedgeEllipseCallout">
            <a:avLst>
              <a:gd name="adj1" fmla="val -51346"/>
              <a:gd name="adj2" fmla="val 42654"/>
            </a:avLst>
          </a:prstGeom>
          <a:ln w="7620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solidFill>
                  <a:srgbClr val="FF0000"/>
                </a:solidFill>
              </a:rPr>
              <a:t>- </a:t>
            </a:r>
            <a:r>
              <a:rPr lang="en-US"/>
              <a:t> </a:t>
            </a:r>
            <a:r>
              <a:rPr lang="en-US" sz="3200" b="1">
                <a:solidFill>
                  <a:srgbClr val="FF0000"/>
                </a:solidFill>
                <a:latin typeface="Times New Roman" panose="02020603050405020304" pitchFamily="18" charset="0"/>
                <a:cs typeface="Times New Roman" panose="02020603050405020304" pitchFamily="18" charset="0"/>
              </a:rPr>
              <a:t>Xác định địa bàn phân bố các cây công nghiệp lâu năm chè, hồi,…</a:t>
            </a:r>
          </a:p>
          <a:p>
            <a:pPr algn="ctr"/>
            <a:r>
              <a:rPr lang="en-US" sz="3200" b="1">
                <a:solidFill>
                  <a:srgbClr val="FF0000"/>
                </a:solidFill>
                <a:latin typeface="Times New Roman" panose="02020603050405020304" pitchFamily="18" charset="0"/>
                <a:cs typeface="Times New Roman" panose="02020603050405020304" pitchFamily="18" charset="0"/>
              </a:rPr>
              <a:t>- Nhờ những điều kiện thuận lợi gì mà cây chè chiếm tỉ trọng lớn về diện tích và sản lượng so với cả nước ?</a:t>
            </a:r>
          </a:p>
        </p:txBody>
      </p:sp>
    </p:spTree>
    <p:extLst>
      <p:ext uri="{BB962C8B-B14F-4D97-AF65-F5344CB8AC3E}">
        <p14:creationId xmlns:p14="http://schemas.microsoft.com/office/powerpoint/2010/main" val="253036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86A5EB9A-9616-4308-96AC-F2037B5B4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34539" cy="632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5">
            <a:extLst>
              <a:ext uri="{FF2B5EF4-FFF2-40B4-BE49-F238E27FC236}">
                <a16:creationId xmlns:a16="http://schemas.microsoft.com/office/drawing/2014/main" id="{C42EABB9-B780-4A34-A861-CEE085D1C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1426"/>
            <a:ext cx="633454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xplosion: 14 Points 1">
            <a:extLst>
              <a:ext uri="{FF2B5EF4-FFF2-40B4-BE49-F238E27FC236}">
                <a16:creationId xmlns:a16="http://schemas.microsoft.com/office/drawing/2014/main" id="{89A7D19E-4B54-4AB6-A687-C2459F3E7D9A}"/>
              </a:ext>
            </a:extLst>
          </p:cNvPr>
          <p:cNvSpPr/>
          <p:nvPr/>
        </p:nvSpPr>
        <p:spPr>
          <a:xfrm>
            <a:off x="8282609" y="437322"/>
            <a:ext cx="3366051" cy="2226365"/>
          </a:xfrm>
          <a:prstGeom prst="irregularSeal2">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Times New Roman" panose="02020603050405020304" pitchFamily="18" charset="0"/>
                <a:cs typeface="Times New Roman" panose="02020603050405020304" pitchFamily="18" charset="0"/>
              </a:rPr>
              <a:t>Hồi</a:t>
            </a:r>
          </a:p>
        </p:txBody>
      </p:sp>
      <p:sp>
        <p:nvSpPr>
          <p:cNvPr id="6" name="Oval 5">
            <a:extLst>
              <a:ext uri="{FF2B5EF4-FFF2-40B4-BE49-F238E27FC236}">
                <a16:creationId xmlns:a16="http://schemas.microsoft.com/office/drawing/2014/main" id="{4C1229B6-0901-4844-AF4D-9AF4E2F26D2F}"/>
              </a:ext>
            </a:extLst>
          </p:cNvPr>
          <p:cNvSpPr/>
          <p:nvPr/>
        </p:nvSpPr>
        <p:spPr>
          <a:xfrm>
            <a:off x="8640416" y="3429000"/>
            <a:ext cx="3127513" cy="2226365"/>
          </a:xfrm>
          <a:prstGeom prst="ellipse">
            <a:avLst/>
          </a:prstGeom>
          <a:ln w="762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b="1">
                <a:latin typeface="Times New Roman" panose="02020603050405020304" pitchFamily="18" charset="0"/>
                <a:cs typeface="Times New Roman" panose="02020603050405020304" pitchFamily="18" charset="0"/>
              </a:rPr>
              <a:t>Chè</a:t>
            </a:r>
          </a:p>
        </p:txBody>
      </p:sp>
      <p:cxnSp>
        <p:nvCxnSpPr>
          <p:cNvPr id="18" name="Straight Arrow Connector 17">
            <a:extLst>
              <a:ext uri="{FF2B5EF4-FFF2-40B4-BE49-F238E27FC236}">
                <a16:creationId xmlns:a16="http://schemas.microsoft.com/office/drawing/2014/main" id="{FDD66241-7428-49B6-A8F3-13BEA7BDE8E0}"/>
              </a:ext>
            </a:extLst>
          </p:cNvPr>
          <p:cNvCxnSpPr>
            <a:cxnSpLocks/>
          </p:cNvCxnSpPr>
          <p:nvPr/>
        </p:nvCxnSpPr>
        <p:spPr>
          <a:xfrm>
            <a:off x="3243063" y="871261"/>
            <a:ext cx="5980450" cy="27820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6F253BB-3D91-4B31-A830-CADF9CD8B587}"/>
              </a:ext>
            </a:extLst>
          </p:cNvPr>
          <p:cNvCxnSpPr>
            <a:cxnSpLocks/>
          </p:cNvCxnSpPr>
          <p:nvPr/>
        </p:nvCxnSpPr>
        <p:spPr>
          <a:xfrm>
            <a:off x="3750365" y="2120348"/>
            <a:ext cx="5009322" cy="2019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D5A9994-967A-43AA-AD04-84E3C33969FA}"/>
              </a:ext>
            </a:extLst>
          </p:cNvPr>
          <p:cNvCxnSpPr>
            <a:cxnSpLocks/>
          </p:cNvCxnSpPr>
          <p:nvPr/>
        </p:nvCxnSpPr>
        <p:spPr>
          <a:xfrm>
            <a:off x="2252870" y="2451652"/>
            <a:ext cx="6387546" cy="240332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140" name="Straight Arrow Connector 5139">
            <a:extLst>
              <a:ext uri="{FF2B5EF4-FFF2-40B4-BE49-F238E27FC236}">
                <a16:creationId xmlns:a16="http://schemas.microsoft.com/office/drawing/2014/main" id="{55D67F2E-3970-4CBC-8636-A4AA6FE2A53F}"/>
              </a:ext>
            </a:extLst>
          </p:cNvPr>
          <p:cNvCxnSpPr>
            <a:cxnSpLocks/>
            <a:endCxn id="2" idx="1"/>
          </p:cNvCxnSpPr>
          <p:nvPr/>
        </p:nvCxnSpPr>
        <p:spPr>
          <a:xfrm flipV="1">
            <a:off x="4338227" y="1764586"/>
            <a:ext cx="3944382" cy="34353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140"/>
                                        </p:tgtEl>
                                        <p:attrNameLst>
                                          <p:attrName>style.visibility</p:attrName>
                                        </p:attrNameLst>
                                      </p:cBhvr>
                                      <p:to>
                                        <p:strVal val="visible"/>
                                      </p:to>
                                    </p:set>
                                    <p:animEffect transition="in" filter="box(in)">
                                      <p:cBhvr>
                                        <p:cTn id="22" dur="2000"/>
                                        <p:tgtEl>
                                          <p:spTgt spid="51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nch_alps_mountain-dsc09241">
            <a:extLst>
              <a:ext uri="{FF2B5EF4-FFF2-40B4-BE49-F238E27FC236}">
                <a16:creationId xmlns:a16="http://schemas.microsoft.com/office/drawing/2014/main" id="{45908AE3-B5CF-403E-BCB8-331A917D9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1EFF95C-8F95-4105-9501-C048A57B298C}"/>
              </a:ext>
            </a:extLst>
          </p:cNvPr>
          <p:cNvSpPr/>
          <p:nvPr/>
        </p:nvSpPr>
        <p:spPr>
          <a:xfrm>
            <a:off x="410817" y="132522"/>
            <a:ext cx="11476383" cy="31407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4000" b="1">
                <a:solidFill>
                  <a:srgbClr val="FF0000"/>
                </a:solidFill>
                <a:latin typeface="Times New Roman" panose="02020603050405020304" pitchFamily="18" charset="0"/>
                <a:cs typeface="Times New Roman" panose="02020603050405020304" pitchFamily="18" charset="0"/>
              </a:rPr>
              <a:t>IV. TÌNH HÌNH PHÁT TRIỂN KINH TẾ</a:t>
            </a:r>
          </a:p>
          <a:p>
            <a:pPr marL="342900" indent="-342900">
              <a:buAutoNum type="arabicPeriod"/>
            </a:pPr>
            <a:r>
              <a:rPr lang="en-US" sz="4000" b="1">
                <a:solidFill>
                  <a:srgbClr val="FFFF00"/>
                </a:solidFill>
                <a:latin typeface="Times New Roman" panose="02020603050405020304" pitchFamily="18" charset="0"/>
                <a:cs typeface="Times New Roman" panose="02020603050405020304" pitchFamily="18" charset="0"/>
              </a:rPr>
              <a:t>Công nghiệp</a:t>
            </a:r>
          </a:p>
          <a:p>
            <a:r>
              <a:rPr lang="en-US" sz="4000" b="1">
                <a:solidFill>
                  <a:srgbClr val="FFFF00"/>
                </a:solidFill>
                <a:latin typeface="Times New Roman" panose="02020603050405020304" pitchFamily="18" charset="0"/>
                <a:cs typeface="Times New Roman" panose="02020603050405020304" pitchFamily="18" charset="0"/>
              </a:rPr>
              <a:t>2. Nông nghiệp</a:t>
            </a:r>
          </a:p>
          <a:p>
            <a:r>
              <a:rPr lang="en-US" sz="4000" b="1">
                <a:solidFill>
                  <a:srgbClr val="FFFF00"/>
                </a:solidFill>
                <a:latin typeface="Times New Roman" panose="02020603050405020304" pitchFamily="18" charset="0"/>
                <a:cs typeface="Times New Roman" panose="02020603050405020304" pitchFamily="18" charset="0"/>
              </a:rPr>
              <a:t>3. Dịch vụ</a:t>
            </a:r>
          </a:p>
        </p:txBody>
      </p:sp>
      <p:sp>
        <p:nvSpPr>
          <p:cNvPr id="3" name="Rectangle 2">
            <a:extLst>
              <a:ext uri="{FF2B5EF4-FFF2-40B4-BE49-F238E27FC236}">
                <a16:creationId xmlns:a16="http://schemas.microsoft.com/office/drawing/2014/main" id="{5EE229A1-BFE1-47AD-81E9-4844AA189423}"/>
              </a:ext>
            </a:extLst>
          </p:cNvPr>
          <p:cNvSpPr/>
          <p:nvPr/>
        </p:nvSpPr>
        <p:spPr>
          <a:xfrm>
            <a:off x="410817" y="2981739"/>
            <a:ext cx="10919792" cy="98066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4000" b="1">
                <a:solidFill>
                  <a:srgbClr val="FF0000"/>
                </a:solidFill>
                <a:latin typeface="Times New Roman" panose="02020603050405020304" pitchFamily="18" charset="0"/>
                <a:cs typeface="Times New Roman" panose="02020603050405020304" pitchFamily="18" charset="0"/>
              </a:rPr>
              <a:t>V. CÁC TRUNG TÂM KINH TẾ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BDF4F3AF-45E9-4198-B6A9-BD74A2E155EE}"/>
              </a:ext>
            </a:extLst>
          </p:cNvPr>
          <p:cNvSpPr txBox="1">
            <a:spLocks noChangeArrowheads="1"/>
          </p:cNvSpPr>
          <p:nvPr/>
        </p:nvSpPr>
        <p:spPr bwMode="auto">
          <a:xfrm>
            <a:off x="3810000" y="32004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400"/>
          </a:p>
        </p:txBody>
      </p:sp>
      <p:pic>
        <p:nvPicPr>
          <p:cNvPr id="238634" name="Picture 42" descr="anhthanhque1">
            <a:extLst>
              <a:ext uri="{FF2B5EF4-FFF2-40B4-BE49-F238E27FC236}">
                <a16:creationId xmlns:a16="http://schemas.microsoft.com/office/drawing/2014/main" id="{E630BD95-EF9A-4A95-9F86-559B4D430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644" name="Picture 52" descr="1000">
            <a:extLst>
              <a:ext uri="{FF2B5EF4-FFF2-40B4-BE49-F238E27FC236}">
                <a16:creationId xmlns:a16="http://schemas.microsoft.com/office/drawing/2014/main" id="{A7A75D5E-2061-487F-8B43-5D4A57C7B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652" name="Text Box 60">
            <a:extLst>
              <a:ext uri="{FF2B5EF4-FFF2-40B4-BE49-F238E27FC236}">
                <a16:creationId xmlns:a16="http://schemas.microsoft.com/office/drawing/2014/main" id="{792A322A-ACE3-4651-9E69-9D3A9DC24E9F}"/>
              </a:ext>
            </a:extLst>
          </p:cNvPr>
          <p:cNvSpPr txBox="1">
            <a:spLocks noChangeArrowheads="1"/>
          </p:cNvSpPr>
          <p:nvPr/>
        </p:nvSpPr>
        <p:spPr bwMode="auto">
          <a:xfrm>
            <a:off x="4876800" y="1905001"/>
            <a:ext cx="685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CHÈ</a:t>
            </a:r>
          </a:p>
        </p:txBody>
      </p:sp>
      <p:sp>
        <p:nvSpPr>
          <p:cNvPr id="238654" name="Text Box 62">
            <a:extLst>
              <a:ext uri="{FF2B5EF4-FFF2-40B4-BE49-F238E27FC236}">
                <a16:creationId xmlns:a16="http://schemas.microsoft.com/office/drawing/2014/main" id="{5B58E655-A7A2-443A-8402-EA0E85850974}"/>
              </a:ext>
            </a:extLst>
          </p:cNvPr>
          <p:cNvSpPr txBox="1">
            <a:spLocks noChangeArrowheads="1"/>
          </p:cNvSpPr>
          <p:nvPr/>
        </p:nvSpPr>
        <p:spPr bwMode="auto">
          <a:xfrm>
            <a:off x="7239000" y="1981201"/>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QUẾ</a:t>
            </a:r>
          </a:p>
        </p:txBody>
      </p:sp>
      <p:sp>
        <p:nvSpPr>
          <p:cNvPr id="238655" name="Text Box 63">
            <a:extLst>
              <a:ext uri="{FF2B5EF4-FFF2-40B4-BE49-F238E27FC236}">
                <a16:creationId xmlns:a16="http://schemas.microsoft.com/office/drawing/2014/main" id="{83147510-3798-4C0A-B371-21DD52A7DCDC}"/>
              </a:ext>
            </a:extLst>
          </p:cNvPr>
          <p:cNvSpPr txBox="1">
            <a:spLocks noChangeArrowheads="1"/>
          </p:cNvSpPr>
          <p:nvPr/>
        </p:nvSpPr>
        <p:spPr bwMode="auto">
          <a:xfrm>
            <a:off x="1205948" y="3200400"/>
            <a:ext cx="1023067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Cây công nghiệp: chè ( Hà Giang, Sơn La, Thái Nguyên ), hồi (Lạng Sơn),…</a:t>
            </a:r>
          </a:p>
        </p:txBody>
      </p:sp>
      <p:pic>
        <p:nvPicPr>
          <p:cNvPr id="12" name="Picture 5">
            <a:extLst>
              <a:ext uri="{FF2B5EF4-FFF2-40B4-BE49-F238E27FC236}">
                <a16:creationId xmlns:a16="http://schemas.microsoft.com/office/drawing/2014/main" id="{2892EEDB-8E0E-456E-91C6-47E085734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6096000"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a:extLst>
              <a:ext uri="{FF2B5EF4-FFF2-40B4-BE49-F238E27FC236}">
                <a16:creationId xmlns:a16="http://schemas.microsoft.com/office/drawing/2014/main" id="{3BB702E6-2AB9-4ABB-B31A-1E507F331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57599"/>
            <a:ext cx="6096001"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8644"/>
                                        </p:tgtEl>
                                        <p:attrNameLst>
                                          <p:attrName>style.visibility</p:attrName>
                                        </p:attrNameLst>
                                      </p:cBhvr>
                                      <p:to>
                                        <p:strVal val="visible"/>
                                      </p:to>
                                    </p:set>
                                    <p:animEffect transition="in" filter="box(in)">
                                      <p:cBhvr>
                                        <p:cTn id="7" dur="2000"/>
                                        <p:tgtEl>
                                          <p:spTgt spid="2386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8634"/>
                                        </p:tgtEl>
                                        <p:attrNameLst>
                                          <p:attrName>style.visibility</p:attrName>
                                        </p:attrNameLst>
                                      </p:cBhvr>
                                      <p:to>
                                        <p:strVal val="visible"/>
                                      </p:to>
                                    </p:set>
                                    <p:animEffect transition="in" filter="box(in)">
                                      <p:cBhvr>
                                        <p:cTn id="12" dur="2000"/>
                                        <p:tgtEl>
                                          <p:spTgt spid="2386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8652"/>
                                        </p:tgtEl>
                                        <p:attrNameLst>
                                          <p:attrName>style.visibility</p:attrName>
                                        </p:attrNameLst>
                                      </p:cBhvr>
                                      <p:to>
                                        <p:strVal val="visible"/>
                                      </p:to>
                                    </p:set>
                                    <p:animEffect transition="in" filter="box(in)">
                                      <p:cBhvr>
                                        <p:cTn id="27" dur="2000"/>
                                        <p:tgtEl>
                                          <p:spTgt spid="23865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38654"/>
                                        </p:tgtEl>
                                        <p:attrNameLst>
                                          <p:attrName>style.visibility</p:attrName>
                                        </p:attrNameLst>
                                      </p:cBhvr>
                                      <p:to>
                                        <p:strVal val="visible"/>
                                      </p:to>
                                    </p:set>
                                    <p:animEffect transition="in" filter="box(in)">
                                      <p:cBhvr>
                                        <p:cTn id="32" dur="2000"/>
                                        <p:tgtEl>
                                          <p:spTgt spid="23865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8655"/>
                                        </p:tgtEl>
                                        <p:attrNameLst>
                                          <p:attrName>style.visibility</p:attrName>
                                        </p:attrNameLst>
                                      </p:cBhvr>
                                      <p:to>
                                        <p:strVal val="visible"/>
                                      </p:to>
                                    </p:set>
                                    <p:animEffect transition="in" filter="box(in)">
                                      <p:cBhvr>
                                        <p:cTn id="37" dur="2000"/>
                                        <p:tgtEl>
                                          <p:spTgt spid="238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52" grpId="0" animBg="1"/>
      <p:bldP spid="238654" grpId="0" animBg="1"/>
      <p:bldP spid="2386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FF377FFE-9286-4961-8B3F-147358422BE5}"/>
              </a:ext>
            </a:extLst>
          </p:cNvPr>
          <p:cNvSpPr txBox="1">
            <a:spLocks noChangeArrowheads="1"/>
          </p:cNvSpPr>
          <p:nvPr/>
        </p:nvSpPr>
        <p:spPr bwMode="auto">
          <a:xfrm>
            <a:off x="1524000" y="0"/>
            <a:ext cx="9144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66"/>
              </a:solidFill>
              <a:latin typeface="Times New Roman" panose="02020603050405020304" pitchFamily="18" charset="0"/>
            </a:endParaRPr>
          </a:p>
        </p:txBody>
      </p:sp>
      <p:pic>
        <p:nvPicPr>
          <p:cNvPr id="309265" name="Picture 17" descr="fuji-apples2">
            <a:extLst>
              <a:ext uri="{FF2B5EF4-FFF2-40B4-BE49-F238E27FC236}">
                <a16:creationId xmlns:a16="http://schemas.microsoft.com/office/drawing/2014/main" id="{957D459F-C7A0-4D3F-BB2B-37A5352D6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6" name="Text Box 18">
            <a:extLst>
              <a:ext uri="{FF2B5EF4-FFF2-40B4-BE49-F238E27FC236}">
                <a16:creationId xmlns:a16="http://schemas.microsoft.com/office/drawing/2014/main" id="{BFA7C51C-E765-4C43-83D3-B7D983C74C7A}"/>
              </a:ext>
            </a:extLst>
          </p:cNvPr>
          <p:cNvSpPr txBox="1">
            <a:spLocks noChangeArrowheads="1"/>
          </p:cNvSpPr>
          <p:nvPr/>
        </p:nvSpPr>
        <p:spPr bwMode="auto">
          <a:xfrm>
            <a:off x="4495800" y="304801"/>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TÁO</a:t>
            </a:r>
          </a:p>
        </p:txBody>
      </p:sp>
      <p:pic>
        <p:nvPicPr>
          <p:cNvPr id="309267" name="Picture 19" descr="Le-TN-51">
            <a:extLst>
              <a:ext uri="{FF2B5EF4-FFF2-40B4-BE49-F238E27FC236}">
                <a16:creationId xmlns:a16="http://schemas.microsoft.com/office/drawing/2014/main" id="{06855D54-A902-4B2F-AE90-3BCAFA895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76200"/>
            <a:ext cx="594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8" name="Text Box 20">
            <a:extLst>
              <a:ext uri="{FF2B5EF4-FFF2-40B4-BE49-F238E27FC236}">
                <a16:creationId xmlns:a16="http://schemas.microsoft.com/office/drawing/2014/main" id="{0A2C2ECF-8514-4EB7-A6C6-D6D877DDE2B5}"/>
              </a:ext>
            </a:extLst>
          </p:cNvPr>
          <p:cNvSpPr txBox="1">
            <a:spLocks noChangeArrowheads="1"/>
          </p:cNvSpPr>
          <p:nvPr/>
        </p:nvSpPr>
        <p:spPr bwMode="auto">
          <a:xfrm>
            <a:off x="8001000" y="304801"/>
            <a:ext cx="609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LÊ</a:t>
            </a:r>
          </a:p>
        </p:txBody>
      </p:sp>
      <p:pic>
        <p:nvPicPr>
          <p:cNvPr id="309269" name="Picture 21" descr="dao0_14198">
            <a:extLst>
              <a:ext uri="{FF2B5EF4-FFF2-40B4-BE49-F238E27FC236}">
                <a16:creationId xmlns:a16="http://schemas.microsoft.com/office/drawing/2014/main" id="{146A0232-764D-4E22-910B-F7A9561D7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0" name="Text Box 22">
            <a:extLst>
              <a:ext uri="{FF2B5EF4-FFF2-40B4-BE49-F238E27FC236}">
                <a16:creationId xmlns:a16="http://schemas.microsoft.com/office/drawing/2014/main" id="{1FBD6D25-B531-4AE4-80F9-253A47C79D23}"/>
              </a:ext>
            </a:extLst>
          </p:cNvPr>
          <p:cNvSpPr txBox="1">
            <a:spLocks noChangeArrowheads="1"/>
          </p:cNvSpPr>
          <p:nvPr/>
        </p:nvSpPr>
        <p:spPr bwMode="auto">
          <a:xfrm>
            <a:off x="7924800" y="3886201"/>
            <a:ext cx="762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ĐÀO</a:t>
            </a:r>
          </a:p>
        </p:txBody>
      </p:sp>
      <p:pic>
        <p:nvPicPr>
          <p:cNvPr id="309271" name="Picture 23" descr="F201208071059061863824073">
            <a:extLst>
              <a:ext uri="{FF2B5EF4-FFF2-40B4-BE49-F238E27FC236}">
                <a16:creationId xmlns:a16="http://schemas.microsoft.com/office/drawing/2014/main" id="{F6AB42D7-2A2F-4A64-A905-E221484AB8EB}"/>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2" name="Text Box 24">
            <a:extLst>
              <a:ext uri="{FF2B5EF4-FFF2-40B4-BE49-F238E27FC236}">
                <a16:creationId xmlns:a16="http://schemas.microsoft.com/office/drawing/2014/main" id="{E70AB1C6-D01B-4013-806C-8039EE15CB88}"/>
              </a:ext>
            </a:extLst>
          </p:cNvPr>
          <p:cNvSpPr txBox="1">
            <a:spLocks noChangeArrowheads="1"/>
          </p:cNvSpPr>
          <p:nvPr/>
        </p:nvSpPr>
        <p:spPr bwMode="auto">
          <a:xfrm>
            <a:off x="4267200" y="3886201"/>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HỒNG</a:t>
            </a:r>
          </a:p>
        </p:txBody>
      </p:sp>
      <p:sp>
        <p:nvSpPr>
          <p:cNvPr id="309273" name="Text Box 25">
            <a:extLst>
              <a:ext uri="{FF2B5EF4-FFF2-40B4-BE49-F238E27FC236}">
                <a16:creationId xmlns:a16="http://schemas.microsoft.com/office/drawing/2014/main" id="{0D18BE54-2B72-4CE9-9A06-5526A66A4246}"/>
              </a:ext>
            </a:extLst>
          </p:cNvPr>
          <p:cNvSpPr txBox="1">
            <a:spLocks noChangeArrowheads="1"/>
          </p:cNvSpPr>
          <p:nvPr/>
        </p:nvSpPr>
        <p:spPr bwMode="auto">
          <a:xfrm>
            <a:off x="2209800" y="3124200"/>
            <a:ext cx="7467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Trồng cây ăn quả cận nhiệt và ôn đới: mận, mơ, đào,..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9265"/>
                                        </p:tgtEl>
                                        <p:attrNameLst>
                                          <p:attrName>style.visibility</p:attrName>
                                        </p:attrNameLst>
                                      </p:cBhvr>
                                      <p:to>
                                        <p:strVal val="visible"/>
                                      </p:to>
                                    </p:set>
                                    <p:animEffect transition="in" filter="box(in)">
                                      <p:cBhvr>
                                        <p:cTn id="7" dur="2000"/>
                                        <p:tgtEl>
                                          <p:spTgt spid="3092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9267"/>
                                        </p:tgtEl>
                                        <p:attrNameLst>
                                          <p:attrName>style.visibility</p:attrName>
                                        </p:attrNameLst>
                                      </p:cBhvr>
                                      <p:to>
                                        <p:strVal val="visible"/>
                                      </p:to>
                                    </p:set>
                                    <p:animEffect transition="in" filter="box(in)">
                                      <p:cBhvr>
                                        <p:cTn id="12" dur="2000"/>
                                        <p:tgtEl>
                                          <p:spTgt spid="30926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9271"/>
                                        </p:tgtEl>
                                        <p:attrNameLst>
                                          <p:attrName>style.visibility</p:attrName>
                                        </p:attrNameLst>
                                      </p:cBhvr>
                                      <p:to>
                                        <p:strVal val="visible"/>
                                      </p:to>
                                    </p:set>
                                    <p:animEffect transition="in" filter="box(in)">
                                      <p:cBhvr>
                                        <p:cTn id="17" dur="2000"/>
                                        <p:tgtEl>
                                          <p:spTgt spid="3092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9269"/>
                                        </p:tgtEl>
                                        <p:attrNameLst>
                                          <p:attrName>style.visibility</p:attrName>
                                        </p:attrNameLst>
                                      </p:cBhvr>
                                      <p:to>
                                        <p:strVal val="visible"/>
                                      </p:to>
                                    </p:set>
                                    <p:animEffect transition="in" filter="box(in)">
                                      <p:cBhvr>
                                        <p:cTn id="22" dur="2000"/>
                                        <p:tgtEl>
                                          <p:spTgt spid="30926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9266"/>
                                        </p:tgtEl>
                                        <p:attrNameLst>
                                          <p:attrName>style.visibility</p:attrName>
                                        </p:attrNameLst>
                                      </p:cBhvr>
                                      <p:to>
                                        <p:strVal val="visible"/>
                                      </p:to>
                                    </p:set>
                                    <p:animEffect transition="in" filter="box(in)">
                                      <p:cBhvr>
                                        <p:cTn id="27" dur="2000"/>
                                        <p:tgtEl>
                                          <p:spTgt spid="30926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9268"/>
                                        </p:tgtEl>
                                        <p:attrNameLst>
                                          <p:attrName>style.visibility</p:attrName>
                                        </p:attrNameLst>
                                      </p:cBhvr>
                                      <p:to>
                                        <p:strVal val="visible"/>
                                      </p:to>
                                    </p:set>
                                    <p:animEffect transition="in" filter="box(in)">
                                      <p:cBhvr>
                                        <p:cTn id="32" dur="2000"/>
                                        <p:tgtEl>
                                          <p:spTgt spid="30926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9272"/>
                                        </p:tgtEl>
                                        <p:attrNameLst>
                                          <p:attrName>style.visibility</p:attrName>
                                        </p:attrNameLst>
                                      </p:cBhvr>
                                      <p:to>
                                        <p:strVal val="visible"/>
                                      </p:to>
                                    </p:set>
                                    <p:animEffect transition="in" filter="box(in)">
                                      <p:cBhvr>
                                        <p:cTn id="37" dur="2000"/>
                                        <p:tgtEl>
                                          <p:spTgt spid="30927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09270"/>
                                        </p:tgtEl>
                                        <p:attrNameLst>
                                          <p:attrName>style.visibility</p:attrName>
                                        </p:attrNameLst>
                                      </p:cBhvr>
                                      <p:to>
                                        <p:strVal val="visible"/>
                                      </p:to>
                                    </p:set>
                                    <p:animEffect transition="in" filter="box(in)">
                                      <p:cBhvr>
                                        <p:cTn id="42" dur="2000"/>
                                        <p:tgtEl>
                                          <p:spTgt spid="30927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09273"/>
                                        </p:tgtEl>
                                        <p:attrNameLst>
                                          <p:attrName>style.visibility</p:attrName>
                                        </p:attrNameLst>
                                      </p:cBhvr>
                                      <p:to>
                                        <p:strVal val="visible"/>
                                      </p:to>
                                    </p:set>
                                    <p:animEffect transition="in" filter="box(in)">
                                      <p:cBhvr>
                                        <p:cTn id="47" dur="2000"/>
                                        <p:tgtEl>
                                          <p:spTgt spid="309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6" grpId="0" animBg="1"/>
      <p:bldP spid="309268" grpId="0" animBg="1"/>
      <p:bldP spid="309270" grpId="0" animBg="1"/>
      <p:bldP spid="309272" grpId="0" animBg="1"/>
      <p:bldP spid="3092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012" name="Picture 28" descr="15792279sapavietnamaug29unidentifiedwomenfromthereddaoethnicminoritypeopleworkinginfieldon">
            <a:extLst>
              <a:ext uri="{FF2B5EF4-FFF2-40B4-BE49-F238E27FC236}">
                <a16:creationId xmlns:a16="http://schemas.microsoft.com/office/drawing/2014/main" id="{A56C0108-AA61-4EF3-AE91-B29DE3BEE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4" name="Picture 30" descr="7320">
            <a:extLst>
              <a:ext uri="{FF2B5EF4-FFF2-40B4-BE49-F238E27FC236}">
                <a16:creationId xmlns:a16="http://schemas.microsoft.com/office/drawing/2014/main" id="{8D78F6C9-1B06-4EA4-BAB7-BAA995FA7AC7}"/>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016" name="Picture 32" descr="12930977651656090928_574_574">
            <a:extLst>
              <a:ext uri="{FF2B5EF4-FFF2-40B4-BE49-F238E27FC236}">
                <a16:creationId xmlns:a16="http://schemas.microsoft.com/office/drawing/2014/main" id="{717B5E17-C350-4D00-926E-55902FD57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17" name="Text Box 33">
            <a:extLst>
              <a:ext uri="{FF2B5EF4-FFF2-40B4-BE49-F238E27FC236}">
                <a16:creationId xmlns:a16="http://schemas.microsoft.com/office/drawing/2014/main" id="{437EE1D4-EA34-4F8E-B99F-911573DA868B}"/>
              </a:ext>
            </a:extLst>
          </p:cNvPr>
          <p:cNvSpPr txBox="1">
            <a:spLocks noChangeArrowheads="1"/>
          </p:cNvSpPr>
          <p:nvPr/>
        </p:nvSpPr>
        <p:spPr bwMode="auto">
          <a:xfrm rot="10800000" flipV="1">
            <a:off x="3047999" y="4190999"/>
            <a:ext cx="125895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ATISÔ</a:t>
            </a:r>
          </a:p>
        </p:txBody>
      </p:sp>
      <p:sp>
        <p:nvSpPr>
          <p:cNvPr id="298018" name="Text Box 34">
            <a:extLst>
              <a:ext uri="{FF2B5EF4-FFF2-40B4-BE49-F238E27FC236}">
                <a16:creationId xmlns:a16="http://schemas.microsoft.com/office/drawing/2014/main" id="{64C59A5D-1014-4060-ADA6-5B1BFC57D588}"/>
              </a:ext>
            </a:extLst>
          </p:cNvPr>
          <p:cNvSpPr txBox="1">
            <a:spLocks noChangeArrowheads="1"/>
          </p:cNvSpPr>
          <p:nvPr/>
        </p:nvSpPr>
        <p:spPr bwMode="auto">
          <a:xfrm>
            <a:off x="10124661" y="4031398"/>
            <a:ext cx="169627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BẮP CẢI</a:t>
            </a:r>
          </a:p>
        </p:txBody>
      </p:sp>
      <p:pic>
        <p:nvPicPr>
          <p:cNvPr id="298020" name="Picture 36" descr="75175_ngo-tram-tau">
            <a:extLst>
              <a:ext uri="{FF2B5EF4-FFF2-40B4-BE49-F238E27FC236}">
                <a16:creationId xmlns:a16="http://schemas.microsoft.com/office/drawing/2014/main" id="{20C3D4EC-A644-4C33-A1D2-862331AD7C41}"/>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21" name="Text Box 37">
            <a:extLst>
              <a:ext uri="{FF2B5EF4-FFF2-40B4-BE49-F238E27FC236}">
                <a16:creationId xmlns:a16="http://schemas.microsoft.com/office/drawing/2014/main" id="{86F2EC1F-C89F-4785-B094-54AC1FC8287F}"/>
              </a:ext>
            </a:extLst>
          </p:cNvPr>
          <p:cNvSpPr txBox="1">
            <a:spLocks noChangeArrowheads="1"/>
          </p:cNvSpPr>
          <p:nvPr/>
        </p:nvSpPr>
        <p:spPr bwMode="auto">
          <a:xfrm>
            <a:off x="8382000" y="457200"/>
            <a:ext cx="914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NGÔ</a:t>
            </a:r>
          </a:p>
        </p:txBody>
      </p:sp>
      <p:sp>
        <p:nvSpPr>
          <p:cNvPr id="298022" name="Text Box 38">
            <a:extLst>
              <a:ext uri="{FF2B5EF4-FFF2-40B4-BE49-F238E27FC236}">
                <a16:creationId xmlns:a16="http://schemas.microsoft.com/office/drawing/2014/main" id="{4B94A7CF-403F-4521-B629-944EE241A4CD}"/>
              </a:ext>
            </a:extLst>
          </p:cNvPr>
          <p:cNvSpPr txBox="1">
            <a:spLocks noChangeArrowheads="1"/>
          </p:cNvSpPr>
          <p:nvPr/>
        </p:nvSpPr>
        <p:spPr bwMode="auto">
          <a:xfrm>
            <a:off x="4114800" y="381000"/>
            <a:ext cx="1600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LÚA GẠO</a:t>
            </a:r>
          </a:p>
        </p:txBody>
      </p:sp>
      <p:sp>
        <p:nvSpPr>
          <p:cNvPr id="298023" name="Text Box 39">
            <a:extLst>
              <a:ext uri="{FF2B5EF4-FFF2-40B4-BE49-F238E27FC236}">
                <a16:creationId xmlns:a16="http://schemas.microsoft.com/office/drawing/2014/main" id="{C147EDC4-5F40-457D-9A60-745F07B4923C}"/>
              </a:ext>
            </a:extLst>
          </p:cNvPr>
          <p:cNvSpPr txBox="1">
            <a:spLocks noChangeArrowheads="1"/>
          </p:cNvSpPr>
          <p:nvPr/>
        </p:nvSpPr>
        <p:spPr bwMode="auto">
          <a:xfrm>
            <a:off x="344557" y="3124201"/>
            <a:ext cx="11304104"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Cơ cấu sản phẩm nông nghiệp đa dạng (nhiệt đới, cận nhiệt đới, ôn đới), quy mô sản xuất tương đối tập trung, các sản phẩm có giá trị trên thị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8014"/>
                                        </p:tgtEl>
                                        <p:attrNameLst>
                                          <p:attrName>style.visibility</p:attrName>
                                        </p:attrNameLst>
                                      </p:cBhvr>
                                      <p:to>
                                        <p:strVal val="visible"/>
                                      </p:to>
                                    </p:set>
                                    <p:animEffect transition="in" filter="box(in)">
                                      <p:cBhvr>
                                        <p:cTn id="7" dur="2000"/>
                                        <p:tgtEl>
                                          <p:spTgt spid="298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8020"/>
                                        </p:tgtEl>
                                        <p:attrNameLst>
                                          <p:attrName>style.visibility</p:attrName>
                                        </p:attrNameLst>
                                      </p:cBhvr>
                                      <p:to>
                                        <p:strVal val="visible"/>
                                      </p:to>
                                    </p:set>
                                    <p:animEffect transition="in" filter="box(in)">
                                      <p:cBhvr>
                                        <p:cTn id="12" dur="2000"/>
                                        <p:tgtEl>
                                          <p:spTgt spid="2980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8016"/>
                                        </p:tgtEl>
                                        <p:attrNameLst>
                                          <p:attrName>style.visibility</p:attrName>
                                        </p:attrNameLst>
                                      </p:cBhvr>
                                      <p:to>
                                        <p:strVal val="visible"/>
                                      </p:to>
                                    </p:set>
                                    <p:animEffect transition="in" filter="box(in)">
                                      <p:cBhvr>
                                        <p:cTn id="17" dur="2000"/>
                                        <p:tgtEl>
                                          <p:spTgt spid="2980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8012"/>
                                        </p:tgtEl>
                                        <p:attrNameLst>
                                          <p:attrName>style.visibility</p:attrName>
                                        </p:attrNameLst>
                                      </p:cBhvr>
                                      <p:to>
                                        <p:strVal val="visible"/>
                                      </p:to>
                                    </p:set>
                                    <p:animEffect transition="in" filter="box(in)">
                                      <p:cBhvr>
                                        <p:cTn id="22" dur="2000"/>
                                        <p:tgtEl>
                                          <p:spTgt spid="2980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8022"/>
                                        </p:tgtEl>
                                        <p:attrNameLst>
                                          <p:attrName>style.visibility</p:attrName>
                                        </p:attrNameLst>
                                      </p:cBhvr>
                                      <p:to>
                                        <p:strVal val="visible"/>
                                      </p:to>
                                    </p:set>
                                    <p:animEffect transition="in" filter="box(in)">
                                      <p:cBhvr>
                                        <p:cTn id="27" dur="2000"/>
                                        <p:tgtEl>
                                          <p:spTgt spid="29802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8021"/>
                                        </p:tgtEl>
                                        <p:attrNameLst>
                                          <p:attrName>style.visibility</p:attrName>
                                        </p:attrNameLst>
                                      </p:cBhvr>
                                      <p:to>
                                        <p:strVal val="visible"/>
                                      </p:to>
                                    </p:set>
                                    <p:animEffect transition="in" filter="box(in)">
                                      <p:cBhvr>
                                        <p:cTn id="32" dur="2000"/>
                                        <p:tgtEl>
                                          <p:spTgt spid="29802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8017"/>
                                        </p:tgtEl>
                                        <p:attrNameLst>
                                          <p:attrName>style.visibility</p:attrName>
                                        </p:attrNameLst>
                                      </p:cBhvr>
                                      <p:to>
                                        <p:strVal val="visible"/>
                                      </p:to>
                                    </p:set>
                                    <p:animEffect transition="in" filter="box(in)">
                                      <p:cBhvr>
                                        <p:cTn id="37" dur="2000"/>
                                        <p:tgtEl>
                                          <p:spTgt spid="29801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8018"/>
                                        </p:tgtEl>
                                        <p:attrNameLst>
                                          <p:attrName>style.visibility</p:attrName>
                                        </p:attrNameLst>
                                      </p:cBhvr>
                                      <p:to>
                                        <p:strVal val="visible"/>
                                      </p:to>
                                    </p:set>
                                    <p:animEffect transition="in" filter="box(in)">
                                      <p:cBhvr>
                                        <p:cTn id="42" dur="2000"/>
                                        <p:tgtEl>
                                          <p:spTgt spid="2980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98023"/>
                                        </p:tgtEl>
                                        <p:attrNameLst>
                                          <p:attrName>style.visibility</p:attrName>
                                        </p:attrNameLst>
                                      </p:cBhvr>
                                      <p:to>
                                        <p:strVal val="visible"/>
                                      </p:to>
                                    </p:set>
                                    <p:animEffect transition="in" filter="box(in)">
                                      <p:cBhvr>
                                        <p:cTn id="47" dur="2000"/>
                                        <p:tgtEl>
                                          <p:spTgt spid="298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17" grpId="0" animBg="1"/>
      <p:bldP spid="298018" grpId="0" animBg="1"/>
      <p:bldP spid="298021" grpId="0" animBg="1"/>
      <p:bldP spid="298022" grpId="0" animBg="1"/>
      <p:bldP spid="2980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2" name="Picture 22" descr="bo">
            <a:extLst>
              <a:ext uri="{FF2B5EF4-FFF2-40B4-BE49-F238E27FC236}">
                <a16:creationId xmlns:a16="http://schemas.microsoft.com/office/drawing/2014/main" id="{4197A69F-7CCA-4037-BEA9-E1988C13C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9" name="Picture 29" descr="1350517765_444440073_1-Hinh-anh-ca--Ban-lon-man-lon-mung-chat-luong-cao">
            <a:extLst>
              <a:ext uri="{FF2B5EF4-FFF2-40B4-BE49-F238E27FC236}">
                <a16:creationId xmlns:a16="http://schemas.microsoft.com/office/drawing/2014/main" id="{111D2780-BB36-4BD7-9D67-C2292A8DA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7" name="Picture 37" descr="anh-bai-chinh">
            <a:extLst>
              <a:ext uri="{FF2B5EF4-FFF2-40B4-BE49-F238E27FC236}">
                <a16:creationId xmlns:a16="http://schemas.microsoft.com/office/drawing/2014/main" id="{849CF5FF-1FB9-4F14-BBFC-5D173A3C4852}"/>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1" y="762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9" name="Picture 39" descr="20071219095009Grazing-SIUC">
            <a:extLst>
              <a:ext uri="{FF2B5EF4-FFF2-40B4-BE49-F238E27FC236}">
                <a16:creationId xmlns:a16="http://schemas.microsoft.com/office/drawing/2014/main" id="{D0F6758E-BD87-4FAA-8803-5F0443393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05200"/>
            <a:ext cx="609599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0" name="Text Box 40">
            <a:extLst>
              <a:ext uri="{FF2B5EF4-FFF2-40B4-BE49-F238E27FC236}">
                <a16:creationId xmlns:a16="http://schemas.microsoft.com/office/drawing/2014/main" id="{731A3147-0408-4012-982B-4C8DD3AE6F58}"/>
              </a:ext>
            </a:extLst>
          </p:cNvPr>
          <p:cNvSpPr txBox="1">
            <a:spLocks noChangeArrowheads="1"/>
          </p:cNvSpPr>
          <p:nvPr/>
        </p:nvSpPr>
        <p:spPr bwMode="auto">
          <a:xfrm>
            <a:off x="1033670" y="3276601"/>
            <a:ext cx="1007165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66"/>
                </a:solidFill>
                <a:latin typeface="Times New Roman" panose="02020603050405020304" pitchFamily="18" charset="0"/>
              </a:rPr>
              <a:t>  </a:t>
            </a:r>
            <a:r>
              <a:rPr lang="en-US" altLang="en-US" sz="2400" b="1">
                <a:solidFill>
                  <a:srgbClr val="FF0000"/>
                </a:solidFill>
                <a:latin typeface="Times New Roman" panose="02020603050405020304" pitchFamily="18" charset="0"/>
              </a:rPr>
              <a:t>Chăn nuôi: Đàn trâu chiếm 57,3%, chăn nuôi lợn khoảng 22% năm 2002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17"/>
                                        </p:tgtEl>
                                        <p:attrNameLst>
                                          <p:attrName>style.visibility</p:attrName>
                                        </p:attrNameLst>
                                      </p:cBhvr>
                                      <p:to>
                                        <p:strVal val="visible"/>
                                      </p:to>
                                    </p:set>
                                    <p:animEffect transition="in" filter="box(in)">
                                      <p:cBhvr>
                                        <p:cTn id="7" dur="2000"/>
                                        <p:tgtEl>
                                          <p:spTgt spid="3277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7702"/>
                                        </p:tgtEl>
                                        <p:attrNameLst>
                                          <p:attrName>style.visibility</p:attrName>
                                        </p:attrNameLst>
                                      </p:cBhvr>
                                      <p:to>
                                        <p:strVal val="visible"/>
                                      </p:to>
                                    </p:set>
                                    <p:animEffect transition="in" filter="box(in)">
                                      <p:cBhvr>
                                        <p:cTn id="12" dur="2000"/>
                                        <p:tgtEl>
                                          <p:spTgt spid="3277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7709"/>
                                        </p:tgtEl>
                                        <p:attrNameLst>
                                          <p:attrName>style.visibility</p:attrName>
                                        </p:attrNameLst>
                                      </p:cBhvr>
                                      <p:to>
                                        <p:strVal val="visible"/>
                                      </p:to>
                                    </p:set>
                                    <p:animEffect transition="in" filter="box(in)">
                                      <p:cBhvr>
                                        <p:cTn id="17" dur="2000"/>
                                        <p:tgtEl>
                                          <p:spTgt spid="32770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7719"/>
                                        </p:tgtEl>
                                        <p:attrNameLst>
                                          <p:attrName>style.visibility</p:attrName>
                                        </p:attrNameLst>
                                      </p:cBhvr>
                                      <p:to>
                                        <p:strVal val="visible"/>
                                      </p:to>
                                    </p:set>
                                    <p:animEffect transition="in" filter="box(in)">
                                      <p:cBhvr>
                                        <p:cTn id="22" dur="2000"/>
                                        <p:tgtEl>
                                          <p:spTgt spid="3277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7720"/>
                                        </p:tgtEl>
                                        <p:attrNameLst>
                                          <p:attrName>style.visibility</p:attrName>
                                        </p:attrNameLst>
                                      </p:cBhvr>
                                      <p:to>
                                        <p:strVal val="visible"/>
                                      </p:to>
                                    </p:set>
                                    <p:animEffect transition="in" filter="box(in)">
                                      <p:cBhvr>
                                        <p:cTn id="27" dur="2000"/>
                                        <p:tgtEl>
                                          <p:spTgt spid="327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24" name="Picture 20" descr="fishcages_halong5">
            <a:extLst>
              <a:ext uri="{FF2B5EF4-FFF2-40B4-BE49-F238E27FC236}">
                <a16:creationId xmlns:a16="http://schemas.microsoft.com/office/drawing/2014/main" id="{466C3048-BAAE-4D8C-8B96-0D4C4BF2A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6096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34" name="Picture 30" descr="2309%20nuoi%20ca%20long">
            <a:extLst>
              <a:ext uri="{FF2B5EF4-FFF2-40B4-BE49-F238E27FC236}">
                <a16:creationId xmlns:a16="http://schemas.microsoft.com/office/drawing/2014/main" id="{D37F4D7F-66FA-4132-A8F0-B53F237A366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40" name="Picture 36" descr="3">
            <a:extLst>
              <a:ext uri="{FF2B5EF4-FFF2-40B4-BE49-F238E27FC236}">
                <a16:creationId xmlns:a16="http://schemas.microsoft.com/office/drawing/2014/main" id="{009265E1-D2D5-4A08-9119-122AAB7B8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748" name="Picture 44" descr="Nguoi-tieu-dung-nen-tam-ngung-tieu-thu-ca-tam-2">
            <a:extLst>
              <a:ext uri="{FF2B5EF4-FFF2-40B4-BE49-F238E27FC236}">
                <a16:creationId xmlns:a16="http://schemas.microsoft.com/office/drawing/2014/main" id="{5BD5A330-878F-472C-924F-06A722995CEE}"/>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49" name="Text Box 45">
            <a:extLst>
              <a:ext uri="{FF2B5EF4-FFF2-40B4-BE49-F238E27FC236}">
                <a16:creationId xmlns:a16="http://schemas.microsoft.com/office/drawing/2014/main" id="{4655F428-1084-4651-A3A7-ED5A094B13AE}"/>
              </a:ext>
            </a:extLst>
          </p:cNvPr>
          <p:cNvSpPr txBox="1">
            <a:spLocks noChangeArrowheads="1"/>
          </p:cNvSpPr>
          <p:nvPr/>
        </p:nvSpPr>
        <p:spPr bwMode="auto">
          <a:xfrm>
            <a:off x="4114800" y="3200400"/>
            <a:ext cx="371723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66"/>
                </a:solidFill>
                <a:latin typeface="Times New Roman" panose="02020603050405020304" pitchFamily="18" charset="0"/>
              </a:rPr>
              <a:t> </a:t>
            </a:r>
            <a:r>
              <a:rPr lang="en-US" altLang="en-US" sz="2000" b="1">
                <a:solidFill>
                  <a:srgbClr val="FF0000"/>
                </a:solidFill>
                <a:latin typeface="Times New Roman" panose="02020603050405020304" pitchFamily="18" charset="0"/>
              </a:rPr>
              <a:t>Phát triển nuôi trồng thủy sản</a:t>
            </a:r>
            <a:r>
              <a:rPr lang="en-US" altLang="en-US" sz="1800">
                <a:solidFill>
                  <a:srgbClr val="FF0000"/>
                </a:solidFill>
                <a:latin typeface="Times New Roman" panose="02020603050405020304" pitchFamily="18" charset="0"/>
              </a:rPr>
              <a:t>.</a:t>
            </a:r>
          </a:p>
        </p:txBody>
      </p:sp>
      <p:sp>
        <p:nvSpPr>
          <p:cNvPr id="328750" name="Text Box 46">
            <a:extLst>
              <a:ext uri="{FF2B5EF4-FFF2-40B4-BE49-F238E27FC236}">
                <a16:creationId xmlns:a16="http://schemas.microsoft.com/office/drawing/2014/main" id="{37B6BFA8-C295-4622-BF9E-361DA44EC386}"/>
              </a:ext>
            </a:extLst>
          </p:cNvPr>
          <p:cNvSpPr txBox="1">
            <a:spLocks noChangeArrowheads="1"/>
          </p:cNvSpPr>
          <p:nvPr/>
        </p:nvSpPr>
        <p:spPr bwMode="auto">
          <a:xfrm>
            <a:off x="4114800" y="2286001"/>
            <a:ext cx="1066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CÁ HỒI</a:t>
            </a:r>
          </a:p>
        </p:txBody>
      </p:sp>
      <p:sp>
        <p:nvSpPr>
          <p:cNvPr id="328751" name="Text Box 47">
            <a:extLst>
              <a:ext uri="{FF2B5EF4-FFF2-40B4-BE49-F238E27FC236}">
                <a16:creationId xmlns:a16="http://schemas.microsoft.com/office/drawing/2014/main" id="{DC069E5B-6108-47C3-8A9F-AB2C5470D0EA}"/>
              </a:ext>
            </a:extLst>
          </p:cNvPr>
          <p:cNvSpPr txBox="1">
            <a:spLocks noChangeArrowheads="1"/>
          </p:cNvSpPr>
          <p:nvPr/>
        </p:nvSpPr>
        <p:spPr bwMode="auto">
          <a:xfrm>
            <a:off x="8001000" y="2209801"/>
            <a:ext cx="1143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CÁ TẦM</a:t>
            </a:r>
          </a:p>
        </p:txBody>
      </p:sp>
      <p:sp>
        <p:nvSpPr>
          <p:cNvPr id="328753" name="Text Box 49">
            <a:extLst>
              <a:ext uri="{FF2B5EF4-FFF2-40B4-BE49-F238E27FC236}">
                <a16:creationId xmlns:a16="http://schemas.microsoft.com/office/drawing/2014/main" id="{231265E9-CFA7-4A90-88F0-1E1D2BE0B49D}"/>
              </a:ext>
            </a:extLst>
          </p:cNvPr>
          <p:cNvSpPr txBox="1">
            <a:spLocks noChangeArrowheads="1"/>
          </p:cNvSpPr>
          <p:nvPr/>
        </p:nvSpPr>
        <p:spPr bwMode="auto">
          <a:xfrm>
            <a:off x="5410200" y="5867401"/>
            <a:ext cx="16002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NUÔI CÁ BÈ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ox(in)">
                                      <p:cBhvr>
                                        <p:cTn id="7" dur="2000"/>
                                        <p:tgtEl>
                                          <p:spTgt spid="3287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8748"/>
                                        </p:tgtEl>
                                        <p:attrNameLst>
                                          <p:attrName>style.visibility</p:attrName>
                                        </p:attrNameLst>
                                      </p:cBhvr>
                                      <p:to>
                                        <p:strVal val="visible"/>
                                      </p:to>
                                    </p:set>
                                    <p:animEffect transition="in" filter="box(in)">
                                      <p:cBhvr>
                                        <p:cTn id="12" dur="2000"/>
                                        <p:tgtEl>
                                          <p:spTgt spid="32874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28724"/>
                                        </p:tgtEl>
                                        <p:attrNameLst>
                                          <p:attrName>style.visibility</p:attrName>
                                        </p:attrNameLst>
                                      </p:cBhvr>
                                      <p:to>
                                        <p:strVal val="visible"/>
                                      </p:to>
                                    </p:set>
                                    <p:animEffect transition="in" filter="box(in)">
                                      <p:cBhvr>
                                        <p:cTn id="17" dur="2000"/>
                                        <p:tgtEl>
                                          <p:spTgt spid="3287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28734"/>
                                        </p:tgtEl>
                                        <p:attrNameLst>
                                          <p:attrName>style.visibility</p:attrName>
                                        </p:attrNameLst>
                                      </p:cBhvr>
                                      <p:to>
                                        <p:strVal val="visible"/>
                                      </p:to>
                                    </p:set>
                                    <p:animEffect transition="in" filter="box(in)">
                                      <p:cBhvr>
                                        <p:cTn id="22" dur="2000"/>
                                        <p:tgtEl>
                                          <p:spTgt spid="3287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28750"/>
                                        </p:tgtEl>
                                        <p:attrNameLst>
                                          <p:attrName>style.visibility</p:attrName>
                                        </p:attrNameLst>
                                      </p:cBhvr>
                                      <p:to>
                                        <p:strVal val="visible"/>
                                      </p:to>
                                    </p:set>
                                    <p:animEffect transition="in" filter="box(in)">
                                      <p:cBhvr>
                                        <p:cTn id="27" dur="2000"/>
                                        <p:tgtEl>
                                          <p:spTgt spid="32875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8751"/>
                                        </p:tgtEl>
                                        <p:attrNameLst>
                                          <p:attrName>style.visibility</p:attrName>
                                        </p:attrNameLst>
                                      </p:cBhvr>
                                      <p:to>
                                        <p:strVal val="visible"/>
                                      </p:to>
                                    </p:set>
                                    <p:animEffect transition="in" filter="box(in)">
                                      <p:cBhvr>
                                        <p:cTn id="32" dur="2000"/>
                                        <p:tgtEl>
                                          <p:spTgt spid="32875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28753"/>
                                        </p:tgtEl>
                                        <p:attrNameLst>
                                          <p:attrName>style.visibility</p:attrName>
                                        </p:attrNameLst>
                                      </p:cBhvr>
                                      <p:to>
                                        <p:strVal val="visible"/>
                                      </p:to>
                                    </p:set>
                                    <p:animEffect transition="in" filter="box(in)">
                                      <p:cBhvr>
                                        <p:cTn id="37" dur="2000"/>
                                        <p:tgtEl>
                                          <p:spTgt spid="32875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28749"/>
                                        </p:tgtEl>
                                        <p:attrNameLst>
                                          <p:attrName>style.visibility</p:attrName>
                                        </p:attrNameLst>
                                      </p:cBhvr>
                                      <p:to>
                                        <p:strVal val="visible"/>
                                      </p:to>
                                    </p:set>
                                    <p:animEffect transition="in" filter="box(in)">
                                      <p:cBhvr>
                                        <p:cTn id="42" dur="2000"/>
                                        <p:tgtEl>
                                          <p:spTgt spid="328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9" grpId="0" animBg="1"/>
      <p:bldP spid="328750" grpId="0" animBg="1"/>
      <p:bldP spid="328751" grpId="0" animBg="1"/>
      <p:bldP spid="3287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5">
            <a:extLst>
              <a:ext uri="{FF2B5EF4-FFF2-40B4-BE49-F238E27FC236}">
                <a16:creationId xmlns:a16="http://schemas.microsoft.com/office/drawing/2014/main" id="{26CC42F2-379A-4502-9990-CFEA632E6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0B36708-2E78-44F2-A63E-BEB5AD125D82}"/>
              </a:ext>
            </a:extLst>
          </p:cNvPr>
          <p:cNvSpPr/>
          <p:nvPr/>
        </p:nvSpPr>
        <p:spPr>
          <a:xfrm>
            <a:off x="344558" y="5029200"/>
            <a:ext cx="8441634" cy="7089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b="1">
                <a:solidFill>
                  <a:srgbClr val="FF0000"/>
                </a:solidFill>
                <a:latin typeface="Times New Roman" panose="02020603050405020304" pitchFamily="18" charset="0"/>
                <a:cs typeface="Times New Roman" panose="02020603050405020304" pitchFamily="18" charset="0"/>
              </a:rPr>
              <a:t>Cho biết ý nghĩa mô hình kinh tế trang trại nông lâm kết hợp.</a:t>
            </a:r>
          </a:p>
        </p:txBody>
      </p:sp>
      <p:sp>
        <p:nvSpPr>
          <p:cNvPr id="3" name="Rectangle 2">
            <a:extLst>
              <a:ext uri="{FF2B5EF4-FFF2-40B4-BE49-F238E27FC236}">
                <a16:creationId xmlns:a16="http://schemas.microsoft.com/office/drawing/2014/main" id="{857C3D52-90B7-402D-BA73-4C971300AB0E}"/>
              </a:ext>
            </a:extLst>
          </p:cNvPr>
          <p:cNvSpPr/>
          <p:nvPr/>
        </p:nvSpPr>
        <p:spPr>
          <a:xfrm>
            <a:off x="344557" y="5830957"/>
            <a:ext cx="11317356" cy="8216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400" b="1">
                <a:solidFill>
                  <a:srgbClr val="0070C0"/>
                </a:solidFill>
                <a:latin typeface="Times New Roman" panose="02020603050405020304" pitchFamily="18" charset="0"/>
                <a:cs typeface="Times New Roman" panose="02020603050405020304" pitchFamily="18" charset="0"/>
              </a:rPr>
              <a:t>Góp phần bảo vệ môi trường + nâng cao đời sống người dân.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box(in)">
                                      <p:cBhvr>
                                        <p:cTn id="7" dur="20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709" name="Picture 21" descr="so42_2011_360do_trau%20bo[1]">
            <a:extLst>
              <a:ext uri="{FF2B5EF4-FFF2-40B4-BE49-F238E27FC236}">
                <a16:creationId xmlns:a16="http://schemas.microsoft.com/office/drawing/2014/main" id="{8ECACF66-61A3-46B9-9B4B-84C00D1FA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1877"/>
            <a:ext cx="6374295" cy="286462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2710" name="Text Box 22">
            <a:extLst>
              <a:ext uri="{FF2B5EF4-FFF2-40B4-BE49-F238E27FC236}">
                <a16:creationId xmlns:a16="http://schemas.microsoft.com/office/drawing/2014/main" id="{5D17D5C0-414F-4522-9040-0DA44AF4B355}"/>
              </a:ext>
            </a:extLst>
          </p:cNvPr>
          <p:cNvSpPr txBox="1">
            <a:spLocks noChangeArrowheads="1"/>
          </p:cNvSpPr>
          <p:nvPr/>
        </p:nvSpPr>
        <p:spPr bwMode="auto">
          <a:xfrm>
            <a:off x="106018" y="159027"/>
            <a:ext cx="1208598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rPr>
              <a:t>Nêu một số khó khăn ảnh hưởng đến sản xuất nông nghiệp của vùng. Biện pháp khắc phục.</a:t>
            </a:r>
          </a:p>
        </p:txBody>
      </p:sp>
      <p:pic>
        <p:nvPicPr>
          <p:cNvPr id="5" name="Picture 49" descr="140511_que-nha_Song-Da6">
            <a:extLst>
              <a:ext uri="{FF2B5EF4-FFF2-40B4-BE49-F238E27FC236}">
                <a16:creationId xmlns:a16="http://schemas.microsoft.com/office/drawing/2014/main" id="{AC497C76-75A1-4D36-AAC1-4B3D41F52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297" y="914400"/>
            <a:ext cx="5724938" cy="273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thuydienjpg-095116">
            <a:extLst>
              <a:ext uri="{FF2B5EF4-FFF2-40B4-BE49-F238E27FC236}">
                <a16:creationId xmlns:a16="http://schemas.microsoft.com/office/drawing/2014/main" id="{05612559-1470-4EEC-8BB0-E5AAAFF07577}"/>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6374296" y="3646506"/>
            <a:ext cx="5724938" cy="321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ImageView">
            <a:extLst>
              <a:ext uri="{FF2B5EF4-FFF2-40B4-BE49-F238E27FC236}">
                <a16:creationId xmlns:a16="http://schemas.microsoft.com/office/drawing/2014/main" id="{5F0A196A-A3A4-4935-8C30-CC0689610885}"/>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3670851"/>
            <a:ext cx="6374294" cy="318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2709"/>
                                        </p:tgtEl>
                                        <p:attrNameLst>
                                          <p:attrName>style.visibility</p:attrName>
                                        </p:attrNameLst>
                                      </p:cBhvr>
                                      <p:to>
                                        <p:strVal val="visible"/>
                                      </p:to>
                                    </p:set>
                                    <p:animEffect transition="in" filter="box(in)">
                                      <p:cBhvr>
                                        <p:cTn id="7" dur="2000"/>
                                        <p:tgtEl>
                                          <p:spTgt spid="2427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2710"/>
                                        </p:tgtEl>
                                        <p:attrNameLst>
                                          <p:attrName>style.visibility</p:attrName>
                                        </p:attrNameLst>
                                      </p:cBhvr>
                                      <p:to>
                                        <p:strVal val="visible"/>
                                      </p:to>
                                    </p:set>
                                    <p:animEffect transition="in" filter="box(in)">
                                      <p:cBhvr>
                                        <p:cTn id="27" dur="2000"/>
                                        <p:tgtEl>
                                          <p:spTgt spid="24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764941BE-69A0-4386-A5BC-6EB585ED3615}"/>
              </a:ext>
            </a:extLst>
          </p:cNvPr>
          <p:cNvSpPr txBox="1">
            <a:spLocks noChangeArrowheads="1"/>
          </p:cNvSpPr>
          <p:nvPr/>
        </p:nvSpPr>
        <p:spPr bwMode="auto">
          <a:xfrm>
            <a:off x="1828800" y="2286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2400"/>
          </a:p>
        </p:txBody>
      </p:sp>
      <p:sp>
        <p:nvSpPr>
          <p:cNvPr id="44039" name="AutoShape 26" descr="Z">
            <a:extLst>
              <a:ext uri="{FF2B5EF4-FFF2-40B4-BE49-F238E27FC236}">
                <a16:creationId xmlns:a16="http://schemas.microsoft.com/office/drawing/2014/main" id="{3547FF50-0430-4C68-9532-FD54790BDF5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sp>
        <p:nvSpPr>
          <p:cNvPr id="44040" name="AutoShape 28" descr="Z">
            <a:extLst>
              <a:ext uri="{FF2B5EF4-FFF2-40B4-BE49-F238E27FC236}">
                <a16:creationId xmlns:a16="http://schemas.microsoft.com/office/drawing/2014/main" id="{32ED7931-5D48-46D3-A59C-61242751A59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p>
        </p:txBody>
      </p:sp>
      <p:pic>
        <p:nvPicPr>
          <p:cNvPr id="306227" name="Picture 51" descr="anh_chong_ret">
            <a:extLst>
              <a:ext uri="{FF2B5EF4-FFF2-40B4-BE49-F238E27FC236}">
                <a16:creationId xmlns:a16="http://schemas.microsoft.com/office/drawing/2014/main" id="{C23DE536-93B5-4EBE-86B3-5AC7903B1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6" y="3505200"/>
            <a:ext cx="637098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28" name="Picture 52" descr="chong%20ret%20cho%20gia%20camx">
            <a:extLst>
              <a:ext uri="{FF2B5EF4-FFF2-40B4-BE49-F238E27FC236}">
                <a16:creationId xmlns:a16="http://schemas.microsoft.com/office/drawing/2014/main" id="{16ACF5A2-B1CA-4CB3-951B-E09250575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8" y="3505200"/>
            <a:ext cx="571500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30" name="Picture 54" descr="anh%20Du%20bao%20thoi%20tiet%2019h35">
            <a:extLst>
              <a:ext uri="{FF2B5EF4-FFF2-40B4-BE49-F238E27FC236}">
                <a16:creationId xmlns:a16="http://schemas.microsoft.com/office/drawing/2014/main" id="{B17A7271-00D7-40C4-8CCD-5F1CB2628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637098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232" name="Picture 56" descr="Gieo_ma">
            <a:extLst>
              <a:ext uri="{FF2B5EF4-FFF2-40B4-BE49-F238E27FC236}">
                <a16:creationId xmlns:a16="http://schemas.microsoft.com/office/drawing/2014/main" id="{347835C8-D563-436A-B722-DE0216627D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0"/>
            <a:ext cx="571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233" name="Text Box 57">
            <a:extLst>
              <a:ext uri="{FF2B5EF4-FFF2-40B4-BE49-F238E27FC236}">
                <a16:creationId xmlns:a16="http://schemas.microsoft.com/office/drawing/2014/main" id="{3B886110-95D9-40FC-9654-1EEEBC30E3BB}"/>
              </a:ext>
            </a:extLst>
          </p:cNvPr>
          <p:cNvSpPr txBox="1">
            <a:spLocks noChangeArrowheads="1"/>
          </p:cNvSpPr>
          <p:nvPr/>
        </p:nvSpPr>
        <p:spPr bwMode="auto">
          <a:xfrm>
            <a:off x="5105400" y="3200401"/>
            <a:ext cx="1676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BIỆN PHÁP</a:t>
            </a:r>
          </a:p>
        </p:txBody>
      </p:sp>
      <p:sp>
        <p:nvSpPr>
          <p:cNvPr id="306234" name="Text Box 58">
            <a:extLst>
              <a:ext uri="{FF2B5EF4-FFF2-40B4-BE49-F238E27FC236}">
                <a16:creationId xmlns:a16="http://schemas.microsoft.com/office/drawing/2014/main" id="{905ACAFE-B3C3-43B8-9AD8-E3C073CA953C}"/>
              </a:ext>
            </a:extLst>
          </p:cNvPr>
          <p:cNvSpPr txBox="1">
            <a:spLocks noChangeArrowheads="1"/>
          </p:cNvSpPr>
          <p:nvPr/>
        </p:nvSpPr>
        <p:spPr bwMode="auto">
          <a:xfrm>
            <a:off x="463826" y="533401"/>
            <a:ext cx="3260035"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THEO DÕI DỰ BÁO THỜI TIẾT</a:t>
            </a:r>
          </a:p>
        </p:txBody>
      </p:sp>
      <p:sp>
        <p:nvSpPr>
          <p:cNvPr id="306235" name="Text Box 59">
            <a:extLst>
              <a:ext uri="{FF2B5EF4-FFF2-40B4-BE49-F238E27FC236}">
                <a16:creationId xmlns:a16="http://schemas.microsoft.com/office/drawing/2014/main" id="{A4A12B35-E512-4D3A-B5A9-A9B070A53A1E}"/>
              </a:ext>
            </a:extLst>
          </p:cNvPr>
          <p:cNvSpPr txBox="1">
            <a:spLocks noChangeArrowheads="1"/>
          </p:cNvSpPr>
          <p:nvPr/>
        </p:nvSpPr>
        <p:spPr bwMode="auto">
          <a:xfrm>
            <a:off x="7010400" y="685800"/>
            <a:ext cx="2133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 CHE ĐẬY CHO MẠ</a:t>
            </a:r>
          </a:p>
        </p:txBody>
      </p:sp>
      <p:sp>
        <p:nvSpPr>
          <p:cNvPr id="306236" name="Text Box 60">
            <a:extLst>
              <a:ext uri="{FF2B5EF4-FFF2-40B4-BE49-F238E27FC236}">
                <a16:creationId xmlns:a16="http://schemas.microsoft.com/office/drawing/2014/main" id="{325D59CB-3F14-44E1-8A6B-FB03E064D0E5}"/>
              </a:ext>
            </a:extLst>
          </p:cNvPr>
          <p:cNvSpPr txBox="1">
            <a:spLocks noChangeArrowheads="1"/>
          </p:cNvSpPr>
          <p:nvPr/>
        </p:nvSpPr>
        <p:spPr bwMode="auto">
          <a:xfrm>
            <a:off x="5029200" y="5638800"/>
            <a:ext cx="2971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solidFill>
                  <a:srgbClr val="FF3300"/>
                </a:solidFill>
                <a:latin typeface="Times New Roman" panose="02020603050405020304" pitchFamily="18" charset="0"/>
              </a:rPr>
              <a:t> CHỐNG RÉT CHO GIA SÚC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6230"/>
                                        </p:tgtEl>
                                        <p:attrNameLst>
                                          <p:attrName>style.visibility</p:attrName>
                                        </p:attrNameLst>
                                      </p:cBhvr>
                                      <p:to>
                                        <p:strVal val="visible"/>
                                      </p:to>
                                    </p:set>
                                    <p:animEffect transition="in" filter="box(in)">
                                      <p:cBhvr>
                                        <p:cTn id="7" dur="2000"/>
                                        <p:tgtEl>
                                          <p:spTgt spid="3062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6232"/>
                                        </p:tgtEl>
                                        <p:attrNameLst>
                                          <p:attrName>style.visibility</p:attrName>
                                        </p:attrNameLst>
                                      </p:cBhvr>
                                      <p:to>
                                        <p:strVal val="visible"/>
                                      </p:to>
                                    </p:set>
                                    <p:animEffect transition="in" filter="box(in)">
                                      <p:cBhvr>
                                        <p:cTn id="12" dur="2000"/>
                                        <p:tgtEl>
                                          <p:spTgt spid="3062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6227"/>
                                        </p:tgtEl>
                                        <p:attrNameLst>
                                          <p:attrName>style.visibility</p:attrName>
                                        </p:attrNameLst>
                                      </p:cBhvr>
                                      <p:to>
                                        <p:strVal val="visible"/>
                                      </p:to>
                                    </p:set>
                                    <p:animEffect transition="in" filter="box(in)">
                                      <p:cBhvr>
                                        <p:cTn id="17" dur="2000"/>
                                        <p:tgtEl>
                                          <p:spTgt spid="30622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6228"/>
                                        </p:tgtEl>
                                        <p:attrNameLst>
                                          <p:attrName>style.visibility</p:attrName>
                                        </p:attrNameLst>
                                      </p:cBhvr>
                                      <p:to>
                                        <p:strVal val="visible"/>
                                      </p:to>
                                    </p:set>
                                    <p:animEffect transition="in" filter="box(in)">
                                      <p:cBhvr>
                                        <p:cTn id="22" dur="2000"/>
                                        <p:tgtEl>
                                          <p:spTgt spid="30622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6234"/>
                                        </p:tgtEl>
                                        <p:attrNameLst>
                                          <p:attrName>style.visibility</p:attrName>
                                        </p:attrNameLst>
                                      </p:cBhvr>
                                      <p:to>
                                        <p:strVal val="visible"/>
                                      </p:to>
                                    </p:set>
                                    <p:animEffect transition="in" filter="box(in)">
                                      <p:cBhvr>
                                        <p:cTn id="27" dur="2000"/>
                                        <p:tgtEl>
                                          <p:spTgt spid="30623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6235"/>
                                        </p:tgtEl>
                                        <p:attrNameLst>
                                          <p:attrName>style.visibility</p:attrName>
                                        </p:attrNameLst>
                                      </p:cBhvr>
                                      <p:to>
                                        <p:strVal val="visible"/>
                                      </p:to>
                                    </p:set>
                                    <p:animEffect transition="in" filter="box(in)">
                                      <p:cBhvr>
                                        <p:cTn id="32" dur="2000"/>
                                        <p:tgtEl>
                                          <p:spTgt spid="30623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6236"/>
                                        </p:tgtEl>
                                        <p:attrNameLst>
                                          <p:attrName>style.visibility</p:attrName>
                                        </p:attrNameLst>
                                      </p:cBhvr>
                                      <p:to>
                                        <p:strVal val="visible"/>
                                      </p:to>
                                    </p:set>
                                    <p:animEffect transition="in" filter="box(in)">
                                      <p:cBhvr>
                                        <p:cTn id="37" dur="2000"/>
                                        <p:tgtEl>
                                          <p:spTgt spid="30623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06233"/>
                                        </p:tgtEl>
                                        <p:attrNameLst>
                                          <p:attrName>style.visibility</p:attrName>
                                        </p:attrNameLst>
                                      </p:cBhvr>
                                      <p:to>
                                        <p:strVal val="visible"/>
                                      </p:to>
                                    </p:set>
                                    <p:animEffect transition="in" filter="box(in)">
                                      <p:cBhvr>
                                        <p:cTn id="42" dur="2000"/>
                                        <p:tgtEl>
                                          <p:spTgt spid="306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233" grpId="0" animBg="1"/>
      <p:bldP spid="306234" grpId="0" animBg="1"/>
      <p:bldP spid="306235" grpId="0" animBg="1"/>
      <p:bldP spid="3062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000BF2-91F2-4902-AAD0-E6EF9FA4C6F8}"/>
              </a:ext>
            </a:extLst>
          </p:cNvPr>
          <p:cNvSpPr txBox="1"/>
          <p:nvPr/>
        </p:nvSpPr>
        <p:spPr>
          <a:xfrm>
            <a:off x="159025" y="251791"/>
            <a:ext cx="11794435" cy="5847755"/>
          </a:xfrm>
          <a:prstGeom prst="rect">
            <a:avLst/>
          </a:prstGeom>
          <a:noFill/>
        </p:spPr>
        <p:txBody>
          <a:bodyPr wrap="square">
            <a:spAutoFit/>
          </a:bodyPr>
          <a:lstStyle/>
          <a:p>
            <a:pPr algn="just">
              <a:spcBef>
                <a:spcPts val="600"/>
              </a:spcBef>
              <a:spcAft>
                <a:spcPts val="600"/>
              </a:spcAft>
            </a:pPr>
            <a:r>
              <a:rPr lang="en-US" sz="3600" b="1" i="1" dirty="0">
                <a:solidFill>
                  <a:srgbClr val="FF0000"/>
                </a:solidFill>
                <a:effectLst/>
                <a:latin typeface="Times New Roman" panose="02020603050405020304" pitchFamily="18" charset="0"/>
                <a:ea typeface="Calibri" panose="020F0502020204030204" pitchFamily="34" charset="0"/>
              </a:rPr>
              <a:t>2. </a:t>
            </a:r>
            <a:r>
              <a:rPr lang="en-US" sz="3600" b="1" i="1" dirty="0" err="1">
                <a:solidFill>
                  <a:srgbClr val="FF0000"/>
                </a:solidFill>
                <a:effectLst/>
                <a:latin typeface="Times New Roman" panose="02020603050405020304" pitchFamily="18" charset="0"/>
                <a:ea typeface="Calibri" panose="020F0502020204030204" pitchFamily="34" charset="0"/>
              </a:rPr>
              <a:t>Nông</a:t>
            </a:r>
            <a:r>
              <a:rPr lang="en-US" sz="3600" b="1" i="1" dirty="0">
                <a:solidFill>
                  <a:srgbClr val="FF0000"/>
                </a:solidFill>
                <a:effectLst/>
                <a:latin typeface="Times New Roman" panose="02020603050405020304" pitchFamily="18" charset="0"/>
                <a:ea typeface="Calibri" panose="020F0502020204030204" pitchFamily="34" charset="0"/>
              </a:rPr>
              <a:t> </a:t>
            </a:r>
            <a:r>
              <a:rPr lang="en-US" sz="3600" b="1" i="1" dirty="0" err="1">
                <a:solidFill>
                  <a:srgbClr val="FF0000"/>
                </a:solidFill>
                <a:effectLst/>
                <a:latin typeface="Times New Roman" panose="02020603050405020304" pitchFamily="18" charset="0"/>
                <a:ea typeface="Calibri" panose="020F0502020204030204" pitchFamily="34" charset="0"/>
              </a:rPr>
              <a:t>nghiệp</a:t>
            </a:r>
            <a:r>
              <a:rPr lang="en-US" sz="3600" b="1" i="1" dirty="0">
                <a:solidFill>
                  <a:srgbClr val="FF0000"/>
                </a:solidFill>
                <a:effectLst/>
                <a:latin typeface="Times New Roman" panose="02020603050405020304" pitchFamily="18" charset="0"/>
                <a:ea typeface="Calibri" panose="020F0502020204030204" pitchFamily="34" charset="0"/>
              </a:rPr>
              <a:t> </a:t>
            </a:r>
            <a:endParaRPr lang="en-US" sz="36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b="1" dirty="0" smtClean="0">
                <a:latin typeface="Times New Roman" panose="02020603050405020304" pitchFamily="18" charset="0"/>
                <a:ea typeface="Calibri" panose="020F0502020204030204" pitchFamily="34" charset="0"/>
              </a:rPr>
              <a:t>-</a:t>
            </a:r>
            <a:r>
              <a:rPr lang="en-US" sz="4800" b="1" dirty="0" err="1" smtClean="0">
                <a:latin typeface="Times New Roman" panose="02020603050405020304" pitchFamily="18" charset="0"/>
                <a:ea typeface="Calibri" panose="020F0502020204030204" pitchFamily="34" charset="0"/>
              </a:rPr>
              <a:t>Vùng</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trồng</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các</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loại</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cây</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công</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nghiêp</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cây</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dược</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liệu,rau</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củ</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quả</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ôn</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đới</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lớn</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của</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cả</a:t>
            </a:r>
            <a:r>
              <a:rPr lang="en-US" sz="4800" b="1"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nước</a:t>
            </a:r>
            <a:r>
              <a:rPr lang="en-US" sz="4800" b="1" dirty="0" smtClean="0">
                <a:latin typeface="Times New Roman" panose="02020603050405020304" pitchFamily="18" charset="0"/>
                <a:ea typeface="Calibri" panose="020F0502020204030204" pitchFamily="34" charset="0"/>
              </a:rPr>
              <a:t>.</a:t>
            </a:r>
            <a:endParaRPr lang="en-US" sz="4800" b="1" dirty="0" smtClean="0">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4800" b="1" dirty="0" smtClean="0">
                <a:effectLst/>
                <a:latin typeface="Times New Roman" panose="02020603050405020304" pitchFamily="18" charset="0"/>
                <a:ea typeface="Calibri" panose="020F0502020204030204" pitchFamily="34" charset="0"/>
              </a:rPr>
              <a:t> -</a:t>
            </a:r>
            <a:r>
              <a:rPr lang="en-US" sz="4800" b="1" dirty="0" err="1" smtClean="0">
                <a:effectLst/>
                <a:latin typeface="Times New Roman" panose="02020603050405020304" pitchFamily="18" charset="0"/>
                <a:ea typeface="Calibri" panose="020F0502020204030204" pitchFamily="34" charset="0"/>
              </a:rPr>
              <a:t>Sản</a:t>
            </a:r>
            <a:r>
              <a:rPr lang="en-US" sz="4800" b="1" dirty="0" smtClean="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phẩm</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đa</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dạng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quy</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mô</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tập</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trung</a:t>
            </a:r>
            <a:r>
              <a:rPr lang="en-US" sz="4800" b="1" dirty="0">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4800" b="1" dirty="0">
                <a:effectLst/>
                <a:latin typeface="Times New Roman" panose="02020603050405020304" pitchFamily="18" charset="0"/>
                <a:ea typeface="Calibri" panose="020F0502020204030204" pitchFamily="34" charset="0"/>
              </a:rPr>
              <a:t>- Một </a:t>
            </a:r>
            <a:r>
              <a:rPr lang="en-US" sz="4800" b="1" dirty="0" err="1">
                <a:effectLst/>
                <a:latin typeface="Times New Roman" panose="02020603050405020304" pitchFamily="18" charset="0"/>
                <a:ea typeface="Calibri" panose="020F0502020204030204" pitchFamily="34" charset="0"/>
              </a:rPr>
              <a:t>số</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sản</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phẩm</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có</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giá</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trị</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chè</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hồi</a:t>
            </a:r>
            <a:r>
              <a:rPr lang="en-US" sz="4800" b="1" dirty="0">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Là</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vùng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nuôi</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nhiều</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trâu</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lợn</a:t>
            </a:r>
            <a:r>
              <a:rPr lang="en-US" sz="4800" b="1" dirty="0">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Trồng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rừng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theo</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hướng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nông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lâm</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kết</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hợp</a:t>
            </a:r>
            <a:r>
              <a:rPr lang="en-US" sz="4800" b="1"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63505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C632E494-3164-495B-A92F-E0C99732EEF4}"/>
              </a:ext>
            </a:extLst>
          </p:cNvPr>
          <p:cNvSpPr>
            <a:spLocks noGrp="1" noChangeArrowheads="1"/>
          </p:cNvSpPr>
          <p:nvPr>
            <p:ph type="body" idx="1"/>
          </p:nvPr>
        </p:nvSpPr>
        <p:spPr>
          <a:xfrm>
            <a:off x="288235" y="242886"/>
            <a:ext cx="11718235" cy="595313"/>
          </a:xfrm>
        </p:spPr>
        <p:txBody>
          <a:bodyPr>
            <a:normAutofit fontScale="92500"/>
          </a:bodyPr>
          <a:lstStyle/>
          <a:p>
            <a:pPr eaLnBrk="1" hangingPunct="1">
              <a:buFontTx/>
              <a:buNone/>
            </a:pPr>
            <a:r>
              <a:rPr lang="en-US" altLang="en-US" b="1">
                <a:solidFill>
                  <a:srgbClr val="FF3300"/>
                </a:solidFill>
                <a:latin typeface="Times New Roman" panose="02020603050405020304" pitchFamily="18" charset="0"/>
                <a:cs typeface="Times New Roman" panose="02020603050405020304" pitchFamily="18" charset="0"/>
              </a:rPr>
              <a:t>Cho biết các thế mạnh phát triển du lịch của vùng Trung du và miền núi Bắc Bộ.</a:t>
            </a:r>
          </a:p>
        </p:txBody>
      </p:sp>
      <p:pic>
        <p:nvPicPr>
          <p:cNvPr id="40964" name="Picture 4" descr="FileReader">
            <a:extLst>
              <a:ext uri="{FF2B5EF4-FFF2-40B4-BE49-F238E27FC236}">
                <a16:creationId xmlns:a16="http://schemas.microsoft.com/office/drawing/2014/main" id="{16FDF069-96AF-4A2E-A22A-431367D3B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66800"/>
            <a:ext cx="629478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Denhung">
            <a:extLst>
              <a:ext uri="{FF2B5EF4-FFF2-40B4-BE49-F238E27FC236}">
                <a16:creationId xmlns:a16="http://schemas.microsoft.com/office/drawing/2014/main" id="{F323CB20-42D1-4E77-AEAC-18756172B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783" y="1066799"/>
            <a:ext cx="5897217" cy="495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a:extLst>
              <a:ext uri="{FF2B5EF4-FFF2-40B4-BE49-F238E27FC236}">
                <a16:creationId xmlns:a16="http://schemas.microsoft.com/office/drawing/2014/main" id="{4565085C-B2C6-459C-8B8B-43F258F51233}"/>
              </a:ext>
            </a:extLst>
          </p:cNvPr>
          <p:cNvSpPr txBox="1">
            <a:spLocks noChangeArrowheads="1"/>
          </p:cNvSpPr>
          <p:nvPr/>
        </p:nvSpPr>
        <p:spPr bwMode="auto">
          <a:xfrm>
            <a:off x="2173358" y="6248401"/>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VỊNH HẠ LONG</a:t>
            </a:r>
          </a:p>
        </p:txBody>
      </p:sp>
      <p:sp>
        <p:nvSpPr>
          <p:cNvPr id="40967" name="Text Box 7">
            <a:extLst>
              <a:ext uri="{FF2B5EF4-FFF2-40B4-BE49-F238E27FC236}">
                <a16:creationId xmlns:a16="http://schemas.microsoft.com/office/drawing/2014/main" id="{6E8CCA1D-F43B-42D3-B7DE-DEDC606B4136}"/>
              </a:ext>
            </a:extLst>
          </p:cNvPr>
          <p:cNvSpPr txBox="1">
            <a:spLocks noChangeArrowheads="1"/>
          </p:cNvSpPr>
          <p:nvPr/>
        </p:nvSpPr>
        <p:spPr bwMode="auto">
          <a:xfrm>
            <a:off x="8647044" y="6172201"/>
            <a:ext cx="150412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ĐỀN HÙNG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ox(in)">
                                      <p:cBhvr>
                                        <p:cTn id="7" dur="2000"/>
                                        <p:tgtEl>
                                          <p:spTgt spid="409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box(in)">
                                      <p:cBhvr>
                                        <p:cTn id="12" dur="2000"/>
                                        <p:tgtEl>
                                          <p:spTgt spid="4096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966"/>
                                        </p:tgtEl>
                                        <p:attrNameLst>
                                          <p:attrName>style.visibility</p:attrName>
                                        </p:attrNameLst>
                                      </p:cBhvr>
                                      <p:to>
                                        <p:strVal val="visible"/>
                                      </p:to>
                                    </p:set>
                                    <p:animEffect transition="in" filter="box(in)">
                                      <p:cBhvr>
                                        <p:cTn id="17" dur="2000"/>
                                        <p:tgtEl>
                                          <p:spTgt spid="4096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0967"/>
                                        </p:tgtEl>
                                        <p:attrNameLst>
                                          <p:attrName>style.visibility</p:attrName>
                                        </p:attrNameLst>
                                      </p:cBhvr>
                                      <p:to>
                                        <p:strVal val="visible"/>
                                      </p:to>
                                    </p:set>
                                    <p:animEffect transition="in" filter="box(in)">
                                      <p:cBhvr>
                                        <p:cTn id="22" dur="2000"/>
                                        <p:tgtEl>
                                          <p:spTgt spid="409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0963">
                                            <p:txEl>
                                              <p:pRg st="0" end="0"/>
                                            </p:txEl>
                                          </p:spTgt>
                                        </p:tgtEl>
                                        <p:attrNameLst>
                                          <p:attrName>style.visibility</p:attrName>
                                        </p:attrNameLst>
                                      </p:cBhvr>
                                      <p:to>
                                        <p:strVal val="visible"/>
                                      </p:to>
                                    </p:set>
                                    <p:animEffect transition="in" filter="box(in)">
                                      <p:cBhvr>
                                        <p:cTn id="27" dur="2000"/>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40966" grpId="0"/>
      <p:bldP spid="409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CF1B8F52-A2F0-4AA3-8E10-AC2077C34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3808" y="768625"/>
            <a:ext cx="5738191" cy="598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a:extLst>
              <a:ext uri="{FF2B5EF4-FFF2-40B4-BE49-F238E27FC236}">
                <a16:creationId xmlns:a16="http://schemas.microsoft.com/office/drawing/2014/main" id="{C1429770-3244-4AC5-BE52-5F9E24EC1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42" y="232050"/>
            <a:ext cx="5738191"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id="{83DEBB9B-554B-4696-AE47-03EECB694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8" y="868016"/>
            <a:ext cx="6135758" cy="598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F9EED5A8-297A-48F8-BB59-B892243ABE36}"/>
              </a:ext>
            </a:extLst>
          </p:cNvPr>
          <p:cNvSpPr/>
          <p:nvPr/>
        </p:nvSpPr>
        <p:spPr>
          <a:xfrm>
            <a:off x="92766" y="132522"/>
            <a:ext cx="6135757" cy="636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Lược đồ tự nhiên vùng Trung du và miền núi Bắc Bộ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box(in)">
                                      <p:cBhvr>
                                        <p:cTn id="12" dur="2000"/>
                                        <p:tgtEl>
                                          <p:spTgt spid="348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8675"/>
                                        </p:tgtEl>
                                        <p:attrNameLst>
                                          <p:attrName>style.visibility</p:attrName>
                                        </p:attrNameLst>
                                      </p:cBhvr>
                                      <p:to>
                                        <p:strVal val="visible"/>
                                      </p:to>
                                    </p:set>
                                    <p:animEffect transition="in" filter="box(in)">
                                      <p:cBhvr>
                                        <p:cTn id="22"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1742327C-3AEF-4BA4-8087-C9B4ECFDD0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57150"/>
            <a:ext cx="12095163" cy="697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2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a:extLst>
              <a:ext uri="{FF2B5EF4-FFF2-40B4-BE49-F238E27FC236}">
                <a16:creationId xmlns:a16="http://schemas.microsoft.com/office/drawing/2014/main" id="{A954C174-4C6C-42E1-9713-D6632316F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Text Box 6">
            <a:extLst>
              <a:ext uri="{FF2B5EF4-FFF2-40B4-BE49-F238E27FC236}">
                <a16:creationId xmlns:a16="http://schemas.microsoft.com/office/drawing/2014/main" id="{88D26E9C-840D-47D4-94C0-C104671F3529}"/>
              </a:ext>
            </a:extLst>
          </p:cNvPr>
          <p:cNvSpPr txBox="1">
            <a:spLocks noChangeArrowheads="1"/>
          </p:cNvSpPr>
          <p:nvPr/>
        </p:nvSpPr>
        <p:spPr bwMode="auto">
          <a:xfrm>
            <a:off x="265044" y="3068639"/>
            <a:ext cx="1908313"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FF3300"/>
                </a:solidFill>
                <a:latin typeface="Times New Roman" panose="02020603050405020304" pitchFamily="18" charset="0"/>
                <a:cs typeface="Times New Roman" panose="02020603050405020304" pitchFamily="18" charset="0"/>
              </a:rPr>
              <a:t>ĐỀN HÙNG</a:t>
            </a:r>
            <a:endParaRPr lang="vi-VN" altLang="en-US" sz="2000" b="1">
              <a:solidFill>
                <a:srgbClr val="FF3300"/>
              </a:solidFill>
              <a:latin typeface="Times New Roman" panose="02020603050405020304" pitchFamily="18" charset="0"/>
              <a:cs typeface="Times New Roman" panose="02020603050405020304" pitchFamily="18" charset="0"/>
            </a:endParaRPr>
          </a:p>
        </p:txBody>
      </p:sp>
      <p:sp>
        <p:nvSpPr>
          <p:cNvPr id="26628" name="Text Box 7">
            <a:extLst>
              <a:ext uri="{FF2B5EF4-FFF2-40B4-BE49-F238E27FC236}">
                <a16:creationId xmlns:a16="http://schemas.microsoft.com/office/drawing/2014/main" id="{E1103320-547B-450C-BE00-BB09D5C494AD}"/>
              </a:ext>
            </a:extLst>
          </p:cNvPr>
          <p:cNvSpPr txBox="1">
            <a:spLocks noChangeArrowheads="1"/>
          </p:cNvSpPr>
          <p:nvPr/>
        </p:nvSpPr>
        <p:spPr bwMode="auto">
          <a:xfrm>
            <a:off x="9263269" y="3062288"/>
            <a:ext cx="2531165"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3300"/>
                </a:solidFill>
                <a:latin typeface="Times New Roman" panose="02020603050405020304" pitchFamily="18" charset="0"/>
                <a:cs typeface="Times New Roman" panose="02020603050405020304" pitchFamily="18" charset="0"/>
              </a:rPr>
              <a:t>CÂY ĐA TÂN TRÀO</a:t>
            </a:r>
            <a:endParaRPr lang="vi-VN" altLang="en-US" b="1">
              <a:solidFill>
                <a:srgbClr val="FF3300"/>
              </a:solidFill>
              <a:latin typeface="Times New Roman" panose="02020603050405020304" pitchFamily="18" charset="0"/>
              <a:cs typeface="Times New Roman" panose="02020603050405020304" pitchFamily="18" charset="0"/>
            </a:endParaRPr>
          </a:p>
        </p:txBody>
      </p:sp>
      <p:sp>
        <p:nvSpPr>
          <p:cNvPr id="26629" name="Text Box 8">
            <a:extLst>
              <a:ext uri="{FF2B5EF4-FFF2-40B4-BE49-F238E27FC236}">
                <a16:creationId xmlns:a16="http://schemas.microsoft.com/office/drawing/2014/main" id="{BF8C705B-E6FC-4523-96E0-84B9043E109D}"/>
              </a:ext>
            </a:extLst>
          </p:cNvPr>
          <p:cNvSpPr txBox="1">
            <a:spLocks noChangeArrowheads="1"/>
          </p:cNvSpPr>
          <p:nvPr/>
        </p:nvSpPr>
        <p:spPr bwMode="auto">
          <a:xfrm>
            <a:off x="3719515" y="6491288"/>
            <a:ext cx="2058434"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3300"/>
                </a:solidFill>
                <a:latin typeface="Times New Roman" panose="02020603050405020304" pitchFamily="18" charset="0"/>
                <a:cs typeface="Times New Roman" panose="02020603050405020304" pitchFamily="18" charset="0"/>
              </a:rPr>
              <a:t>ĐIỆN BIÊN PHỦ</a:t>
            </a:r>
            <a:endParaRPr lang="vi-VN" altLang="en-US" b="1">
              <a:solidFill>
                <a:srgbClr val="FF3300"/>
              </a:solidFill>
              <a:latin typeface="Times New Roman" panose="02020603050405020304" pitchFamily="18" charset="0"/>
              <a:cs typeface="Times New Roman" panose="02020603050405020304" pitchFamily="18" charset="0"/>
            </a:endParaRPr>
          </a:p>
        </p:txBody>
      </p:sp>
      <p:sp>
        <p:nvSpPr>
          <p:cNvPr id="26630" name="Text Box 9">
            <a:extLst>
              <a:ext uri="{FF2B5EF4-FFF2-40B4-BE49-F238E27FC236}">
                <a16:creationId xmlns:a16="http://schemas.microsoft.com/office/drawing/2014/main" id="{8AB66C5D-9E5E-469C-A0C2-DA57392C7014}"/>
              </a:ext>
            </a:extLst>
          </p:cNvPr>
          <p:cNvSpPr txBox="1">
            <a:spLocks noChangeArrowheads="1"/>
          </p:cNvSpPr>
          <p:nvPr/>
        </p:nvSpPr>
        <p:spPr bwMode="auto">
          <a:xfrm>
            <a:off x="6240462" y="6491288"/>
            <a:ext cx="2058435" cy="3693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FF3300"/>
                </a:solidFill>
                <a:latin typeface="Times New Roman" panose="02020603050405020304" pitchFamily="18" charset="0"/>
                <a:cs typeface="Times New Roman" panose="02020603050405020304" pitchFamily="18" charset="0"/>
              </a:rPr>
              <a:t>HANG PẮC BÓ</a:t>
            </a:r>
            <a:endParaRPr lang="vi-VN" altLang="en-US" b="1">
              <a:solidFill>
                <a:srgbClr val="FF33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20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box(in)">
                                      <p:cBhvr>
                                        <p:cTn id="12" dur="2000"/>
                                        <p:tgtEl>
                                          <p:spTgt spid="266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box(in)">
                                      <p:cBhvr>
                                        <p:cTn id="17" dur="2000"/>
                                        <p:tgtEl>
                                          <p:spTgt spid="266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box(in)">
                                      <p:cBhvr>
                                        <p:cTn id="22" dur="2000"/>
                                        <p:tgtEl>
                                          <p:spTgt spid="2662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6630"/>
                                        </p:tgtEl>
                                        <p:attrNameLst>
                                          <p:attrName>style.visibility</p:attrName>
                                        </p:attrNameLst>
                                      </p:cBhvr>
                                      <p:to>
                                        <p:strVal val="visible"/>
                                      </p:to>
                                    </p:set>
                                    <p:animEffect transition="in" filter="box(in)">
                                      <p:cBhvr>
                                        <p:cTn id="2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8" grpId="0" animBg="1"/>
      <p:bldP spid="26629" grpId="0" animBg="1"/>
      <p:bldP spid="266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7FF742B5-DA6B-441F-B50F-640F74383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16482" cy="355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5">
            <a:extLst>
              <a:ext uri="{FF2B5EF4-FFF2-40B4-BE49-F238E27FC236}">
                <a16:creationId xmlns:a16="http://schemas.microsoft.com/office/drawing/2014/main" id="{58065A25-AAB0-4202-88C1-6FB71D89D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8" y="0"/>
            <a:ext cx="5565772" cy="355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6">
            <a:extLst>
              <a:ext uri="{FF2B5EF4-FFF2-40B4-BE49-F238E27FC236}">
                <a16:creationId xmlns:a16="http://schemas.microsoft.com/office/drawing/2014/main" id="{E90A180F-0921-4988-BC11-BE88660BA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51582"/>
            <a:ext cx="6626228" cy="330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7">
            <a:extLst>
              <a:ext uri="{FF2B5EF4-FFF2-40B4-BE49-F238E27FC236}">
                <a16:creationId xmlns:a16="http://schemas.microsoft.com/office/drawing/2014/main" id="{0323D8A2-308B-4848-8742-AAFA73296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228" y="3551582"/>
            <a:ext cx="5556248" cy="330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8">
            <a:extLst>
              <a:ext uri="{FF2B5EF4-FFF2-40B4-BE49-F238E27FC236}">
                <a16:creationId xmlns:a16="http://schemas.microsoft.com/office/drawing/2014/main" id="{6CBC76AD-6E75-4726-A8A7-6E3D11726E2A}"/>
              </a:ext>
            </a:extLst>
          </p:cNvPr>
          <p:cNvSpPr txBox="1">
            <a:spLocks noChangeArrowheads="1"/>
          </p:cNvSpPr>
          <p:nvPr/>
        </p:nvSpPr>
        <p:spPr bwMode="auto">
          <a:xfrm>
            <a:off x="6096000" y="4043709"/>
            <a:ext cx="940904" cy="40011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3300"/>
                </a:solidFill>
                <a:latin typeface="Times New Roman" panose="02020603050405020304" pitchFamily="18" charset="0"/>
                <a:cs typeface="Times New Roman" panose="02020603050405020304" pitchFamily="18" charset="0"/>
              </a:rPr>
              <a:t>SAPA</a:t>
            </a:r>
            <a:endParaRPr lang="vi-VN" altLang="en-US" sz="2000" b="1">
              <a:solidFill>
                <a:srgbClr val="FF3300"/>
              </a:solidFill>
              <a:latin typeface="Times New Roman" panose="02020603050405020304" pitchFamily="18" charset="0"/>
              <a:cs typeface="Times New Roman" panose="02020603050405020304" pitchFamily="18" charset="0"/>
            </a:endParaRPr>
          </a:p>
        </p:txBody>
      </p:sp>
      <p:sp>
        <p:nvSpPr>
          <p:cNvPr id="25607" name="Text Box 9">
            <a:extLst>
              <a:ext uri="{FF2B5EF4-FFF2-40B4-BE49-F238E27FC236}">
                <a16:creationId xmlns:a16="http://schemas.microsoft.com/office/drawing/2014/main" id="{DF691B1D-108C-4AA2-AA9A-E7A2A4F11B16}"/>
              </a:ext>
            </a:extLst>
          </p:cNvPr>
          <p:cNvSpPr txBox="1">
            <a:spLocks noChangeArrowheads="1"/>
          </p:cNvSpPr>
          <p:nvPr/>
        </p:nvSpPr>
        <p:spPr bwMode="auto">
          <a:xfrm>
            <a:off x="344558" y="115889"/>
            <a:ext cx="40684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3300"/>
                </a:solidFill>
                <a:latin typeface="Times New Roman" panose="02020603050405020304" pitchFamily="18" charset="0"/>
                <a:cs typeface="Times New Roman" panose="02020603050405020304" pitchFamily="18" charset="0"/>
              </a:rPr>
              <a:t>CÔNG NGUYÊN ĐÁ HÀ GIANG</a:t>
            </a:r>
            <a:endParaRPr lang="vi-VN" altLang="en-US" sz="2000" b="1">
              <a:solidFill>
                <a:srgbClr val="FF3300"/>
              </a:solidFill>
              <a:latin typeface="Times New Roman" panose="02020603050405020304" pitchFamily="18" charset="0"/>
              <a:cs typeface="Times New Roman" panose="02020603050405020304" pitchFamily="18" charset="0"/>
            </a:endParaRPr>
          </a:p>
        </p:txBody>
      </p:sp>
      <p:sp>
        <p:nvSpPr>
          <p:cNvPr id="25608" name="Text Box 10">
            <a:extLst>
              <a:ext uri="{FF2B5EF4-FFF2-40B4-BE49-F238E27FC236}">
                <a16:creationId xmlns:a16="http://schemas.microsoft.com/office/drawing/2014/main" id="{A84EB070-6D12-4E5D-9AD1-FA0D044947E0}"/>
              </a:ext>
            </a:extLst>
          </p:cNvPr>
          <p:cNvSpPr txBox="1">
            <a:spLocks noChangeArrowheads="1"/>
          </p:cNvSpPr>
          <p:nvPr/>
        </p:nvSpPr>
        <p:spPr bwMode="auto">
          <a:xfrm>
            <a:off x="8150087" y="115889"/>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FF00"/>
                </a:solidFill>
                <a:latin typeface="Times New Roman" panose="02020603050405020304" pitchFamily="18" charset="0"/>
                <a:cs typeface="Times New Roman" panose="02020603050405020304" pitchFamily="18" charset="0"/>
              </a:rPr>
              <a:t>HỒ BA BỂ</a:t>
            </a:r>
            <a:endParaRPr lang="vi-VN" altLang="en-US" sz="2000" b="1">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C7EBDE70-70CB-49B1-9E91-F89681BFD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0"/>
            <a:ext cx="1207273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in)">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86A512-0D1F-48A1-8689-AAB8EABA38C6}"/>
              </a:ext>
            </a:extLst>
          </p:cNvPr>
          <p:cNvSpPr txBox="1"/>
          <p:nvPr/>
        </p:nvSpPr>
        <p:spPr>
          <a:xfrm>
            <a:off x="477077" y="251791"/>
            <a:ext cx="11476383" cy="5001369"/>
          </a:xfrm>
          <a:prstGeom prst="rect">
            <a:avLst/>
          </a:prstGeom>
          <a:noFill/>
        </p:spPr>
        <p:txBody>
          <a:bodyPr wrap="square">
            <a:spAutoFit/>
          </a:bodyPr>
          <a:lstStyle/>
          <a:p>
            <a:pPr algn="just">
              <a:spcBef>
                <a:spcPts val="600"/>
              </a:spcBef>
              <a:spcAft>
                <a:spcPts val="600"/>
              </a:spcAft>
            </a:pPr>
            <a:r>
              <a:rPr lang="en-US" sz="4000" b="1" i="1" dirty="0">
                <a:solidFill>
                  <a:srgbClr val="FF0000"/>
                </a:solidFill>
                <a:effectLst/>
                <a:latin typeface="Times New Roman" panose="02020603050405020304" pitchFamily="18" charset="0"/>
                <a:ea typeface="Calibri" panose="020F0502020204030204" pitchFamily="34" charset="0"/>
              </a:rPr>
              <a:t>3. </a:t>
            </a:r>
            <a:r>
              <a:rPr lang="en-US" sz="4000" b="1" i="1" dirty="0" err="1">
                <a:solidFill>
                  <a:srgbClr val="FF0000"/>
                </a:solidFill>
                <a:effectLst/>
                <a:latin typeface="Times New Roman" panose="02020603050405020304" pitchFamily="18" charset="0"/>
                <a:ea typeface="Calibri" panose="020F0502020204030204" pitchFamily="34" charset="0"/>
              </a:rPr>
              <a:t>Dịch</a:t>
            </a:r>
            <a:r>
              <a:rPr lang="en-US" sz="4000" b="1" i="1" dirty="0">
                <a:solidFill>
                  <a:srgbClr val="FF0000"/>
                </a:solidFill>
                <a:effectLst/>
                <a:latin typeface="Times New Roman" panose="02020603050405020304" pitchFamily="18" charset="0"/>
                <a:ea typeface="Calibri" panose="020F0502020204030204" pitchFamily="34" charset="0"/>
              </a:rPr>
              <a:t> </a:t>
            </a:r>
            <a:r>
              <a:rPr lang="en-US" sz="4000" b="1" i="1" dirty="0" err="1">
                <a:solidFill>
                  <a:srgbClr val="FF0000"/>
                </a:solidFill>
                <a:effectLst/>
                <a:latin typeface="Times New Roman" panose="02020603050405020304" pitchFamily="18" charset="0"/>
                <a:ea typeface="Calibri" panose="020F0502020204030204" pitchFamily="34" charset="0"/>
              </a:rPr>
              <a:t>vụ</a:t>
            </a:r>
            <a:endParaRPr lang="en-US" sz="4000" b="1"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1800" b="1" i="1" dirty="0">
                <a:effectLst/>
                <a:latin typeface="Times New Roman" panose="02020603050405020304" pitchFamily="18" charset="0"/>
                <a:ea typeface="Calibri" panose="020F0502020204030204" pitchFamily="34" charset="0"/>
              </a:rPr>
              <a:t>-</a:t>
            </a:r>
            <a:r>
              <a:rPr lang="en-US" sz="1800" b="1" i="1" dirty="0">
                <a:solidFill>
                  <a:srgbClr val="FF0000"/>
                </a:solidFill>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Dịch</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vụ</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thương</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mại</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giao</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thông</a:t>
            </a:r>
            <a:r>
              <a:rPr lang="en-US" sz="6600" b="1" dirty="0">
                <a:effectLst/>
                <a:latin typeface="Times New Roman" panose="02020603050405020304" pitchFamily="18" charset="0"/>
                <a:ea typeface="Calibri" panose="020F0502020204030204" pitchFamily="34" charset="0"/>
              </a:rPr>
              <a:t>, du </a:t>
            </a:r>
            <a:r>
              <a:rPr lang="en-US" sz="6600" b="1" dirty="0" err="1">
                <a:effectLst/>
                <a:latin typeface="Times New Roman" panose="02020603050405020304" pitchFamily="18" charset="0"/>
                <a:ea typeface="Calibri" panose="020F0502020204030204" pitchFamily="34" charset="0"/>
              </a:rPr>
              <a:t>lịch</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có</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nhiều</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điều</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kiện</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phát</a:t>
            </a:r>
            <a:r>
              <a:rPr lang="en-US" sz="6600" b="1" dirty="0">
                <a:effectLst/>
                <a:latin typeface="Times New Roman" panose="02020603050405020304" pitchFamily="18" charset="0"/>
                <a:ea typeface="Calibri" panose="020F0502020204030204" pitchFamily="34" charset="0"/>
              </a:rPr>
              <a:t> </a:t>
            </a:r>
            <a:r>
              <a:rPr lang="en-US" sz="6600" b="1" dirty="0" err="1">
                <a:effectLst/>
                <a:latin typeface="Times New Roman" panose="02020603050405020304" pitchFamily="18" charset="0"/>
                <a:ea typeface="Calibri" panose="020F0502020204030204" pitchFamily="34" charset="0"/>
              </a:rPr>
              <a:t>triển</a:t>
            </a:r>
            <a:r>
              <a:rPr lang="en-US" sz="6600" b="1" dirty="0">
                <a:effectLst/>
                <a:latin typeface="Times New Roman" panose="02020603050405020304" pitchFamily="18" charset="0"/>
                <a:ea typeface="Calibri" panose="020F0502020204030204" pitchFamily="34" charset="0"/>
              </a:rPr>
              <a:t>.</a:t>
            </a:r>
            <a:endParaRPr lang="en-US" sz="6600" dirty="0">
              <a:effectLst/>
              <a:latin typeface="Times New Roman" panose="02020603050405020304" pitchFamily="18" charset="0"/>
              <a:ea typeface="Calibri" panose="020F0502020204030204" pitchFamily="34" charset="0"/>
            </a:endParaRPr>
          </a:p>
          <a:p>
            <a:r>
              <a:rPr lang="fr-FR" sz="6600" b="1" dirty="0">
                <a:effectLst/>
                <a:latin typeface="Times New Roman" panose="02020603050405020304" pitchFamily="18" charset="0"/>
                <a:ea typeface="Calibri" panose="020F0502020204030204" pitchFamily="34" charset="0"/>
              </a:rPr>
              <a:t>- </a:t>
            </a:r>
            <a:r>
              <a:rPr lang="fr-FR" sz="6600" b="1" dirty="0" err="1">
                <a:effectLst/>
                <a:latin typeface="Times New Roman" panose="02020603050405020304" pitchFamily="18" charset="0"/>
                <a:ea typeface="Calibri" panose="020F0502020204030204" pitchFamily="34" charset="0"/>
              </a:rPr>
              <a:t>Thế</a:t>
            </a:r>
            <a:r>
              <a:rPr lang="fr-FR" sz="6600" b="1" dirty="0">
                <a:effectLst/>
                <a:latin typeface="Times New Roman" panose="02020603050405020304" pitchFamily="18" charset="0"/>
                <a:ea typeface="Calibri" panose="020F0502020204030204" pitchFamily="34" charset="0"/>
              </a:rPr>
              <a:t> </a:t>
            </a:r>
            <a:r>
              <a:rPr lang="fr-FR" sz="6600" b="1" dirty="0" err="1">
                <a:effectLst/>
                <a:latin typeface="Times New Roman" panose="02020603050405020304" pitchFamily="18" charset="0"/>
                <a:ea typeface="Calibri" panose="020F0502020204030204" pitchFamily="34" charset="0"/>
              </a:rPr>
              <a:t>mạnh</a:t>
            </a:r>
            <a:r>
              <a:rPr lang="fr-FR" sz="6600" b="1" dirty="0">
                <a:effectLst/>
                <a:latin typeface="Times New Roman" panose="02020603050405020304" pitchFamily="18" charset="0"/>
                <a:ea typeface="Calibri" panose="020F0502020204030204" pitchFamily="34" charset="0"/>
              </a:rPr>
              <a:t> là du </a:t>
            </a:r>
            <a:r>
              <a:rPr lang="fr-FR" sz="6600" b="1" dirty="0" err="1">
                <a:effectLst/>
                <a:latin typeface="Times New Roman" panose="02020603050405020304" pitchFamily="18" charset="0"/>
                <a:ea typeface="Calibri" panose="020F0502020204030204" pitchFamily="34" charset="0"/>
              </a:rPr>
              <a:t>lịch</a:t>
            </a:r>
            <a:r>
              <a:rPr lang="fr-FR" sz="6600" b="1" dirty="0">
                <a:effectLst/>
                <a:latin typeface="Times New Roman" panose="02020603050405020304" pitchFamily="18" charset="0"/>
                <a:ea typeface="Calibri" panose="020F0502020204030204" pitchFamily="34" charset="0"/>
              </a:rPr>
              <a:t>.</a:t>
            </a:r>
            <a:endParaRPr lang="en-US" sz="6600" dirty="0"/>
          </a:p>
        </p:txBody>
      </p:sp>
    </p:spTree>
    <p:extLst>
      <p:ext uri="{BB962C8B-B14F-4D97-AF65-F5344CB8AC3E}">
        <p14:creationId xmlns:p14="http://schemas.microsoft.com/office/powerpoint/2010/main" val="2522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a:extLst>
              <a:ext uri="{FF2B5EF4-FFF2-40B4-BE49-F238E27FC236}">
                <a16:creationId xmlns:a16="http://schemas.microsoft.com/office/drawing/2014/main" id="{6AE157FF-9497-4FFC-BB6A-F633A48BA2A0}"/>
              </a:ext>
            </a:extLst>
          </p:cNvPr>
          <p:cNvSpPr txBox="1">
            <a:spLocks noChangeArrowheads="1"/>
          </p:cNvSpPr>
          <p:nvPr/>
        </p:nvSpPr>
        <p:spPr bwMode="auto">
          <a:xfrm>
            <a:off x="6705600" y="3276600"/>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b="1">
              <a:solidFill>
                <a:srgbClr val="FF0000"/>
              </a:solidFill>
              <a:latin typeface="Times New Roman" panose="02020603050405020304" pitchFamily="18" charset="0"/>
            </a:endParaRPr>
          </a:p>
        </p:txBody>
      </p:sp>
      <p:pic>
        <p:nvPicPr>
          <p:cNvPr id="332808" name="Picture 8" descr="thanh%20pho(1)">
            <a:extLst>
              <a:ext uri="{FF2B5EF4-FFF2-40B4-BE49-F238E27FC236}">
                <a16:creationId xmlns:a16="http://schemas.microsoft.com/office/drawing/2014/main" id="{EB16B3DD-877D-4F98-9FA3-4D07A8A8E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64532"/>
            <a:ext cx="600074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9" name="Text Box 9">
            <a:extLst>
              <a:ext uri="{FF2B5EF4-FFF2-40B4-BE49-F238E27FC236}">
                <a16:creationId xmlns:a16="http://schemas.microsoft.com/office/drawing/2014/main" id="{A879573E-2B4E-4594-B3BD-BC5052CE102C}"/>
              </a:ext>
            </a:extLst>
          </p:cNvPr>
          <p:cNvSpPr txBox="1">
            <a:spLocks noChangeArrowheads="1"/>
          </p:cNvSpPr>
          <p:nvPr/>
        </p:nvSpPr>
        <p:spPr bwMode="auto">
          <a:xfrm>
            <a:off x="7010400" y="4572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 THÁI NGUYÊN</a:t>
            </a:r>
          </a:p>
        </p:txBody>
      </p:sp>
      <p:pic>
        <p:nvPicPr>
          <p:cNvPr id="332815" name="Picture 15" descr="Viet_tri_cua_toi">
            <a:extLst>
              <a:ext uri="{FF2B5EF4-FFF2-40B4-BE49-F238E27FC236}">
                <a16:creationId xmlns:a16="http://schemas.microsoft.com/office/drawing/2014/main" id="{83AD6725-B0FF-47A0-84DF-6A5DF8E45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3505200"/>
            <a:ext cx="600074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16" name="Text Box 16">
            <a:extLst>
              <a:ext uri="{FF2B5EF4-FFF2-40B4-BE49-F238E27FC236}">
                <a16:creationId xmlns:a16="http://schemas.microsoft.com/office/drawing/2014/main" id="{D898B178-5865-4C44-BBE6-31840EE009C9}"/>
              </a:ext>
            </a:extLst>
          </p:cNvPr>
          <p:cNvSpPr txBox="1">
            <a:spLocks noChangeArrowheads="1"/>
          </p:cNvSpPr>
          <p:nvPr/>
        </p:nvSpPr>
        <p:spPr bwMode="auto">
          <a:xfrm>
            <a:off x="7848600" y="4114801"/>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 VIỆT TRÌ</a:t>
            </a:r>
          </a:p>
        </p:txBody>
      </p:sp>
      <p:pic>
        <p:nvPicPr>
          <p:cNvPr id="332822" name="Picture 22" descr="1333463822_halong_e3383">
            <a:extLst>
              <a:ext uri="{FF2B5EF4-FFF2-40B4-BE49-F238E27FC236}">
                <a16:creationId xmlns:a16="http://schemas.microsoft.com/office/drawing/2014/main" id="{60EE4C31-EF32-4197-A7CC-50A50A79B3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60959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23" name="Picture 23" descr="6">
            <a:extLst>
              <a:ext uri="{FF2B5EF4-FFF2-40B4-BE49-F238E27FC236}">
                <a16:creationId xmlns:a16="http://schemas.microsoft.com/office/drawing/2014/main" id="{CDB1FD49-3FA3-4B7F-97D3-76644B5314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60198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2824" name="Text Box 24">
            <a:extLst>
              <a:ext uri="{FF2B5EF4-FFF2-40B4-BE49-F238E27FC236}">
                <a16:creationId xmlns:a16="http://schemas.microsoft.com/office/drawing/2014/main" id="{0467FAA4-DC54-433D-82C3-517352FED806}"/>
              </a:ext>
            </a:extLst>
          </p:cNvPr>
          <p:cNvSpPr txBox="1">
            <a:spLocks noChangeArrowheads="1"/>
          </p:cNvSpPr>
          <p:nvPr/>
        </p:nvSpPr>
        <p:spPr bwMode="auto">
          <a:xfrm>
            <a:off x="2819400" y="3962401"/>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LẠNG SƠN</a:t>
            </a:r>
          </a:p>
        </p:txBody>
      </p:sp>
      <p:sp>
        <p:nvSpPr>
          <p:cNvPr id="332825" name="Text Box 25">
            <a:extLst>
              <a:ext uri="{FF2B5EF4-FFF2-40B4-BE49-F238E27FC236}">
                <a16:creationId xmlns:a16="http://schemas.microsoft.com/office/drawing/2014/main" id="{548A9B4C-89D0-4F48-B8A1-CC16A51C939C}"/>
              </a:ext>
            </a:extLst>
          </p:cNvPr>
          <p:cNvSpPr txBox="1">
            <a:spLocks noChangeArrowheads="1"/>
          </p:cNvSpPr>
          <p:nvPr/>
        </p:nvSpPr>
        <p:spPr bwMode="auto">
          <a:xfrm>
            <a:off x="3810000" y="457201"/>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FF0000"/>
                </a:solidFill>
                <a:latin typeface="Times New Roman" panose="02020603050405020304" pitchFamily="18" charset="0"/>
              </a:rPr>
              <a:t> HẠ LONG</a:t>
            </a:r>
          </a:p>
        </p:txBody>
      </p:sp>
      <p:sp>
        <p:nvSpPr>
          <p:cNvPr id="332829" name="Text Box 29">
            <a:extLst>
              <a:ext uri="{FF2B5EF4-FFF2-40B4-BE49-F238E27FC236}">
                <a16:creationId xmlns:a16="http://schemas.microsoft.com/office/drawing/2014/main" id="{599A1476-1507-446E-B040-E628805B887F}"/>
              </a:ext>
            </a:extLst>
          </p:cNvPr>
          <p:cNvSpPr txBox="1">
            <a:spLocks noChangeArrowheads="1"/>
          </p:cNvSpPr>
          <p:nvPr/>
        </p:nvSpPr>
        <p:spPr bwMode="auto">
          <a:xfrm>
            <a:off x="3810000" y="3200400"/>
            <a:ext cx="4343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CÁC TRUNG TÂM KINH TẾ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32822"/>
                                        </p:tgtEl>
                                        <p:attrNameLst>
                                          <p:attrName>style.visibility</p:attrName>
                                        </p:attrNameLst>
                                      </p:cBhvr>
                                      <p:to>
                                        <p:strVal val="visible"/>
                                      </p:to>
                                    </p:set>
                                    <p:animEffect transition="in" filter="box(in)">
                                      <p:cBhvr>
                                        <p:cTn id="7" dur="2000"/>
                                        <p:tgtEl>
                                          <p:spTgt spid="3328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32808"/>
                                        </p:tgtEl>
                                        <p:attrNameLst>
                                          <p:attrName>style.visibility</p:attrName>
                                        </p:attrNameLst>
                                      </p:cBhvr>
                                      <p:to>
                                        <p:strVal val="visible"/>
                                      </p:to>
                                    </p:set>
                                    <p:animEffect transition="in" filter="box(in)">
                                      <p:cBhvr>
                                        <p:cTn id="12" dur="2000"/>
                                        <p:tgtEl>
                                          <p:spTgt spid="33280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32823"/>
                                        </p:tgtEl>
                                        <p:attrNameLst>
                                          <p:attrName>style.visibility</p:attrName>
                                        </p:attrNameLst>
                                      </p:cBhvr>
                                      <p:to>
                                        <p:strVal val="visible"/>
                                      </p:to>
                                    </p:set>
                                    <p:animEffect transition="in" filter="box(in)">
                                      <p:cBhvr>
                                        <p:cTn id="17" dur="2000"/>
                                        <p:tgtEl>
                                          <p:spTgt spid="3328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2815"/>
                                        </p:tgtEl>
                                        <p:attrNameLst>
                                          <p:attrName>style.visibility</p:attrName>
                                        </p:attrNameLst>
                                      </p:cBhvr>
                                      <p:to>
                                        <p:strVal val="visible"/>
                                      </p:to>
                                    </p:set>
                                    <p:animEffect transition="in" filter="box(in)">
                                      <p:cBhvr>
                                        <p:cTn id="22" dur="2000"/>
                                        <p:tgtEl>
                                          <p:spTgt spid="33281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2825"/>
                                        </p:tgtEl>
                                        <p:attrNameLst>
                                          <p:attrName>style.visibility</p:attrName>
                                        </p:attrNameLst>
                                      </p:cBhvr>
                                      <p:to>
                                        <p:strVal val="visible"/>
                                      </p:to>
                                    </p:set>
                                    <p:animEffect transition="in" filter="box(in)">
                                      <p:cBhvr>
                                        <p:cTn id="27" dur="2000"/>
                                        <p:tgtEl>
                                          <p:spTgt spid="33282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2809"/>
                                        </p:tgtEl>
                                        <p:attrNameLst>
                                          <p:attrName>style.visibility</p:attrName>
                                        </p:attrNameLst>
                                      </p:cBhvr>
                                      <p:to>
                                        <p:strVal val="visible"/>
                                      </p:to>
                                    </p:set>
                                    <p:animEffect transition="in" filter="box(in)">
                                      <p:cBhvr>
                                        <p:cTn id="32" dur="2000"/>
                                        <p:tgtEl>
                                          <p:spTgt spid="33280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2824"/>
                                        </p:tgtEl>
                                        <p:attrNameLst>
                                          <p:attrName>style.visibility</p:attrName>
                                        </p:attrNameLst>
                                      </p:cBhvr>
                                      <p:to>
                                        <p:strVal val="visible"/>
                                      </p:to>
                                    </p:set>
                                    <p:animEffect transition="in" filter="box(in)">
                                      <p:cBhvr>
                                        <p:cTn id="37" dur="2000"/>
                                        <p:tgtEl>
                                          <p:spTgt spid="3328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32816"/>
                                        </p:tgtEl>
                                        <p:attrNameLst>
                                          <p:attrName>style.visibility</p:attrName>
                                        </p:attrNameLst>
                                      </p:cBhvr>
                                      <p:to>
                                        <p:strVal val="visible"/>
                                      </p:to>
                                    </p:set>
                                    <p:animEffect transition="in" filter="box(in)">
                                      <p:cBhvr>
                                        <p:cTn id="42" dur="2000"/>
                                        <p:tgtEl>
                                          <p:spTgt spid="3328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32829"/>
                                        </p:tgtEl>
                                        <p:attrNameLst>
                                          <p:attrName>style.visibility</p:attrName>
                                        </p:attrNameLst>
                                      </p:cBhvr>
                                      <p:to>
                                        <p:strVal val="visible"/>
                                      </p:to>
                                    </p:set>
                                    <p:animEffect transition="in" filter="box(in)">
                                      <p:cBhvr>
                                        <p:cTn id="47" dur="2000"/>
                                        <p:tgtEl>
                                          <p:spTgt spid="33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9" grpId="0"/>
      <p:bldP spid="332816" grpId="0"/>
      <p:bldP spid="332824" grpId="0"/>
      <p:bldP spid="332825" grpId="0"/>
      <p:bldP spid="3328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937EFC-51E9-4C73-8741-B135B99FD8DE}"/>
              </a:ext>
            </a:extLst>
          </p:cNvPr>
          <p:cNvSpPr txBox="1"/>
          <p:nvPr/>
        </p:nvSpPr>
        <p:spPr>
          <a:xfrm>
            <a:off x="0" y="238539"/>
            <a:ext cx="12046225" cy="3000821"/>
          </a:xfrm>
          <a:prstGeom prst="rect">
            <a:avLst/>
          </a:prstGeom>
          <a:noFill/>
        </p:spPr>
        <p:txBody>
          <a:bodyPr wrap="square">
            <a:spAutoFit/>
          </a:bodyPr>
          <a:lstStyle/>
          <a:p>
            <a:pPr marL="457200" algn="just">
              <a:spcBef>
                <a:spcPts val="600"/>
              </a:spcBef>
              <a:spcAft>
                <a:spcPts val="600"/>
              </a:spcAft>
            </a:pPr>
            <a:r>
              <a:rPr lang="en-US" sz="4000" b="1" dirty="0">
                <a:solidFill>
                  <a:srgbClr val="0070C0"/>
                </a:solidFill>
                <a:effectLst/>
                <a:latin typeface="Times New Roman" panose="02020603050405020304" pitchFamily="18" charset="0"/>
                <a:ea typeface="Cambria" panose="02040503050406030204" pitchFamily="18" charset="0"/>
              </a:rPr>
              <a:t>V. </a:t>
            </a:r>
            <a:r>
              <a:rPr lang="en-US" sz="4000" b="1" dirty="0" err="1">
                <a:solidFill>
                  <a:srgbClr val="0070C0"/>
                </a:solidFill>
                <a:effectLst/>
                <a:latin typeface="Times New Roman" panose="02020603050405020304" pitchFamily="18" charset="0"/>
                <a:ea typeface="Cambria" panose="02040503050406030204" pitchFamily="18" charset="0"/>
              </a:rPr>
              <a:t>Các</a:t>
            </a:r>
            <a:r>
              <a:rPr lang="en-US" sz="4000" b="1" dirty="0">
                <a:solidFill>
                  <a:srgbClr val="0070C0"/>
                </a:solidFill>
                <a:effectLst/>
                <a:latin typeface="Times New Roman" panose="02020603050405020304" pitchFamily="18" charset="0"/>
                <a:ea typeface="Cambria" panose="02040503050406030204" pitchFamily="18" charset="0"/>
              </a:rPr>
              <a:t> </a:t>
            </a:r>
            <a:r>
              <a:rPr lang="en-US" sz="4000" b="1" dirty="0" err="1">
                <a:solidFill>
                  <a:srgbClr val="0070C0"/>
                </a:solidFill>
                <a:effectLst/>
                <a:latin typeface="Times New Roman" panose="02020603050405020304" pitchFamily="18" charset="0"/>
                <a:ea typeface="Cambria" panose="02040503050406030204" pitchFamily="18" charset="0"/>
              </a:rPr>
              <a:t>trung</a:t>
            </a:r>
            <a:r>
              <a:rPr lang="en-US" sz="4000" b="1" dirty="0">
                <a:solidFill>
                  <a:srgbClr val="0070C0"/>
                </a:solidFill>
                <a:effectLst/>
                <a:latin typeface="Times New Roman" panose="02020603050405020304" pitchFamily="18" charset="0"/>
                <a:ea typeface="Cambria" panose="02040503050406030204" pitchFamily="18" charset="0"/>
              </a:rPr>
              <a:t> </a:t>
            </a:r>
            <a:r>
              <a:rPr lang="en-US" sz="4000" b="1" dirty="0" err="1">
                <a:solidFill>
                  <a:srgbClr val="0070C0"/>
                </a:solidFill>
                <a:effectLst/>
                <a:latin typeface="Times New Roman" panose="02020603050405020304" pitchFamily="18" charset="0"/>
                <a:ea typeface="Cambria" panose="02040503050406030204" pitchFamily="18" charset="0"/>
              </a:rPr>
              <a:t>tâm</a:t>
            </a:r>
            <a:r>
              <a:rPr lang="en-US" sz="4000" b="1" dirty="0">
                <a:solidFill>
                  <a:srgbClr val="0070C0"/>
                </a:solidFill>
                <a:effectLst/>
                <a:latin typeface="Times New Roman" panose="02020603050405020304" pitchFamily="18" charset="0"/>
                <a:ea typeface="Cambria" panose="02040503050406030204" pitchFamily="18" charset="0"/>
              </a:rPr>
              <a:t> </a:t>
            </a:r>
            <a:r>
              <a:rPr lang="en-US" sz="4000" b="1" dirty="0" err="1">
                <a:solidFill>
                  <a:srgbClr val="0070C0"/>
                </a:solidFill>
                <a:effectLst/>
                <a:latin typeface="Times New Roman" panose="02020603050405020304" pitchFamily="18" charset="0"/>
                <a:ea typeface="Cambria" panose="02040503050406030204" pitchFamily="18" charset="0"/>
              </a:rPr>
              <a:t>kinh</a:t>
            </a:r>
            <a:r>
              <a:rPr lang="en-US" sz="4000" b="1" dirty="0">
                <a:solidFill>
                  <a:srgbClr val="0070C0"/>
                </a:solidFill>
                <a:effectLst/>
                <a:latin typeface="Times New Roman" panose="02020603050405020304" pitchFamily="18" charset="0"/>
                <a:ea typeface="Cambria" panose="02040503050406030204" pitchFamily="18" charset="0"/>
              </a:rPr>
              <a:t> </a:t>
            </a:r>
            <a:r>
              <a:rPr lang="en-US" sz="4000" b="1" dirty="0" err="1">
                <a:solidFill>
                  <a:srgbClr val="0070C0"/>
                </a:solidFill>
                <a:effectLst/>
                <a:latin typeface="Times New Roman" panose="02020603050405020304" pitchFamily="18" charset="0"/>
                <a:ea typeface="Cambria" panose="02040503050406030204" pitchFamily="18" charset="0"/>
              </a:rPr>
              <a:t>tế</a:t>
            </a:r>
            <a:endParaRPr lang="en-US" sz="4000" dirty="0">
              <a:solidFill>
                <a:srgbClr val="0070C0"/>
              </a:solidFill>
              <a:effectLst/>
              <a:latin typeface="Times New Roman" panose="02020603050405020304" pitchFamily="18" charset="0"/>
              <a:ea typeface="Calibri" panose="020F0502020204030204" pitchFamily="34" charset="0"/>
            </a:endParaRPr>
          </a:p>
          <a:p>
            <a:pPr marL="800100" indent="-342900" algn="just">
              <a:spcAft>
                <a:spcPts val="600"/>
              </a:spcAft>
              <a:buFontTx/>
              <a:buChar char="-"/>
            </a:pPr>
            <a:r>
              <a:rPr lang="en-US" sz="4800" b="1" dirty="0" err="1">
                <a:effectLst/>
                <a:latin typeface="Times New Roman" panose="02020603050405020304" pitchFamily="18" charset="0"/>
                <a:ea typeface="Cambria" panose="02040503050406030204" pitchFamily="18" charset="0"/>
              </a:rPr>
              <a:t>Trung</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tâm</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kinh</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tế</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quan</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trọng</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của</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vùng</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Thái</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Nguyên</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Việt</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Trì</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Hạ</a:t>
            </a:r>
            <a:r>
              <a:rPr lang="en-US" sz="4800" b="1" dirty="0">
                <a:effectLst/>
                <a:latin typeface="Times New Roman" panose="02020603050405020304" pitchFamily="18" charset="0"/>
                <a:ea typeface="Cambria" panose="02040503050406030204" pitchFamily="18" charset="0"/>
              </a:rPr>
              <a:t> Long, </a:t>
            </a:r>
            <a:r>
              <a:rPr lang="en-US" sz="4800" b="1" dirty="0" err="1">
                <a:effectLst/>
                <a:latin typeface="Times New Roman" panose="02020603050405020304" pitchFamily="18" charset="0"/>
                <a:ea typeface="Cambria" panose="02040503050406030204" pitchFamily="18" charset="0"/>
              </a:rPr>
              <a:t>Lạng</a:t>
            </a:r>
            <a:r>
              <a:rPr lang="en-US" sz="4800" b="1" dirty="0">
                <a:effectLst/>
                <a:latin typeface="Times New Roman" panose="02020603050405020304" pitchFamily="18" charset="0"/>
                <a:ea typeface="Cambria" panose="02040503050406030204" pitchFamily="18" charset="0"/>
              </a:rPr>
              <a:t> </a:t>
            </a:r>
            <a:r>
              <a:rPr lang="en-US" sz="4800" b="1" dirty="0" err="1">
                <a:effectLst/>
                <a:latin typeface="Times New Roman" panose="02020603050405020304" pitchFamily="18" charset="0"/>
                <a:ea typeface="Cambria" panose="02040503050406030204" pitchFamily="18" charset="0"/>
              </a:rPr>
              <a:t>Sơn</a:t>
            </a:r>
            <a:r>
              <a:rPr lang="en-US" sz="4800" b="1">
                <a:effectLst/>
                <a:latin typeface="Times New Roman" panose="02020603050405020304" pitchFamily="18" charset="0"/>
                <a:ea typeface="Cambria" panose="02040503050406030204" pitchFamily="18" charset="0"/>
              </a:rPr>
              <a:t>. </a:t>
            </a:r>
            <a:endParaRPr lang="en-US" sz="4800" b="1" dirty="0">
              <a:effectLst/>
              <a:latin typeface="Times New Roman" panose="02020603050405020304" pitchFamily="18" charset="0"/>
              <a:ea typeface="Cambria" panose="02040503050406030204" pitchFamily="18" charset="0"/>
            </a:endParaRPr>
          </a:p>
        </p:txBody>
      </p:sp>
    </p:spTree>
    <p:extLst>
      <p:ext uri="{BB962C8B-B14F-4D97-AF65-F5344CB8AC3E}">
        <p14:creationId xmlns:p14="http://schemas.microsoft.com/office/powerpoint/2010/main" val="60067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F8D3B-E707-42F8-B78E-59CB1692BB18}"/>
              </a:ext>
            </a:extLst>
          </p:cNvPr>
          <p:cNvSpPr txBox="1"/>
          <p:nvPr/>
        </p:nvSpPr>
        <p:spPr>
          <a:xfrm>
            <a:off x="172278" y="1099930"/>
            <a:ext cx="11237845" cy="2978829"/>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Ngành công nghiệp quan trọng nhất của vùng Trung du và miền núi Bắc Bộ hiện nay là:</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Khai khoáng, thuỷ điện.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Cơ khí, điện tử.</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Hoá chất, chế biến lâm sản.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Vật liệu xây dựng, hàng tiêu dùng.</a:t>
            </a:r>
          </a:p>
        </p:txBody>
      </p:sp>
      <p:sp>
        <p:nvSpPr>
          <p:cNvPr id="5" name="TextBox 4">
            <a:extLst>
              <a:ext uri="{FF2B5EF4-FFF2-40B4-BE49-F238E27FC236}">
                <a16:creationId xmlns:a16="http://schemas.microsoft.com/office/drawing/2014/main" id="{45EE5931-5B3A-47D9-BED8-567C9C02F0C7}"/>
              </a:ext>
            </a:extLst>
          </p:cNvPr>
          <p:cNvSpPr txBox="1"/>
          <p:nvPr/>
        </p:nvSpPr>
        <p:spPr>
          <a:xfrm>
            <a:off x="172279" y="4251038"/>
            <a:ext cx="11661912" cy="2517805"/>
          </a:xfrm>
          <a:prstGeom prst="rect">
            <a:avLst/>
          </a:prstGeom>
          <a:noFill/>
        </p:spPr>
        <p:txBody>
          <a:bodyPr wrap="square">
            <a:spAutoFit/>
          </a:bodyP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Trung tâm du lịch lớn nhất vùng Trung du và miền núi Bắc Bộ là:</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UcPeriod"/>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Hạ Long.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Ba Bể.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Sapa.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Tam Đảo.</a:t>
            </a:r>
          </a:p>
        </p:txBody>
      </p:sp>
      <p:sp>
        <p:nvSpPr>
          <p:cNvPr id="2" name="Rectangle 1">
            <a:extLst>
              <a:ext uri="{FF2B5EF4-FFF2-40B4-BE49-F238E27FC236}">
                <a16:creationId xmlns:a16="http://schemas.microsoft.com/office/drawing/2014/main" id="{B5478932-E68A-44FC-84AB-BF15BAA3055F}"/>
              </a:ext>
            </a:extLst>
          </p:cNvPr>
          <p:cNvSpPr/>
          <p:nvPr/>
        </p:nvSpPr>
        <p:spPr>
          <a:xfrm>
            <a:off x="3127513" y="119269"/>
            <a:ext cx="5486400" cy="8083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Chọn câu đúng nhất</a:t>
            </a:r>
          </a:p>
        </p:txBody>
      </p:sp>
      <p:sp>
        <p:nvSpPr>
          <p:cNvPr id="4" name="Oval 3">
            <a:extLst>
              <a:ext uri="{FF2B5EF4-FFF2-40B4-BE49-F238E27FC236}">
                <a16:creationId xmlns:a16="http://schemas.microsoft.com/office/drawing/2014/main" id="{B4F4DE12-32D5-4C3D-9539-8FEDFB998894}"/>
              </a:ext>
            </a:extLst>
          </p:cNvPr>
          <p:cNvSpPr/>
          <p:nvPr/>
        </p:nvSpPr>
        <p:spPr>
          <a:xfrm>
            <a:off x="172279" y="2133601"/>
            <a:ext cx="424070" cy="4240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74E36FE-9575-49AC-9BEF-671B3A4E980D}"/>
              </a:ext>
            </a:extLst>
          </p:cNvPr>
          <p:cNvSpPr/>
          <p:nvPr/>
        </p:nvSpPr>
        <p:spPr>
          <a:xfrm>
            <a:off x="172278" y="4850296"/>
            <a:ext cx="410817" cy="4108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07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C9E0A0-A88A-42DC-89E1-E3B3912A7934}"/>
              </a:ext>
            </a:extLst>
          </p:cNvPr>
          <p:cNvSpPr txBox="1"/>
          <p:nvPr/>
        </p:nvSpPr>
        <p:spPr>
          <a:xfrm>
            <a:off x="159026" y="291549"/>
            <a:ext cx="11820939" cy="2192908"/>
          </a:xfrm>
          <a:prstGeom prst="rect">
            <a:avLst/>
          </a:prstGeom>
          <a:noFill/>
        </p:spPr>
        <p:txBody>
          <a:bodyPr wrap="square">
            <a:spAutoFit/>
          </a:bodyPr>
          <a:lstStyle/>
          <a:p>
            <a:pP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nhà máy ở Trung du và miền núi Bắc Bộ tiêu thụ loại nhiên liệu nào ?</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A. Than.		</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 Dầu.			</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 Khí.			</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D. Năng lượng mặt trời.</a:t>
            </a:r>
          </a:p>
        </p:txBody>
      </p:sp>
      <p:sp>
        <p:nvSpPr>
          <p:cNvPr id="5" name="TextBox 4">
            <a:extLst>
              <a:ext uri="{FF2B5EF4-FFF2-40B4-BE49-F238E27FC236}">
                <a16:creationId xmlns:a16="http://schemas.microsoft.com/office/drawing/2014/main" id="{66B115C3-31F3-407D-8A23-6EA084711CC9}"/>
              </a:ext>
            </a:extLst>
          </p:cNvPr>
          <p:cNvSpPr txBox="1"/>
          <p:nvPr/>
        </p:nvSpPr>
        <p:spPr>
          <a:xfrm>
            <a:off x="159026" y="2610678"/>
            <a:ext cx="11661913" cy="2192908"/>
          </a:xfrm>
          <a:prstGeom prst="rect">
            <a:avLst/>
          </a:prstGeom>
          <a:noFill/>
        </p:spPr>
        <p:txBody>
          <a:bodyPr wrap="square">
            <a:spAutoFit/>
          </a:bodyPr>
          <a:lstStyle/>
          <a:p>
            <a:pP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 mạnh về tài nguyên thiên nhiên ở tiểu vùng Đông Bắc là gì ?</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lphaUcPeriod"/>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Phát triển thủy điện.     </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 Khai thác khoáng sản.       </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 Chăn nuôi lợn và gia cầm.	   </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D. Trồng cây lương thực.</a:t>
            </a:r>
          </a:p>
        </p:txBody>
      </p:sp>
      <p:sp>
        <p:nvSpPr>
          <p:cNvPr id="4" name="TextBox 3">
            <a:extLst>
              <a:ext uri="{FF2B5EF4-FFF2-40B4-BE49-F238E27FC236}">
                <a16:creationId xmlns:a16="http://schemas.microsoft.com/office/drawing/2014/main" id="{B4A00FE5-A385-4F20-96CC-2C5B58A0B0EF}"/>
              </a:ext>
            </a:extLst>
          </p:cNvPr>
          <p:cNvSpPr txBox="1"/>
          <p:nvPr/>
        </p:nvSpPr>
        <p:spPr>
          <a:xfrm>
            <a:off x="159026" y="5183496"/>
            <a:ext cx="11820939" cy="1329082"/>
          </a:xfrm>
          <a:prstGeom prst="rect">
            <a:avLst/>
          </a:prstGeom>
          <a:noFill/>
        </p:spPr>
        <p:txBody>
          <a:bodyPr wrap="square">
            <a:spAutoFit/>
          </a:bodyPr>
          <a:lstStyle/>
          <a:p>
            <a:pP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Tiểu vùng Tây Bắc của nước ta </a:t>
            </a:r>
            <a:r>
              <a:rPr lang="en-US" sz="2400" b="1" i="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không có</a:t>
            </a:r>
            <a:r>
              <a:rPr lang="en-US" sz="24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 mạnh về</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A. phát triển thủy điện.				B. trồng rừng và cây công nghiệp lâu năm.</a:t>
            </a:r>
          </a:p>
          <a:p>
            <a:pPr>
              <a:lnSpc>
                <a:spcPct val="107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 nuôi trồng, đánh bắt thủy sản.			C. chăn nuôi gia súc lớn.</a:t>
            </a:r>
          </a:p>
        </p:txBody>
      </p:sp>
      <p:sp>
        <p:nvSpPr>
          <p:cNvPr id="2" name="Oval 1">
            <a:extLst>
              <a:ext uri="{FF2B5EF4-FFF2-40B4-BE49-F238E27FC236}">
                <a16:creationId xmlns:a16="http://schemas.microsoft.com/office/drawing/2014/main" id="{D094EA33-085D-49B3-95E4-2EC74DE58751}"/>
              </a:ext>
            </a:extLst>
          </p:cNvPr>
          <p:cNvSpPr/>
          <p:nvPr/>
        </p:nvSpPr>
        <p:spPr>
          <a:xfrm>
            <a:off x="159026" y="821635"/>
            <a:ext cx="357809" cy="3710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BC67606-26C6-4CB9-892B-7774E413E8FB}"/>
              </a:ext>
            </a:extLst>
          </p:cNvPr>
          <p:cNvSpPr/>
          <p:nvPr/>
        </p:nvSpPr>
        <p:spPr>
          <a:xfrm>
            <a:off x="159026" y="3551582"/>
            <a:ext cx="357809" cy="384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485060F-77D4-4BAF-AFBF-7850BD7C16D4}"/>
              </a:ext>
            </a:extLst>
          </p:cNvPr>
          <p:cNvSpPr/>
          <p:nvPr/>
        </p:nvSpPr>
        <p:spPr>
          <a:xfrm>
            <a:off x="159026" y="6149009"/>
            <a:ext cx="363569" cy="3635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1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repeatCount="indefinite"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ox(i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2"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0B30CF09-62BC-4872-8669-3924559F661D}"/>
              </a:ext>
            </a:extLst>
          </p:cNvPr>
          <p:cNvSpPr/>
          <p:nvPr/>
        </p:nvSpPr>
        <p:spPr>
          <a:xfrm>
            <a:off x="318052" y="132523"/>
            <a:ext cx="11595651" cy="6546574"/>
          </a:xfrm>
          <a:prstGeom prst="horizontalScroll">
            <a:avLst/>
          </a:prstGeom>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Bài 19. Thực hành</a:t>
            </a:r>
          </a:p>
          <a:p>
            <a:pPr algn="ctr"/>
            <a:r>
              <a:rPr lang="en-US" sz="2800" b="1">
                <a:solidFill>
                  <a:srgbClr val="FF0000"/>
                </a:solidFill>
                <a:latin typeface="Times New Roman" panose="02020603050405020304" pitchFamily="18" charset="0"/>
                <a:cs typeface="Times New Roman" panose="02020603050405020304" pitchFamily="18" charset="0"/>
              </a:rPr>
              <a:t>ĐỌC BẢN ĐỒ, PHÂN TÍCH VA ĐÁNH GIÁ ẢNH HƯỞNG CỦA TÀI NGUYÊN KHOÁNG SẢN ĐỐI VỚI PHÁT TRIỂN CÔNG NGHIỆP Ở TRUNG DU VÀ MIỀN NÚI BẮC BỘ </a:t>
            </a:r>
          </a:p>
          <a:p>
            <a:pPr algn="ctr"/>
            <a:r>
              <a:rPr lang="en-US" sz="2800" b="1">
                <a:solidFill>
                  <a:srgbClr val="FF0000"/>
                </a:solidFill>
                <a:latin typeface="Times New Roman" panose="02020603050405020304" pitchFamily="18" charset="0"/>
                <a:cs typeface="Times New Roman" panose="02020603050405020304" pitchFamily="18" charset="0"/>
              </a:rPr>
              <a:t>( Học sinh tự làm )</a:t>
            </a:r>
          </a:p>
          <a:p>
            <a:pPr algn="ctr"/>
            <a:r>
              <a:rPr lang="en-US" sz="4000" b="1">
                <a:solidFill>
                  <a:srgbClr val="00B050"/>
                </a:solidFill>
                <a:latin typeface="Times New Roman" panose="02020603050405020304" pitchFamily="18" charset="0"/>
                <a:cs typeface="Times New Roman" panose="02020603050405020304" pitchFamily="18" charset="0"/>
              </a:rPr>
              <a:t>Chuẩn bị bài 20</a:t>
            </a:r>
          </a:p>
          <a:p>
            <a:pPr algn="ctr"/>
            <a:r>
              <a:rPr lang="en-US" sz="4000" b="1">
                <a:solidFill>
                  <a:srgbClr val="00B050"/>
                </a:solidFill>
                <a:latin typeface="Times New Roman" panose="02020603050405020304" pitchFamily="18" charset="0"/>
                <a:cs typeface="Times New Roman" panose="02020603050405020304" pitchFamily="18" charset="0"/>
              </a:rPr>
              <a:t>VÙNG ĐỒNG BẰNG SÔNG HỒNG</a:t>
            </a:r>
          </a:p>
          <a:p>
            <a:pPr marL="285750" indent="-285750" algn="ctr">
              <a:buFontTx/>
              <a:buChar char="-"/>
            </a:pPr>
            <a:r>
              <a:rPr lang="en-US" sz="3600" b="1">
                <a:solidFill>
                  <a:srgbClr val="00B050"/>
                </a:solidFill>
                <a:latin typeface="Times New Roman" panose="02020603050405020304" pitchFamily="18" charset="0"/>
                <a:cs typeface="Times New Roman" panose="02020603050405020304" pitchFamily="18" charset="0"/>
              </a:rPr>
              <a:t>Soạn mục I,II</a:t>
            </a:r>
          </a:p>
          <a:p>
            <a:pPr algn="ctr"/>
            <a:r>
              <a:rPr lang="en-US" sz="3600" b="1">
                <a:latin typeface="Times New Roman" panose="02020603050405020304" pitchFamily="18" charset="0"/>
                <a:cs typeface="Times New Roman" panose="02020603050405020304" pitchFamily="18" charset="0"/>
              </a:rPr>
              <a:t>- Mục III ( học sinh tự học )</a:t>
            </a:r>
          </a:p>
          <a:p>
            <a:pPr algn="ctr"/>
            <a:endParaRPr lang="en-US"/>
          </a:p>
        </p:txBody>
      </p:sp>
    </p:spTree>
    <p:extLst>
      <p:ext uri="{BB962C8B-B14F-4D97-AF65-F5344CB8AC3E}">
        <p14:creationId xmlns:p14="http://schemas.microsoft.com/office/powerpoint/2010/main" val="397453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81735BA0-F119-40B9-B117-D08B22DD66AC}"/>
              </a:ext>
            </a:extLst>
          </p:cNvPr>
          <p:cNvSpPr/>
          <p:nvPr/>
        </p:nvSpPr>
        <p:spPr>
          <a:xfrm>
            <a:off x="7368208" y="145774"/>
            <a:ext cx="4545496" cy="6467061"/>
          </a:xfrm>
          <a:prstGeom prst="wedgeEllipseCallout">
            <a:avLst>
              <a:gd name="adj1" fmla="val -47655"/>
              <a:gd name="adj2" fmla="val 49676"/>
            </a:avLst>
          </a:prstGeom>
          <a:ln w="762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Tại sao khai thác khoáng sản là thế mạnh của tiểu vùng Đông Bắc, còn phát triển thủy điện là thế mạnh của tiểu vùng Tây Bắc ?</a:t>
            </a:r>
          </a:p>
        </p:txBody>
      </p:sp>
      <p:pic>
        <p:nvPicPr>
          <p:cNvPr id="5" name="Picture 5">
            <a:extLst>
              <a:ext uri="{FF2B5EF4-FFF2-40B4-BE49-F238E27FC236}">
                <a16:creationId xmlns:a16="http://schemas.microsoft.com/office/drawing/2014/main" id="{4AC37C58-3310-4865-8455-639EB46F7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0"/>
            <a:ext cx="69308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3" name="Picture 9" descr="1000">
            <a:extLst>
              <a:ext uri="{FF2B5EF4-FFF2-40B4-BE49-F238E27FC236}">
                <a16:creationId xmlns:a16="http://schemas.microsoft.com/office/drawing/2014/main" id="{7F71AAC0-6D9A-474F-BCD6-1E3B47E5A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073D280-A839-42E0-9235-B6DB8B7BF23E}"/>
              </a:ext>
            </a:extLst>
          </p:cNvPr>
          <p:cNvSpPr/>
          <p:nvPr/>
        </p:nvSpPr>
        <p:spPr>
          <a:xfrm>
            <a:off x="1245704" y="198783"/>
            <a:ext cx="10031896" cy="11529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FF00"/>
                </a:solidFill>
                <a:latin typeface="Times New Roman" panose="02020603050405020304" pitchFamily="18" charset="0"/>
                <a:cs typeface="Times New Roman" panose="02020603050405020304" pitchFamily="18" charset="0"/>
              </a:rPr>
              <a:t>CHÚC CÁC EM HỌC TỐT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31433"/>
                                        </p:tgtEl>
                                        <p:attrNameLst>
                                          <p:attrName>style.visibility</p:attrName>
                                        </p:attrNameLst>
                                      </p:cBhvr>
                                      <p:to>
                                        <p:strVal val="visible"/>
                                      </p:to>
                                    </p:set>
                                    <p:animEffect transition="in" filter="wheel(4)">
                                      <p:cBhvr>
                                        <p:cTn id="7" dur="2000"/>
                                        <p:tgtEl>
                                          <p:spTgt spid="2314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1433"/>
                                        </p:tgtEl>
                                        <p:attrNameLst>
                                          <p:attrName>style.visibility</p:attrName>
                                        </p:attrNameLst>
                                      </p:cBhvr>
                                      <p:to>
                                        <p:strVal val="visible"/>
                                      </p:to>
                                    </p:set>
                                    <p:animEffect transition="in" filter="box(in)">
                                      <p:cBhvr>
                                        <p:cTn id="12" dur="2000"/>
                                        <p:tgtEl>
                                          <p:spTgt spid="2314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111A2C7-876E-4D7E-BA7C-01D471EA9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3" y="-1"/>
            <a:ext cx="6971542" cy="6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peech Bubble: Oval 4">
            <a:extLst>
              <a:ext uri="{FF2B5EF4-FFF2-40B4-BE49-F238E27FC236}">
                <a16:creationId xmlns:a16="http://schemas.microsoft.com/office/drawing/2014/main" id="{085C8AA3-A719-4E63-85A8-B42C6DFCD919}"/>
              </a:ext>
            </a:extLst>
          </p:cNvPr>
          <p:cNvSpPr/>
          <p:nvPr/>
        </p:nvSpPr>
        <p:spPr>
          <a:xfrm>
            <a:off x="7354957" y="238539"/>
            <a:ext cx="4731026" cy="6268278"/>
          </a:xfrm>
          <a:prstGeom prst="wedgeEllipseCallout">
            <a:avLst>
              <a:gd name="adj1" fmla="val -49847"/>
              <a:gd name="adj2" fmla="val 50934"/>
            </a:avLst>
          </a:prstGeom>
          <a:ln w="76200"/>
        </p:spPr>
        <p:style>
          <a:lnRef idx="2">
            <a:schemeClr val="accent6"/>
          </a:lnRef>
          <a:fillRef idx="1">
            <a:schemeClr val="lt1"/>
          </a:fillRef>
          <a:effectRef idx="0">
            <a:schemeClr val="accent6"/>
          </a:effectRef>
          <a:fontRef idx="minor">
            <a:schemeClr val="dk1"/>
          </a:fontRef>
        </p:style>
        <p:txBody>
          <a:bodyPr rtlCol="0" anchor="ctr"/>
          <a:lstStyle/>
          <a:p>
            <a:r>
              <a:rPr lang="en-US" sz="2000" b="1">
                <a:solidFill>
                  <a:srgbClr val="7030A0"/>
                </a:solidFill>
                <a:latin typeface="Times New Roman" panose="02020603050405020304" pitchFamily="18" charset="0"/>
                <a:cs typeface="Times New Roman" panose="02020603050405020304" pitchFamily="18" charset="0"/>
              </a:rPr>
              <a:t>Xác định trên lược đồ vị trí :</a:t>
            </a:r>
          </a:p>
          <a:p>
            <a:pPr marL="342900" indent="-342900">
              <a:buFontTx/>
              <a:buChar char="-"/>
            </a:pPr>
            <a:r>
              <a:rPr lang="en-US" sz="2400" b="1">
                <a:solidFill>
                  <a:srgbClr val="FF0000"/>
                </a:solidFill>
                <a:latin typeface="Times New Roman" panose="02020603050405020304" pitchFamily="18" charset="0"/>
                <a:cs typeface="Times New Roman" panose="02020603050405020304" pitchFamily="18" charset="0"/>
              </a:rPr>
              <a:t>Khoáng sản </a:t>
            </a:r>
          </a:p>
          <a:p>
            <a:r>
              <a:rPr lang="en-US" sz="2400" b="1">
                <a:solidFill>
                  <a:srgbClr val="FF0000"/>
                </a:solidFill>
                <a:latin typeface="Times New Roman" panose="02020603050405020304" pitchFamily="18" charset="0"/>
                <a:cs typeface="Times New Roman" panose="02020603050405020304" pitchFamily="18" charset="0"/>
              </a:rPr>
              <a:t>( Than đá, sắt, đồng, thiếc, Apatit,… )</a:t>
            </a:r>
          </a:p>
          <a:p>
            <a:pPr marL="285750" indent="-285750">
              <a:buFontTx/>
              <a:buChar char="-"/>
            </a:pPr>
            <a:r>
              <a:rPr lang="en-US" sz="2400" b="1">
                <a:solidFill>
                  <a:srgbClr val="FF0000"/>
                </a:solidFill>
                <a:latin typeface="Times New Roman" panose="02020603050405020304" pitchFamily="18" charset="0"/>
                <a:cs typeface="Times New Roman" panose="02020603050405020304" pitchFamily="18" charset="0"/>
              </a:rPr>
              <a:t>Các nhà máy nhiệt điện, thủy điện.</a:t>
            </a:r>
          </a:p>
          <a:p>
            <a:r>
              <a:rPr lang="en-US" sz="2400" b="1">
                <a:solidFill>
                  <a:srgbClr val="FF0000"/>
                </a:solidFill>
                <a:latin typeface="Times New Roman" panose="02020603050405020304" pitchFamily="18" charset="0"/>
                <a:cs typeface="Times New Roman" panose="02020603050405020304" pitchFamily="18" charset="0"/>
              </a:rPr>
              <a:t>- Các trung tâm công nghiệp luyện kim, cơ khí, hóa chất.</a:t>
            </a:r>
          </a:p>
        </p:txBody>
      </p:sp>
    </p:spTree>
    <p:extLst>
      <p:ext uri="{BB962C8B-B14F-4D97-AF65-F5344CB8AC3E}">
        <p14:creationId xmlns:p14="http://schemas.microsoft.com/office/powerpoint/2010/main" val="34437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E384764-BEED-4B6D-9D00-CA60EE9AA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8" y="0"/>
            <a:ext cx="6971542" cy="6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9CA113D5-F2F9-4230-B941-056FCE2FE1E3}"/>
              </a:ext>
            </a:extLst>
          </p:cNvPr>
          <p:cNvCxnSpPr>
            <a:cxnSpLocks/>
          </p:cNvCxnSpPr>
          <p:nvPr/>
        </p:nvCxnSpPr>
        <p:spPr>
          <a:xfrm flipV="1">
            <a:off x="5314122" y="1060177"/>
            <a:ext cx="2809461" cy="13384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5AA7DAF-1832-420F-B718-07166FB54FC2}"/>
              </a:ext>
            </a:extLst>
          </p:cNvPr>
          <p:cNvCxnSpPr>
            <a:cxnSpLocks/>
          </p:cNvCxnSpPr>
          <p:nvPr/>
        </p:nvCxnSpPr>
        <p:spPr>
          <a:xfrm flipV="1">
            <a:off x="5857461" y="1325218"/>
            <a:ext cx="2398643" cy="14842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008B8BD-41F4-4613-BC50-EEF19939C7D4}"/>
              </a:ext>
            </a:extLst>
          </p:cNvPr>
          <p:cNvSpPr/>
          <p:nvPr/>
        </p:nvSpPr>
        <p:spPr>
          <a:xfrm>
            <a:off x="8017565" y="198781"/>
            <a:ext cx="2637184" cy="1550506"/>
          </a:xfrm>
          <a:prstGeom prst="ellipse">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Than đá</a:t>
            </a:r>
          </a:p>
        </p:txBody>
      </p:sp>
      <p:cxnSp>
        <p:nvCxnSpPr>
          <p:cNvPr id="33" name="Straight Arrow Connector 32">
            <a:extLst>
              <a:ext uri="{FF2B5EF4-FFF2-40B4-BE49-F238E27FC236}">
                <a16:creationId xmlns:a16="http://schemas.microsoft.com/office/drawing/2014/main" id="{905CECCE-3635-4C1C-A046-C4A1E52B9B4C}"/>
              </a:ext>
            </a:extLst>
          </p:cNvPr>
          <p:cNvCxnSpPr>
            <a:cxnSpLocks/>
          </p:cNvCxnSpPr>
          <p:nvPr/>
        </p:nvCxnSpPr>
        <p:spPr>
          <a:xfrm flipV="1">
            <a:off x="4678017" y="974034"/>
            <a:ext cx="3472970" cy="15085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7D44B67-4E3D-459B-B1AD-556E8E923488}"/>
              </a:ext>
            </a:extLst>
          </p:cNvPr>
          <p:cNvCxnSpPr/>
          <p:nvPr/>
        </p:nvCxnSpPr>
        <p:spPr>
          <a:xfrm>
            <a:off x="4227443" y="225287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FABF9D0B-6F5D-4A68-815E-E45A7F351C1C}"/>
              </a:ext>
            </a:extLst>
          </p:cNvPr>
          <p:cNvSpPr/>
          <p:nvPr/>
        </p:nvSpPr>
        <p:spPr>
          <a:xfrm>
            <a:off x="8733183" y="2809464"/>
            <a:ext cx="2796208" cy="1577006"/>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Sắt</a:t>
            </a:r>
          </a:p>
        </p:txBody>
      </p:sp>
      <p:cxnSp>
        <p:nvCxnSpPr>
          <p:cNvPr id="39" name="Straight Arrow Connector 38">
            <a:extLst>
              <a:ext uri="{FF2B5EF4-FFF2-40B4-BE49-F238E27FC236}">
                <a16:creationId xmlns:a16="http://schemas.microsoft.com/office/drawing/2014/main" id="{C759986C-2F4A-457A-A81D-5BA80B23F6DC}"/>
              </a:ext>
            </a:extLst>
          </p:cNvPr>
          <p:cNvCxnSpPr/>
          <p:nvPr/>
        </p:nvCxnSpPr>
        <p:spPr>
          <a:xfrm>
            <a:off x="4174435" y="2252870"/>
            <a:ext cx="4558748" cy="117613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1DA97B2-925C-46F4-9CF2-ADB14247ED40}"/>
              </a:ext>
            </a:extLst>
          </p:cNvPr>
          <p:cNvCxnSpPr/>
          <p:nvPr/>
        </p:nvCxnSpPr>
        <p:spPr>
          <a:xfrm>
            <a:off x="3458817" y="887896"/>
            <a:ext cx="5274366" cy="254110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15F60608-F81B-42D8-ACDD-0EEFD4484E2F}"/>
              </a:ext>
            </a:extLst>
          </p:cNvPr>
          <p:cNvSpPr/>
          <p:nvPr/>
        </p:nvSpPr>
        <p:spPr>
          <a:xfrm>
            <a:off x="8468139" y="5049078"/>
            <a:ext cx="2796208" cy="1577006"/>
          </a:xfrm>
          <a:prstGeom prst="ellipse">
            <a:avLst/>
          </a:prstGeom>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Apatit</a:t>
            </a:r>
          </a:p>
        </p:txBody>
      </p:sp>
      <p:cxnSp>
        <p:nvCxnSpPr>
          <p:cNvPr id="44" name="Straight Arrow Connector 43">
            <a:extLst>
              <a:ext uri="{FF2B5EF4-FFF2-40B4-BE49-F238E27FC236}">
                <a16:creationId xmlns:a16="http://schemas.microsoft.com/office/drawing/2014/main" id="{474BAD98-E096-4AB8-B94B-5D396FEEB976}"/>
              </a:ext>
            </a:extLst>
          </p:cNvPr>
          <p:cNvCxnSpPr/>
          <p:nvPr/>
        </p:nvCxnSpPr>
        <p:spPr>
          <a:xfrm>
            <a:off x="2160104" y="1563757"/>
            <a:ext cx="6414053" cy="396240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84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ox(in)">
                                      <p:cBhvr>
                                        <p:cTn id="22" dur="2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ox(in)">
                                      <p:cBhvr>
                                        <p:cTn id="32" dur="20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ox(in)">
                                      <p:cBhvr>
                                        <p:cTn id="42" dur="2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ox(in)">
                                      <p:cBhvr>
                                        <p:cTn id="47" dur="20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ox(in)">
                                      <p:cBhvr>
                                        <p:cTn id="5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7"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918193F-2F6B-41D2-AC6C-9F6C5B83C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71542" cy="674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7A1F9009-76B1-46B8-9FBA-1C5441ED6661}"/>
              </a:ext>
            </a:extLst>
          </p:cNvPr>
          <p:cNvSpPr/>
          <p:nvPr/>
        </p:nvSpPr>
        <p:spPr>
          <a:xfrm>
            <a:off x="8547652" y="145774"/>
            <a:ext cx="2902226" cy="1759227"/>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Nhà máy  thủy điện </a:t>
            </a:r>
          </a:p>
        </p:txBody>
      </p:sp>
      <p:cxnSp>
        <p:nvCxnSpPr>
          <p:cNvPr id="5" name="Straight Arrow Connector 4">
            <a:extLst>
              <a:ext uri="{FF2B5EF4-FFF2-40B4-BE49-F238E27FC236}">
                <a16:creationId xmlns:a16="http://schemas.microsoft.com/office/drawing/2014/main" id="{A73081B5-EF62-4471-9EEE-8FCCA990E658}"/>
              </a:ext>
            </a:extLst>
          </p:cNvPr>
          <p:cNvCxnSpPr/>
          <p:nvPr/>
        </p:nvCxnSpPr>
        <p:spPr>
          <a:xfrm>
            <a:off x="3657600" y="34290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F65FCF-A2F8-4810-90A0-C2CD63FC92E8}"/>
              </a:ext>
            </a:extLst>
          </p:cNvPr>
          <p:cNvCxnSpPr>
            <a:cxnSpLocks/>
          </p:cNvCxnSpPr>
          <p:nvPr/>
        </p:nvCxnSpPr>
        <p:spPr>
          <a:xfrm flipV="1">
            <a:off x="3485771" y="1669773"/>
            <a:ext cx="5618472" cy="17592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33FDCF0-C382-4C45-A9CC-C5D569071C93}"/>
              </a:ext>
            </a:extLst>
          </p:cNvPr>
          <p:cNvCxnSpPr/>
          <p:nvPr/>
        </p:nvCxnSpPr>
        <p:spPr>
          <a:xfrm flipV="1">
            <a:off x="1881809" y="1404730"/>
            <a:ext cx="6798365" cy="1126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748CB5-D34C-4B36-8EAA-C329ADD00844}"/>
              </a:ext>
            </a:extLst>
          </p:cNvPr>
          <p:cNvCxnSpPr/>
          <p:nvPr/>
        </p:nvCxnSpPr>
        <p:spPr>
          <a:xfrm>
            <a:off x="3644349" y="1669773"/>
            <a:ext cx="463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0512DB-4D75-467A-9603-02B42820FA91}"/>
              </a:ext>
            </a:extLst>
          </p:cNvPr>
          <p:cNvCxnSpPr>
            <a:cxnSpLocks/>
          </p:cNvCxnSpPr>
          <p:nvPr/>
        </p:nvCxnSpPr>
        <p:spPr>
          <a:xfrm>
            <a:off x="3617843" y="1669773"/>
            <a:ext cx="1855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1C389A-D68A-4D9C-93F0-84571D91C8F3}"/>
              </a:ext>
            </a:extLst>
          </p:cNvPr>
          <p:cNvCxnSpPr>
            <a:cxnSpLocks/>
          </p:cNvCxnSpPr>
          <p:nvPr/>
        </p:nvCxnSpPr>
        <p:spPr>
          <a:xfrm flipV="1">
            <a:off x="3617843" y="1550504"/>
            <a:ext cx="490331" cy="119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4D57ADA-3BDA-4AF0-8855-557159A1B192}"/>
              </a:ext>
            </a:extLst>
          </p:cNvPr>
          <p:cNvCxnSpPr>
            <a:endCxn id="3" idx="2"/>
          </p:cNvCxnSpPr>
          <p:nvPr/>
        </p:nvCxnSpPr>
        <p:spPr>
          <a:xfrm flipV="1">
            <a:off x="3631096" y="1025388"/>
            <a:ext cx="4916556" cy="5251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924D651-32FC-4591-B4DA-DADACC42EDCA}"/>
              </a:ext>
            </a:extLst>
          </p:cNvPr>
          <p:cNvSpPr/>
          <p:nvPr/>
        </p:nvSpPr>
        <p:spPr>
          <a:xfrm>
            <a:off x="8998226" y="2531165"/>
            <a:ext cx="2729948" cy="1759227"/>
          </a:xfrm>
          <a:prstGeom prst="ellipse">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Nhà máy nhiệt điện</a:t>
            </a:r>
          </a:p>
        </p:txBody>
      </p:sp>
      <p:cxnSp>
        <p:nvCxnSpPr>
          <p:cNvPr id="23" name="Straight Arrow Connector 22">
            <a:extLst>
              <a:ext uri="{FF2B5EF4-FFF2-40B4-BE49-F238E27FC236}">
                <a16:creationId xmlns:a16="http://schemas.microsoft.com/office/drawing/2014/main" id="{D9790812-11B1-4481-A11F-EE320F0EE2DC}"/>
              </a:ext>
            </a:extLst>
          </p:cNvPr>
          <p:cNvCxnSpPr>
            <a:cxnSpLocks/>
          </p:cNvCxnSpPr>
          <p:nvPr/>
        </p:nvCxnSpPr>
        <p:spPr>
          <a:xfrm>
            <a:off x="5280991" y="3157329"/>
            <a:ext cx="3717235" cy="25344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B74FB7A-E78F-4DEF-A7AE-629D4A7C379E}"/>
              </a:ext>
            </a:extLst>
          </p:cNvPr>
          <p:cNvSpPr/>
          <p:nvPr/>
        </p:nvSpPr>
        <p:spPr>
          <a:xfrm>
            <a:off x="9104243" y="4823792"/>
            <a:ext cx="2729947" cy="1888434"/>
          </a:xfrm>
          <a:prstGeom prst="ellipse">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Luyện kim. Cơ khí, hóa chất</a:t>
            </a:r>
          </a:p>
        </p:txBody>
      </p:sp>
      <p:cxnSp>
        <p:nvCxnSpPr>
          <p:cNvPr id="29" name="Straight Arrow Connector 28">
            <a:extLst>
              <a:ext uri="{FF2B5EF4-FFF2-40B4-BE49-F238E27FC236}">
                <a16:creationId xmlns:a16="http://schemas.microsoft.com/office/drawing/2014/main" id="{4F87C153-0CBB-42AD-8546-7270BEB6890C}"/>
              </a:ext>
            </a:extLst>
          </p:cNvPr>
          <p:cNvCxnSpPr>
            <a:endCxn id="27" idx="1"/>
          </p:cNvCxnSpPr>
          <p:nvPr/>
        </p:nvCxnSpPr>
        <p:spPr>
          <a:xfrm>
            <a:off x="4108174" y="2531165"/>
            <a:ext cx="5395860" cy="25691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271DF5-E293-4A9A-9462-CC46F0C46970}"/>
              </a:ext>
            </a:extLst>
          </p:cNvPr>
          <p:cNvCxnSpPr/>
          <p:nvPr/>
        </p:nvCxnSpPr>
        <p:spPr>
          <a:xfrm>
            <a:off x="3485771" y="2862470"/>
            <a:ext cx="132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E9FC6C5-49BB-4774-80B1-564DBBF54E8A}"/>
              </a:ext>
            </a:extLst>
          </p:cNvPr>
          <p:cNvCxnSpPr/>
          <p:nvPr/>
        </p:nvCxnSpPr>
        <p:spPr>
          <a:xfrm>
            <a:off x="3631096" y="2902226"/>
            <a:ext cx="5473147" cy="27034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1006AA3-75CA-4B89-857F-42AF3B16D9EC}"/>
              </a:ext>
            </a:extLst>
          </p:cNvPr>
          <p:cNvCxnSpPr/>
          <p:nvPr/>
        </p:nvCxnSpPr>
        <p:spPr>
          <a:xfrm>
            <a:off x="4558748" y="2862470"/>
            <a:ext cx="4638261" cy="25046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3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ox(in)">
                                      <p:cBhvr>
                                        <p:cTn id="47" dur="2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ox(in)">
                                      <p:cBhvr>
                                        <p:cTn id="52" dur="20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in)">
                                      <p:cBhvr>
                                        <p:cTn id="5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5" name="Picture 7" descr="nhietdienCP">
            <a:extLst>
              <a:ext uri="{FF2B5EF4-FFF2-40B4-BE49-F238E27FC236}">
                <a16:creationId xmlns:a16="http://schemas.microsoft.com/office/drawing/2014/main" id="{56917EC6-D012-4932-969C-3C9E97698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6" name="Picture 8" descr="images635783_nd_cp">
            <a:extLst>
              <a:ext uri="{FF2B5EF4-FFF2-40B4-BE49-F238E27FC236}">
                <a16:creationId xmlns:a16="http://schemas.microsoft.com/office/drawing/2014/main" id="{3B8C9F57-CF5D-4EB0-850C-98C133DA4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0"/>
            <a:ext cx="601027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7" name="Picture 9" descr="Th%E1%BB%A7y_%C4%91i%E1%BB%87n_H%C3%B2a_B%C3%ACnh">
            <a:extLst>
              <a:ext uri="{FF2B5EF4-FFF2-40B4-BE49-F238E27FC236}">
                <a16:creationId xmlns:a16="http://schemas.microsoft.com/office/drawing/2014/main" id="{2FA4044B-53F0-4C9A-ACFF-6B47AC8B1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35350"/>
            <a:ext cx="6010276"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8" name="Picture 10" descr="tdsl1">
            <a:extLst>
              <a:ext uri="{FF2B5EF4-FFF2-40B4-BE49-F238E27FC236}">
                <a16:creationId xmlns:a16="http://schemas.microsoft.com/office/drawing/2014/main" id="{08CEEF20-9E47-4255-8E1B-5CF39A06B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4" y="3429000"/>
            <a:ext cx="608647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9" name="Text Box 11">
            <a:extLst>
              <a:ext uri="{FF2B5EF4-FFF2-40B4-BE49-F238E27FC236}">
                <a16:creationId xmlns:a16="http://schemas.microsoft.com/office/drawing/2014/main" id="{A1D1F319-D519-4AF8-AEBC-6AC118FDF71F}"/>
              </a:ext>
            </a:extLst>
          </p:cNvPr>
          <p:cNvSpPr txBox="1">
            <a:spLocks noChangeArrowheads="1"/>
          </p:cNvSpPr>
          <p:nvPr/>
        </p:nvSpPr>
        <p:spPr bwMode="auto">
          <a:xfrm>
            <a:off x="450574" y="2971801"/>
            <a:ext cx="1109206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0066"/>
                </a:solidFill>
                <a:latin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Phát triển nhiệt điện: Uông Bí, Cẩm Phả. Thủy điện: Hòa Bình ( 1920 MW ), Sơn La ( 2400MW ),…</a:t>
            </a:r>
          </a:p>
        </p:txBody>
      </p:sp>
      <p:sp>
        <p:nvSpPr>
          <p:cNvPr id="314381" name="Text Box 13">
            <a:extLst>
              <a:ext uri="{FF2B5EF4-FFF2-40B4-BE49-F238E27FC236}">
                <a16:creationId xmlns:a16="http://schemas.microsoft.com/office/drawing/2014/main" id="{AB7645EE-9925-45F9-B9EE-BCDD211F0678}"/>
              </a:ext>
            </a:extLst>
          </p:cNvPr>
          <p:cNvSpPr txBox="1">
            <a:spLocks noChangeArrowheads="1"/>
          </p:cNvSpPr>
          <p:nvPr/>
        </p:nvSpPr>
        <p:spPr bwMode="auto">
          <a:xfrm>
            <a:off x="2971800" y="381001"/>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UÔNG BÍ</a:t>
            </a:r>
          </a:p>
        </p:txBody>
      </p:sp>
      <p:sp>
        <p:nvSpPr>
          <p:cNvPr id="314382" name="Text Box 14">
            <a:extLst>
              <a:ext uri="{FF2B5EF4-FFF2-40B4-BE49-F238E27FC236}">
                <a16:creationId xmlns:a16="http://schemas.microsoft.com/office/drawing/2014/main" id="{6C65328E-7383-467A-90A8-8C8E0CCC2D9F}"/>
              </a:ext>
            </a:extLst>
          </p:cNvPr>
          <p:cNvSpPr txBox="1">
            <a:spLocks noChangeArrowheads="1"/>
          </p:cNvSpPr>
          <p:nvPr/>
        </p:nvSpPr>
        <p:spPr bwMode="auto">
          <a:xfrm>
            <a:off x="7696200" y="304801"/>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CẨM PHẢ</a:t>
            </a:r>
          </a:p>
        </p:txBody>
      </p:sp>
      <p:sp>
        <p:nvSpPr>
          <p:cNvPr id="11" name="Text Box 13">
            <a:extLst>
              <a:ext uri="{FF2B5EF4-FFF2-40B4-BE49-F238E27FC236}">
                <a16:creationId xmlns:a16="http://schemas.microsoft.com/office/drawing/2014/main" id="{D7D69C6B-7B10-4E97-B2DF-72F1765ECDE1}"/>
              </a:ext>
            </a:extLst>
          </p:cNvPr>
          <p:cNvSpPr txBox="1">
            <a:spLocks noChangeArrowheads="1"/>
          </p:cNvSpPr>
          <p:nvPr/>
        </p:nvSpPr>
        <p:spPr bwMode="auto">
          <a:xfrm>
            <a:off x="5248276" y="765175"/>
            <a:ext cx="16859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NHIỆT ĐIỆN</a:t>
            </a:r>
          </a:p>
        </p:txBody>
      </p:sp>
      <p:sp>
        <p:nvSpPr>
          <p:cNvPr id="12" name="Text Box 13">
            <a:extLst>
              <a:ext uri="{FF2B5EF4-FFF2-40B4-BE49-F238E27FC236}">
                <a16:creationId xmlns:a16="http://schemas.microsoft.com/office/drawing/2014/main" id="{E04AA1AC-3B60-4F68-AA8A-CE95304DF6E4}"/>
              </a:ext>
            </a:extLst>
          </p:cNvPr>
          <p:cNvSpPr txBox="1">
            <a:spLocks noChangeArrowheads="1"/>
          </p:cNvSpPr>
          <p:nvPr/>
        </p:nvSpPr>
        <p:spPr bwMode="auto">
          <a:xfrm>
            <a:off x="5410200" y="4259264"/>
            <a:ext cx="1524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rPr>
              <a:t>THỦY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4375"/>
                                        </p:tgtEl>
                                        <p:attrNameLst>
                                          <p:attrName>style.visibility</p:attrName>
                                        </p:attrNameLst>
                                      </p:cBhvr>
                                      <p:to>
                                        <p:strVal val="visible"/>
                                      </p:to>
                                    </p:set>
                                    <p:animEffect transition="in" filter="box(in)">
                                      <p:cBhvr>
                                        <p:cTn id="7" dur="2000"/>
                                        <p:tgtEl>
                                          <p:spTgt spid="31437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4376"/>
                                        </p:tgtEl>
                                        <p:attrNameLst>
                                          <p:attrName>style.visibility</p:attrName>
                                        </p:attrNameLst>
                                      </p:cBhvr>
                                      <p:to>
                                        <p:strVal val="visible"/>
                                      </p:to>
                                    </p:set>
                                    <p:animEffect transition="in" filter="box(in)">
                                      <p:cBhvr>
                                        <p:cTn id="12" dur="2000"/>
                                        <p:tgtEl>
                                          <p:spTgt spid="3143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4378"/>
                                        </p:tgtEl>
                                        <p:attrNameLst>
                                          <p:attrName>style.visibility</p:attrName>
                                        </p:attrNameLst>
                                      </p:cBhvr>
                                      <p:to>
                                        <p:strVal val="visible"/>
                                      </p:to>
                                    </p:set>
                                    <p:animEffect transition="in" filter="box(in)">
                                      <p:cBhvr>
                                        <p:cTn id="17" dur="2000"/>
                                        <p:tgtEl>
                                          <p:spTgt spid="31437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14377"/>
                                        </p:tgtEl>
                                        <p:attrNameLst>
                                          <p:attrName>style.visibility</p:attrName>
                                        </p:attrNameLst>
                                      </p:cBhvr>
                                      <p:to>
                                        <p:strVal val="visible"/>
                                      </p:to>
                                    </p:set>
                                    <p:animEffect transition="in" filter="box(in)">
                                      <p:cBhvr>
                                        <p:cTn id="22" dur="2000"/>
                                        <p:tgtEl>
                                          <p:spTgt spid="31437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4381"/>
                                        </p:tgtEl>
                                        <p:attrNameLst>
                                          <p:attrName>style.visibility</p:attrName>
                                        </p:attrNameLst>
                                      </p:cBhvr>
                                      <p:to>
                                        <p:strVal val="visible"/>
                                      </p:to>
                                    </p:set>
                                    <p:animEffect transition="in" filter="box(in)">
                                      <p:cBhvr>
                                        <p:cTn id="27" dur="2000"/>
                                        <p:tgtEl>
                                          <p:spTgt spid="31438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4382"/>
                                        </p:tgtEl>
                                        <p:attrNameLst>
                                          <p:attrName>style.visibility</p:attrName>
                                        </p:attrNameLst>
                                      </p:cBhvr>
                                      <p:to>
                                        <p:strVal val="visible"/>
                                      </p:to>
                                    </p:set>
                                    <p:animEffect transition="in" filter="box(in)">
                                      <p:cBhvr>
                                        <p:cTn id="32" dur="2000"/>
                                        <p:tgtEl>
                                          <p:spTgt spid="31438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4379"/>
                                        </p:tgtEl>
                                        <p:attrNameLst>
                                          <p:attrName>style.visibility</p:attrName>
                                        </p:attrNameLst>
                                      </p:cBhvr>
                                      <p:to>
                                        <p:strVal val="visible"/>
                                      </p:to>
                                    </p:set>
                                    <p:animEffect transition="in" filter="box(in)">
                                      <p:cBhvr>
                                        <p:cTn id="47" dur="2000"/>
                                        <p:tgtEl>
                                          <p:spTgt spid="314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9" grpId="0" animBg="1"/>
      <p:bldP spid="314381" grpId="0"/>
      <p:bldP spid="314382"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5" descr="Hình ảnh Đập thủy điện Hòa Bình - Thủy điện Hòa Bình">
            <a:extLst>
              <a:ext uri="{FF2B5EF4-FFF2-40B4-BE49-F238E27FC236}">
                <a16:creationId xmlns:a16="http://schemas.microsoft.com/office/drawing/2014/main" id="{7C9C43CC-BD4B-4543-8CAD-E447F710B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63478" cy="322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ap-thuy-dien">
            <a:extLst>
              <a:ext uri="{FF2B5EF4-FFF2-40B4-BE49-F238E27FC236}">
                <a16:creationId xmlns:a16="http://schemas.microsoft.com/office/drawing/2014/main" id="{A4D84F2D-D158-4567-B46E-FA3C7781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6540"/>
            <a:ext cx="5963478" cy="357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HỒ THÁC BÀ NƠI HẤP DẪN DULỊCH">
            <a:extLst>
              <a:ext uri="{FF2B5EF4-FFF2-40B4-BE49-F238E27FC236}">
                <a16:creationId xmlns:a16="http://schemas.microsoft.com/office/drawing/2014/main" id="{7199955F-AB51-46BB-A33B-C8A930224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29739" y="3286540"/>
            <a:ext cx="6162262" cy="3571460"/>
          </a:xfrm>
          <a:prstGeom prst="rect">
            <a:avLst/>
          </a:prstGeom>
          <a:noFill/>
        </p:spPr>
      </p:pic>
      <p:sp>
        <p:nvSpPr>
          <p:cNvPr id="9" name="Text Box 7">
            <a:extLst>
              <a:ext uri="{FF2B5EF4-FFF2-40B4-BE49-F238E27FC236}">
                <a16:creationId xmlns:a16="http://schemas.microsoft.com/office/drawing/2014/main" id="{E2FE82CA-640E-4BC3-BF8C-F3169284F600}"/>
              </a:ext>
            </a:extLst>
          </p:cNvPr>
          <p:cNvSpPr txBox="1">
            <a:spLocks noChangeArrowheads="1"/>
          </p:cNvSpPr>
          <p:nvPr/>
        </p:nvSpPr>
        <p:spPr bwMode="auto">
          <a:xfrm>
            <a:off x="6228523" y="208378"/>
            <a:ext cx="5830954" cy="304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0070C0"/>
                </a:solidFill>
                <a:latin typeface="Times New Roman" panose="02020603050405020304" pitchFamily="18" charset="0"/>
              </a:rPr>
              <a:t>Hồ có trữ lượng nước 9,5 tỉ m</a:t>
            </a:r>
            <a:r>
              <a:rPr lang="en-US" altLang="en-US" b="1" baseline="30000">
                <a:solidFill>
                  <a:srgbClr val="0070C0"/>
                </a:solidFill>
                <a:latin typeface="Times New Roman" panose="02020603050405020304" pitchFamily="18" charset="0"/>
              </a:rPr>
              <a:t>3</a:t>
            </a:r>
            <a:r>
              <a:rPr lang="en-US" altLang="en-US" b="1">
                <a:solidFill>
                  <a:srgbClr val="0070C0"/>
                </a:solidFill>
                <a:latin typeface="Times New Roman" panose="02020603050405020304" pitchFamily="18" charset="0"/>
              </a:rPr>
              <a:t>, tác dụng điều tiết lũ và cung cấp nước tưới cho đồng bằng sông Hồng, nuôi trồng thủy sản, điều hòa khí hậu và khai thác du lịch.</a:t>
            </a:r>
          </a:p>
        </p:txBody>
      </p:sp>
      <p:sp>
        <p:nvSpPr>
          <p:cNvPr id="4" name="Rectangle 3">
            <a:extLst>
              <a:ext uri="{FF2B5EF4-FFF2-40B4-BE49-F238E27FC236}">
                <a16:creationId xmlns:a16="http://schemas.microsoft.com/office/drawing/2014/main" id="{9C5F8DF3-2785-458A-AA54-9FEFE0213D78}"/>
              </a:ext>
            </a:extLst>
          </p:cNvPr>
          <p:cNvSpPr/>
          <p:nvPr/>
        </p:nvSpPr>
        <p:spPr>
          <a:xfrm>
            <a:off x="490330" y="208378"/>
            <a:ext cx="1842053" cy="692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Hòa Bình</a:t>
            </a:r>
          </a:p>
        </p:txBody>
      </p:sp>
      <p:sp>
        <p:nvSpPr>
          <p:cNvPr id="5" name="Rectangle 4">
            <a:extLst>
              <a:ext uri="{FF2B5EF4-FFF2-40B4-BE49-F238E27FC236}">
                <a16:creationId xmlns:a16="http://schemas.microsoft.com/office/drawing/2014/main" id="{C0145AF2-0109-4BF3-A16C-3574937BF769}"/>
              </a:ext>
            </a:extLst>
          </p:cNvPr>
          <p:cNvSpPr/>
          <p:nvPr/>
        </p:nvSpPr>
        <p:spPr>
          <a:xfrm>
            <a:off x="490330" y="3538330"/>
            <a:ext cx="1961322" cy="72887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Sơn La</a:t>
            </a:r>
          </a:p>
        </p:txBody>
      </p:sp>
      <p:sp>
        <p:nvSpPr>
          <p:cNvPr id="6" name="Rectangle 5">
            <a:extLst>
              <a:ext uri="{FF2B5EF4-FFF2-40B4-BE49-F238E27FC236}">
                <a16:creationId xmlns:a16="http://schemas.microsoft.com/office/drawing/2014/main" id="{F9D5A918-1405-4618-B128-F3AE1A43BA3F}"/>
              </a:ext>
            </a:extLst>
          </p:cNvPr>
          <p:cNvSpPr/>
          <p:nvPr/>
        </p:nvSpPr>
        <p:spPr>
          <a:xfrm>
            <a:off x="6559826" y="3637722"/>
            <a:ext cx="1762539" cy="62947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Thác Bà</a:t>
            </a:r>
          </a:p>
        </p:txBody>
      </p:sp>
      <p:cxnSp>
        <p:nvCxnSpPr>
          <p:cNvPr id="11" name="Straight Arrow Connector 10">
            <a:extLst>
              <a:ext uri="{FF2B5EF4-FFF2-40B4-BE49-F238E27FC236}">
                <a16:creationId xmlns:a16="http://schemas.microsoft.com/office/drawing/2014/main" id="{4893ABAF-084B-42FE-ABEE-3CD76B648B2E}"/>
              </a:ext>
            </a:extLst>
          </p:cNvPr>
          <p:cNvCxnSpPr/>
          <p:nvPr/>
        </p:nvCxnSpPr>
        <p:spPr>
          <a:xfrm>
            <a:off x="4492487" y="371061"/>
            <a:ext cx="1736036" cy="119269"/>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ox(in)">
                                      <p:cBhvr>
                                        <p:cTn id="7" dur="20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ox(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1106</Words>
  <Application>Microsoft Office PowerPoint</Application>
  <PresentationFormat>Widescreen</PresentationFormat>
  <Paragraphs>149</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60</cp:revision>
  <dcterms:created xsi:type="dcterms:W3CDTF">2021-10-16T07:10:50Z</dcterms:created>
  <dcterms:modified xsi:type="dcterms:W3CDTF">2022-11-18T02:25:04Z</dcterms:modified>
</cp:coreProperties>
</file>