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glb" ContentType="model/gltf.binary"/>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4" r:id="rId2"/>
    <p:sldMasterId id="2147483768" r:id="rId3"/>
  </p:sldMasterIdLst>
  <p:notesMasterIdLst>
    <p:notesMasterId r:id="rId33"/>
  </p:notesMasterIdLst>
  <p:sldIdLst>
    <p:sldId id="309" r:id="rId4"/>
    <p:sldId id="294" r:id="rId5"/>
    <p:sldId id="340" r:id="rId6"/>
    <p:sldId id="296" r:id="rId7"/>
    <p:sldId id="298" r:id="rId8"/>
    <p:sldId id="314" r:id="rId9"/>
    <p:sldId id="302" r:id="rId10"/>
    <p:sldId id="328" r:id="rId11"/>
    <p:sldId id="330" r:id="rId12"/>
    <p:sldId id="333" r:id="rId13"/>
    <p:sldId id="316" r:id="rId14"/>
    <p:sldId id="339" r:id="rId15"/>
    <p:sldId id="307" r:id="rId16"/>
    <p:sldId id="308" r:id="rId17"/>
    <p:sldId id="304" r:id="rId18"/>
    <p:sldId id="343" r:id="rId19"/>
    <p:sldId id="345" r:id="rId20"/>
    <p:sldId id="346" r:id="rId21"/>
    <p:sldId id="347" r:id="rId22"/>
    <p:sldId id="348" r:id="rId23"/>
    <p:sldId id="349" r:id="rId24"/>
    <p:sldId id="350" r:id="rId25"/>
    <p:sldId id="351" r:id="rId26"/>
    <p:sldId id="352" r:id="rId27"/>
    <p:sldId id="326" r:id="rId28"/>
    <p:sldId id="320" r:id="rId29"/>
    <p:sldId id="324" r:id="rId30"/>
    <p:sldId id="335" r:id="rId31"/>
    <p:sldId id="35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64" autoAdjust="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8013D-FC0A-4F42-A029-49F3C2DACDD4}" type="datetimeFigureOut">
              <a:rPr lang="en-US" smtClean="0"/>
              <a:t>10/11/2021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6CA99-6C8F-4D7E-AEE9-B906462BF6E8}" type="slidenum">
              <a:rPr lang="en-US" smtClean="0"/>
              <a:t>‹#›</a:t>
            </a:fld>
            <a:endParaRPr lang="en-US"/>
          </a:p>
        </p:txBody>
      </p:sp>
    </p:spTree>
    <p:extLst>
      <p:ext uri="{BB962C8B-B14F-4D97-AF65-F5344CB8AC3E}">
        <p14:creationId xmlns:p14="http://schemas.microsoft.com/office/powerpoint/2010/main" val="32480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360D74-E893-4C89-8AB6-6ABB074640E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8408692-9659-4CC9-A008-4193E7F34FA6}"/>
              </a:ext>
            </a:extLst>
          </p:cNvPr>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1313029-B389-4F72-9B67-758183A50A93}"/>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7038CA-302A-4079-AD03-A971710032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75E6CA0-3C4E-444B-B7A5-73384C86646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8156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F3C40-DE10-4E12-A051-0564757FF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C60606B-C4DB-4FC0-9E15-02BCF7E9B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B390871-85AA-451A-886B-54A317D54C4F}"/>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BE3E90A-3586-4722-A65D-7C862A4DA5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0240CA1-4873-4E15-8D5F-765F058C550D}"/>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79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18FE08B-C4CB-45A7-B952-75A0A46B01B4}"/>
              </a:ext>
            </a:extLst>
          </p:cNvPr>
          <p:cNvSpPr>
            <a:spLocks noGrp="1"/>
          </p:cNvSpPr>
          <p:nvPr>
            <p:ph type="title" orient="vert"/>
          </p:nvPr>
        </p:nvSpPr>
        <p:spPr>
          <a:xfrm>
            <a:off x="6543676" y="365124"/>
            <a:ext cx="1971675"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E4BCD1F-A53F-4A77-8ECC-A3A742EDC1C1}"/>
              </a:ext>
            </a:extLst>
          </p:cNvPr>
          <p:cNvSpPr>
            <a:spLocks noGrp="1"/>
          </p:cNvSpPr>
          <p:nvPr>
            <p:ph type="body" orient="vert" idx="1"/>
          </p:nvPr>
        </p:nvSpPr>
        <p:spPr>
          <a:xfrm>
            <a:off x="628654" y="365124"/>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38FDCC-ADD3-4C1E-96DD-A5C9B10474E9}"/>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BDB11D-9841-4925-B7FC-485A79DF52B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7EED16A-3529-49C4-BFE2-8EDF8408892A}"/>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25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511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320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5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42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1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197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328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298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33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7A65205-8E92-4DC9-9064-78350950F0DB}"/>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DA059F-2E3B-489E-9DD6-7C72CEDF5A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E7AE230-09E5-470C-9F55-E1EB49BD9DD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849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25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902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675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48512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290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632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990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454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666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9411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C62548-4AE9-424D-B6EC-293CD4AE348C}"/>
              </a:ext>
            </a:extLst>
          </p:cNvPr>
          <p:cNvSpPr>
            <a:spLocks noGrp="1"/>
          </p:cNvSpPr>
          <p:nvPr>
            <p:ph type="title"/>
          </p:nvPr>
        </p:nvSpPr>
        <p:spPr>
          <a:xfrm>
            <a:off x="623887" y="170974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5DB216F-FFB7-417B-A349-4DC3961AD912}"/>
              </a:ext>
            </a:extLst>
          </p:cNvPr>
          <p:cNvSpPr>
            <a:spLocks noGrp="1"/>
          </p:cNvSpPr>
          <p:nvPr>
            <p:ph type="body" idx="1"/>
          </p:nvPr>
        </p:nvSpPr>
        <p:spPr>
          <a:xfrm>
            <a:off x="623887" y="4589519"/>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AC20F18-6BC9-4540-8258-08F9D927D29E}"/>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258837D-B161-4F5C-8C96-6C02A07C97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49ADFDC-1026-4FEB-8DEC-BE92356F525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521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74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852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437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940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10" name="矩形: 圆角 9"/>
          <p:cNvSpPr/>
          <p:nvPr userDrawn="1"/>
        </p:nvSpPr>
        <p:spPr>
          <a:xfrm>
            <a:off x="355609" y="266705"/>
            <a:ext cx="8432786"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483438" y="405300"/>
            <a:ext cx="813965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530276" y="457147"/>
            <a:ext cx="8046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一个圆顶角，剪去另一个顶角 12"/>
          <p:cNvSpPr/>
          <p:nvPr userDrawn="1"/>
        </p:nvSpPr>
        <p:spPr>
          <a:xfrm rot="5400000" flipV="1">
            <a:off x="-60224" y="910031"/>
            <a:ext cx="900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2" name="组合 10"/>
          <p:cNvGrpSpPr/>
          <p:nvPr userDrawn="1"/>
        </p:nvGrpSpPr>
        <p:grpSpPr>
          <a:xfrm>
            <a:off x="718661" y="133985"/>
            <a:ext cx="761238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grpSp>
      <p:sp>
        <p:nvSpPr>
          <p:cNvPr id="65" name="矩形: 一个圆顶角，剪去另一个顶角 64"/>
          <p:cNvSpPr/>
          <p:nvPr userDrawn="1"/>
        </p:nvSpPr>
        <p:spPr>
          <a:xfrm rot="5400000" flipV="1">
            <a:off x="-60224" y="1861878"/>
            <a:ext cx="900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8287850" y="2774344"/>
            <a:ext cx="900000" cy="324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8260850" y="3753191"/>
            <a:ext cx="900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8260850" y="4705038"/>
            <a:ext cx="900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8260850" y="5656885"/>
            <a:ext cx="900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17295519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A703DD-AE29-49D2-B9C2-899132854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ECFA57-701A-479C-B5A5-B70019F37A53}"/>
              </a:ext>
            </a:extLst>
          </p:cNvPr>
          <p:cNvSpPr>
            <a:spLocks noGrp="1"/>
          </p:cNvSpPr>
          <p:nvPr>
            <p:ph sz="half" idx="1"/>
          </p:nvPr>
        </p:nvSpPr>
        <p:spPr>
          <a:xfrm>
            <a:off x="628650" y="1825624"/>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D3A912A-1CA5-4ED2-BC3F-CB9A262809CC}"/>
              </a:ext>
            </a:extLst>
          </p:cNvPr>
          <p:cNvSpPr>
            <a:spLocks noGrp="1"/>
          </p:cNvSpPr>
          <p:nvPr>
            <p:ph sz="half" idx="2"/>
          </p:nvPr>
        </p:nvSpPr>
        <p:spPr>
          <a:xfrm>
            <a:off x="4629150" y="1825624"/>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13C041C-BE80-4541-A7F9-1109E2F98558}"/>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DCE014-C75F-4630-9A89-B4B59B1E301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1C6693A-48B2-4956-8661-63960D73301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49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1456F-E221-4314-891E-4DCC5292D52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EA7B618-AE1E-4FEB-946C-485CD7125BD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355CAB8-8F0E-411B-B1C2-96B74F4AE30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113477A-5800-4F4E-A8F4-9D77D7F5919C}"/>
              </a:ext>
            </a:extLst>
          </p:cNvPr>
          <p:cNvSpPr>
            <a:spLocks noGrp="1"/>
          </p:cNvSpPr>
          <p:nvPr>
            <p:ph type="body" sz="quarter" idx="3"/>
          </p:nvPr>
        </p:nvSpPr>
        <p:spPr>
          <a:xfrm>
            <a:off x="4629157"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DA2AFFB-65FD-46BF-B273-37398E0BE77F}"/>
              </a:ext>
            </a:extLst>
          </p:cNvPr>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1DB2F6A-274C-42AE-82A8-E75AFF799310}"/>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0118E466-4819-4C08-B49C-8AD35D92D76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2CB2C92C-6E1F-4FAA-98EE-5DEAE8F4861A}"/>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05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47DBDD-2D46-4CD6-AA87-E79E7491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B9175F8-399F-438B-8B33-9AE67BDDE9EC}"/>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A78A58F-859C-45F9-9A20-9A5685BA28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BAF6C233-4D00-4CE1-9162-1827026D8BE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0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B5D1008-996D-45C6-ABA4-A9EC3162B86F}"/>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BE20EE8-F048-47CA-8F4F-0285DACB1B5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7A3C9425-7191-4C83-8646-D5A75AFE7860}"/>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6510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19048A-1D58-4DB0-A9F2-A6DA36F9C5C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62F3B85-398C-4973-BA09-18C053E23B20}"/>
              </a:ext>
            </a:extLst>
          </p:cNvPr>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D55F9F0-7DC6-4104-BF3F-6C36A6B604BD}"/>
              </a:ext>
            </a:extLst>
          </p:cNvPr>
          <p:cNvSpPr>
            <a:spLocks noGrp="1"/>
          </p:cNvSpPr>
          <p:nvPr>
            <p:ph type="body" sz="half" idx="2"/>
          </p:nvPr>
        </p:nvSpPr>
        <p:spPr>
          <a:xfrm>
            <a:off x="629841" y="20574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535E34A-EF01-41A5-889D-FA74AEB4BA4A}"/>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87C1EC5-441E-4223-9F19-666A334D2A2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9CA6780-C0F4-4190-985B-6A087ED58ED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85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285A3D-CA0E-4110-832F-B31C85006B9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BE63488-7939-4632-9E5E-9A22DE5788DD}"/>
              </a:ext>
            </a:extLst>
          </p:cNvPr>
          <p:cNvSpPr>
            <a:spLocks noGrp="1"/>
          </p:cNvSpPr>
          <p:nvPr>
            <p:ph type="pic" idx="1"/>
          </p:nvPr>
        </p:nvSpPr>
        <p:spPr>
          <a:xfrm>
            <a:off x="3887391"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E1DAF57-4DA7-4C7D-8BE9-4E8328959A0D}"/>
              </a:ext>
            </a:extLst>
          </p:cNvPr>
          <p:cNvSpPr>
            <a:spLocks noGrp="1"/>
          </p:cNvSpPr>
          <p:nvPr>
            <p:ph type="body" sz="half" idx="2"/>
          </p:nvPr>
        </p:nvSpPr>
        <p:spPr>
          <a:xfrm>
            <a:off x="629841" y="20574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D3016B7-1322-4EFB-8AB7-12F66596EE82}"/>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08590A4-A5B4-4AF9-8318-414A5FF4DA4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F8C2A8C-600C-440E-81BD-EF83D73DC786}"/>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39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73C328-922F-4B0B-8525-8ACF096E874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2C1BFE4-AA55-444D-AE70-3B0265254091}"/>
              </a:ext>
            </a:extLst>
          </p:cNvPr>
          <p:cNvSpPr>
            <a:spLocks noGrp="1"/>
          </p:cNvSpPr>
          <p:nvPr>
            <p:ph type="body" idx="1"/>
          </p:nvPr>
        </p:nvSpPr>
        <p:spPr>
          <a:xfrm>
            <a:off x="628650" y="1825624"/>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7D68E4-8B87-467B-B1C3-35BC81AE59C1}"/>
              </a:ext>
            </a:extLst>
          </p:cNvPr>
          <p:cNvSpPr>
            <a:spLocks noGrp="1"/>
          </p:cNvSpPr>
          <p:nvPr>
            <p:ph type="dt" sz="half" idx="2"/>
          </p:nvPr>
        </p:nvSpPr>
        <p:spPr>
          <a:xfrm>
            <a:off x="628650" y="635640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88F2EFC-AD95-415C-8369-5A07D311736E}"/>
              </a:ext>
            </a:extLst>
          </p:cNvPr>
          <p:cNvSpPr>
            <a:spLocks noGrp="1"/>
          </p:cNvSpPr>
          <p:nvPr>
            <p:ph type="ftr" sz="quarter" idx="3"/>
          </p:nvPr>
        </p:nvSpPr>
        <p:spPr>
          <a:xfrm>
            <a:off x="3028950" y="635640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3E3FC87-E14B-43D3-B70F-4D9355BCC9B8}"/>
              </a:ext>
            </a:extLst>
          </p:cNvPr>
          <p:cNvSpPr>
            <a:spLocks noGrp="1"/>
          </p:cNvSpPr>
          <p:nvPr>
            <p:ph type="sldNum" sz="quarter" idx="4"/>
          </p:nvPr>
        </p:nvSpPr>
        <p:spPr>
          <a:xfrm>
            <a:off x="6457950" y="635640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0274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9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F69F2-81F5-48C7-9089-1B233AA5C05C}"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932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DF14-9474-41C6-9319-2345718929E4}"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02537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3" Type="http://schemas.openxmlformats.org/officeDocument/2006/relationships/slideLayout" Target="../slideLayouts/slideLayout1.xml"/><Relationship Id="rId7" Type="http://schemas.openxmlformats.org/officeDocument/2006/relationships/slide" Target="slide18.xml"/><Relationship Id="rId12" Type="http://schemas.microsoft.com/office/2007/relationships/hdphoto" Target="../media/hdphoto4.wdp"/><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11"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38.jpg"/><Relationship Id="rId9" Type="http://schemas.microsoft.com/office/2007/relationships/hdphoto" Target="../media/hdphoto3.wdp"/><Relationship Id="rId14" Type="http://schemas.microsoft.com/office/2007/relationships/hdphoto" Target="../media/hdphoto5.wdp"/></Relationships>
</file>

<file path=ppt/slides/_rels/slide18.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18" Type="http://schemas.openxmlformats.org/officeDocument/2006/relationships/image" Target="../media/image50.png"/><Relationship Id="rId3" Type="http://schemas.openxmlformats.org/officeDocument/2006/relationships/slide" Target="slide19.xml"/><Relationship Id="rId21" Type="http://schemas.openxmlformats.org/officeDocument/2006/relationships/image" Target="../media/image52.gif"/><Relationship Id="rId7" Type="http://schemas.openxmlformats.org/officeDocument/2006/relationships/image" Target="../media/image46.png"/><Relationship Id="rId12" Type="http://schemas.openxmlformats.org/officeDocument/2006/relationships/image" Target="../media/image48.png"/><Relationship Id="rId17" Type="http://schemas.openxmlformats.org/officeDocument/2006/relationships/image" Target="../media/image49.gif"/><Relationship Id="rId2" Type="http://schemas.openxmlformats.org/officeDocument/2006/relationships/image" Target="../media/image44.png"/><Relationship Id="rId16" Type="http://schemas.openxmlformats.org/officeDocument/2006/relationships/slide" Target="slide24.xml"/><Relationship Id="rId20" Type="http://schemas.microsoft.com/office/2007/relationships/hdphoto" Target="../media/hdphoto10.wdp"/><Relationship Id="rId1" Type="http://schemas.openxmlformats.org/officeDocument/2006/relationships/slideLayout" Target="../slideLayouts/slideLayout1.xml"/><Relationship Id="rId6" Type="http://schemas.openxmlformats.org/officeDocument/2006/relationships/slide" Target="slide20.xml"/><Relationship Id="rId11" Type="http://schemas.microsoft.com/office/2007/relationships/hdphoto" Target="../media/hdphoto8.wdp"/><Relationship Id="rId5" Type="http://schemas.microsoft.com/office/2007/relationships/hdphoto" Target="../media/hdphoto6.wdp"/><Relationship Id="rId15" Type="http://schemas.openxmlformats.org/officeDocument/2006/relationships/slide" Target="slide23.xml"/><Relationship Id="rId10" Type="http://schemas.openxmlformats.org/officeDocument/2006/relationships/image" Target="../media/image47.png"/><Relationship Id="rId19"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slide" Target="slide21.xml"/><Relationship Id="rId14" Type="http://schemas.openxmlformats.org/officeDocument/2006/relationships/slide" Target="slide22.xml"/><Relationship Id="rId22" Type="http://schemas.openxmlformats.org/officeDocument/2006/relationships/slide" Target="slide25.xml"/></Relationships>
</file>

<file path=ppt/slides/_rels/slide1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image" Target="../media/image53.jpg"/><Relationship Id="rId1" Type="http://schemas.openxmlformats.org/officeDocument/2006/relationships/slideLayout" Target="../slideLayouts/slideLayout1.xml"/><Relationship Id="rId6" Type="http://schemas.openxmlformats.org/officeDocument/2006/relationships/slide" Target="slide18.xml"/><Relationship Id="rId5" Type="http://schemas.microsoft.com/office/2007/relationships/hdphoto" Target="../media/hdphoto2.wdp"/><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image" Target="../media/image53.jpg"/><Relationship Id="rId1" Type="http://schemas.openxmlformats.org/officeDocument/2006/relationships/slideLayout" Target="../slideLayouts/slideLayout1.xml"/><Relationship Id="rId6" Type="http://schemas.openxmlformats.org/officeDocument/2006/relationships/slide" Target="slide18.xml"/><Relationship Id="rId5" Type="http://schemas.microsoft.com/office/2007/relationships/hdphoto" Target="../media/hdphoto2.wdp"/><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image" Target="../media/image53.jpg"/><Relationship Id="rId1" Type="http://schemas.openxmlformats.org/officeDocument/2006/relationships/slideLayout" Target="../slideLayouts/slideLayout1.xml"/><Relationship Id="rId6" Type="http://schemas.openxmlformats.org/officeDocument/2006/relationships/slide" Target="slide18.xml"/><Relationship Id="rId5" Type="http://schemas.microsoft.com/office/2007/relationships/hdphoto" Target="../media/hdphoto2.wdp"/><Relationship Id="rId4" Type="http://schemas.openxmlformats.org/officeDocument/2006/relationships/image" Target="../media/image39.pn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9.png"/><Relationship Id="rId7" Type="http://schemas.microsoft.com/office/2007/relationships/hdphoto" Target="../media/hdphoto11.wdp"/><Relationship Id="rId12" Type="http://schemas.openxmlformats.org/officeDocument/2006/relationships/image" Target="../media/image56.png"/><Relationship Id="rId2" Type="http://schemas.openxmlformats.org/officeDocument/2006/relationships/image" Target="../media/image53.jpg"/><Relationship Id="rId1" Type="http://schemas.openxmlformats.org/officeDocument/2006/relationships/slideLayout" Target="../slideLayouts/slideLayout1.xml"/><Relationship Id="rId6" Type="http://schemas.openxmlformats.org/officeDocument/2006/relationships/image" Target="../media/image55.png"/><Relationship Id="rId11" Type="http://schemas.microsoft.com/office/2007/relationships/hdphoto" Target="../media/hdphoto13.wdp"/><Relationship Id="rId5" Type="http://schemas.openxmlformats.org/officeDocument/2006/relationships/slide" Target="slide18.xml"/><Relationship Id="rId10" Type="http://schemas.openxmlformats.org/officeDocument/2006/relationships/image" Target="../media/image58.png"/><Relationship Id="rId4" Type="http://schemas.microsoft.com/office/2007/relationships/hdphoto" Target="../media/hdphoto2.wdp"/><Relationship Id="rId9" Type="http://schemas.microsoft.com/office/2007/relationships/hdphoto" Target="../media/hdphoto12.wdp"/></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9.png"/><Relationship Id="rId7" Type="http://schemas.microsoft.com/office/2007/relationships/hdphoto" Target="../media/hdphoto11.wdp"/><Relationship Id="rId2" Type="http://schemas.openxmlformats.org/officeDocument/2006/relationships/image" Target="../media/image53.jpg"/><Relationship Id="rId1" Type="http://schemas.openxmlformats.org/officeDocument/2006/relationships/slideLayout" Target="../slideLayouts/slideLayout1.xml"/><Relationship Id="rId6" Type="http://schemas.openxmlformats.org/officeDocument/2006/relationships/image" Target="../media/image55.png"/><Relationship Id="rId11" Type="http://schemas.microsoft.com/office/2007/relationships/hdphoto" Target="../media/hdphoto13.wdp"/><Relationship Id="rId5" Type="http://schemas.openxmlformats.org/officeDocument/2006/relationships/slide" Target="slide18.xml"/><Relationship Id="rId10" Type="http://schemas.openxmlformats.org/officeDocument/2006/relationships/image" Target="../media/image58.png"/><Relationship Id="rId4" Type="http://schemas.microsoft.com/office/2007/relationships/hdphoto" Target="../media/hdphoto2.wdp"/><Relationship Id="rId9" Type="http://schemas.microsoft.com/office/2007/relationships/hdphoto" Target="../media/hdphoto12.wdp"/></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9.png"/><Relationship Id="rId7" Type="http://schemas.microsoft.com/office/2007/relationships/hdphoto" Target="../media/hdphoto11.wdp"/><Relationship Id="rId2" Type="http://schemas.openxmlformats.org/officeDocument/2006/relationships/image" Target="../media/image53.jpg"/><Relationship Id="rId1" Type="http://schemas.openxmlformats.org/officeDocument/2006/relationships/slideLayout" Target="../slideLayouts/slideLayout1.xml"/><Relationship Id="rId6" Type="http://schemas.openxmlformats.org/officeDocument/2006/relationships/image" Target="../media/image55.png"/><Relationship Id="rId11" Type="http://schemas.microsoft.com/office/2007/relationships/hdphoto" Target="../media/hdphoto13.wdp"/><Relationship Id="rId5" Type="http://schemas.openxmlformats.org/officeDocument/2006/relationships/slide" Target="slide18.xml"/><Relationship Id="rId10" Type="http://schemas.openxmlformats.org/officeDocument/2006/relationships/image" Target="../media/image58.png"/><Relationship Id="rId4" Type="http://schemas.microsoft.com/office/2007/relationships/hdphoto" Target="../media/hdphoto2.wdp"/><Relationship Id="rId9" Type="http://schemas.microsoft.com/office/2007/relationships/hdphoto" Target="../media/hdphoto12.wdp"/></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17/06/relationships/model3d" Target="../media/model3d1.glb"/><Relationship Id="rId5" Type="http://schemas.openxmlformats.org/officeDocument/2006/relationships/image" Target="../media/image13.png"/><Relationship Id="rId4" Type="http://schemas.openxmlformats.org/officeDocument/2006/relationships/hyperlink" Target="https://www.publicdomainpictures.net/view-image.php?image=209446&amp;picture=tropical-beach-scene" TargetMode="Externa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2" y="0"/>
            <a:ext cx="9144002" cy="6858000"/>
            <a:chOff x="0" y="0"/>
            <a:chExt cx="12192000" cy="68580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pic>
        <p:nvPicPr>
          <p:cNvPr id="5" name="Picture 10">
            <a:extLst>
              <a:ext uri="{FF2B5EF4-FFF2-40B4-BE49-F238E27FC236}">
                <a16:creationId xmlns="" xmlns:a16="http://schemas.microsoft.com/office/drawing/2014/main" id="{04FADE9C-6EAE-4E8D-87CD-5A5D442F1E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15" y="3018836"/>
            <a:ext cx="584597"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BABE8D0B-29EA-465A-B95E-DCF48706D0EE}"/>
              </a:ext>
            </a:extLst>
          </p:cNvPr>
          <p:cNvGrpSpPr/>
          <p:nvPr/>
        </p:nvGrpSpPr>
        <p:grpSpPr>
          <a:xfrm>
            <a:off x="3073755" y="2188792"/>
            <a:ext cx="5460646" cy="2077839"/>
            <a:chOff x="3524814" y="2883746"/>
            <a:chExt cx="6283836" cy="2077839"/>
          </a:xfrm>
        </p:grpSpPr>
        <p:pic>
          <p:nvPicPr>
            <p:cNvPr id="7" name="Picture 6" descr="Cover">
              <a:extLst>
                <a:ext uri="{FF2B5EF4-FFF2-40B4-BE49-F238E27FC236}">
                  <a16:creationId xmlns="" xmlns:a16="http://schemas.microsoft.com/office/drawing/2014/main" id="{3BA8B8E2-EB5A-41B0-9578-C5F3532529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4859"/>
            <a:stretch/>
          </p:blipFill>
          <p:spPr bwMode="auto">
            <a:xfrm rot="19155168" flipV="1">
              <a:off x="3524814" y="2883746"/>
              <a:ext cx="1951186" cy="207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14">
              <a:extLst>
                <a:ext uri="{FF2B5EF4-FFF2-40B4-BE49-F238E27FC236}">
                  <a16:creationId xmlns="" xmlns:a16="http://schemas.microsoft.com/office/drawing/2014/main" id="{479184A6-4EF3-434A-8F67-BE933F8941DC}"/>
                </a:ext>
              </a:extLst>
            </p:cNvPr>
            <p:cNvSpPr/>
            <p:nvPr/>
          </p:nvSpPr>
          <p:spPr>
            <a:xfrm>
              <a:off x="4898172" y="3178759"/>
              <a:ext cx="4910478" cy="1044760"/>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00FF"/>
                  </a:solidFill>
                  <a:latin typeface="Times New Roman" panose="02020603050405020304" pitchFamily="18" charset="0"/>
                  <a:cs typeface="Times New Roman" panose="02020603050405020304" pitchFamily="18" charset="0"/>
                </a:rPr>
                <a:t>HĐ 2</a:t>
              </a:r>
            </a:p>
            <a:p>
              <a:pPr algn="ctr">
                <a:lnSpc>
                  <a:spcPct val="150000"/>
                </a:lnSpc>
              </a:pPr>
              <a:r>
                <a:rPr lang="en-US" sz="2400" b="1">
                  <a:solidFill>
                    <a:srgbClr val="0000FF"/>
                  </a:solidFill>
                  <a:latin typeface="Times New Roman" panose="02020603050405020304" pitchFamily="18" charset="0"/>
                  <a:cs typeface="Times New Roman" panose="02020603050405020304" pitchFamily="18" charset="0"/>
                </a:rPr>
                <a:t>HÌNH THÀNH KIẾN THỨC</a:t>
              </a:r>
            </a:p>
          </p:txBody>
        </p:sp>
      </p:grpSp>
      <p:grpSp>
        <p:nvGrpSpPr>
          <p:cNvPr id="9" name="Group 8">
            <a:extLst>
              <a:ext uri="{FF2B5EF4-FFF2-40B4-BE49-F238E27FC236}">
                <a16:creationId xmlns="" xmlns:a16="http://schemas.microsoft.com/office/drawing/2014/main" id="{A6593133-7286-4597-BA24-6A7025C27379}"/>
              </a:ext>
            </a:extLst>
          </p:cNvPr>
          <p:cNvGrpSpPr/>
          <p:nvPr/>
        </p:nvGrpSpPr>
        <p:grpSpPr>
          <a:xfrm>
            <a:off x="2268816" y="592985"/>
            <a:ext cx="3981222" cy="2470725"/>
            <a:chOff x="2368169" y="743376"/>
            <a:chExt cx="5308296" cy="2470725"/>
          </a:xfrm>
        </p:grpSpPr>
        <p:sp>
          <p:nvSpPr>
            <p:cNvPr id="10" name="Rectangle: Rounded Corners 5">
              <a:extLst>
                <a:ext uri="{FF2B5EF4-FFF2-40B4-BE49-F238E27FC236}">
                  <a16:creationId xmlns="" xmlns:a16="http://schemas.microsoft.com/office/drawing/2014/main" id="{E251AD20-8C98-40FE-AE1B-648D64085EB3}"/>
                </a:ext>
              </a:extLst>
            </p:cNvPr>
            <p:cNvSpPr/>
            <p:nvPr/>
          </p:nvSpPr>
          <p:spPr>
            <a:xfrm>
              <a:off x="4851356" y="743376"/>
              <a:ext cx="2825109" cy="1044760"/>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00FF"/>
                  </a:solidFill>
                  <a:latin typeface="Times New Roman" panose="02020603050405020304" pitchFamily="18" charset="0"/>
                  <a:cs typeface="Times New Roman" panose="02020603050405020304" pitchFamily="18" charset="0"/>
                </a:rPr>
                <a:t>HĐ 1</a:t>
              </a:r>
            </a:p>
            <a:p>
              <a:pPr algn="ctr">
                <a:lnSpc>
                  <a:spcPct val="150000"/>
                </a:lnSpc>
              </a:pPr>
              <a:r>
                <a:rPr lang="en-US" sz="2400" b="1">
                  <a:solidFill>
                    <a:srgbClr val="0000FF"/>
                  </a:solidFill>
                  <a:latin typeface="Times New Roman" panose="02020603050405020304" pitchFamily="18" charset="0"/>
                  <a:cs typeface="Times New Roman" panose="02020603050405020304" pitchFamily="18" charset="0"/>
                </a:rPr>
                <a:t>KHỞI ĐỘNG</a:t>
              </a:r>
            </a:p>
          </p:txBody>
        </p:sp>
        <p:pic>
          <p:nvPicPr>
            <p:cNvPr id="11" name="Picture 6" descr="image006">
              <a:extLst>
                <a:ext uri="{FF2B5EF4-FFF2-40B4-BE49-F238E27FC236}">
                  <a16:creationId xmlns="" xmlns:a16="http://schemas.microsoft.com/office/drawing/2014/main" id="{ECBC86D0-9839-47AC-96DD-E44AA3B553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443062">
              <a:off x="2368169" y="1121669"/>
              <a:ext cx="3228481" cy="209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a:extLst>
              <a:ext uri="{FF2B5EF4-FFF2-40B4-BE49-F238E27FC236}">
                <a16:creationId xmlns="" xmlns:a16="http://schemas.microsoft.com/office/drawing/2014/main" id="{9E8385C7-7C6C-4CF8-9E6E-CA234E0AD858}"/>
              </a:ext>
            </a:extLst>
          </p:cNvPr>
          <p:cNvGrpSpPr/>
          <p:nvPr/>
        </p:nvGrpSpPr>
        <p:grpSpPr>
          <a:xfrm>
            <a:off x="2772886" y="2846394"/>
            <a:ext cx="5304314" cy="2386055"/>
            <a:chOff x="2894706" y="3796046"/>
            <a:chExt cx="6407190" cy="2386055"/>
          </a:xfrm>
        </p:grpSpPr>
        <p:sp>
          <p:nvSpPr>
            <p:cNvPr id="13" name="Rectangle: Rounded Corners 15">
              <a:extLst>
                <a:ext uri="{FF2B5EF4-FFF2-40B4-BE49-F238E27FC236}">
                  <a16:creationId xmlns="" xmlns:a16="http://schemas.microsoft.com/office/drawing/2014/main" id="{B21158E3-24C7-4623-9214-961993ED201B}"/>
                </a:ext>
              </a:extLst>
            </p:cNvPr>
            <p:cNvSpPr/>
            <p:nvPr/>
          </p:nvSpPr>
          <p:spPr>
            <a:xfrm>
              <a:off x="4699720" y="5172324"/>
              <a:ext cx="4602176" cy="1009777"/>
            </a:xfrm>
            <a:prstGeom prst="roundRect">
              <a:avLst/>
            </a:prstGeom>
            <a:solidFill>
              <a:srgbClr val="FF505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00FF"/>
                  </a:solidFill>
                  <a:latin typeface="Times New Roman" panose="02020603050405020304" pitchFamily="18" charset="0"/>
                  <a:cs typeface="Times New Roman" panose="02020603050405020304" pitchFamily="18" charset="0"/>
                </a:rPr>
                <a:t>HĐ 3</a:t>
              </a:r>
            </a:p>
            <a:p>
              <a:pPr algn="ctr">
                <a:lnSpc>
                  <a:spcPct val="150000"/>
                </a:lnSpc>
              </a:pPr>
              <a:r>
                <a:rPr lang="en-US" sz="2400" b="1">
                  <a:solidFill>
                    <a:srgbClr val="0000FF"/>
                  </a:solidFill>
                  <a:latin typeface="Times New Roman" panose="02020603050405020304" pitchFamily="18" charset="0"/>
                  <a:cs typeface="Times New Roman" panose="02020603050405020304" pitchFamily="18" charset="0"/>
                </a:rPr>
                <a:t>LUYỆN TẬP, VẬN DỤNG</a:t>
              </a:r>
            </a:p>
          </p:txBody>
        </p:sp>
        <p:pic>
          <p:nvPicPr>
            <p:cNvPr id="14" name="Picture 2" descr="image002">
              <a:extLst>
                <a:ext uri="{FF2B5EF4-FFF2-40B4-BE49-F238E27FC236}">
                  <a16:creationId xmlns="" xmlns:a16="http://schemas.microsoft.com/office/drawing/2014/main" id="{A66B888C-A75C-43C7-B012-14396F3DCF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378391" flipH="1">
              <a:off x="2894706" y="3796046"/>
              <a:ext cx="2029710" cy="223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Picture 4" descr="Cover">
            <a:extLst>
              <a:ext uri="{FF2B5EF4-FFF2-40B4-BE49-F238E27FC236}">
                <a16:creationId xmlns="" xmlns:a16="http://schemas.microsoft.com/office/drawing/2014/main" id="{4F425F77-3F1B-4A9C-B0C6-520598F470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03" y="1935254"/>
            <a:ext cx="2482678" cy="234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076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9144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3505200" cy="2157984"/>
          </a:xfrm>
          <a:prstGeom prst="rect">
            <a:avLst/>
          </a:prstGeom>
          <a:noFill/>
          <a:ln>
            <a:noFill/>
          </a:ln>
        </p:spPr>
      </p:pic>
      <p:cxnSp>
        <p:nvCxnSpPr>
          <p:cNvPr id="10" name="Straight Connector 9"/>
          <p:cNvCxnSpPr/>
          <p:nvPr/>
        </p:nvCxnSpPr>
        <p:spPr>
          <a:xfrm>
            <a:off x="4705350" y="1856150"/>
            <a:ext cx="19050" cy="5001851"/>
          </a:xfrm>
          <a:prstGeom prst="line">
            <a:avLst/>
          </a:prstGeom>
          <a:noFill/>
          <a:ln w="6350" cap="flat" cmpd="sng" algn="ctr">
            <a:solidFill>
              <a:srgbClr val="4F81BD"/>
            </a:solidFill>
            <a:prstDash val="solid"/>
            <a:miter lim="800000"/>
          </a:ln>
          <a:effectLst/>
        </p:spPr>
      </p:cxnSp>
      <p:sp>
        <p:nvSpPr>
          <p:cNvPr id="11" name="TextBox 10"/>
          <p:cNvSpPr txBox="1"/>
          <p:nvPr/>
        </p:nvSpPr>
        <p:spPr>
          <a:xfrm>
            <a:off x="1219200" y="1948223"/>
            <a:ext cx="1184940" cy="461665"/>
          </a:xfrm>
          <a:prstGeom prst="rect">
            <a:avLst/>
          </a:prstGeom>
          <a:noFill/>
        </p:spPr>
        <p:txBody>
          <a:bodyPr wrap="none" rtlCol="0">
            <a:spAutoFit/>
          </a:bodyPr>
          <a:lstStyle/>
          <a:p>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14</a:t>
            </a:r>
          </a:p>
        </p:txBody>
      </p:sp>
      <p:sp>
        <p:nvSpPr>
          <p:cNvPr id="12" name="Rectangle 4"/>
          <p:cNvSpPr>
            <a:spLocks noChangeArrowheads="1"/>
          </p:cNvSpPr>
          <p:nvPr/>
        </p:nvSpPr>
        <p:spPr bwMode="auto">
          <a:xfrm>
            <a:off x="38100" y="2594554"/>
            <a:ext cx="4648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Bằng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cách</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sử</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dụng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thước</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thẳng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có</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chia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đơn</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vị</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ê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ke</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và</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compa</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hãy</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kiểm</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tra</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xem</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hình</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chữ</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nhật</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MNPQ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trong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H14 (SGK/98)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có</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đặc</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điểm</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tương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tự</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hình</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chữ</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nhật</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ABCD ở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trên</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hay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không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cặp</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ea typeface="Times New Roman" pitchFamily="18" charset="0"/>
                <a:cs typeface="Times New Roman" pitchFamily="18" charset="0"/>
              </a:rPr>
              <a:t>đôi</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ea typeface="Times New Roman" pitchFamily="18" charset="0"/>
                <a:cs typeface="Times New Roman" pitchFamily="18" charset="0"/>
              </a:rPr>
              <a:t>)</a:t>
            </a:r>
          </a:p>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Đọc</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nhận</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xét</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về</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các</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đặc</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điểm</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của</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chữ</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nhật</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MNPQ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trong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(SGK/98)</a:t>
            </a:r>
          </a:p>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Nêu</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khái</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quát</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với</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chữ</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nhật</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bất</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kì</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13" name="Picture 12">
            <a:extLst>
              <a:ext uri="{FF2B5EF4-FFF2-40B4-BE49-F238E27FC236}">
                <a16:creationId xmlns="" xmlns:a16="http://schemas.microsoft.com/office/drawing/2014/main" id="{B8E33643-9A68-44BC-BBB2-F59BAB676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7229" y="-10885"/>
            <a:ext cx="1448970" cy="1498601"/>
          </a:xfrm>
          <a:prstGeom prst="rect">
            <a:avLst/>
          </a:prstGeom>
        </p:spPr>
      </p:pic>
      <p:sp>
        <p:nvSpPr>
          <p:cNvPr id="14" name="TextBox 13"/>
          <p:cNvSpPr txBox="1"/>
          <p:nvPr/>
        </p:nvSpPr>
        <p:spPr>
          <a:xfrm>
            <a:off x="4811501" y="2456207"/>
            <a:ext cx="4267201" cy="4154984"/>
          </a:xfrm>
          <a:prstGeom prst="rect">
            <a:avLst/>
          </a:prstGeom>
          <a:solidFill>
            <a:srgbClr val="4BACC6">
              <a:lumMod val="60000"/>
              <a:lumOff val="40000"/>
            </a:srgbClr>
          </a:solidFill>
          <a:ln>
            <a:solidFill>
              <a:srgbClr val="4F81B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Nhận</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xét</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chữ</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nhật</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MNPQ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có</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Hai</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cạnh</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đối</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bằng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nhau</a:t>
            </a:r>
            <a:r>
              <a:rPr kumimoji="0" lang="en-US" sz="24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rPr>
              <a:t>MN </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PQ; MQ = NP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Hai</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cạnh</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đối</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MN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PQ song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song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với</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nhau</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MQ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NP song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song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với</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nhau</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Hai</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đường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chéo</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bằng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nhau</a:t>
            </a:r>
            <a:r>
              <a:rPr kumimoji="0" lang="en-US" sz="24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rPr>
              <a:t>MP </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NQ</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Bốn</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góc</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ở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các</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đỉnh</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M, N, P, Q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đều</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là</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góc</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vuông</a:t>
            </a:r>
            <a:r>
              <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a:t>
            </a:r>
          </a:p>
        </p:txBody>
      </p:sp>
      <p:sp>
        <p:nvSpPr>
          <p:cNvPr id="15" name="TextBox 14"/>
          <p:cNvSpPr txBox="1"/>
          <p:nvPr/>
        </p:nvSpPr>
        <p:spPr>
          <a:xfrm>
            <a:off x="6617713" y="1594539"/>
            <a:ext cx="2493632" cy="523220"/>
          </a:xfrm>
          <a:prstGeom prst="rect">
            <a:avLst/>
          </a:prstGeom>
          <a:noFill/>
        </p:spPr>
        <p:txBody>
          <a:bodyPr wrap="square" rtlCol="0">
            <a:spAutoFit/>
          </a:bodyPr>
          <a:lstStyle/>
          <a:p>
            <a:pPr algn="ctr"/>
            <a:r>
              <a:rPr lang="en-US" sz="2800" b="1">
                <a:solidFill>
                  <a:srgbClr val="FF0000"/>
                </a:solidFill>
                <a:latin typeface="Times New Roman" pitchFamily="18" charset="0"/>
                <a:cs typeface="Times New Roman" pitchFamily="18" charset="0"/>
              </a:rPr>
              <a:t>(Thời gian 2’)</a:t>
            </a:r>
          </a:p>
        </p:txBody>
      </p:sp>
    </p:spTree>
    <p:extLst>
      <p:ext uri="{BB962C8B-B14F-4D97-AF65-F5344CB8AC3E}">
        <p14:creationId xmlns:p14="http://schemas.microsoft.com/office/powerpoint/2010/main" val="25799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0" y="0"/>
            <a:ext cx="9144000" cy="6858000"/>
            <a:chOff x="0" y="0"/>
            <a:chExt cx="12192000" cy="6858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9" name="TextBox 8"/>
          <p:cNvSpPr txBox="1"/>
          <p:nvPr/>
        </p:nvSpPr>
        <p:spPr>
          <a:xfrm>
            <a:off x="277382" y="152400"/>
            <a:ext cx="4296369" cy="954107"/>
          </a:xfrm>
          <a:prstGeom prst="rect">
            <a:avLst/>
          </a:prstGeom>
          <a:noFill/>
          <a:ln w="57150">
            <a:solidFill>
              <a:schemeClr val="accent1"/>
            </a:solidFill>
          </a:ln>
        </p:spPr>
        <p:txBody>
          <a:bodyPr wrap="none" rtlCol="0">
            <a:spAutoFit/>
          </a:bodyPr>
          <a:lstStyle/>
          <a:p>
            <a:pPr marL="400050" indent="-400050">
              <a:buAutoNum type="romanUcPeriod"/>
            </a:pPr>
            <a:r>
              <a:rPr lang="en-US" sz="2800" b="1" dirty="0">
                <a:solidFill>
                  <a:srgbClr val="FF0000"/>
                </a:solidFill>
                <a:latin typeface="Times New Roman" pitchFamily="18" charset="0"/>
                <a:cs typeface="Times New Roman" pitchFamily="18" charset="0"/>
              </a:rPr>
              <a:t>HÌNH CHỮ NHẬT</a:t>
            </a:r>
          </a:p>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nhật</a:t>
            </a:r>
            <a:endParaRPr lang="en-US" sz="2800" b="1" dirty="0">
              <a:solidFill>
                <a:srgbClr val="FF0000"/>
              </a:solidFill>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C7EDAF29-14C2-41D7-BB96-DCA5D2311788}"/>
              </a:ext>
            </a:extLst>
          </p:cNvPr>
          <p:cNvPicPr>
            <a:picLocks noChangeAspect="1"/>
          </p:cNvPicPr>
          <p:nvPr/>
        </p:nvPicPr>
        <p:blipFill>
          <a:blip r:embed="rId3"/>
          <a:stretch>
            <a:fillRect/>
          </a:stretch>
        </p:blipFill>
        <p:spPr>
          <a:xfrm>
            <a:off x="277380" y="1143001"/>
            <a:ext cx="4114800" cy="2017175"/>
          </a:xfrm>
          <a:prstGeom prst="rect">
            <a:avLst/>
          </a:prstGeom>
        </p:spPr>
      </p:pic>
      <p:sp>
        <p:nvSpPr>
          <p:cNvPr id="11" name="TextBox 10"/>
          <p:cNvSpPr txBox="1"/>
          <p:nvPr/>
        </p:nvSpPr>
        <p:spPr>
          <a:xfrm>
            <a:off x="438150" y="3429000"/>
            <a:ext cx="6172200" cy="2677656"/>
          </a:xfrm>
          <a:prstGeom prst="rect">
            <a:avLst/>
          </a:prstGeom>
          <a:solidFill>
            <a:schemeClr val="accent5">
              <a:lumMod val="60000"/>
              <a:lumOff val="40000"/>
            </a:schemeClr>
          </a:solidFill>
          <a:ln>
            <a:solidFill>
              <a:schemeClr val="accent1"/>
            </a:solidFill>
          </a:ln>
        </p:spPr>
        <p:txBody>
          <a:bodyPr wrap="square" rtlCol="0">
            <a:spAutoFit/>
          </a:bodyPr>
          <a:lstStyle/>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quát</a:t>
            </a:r>
            <a:r>
              <a:rPr lang="en-US" sz="2800" dirty="0">
                <a:solidFill>
                  <a:srgbClr val="FF0000"/>
                </a:solidFill>
                <a:latin typeface="Times New Roman" pitchFamily="18" charset="0"/>
                <a:cs typeface="Times New Roman" pitchFamily="18" charset="0"/>
              </a:rPr>
              <a:t>:</a:t>
            </a:r>
          </a:p>
          <a:p>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chữ</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p>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endParaRPr lang="en-US" sz="2800" dirty="0">
              <a:solidFill>
                <a:srgbClr val="FF0000"/>
              </a:solidFill>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đối</a:t>
            </a:r>
            <a:r>
              <a:rPr lang="en-US" sz="2800" dirty="0">
                <a:solidFill>
                  <a:srgbClr val="FF0000"/>
                </a:solidFill>
                <a:latin typeface="Times New Roman" pitchFamily="18" charset="0"/>
                <a:cs typeface="Times New Roman" pitchFamily="18" charset="0"/>
              </a:rPr>
              <a:t> song </a:t>
            </a:r>
            <a:r>
              <a:rPr lang="en-US" sz="2800" dirty="0" err="1">
                <a:solidFill>
                  <a:srgbClr val="FF0000"/>
                </a:solidFill>
                <a:latin typeface="Times New Roman" pitchFamily="18" charset="0"/>
                <a:cs typeface="Times New Roman" pitchFamily="18" charset="0"/>
              </a:rPr>
              <a:t>song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endParaRPr lang="en-US" sz="2800" dirty="0">
              <a:solidFill>
                <a:srgbClr val="FF0000"/>
              </a:solidFill>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chéo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endParaRPr lang="en-US" sz="2800" dirty="0">
              <a:solidFill>
                <a:srgbClr val="FF0000"/>
              </a:solidFill>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Bốn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đỉnh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vuông</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0631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781800"/>
            <a:chOff x="0" y="43293"/>
            <a:chExt cx="9144000" cy="6781800"/>
          </a:xfrm>
        </p:grpSpPr>
        <p:grpSp>
          <p:nvGrpSpPr>
            <p:cNvPr id="2" name="Group 1"/>
            <p:cNvGrpSpPr/>
            <p:nvPr/>
          </p:nvGrpSpPr>
          <p:grpSpPr>
            <a:xfrm flipH="1">
              <a:off x="0" y="43293"/>
              <a:ext cx="9144000" cy="6781800"/>
              <a:chOff x="0" y="0"/>
              <a:chExt cx="12192000" cy="68580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pic>
          <p:nvPicPr>
            <p:cNvPr id="5" name="Picture 4">
              <a:extLst>
                <a:ext uri="{FF2B5EF4-FFF2-40B4-BE49-F238E27FC236}">
                  <a16:creationId xmlns="" xmlns:a16="http://schemas.microsoft.com/office/drawing/2014/main" id="{ECAF78EC-F540-4E40-BD9D-E30132F9C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8093720" y="119493"/>
              <a:ext cx="1050280" cy="914466"/>
            </a:xfrm>
            <a:prstGeom prst="rect">
              <a:avLst/>
            </a:prstGeom>
          </p:spPr>
        </p:pic>
      </p:grpSp>
      <p:pic>
        <p:nvPicPr>
          <p:cNvPr id="9" name="Picture 8"/>
          <p:cNvPicPr>
            <a:picLocks noChangeAspect="1"/>
          </p:cNvPicPr>
          <p:nvPr/>
        </p:nvPicPr>
        <p:blipFill>
          <a:blip r:embed="rId4"/>
          <a:stretch>
            <a:fillRect/>
          </a:stretch>
        </p:blipFill>
        <p:spPr>
          <a:xfrm>
            <a:off x="114300" y="228600"/>
            <a:ext cx="3795089" cy="762066"/>
          </a:xfrm>
          <a:prstGeom prst="rect">
            <a:avLst/>
          </a:prstGeom>
        </p:spPr>
      </p:pic>
      <p:sp>
        <p:nvSpPr>
          <p:cNvPr id="12" name="Rectangle 11">
            <a:extLst>
              <a:ext uri="{FF2B5EF4-FFF2-40B4-BE49-F238E27FC236}">
                <a16:creationId xmlns="" xmlns:a16="http://schemas.microsoft.com/office/drawing/2014/main" id="{7E32AE2B-0532-4B60-AC3B-0034647B0E62}"/>
              </a:ext>
            </a:extLst>
          </p:cNvPr>
          <p:cNvSpPr/>
          <p:nvPr/>
        </p:nvSpPr>
        <p:spPr>
          <a:xfrm>
            <a:off x="123647" y="792701"/>
            <a:ext cx="8804321"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a:ln/>
                <a:solidFill>
                  <a:srgbClr val="0000CC"/>
                </a:solidFill>
                <a:latin typeface="Times New Roman" panose="02020603050405020304" pitchFamily="18" charset="0"/>
                <a:cs typeface="Times New Roman" panose="02020603050405020304" pitchFamily="18" charset="0"/>
              </a:rPr>
              <a:t>HĐ2:</a:t>
            </a:r>
            <a:r>
              <a:rPr lang="en-US" sz="2800">
                <a:ln/>
                <a:solidFill>
                  <a:srgbClr val="0000CC"/>
                </a:solidFill>
                <a:latin typeface="Times New Roman" panose="02020603050405020304" pitchFamily="18" charset="0"/>
                <a:cs typeface="Times New Roman" panose="02020603050405020304" pitchFamily="18" charset="0"/>
              </a:rPr>
              <a:t> Vẽ </a:t>
            </a:r>
            <a:r>
              <a:rPr lang="en-US" sz="2800" dirty="0" err="1">
                <a:ln/>
                <a:solidFill>
                  <a:srgbClr val="0000CC"/>
                </a:solidFill>
                <a:latin typeface="Times New Roman" panose="02020603050405020304" pitchFamily="18" charset="0"/>
                <a:cs typeface="Times New Roman" panose="02020603050405020304" pitchFamily="18" charset="0"/>
              </a:rPr>
              <a:t>hình</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chữ</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nhật</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bằng</a:t>
            </a:r>
            <a:r>
              <a:rPr lang="en-US" sz="2800" dirty="0">
                <a:ln/>
                <a:solidFill>
                  <a:srgbClr val="0000CC"/>
                </a:solidFill>
                <a:latin typeface="Times New Roman" panose="02020603050405020304" pitchFamily="18" charset="0"/>
                <a:cs typeface="Times New Roman" panose="02020603050405020304" pitchFamily="18" charset="0"/>
              </a:rPr>
              <a:t> ê </a:t>
            </a:r>
            <a:r>
              <a:rPr lang="en-US" sz="2800" dirty="0" err="1">
                <a:ln/>
                <a:solidFill>
                  <a:srgbClr val="0000CC"/>
                </a:solidFill>
                <a:latin typeface="Times New Roman" panose="02020603050405020304" pitchFamily="18" charset="0"/>
                <a:cs typeface="Times New Roman" panose="02020603050405020304" pitchFamily="18" charset="0"/>
              </a:rPr>
              <a:t>ke</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khi</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biết</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độ</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dài</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hai</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cạnh</a:t>
            </a:r>
            <a:r>
              <a:rPr lang="en-US" sz="2800" dirty="0">
                <a:ln/>
                <a:solidFill>
                  <a:srgbClr val="0000CC"/>
                </a:solidFill>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 xmlns:a16="http://schemas.microsoft.com/office/drawing/2014/main" id="{7E32AE2B-0532-4B60-AC3B-0034647B0E62}"/>
              </a:ext>
            </a:extLst>
          </p:cNvPr>
          <p:cNvSpPr/>
          <p:nvPr/>
        </p:nvSpPr>
        <p:spPr>
          <a:xfrm>
            <a:off x="123647" y="1227723"/>
            <a:ext cx="8932792"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a:ln/>
                <a:solidFill>
                  <a:srgbClr val="0000CC"/>
                </a:solidFill>
                <a:latin typeface="Times New Roman" panose="02020603050405020304" pitchFamily="18" charset="0"/>
                <a:cs typeface="Times New Roman" panose="02020603050405020304" pitchFamily="18" charset="0"/>
              </a:rPr>
              <a:t>Ví dụ 1: </a:t>
            </a:r>
            <a:r>
              <a:rPr lang="en-US" sz="2800">
                <a:ln/>
                <a:solidFill>
                  <a:srgbClr val="0000CC"/>
                </a:solidFill>
                <a:latin typeface="Times New Roman" panose="02020603050405020304" pitchFamily="18" charset="0"/>
                <a:cs typeface="Times New Roman" panose="02020603050405020304" pitchFamily="18" charset="0"/>
              </a:rPr>
              <a:t>Dùng </a:t>
            </a:r>
            <a:r>
              <a:rPr lang="en-US" sz="2800" dirty="0">
                <a:ln/>
                <a:solidFill>
                  <a:srgbClr val="0000CC"/>
                </a:solidFill>
                <a:latin typeface="Times New Roman" panose="02020603050405020304" pitchFamily="18" charset="0"/>
                <a:cs typeface="Times New Roman" panose="02020603050405020304" pitchFamily="18" charset="0"/>
              </a:rPr>
              <a:t>ê </a:t>
            </a:r>
            <a:r>
              <a:rPr lang="en-US" sz="2800" dirty="0" err="1">
                <a:ln/>
                <a:solidFill>
                  <a:srgbClr val="0000CC"/>
                </a:solidFill>
                <a:latin typeface="Times New Roman" panose="02020603050405020304" pitchFamily="18" charset="0"/>
                <a:cs typeface="Times New Roman" panose="02020603050405020304" pitchFamily="18" charset="0"/>
              </a:rPr>
              <a:t>ke</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vẽ</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hình</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chữ</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nhật</a:t>
            </a:r>
            <a:r>
              <a:rPr lang="en-US" sz="2800" dirty="0">
                <a:ln/>
                <a:solidFill>
                  <a:srgbClr val="0000CC"/>
                </a:solidFill>
                <a:latin typeface="Times New Roman" panose="02020603050405020304" pitchFamily="18" charset="0"/>
                <a:cs typeface="Times New Roman" panose="02020603050405020304" pitchFamily="18" charset="0"/>
              </a:rPr>
              <a:t> </a:t>
            </a:r>
            <a:r>
              <a:rPr lang="en-US" sz="2800" i="1" dirty="0">
                <a:ln/>
                <a:solidFill>
                  <a:srgbClr val="0000CC"/>
                </a:solidFill>
                <a:latin typeface="Times New Roman" panose="02020603050405020304" pitchFamily="18" charset="0"/>
                <a:cs typeface="Times New Roman" panose="02020603050405020304" pitchFamily="18" charset="0"/>
              </a:rPr>
              <a:t>ABCD</a:t>
            </a:r>
            <a:r>
              <a:rPr lang="en-US" sz="2800" dirty="0">
                <a:ln/>
                <a:solidFill>
                  <a:srgbClr val="0000CC"/>
                </a:solidFill>
                <a:latin typeface="Times New Roman" panose="02020603050405020304" pitchFamily="18" charset="0"/>
                <a:cs typeface="Times New Roman" panose="02020603050405020304" pitchFamily="18" charset="0"/>
              </a:rPr>
              <a:t>, </a:t>
            </a:r>
            <a:r>
              <a:rPr lang="en-US" sz="2800" dirty="0" err="1">
                <a:ln/>
                <a:solidFill>
                  <a:srgbClr val="0000CC"/>
                </a:solidFill>
                <a:latin typeface="Times New Roman" panose="02020603050405020304" pitchFamily="18" charset="0"/>
                <a:cs typeface="Times New Roman" panose="02020603050405020304" pitchFamily="18" charset="0"/>
              </a:rPr>
              <a:t>biết</a:t>
            </a:r>
            <a:r>
              <a:rPr lang="en-US" sz="2800" dirty="0">
                <a:ln/>
                <a:solidFill>
                  <a:srgbClr val="0000CC"/>
                </a:solidFill>
                <a:latin typeface="Times New Roman" panose="02020603050405020304" pitchFamily="18" charset="0"/>
                <a:cs typeface="Times New Roman" panose="02020603050405020304" pitchFamily="18" charset="0"/>
              </a:rPr>
              <a:t> </a:t>
            </a:r>
            <a:r>
              <a:rPr lang="en-US" sz="2800" i="1" dirty="0">
                <a:ln/>
                <a:solidFill>
                  <a:srgbClr val="0000CC"/>
                </a:solidFill>
                <a:latin typeface="Times New Roman" panose="02020603050405020304" pitchFamily="18" charset="0"/>
                <a:cs typeface="Times New Roman" panose="02020603050405020304" pitchFamily="18" charset="0"/>
              </a:rPr>
              <a:t>AB</a:t>
            </a:r>
            <a:r>
              <a:rPr lang="en-US" sz="2800" dirty="0">
                <a:ln/>
                <a:solidFill>
                  <a:srgbClr val="0000CC"/>
                </a:solidFill>
                <a:latin typeface="Times New Roman" panose="02020603050405020304" pitchFamily="18" charset="0"/>
                <a:cs typeface="Times New Roman" panose="02020603050405020304" pitchFamily="18" charset="0"/>
              </a:rPr>
              <a:t> = 6cm </a:t>
            </a:r>
            <a:r>
              <a:rPr lang="en-US" sz="2800" dirty="0" err="1">
                <a:ln/>
                <a:solidFill>
                  <a:srgbClr val="0000CC"/>
                </a:solidFill>
                <a:latin typeface="Times New Roman" panose="02020603050405020304" pitchFamily="18" charset="0"/>
                <a:cs typeface="Times New Roman" panose="02020603050405020304" pitchFamily="18" charset="0"/>
              </a:rPr>
              <a:t>và</a:t>
            </a:r>
            <a:r>
              <a:rPr lang="en-US" sz="2800" dirty="0">
                <a:ln/>
                <a:solidFill>
                  <a:srgbClr val="0000CC"/>
                </a:solidFill>
                <a:latin typeface="Times New Roman" panose="02020603050405020304" pitchFamily="18" charset="0"/>
                <a:cs typeface="Times New Roman" panose="02020603050405020304" pitchFamily="18" charset="0"/>
              </a:rPr>
              <a:t> </a:t>
            </a:r>
            <a:r>
              <a:rPr lang="en-US" sz="2800" i="1" dirty="0">
                <a:ln/>
                <a:solidFill>
                  <a:srgbClr val="0000CC"/>
                </a:solidFill>
                <a:latin typeface="Times New Roman" panose="02020603050405020304" pitchFamily="18" charset="0"/>
                <a:cs typeface="Times New Roman" panose="02020603050405020304" pitchFamily="18" charset="0"/>
              </a:rPr>
              <a:t>AD </a:t>
            </a:r>
            <a:r>
              <a:rPr lang="en-US" sz="2800" dirty="0">
                <a:ln/>
                <a:solidFill>
                  <a:srgbClr val="0000CC"/>
                </a:solidFill>
                <a:latin typeface="Times New Roman" panose="02020603050405020304" pitchFamily="18" charset="0"/>
                <a:cs typeface="Times New Roman" panose="02020603050405020304" pitchFamily="18" charset="0"/>
              </a:rPr>
              <a:t>= 9cm.        </a:t>
            </a:r>
          </a:p>
        </p:txBody>
      </p:sp>
      <p:sp>
        <p:nvSpPr>
          <p:cNvPr id="16" name="Rectangle 15">
            <a:extLst>
              <a:ext uri="{FF2B5EF4-FFF2-40B4-BE49-F238E27FC236}">
                <a16:creationId xmlns="" xmlns:a16="http://schemas.microsoft.com/office/drawing/2014/main" id="{FBC7F248-57DD-4A58-9278-24E524CEE9C8}"/>
              </a:ext>
            </a:extLst>
          </p:cNvPr>
          <p:cNvSpPr/>
          <p:nvPr/>
        </p:nvSpPr>
        <p:spPr>
          <a:xfrm>
            <a:off x="113625" y="2902803"/>
            <a:ext cx="5492410"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400" i="1" dirty="0" err="1">
                <a:ln/>
                <a:solidFill>
                  <a:srgbClr val="0000CC"/>
                </a:solidFill>
                <a:latin typeface="Times New Roman" panose="02020603050405020304" pitchFamily="18" charset="0"/>
                <a:cs typeface="Times New Roman" panose="02020603050405020304" pitchFamily="18" charset="0"/>
              </a:rPr>
              <a:t>Bước</a:t>
            </a:r>
            <a:r>
              <a:rPr lang="en-US" sz="2400" i="1" dirty="0">
                <a:ln/>
                <a:solidFill>
                  <a:srgbClr val="0000CC"/>
                </a:solidFill>
                <a:latin typeface="Times New Roman" panose="02020603050405020304" pitchFamily="18" charset="0"/>
                <a:cs typeface="Times New Roman" panose="02020603050405020304" pitchFamily="18" charset="0"/>
              </a:rPr>
              <a:t> 1. </a:t>
            </a:r>
            <a:r>
              <a:rPr lang="en-US" sz="2400" dirty="0" err="1">
                <a:ln/>
                <a:solidFill>
                  <a:srgbClr val="0000CC"/>
                </a:solidFill>
                <a:latin typeface="Times New Roman" panose="02020603050405020304" pitchFamily="18" charset="0"/>
                <a:cs typeface="Times New Roman" panose="02020603050405020304" pitchFamily="18" charset="0"/>
              </a:rPr>
              <a:t>Vẽ</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theo</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một</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cạnh</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góc</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vuông</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của</a:t>
            </a:r>
            <a:r>
              <a:rPr lang="en-US" sz="2400" dirty="0">
                <a:ln/>
                <a:solidFill>
                  <a:srgbClr val="0000CC"/>
                </a:solidFill>
                <a:latin typeface="Times New Roman" panose="02020603050405020304" pitchFamily="18" charset="0"/>
                <a:cs typeface="Times New Roman" panose="02020603050405020304" pitchFamily="18" charset="0"/>
              </a:rPr>
              <a:t> ê </a:t>
            </a:r>
            <a:r>
              <a:rPr lang="en-US" sz="2400" dirty="0" err="1">
                <a:ln/>
                <a:solidFill>
                  <a:srgbClr val="0000CC"/>
                </a:solidFill>
                <a:latin typeface="Times New Roman" panose="02020603050405020304" pitchFamily="18" charset="0"/>
                <a:cs typeface="Times New Roman" panose="02020603050405020304" pitchFamily="18" charset="0"/>
              </a:rPr>
              <a:t>ke</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đoạn</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thẳng</a:t>
            </a:r>
            <a:r>
              <a:rPr lang="en-US" sz="2400" dirty="0">
                <a:ln/>
                <a:solidFill>
                  <a:srgbClr val="0000CC"/>
                </a:solidFill>
                <a:latin typeface="Times New Roman" panose="02020603050405020304" pitchFamily="18" charset="0"/>
                <a:cs typeface="Times New Roman" panose="02020603050405020304" pitchFamily="18" charset="0"/>
              </a:rPr>
              <a:t> </a:t>
            </a:r>
            <a:r>
              <a:rPr lang="en-US" sz="2400" i="1" dirty="0">
                <a:ln/>
                <a:solidFill>
                  <a:srgbClr val="0000CC"/>
                </a:solidFill>
                <a:latin typeface="Times New Roman" panose="02020603050405020304" pitchFamily="18" charset="0"/>
                <a:cs typeface="Times New Roman" panose="02020603050405020304" pitchFamily="18" charset="0"/>
              </a:rPr>
              <a:t>AB</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có</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độ</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dài</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bằng</a:t>
            </a:r>
            <a:r>
              <a:rPr lang="en-US" sz="2400" dirty="0">
                <a:ln/>
                <a:solidFill>
                  <a:srgbClr val="0000CC"/>
                </a:solidFill>
                <a:latin typeface="Times New Roman" panose="02020603050405020304" pitchFamily="18" charset="0"/>
                <a:cs typeface="Times New Roman" panose="02020603050405020304" pitchFamily="18" charset="0"/>
              </a:rPr>
              <a:t> 6cm. </a:t>
            </a:r>
          </a:p>
        </p:txBody>
      </p:sp>
      <p:sp>
        <p:nvSpPr>
          <p:cNvPr id="17" name="Rectangle 16">
            <a:extLst>
              <a:ext uri="{FF2B5EF4-FFF2-40B4-BE49-F238E27FC236}">
                <a16:creationId xmlns="" xmlns:a16="http://schemas.microsoft.com/office/drawing/2014/main" id="{EAD32B00-EEEE-4478-B6DA-1CE96A4A4BB3}"/>
              </a:ext>
            </a:extLst>
          </p:cNvPr>
          <p:cNvSpPr/>
          <p:nvPr/>
        </p:nvSpPr>
        <p:spPr>
          <a:xfrm>
            <a:off x="85548" y="3733249"/>
            <a:ext cx="5509148"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400" i="1" dirty="0" err="1">
                <a:ln/>
                <a:solidFill>
                  <a:srgbClr val="0000CC"/>
                </a:solidFill>
                <a:latin typeface="Times New Roman" panose="02020603050405020304" pitchFamily="18" charset="0"/>
                <a:cs typeface="Times New Roman" panose="02020603050405020304" pitchFamily="18" charset="0"/>
              </a:rPr>
              <a:t>Bước</a:t>
            </a:r>
            <a:r>
              <a:rPr lang="en-US" sz="2400" i="1" dirty="0">
                <a:ln/>
                <a:solidFill>
                  <a:srgbClr val="0000CC"/>
                </a:solidFill>
                <a:latin typeface="Times New Roman" panose="02020603050405020304" pitchFamily="18" charset="0"/>
                <a:cs typeface="Times New Roman" panose="02020603050405020304" pitchFamily="18" charset="0"/>
              </a:rPr>
              <a:t> 2. </a:t>
            </a:r>
            <a:r>
              <a:rPr lang="en-US" sz="2400" dirty="0" err="1">
                <a:ln/>
                <a:solidFill>
                  <a:srgbClr val="0000CC"/>
                </a:solidFill>
                <a:latin typeface="Times New Roman" panose="02020603050405020304" pitchFamily="18" charset="0"/>
                <a:cs typeface="Times New Roman" panose="02020603050405020304" pitchFamily="18" charset="0"/>
              </a:rPr>
              <a:t>Đặt</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đỉnh</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góc</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vuông</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của</a:t>
            </a:r>
            <a:r>
              <a:rPr lang="en-US" sz="2400" dirty="0">
                <a:ln/>
                <a:solidFill>
                  <a:srgbClr val="0000CC"/>
                </a:solidFill>
                <a:latin typeface="Times New Roman" panose="02020603050405020304" pitchFamily="18" charset="0"/>
                <a:cs typeface="Times New Roman" panose="02020603050405020304" pitchFamily="18" charset="0"/>
              </a:rPr>
              <a:t> ê </a:t>
            </a:r>
            <a:r>
              <a:rPr lang="en-US" sz="2400" dirty="0" err="1">
                <a:ln/>
                <a:solidFill>
                  <a:srgbClr val="0000CC"/>
                </a:solidFill>
                <a:latin typeface="Times New Roman" panose="02020603050405020304" pitchFamily="18" charset="0"/>
                <a:cs typeface="Times New Roman" panose="02020603050405020304" pitchFamily="18" charset="0"/>
              </a:rPr>
              <a:t>ke</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trùng</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với</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điểm</a:t>
            </a:r>
            <a:r>
              <a:rPr lang="en-US" sz="2400" dirty="0">
                <a:ln/>
                <a:solidFill>
                  <a:srgbClr val="0000CC"/>
                </a:solidFill>
                <a:latin typeface="Times New Roman" panose="02020603050405020304" pitchFamily="18" charset="0"/>
                <a:cs typeface="Times New Roman" panose="02020603050405020304" pitchFamily="18" charset="0"/>
              </a:rPr>
              <a:t> </a:t>
            </a:r>
            <a:r>
              <a:rPr lang="en-US" sz="2400" i="1" dirty="0">
                <a:ln/>
                <a:solidFill>
                  <a:srgbClr val="0000CC"/>
                </a:solidFill>
                <a:latin typeface="Times New Roman" panose="02020603050405020304" pitchFamily="18" charset="0"/>
                <a:cs typeface="Times New Roman" panose="02020603050405020304" pitchFamily="18" charset="0"/>
              </a:rPr>
              <a:t>A</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và</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một</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cạnh</a:t>
            </a:r>
            <a:r>
              <a:rPr lang="en-US" sz="2400" dirty="0">
                <a:ln/>
                <a:solidFill>
                  <a:srgbClr val="0000CC"/>
                </a:solidFill>
                <a:latin typeface="Times New Roman" panose="02020603050405020304" pitchFamily="18" charset="0"/>
                <a:cs typeface="Times New Roman" panose="02020603050405020304" pitchFamily="18" charset="0"/>
              </a:rPr>
              <a:t> ê </a:t>
            </a:r>
            <a:r>
              <a:rPr lang="en-US" sz="2400" dirty="0" err="1">
                <a:ln/>
                <a:solidFill>
                  <a:srgbClr val="0000CC"/>
                </a:solidFill>
                <a:latin typeface="Times New Roman" panose="02020603050405020304" pitchFamily="18" charset="0"/>
                <a:cs typeface="Times New Roman" panose="02020603050405020304" pitchFamily="18" charset="0"/>
              </a:rPr>
              <a:t>ke</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nằm</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trên</a:t>
            </a:r>
            <a:r>
              <a:rPr lang="en-US" sz="2400" dirty="0">
                <a:ln/>
                <a:solidFill>
                  <a:srgbClr val="0000CC"/>
                </a:solidFill>
                <a:latin typeface="Times New Roman" panose="02020603050405020304" pitchFamily="18" charset="0"/>
                <a:cs typeface="Times New Roman" panose="02020603050405020304" pitchFamily="18" charset="0"/>
              </a:rPr>
              <a:t> </a:t>
            </a:r>
            <a:r>
              <a:rPr lang="en-US" sz="2400" i="1" dirty="0">
                <a:ln/>
                <a:solidFill>
                  <a:srgbClr val="0000CC"/>
                </a:solidFill>
                <a:latin typeface="Times New Roman" panose="02020603050405020304" pitchFamily="18" charset="0"/>
                <a:cs typeface="Times New Roman" panose="02020603050405020304" pitchFamily="18" charset="0"/>
              </a:rPr>
              <a:t>AB</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vẽ</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theo</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cạnh</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kia</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của</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êke</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đoạn</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thẳng</a:t>
            </a:r>
            <a:r>
              <a:rPr lang="en-US" sz="2400" dirty="0">
                <a:ln/>
                <a:solidFill>
                  <a:srgbClr val="0000CC"/>
                </a:solidFill>
                <a:latin typeface="Times New Roman" panose="02020603050405020304" pitchFamily="18" charset="0"/>
                <a:cs typeface="Times New Roman" panose="02020603050405020304" pitchFamily="18" charset="0"/>
              </a:rPr>
              <a:t> </a:t>
            </a:r>
            <a:r>
              <a:rPr lang="en-US" sz="2400" i="1" dirty="0">
                <a:ln/>
                <a:solidFill>
                  <a:srgbClr val="0000CC"/>
                </a:solidFill>
                <a:latin typeface="Times New Roman" panose="02020603050405020304" pitchFamily="18" charset="0"/>
                <a:cs typeface="Times New Roman" panose="02020603050405020304" pitchFamily="18" charset="0"/>
              </a:rPr>
              <a:t>AD</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có</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độ</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dài</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bằng</a:t>
            </a:r>
            <a:r>
              <a:rPr lang="en-US" sz="2400" dirty="0">
                <a:ln/>
                <a:solidFill>
                  <a:srgbClr val="0000CC"/>
                </a:solidFill>
                <a:latin typeface="Times New Roman" panose="02020603050405020304" pitchFamily="18" charset="0"/>
                <a:cs typeface="Times New Roman" panose="02020603050405020304" pitchFamily="18" charset="0"/>
              </a:rPr>
              <a:t> 9cm.</a:t>
            </a:r>
          </a:p>
        </p:txBody>
      </p:sp>
      <p:sp>
        <p:nvSpPr>
          <p:cNvPr id="18" name="Rectangle 17">
            <a:extLst>
              <a:ext uri="{FF2B5EF4-FFF2-40B4-BE49-F238E27FC236}">
                <a16:creationId xmlns="" xmlns:a16="http://schemas.microsoft.com/office/drawing/2014/main" id="{BA86BB6C-747C-4E8D-92D4-C72404A876B4}"/>
              </a:ext>
            </a:extLst>
          </p:cNvPr>
          <p:cNvSpPr/>
          <p:nvPr/>
        </p:nvSpPr>
        <p:spPr>
          <a:xfrm>
            <a:off x="57152" y="5188803"/>
            <a:ext cx="5610861"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400" i="1" dirty="0" err="1">
                <a:ln/>
                <a:solidFill>
                  <a:srgbClr val="0000CC"/>
                </a:solidFill>
                <a:latin typeface="Times New Roman" panose="02020603050405020304" pitchFamily="18" charset="0"/>
                <a:cs typeface="Times New Roman" panose="02020603050405020304" pitchFamily="18" charset="0"/>
              </a:rPr>
              <a:t>Bước</a:t>
            </a:r>
            <a:r>
              <a:rPr lang="en-US" sz="2400" i="1" dirty="0">
                <a:ln/>
                <a:solidFill>
                  <a:srgbClr val="0000CC"/>
                </a:solidFill>
                <a:latin typeface="Times New Roman" panose="02020603050405020304" pitchFamily="18" charset="0"/>
                <a:cs typeface="Times New Roman" panose="02020603050405020304" pitchFamily="18" charset="0"/>
              </a:rPr>
              <a:t> 3. </a:t>
            </a:r>
            <a:r>
              <a:rPr lang="en-US" sz="2400" dirty="0" err="1">
                <a:ln/>
                <a:solidFill>
                  <a:srgbClr val="0000CC"/>
                </a:solidFill>
                <a:latin typeface="Times New Roman" panose="02020603050405020304" pitchFamily="18" charset="0"/>
                <a:cs typeface="Times New Roman" panose="02020603050405020304" pitchFamily="18" charset="0"/>
              </a:rPr>
              <a:t>Xoay</a:t>
            </a:r>
            <a:r>
              <a:rPr lang="en-US" sz="2400" dirty="0">
                <a:ln/>
                <a:solidFill>
                  <a:srgbClr val="0000CC"/>
                </a:solidFill>
                <a:latin typeface="Times New Roman" panose="02020603050405020304" pitchFamily="18" charset="0"/>
                <a:cs typeface="Times New Roman" panose="02020603050405020304" pitchFamily="18" charset="0"/>
              </a:rPr>
              <a:t> ê </a:t>
            </a:r>
            <a:r>
              <a:rPr lang="en-US" sz="2400" dirty="0" err="1">
                <a:ln/>
                <a:solidFill>
                  <a:srgbClr val="0000CC"/>
                </a:solidFill>
                <a:latin typeface="Times New Roman" panose="02020603050405020304" pitchFamily="18" charset="0"/>
                <a:cs typeface="Times New Roman" panose="02020603050405020304" pitchFamily="18" charset="0"/>
              </a:rPr>
              <a:t>ke</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rồi</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thực</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hiện</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như</a:t>
            </a:r>
            <a:r>
              <a:rPr lang="en-US" sz="2400" dirty="0">
                <a:ln/>
                <a:solidFill>
                  <a:srgbClr val="0000CC"/>
                </a:solidFill>
                <a:latin typeface="Times New Roman" panose="02020603050405020304" pitchFamily="18" charset="0"/>
                <a:cs typeface="Times New Roman" panose="02020603050405020304" pitchFamily="18" charset="0"/>
              </a:rPr>
              <a:t> ở </a:t>
            </a:r>
            <a:r>
              <a:rPr lang="en-US" sz="2400" dirty="0" err="1">
                <a:ln/>
                <a:solidFill>
                  <a:srgbClr val="0000CC"/>
                </a:solidFill>
                <a:latin typeface="Times New Roman" panose="02020603050405020304" pitchFamily="18" charset="0"/>
                <a:cs typeface="Times New Roman" panose="02020603050405020304" pitchFamily="18" charset="0"/>
              </a:rPr>
              <a:t>bước</a:t>
            </a:r>
            <a:r>
              <a:rPr lang="en-US" sz="2400" dirty="0">
                <a:ln/>
                <a:solidFill>
                  <a:srgbClr val="0000CC"/>
                </a:solidFill>
                <a:latin typeface="Times New Roman" panose="02020603050405020304" pitchFamily="18" charset="0"/>
                <a:cs typeface="Times New Roman" panose="02020603050405020304" pitchFamily="18" charset="0"/>
              </a:rPr>
              <a:t> 2 </a:t>
            </a:r>
            <a:r>
              <a:rPr lang="en-US" sz="2400" dirty="0" err="1">
                <a:ln/>
                <a:solidFill>
                  <a:srgbClr val="0000CC"/>
                </a:solidFill>
                <a:latin typeface="Times New Roman" panose="02020603050405020304" pitchFamily="18" charset="0"/>
                <a:cs typeface="Times New Roman" panose="02020603050405020304" pitchFamily="18" charset="0"/>
              </a:rPr>
              <a:t>để</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được</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cạnh</a:t>
            </a:r>
            <a:r>
              <a:rPr lang="en-US" sz="2400" dirty="0">
                <a:ln/>
                <a:solidFill>
                  <a:srgbClr val="0000CC"/>
                </a:solidFill>
                <a:latin typeface="Times New Roman" panose="02020603050405020304" pitchFamily="18" charset="0"/>
                <a:cs typeface="Times New Roman" panose="02020603050405020304" pitchFamily="18" charset="0"/>
              </a:rPr>
              <a:t> </a:t>
            </a:r>
            <a:r>
              <a:rPr lang="en-US" sz="2400" i="1" dirty="0">
                <a:ln/>
                <a:solidFill>
                  <a:srgbClr val="0000CC"/>
                </a:solidFill>
                <a:latin typeface="Times New Roman" panose="02020603050405020304" pitchFamily="18" charset="0"/>
                <a:cs typeface="Times New Roman" panose="02020603050405020304" pitchFamily="18" charset="0"/>
              </a:rPr>
              <a:t>BC</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có</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độ</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dài</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bằng</a:t>
            </a:r>
            <a:r>
              <a:rPr lang="en-US" sz="2400" dirty="0">
                <a:ln/>
                <a:solidFill>
                  <a:srgbClr val="0000CC"/>
                </a:solidFill>
                <a:latin typeface="Times New Roman" panose="02020603050405020304" pitchFamily="18" charset="0"/>
                <a:cs typeface="Times New Roman" panose="02020603050405020304" pitchFamily="18" charset="0"/>
              </a:rPr>
              <a:t> 9cm.</a:t>
            </a:r>
          </a:p>
        </p:txBody>
      </p:sp>
      <p:sp>
        <p:nvSpPr>
          <p:cNvPr id="19" name="Rectangle 18">
            <a:extLst>
              <a:ext uri="{FF2B5EF4-FFF2-40B4-BE49-F238E27FC236}">
                <a16:creationId xmlns="" xmlns:a16="http://schemas.microsoft.com/office/drawing/2014/main" id="{99849F03-A647-4CA8-8A6E-CB08ECCFF385}"/>
              </a:ext>
            </a:extLst>
          </p:cNvPr>
          <p:cNvSpPr/>
          <p:nvPr/>
        </p:nvSpPr>
        <p:spPr>
          <a:xfrm>
            <a:off x="77176" y="5886692"/>
            <a:ext cx="2800350"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i="1" dirty="0" err="1">
                <a:ln/>
                <a:solidFill>
                  <a:srgbClr val="0000CC"/>
                </a:solidFill>
                <a:latin typeface="Times New Roman" panose="02020603050405020304" pitchFamily="18" charset="0"/>
                <a:cs typeface="Times New Roman" panose="02020603050405020304" pitchFamily="18" charset="0"/>
              </a:rPr>
              <a:t>Bước</a:t>
            </a:r>
            <a:r>
              <a:rPr lang="en-US" sz="2400" i="1" dirty="0">
                <a:ln/>
                <a:solidFill>
                  <a:srgbClr val="0000CC"/>
                </a:solidFill>
                <a:latin typeface="Times New Roman" panose="02020603050405020304" pitchFamily="18" charset="0"/>
                <a:cs typeface="Times New Roman" panose="02020603050405020304" pitchFamily="18" charset="0"/>
              </a:rPr>
              <a:t> 4. </a:t>
            </a:r>
            <a:r>
              <a:rPr lang="en-US" sz="2400" dirty="0" err="1">
                <a:ln/>
                <a:solidFill>
                  <a:srgbClr val="0000CC"/>
                </a:solidFill>
                <a:latin typeface="Times New Roman" panose="02020603050405020304" pitchFamily="18" charset="0"/>
                <a:cs typeface="Times New Roman" panose="02020603050405020304" pitchFamily="18" charset="0"/>
              </a:rPr>
              <a:t>Vẽ</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đoạn</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thẳng</a:t>
            </a:r>
            <a:r>
              <a:rPr lang="en-US" sz="2400" dirty="0">
                <a:ln/>
                <a:solidFill>
                  <a:srgbClr val="0000CC"/>
                </a:solidFill>
                <a:latin typeface="Times New Roman" panose="02020603050405020304" pitchFamily="18" charset="0"/>
                <a:cs typeface="Times New Roman" panose="02020603050405020304" pitchFamily="18" charset="0"/>
              </a:rPr>
              <a:t> </a:t>
            </a:r>
            <a:r>
              <a:rPr lang="en-US" sz="2400" i="1" dirty="0">
                <a:ln/>
                <a:solidFill>
                  <a:srgbClr val="0000CC"/>
                </a:solidFill>
                <a:latin typeface="Times New Roman" panose="02020603050405020304" pitchFamily="18" charset="0"/>
                <a:cs typeface="Times New Roman" panose="02020603050405020304" pitchFamily="18" charset="0"/>
              </a:rPr>
              <a:t>CD</a:t>
            </a:r>
            <a:r>
              <a:rPr lang="en-US" sz="2400" dirty="0">
                <a:ln/>
                <a:solidFill>
                  <a:srgbClr val="0000CC"/>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 xmlns:a16="http://schemas.microsoft.com/office/drawing/2014/main" id="{FBC7F248-57DD-4A58-9278-24E524CEE9C8}"/>
              </a:ext>
            </a:extLst>
          </p:cNvPr>
          <p:cNvSpPr/>
          <p:nvPr/>
        </p:nvSpPr>
        <p:spPr>
          <a:xfrm>
            <a:off x="113627" y="2181830"/>
            <a:ext cx="4758841"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i="1" dirty="0" err="1">
                <a:ln/>
                <a:solidFill>
                  <a:srgbClr val="0000CC"/>
                </a:solidFill>
                <a:latin typeface="Times New Roman" panose="02020603050405020304" pitchFamily="18" charset="0"/>
                <a:cs typeface="Times New Roman" panose="02020603050405020304" pitchFamily="18" charset="0"/>
              </a:rPr>
              <a:t>Giải</a:t>
            </a:r>
            <a:r>
              <a:rPr lang="en-US" sz="2400" b="1" i="1"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Để</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vẽ</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hình</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chữ</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nhật</a:t>
            </a:r>
            <a:r>
              <a:rPr lang="en-US" sz="2400" dirty="0">
                <a:ln/>
                <a:solidFill>
                  <a:srgbClr val="0000CC"/>
                </a:solidFill>
                <a:latin typeface="Times New Roman" panose="02020603050405020304" pitchFamily="18" charset="0"/>
                <a:cs typeface="Times New Roman" panose="02020603050405020304" pitchFamily="18" charset="0"/>
              </a:rPr>
              <a:t> </a:t>
            </a:r>
            <a:r>
              <a:rPr lang="en-US" sz="2400" i="1" dirty="0">
                <a:ln/>
                <a:solidFill>
                  <a:srgbClr val="0000CC"/>
                </a:solidFill>
                <a:latin typeface="Times New Roman" panose="02020603050405020304" pitchFamily="18" charset="0"/>
                <a:cs typeface="Times New Roman" panose="02020603050405020304" pitchFamily="18" charset="0"/>
              </a:rPr>
              <a:t>ABCD</a:t>
            </a:r>
            <a:r>
              <a:rPr lang="en-US" sz="2400" dirty="0">
                <a:ln/>
                <a:solidFill>
                  <a:srgbClr val="0000CC"/>
                </a:solidFill>
                <a:latin typeface="Times New Roman" panose="02020603050405020304" pitchFamily="18" charset="0"/>
                <a:cs typeface="Times New Roman" panose="02020603050405020304" pitchFamily="18" charset="0"/>
              </a:rPr>
              <a:t>, ta </a:t>
            </a:r>
            <a:r>
              <a:rPr lang="en-US" sz="2400" dirty="0" err="1">
                <a:ln/>
                <a:solidFill>
                  <a:srgbClr val="0000CC"/>
                </a:solidFill>
                <a:latin typeface="Times New Roman" panose="02020603050405020304" pitchFamily="18" charset="0"/>
                <a:cs typeface="Times New Roman" panose="02020603050405020304" pitchFamily="18" charset="0"/>
              </a:rPr>
              <a:t>làm</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như</a:t>
            </a:r>
            <a:r>
              <a:rPr lang="en-US" sz="2400" dirty="0">
                <a:ln/>
                <a:solidFill>
                  <a:srgbClr val="0000CC"/>
                </a:solidFill>
                <a:latin typeface="Times New Roman" panose="02020603050405020304" pitchFamily="18" charset="0"/>
                <a:cs typeface="Times New Roman" panose="02020603050405020304" pitchFamily="18" charset="0"/>
              </a:rPr>
              <a:t> </a:t>
            </a:r>
            <a:r>
              <a:rPr lang="en-US" sz="2400" dirty="0" err="1">
                <a:ln/>
                <a:solidFill>
                  <a:srgbClr val="0000CC"/>
                </a:solidFill>
                <a:latin typeface="Times New Roman" panose="02020603050405020304" pitchFamily="18" charset="0"/>
                <a:cs typeface="Times New Roman" panose="02020603050405020304" pitchFamily="18" charset="0"/>
              </a:rPr>
              <a:t>sau</a:t>
            </a:r>
            <a:r>
              <a:rPr lang="en-US" sz="2400" dirty="0">
                <a:ln/>
                <a:solidFill>
                  <a:srgbClr val="0000CC"/>
                </a:solidFill>
                <a:latin typeface="Times New Roman" panose="02020603050405020304" pitchFamily="18" charset="0"/>
                <a:cs typeface="Times New Roman" panose="02020603050405020304" pitchFamily="18" charset="0"/>
              </a:rPr>
              <a:t>:</a:t>
            </a:r>
          </a:p>
        </p:txBody>
      </p:sp>
      <p:pic>
        <p:nvPicPr>
          <p:cNvPr id="21" name="Picture 20"/>
          <p:cNvPicPr>
            <a:picLocks noChangeAspect="1"/>
          </p:cNvPicPr>
          <p:nvPr/>
        </p:nvPicPr>
        <p:blipFill>
          <a:blip r:embed="rId5"/>
          <a:stretch>
            <a:fillRect/>
          </a:stretch>
        </p:blipFill>
        <p:spPr>
          <a:xfrm rot="5400000">
            <a:off x="6816883" y="5554949"/>
            <a:ext cx="2798307" cy="3575614"/>
          </a:xfrm>
          <a:prstGeom prst="rect">
            <a:avLst/>
          </a:prstGeom>
        </p:spPr>
      </p:pic>
      <p:pic>
        <p:nvPicPr>
          <p:cNvPr id="22" name="TAY 2" descr="A picture containing needle&#10;&#10;Description automatically generated">
            <a:extLst>
              <a:ext uri="{FF2B5EF4-FFF2-40B4-BE49-F238E27FC236}">
                <a16:creationId xmlns="" xmlns:a16="http://schemas.microsoft.com/office/drawing/2014/main" id="{19FAE1D6-46B5-4FD1-830B-CB33B4C0270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595" t="15964" r="10352" b="24528"/>
          <a:stretch/>
        </p:blipFill>
        <p:spPr>
          <a:xfrm rot="19673723">
            <a:off x="6392754" y="4902210"/>
            <a:ext cx="971543" cy="1084914"/>
          </a:xfrm>
          <a:prstGeom prst="rect">
            <a:avLst/>
          </a:prstGeom>
        </p:spPr>
      </p:pic>
      <p:cxnSp>
        <p:nvCxnSpPr>
          <p:cNvPr id="23" name="Straight Connector 22"/>
          <p:cNvCxnSpPr/>
          <p:nvPr/>
        </p:nvCxnSpPr>
        <p:spPr>
          <a:xfrm>
            <a:off x="6577012" y="5937250"/>
            <a:ext cx="1828800"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571078" y="2279137"/>
            <a:ext cx="34289" cy="4663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8376004" y="2275714"/>
            <a:ext cx="34289" cy="4663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8384306" y="5914319"/>
            <a:ext cx="34289" cy="4663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6564245" y="5913945"/>
            <a:ext cx="34289" cy="4663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6376645" y="5913930"/>
            <a:ext cx="256940" cy="523220"/>
          </a:xfrm>
          <a:prstGeom prst="rect">
            <a:avLst/>
          </a:prstGeom>
          <a:noFill/>
        </p:spPr>
        <p:txBody>
          <a:bodyPr wrap="square" rtlCol="0">
            <a:spAutoFit/>
          </a:bodyPr>
          <a:lstStyle/>
          <a:p>
            <a:r>
              <a:rPr lang="en-US" sz="2800" i="1" dirty="0">
                <a:solidFill>
                  <a:srgbClr val="0000CC"/>
                </a:solidFill>
                <a:latin typeface="Times New Roman" panose="02020603050405020304" pitchFamily="18" charset="0"/>
                <a:cs typeface="Times New Roman" panose="02020603050405020304" pitchFamily="18" charset="0"/>
              </a:rPr>
              <a:t>A</a:t>
            </a:r>
          </a:p>
        </p:txBody>
      </p:sp>
      <p:sp>
        <p:nvSpPr>
          <p:cNvPr id="29" name="TextBox 28"/>
          <p:cNvSpPr txBox="1"/>
          <p:nvPr/>
        </p:nvSpPr>
        <p:spPr>
          <a:xfrm>
            <a:off x="8534400" y="2000087"/>
            <a:ext cx="256940" cy="523220"/>
          </a:xfrm>
          <a:prstGeom prst="rect">
            <a:avLst/>
          </a:prstGeom>
          <a:noFill/>
        </p:spPr>
        <p:txBody>
          <a:bodyPr wrap="square" rtlCol="0">
            <a:spAutoFit/>
          </a:bodyPr>
          <a:lstStyle/>
          <a:p>
            <a:r>
              <a:rPr lang="en-US" sz="2800" i="1" dirty="0">
                <a:solidFill>
                  <a:srgbClr val="0000CC"/>
                </a:solidFill>
                <a:latin typeface="Times New Roman" panose="02020603050405020304" pitchFamily="18" charset="0"/>
                <a:cs typeface="Times New Roman" panose="02020603050405020304" pitchFamily="18" charset="0"/>
              </a:rPr>
              <a:t>C</a:t>
            </a:r>
          </a:p>
        </p:txBody>
      </p:sp>
      <p:sp>
        <p:nvSpPr>
          <p:cNvPr id="30" name="TextBox 29"/>
          <p:cNvSpPr txBox="1"/>
          <p:nvPr/>
        </p:nvSpPr>
        <p:spPr>
          <a:xfrm>
            <a:off x="8255830" y="5913930"/>
            <a:ext cx="256940" cy="523220"/>
          </a:xfrm>
          <a:prstGeom prst="rect">
            <a:avLst/>
          </a:prstGeom>
          <a:noFill/>
        </p:spPr>
        <p:txBody>
          <a:bodyPr wrap="square" rtlCol="0">
            <a:spAutoFit/>
          </a:bodyPr>
          <a:lstStyle/>
          <a:p>
            <a:r>
              <a:rPr lang="en-US" sz="2800" i="1" dirty="0">
                <a:solidFill>
                  <a:srgbClr val="0000CC"/>
                </a:solidFill>
                <a:latin typeface="Times New Roman" panose="02020603050405020304" pitchFamily="18" charset="0"/>
                <a:cs typeface="Times New Roman" panose="02020603050405020304" pitchFamily="18" charset="0"/>
              </a:rPr>
              <a:t>B</a:t>
            </a:r>
          </a:p>
        </p:txBody>
      </p:sp>
      <p:sp>
        <p:nvSpPr>
          <p:cNvPr id="31" name="TextBox 30"/>
          <p:cNvSpPr txBox="1"/>
          <p:nvPr/>
        </p:nvSpPr>
        <p:spPr>
          <a:xfrm>
            <a:off x="6143860" y="2040831"/>
            <a:ext cx="256940" cy="523220"/>
          </a:xfrm>
          <a:prstGeom prst="rect">
            <a:avLst/>
          </a:prstGeom>
          <a:noFill/>
        </p:spPr>
        <p:txBody>
          <a:bodyPr wrap="square" rtlCol="0">
            <a:spAutoFit/>
          </a:bodyPr>
          <a:lstStyle/>
          <a:p>
            <a:r>
              <a:rPr lang="en-US" sz="2800" i="1" dirty="0">
                <a:solidFill>
                  <a:srgbClr val="0000CC"/>
                </a:solidFill>
                <a:latin typeface="Times New Roman" panose="02020603050405020304" pitchFamily="18" charset="0"/>
                <a:cs typeface="Times New Roman" panose="02020603050405020304" pitchFamily="18" charset="0"/>
              </a:rPr>
              <a:t>D</a:t>
            </a:r>
          </a:p>
        </p:txBody>
      </p:sp>
      <p:pic>
        <p:nvPicPr>
          <p:cNvPr id="32" name="Picture 31"/>
          <p:cNvPicPr>
            <a:picLocks noChangeAspect="1"/>
          </p:cNvPicPr>
          <p:nvPr/>
        </p:nvPicPr>
        <p:blipFill>
          <a:blip r:embed="rId5"/>
          <a:stretch>
            <a:fillRect/>
          </a:stretch>
        </p:blipFill>
        <p:spPr>
          <a:xfrm>
            <a:off x="6601705" y="1350025"/>
            <a:ext cx="2098730" cy="4767485"/>
          </a:xfrm>
          <a:prstGeom prst="rect">
            <a:avLst/>
          </a:prstGeom>
        </p:spPr>
      </p:pic>
      <p:pic>
        <p:nvPicPr>
          <p:cNvPr id="33" name="TAY 2" descr="A picture containing needle&#10;&#10;Description automatically generated">
            <a:extLst>
              <a:ext uri="{FF2B5EF4-FFF2-40B4-BE49-F238E27FC236}">
                <a16:creationId xmlns="" xmlns:a16="http://schemas.microsoft.com/office/drawing/2014/main" id="{19FAE1D6-46B5-4FD1-830B-CB33B4C027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595" t="15964" r="10352" b="24528"/>
          <a:stretch/>
        </p:blipFill>
        <p:spPr>
          <a:xfrm rot="14273723">
            <a:off x="5544154" y="5109230"/>
            <a:ext cx="1295390" cy="813686"/>
          </a:xfrm>
          <a:prstGeom prst="rect">
            <a:avLst/>
          </a:prstGeom>
        </p:spPr>
      </p:pic>
      <p:cxnSp>
        <p:nvCxnSpPr>
          <p:cNvPr id="34" name="Straight Connector 33"/>
          <p:cNvCxnSpPr/>
          <p:nvPr/>
        </p:nvCxnSpPr>
        <p:spPr>
          <a:xfrm flipV="1">
            <a:off x="6582508" y="2286008"/>
            <a:ext cx="7418" cy="3651249"/>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8927977" y="7895514"/>
            <a:ext cx="34289" cy="4663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7107917" y="7895140"/>
            <a:ext cx="34289" cy="4663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p:nvSpPr>
        <p:spPr>
          <a:xfrm>
            <a:off x="6920317" y="7895130"/>
            <a:ext cx="256940" cy="523220"/>
          </a:xfrm>
          <a:prstGeom prst="rect">
            <a:avLst/>
          </a:prstGeom>
          <a:noFill/>
        </p:spPr>
        <p:txBody>
          <a:bodyPr wrap="square" rtlCol="0">
            <a:spAutoFit/>
          </a:bodyPr>
          <a:lstStyle/>
          <a:p>
            <a:r>
              <a:rPr lang="en-US" sz="2800" i="1" dirty="0">
                <a:solidFill>
                  <a:srgbClr val="0000CC"/>
                </a:solidFill>
                <a:latin typeface="Times New Roman" panose="02020603050405020304" pitchFamily="18" charset="0"/>
                <a:cs typeface="Times New Roman" panose="02020603050405020304" pitchFamily="18" charset="0"/>
              </a:rPr>
              <a:t>A</a:t>
            </a:r>
          </a:p>
        </p:txBody>
      </p:sp>
      <p:sp>
        <p:nvSpPr>
          <p:cNvPr id="38" name="TextBox 37"/>
          <p:cNvSpPr txBox="1"/>
          <p:nvPr/>
        </p:nvSpPr>
        <p:spPr>
          <a:xfrm>
            <a:off x="8799499" y="7895130"/>
            <a:ext cx="256940" cy="523220"/>
          </a:xfrm>
          <a:prstGeom prst="rect">
            <a:avLst/>
          </a:prstGeom>
          <a:noFill/>
        </p:spPr>
        <p:txBody>
          <a:bodyPr wrap="square" rtlCol="0">
            <a:spAutoFit/>
          </a:bodyPr>
          <a:lstStyle/>
          <a:p>
            <a:r>
              <a:rPr lang="en-US" sz="2800" i="1" dirty="0">
                <a:solidFill>
                  <a:srgbClr val="0000CC"/>
                </a:solidFill>
                <a:latin typeface="Times New Roman" panose="02020603050405020304" pitchFamily="18" charset="0"/>
                <a:cs typeface="Times New Roman" panose="02020603050405020304" pitchFamily="18" charset="0"/>
              </a:rPr>
              <a:t>B</a:t>
            </a:r>
          </a:p>
        </p:txBody>
      </p:sp>
      <p:pic>
        <p:nvPicPr>
          <p:cNvPr id="39" name="Picture 38"/>
          <p:cNvPicPr>
            <a:picLocks noChangeAspect="1"/>
          </p:cNvPicPr>
          <p:nvPr/>
        </p:nvPicPr>
        <p:blipFill>
          <a:blip r:embed="rId5"/>
          <a:stretch>
            <a:fillRect/>
          </a:stretch>
        </p:blipFill>
        <p:spPr>
          <a:xfrm flipH="1">
            <a:off x="6285576" y="1365552"/>
            <a:ext cx="2098730" cy="4767485"/>
          </a:xfrm>
          <a:prstGeom prst="rect">
            <a:avLst/>
          </a:prstGeom>
        </p:spPr>
      </p:pic>
      <p:pic>
        <p:nvPicPr>
          <p:cNvPr id="40" name="TAY 2" descr="A picture containing needle&#10;&#10;Description automatically generated">
            <a:extLst>
              <a:ext uri="{FF2B5EF4-FFF2-40B4-BE49-F238E27FC236}">
                <a16:creationId xmlns="" xmlns:a16="http://schemas.microsoft.com/office/drawing/2014/main" id="{19FAE1D6-46B5-4FD1-830B-CB33B4C027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595" t="15964" r="10352" b="24528"/>
          <a:stretch/>
        </p:blipFill>
        <p:spPr>
          <a:xfrm rot="7326277" flipH="1">
            <a:off x="8134882" y="5113627"/>
            <a:ext cx="1295390" cy="813686"/>
          </a:xfrm>
          <a:prstGeom prst="rect">
            <a:avLst/>
          </a:prstGeom>
        </p:spPr>
      </p:pic>
      <p:cxnSp>
        <p:nvCxnSpPr>
          <p:cNvPr id="41" name="Straight Connector 40"/>
          <p:cNvCxnSpPr/>
          <p:nvPr/>
        </p:nvCxnSpPr>
        <p:spPr>
          <a:xfrm flipH="1" flipV="1">
            <a:off x="8392636" y="2297717"/>
            <a:ext cx="7418" cy="3651249"/>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5"/>
          <a:stretch>
            <a:fillRect/>
          </a:stretch>
        </p:blipFill>
        <p:spPr>
          <a:xfrm rot="5400000">
            <a:off x="6836025" y="1944162"/>
            <a:ext cx="2798307" cy="3575614"/>
          </a:xfrm>
          <a:prstGeom prst="rect">
            <a:avLst/>
          </a:prstGeom>
        </p:spPr>
      </p:pic>
      <p:pic>
        <p:nvPicPr>
          <p:cNvPr id="43" name="TAY 2" descr="A picture containing needle&#10;&#10;Description automatically generated">
            <a:extLst>
              <a:ext uri="{FF2B5EF4-FFF2-40B4-BE49-F238E27FC236}">
                <a16:creationId xmlns="" xmlns:a16="http://schemas.microsoft.com/office/drawing/2014/main" id="{19FAE1D6-46B5-4FD1-830B-CB33B4C0270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595" t="15964" r="10352" b="24528"/>
          <a:stretch/>
        </p:blipFill>
        <p:spPr>
          <a:xfrm rot="19673723">
            <a:off x="6396132" y="1271724"/>
            <a:ext cx="971543" cy="1084914"/>
          </a:xfrm>
          <a:prstGeom prst="rect">
            <a:avLst/>
          </a:prstGeom>
        </p:spPr>
      </p:pic>
      <p:cxnSp>
        <p:nvCxnSpPr>
          <p:cNvPr id="44" name="Straight Connector 43"/>
          <p:cNvCxnSpPr/>
          <p:nvPr/>
        </p:nvCxnSpPr>
        <p:spPr>
          <a:xfrm>
            <a:off x="6580391" y="2306764"/>
            <a:ext cx="1828800"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7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2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42" presetClass="path" presetSubtype="0" accel="50000" decel="50000" fill="hold" nodeType="afterEffect">
                                  <p:stCondLst>
                                    <p:cond delay="0"/>
                                  </p:stCondLst>
                                  <p:childTnLst>
                                    <p:animMotion origin="layout" path="M -3.54167E-6 0 L 0.19779 -0.00486 " pathEditMode="relative" rAng="0" ptsTypes="AA">
                                      <p:cBhvr>
                                        <p:cTn id="27" dur="750" fill="hold"/>
                                        <p:tgtEl>
                                          <p:spTgt spid="22"/>
                                        </p:tgtEl>
                                        <p:attrNameLst>
                                          <p:attrName>ppt_x</p:attrName>
                                          <p:attrName>ppt_y</p:attrName>
                                        </p:attrNameLst>
                                      </p:cBhvr>
                                      <p:rCtr x="9883" y="-255"/>
                                    </p:animMotion>
                                  </p:childTnLst>
                                </p:cTn>
                              </p:par>
                              <p:par>
                                <p:cTn id="28" presetID="18" presetClass="entr" presetSubtype="3"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strips(upRight)">
                                      <p:cBhvr>
                                        <p:cTn id="30" dur="1000"/>
                                        <p:tgtEl>
                                          <p:spTgt spid="23"/>
                                        </p:tgtEl>
                                      </p:cBhvr>
                                    </p:animEffect>
                                  </p:childTnLst>
                                </p:cTn>
                              </p:par>
                            </p:childTnLst>
                          </p:cTn>
                        </p:par>
                        <p:par>
                          <p:cTn id="31" fill="hold">
                            <p:stCondLst>
                              <p:cond delay="2000"/>
                            </p:stCondLst>
                            <p:childTnLst>
                              <p:par>
                                <p:cTn id="32" presetID="6" presetClass="exit" presetSubtype="32" fill="hold" nodeType="afterEffect">
                                  <p:stCondLst>
                                    <p:cond delay="0"/>
                                  </p:stCondLst>
                                  <p:childTnLst>
                                    <p:animEffect transition="out" filter="circle(out)">
                                      <p:cBhvr>
                                        <p:cTn id="33" dur="1500"/>
                                        <p:tgtEl>
                                          <p:spTgt spid="21"/>
                                        </p:tgtEl>
                                      </p:cBhvr>
                                    </p:animEffect>
                                    <p:set>
                                      <p:cBhvr>
                                        <p:cTn id="34" dur="1" fill="hold">
                                          <p:stCondLst>
                                            <p:cond delay="1499"/>
                                          </p:stCondLst>
                                        </p:cTn>
                                        <p:tgtEl>
                                          <p:spTgt spid="21"/>
                                        </p:tgtEl>
                                        <p:attrNameLst>
                                          <p:attrName>style.visibility</p:attrName>
                                        </p:attrNameLst>
                                      </p:cBhvr>
                                      <p:to>
                                        <p:strVal val="hidden"/>
                                      </p:to>
                                    </p:set>
                                  </p:childTnLst>
                                </p:cTn>
                              </p:par>
                              <p:par>
                                <p:cTn id="35" presetID="6" presetClass="exit" presetSubtype="32" fill="hold" nodeType="withEffect">
                                  <p:stCondLst>
                                    <p:cond delay="0"/>
                                  </p:stCondLst>
                                  <p:childTnLst>
                                    <p:animEffect transition="out" filter="circle(out)">
                                      <p:cBhvr>
                                        <p:cTn id="36" dur="1500"/>
                                        <p:tgtEl>
                                          <p:spTgt spid="22"/>
                                        </p:tgtEl>
                                      </p:cBhvr>
                                    </p:animEffect>
                                    <p:set>
                                      <p:cBhvr>
                                        <p:cTn id="37" dur="1" fill="hold">
                                          <p:stCondLst>
                                            <p:cond delay="1499"/>
                                          </p:stCondLst>
                                        </p:cTn>
                                        <p:tgtEl>
                                          <p:spTgt spid="22"/>
                                        </p:tgtEl>
                                        <p:attrNameLst>
                                          <p:attrName>style.visibility</p:attrName>
                                        </p:attrNameLst>
                                      </p:cBhvr>
                                      <p:to>
                                        <p:strVal val="hidden"/>
                                      </p:to>
                                    </p:set>
                                  </p:childTnLst>
                                </p:cTn>
                              </p:par>
                            </p:childTnLst>
                          </p:cTn>
                        </p:par>
                        <p:par>
                          <p:cTn id="38" fill="hold">
                            <p:stCondLst>
                              <p:cond delay="3500"/>
                            </p:stCondLst>
                            <p:childTnLst>
                              <p:par>
                                <p:cTn id="39" presetID="6"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ircle(in)">
                                      <p:cBhvr>
                                        <p:cTn id="41" dur="10"/>
                                        <p:tgtEl>
                                          <p:spTgt spid="27"/>
                                        </p:tgtEl>
                                      </p:cBhvr>
                                    </p:animEffect>
                                  </p:childTnLst>
                                </p:cTn>
                              </p:par>
                            </p:childTnLst>
                          </p:cTn>
                        </p:par>
                        <p:par>
                          <p:cTn id="42" fill="hold">
                            <p:stCondLst>
                              <p:cond delay="3510"/>
                            </p:stCondLst>
                            <p:childTnLst>
                              <p:par>
                                <p:cTn id="43" presetID="42"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50"/>
                                        <p:tgtEl>
                                          <p:spTgt spid="28"/>
                                        </p:tgtEl>
                                      </p:cBhvr>
                                    </p:animEffect>
                                    <p:anim calcmode="lin" valueType="num">
                                      <p:cBhvr>
                                        <p:cTn id="46" dur="250" fill="hold"/>
                                        <p:tgtEl>
                                          <p:spTgt spid="28"/>
                                        </p:tgtEl>
                                        <p:attrNameLst>
                                          <p:attrName>ppt_x</p:attrName>
                                        </p:attrNameLst>
                                      </p:cBhvr>
                                      <p:tavLst>
                                        <p:tav tm="0">
                                          <p:val>
                                            <p:strVal val="#ppt_x"/>
                                          </p:val>
                                        </p:tav>
                                        <p:tav tm="100000">
                                          <p:val>
                                            <p:strVal val="#ppt_x"/>
                                          </p:val>
                                        </p:tav>
                                      </p:tavLst>
                                    </p:anim>
                                    <p:anim calcmode="lin" valueType="num">
                                      <p:cBhvr>
                                        <p:cTn id="47" dur="25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3760"/>
                            </p:stCondLst>
                            <p:childTnLst>
                              <p:par>
                                <p:cTn id="49" presetID="6" presetClass="entr" presetSubtype="1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10"/>
                                        <p:tgtEl>
                                          <p:spTgt spid="26"/>
                                        </p:tgtEl>
                                      </p:cBhvr>
                                    </p:animEffect>
                                  </p:childTnLst>
                                </p:cTn>
                              </p:par>
                            </p:childTnLst>
                          </p:cTn>
                        </p:par>
                        <p:par>
                          <p:cTn id="52" fill="hold">
                            <p:stCondLst>
                              <p:cond delay="377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250"/>
                                        <p:tgtEl>
                                          <p:spTgt spid="30"/>
                                        </p:tgtEl>
                                      </p:cBhvr>
                                    </p:animEffect>
                                    <p:anim calcmode="lin" valueType="num">
                                      <p:cBhvr>
                                        <p:cTn id="56" dur="250" fill="hold"/>
                                        <p:tgtEl>
                                          <p:spTgt spid="30"/>
                                        </p:tgtEl>
                                        <p:attrNameLst>
                                          <p:attrName>ppt_x</p:attrName>
                                        </p:attrNameLst>
                                      </p:cBhvr>
                                      <p:tavLst>
                                        <p:tav tm="0">
                                          <p:val>
                                            <p:strVal val="#ppt_x"/>
                                          </p:val>
                                        </p:tav>
                                        <p:tav tm="100000">
                                          <p:val>
                                            <p:strVal val="#ppt_x"/>
                                          </p:val>
                                        </p:tav>
                                      </p:tavLst>
                                    </p:anim>
                                    <p:anim calcmode="lin" valueType="num">
                                      <p:cBhvr>
                                        <p:cTn id="57"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randombar(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500"/>
                            </p:stCondLst>
                            <p:childTnLst>
                              <p:par>
                                <p:cTn id="71" presetID="2" presetClass="entr" presetSubtype="4"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childTnLst>
                          </p:cTn>
                        </p:par>
                        <p:par>
                          <p:cTn id="75" fill="hold">
                            <p:stCondLst>
                              <p:cond delay="1000"/>
                            </p:stCondLst>
                            <p:childTnLst>
                              <p:par>
                                <p:cTn id="76" presetID="42" presetClass="path" presetSubtype="0" accel="50000" decel="50000" fill="hold" nodeType="afterEffect">
                                  <p:stCondLst>
                                    <p:cond delay="0"/>
                                  </p:stCondLst>
                                  <p:childTnLst>
                                    <p:animMotion origin="layout" path="M -3.33333E-6 3.33333E-6 L 0.003 -0.52547 " pathEditMode="relative" rAng="0" ptsTypes="AA">
                                      <p:cBhvr>
                                        <p:cTn id="77" dur="750" fill="hold"/>
                                        <p:tgtEl>
                                          <p:spTgt spid="33"/>
                                        </p:tgtEl>
                                        <p:attrNameLst>
                                          <p:attrName>ppt_x</p:attrName>
                                          <p:attrName>ppt_y</p:attrName>
                                        </p:attrNameLst>
                                      </p:cBhvr>
                                      <p:rCtr x="143" y="-26273"/>
                                    </p:animMotion>
                                  </p:childTnLst>
                                </p:cTn>
                              </p:par>
                              <p:par>
                                <p:cTn id="78" presetID="18" presetClass="entr" presetSubtype="3"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strips(upRight)">
                                      <p:cBhvr>
                                        <p:cTn id="80" dur="1000"/>
                                        <p:tgtEl>
                                          <p:spTgt spid="34"/>
                                        </p:tgtEl>
                                      </p:cBhvr>
                                    </p:animEffect>
                                  </p:childTnLst>
                                </p:cTn>
                              </p:par>
                            </p:childTnLst>
                          </p:cTn>
                        </p:par>
                        <p:par>
                          <p:cTn id="81" fill="hold">
                            <p:stCondLst>
                              <p:cond delay="2000"/>
                            </p:stCondLst>
                            <p:childTnLst>
                              <p:par>
                                <p:cTn id="82" presetID="6" presetClass="exit" presetSubtype="32" fill="hold" nodeType="afterEffect">
                                  <p:stCondLst>
                                    <p:cond delay="0"/>
                                  </p:stCondLst>
                                  <p:childTnLst>
                                    <p:animEffect transition="out" filter="circle(out)">
                                      <p:cBhvr>
                                        <p:cTn id="83" dur="1500"/>
                                        <p:tgtEl>
                                          <p:spTgt spid="32"/>
                                        </p:tgtEl>
                                      </p:cBhvr>
                                    </p:animEffect>
                                    <p:set>
                                      <p:cBhvr>
                                        <p:cTn id="84" dur="1" fill="hold">
                                          <p:stCondLst>
                                            <p:cond delay="1499"/>
                                          </p:stCondLst>
                                        </p:cTn>
                                        <p:tgtEl>
                                          <p:spTgt spid="32"/>
                                        </p:tgtEl>
                                        <p:attrNameLst>
                                          <p:attrName>style.visibility</p:attrName>
                                        </p:attrNameLst>
                                      </p:cBhvr>
                                      <p:to>
                                        <p:strVal val="hidden"/>
                                      </p:to>
                                    </p:set>
                                  </p:childTnLst>
                                </p:cTn>
                              </p:par>
                              <p:par>
                                <p:cTn id="85" presetID="6" presetClass="exit" presetSubtype="32" fill="hold" nodeType="withEffect">
                                  <p:stCondLst>
                                    <p:cond delay="0"/>
                                  </p:stCondLst>
                                  <p:childTnLst>
                                    <p:animEffect transition="out" filter="circle(out)">
                                      <p:cBhvr>
                                        <p:cTn id="86" dur="1500"/>
                                        <p:tgtEl>
                                          <p:spTgt spid="33"/>
                                        </p:tgtEl>
                                      </p:cBhvr>
                                    </p:animEffect>
                                    <p:set>
                                      <p:cBhvr>
                                        <p:cTn id="87" dur="1" fill="hold">
                                          <p:stCondLst>
                                            <p:cond delay="1499"/>
                                          </p:stCondLst>
                                        </p:cTn>
                                        <p:tgtEl>
                                          <p:spTgt spid="33"/>
                                        </p:tgtEl>
                                        <p:attrNameLst>
                                          <p:attrName>style.visibility</p:attrName>
                                        </p:attrNameLst>
                                      </p:cBhvr>
                                      <p:to>
                                        <p:strVal val="hidden"/>
                                      </p:to>
                                    </p:set>
                                  </p:childTnLst>
                                </p:cTn>
                              </p:par>
                            </p:childTnLst>
                          </p:cTn>
                        </p:par>
                        <p:par>
                          <p:cTn id="88" fill="hold">
                            <p:stCondLst>
                              <p:cond delay="3500"/>
                            </p:stCondLst>
                            <p:childTnLst>
                              <p:par>
                                <p:cTn id="89" presetID="6"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circle(in)">
                                      <p:cBhvr>
                                        <p:cTn id="91" dur="10"/>
                                        <p:tgtEl>
                                          <p:spTgt spid="24"/>
                                        </p:tgtEl>
                                      </p:cBhvr>
                                    </p:animEffect>
                                  </p:childTnLst>
                                </p:cTn>
                              </p:par>
                            </p:childTnLst>
                          </p:cTn>
                        </p:par>
                        <p:par>
                          <p:cTn id="92" fill="hold">
                            <p:stCondLst>
                              <p:cond delay="3510"/>
                            </p:stCondLst>
                            <p:childTnLst>
                              <p:par>
                                <p:cTn id="93" presetID="47" presetClass="entr" presetSubtype="0"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250"/>
                                        <p:tgtEl>
                                          <p:spTgt spid="31"/>
                                        </p:tgtEl>
                                      </p:cBhvr>
                                    </p:animEffect>
                                    <p:anim calcmode="lin" valueType="num">
                                      <p:cBhvr>
                                        <p:cTn id="96" dur="250" fill="hold"/>
                                        <p:tgtEl>
                                          <p:spTgt spid="31"/>
                                        </p:tgtEl>
                                        <p:attrNameLst>
                                          <p:attrName>ppt_x</p:attrName>
                                        </p:attrNameLst>
                                      </p:cBhvr>
                                      <p:tavLst>
                                        <p:tav tm="0">
                                          <p:val>
                                            <p:strVal val="#ppt_x"/>
                                          </p:val>
                                        </p:tav>
                                        <p:tav tm="100000">
                                          <p:val>
                                            <p:strVal val="#ppt_x"/>
                                          </p:val>
                                        </p:tav>
                                      </p:tavLst>
                                    </p:anim>
                                    <p:anim calcmode="lin" valueType="num">
                                      <p:cBhvr>
                                        <p:cTn id="97" dur="25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37"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barn(outVertical)">
                                      <p:cBhvr>
                                        <p:cTn id="102" dur="25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anim calcmode="lin" valueType="num">
                                      <p:cBhvr>
                                        <p:cTn id="108" dur="500" fill="hold"/>
                                        <p:tgtEl>
                                          <p:spTgt spid="39"/>
                                        </p:tgtEl>
                                        <p:attrNameLst>
                                          <p:attrName>ppt_x</p:attrName>
                                        </p:attrNameLst>
                                      </p:cBhvr>
                                      <p:tavLst>
                                        <p:tav tm="0">
                                          <p:val>
                                            <p:strVal val="#ppt_x"/>
                                          </p:val>
                                        </p:tav>
                                        <p:tav tm="100000">
                                          <p:val>
                                            <p:strVal val="#ppt_x"/>
                                          </p:val>
                                        </p:tav>
                                      </p:tavLst>
                                    </p:anim>
                                    <p:anim calcmode="lin" valueType="num">
                                      <p:cBhvr>
                                        <p:cTn id="109" dur="500" fill="hold"/>
                                        <p:tgtEl>
                                          <p:spTgt spid="39"/>
                                        </p:tgtEl>
                                        <p:attrNameLst>
                                          <p:attrName>ppt_y</p:attrName>
                                        </p:attrNameLst>
                                      </p:cBhvr>
                                      <p:tavLst>
                                        <p:tav tm="0">
                                          <p:val>
                                            <p:strVal val="#ppt_y+.1"/>
                                          </p:val>
                                        </p:tav>
                                        <p:tav tm="100000">
                                          <p:val>
                                            <p:strVal val="#ppt_y"/>
                                          </p:val>
                                        </p:tav>
                                      </p:tavLst>
                                    </p:anim>
                                  </p:childTnLst>
                                </p:cTn>
                              </p:par>
                            </p:childTnLst>
                          </p:cTn>
                        </p:par>
                        <p:par>
                          <p:cTn id="110" fill="hold">
                            <p:stCondLst>
                              <p:cond delay="500"/>
                            </p:stCondLst>
                            <p:childTnLst>
                              <p:par>
                                <p:cTn id="111" presetID="2" presetClass="entr" presetSubtype="4" fill="hold" nodeType="after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additive="base">
                                        <p:cTn id="113" dur="500" fill="hold"/>
                                        <p:tgtEl>
                                          <p:spTgt spid="40"/>
                                        </p:tgtEl>
                                        <p:attrNameLst>
                                          <p:attrName>ppt_x</p:attrName>
                                        </p:attrNameLst>
                                      </p:cBhvr>
                                      <p:tavLst>
                                        <p:tav tm="0">
                                          <p:val>
                                            <p:strVal val="#ppt_x"/>
                                          </p:val>
                                        </p:tav>
                                        <p:tav tm="100000">
                                          <p:val>
                                            <p:strVal val="#ppt_x"/>
                                          </p:val>
                                        </p:tav>
                                      </p:tavLst>
                                    </p:anim>
                                    <p:anim calcmode="lin" valueType="num">
                                      <p:cBhvr additive="base">
                                        <p:cTn id="114" dur="500" fill="hold"/>
                                        <p:tgtEl>
                                          <p:spTgt spid="40"/>
                                        </p:tgtEl>
                                        <p:attrNameLst>
                                          <p:attrName>ppt_y</p:attrName>
                                        </p:attrNameLst>
                                      </p:cBhvr>
                                      <p:tavLst>
                                        <p:tav tm="0">
                                          <p:val>
                                            <p:strVal val="1+#ppt_h/2"/>
                                          </p:val>
                                        </p:tav>
                                        <p:tav tm="100000">
                                          <p:val>
                                            <p:strVal val="#ppt_y"/>
                                          </p:val>
                                        </p:tav>
                                      </p:tavLst>
                                    </p:anim>
                                  </p:childTnLst>
                                </p:cTn>
                              </p:par>
                            </p:childTnLst>
                          </p:cTn>
                        </p:par>
                        <p:par>
                          <p:cTn id="115" fill="hold">
                            <p:stCondLst>
                              <p:cond delay="1000"/>
                            </p:stCondLst>
                            <p:childTnLst>
                              <p:par>
                                <p:cTn id="116" presetID="42" presetClass="path" presetSubtype="0" accel="50000" decel="50000" fill="hold" nodeType="afterEffect">
                                  <p:stCondLst>
                                    <p:cond delay="0"/>
                                  </p:stCondLst>
                                  <p:childTnLst>
                                    <p:animMotion origin="layout" path="M 3.33333E-6 -1.11111E-6 L 0.00299 -0.52546 " pathEditMode="relative" rAng="0" ptsTypes="AA">
                                      <p:cBhvr>
                                        <p:cTn id="117" dur="750" fill="hold"/>
                                        <p:tgtEl>
                                          <p:spTgt spid="40"/>
                                        </p:tgtEl>
                                        <p:attrNameLst>
                                          <p:attrName>ppt_x</p:attrName>
                                          <p:attrName>ppt_y</p:attrName>
                                        </p:attrNameLst>
                                      </p:cBhvr>
                                      <p:rCtr x="143" y="-26273"/>
                                    </p:animMotion>
                                  </p:childTnLst>
                                </p:cTn>
                              </p:par>
                              <p:par>
                                <p:cTn id="118" presetID="18" presetClass="entr" presetSubtype="3" fill="hold" nodeType="with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strips(upRight)">
                                      <p:cBhvr>
                                        <p:cTn id="120" dur="1000"/>
                                        <p:tgtEl>
                                          <p:spTgt spid="41"/>
                                        </p:tgtEl>
                                      </p:cBhvr>
                                    </p:animEffect>
                                  </p:childTnLst>
                                </p:cTn>
                              </p:par>
                            </p:childTnLst>
                          </p:cTn>
                        </p:par>
                        <p:par>
                          <p:cTn id="121" fill="hold">
                            <p:stCondLst>
                              <p:cond delay="2000"/>
                            </p:stCondLst>
                            <p:childTnLst>
                              <p:par>
                                <p:cTn id="122" presetID="6" presetClass="exit" presetSubtype="32" fill="hold" nodeType="afterEffect">
                                  <p:stCondLst>
                                    <p:cond delay="0"/>
                                  </p:stCondLst>
                                  <p:childTnLst>
                                    <p:animEffect transition="out" filter="circle(out)">
                                      <p:cBhvr>
                                        <p:cTn id="123" dur="1500"/>
                                        <p:tgtEl>
                                          <p:spTgt spid="39"/>
                                        </p:tgtEl>
                                      </p:cBhvr>
                                    </p:animEffect>
                                    <p:set>
                                      <p:cBhvr>
                                        <p:cTn id="124" dur="1" fill="hold">
                                          <p:stCondLst>
                                            <p:cond delay="1499"/>
                                          </p:stCondLst>
                                        </p:cTn>
                                        <p:tgtEl>
                                          <p:spTgt spid="39"/>
                                        </p:tgtEl>
                                        <p:attrNameLst>
                                          <p:attrName>style.visibility</p:attrName>
                                        </p:attrNameLst>
                                      </p:cBhvr>
                                      <p:to>
                                        <p:strVal val="hidden"/>
                                      </p:to>
                                    </p:set>
                                  </p:childTnLst>
                                </p:cTn>
                              </p:par>
                              <p:par>
                                <p:cTn id="125" presetID="6" presetClass="exit" presetSubtype="32" fill="hold" nodeType="withEffect">
                                  <p:stCondLst>
                                    <p:cond delay="0"/>
                                  </p:stCondLst>
                                  <p:childTnLst>
                                    <p:animEffect transition="out" filter="circle(out)">
                                      <p:cBhvr>
                                        <p:cTn id="126" dur="1500"/>
                                        <p:tgtEl>
                                          <p:spTgt spid="40"/>
                                        </p:tgtEl>
                                      </p:cBhvr>
                                    </p:animEffect>
                                    <p:set>
                                      <p:cBhvr>
                                        <p:cTn id="127" dur="1" fill="hold">
                                          <p:stCondLst>
                                            <p:cond delay="1499"/>
                                          </p:stCondLst>
                                        </p:cTn>
                                        <p:tgtEl>
                                          <p:spTgt spid="40"/>
                                        </p:tgtEl>
                                        <p:attrNameLst>
                                          <p:attrName>style.visibility</p:attrName>
                                        </p:attrNameLst>
                                      </p:cBhvr>
                                      <p:to>
                                        <p:strVal val="hidden"/>
                                      </p:to>
                                    </p:set>
                                  </p:childTnLst>
                                </p:cTn>
                              </p:par>
                            </p:childTnLst>
                          </p:cTn>
                        </p:par>
                        <p:par>
                          <p:cTn id="128" fill="hold">
                            <p:stCondLst>
                              <p:cond delay="3500"/>
                            </p:stCondLst>
                            <p:childTnLst>
                              <p:par>
                                <p:cTn id="129" presetID="47" presetClass="entr" presetSubtype="0" fill="hold" grpId="0" nodeType="after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250"/>
                                        <p:tgtEl>
                                          <p:spTgt spid="25"/>
                                        </p:tgtEl>
                                      </p:cBhvr>
                                    </p:animEffect>
                                    <p:anim calcmode="lin" valueType="num">
                                      <p:cBhvr>
                                        <p:cTn id="132" dur="250" fill="hold"/>
                                        <p:tgtEl>
                                          <p:spTgt spid="25"/>
                                        </p:tgtEl>
                                        <p:attrNameLst>
                                          <p:attrName>ppt_x</p:attrName>
                                        </p:attrNameLst>
                                      </p:cBhvr>
                                      <p:tavLst>
                                        <p:tav tm="0">
                                          <p:val>
                                            <p:strVal val="#ppt_x"/>
                                          </p:val>
                                        </p:tav>
                                        <p:tav tm="100000">
                                          <p:val>
                                            <p:strVal val="#ppt_x"/>
                                          </p:val>
                                        </p:tav>
                                      </p:tavLst>
                                    </p:anim>
                                    <p:anim calcmode="lin" valueType="num">
                                      <p:cBhvr>
                                        <p:cTn id="133" dur="250" fill="hold"/>
                                        <p:tgtEl>
                                          <p:spTgt spid="25"/>
                                        </p:tgtEl>
                                        <p:attrNameLst>
                                          <p:attrName>ppt_y</p:attrName>
                                        </p:attrNameLst>
                                      </p:cBhvr>
                                      <p:tavLst>
                                        <p:tav tm="0">
                                          <p:val>
                                            <p:strVal val="#ppt_y-.1"/>
                                          </p:val>
                                        </p:tav>
                                        <p:tav tm="100000">
                                          <p:val>
                                            <p:strVal val="#ppt_y"/>
                                          </p:val>
                                        </p:tav>
                                      </p:tavLst>
                                    </p:anim>
                                  </p:childTnLst>
                                </p:cTn>
                              </p:par>
                            </p:childTnLst>
                          </p:cTn>
                        </p:par>
                        <p:par>
                          <p:cTn id="134" fill="hold">
                            <p:stCondLst>
                              <p:cond delay="3750"/>
                            </p:stCondLst>
                            <p:childTnLst>
                              <p:par>
                                <p:cTn id="135" presetID="42" presetClass="entr" presetSubtype="0"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1000"/>
                                        <p:tgtEl>
                                          <p:spTgt spid="29"/>
                                        </p:tgtEl>
                                      </p:cBhvr>
                                    </p:animEffect>
                                    <p:anim calcmode="lin" valueType="num">
                                      <p:cBhvr>
                                        <p:cTn id="138" dur="1000" fill="hold"/>
                                        <p:tgtEl>
                                          <p:spTgt spid="29"/>
                                        </p:tgtEl>
                                        <p:attrNameLst>
                                          <p:attrName>ppt_x</p:attrName>
                                        </p:attrNameLst>
                                      </p:cBhvr>
                                      <p:tavLst>
                                        <p:tav tm="0">
                                          <p:val>
                                            <p:strVal val="#ppt_x"/>
                                          </p:val>
                                        </p:tav>
                                        <p:tav tm="100000">
                                          <p:val>
                                            <p:strVal val="#ppt_x"/>
                                          </p:val>
                                        </p:tav>
                                      </p:tavLst>
                                    </p:anim>
                                    <p:anim calcmode="lin" valueType="num">
                                      <p:cBhvr>
                                        <p:cTn id="1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14" presetClass="entr" presetSubtype="10" fill="hold" grpId="0" nodeType="click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randombar(horizontal)">
                                      <p:cBhvr>
                                        <p:cTn id="144" dur="250"/>
                                        <p:tgtEl>
                                          <p:spTgt spid="19"/>
                                        </p:tgtEl>
                                      </p:cBhvr>
                                    </p:animEffect>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nodeType="click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strVal val="#ppt_x"/>
                                          </p:val>
                                        </p:tav>
                                        <p:tav tm="100000">
                                          <p:val>
                                            <p:strVal val="#ppt_x"/>
                                          </p:val>
                                        </p:tav>
                                      </p:tavLst>
                                    </p:anim>
                                    <p:anim calcmode="lin" valueType="num">
                                      <p:cBhvr>
                                        <p:cTn id="151" dur="500" fill="hold"/>
                                        <p:tgtEl>
                                          <p:spTgt spid="42"/>
                                        </p:tgtEl>
                                        <p:attrNameLst>
                                          <p:attrName>ppt_y</p:attrName>
                                        </p:attrNameLst>
                                      </p:cBhvr>
                                      <p:tavLst>
                                        <p:tav tm="0">
                                          <p:val>
                                            <p:strVal val="#ppt_y+.1"/>
                                          </p:val>
                                        </p:tav>
                                        <p:tav tm="100000">
                                          <p:val>
                                            <p:strVal val="#ppt_y"/>
                                          </p:val>
                                        </p:tav>
                                      </p:tavLst>
                                    </p:anim>
                                  </p:childTnLst>
                                </p:cTn>
                              </p:par>
                            </p:childTnLst>
                          </p:cTn>
                        </p:par>
                        <p:par>
                          <p:cTn id="152" fill="hold">
                            <p:stCondLst>
                              <p:cond delay="500"/>
                            </p:stCondLst>
                            <p:childTnLst>
                              <p:par>
                                <p:cTn id="153" presetID="2" presetClass="entr" presetSubtype="4" fill="hold" nodeType="afterEffect">
                                  <p:stCondLst>
                                    <p:cond delay="0"/>
                                  </p:stCondLst>
                                  <p:childTnLst>
                                    <p:set>
                                      <p:cBhvr>
                                        <p:cTn id="154" dur="1" fill="hold">
                                          <p:stCondLst>
                                            <p:cond delay="0"/>
                                          </p:stCondLst>
                                        </p:cTn>
                                        <p:tgtEl>
                                          <p:spTgt spid="43"/>
                                        </p:tgtEl>
                                        <p:attrNameLst>
                                          <p:attrName>style.visibility</p:attrName>
                                        </p:attrNameLst>
                                      </p:cBhvr>
                                      <p:to>
                                        <p:strVal val="visible"/>
                                      </p:to>
                                    </p:set>
                                    <p:anim calcmode="lin" valueType="num">
                                      <p:cBhvr additive="base">
                                        <p:cTn id="155" dur="500" fill="hold"/>
                                        <p:tgtEl>
                                          <p:spTgt spid="43"/>
                                        </p:tgtEl>
                                        <p:attrNameLst>
                                          <p:attrName>ppt_x</p:attrName>
                                        </p:attrNameLst>
                                      </p:cBhvr>
                                      <p:tavLst>
                                        <p:tav tm="0">
                                          <p:val>
                                            <p:strVal val="#ppt_x"/>
                                          </p:val>
                                        </p:tav>
                                        <p:tav tm="100000">
                                          <p:val>
                                            <p:strVal val="#ppt_x"/>
                                          </p:val>
                                        </p:tav>
                                      </p:tavLst>
                                    </p:anim>
                                    <p:anim calcmode="lin" valueType="num">
                                      <p:cBhvr additive="base">
                                        <p:cTn id="156" dur="500" fill="hold"/>
                                        <p:tgtEl>
                                          <p:spTgt spid="43"/>
                                        </p:tgtEl>
                                        <p:attrNameLst>
                                          <p:attrName>ppt_y</p:attrName>
                                        </p:attrNameLst>
                                      </p:cBhvr>
                                      <p:tavLst>
                                        <p:tav tm="0">
                                          <p:val>
                                            <p:strVal val="1+#ppt_h/2"/>
                                          </p:val>
                                        </p:tav>
                                        <p:tav tm="100000">
                                          <p:val>
                                            <p:strVal val="#ppt_y"/>
                                          </p:val>
                                        </p:tav>
                                      </p:tavLst>
                                    </p:anim>
                                  </p:childTnLst>
                                </p:cTn>
                              </p:par>
                            </p:childTnLst>
                          </p:cTn>
                        </p:par>
                        <p:par>
                          <p:cTn id="157" fill="hold">
                            <p:stCondLst>
                              <p:cond delay="1000"/>
                            </p:stCondLst>
                            <p:childTnLst>
                              <p:par>
                                <p:cTn id="158" presetID="42" presetClass="path" presetSubtype="0" accel="50000" decel="50000" fill="hold" nodeType="afterEffect">
                                  <p:stCondLst>
                                    <p:cond delay="0"/>
                                  </p:stCondLst>
                                  <p:childTnLst>
                                    <p:animMotion origin="layout" path="M -0.0026 -0.00393 L 0.19514 -0.00879 " pathEditMode="relative" rAng="0" ptsTypes="AA">
                                      <p:cBhvr>
                                        <p:cTn id="159" dur="750" fill="hold"/>
                                        <p:tgtEl>
                                          <p:spTgt spid="43"/>
                                        </p:tgtEl>
                                        <p:attrNameLst>
                                          <p:attrName>ppt_x</p:attrName>
                                          <p:attrName>ppt_y</p:attrName>
                                        </p:attrNameLst>
                                      </p:cBhvr>
                                      <p:rCtr x="9878" y="-255"/>
                                    </p:animMotion>
                                  </p:childTnLst>
                                </p:cTn>
                              </p:par>
                              <p:par>
                                <p:cTn id="160" presetID="18" presetClass="entr" presetSubtype="3" fill="hold" nodeType="with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strips(upRight)">
                                      <p:cBhvr>
                                        <p:cTn id="162" dur="1000"/>
                                        <p:tgtEl>
                                          <p:spTgt spid="44"/>
                                        </p:tgtEl>
                                      </p:cBhvr>
                                    </p:animEffect>
                                  </p:childTnLst>
                                </p:cTn>
                              </p:par>
                            </p:childTnLst>
                          </p:cTn>
                        </p:par>
                        <p:par>
                          <p:cTn id="163" fill="hold">
                            <p:stCondLst>
                              <p:cond delay="2000"/>
                            </p:stCondLst>
                            <p:childTnLst>
                              <p:par>
                                <p:cTn id="164" presetID="6" presetClass="exit" presetSubtype="32" fill="hold" nodeType="afterEffect">
                                  <p:stCondLst>
                                    <p:cond delay="0"/>
                                  </p:stCondLst>
                                  <p:childTnLst>
                                    <p:animEffect transition="out" filter="circle(out)">
                                      <p:cBhvr>
                                        <p:cTn id="165" dur="1500"/>
                                        <p:tgtEl>
                                          <p:spTgt spid="42"/>
                                        </p:tgtEl>
                                      </p:cBhvr>
                                    </p:animEffect>
                                    <p:set>
                                      <p:cBhvr>
                                        <p:cTn id="166" dur="1" fill="hold">
                                          <p:stCondLst>
                                            <p:cond delay="1499"/>
                                          </p:stCondLst>
                                        </p:cTn>
                                        <p:tgtEl>
                                          <p:spTgt spid="42"/>
                                        </p:tgtEl>
                                        <p:attrNameLst>
                                          <p:attrName>style.visibility</p:attrName>
                                        </p:attrNameLst>
                                      </p:cBhvr>
                                      <p:to>
                                        <p:strVal val="hidden"/>
                                      </p:to>
                                    </p:set>
                                  </p:childTnLst>
                                </p:cTn>
                              </p:par>
                              <p:par>
                                <p:cTn id="167" presetID="6" presetClass="exit" presetSubtype="32" fill="hold" nodeType="withEffect">
                                  <p:stCondLst>
                                    <p:cond delay="0"/>
                                  </p:stCondLst>
                                  <p:childTnLst>
                                    <p:animEffect transition="out" filter="circle(out)">
                                      <p:cBhvr>
                                        <p:cTn id="168" dur="1500"/>
                                        <p:tgtEl>
                                          <p:spTgt spid="43"/>
                                        </p:tgtEl>
                                      </p:cBhvr>
                                    </p:animEffect>
                                    <p:set>
                                      <p:cBhvr>
                                        <p:cTn id="169" dur="1" fill="hold">
                                          <p:stCondLst>
                                            <p:cond delay="1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4" grpId="0" animBg="1"/>
      <p:bldP spid="25" grpId="0" animBg="1"/>
      <p:bldP spid="26" grpId="0" animBg="1"/>
      <p:bldP spid="27" grpId="0" animBg="1"/>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781800"/>
            <a:chOff x="0" y="43293"/>
            <a:chExt cx="9144000" cy="6781800"/>
          </a:xfrm>
        </p:grpSpPr>
        <p:grpSp>
          <p:nvGrpSpPr>
            <p:cNvPr id="2" name="Group 1"/>
            <p:cNvGrpSpPr/>
            <p:nvPr/>
          </p:nvGrpSpPr>
          <p:grpSpPr>
            <a:xfrm flipH="1">
              <a:off x="0" y="43293"/>
              <a:ext cx="9144000" cy="6781800"/>
              <a:chOff x="0" y="0"/>
              <a:chExt cx="12192000" cy="68580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pic>
          <p:nvPicPr>
            <p:cNvPr id="5" name="Picture 4">
              <a:extLst>
                <a:ext uri="{FF2B5EF4-FFF2-40B4-BE49-F238E27FC236}">
                  <a16:creationId xmlns="" xmlns:a16="http://schemas.microsoft.com/office/drawing/2014/main" id="{ECAF78EC-F540-4E40-BD9D-E30132F9C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7110412" y="239236"/>
              <a:ext cx="1347788" cy="1132364"/>
            </a:xfrm>
            <a:prstGeom prst="rect">
              <a:avLst/>
            </a:prstGeom>
          </p:spPr>
        </p:pic>
        <p:sp>
          <p:nvSpPr>
            <p:cNvPr id="6" name="TextBox 5"/>
            <p:cNvSpPr txBox="1"/>
            <p:nvPr/>
          </p:nvSpPr>
          <p:spPr>
            <a:xfrm>
              <a:off x="1079767" y="1414893"/>
              <a:ext cx="7226036" cy="954107"/>
            </a:xfrm>
            <a:prstGeom prst="rect">
              <a:avLst/>
            </a:prstGeom>
            <a:noFill/>
          </p:spPr>
          <p:txBody>
            <a:bodyPr wrap="square" rtlCol="0">
              <a:spAutoFit/>
            </a:bodyPr>
            <a:lstStyle/>
            <a:p>
              <a:r>
                <a:rPr lang="en-US" sz="2800" b="1" err="1">
                  <a:latin typeface="Times New Roman" pitchFamily="18" charset="0"/>
                  <a:cs typeface="Times New Roman" pitchFamily="18" charset="0"/>
                </a:rPr>
                <a:t>Áp</a:t>
              </a:r>
              <a:r>
                <a:rPr lang="en-US" sz="2800" b="1">
                  <a:latin typeface="Times New Roman" pitchFamily="18" charset="0"/>
                  <a:cs typeface="Times New Roman" pitchFamily="18" charset="0"/>
                </a:rPr>
                <a:t> dụng 1: </a:t>
              </a:r>
              <a:r>
                <a:rPr lang="en-US" sz="2800" b="1" dirty="0" err="1">
                  <a:latin typeface="Times New Roman" pitchFamily="18" charset="0"/>
                  <a:cs typeface="Times New Roman" pitchFamily="18" charset="0"/>
                </a:rPr>
                <a:t>Vẽ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ê </a:t>
              </a:r>
              <a:r>
                <a:rPr lang="en-US" sz="2800" b="1" dirty="0" err="1">
                  <a:latin typeface="Times New Roman" pitchFamily="18" charset="0"/>
                  <a:cs typeface="Times New Roman" pitchFamily="18" charset="0"/>
                </a:rPr>
                <a:t>ke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nhật</a:t>
              </a:r>
              <a:r>
                <a:rPr lang="en-US" sz="2800" b="1" dirty="0">
                  <a:latin typeface="Times New Roman" pitchFamily="18" charset="0"/>
                  <a:cs typeface="Times New Roman" pitchFamily="18" charset="0"/>
                </a:rPr>
                <a:t> EGHI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EG = 4cm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EI = 3cm</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2710293"/>
              <a:ext cx="3200400" cy="2057400"/>
            </a:xfrm>
            <a:prstGeom prst="rect">
              <a:avLst/>
            </a:prstGeom>
            <a:noFill/>
            <a:ln>
              <a:noFill/>
            </a:ln>
          </p:spPr>
        </p:pic>
      </p:grpSp>
    </p:spTree>
    <p:extLst>
      <p:ext uri="{BB962C8B-B14F-4D97-AF65-F5344CB8AC3E}">
        <p14:creationId xmlns:p14="http://schemas.microsoft.com/office/powerpoint/2010/main" val="2225542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2" y="76200"/>
            <a:ext cx="9144002" cy="6781800"/>
            <a:chOff x="0" y="0"/>
            <a:chExt cx="12192000" cy="68580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sp>
        <p:nvSpPr>
          <p:cNvPr id="5" name="TextBox 4"/>
          <p:cNvSpPr txBox="1"/>
          <p:nvPr/>
        </p:nvSpPr>
        <p:spPr>
          <a:xfrm>
            <a:off x="1848216" y="180949"/>
            <a:ext cx="6457217" cy="584775"/>
          </a:xfrm>
          <a:prstGeom prst="rect">
            <a:avLst/>
          </a:prstGeom>
          <a:noFill/>
        </p:spPr>
        <p:txBody>
          <a:bodyPr wrap="none" rtlCol="0">
            <a:spAutoFit/>
          </a:bodyPr>
          <a:lstStyle/>
          <a:p>
            <a:r>
              <a:rPr lang="en-US" sz="3200" b="1" dirty="0">
                <a:solidFill>
                  <a:srgbClr val="FF0000"/>
                </a:solidFill>
                <a:latin typeface="Times New Roman" pitchFamily="18" charset="0"/>
                <a:cs typeface="Times New Roman" pitchFamily="18" charset="0"/>
              </a:rPr>
              <a:t>3</a:t>
            </a:r>
            <a:r>
              <a:rPr lang="en-US" sz="3200" b="1">
                <a:solidFill>
                  <a:srgbClr val="FF0000"/>
                </a:solidFill>
                <a:latin typeface="Times New Roman" pitchFamily="18" charset="0"/>
                <a:cs typeface="Times New Roman" pitchFamily="18" charset="0"/>
              </a:rPr>
              <a:t>. Chu vi và diện tích hình chữ nhật</a:t>
            </a:r>
            <a:endParaRPr lang="en-US" sz="3200" b="1" dirty="0">
              <a:solidFill>
                <a:srgbClr val="FF0000"/>
              </a:solidFill>
              <a:latin typeface="Times New Roman" pitchFamily="18" charset="0"/>
              <a:cs typeface="Times New Roman"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082" y="914400"/>
            <a:ext cx="2743200" cy="1981200"/>
          </a:xfrm>
          <a:prstGeom prst="rect">
            <a:avLst/>
          </a:prstGeom>
          <a:noFill/>
          <a:ln>
            <a:noFill/>
          </a:ln>
        </p:spPr>
      </p:pic>
      <p:sp>
        <p:nvSpPr>
          <p:cNvPr id="7" name="Rectangle 3"/>
          <p:cNvSpPr>
            <a:spLocks noChangeArrowheads="1"/>
          </p:cNvSpPr>
          <p:nvPr/>
        </p:nvSpPr>
        <p:spPr bwMode="auto">
          <a:xfrm>
            <a:off x="264152" y="2895600"/>
            <a:ext cx="87222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Chu vi,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diện</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tích</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hình</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chữ</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nhật</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độ</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dài</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hai</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cạnh</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và</a:t>
            </a:r>
            <a:r>
              <a:rPr kumimoji="0" lang="en-US" sz="28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b:</a:t>
            </a:r>
          </a:p>
        </p:txBody>
      </p:sp>
      <p:sp>
        <p:nvSpPr>
          <p:cNvPr id="8" name="Rectangle 7"/>
          <p:cNvSpPr/>
          <p:nvPr/>
        </p:nvSpPr>
        <p:spPr>
          <a:xfrm>
            <a:off x="338328" y="3439180"/>
            <a:ext cx="3571812" cy="523220"/>
          </a:xfrm>
          <a:prstGeom prst="rect">
            <a:avLst/>
          </a:prstGeom>
          <a:solidFill>
            <a:srgbClr val="FFFF00"/>
          </a:solidFill>
          <a:ln>
            <a:solidFill>
              <a:schemeClr val="accent1"/>
            </a:solidFill>
          </a:ln>
        </p:spPr>
        <p:txBody>
          <a:bodyPr wrap="none">
            <a:spAutoFit/>
          </a:bodyPr>
          <a:lstStyle/>
          <a:p>
            <a:pPr lvl="0" fontAlgn="base">
              <a:spcBef>
                <a:spcPct val="0"/>
              </a:spcBef>
              <a:spcAft>
                <a:spcPct val="0"/>
              </a:spcAft>
            </a:pPr>
            <a:r>
              <a:rPr lang="en-US" sz="2800" dirty="0">
                <a:solidFill>
                  <a:prstClr val="black"/>
                </a:solidFill>
                <a:latin typeface="Times New Roman" pitchFamily="18" charset="0"/>
                <a:ea typeface="Calibri" pitchFamily="34" charset="0"/>
                <a:cs typeface="Times New Roman" pitchFamily="18" charset="0"/>
              </a:rPr>
              <a:t>+ Chu vi: C = 2 (a + b) </a:t>
            </a:r>
          </a:p>
        </p:txBody>
      </p:sp>
      <p:sp>
        <p:nvSpPr>
          <p:cNvPr id="9" name="Rectangle 8"/>
          <p:cNvSpPr/>
          <p:nvPr/>
        </p:nvSpPr>
        <p:spPr>
          <a:xfrm>
            <a:off x="338355" y="4048780"/>
            <a:ext cx="2999539" cy="523220"/>
          </a:xfrm>
          <a:prstGeom prst="rect">
            <a:avLst/>
          </a:prstGeom>
          <a:solidFill>
            <a:srgbClr val="92D050"/>
          </a:solidFill>
          <a:ln>
            <a:solidFill>
              <a:srgbClr val="92D050"/>
            </a:solidFill>
          </a:ln>
        </p:spPr>
        <p:txBody>
          <a:bodyPr wrap="none">
            <a:spAutoFit/>
          </a:bodyPr>
          <a:lstStyle/>
          <a:p>
            <a:pPr lvl="0" fontAlgn="base">
              <a:spcBef>
                <a:spcPct val="0"/>
              </a:spcBef>
              <a:spcAft>
                <a:spcPct val="0"/>
              </a:spcAf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tích</a:t>
            </a:r>
            <a:r>
              <a:rPr lang="en-US" sz="2800" dirty="0">
                <a:solidFill>
                  <a:prstClr val="black"/>
                </a:solidFill>
                <a:latin typeface="Times New Roman" pitchFamily="18" charset="0"/>
                <a:cs typeface="Times New Roman" pitchFamily="18" charset="0"/>
              </a:rPr>
              <a:t>: S = </a:t>
            </a:r>
            <a:r>
              <a:rPr lang="en-US" sz="2800" dirty="0" err="1">
                <a:solidFill>
                  <a:prstClr val="black"/>
                </a:solidFill>
                <a:latin typeface="Times New Roman" pitchFamily="18" charset="0"/>
                <a:cs typeface="Times New Roman" pitchFamily="18" charset="0"/>
              </a:rPr>
              <a:t>a.b</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6094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9144000" cy="6858000"/>
            <a:chOff x="0" y="0"/>
            <a:chExt cx="12192000" cy="685800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sp>
        <p:nvSpPr>
          <p:cNvPr id="7" name="Sun 6">
            <a:extLst>
              <a:ext uri="{FF2B5EF4-FFF2-40B4-BE49-F238E27FC236}">
                <a16:creationId xmlns="" xmlns:a16="http://schemas.microsoft.com/office/drawing/2014/main" id="{6437E96C-B4D7-4CA6-90EE-43A5C748EF9C}"/>
              </a:ext>
            </a:extLst>
          </p:cNvPr>
          <p:cNvSpPr/>
          <p:nvPr/>
        </p:nvSpPr>
        <p:spPr>
          <a:xfrm>
            <a:off x="2971800" y="304800"/>
            <a:ext cx="3276600" cy="22860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HOẠT ĐỘNG 3</a:t>
            </a:r>
          </a:p>
        </p:txBody>
      </p:sp>
      <p:sp>
        <p:nvSpPr>
          <p:cNvPr id="8" name="TextBox 7"/>
          <p:cNvSpPr txBox="1"/>
          <p:nvPr/>
        </p:nvSpPr>
        <p:spPr>
          <a:xfrm>
            <a:off x="1809986" y="3276601"/>
            <a:ext cx="5733814" cy="646331"/>
          </a:xfrm>
          <a:prstGeom prst="rect">
            <a:avLst/>
          </a:prstGeom>
          <a:solidFill>
            <a:srgbClr val="00B050"/>
          </a:solidFill>
          <a:ln>
            <a:solidFill>
              <a:schemeClr val="accent1"/>
            </a:solidFill>
          </a:ln>
        </p:spPr>
        <p:txBody>
          <a:bodyPr wrap="none" rtlCol="0">
            <a:spAutoFit/>
          </a:bodyPr>
          <a:lstStyle/>
          <a:p>
            <a:r>
              <a:rPr lang="en-US" sz="3600" b="1">
                <a:solidFill>
                  <a:srgbClr val="FF0000"/>
                </a:solidFill>
                <a:latin typeface="Times New Roman" pitchFamily="18" charset="0"/>
                <a:cs typeface="Times New Roman" pitchFamily="18" charset="0"/>
              </a:rPr>
              <a:t>LUYỆN TẬP – VẬN DỤNG</a:t>
            </a:r>
          </a:p>
        </p:txBody>
      </p:sp>
    </p:spTree>
    <p:extLst>
      <p:ext uri="{BB962C8B-B14F-4D97-AF65-F5344CB8AC3E}">
        <p14:creationId xmlns:p14="http://schemas.microsoft.com/office/powerpoint/2010/main" val="1909284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9144000" cy="6858000"/>
            <a:chOff x="0" y="0"/>
            <a:chExt cx="12192000" cy="685800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grpSp>
        <p:nvGrpSpPr>
          <p:cNvPr id="9" name="Group 8"/>
          <p:cNvGrpSpPr/>
          <p:nvPr/>
        </p:nvGrpSpPr>
        <p:grpSpPr>
          <a:xfrm flipH="1">
            <a:off x="9144" y="0"/>
            <a:ext cx="9151070" cy="6858000"/>
            <a:chOff x="0" y="0"/>
            <a:chExt cx="12192000" cy="685800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sp>
        <p:nvSpPr>
          <p:cNvPr id="12" name="TextBox 11"/>
          <p:cNvSpPr txBox="1"/>
          <p:nvPr/>
        </p:nvSpPr>
        <p:spPr>
          <a:xfrm>
            <a:off x="1676400" y="762000"/>
            <a:ext cx="5908990" cy="584775"/>
          </a:xfrm>
          <a:prstGeom prst="rect">
            <a:avLst/>
          </a:prstGeom>
          <a:noFill/>
        </p:spPr>
        <p:txBody>
          <a:bodyPr wrap="none" rtlCol="0">
            <a:spAutoFit/>
          </a:bodyPr>
          <a:lstStyle/>
          <a:p>
            <a:r>
              <a:rPr lang="en-US" sz="3200" b="1">
                <a:solidFill>
                  <a:srgbClr val="FF0000"/>
                </a:solidFill>
                <a:latin typeface="Times New Roman" pitchFamily="18" charset="0"/>
                <a:cs typeface="Times New Roman" pitchFamily="18" charset="0"/>
              </a:rPr>
              <a:t>TRÒ CHƠI “AI NHANH HƠN”</a:t>
            </a:r>
          </a:p>
        </p:txBody>
      </p:sp>
      <p:sp>
        <p:nvSpPr>
          <p:cNvPr id="13" name="TextBox 12"/>
          <p:cNvSpPr txBox="1"/>
          <p:nvPr/>
        </p:nvSpPr>
        <p:spPr>
          <a:xfrm>
            <a:off x="685800" y="2136648"/>
            <a:ext cx="8458200" cy="2554545"/>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Luật chơi: </a:t>
            </a:r>
            <a:r>
              <a:rPr lang="en-US" sz="3200">
                <a:latin typeface="Times New Roman" pitchFamily="18" charset="0"/>
                <a:cs typeface="Times New Roman" pitchFamily="18" charset="0"/>
              </a:rPr>
              <a:t>Có hai đội chơi mỗi đội có 3 thành viên, mỗi đội có 3 câu hỏi. Mỗi thành viên của từng đội lần lượt trả lời các câu hỏi của đội mình. Đội nào trả lời đúng hết cả ba câu hỏi là đội chiến thắng. Thời gian cho mỗi câu là 30 giây</a:t>
            </a:r>
          </a:p>
        </p:txBody>
      </p:sp>
    </p:spTree>
    <p:extLst>
      <p:ext uri="{BB962C8B-B14F-4D97-AF65-F5344CB8AC3E}">
        <p14:creationId xmlns:p14="http://schemas.microsoft.com/office/powerpoint/2010/main" val="2308051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44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852744" y="-510921"/>
            <a:ext cx="4343397" cy="27689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71808" y="859552"/>
            <a:ext cx="4938715" cy="707886"/>
          </a:xfrm>
          <a:prstGeom prst="rect">
            <a:avLst/>
          </a:prstGeom>
          <a:noFill/>
        </p:spPr>
        <p:txBody>
          <a:bodyPr wrap="square" rtlCol="0">
            <a:spAutoFit/>
          </a:bodyPr>
          <a:lstStyle/>
          <a:p>
            <a:r>
              <a:rPr lang="en-US" sz="4000" b="1" dirty="0">
                <a:solidFill>
                  <a:srgbClr val="C00000"/>
                </a:solidFill>
                <a:latin typeface="Arial" panose="020B0604020202020204" pitchFamily="34" charset="0"/>
                <a:cs typeface="Arial" panose="020B0604020202020204" pitchFamily="34" charset="0"/>
              </a:rPr>
              <a:t> AI NHANH HƠN</a:t>
            </a:r>
          </a:p>
        </p:txBody>
      </p:sp>
      <p:pic>
        <p:nvPicPr>
          <p:cNvPr id="12" name="Picture 3" descr="C:\Users\ADMIN\Desktop\Tai nguyen thiet ke tro choi\Bảng gỗ\bat dau.png">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6881818" y="5610266"/>
            <a:ext cx="2124074" cy="1083377"/>
          </a:xfrm>
          <a:prstGeom prst="rect">
            <a:avLst/>
          </a:prstGeom>
          <a:noFill/>
          <a:extLst>
            <a:ext uri="{909E8E84-426E-40DD-AFC4-6F175D3DCCD1}">
              <a14:hiddenFill xmlns:a14="http://schemas.microsoft.com/office/drawing/2010/main">
                <a:solidFill>
                  <a:srgbClr val="FFFFFF"/>
                </a:solidFill>
              </a14:hiddenFill>
            </a:ext>
          </a:extLst>
        </p:spPr>
      </p:pic>
      <p:pic>
        <p:nvPicPr>
          <p:cNvPr id="13" name="Loonbo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525000" y="4114800"/>
            <a:ext cx="609600" cy="731520"/>
          </a:xfrm>
          <a:prstGeom prst="rect">
            <a:avLst/>
          </a:prstGeom>
        </p:spPr>
      </p:pic>
      <p:pic>
        <p:nvPicPr>
          <p:cNvPr id="14" name="Picture 2" descr="Hình ảnh có liên qua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4681538" y="2850729"/>
            <a:ext cx="2124078" cy="3776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51282172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819417" y="3274062"/>
            <a:ext cx="2319337" cy="349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0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5"/>
                                        </p:tgtEl>
                                        <p:attrNameLst>
                                          <p:attrName>r</p:attrName>
                                        </p:attrNameLst>
                                      </p:cBhvr>
                                    </p:animRot>
                                    <p:animRot by="-240000">
                                      <p:cBhvr>
                                        <p:cTn id="9" dur="200" fill="hold">
                                          <p:stCondLst>
                                            <p:cond delay="200"/>
                                          </p:stCondLst>
                                        </p:cTn>
                                        <p:tgtEl>
                                          <p:spTgt spid="15"/>
                                        </p:tgtEl>
                                        <p:attrNameLst>
                                          <p:attrName>r</p:attrName>
                                        </p:attrNameLst>
                                      </p:cBhvr>
                                    </p:animRot>
                                    <p:animRot by="240000">
                                      <p:cBhvr>
                                        <p:cTn id="10" dur="200" fill="hold">
                                          <p:stCondLst>
                                            <p:cond delay="400"/>
                                          </p:stCondLst>
                                        </p:cTn>
                                        <p:tgtEl>
                                          <p:spTgt spid="15"/>
                                        </p:tgtEl>
                                        <p:attrNameLst>
                                          <p:attrName>r</p:attrName>
                                        </p:attrNameLst>
                                      </p:cBhvr>
                                    </p:animRot>
                                    <p:animRot by="-240000">
                                      <p:cBhvr>
                                        <p:cTn id="11" dur="200" fill="hold">
                                          <p:stCondLst>
                                            <p:cond delay="600"/>
                                          </p:stCondLst>
                                        </p:cTn>
                                        <p:tgtEl>
                                          <p:spTgt spid="15"/>
                                        </p:tgtEl>
                                        <p:attrNameLst>
                                          <p:attrName>r</p:attrName>
                                        </p:attrNameLst>
                                      </p:cBhvr>
                                    </p:animRot>
                                    <p:animRot by="120000">
                                      <p:cBhvr>
                                        <p:cTn id="12" dur="200" fill="hold">
                                          <p:stCondLst>
                                            <p:cond delay="8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par>
                                <p:cTn id="19" presetID="26"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
                <p:cTn id="55" fill="hold" display="0">
                  <p:stCondLst>
                    <p:cond delay="indefinite"/>
                  </p:stCondLst>
                  <p:endCondLst>
                    <p:cond evt="onStopAudio" delay="0">
                      <p:tgtEl>
                        <p:sldTgt/>
                      </p:tgtEl>
                    </p:cond>
                  </p:endCondLst>
                </p:cTn>
                <p:tgtEl>
                  <p:spTgt spid="13"/>
                </p:tgtEl>
              </p:cMediaNode>
            </p:audio>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 y="-175430"/>
            <a:ext cx="9124950" cy="703343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725715" y="3865048"/>
            <a:ext cx="1147235" cy="114723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1949888" y="2812022"/>
            <a:ext cx="1061293" cy="106129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3200400" y="1901908"/>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181104" y="5034141"/>
            <a:ext cx="822126" cy="10331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11.png">
            <a:hlinkClick r:id="rId14"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3415279" y="5493741"/>
            <a:ext cx="1147235" cy="11472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2.png">
            <a:hlinkClick r:id="rId15"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4816087" y="4114802"/>
            <a:ext cx="1175593" cy="11755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DMIN\Desktop\3.png">
            <a:hlinkClick r:id="rId16"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5638835" y="3230714"/>
            <a:ext cx="1230175" cy="11585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FIREWORK 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310412" y="-130426"/>
            <a:ext cx="2939313" cy="34213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FIREWORK 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50457" y="-15272"/>
            <a:ext cx="2939313" cy="3421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bamboo cartoon 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355512">
            <a:off x="6822542" y="-533398"/>
            <a:ext cx="1549878"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Kết quả hình ảnh cho bamboo cartoon 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94846" flipH="1">
            <a:off x="6032158" y="-784035"/>
            <a:ext cx="1673636"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có liên quan"/>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foregroundMark x1="16952" y1="13286" x2="66476" y2="90571"/>
                        <a14:foregroundMark x1="80000" y1="8429" x2="37524" y2="91714"/>
                        <a14:foregroundMark x1="33905" y1="15857" x2="41714" y2="42429"/>
                        <a14:foregroundMark x1="63619" y1="11714" x2="57905" y2="40286"/>
                        <a14:foregroundMark x1="60190" y1="10571" x2="48762" y2="30714"/>
                        <a14:foregroundMark x1="46667" y1="17000" x2="54476" y2="45000"/>
                        <a14:foregroundMark x1="14857" y1="12143" x2="32571" y2="21143"/>
                        <a14:foregroundMark x1="15619" y1="11143" x2="3619" y2="17429"/>
                        <a14:foregroundMark x1="6476" y1="16429" x2="14095" y2="26000"/>
                        <a14:foregroundMark x1="80571" y1="6429" x2="61524" y2="8429"/>
                        <a14:foregroundMark x1="82667" y1="4714" x2="82095" y2="16429"/>
                        <a14:foregroundMark x1="42476" y1="39714" x2="19048" y2="69429"/>
                        <a14:foregroundMark x1="51429" y1="42714" x2="52952" y2="43286"/>
                        <a14:backgroundMark x1="55810" y1="3143" x2="67238" y2="1571"/>
                      </a14:backgroundRemoval>
                    </a14:imgEffect>
                  </a14:imgLayer>
                </a14:imgProps>
              </a:ext>
              <a:ext uri="{28A0092B-C50C-407E-A947-70E740481C1C}">
                <a14:useLocalDpi xmlns:a14="http://schemas.microsoft.com/office/drawing/2010/main" val="0"/>
              </a:ext>
            </a:extLst>
          </a:blip>
          <a:srcRect/>
          <a:stretch>
            <a:fillRect/>
          </a:stretch>
        </p:blipFill>
        <p:spPr bwMode="auto">
          <a:xfrm>
            <a:off x="1931627" y="5408594"/>
            <a:ext cx="693215" cy="1232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Kết quả hình ảnh cho bamboo cartoon 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355512">
            <a:off x="7714422" y="-757286"/>
            <a:ext cx="1549878"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bamboo cartoon 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739192">
            <a:off x="8350011" y="-367682"/>
            <a:ext cx="1549878" cy="312780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801454" y="914399"/>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sp>
        <p:nvSpPr>
          <p:cNvPr id="30" name="Rectangle 29"/>
          <p:cNvSpPr/>
          <p:nvPr/>
        </p:nvSpPr>
        <p:spPr>
          <a:xfrm>
            <a:off x="1851617" y="914399"/>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31" name="Picture 4" descr="Hình ảnh có liên quan"/>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097871" y="4441717"/>
            <a:ext cx="3465576" cy="244636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278232" y="2742503"/>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sp>
        <p:nvSpPr>
          <p:cNvPr id="2" name="Right Arrow 1">
            <a:hlinkClick r:id="rId22" action="ppaction://hlinksldjump"/>
          </p:cNvPr>
          <p:cNvSpPr/>
          <p:nvPr/>
        </p:nvSpPr>
        <p:spPr>
          <a:xfrm>
            <a:off x="8531369" y="6519819"/>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23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26"/>
                                        </p:tgtEl>
                                        <p:attrNameLst>
                                          <p:attrName>r</p:attrName>
                                        </p:attrNameLst>
                                      </p:cBhvr>
                                    </p:animRot>
                                    <p:animRot by="-240000">
                                      <p:cBhvr>
                                        <p:cTn id="13" dur="400" fill="hold">
                                          <p:stCondLst>
                                            <p:cond delay="400"/>
                                          </p:stCondLst>
                                        </p:cTn>
                                        <p:tgtEl>
                                          <p:spTgt spid="26"/>
                                        </p:tgtEl>
                                        <p:attrNameLst>
                                          <p:attrName>r</p:attrName>
                                        </p:attrNameLst>
                                      </p:cBhvr>
                                    </p:animRot>
                                    <p:animRot by="240000">
                                      <p:cBhvr>
                                        <p:cTn id="14" dur="400" fill="hold">
                                          <p:stCondLst>
                                            <p:cond delay="800"/>
                                          </p:stCondLst>
                                        </p:cTn>
                                        <p:tgtEl>
                                          <p:spTgt spid="26"/>
                                        </p:tgtEl>
                                        <p:attrNameLst>
                                          <p:attrName>r</p:attrName>
                                        </p:attrNameLst>
                                      </p:cBhvr>
                                    </p:animRot>
                                    <p:animRot by="-240000">
                                      <p:cBhvr>
                                        <p:cTn id="15" dur="400" fill="hold">
                                          <p:stCondLst>
                                            <p:cond delay="1200"/>
                                          </p:stCondLst>
                                        </p:cTn>
                                        <p:tgtEl>
                                          <p:spTgt spid="26"/>
                                        </p:tgtEl>
                                        <p:attrNameLst>
                                          <p:attrName>r</p:attrName>
                                        </p:attrNameLst>
                                      </p:cBhvr>
                                    </p:animRot>
                                    <p:animRot by="120000">
                                      <p:cBhvr>
                                        <p:cTn id="16" dur="400" fill="hold">
                                          <p:stCondLst>
                                            <p:cond delay="1600"/>
                                          </p:stCondLst>
                                        </p:cTn>
                                        <p:tgtEl>
                                          <p:spTgt spid="2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18472 0.07338 L 0.17639 -0.17106 " pathEditMode="relative" rAng="0" ptsTypes="AA">
                                      <p:cBhvr>
                                        <p:cTn id="20" dur="2000" fill="hold"/>
                                        <p:tgtEl>
                                          <p:spTgt spid="3"/>
                                        </p:tgtEl>
                                        <p:attrNameLst>
                                          <p:attrName>ppt_x</p:attrName>
                                          <p:attrName>ppt_y</p:attrName>
                                        </p:attrNameLst>
                                      </p:cBhvr>
                                      <p:rCtr x="-417" y="-1222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8"/>
                    </p:tgtEl>
                  </p:cond>
                </p:stCondLst>
                <p:endSync evt="end" delay="0">
                  <p:rtn val="all"/>
                </p:endSync>
                <p:childTnLst>
                  <p:par>
                    <p:cTn id="22" fill="hold">
                      <p:stCondLst>
                        <p:cond delay="0"/>
                      </p:stCondLst>
                      <p:childTnLst>
                        <p:par>
                          <p:cTn id="23" fill="hold">
                            <p:stCondLst>
                              <p:cond delay="0"/>
                            </p:stCondLst>
                            <p:childTnLst>
                              <p:par>
                                <p:cTn id="24" presetID="44" presetClass="path" presetSubtype="0" accel="50000" decel="50000" fill="hold" nodeType="clickEffect">
                                  <p:stCondLst>
                                    <p:cond delay="0"/>
                                  </p:stCondLst>
                                  <p:childTnLst>
                                    <p:animMotion origin="layout" path="M -0.01302 -0.06513 L -0.03316 -0.11883 C -0.03715 -0.12963 -0.03576 -0.14043 -0.03108 -0.14908 C -0.02413 -0.15864 -0.01441 -0.16235 -0.00226 -0.1605 L 0.05191 -0.15679 " pathEditMode="relative" rAng="-3854564" ptsTypes="FffFF">
                                      <p:cBhvr>
                                        <p:cTn id="25" dur="500" fill="hold"/>
                                        <p:tgtEl>
                                          <p:spTgt spid="58"/>
                                        </p:tgtEl>
                                        <p:attrNameLst>
                                          <p:attrName>ppt_x</p:attrName>
                                          <p:attrName>ppt_y</p:attrName>
                                        </p:attrNameLst>
                                      </p:cBhvr>
                                      <p:rCtr x="1493" y="-6080"/>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05174 -0.16088 L 0.20209 -0.33518 " pathEditMode="relative" rAng="0" ptsTypes="AA">
                                      <p:cBhvr>
                                        <p:cTn id="29" dur="500" fill="hold"/>
                                        <p:tgtEl>
                                          <p:spTgt spid="58"/>
                                        </p:tgtEl>
                                        <p:attrNameLst>
                                          <p:attrName>ppt_x</p:attrName>
                                          <p:attrName>ppt_y</p:attrName>
                                        </p:attrNameLst>
                                      </p:cBhvr>
                                      <p:rCtr x="7517" y="-8727"/>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0.20208 -0.33519 L 0.34357 -0.46482 " pathEditMode="relative" rAng="0" ptsTypes="AA">
                                      <p:cBhvr>
                                        <p:cTn id="33" dur="500" fill="hold"/>
                                        <p:tgtEl>
                                          <p:spTgt spid="58"/>
                                        </p:tgtEl>
                                        <p:attrNameLst>
                                          <p:attrName>ppt_x</p:attrName>
                                          <p:attrName>ppt_y</p:attrName>
                                        </p:attrNameLst>
                                      </p:cBhvr>
                                      <p:rCtr x="7066" y="-6481"/>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34357 -0.46482 L 0.33524 -0.64259 " pathEditMode="relative" rAng="0" ptsTypes="AA">
                                      <p:cBhvr>
                                        <p:cTn id="37" dur="500" fill="hold"/>
                                        <p:tgtEl>
                                          <p:spTgt spid="58"/>
                                        </p:tgtEl>
                                        <p:attrNameLst>
                                          <p:attrName>ppt_x</p:attrName>
                                          <p:attrName>ppt_y</p:attrName>
                                        </p:attrNameLst>
                                      </p:cBhvr>
                                      <p:rCtr x="-417" y="-8889"/>
                                    </p:animMotion>
                                  </p:childTnLst>
                                </p:cTn>
                              </p:par>
                              <p:par>
                                <p:cTn id="38" presetID="38" presetClass="path" presetSubtype="0" accel="50000" decel="50000" fill="hold" nodeType="withEffect">
                                  <p:stCondLst>
                                    <p:cond delay="0"/>
                                  </p:stCondLst>
                                  <p:childTnLst>
                                    <p:animMotion origin="layout" path="M 0.33941 -0.65155 L 0.33507 -0.55278 L 0.33108 -0.65155 L 0.32691 -0.55278 L 0.32274 -0.65155 L 0.31875 -0.55278 L 0.31441 -0.65155 L 0.31042 -0.55278 L 0.30608 -0.65155 L 0.30174 -0.55278 L 0.29774 -0.65155 L 0.29358 -0.55278 L 0.28958 -0.65155 L 0.28542 -0.55278 L 0.28108 -0.65155 L 0.27708 -0.55278 L 0.27274 -0.65155 " pathEditMode="relative" rAng="0" ptsTypes="FFFFFFFFFFFFFFFFF">
                                      <p:cBhvr>
                                        <p:cTn id="39" dur="3000" fill="hold"/>
                                        <p:tgtEl>
                                          <p:spTgt spid="58"/>
                                        </p:tgtEl>
                                        <p:attrNameLst>
                                          <p:attrName>ppt_x</p:attrName>
                                          <p:attrName>ppt_y</p:attrName>
                                        </p:attrNameLst>
                                      </p:cBhvr>
                                      <p:rCtr x="-3333" y="4938"/>
                                    </p:animMotion>
                                  </p:childTnLst>
                                </p:cTn>
                              </p:par>
                              <p:par>
                                <p:cTn id="40" presetID="1"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20"/>
                                        </p:tgtEl>
                                        <p:attrNameLst>
                                          <p:attrName>style.visibility</p:attrName>
                                        </p:attrNameLst>
                                      </p:cBhvr>
                                      <p:to>
                                        <p:strVal val="hidden"/>
                                      </p:to>
                                    </p:set>
                                  </p:childTnLst>
                                </p:cTn>
                              </p:par>
                              <p:par>
                                <p:cTn id="50" presetID="1" presetClass="exit" presetSubtype="0" fill="hold" nodeType="withEffect">
                                  <p:stCondLst>
                                    <p:cond delay="5000"/>
                                  </p:stCondLst>
                                  <p:childTnLst>
                                    <p:set>
                                      <p:cBhvr>
                                        <p:cTn id="51" dur="1" fill="hold">
                                          <p:stCondLst>
                                            <p:cond delay="0"/>
                                          </p:stCondLst>
                                        </p:cTn>
                                        <p:tgtEl>
                                          <p:spTgt spid="31"/>
                                        </p:tgtEl>
                                        <p:attrNameLst>
                                          <p:attrName>style.visibility</p:attrName>
                                        </p:attrNameLst>
                                      </p:cBhvr>
                                      <p:to>
                                        <p:strVal val="hidden"/>
                                      </p:to>
                                    </p:set>
                                  </p:childTnLst>
                                </p:cTn>
                              </p:par>
                              <p:par>
                                <p:cTn id="52" presetID="1" presetClass="exit" presetSubtype="0" fill="hold" nodeType="withEffect">
                                  <p:stCondLst>
                                    <p:cond delay="5000"/>
                                  </p:stCondLst>
                                  <p:childTnLst>
                                    <p:set>
                                      <p:cBhvr>
                                        <p:cTn id="53" dur="1" fill="hold">
                                          <p:stCondLst>
                                            <p:cond delay="0"/>
                                          </p:stCondLst>
                                        </p:cTn>
                                        <p:tgtEl>
                                          <p:spTgt spid="18"/>
                                        </p:tgtEl>
                                        <p:attrNameLst>
                                          <p:attrName>style.visibility</p:attrName>
                                        </p:attrNameLst>
                                      </p:cBhvr>
                                      <p:to>
                                        <p:strVal val="hidden"/>
                                      </p:to>
                                    </p:set>
                                  </p:childTnLst>
                                </p:cTn>
                              </p:par>
                              <p:par>
                                <p:cTn id="54" presetID="1" presetClass="exit" presetSubtype="0" fill="hold" grpId="1" nodeType="withEffect">
                                  <p:stCondLst>
                                    <p:cond delay="5000"/>
                                  </p:stCondLst>
                                  <p:childTnLst>
                                    <p:set>
                                      <p:cBhvr>
                                        <p:cTn id="55"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6" restart="whenNotActive" fill="hold" evtFilter="cancelBubble" nodeType="interactiveSeq">
                <p:stCondLst>
                  <p:cond evt="onClick" delay="0">
                    <p:tgtEl>
                      <p:spTgt spid="26"/>
                    </p:tgtEl>
                  </p:cond>
                </p:stCondLst>
                <p:endSync evt="end" delay="0">
                  <p:rtn val="all"/>
                </p:endSync>
                <p:childTnLst>
                  <p:par>
                    <p:cTn id="57" fill="hold">
                      <p:stCondLst>
                        <p:cond delay="0"/>
                      </p:stCondLst>
                      <p:childTnLst>
                        <p:par>
                          <p:cTn id="58" fill="hold">
                            <p:stCondLst>
                              <p:cond delay="0"/>
                            </p:stCondLst>
                            <p:childTnLst>
                              <p:par>
                                <p:cTn id="59" presetID="37" presetClass="path" presetSubtype="0" accel="50000" decel="50000" fill="hold" nodeType="clickEffect">
                                  <p:stCondLst>
                                    <p:cond delay="0"/>
                                  </p:stCondLst>
                                  <p:childTnLst>
                                    <p:animMotion origin="layout" path="M 0.01823 -0.01544 L 0.04705 -0.16359 C 0.05313 -0.1963 0.06476 -0.21667 0.07847 -0.22068 C 0.09427 -0.22531 0.10834 -0.21297 0.11962 -0.1855 L 0.17518 -0.06266 " pathEditMode="relative" rAng="-577008" ptsTypes="FffFF">
                                      <p:cBhvr>
                                        <p:cTn id="60" dur="1000" fill="hold"/>
                                        <p:tgtEl>
                                          <p:spTgt spid="26"/>
                                        </p:tgtEl>
                                        <p:attrNameLst>
                                          <p:attrName>ppt_x</p:attrName>
                                          <p:attrName>ppt_y</p:attrName>
                                        </p:attrNameLst>
                                      </p:cBhvr>
                                      <p:rCtr x="6979" y="-11451"/>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17483 -0.0632 L 0.34219 -0.20116 " pathEditMode="relative" rAng="0" ptsTypes="AA">
                                      <p:cBhvr>
                                        <p:cTn id="64" dur="1000" fill="hold"/>
                                        <p:tgtEl>
                                          <p:spTgt spid="26"/>
                                        </p:tgtEl>
                                        <p:attrNameLst>
                                          <p:attrName>ppt_x</p:attrName>
                                          <p:attrName>ppt_y</p:attrName>
                                        </p:attrNameLst>
                                      </p:cBhvr>
                                      <p:rCtr x="8368" y="-6898"/>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0.34219 -0.20116 L 0.4342 -0.33403 " pathEditMode="fixed" rAng="0" ptsTypes="AA">
                                      <p:cBhvr>
                                        <p:cTn id="68" dur="2000" fill="hold"/>
                                        <p:tgtEl>
                                          <p:spTgt spid="26"/>
                                        </p:tgtEl>
                                        <p:attrNameLst>
                                          <p:attrName>ppt_x</p:attrName>
                                          <p:attrName>ppt_y</p:attrName>
                                        </p:attrNameLst>
                                      </p:cBhvr>
                                      <p:rCtr x="4601" y="-6644"/>
                                    </p:animMotion>
                                  </p:childTnLst>
                                </p:cTn>
                              </p:par>
                            </p:childTnLst>
                          </p:cTn>
                        </p:par>
                      </p:childTnLst>
                    </p:cTn>
                  </p:par>
                  <p:par>
                    <p:cTn id="69" fill="hold">
                      <p:stCondLst>
                        <p:cond delay="indefinite"/>
                      </p:stCondLst>
                      <p:childTnLst>
                        <p:par>
                          <p:cTn id="70" fill="hold">
                            <p:stCondLst>
                              <p:cond delay="0"/>
                            </p:stCondLst>
                            <p:childTnLst>
                              <p:par>
                                <p:cTn id="71" presetID="45" presetClass="path" presetSubtype="0" accel="50000" decel="50000" fill="hold" nodeType="clickEffect">
                                  <p:stCondLst>
                                    <p:cond delay="0"/>
                                  </p:stCondLst>
                                  <p:childTnLst>
                                    <p:animMotion origin="layout" path="M 0.3342 -0.6213 L 0.34497 -0.6213 C 0.35 -0.6213 0.35573 -0.63612 0.36094 -0.63859 C 0.36459 -0.63859 0.3717 -0.6247 0.37483 -0.6247 C 0.37934 -0.6247 0.38368 -0.62902 0.39202 -0.62902 L 0.39775 -0.79321 L 0.40417 -0.59476 L 0.41181 -0.6213 L 0.41806 -0.62902 L 0.43351 -0.62254 C 0.44045 -0.62562 0.44618 -0.63951 0.45313 -0.64476 C 0.45573 -0.64599 0.46146 -0.64692 0.46528 -0.64476 C 0.4691 -0.6426 0.4724 -0.62778 0.47361 -0.62655 C 0.47552 -0.62254 0.47986 -0.62655 0.48247 -0.6247 L 0.48629 -0.6213 L 0.4934 -0.6213 " pathEditMode="relative" rAng="0" ptsTypes="FfffFFFFFffffFFF">
                                      <p:cBhvr>
                                        <p:cTn id="72" dur="1000" fill="hold"/>
                                        <p:tgtEl>
                                          <p:spTgt spid="26"/>
                                        </p:tgtEl>
                                        <p:attrNameLst>
                                          <p:attrName>ppt_x</p:attrName>
                                          <p:attrName>ppt_y</p:attrName>
                                        </p:attrNameLst>
                                      </p:cBhvr>
                                      <p:rCtr x="7951" y="-7284"/>
                                    </p:animMotion>
                                  </p:childTnLst>
                                </p:cTn>
                              </p:par>
                              <p:par>
                                <p:cTn id="73" presetID="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xit" presetSubtype="0" fill="hold" grpId="1" nodeType="withEffect">
                                  <p:stCondLst>
                                    <p:cond delay="5000"/>
                                  </p:stCondLst>
                                  <p:childTnLst>
                                    <p:set>
                                      <p:cBhvr>
                                        <p:cTn id="78" dur="1" fill="hold">
                                          <p:stCondLst>
                                            <p:cond delay="0"/>
                                          </p:stCondLst>
                                        </p:cTn>
                                        <p:tgtEl>
                                          <p:spTgt spid="29"/>
                                        </p:tgtEl>
                                        <p:attrNameLst>
                                          <p:attrName>style.visibility</p:attrName>
                                        </p:attrNameLst>
                                      </p:cBhvr>
                                      <p:to>
                                        <p:strVal val="hidden"/>
                                      </p:to>
                                    </p:set>
                                  </p:childTnLst>
                                </p:cTn>
                              </p:par>
                              <p:par>
                                <p:cTn id="79" presetID="1" presetClass="exit" presetSubtype="0" fill="hold" nodeType="withEffect">
                                  <p:stCondLst>
                                    <p:cond delay="5000"/>
                                  </p:stCondLst>
                                  <p:childTnLst>
                                    <p:set>
                                      <p:cBhvr>
                                        <p:cTn id="80"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9" grpId="0"/>
      <p:bldP spid="29" grpId="1"/>
      <p:bldP spid="30" grpId="0"/>
      <p:bldP spid="30" grpId="1"/>
      <p:bldP spid="20" grpId="0"/>
      <p:bldP spid="2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2"/>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54508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688087" y="-604905"/>
            <a:ext cx="6389114" cy="33785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35"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219199" y="4629150"/>
            <a:ext cx="5081781" cy="954107"/>
          </a:xfrm>
          <a:prstGeom prst="rect">
            <a:avLst/>
          </a:prstGeom>
        </p:spPr>
        <p:txBody>
          <a:bodyPr wrap="square">
            <a:spAutoFit/>
          </a:bodyPr>
          <a:lstStyle/>
          <a:p>
            <a:r>
              <a:rPr lang="en-US" sz="2800" b="1">
                <a:solidFill>
                  <a:srgbClr val="002060"/>
                </a:solidFill>
                <a:latin typeface="Times New Roman" pitchFamily="18" charset="0"/>
                <a:cs typeface="Times New Roman" pitchFamily="18" charset="0"/>
              </a:rPr>
              <a:t>Tính chu vi hình chữ nhật  có độ dài hai cạnh là 3cm và 4cm</a:t>
            </a:r>
            <a:endParaRPr lang="en-US" sz="2800" b="1" dirty="0">
              <a:solidFill>
                <a:srgbClr val="002060"/>
              </a:solidFill>
              <a:latin typeface="Times New Roman" pitchFamily="18" charset="0"/>
              <a:cs typeface="Times New Roman" pitchFamily="18" charset="0"/>
            </a:endParaRPr>
          </a:p>
        </p:txBody>
      </p:sp>
      <p:sp>
        <p:nvSpPr>
          <p:cNvPr id="13" name="TextBox 12"/>
          <p:cNvSpPr txBox="1"/>
          <p:nvPr/>
        </p:nvSpPr>
        <p:spPr>
          <a:xfrm>
            <a:off x="2057400" y="991106"/>
            <a:ext cx="5486400" cy="1077218"/>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Chu vi hình chữ nhật là:</a:t>
            </a:r>
          </a:p>
          <a:p>
            <a:r>
              <a:rPr lang="en-US" sz="3200" b="1">
                <a:solidFill>
                  <a:srgbClr val="0000FF"/>
                </a:solidFill>
                <a:latin typeface="Times New Roman" pitchFamily="18" charset="0"/>
                <a:cs typeface="Times New Roman" pitchFamily="18" charset="0"/>
              </a:rPr>
              <a:t>C = 2 ( 3 + 4)  = 14 cm</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17753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flipH="1">
            <a:off x="-175296" y="-85712"/>
            <a:ext cx="9342346" cy="6867525"/>
            <a:chOff x="101600" y="0"/>
            <a:chExt cx="12354559" cy="687705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9050"/>
              <a:ext cx="12293600" cy="685800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flipH="1">
              <a:off x="12395200" y="0"/>
              <a:ext cx="60959" cy="6858000"/>
            </a:xfrm>
            <a:prstGeom prst="rect">
              <a:avLst/>
            </a:prstGeom>
          </p:spPr>
        </p:pic>
      </p:grpSp>
      <p:sp>
        <p:nvSpPr>
          <p:cNvPr id="10" name="Sun 9">
            <a:extLst>
              <a:ext uri="{FF2B5EF4-FFF2-40B4-BE49-F238E27FC236}">
                <a16:creationId xmlns="" xmlns:a16="http://schemas.microsoft.com/office/drawing/2014/main" id="{6437E96C-B4D7-4CA6-90EE-43A5C748EF9C}"/>
              </a:ext>
            </a:extLst>
          </p:cNvPr>
          <p:cNvSpPr/>
          <p:nvPr/>
        </p:nvSpPr>
        <p:spPr>
          <a:xfrm>
            <a:off x="381000" y="1828800"/>
            <a:ext cx="3505200" cy="34290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HOẠT ĐỘNG 1</a:t>
            </a:r>
          </a:p>
        </p:txBody>
      </p:sp>
      <p:sp>
        <p:nvSpPr>
          <p:cNvPr id="2" name="TextBox 1"/>
          <p:cNvSpPr txBox="1"/>
          <p:nvPr/>
        </p:nvSpPr>
        <p:spPr>
          <a:xfrm>
            <a:off x="4343433" y="2819448"/>
            <a:ext cx="3861955" cy="830997"/>
          </a:xfrm>
          <a:prstGeom prst="rect">
            <a:avLst/>
          </a:prstGeom>
          <a:noFill/>
        </p:spPr>
        <p:txBody>
          <a:bodyPr wrap="none" rtlCol="0">
            <a:spAutoFit/>
          </a:bodyPr>
          <a:lstStyle/>
          <a:p>
            <a:r>
              <a:rPr lang="en-US" sz="4800" b="1">
                <a:solidFill>
                  <a:srgbClr val="FF0000"/>
                </a:solidFill>
                <a:latin typeface="Times New Roman" pitchFamily="18" charset="0"/>
                <a:cs typeface="Times New Roman" pitchFamily="18" charset="0"/>
              </a:rPr>
              <a:t>KHỞI ĐỘNG</a:t>
            </a:r>
          </a:p>
        </p:txBody>
      </p:sp>
    </p:spTree>
    <p:extLst>
      <p:ext uri="{BB962C8B-B14F-4D97-AF65-F5344CB8AC3E}">
        <p14:creationId xmlns:p14="http://schemas.microsoft.com/office/powerpoint/2010/main" val="17656870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2"/>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43840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688086" y="-381000"/>
            <a:ext cx="6008114" cy="33785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35661" y="4267200"/>
            <a:ext cx="5141339" cy="1569660"/>
          </a:xfrm>
          <a:prstGeom prst="rect">
            <a:avLst/>
          </a:prstGeom>
          <a:noFill/>
        </p:spPr>
        <p:txBody>
          <a:bodyPr wrap="square" rtlCol="0">
            <a:spAutoFit/>
          </a:bodyPr>
          <a:lstStyle/>
          <a:p>
            <a:r>
              <a:rPr lang="en-US" sz="3200" b="1">
                <a:solidFill>
                  <a:srgbClr val="002060"/>
                </a:solidFill>
                <a:latin typeface="Times New Roman" pitchFamily="18" charset="0"/>
                <a:cs typeface="Times New Roman" pitchFamily="18" charset="0"/>
              </a:rPr>
              <a:t>Tính diện tích hình chữ nhật có độ dài hai cạnh là 3cm và 4cm</a:t>
            </a:r>
            <a:endParaRPr lang="en-US" sz="3200" b="1" dirty="0">
              <a:solidFill>
                <a:srgbClr val="002060"/>
              </a:solidFill>
              <a:latin typeface="Times New Roman" pitchFamily="18" charset="0"/>
              <a:cs typeface="Times New Roman" pitchFamily="18" charset="0"/>
            </a:endParaRPr>
          </a:p>
        </p:txBody>
      </p:sp>
      <p:sp>
        <p:nvSpPr>
          <p:cNvPr id="14" name="TextBox 13"/>
          <p:cNvSpPr txBox="1"/>
          <p:nvPr/>
        </p:nvSpPr>
        <p:spPr>
          <a:xfrm>
            <a:off x="2009775" y="1066800"/>
            <a:ext cx="5334000" cy="1077218"/>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Diện tích hình chữ nhật là:</a:t>
            </a:r>
          </a:p>
          <a:p>
            <a:r>
              <a:rPr lang="en-US" sz="3200" b="1">
                <a:solidFill>
                  <a:srgbClr val="0000FF"/>
                </a:solidFill>
                <a:latin typeface="Times New Roman" pitchFamily="18" charset="0"/>
                <a:cs typeface="Times New Roman" pitchFamily="18" charset="0"/>
              </a:rPr>
              <a:t>S = 3.4 = 12 (cm</a:t>
            </a:r>
            <a:r>
              <a:rPr lang="en-US" sz="3200" b="1" baseline="30000">
                <a:solidFill>
                  <a:srgbClr val="0000FF"/>
                </a:solidFill>
                <a:latin typeface="Times New Roman" pitchFamily="18" charset="0"/>
                <a:cs typeface="Times New Roman" pitchFamily="18" charset="0"/>
              </a:rPr>
              <a:t>2</a:t>
            </a:r>
            <a:r>
              <a:rPr lang="en-US" sz="3200" b="1">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1919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2"/>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5080"/>
            <a:ext cx="100584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219201" y="-1114"/>
            <a:ext cx="6477000" cy="27747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78461" y="4143866"/>
            <a:ext cx="3048000" cy="1815882"/>
          </a:xfrm>
          <a:prstGeom prst="rect">
            <a:avLst/>
          </a:prstGeom>
          <a:noFill/>
        </p:spPr>
        <p:txBody>
          <a:bodyPr wrap="square" rtlCol="0">
            <a:spAutoFit/>
          </a:bodyPr>
          <a:lstStyle/>
          <a:p>
            <a:r>
              <a:rPr lang="en-US" sz="2800" b="1">
                <a:solidFill>
                  <a:srgbClr val="002060"/>
                </a:solidFill>
                <a:latin typeface="Times New Roman" pitchFamily="18" charset="0"/>
                <a:cs typeface="Times New Roman" pitchFamily="18" charset="0"/>
              </a:rPr>
              <a:t>Một khu vườn có kích thước như hình vẽ. Tính chu vi của hình ABCG</a:t>
            </a:r>
            <a:endParaRPr lang="en-US" sz="2800" b="1" dirty="0">
              <a:solidFill>
                <a:srgbClr val="002060"/>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6461" y="4105275"/>
            <a:ext cx="2743199" cy="212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600200" y="1132582"/>
            <a:ext cx="5943600" cy="1077218"/>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Chu vi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hình</a:t>
            </a:r>
            <a:r>
              <a:rPr lang="en-US" sz="3200" b="1" dirty="0">
                <a:solidFill>
                  <a:srgbClr val="0000FF"/>
                </a:solidFill>
                <a:latin typeface="Times New Roman" pitchFamily="18" charset="0"/>
                <a:cs typeface="Times New Roman" pitchFamily="18" charset="0"/>
              </a:rPr>
              <a:t> ABCG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p>
          <a:p>
            <a:r>
              <a:rPr lang="en-US" sz="3200" b="1" dirty="0">
                <a:solidFill>
                  <a:srgbClr val="0000FF"/>
                </a:solidFill>
                <a:latin typeface="Times New Roman" pitchFamily="18" charset="0"/>
                <a:cs typeface="Times New Roman" pitchFamily="18" charset="0"/>
              </a:rPr>
              <a:t>2(15 +9) = 48 </a:t>
            </a:r>
            <a:r>
              <a:rPr lang="en-US" sz="3200" b="1" dirty="0" smtClean="0">
                <a:solidFill>
                  <a:srgbClr val="0000FF"/>
                </a:solidFill>
                <a:latin typeface="Times New Roman" pitchFamily="18" charset="0"/>
                <a:cs typeface="Times New Roman" pitchFamily="18" charset="0"/>
              </a:rPr>
              <a:t>m </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8177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2"/>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828801" y="-604905"/>
            <a:ext cx="4648203" cy="33785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400" y="3033840"/>
            <a:ext cx="7513064" cy="4599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6477005" y="2731347"/>
            <a:ext cx="2524125"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35"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990600" y="4038600"/>
            <a:ext cx="3522133" cy="1815882"/>
          </a:xfrm>
          <a:prstGeom prst="rect">
            <a:avLst/>
          </a:prstGeom>
          <a:noFill/>
        </p:spPr>
        <p:txBody>
          <a:bodyPr wrap="square" rtlCol="0">
            <a:spAutoFit/>
          </a:bodyPr>
          <a:lstStyle/>
          <a:p>
            <a:r>
              <a:rPr lang="en-US" sz="2800" b="1">
                <a:solidFill>
                  <a:srgbClr val="002060"/>
                </a:solidFill>
                <a:latin typeface="Times New Roman" pitchFamily="18" charset="0"/>
                <a:cs typeface="Times New Roman" pitchFamily="18" charset="0"/>
              </a:rPr>
              <a:t>Cho một khu vườn có kích thước như hình vẽ. Tính diện tích của hình ABCG</a:t>
            </a:r>
            <a:endParaRPr lang="en-US" sz="2800" b="1" dirty="0">
              <a:solidFill>
                <a:srgbClr val="00206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2733" y="4038600"/>
            <a:ext cx="2497667"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019302" y="1074862"/>
            <a:ext cx="4267200" cy="954107"/>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Diện tích hình ABCG là:</a:t>
            </a:r>
          </a:p>
          <a:p>
            <a:r>
              <a:rPr lang="en-US" sz="2800" b="1">
                <a:solidFill>
                  <a:srgbClr val="0000FF"/>
                </a:solidFill>
                <a:latin typeface="Times New Roman" pitchFamily="18" charset="0"/>
                <a:cs typeface="Times New Roman" pitchFamily="18" charset="0"/>
              </a:rPr>
              <a:t> 15.9 = 135 (m</a:t>
            </a:r>
            <a:r>
              <a:rPr lang="en-US" sz="2800" b="1" baseline="30000">
                <a:solidFill>
                  <a:srgbClr val="0000FF"/>
                </a:solidFill>
                <a:latin typeface="Times New Roman" pitchFamily="18" charset="0"/>
                <a:cs typeface="Times New Roman" pitchFamily="18" charset="0"/>
              </a:rPr>
              <a:t>2</a:t>
            </a:r>
            <a:r>
              <a:rPr lang="en-US" sz="28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36215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2"/>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002543"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737" y="2971800"/>
            <a:ext cx="7208264" cy="4599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6477005" y="2731347"/>
            <a:ext cx="2524125" cy="444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43000" y="4036874"/>
            <a:ext cx="5400675" cy="1569660"/>
          </a:xfrm>
          <a:prstGeom prst="rect">
            <a:avLst/>
          </a:prstGeom>
          <a:noFill/>
        </p:spPr>
        <p:txBody>
          <a:bodyPr wrap="square" rtlCol="0">
            <a:spAutoFit/>
          </a:bodyPr>
          <a:lstStyle/>
          <a:p>
            <a:r>
              <a:rPr lang="en-US" sz="3200" b="1">
                <a:solidFill>
                  <a:srgbClr val="002060"/>
                </a:solidFill>
                <a:latin typeface="Times New Roman" pitchFamily="18" charset="0"/>
                <a:cs typeface="Times New Roman" pitchFamily="18" charset="0"/>
              </a:rPr>
              <a:t>Hình chữ nhật có độ dài hai cạnh là a và b. Tính chu vi của hình chữ nhật.</a:t>
            </a:r>
            <a:endParaRPr lang="en-US" sz="3200" b="1" dirty="0">
              <a:solidFill>
                <a:srgbClr val="002060"/>
              </a:solidFill>
              <a:latin typeface="Times New Roman" pitchFamily="18" charset="0"/>
              <a:cs typeface="Times New Roman" pitchFamily="18" charset="0"/>
            </a:endParaRPr>
          </a:p>
        </p:txBody>
      </p:sp>
      <p:sp>
        <p:nvSpPr>
          <p:cNvPr id="13" name="TextBox 12"/>
          <p:cNvSpPr txBox="1"/>
          <p:nvPr/>
        </p:nvSpPr>
        <p:spPr>
          <a:xfrm>
            <a:off x="3412995" y="1105023"/>
            <a:ext cx="2792752" cy="707886"/>
          </a:xfrm>
          <a:prstGeom prst="rect">
            <a:avLst/>
          </a:prstGeom>
          <a:noFill/>
        </p:spPr>
        <p:txBody>
          <a:bodyPr wrap="none" rtlCol="0">
            <a:spAutoFit/>
          </a:bodyPr>
          <a:lstStyle/>
          <a:p>
            <a:r>
              <a:rPr lang="en-US" sz="4000" b="1">
                <a:solidFill>
                  <a:srgbClr val="0000FF"/>
                </a:solidFill>
                <a:latin typeface="Times New Roman" pitchFamily="18" charset="0"/>
                <a:cs typeface="Times New Roman" pitchFamily="18" charset="0"/>
              </a:rPr>
              <a:t>C = 2(a + b)</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7593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2"/>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3968"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2971800"/>
            <a:ext cx="7238999" cy="4599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6477005" y="2731347"/>
            <a:ext cx="2524125" cy="444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11816" y="4191000"/>
            <a:ext cx="5465189" cy="1569660"/>
          </a:xfrm>
          <a:prstGeom prst="rect">
            <a:avLst/>
          </a:prstGeom>
          <a:noFill/>
        </p:spPr>
        <p:txBody>
          <a:bodyPr wrap="square" rtlCol="0">
            <a:spAutoFit/>
          </a:bodyPr>
          <a:lstStyle/>
          <a:p>
            <a:r>
              <a:rPr lang="en-US" sz="3200" b="1">
                <a:solidFill>
                  <a:srgbClr val="002060"/>
                </a:solidFill>
                <a:latin typeface="Times New Roman" pitchFamily="18" charset="0"/>
                <a:cs typeface="Times New Roman" pitchFamily="18" charset="0"/>
              </a:rPr>
              <a:t>Hình chữ nhật có độ dài hai cạnh là a và b. Tính diện tích hình chữ nhật?</a:t>
            </a:r>
            <a:endParaRPr lang="en-US" sz="3200" b="1" dirty="0">
              <a:solidFill>
                <a:srgbClr val="002060"/>
              </a:solidFill>
              <a:latin typeface="Times New Roman" pitchFamily="18" charset="0"/>
              <a:cs typeface="Times New Roman" pitchFamily="18" charset="0"/>
            </a:endParaRPr>
          </a:p>
        </p:txBody>
      </p:sp>
      <p:sp>
        <p:nvSpPr>
          <p:cNvPr id="13" name="TextBox 12"/>
          <p:cNvSpPr txBox="1"/>
          <p:nvPr/>
        </p:nvSpPr>
        <p:spPr>
          <a:xfrm>
            <a:off x="3753935" y="1084387"/>
            <a:ext cx="1688283" cy="707886"/>
          </a:xfrm>
          <a:prstGeom prst="rect">
            <a:avLst/>
          </a:prstGeom>
          <a:noFill/>
        </p:spPr>
        <p:txBody>
          <a:bodyPr wrap="none" rtlCol="0">
            <a:spAutoFit/>
          </a:bodyPr>
          <a:lstStyle/>
          <a:p>
            <a:r>
              <a:rPr lang="en-US" sz="4000" b="1">
                <a:solidFill>
                  <a:srgbClr val="0000FF"/>
                </a:solidFill>
                <a:latin typeface="Times New Roman" pitchFamily="18" charset="0"/>
                <a:cs typeface="Times New Roman" pitchFamily="18" charset="0"/>
              </a:rPr>
              <a:t>S = a.b</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6970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1" y="0"/>
            <a:ext cx="9144000" cy="6858000"/>
            <a:chOff x="0" y="0"/>
            <a:chExt cx="12192000"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12" name="Oval 11"/>
          <p:cNvSpPr/>
          <p:nvPr/>
        </p:nvSpPr>
        <p:spPr>
          <a:xfrm>
            <a:off x="7991945" y="309876"/>
            <a:ext cx="685800" cy="914400"/>
          </a:xfrm>
          <a:prstGeom prst="ellips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US" sz="4000" b="1">
                <a:solidFill>
                  <a:srgbClr val="FF0000"/>
                </a:solidFill>
                <a:latin typeface="Times New Roman" pitchFamily="18" charset="0"/>
                <a:cs typeface="Times New Roman" pitchFamily="18" charset="0"/>
              </a:rPr>
              <a:t>G</a:t>
            </a:r>
          </a:p>
        </p:txBody>
      </p:sp>
      <p:sp>
        <p:nvSpPr>
          <p:cNvPr id="13" name="Oval 12"/>
          <p:cNvSpPr/>
          <p:nvPr/>
        </p:nvSpPr>
        <p:spPr>
          <a:xfrm>
            <a:off x="7991945" y="309876"/>
            <a:ext cx="685800" cy="914400"/>
          </a:xfrm>
          <a:prstGeom prst="ellips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US" sz="4000" b="1">
                <a:solidFill>
                  <a:srgbClr val="FF0000"/>
                </a:solidFill>
                <a:latin typeface="Times New Roman" pitchFamily="18" charset="0"/>
                <a:cs typeface="Times New Roman" pitchFamily="18" charset="0"/>
              </a:rPr>
              <a:t>3</a:t>
            </a:r>
          </a:p>
        </p:txBody>
      </p:sp>
      <p:sp>
        <p:nvSpPr>
          <p:cNvPr id="14" name="Oval 13"/>
          <p:cNvSpPr/>
          <p:nvPr/>
        </p:nvSpPr>
        <p:spPr>
          <a:xfrm>
            <a:off x="8001470" y="309876"/>
            <a:ext cx="685800" cy="914400"/>
          </a:xfrm>
          <a:prstGeom prst="ellips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US" sz="4000" b="1">
                <a:solidFill>
                  <a:srgbClr val="FF0000"/>
                </a:solidFill>
                <a:latin typeface="Times New Roman" pitchFamily="18" charset="0"/>
                <a:cs typeface="Times New Roman" pitchFamily="18" charset="0"/>
              </a:rPr>
              <a:t>2</a:t>
            </a:r>
          </a:p>
        </p:txBody>
      </p:sp>
      <p:sp>
        <p:nvSpPr>
          <p:cNvPr id="15" name="Oval 14"/>
          <p:cNvSpPr/>
          <p:nvPr/>
        </p:nvSpPr>
        <p:spPr>
          <a:xfrm>
            <a:off x="7991945" y="309876"/>
            <a:ext cx="685800" cy="914400"/>
          </a:xfrm>
          <a:prstGeom prst="ellips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US" sz="4000" b="1">
                <a:solidFill>
                  <a:srgbClr val="FF0000"/>
                </a:solidFill>
                <a:latin typeface="Times New Roman" pitchFamily="18" charset="0"/>
                <a:cs typeface="Times New Roman" pitchFamily="18" charset="0"/>
              </a:rPr>
              <a:t>1</a:t>
            </a:r>
          </a:p>
        </p:txBody>
      </p:sp>
      <p:sp>
        <p:nvSpPr>
          <p:cNvPr id="16" name="Cloud 15"/>
          <p:cNvSpPr/>
          <p:nvPr/>
        </p:nvSpPr>
        <p:spPr>
          <a:xfrm>
            <a:off x="7696211" y="195576"/>
            <a:ext cx="1136327" cy="1143000"/>
          </a:xfrm>
          <a:prstGeom prst="cloud">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US" sz="2800">
                <a:solidFill>
                  <a:srgbClr val="FF0000"/>
                </a:solidFill>
                <a:latin typeface="Times New Roman" pitchFamily="18" charset="0"/>
                <a:cs typeface="Times New Roman" pitchFamily="18" charset="0"/>
              </a:rPr>
              <a:t>Hết giờ</a:t>
            </a:r>
          </a:p>
        </p:txBody>
      </p:sp>
      <p:sp>
        <p:nvSpPr>
          <p:cNvPr id="17" name="TextBox 16"/>
          <p:cNvSpPr txBox="1"/>
          <p:nvPr/>
        </p:nvSpPr>
        <p:spPr>
          <a:xfrm>
            <a:off x="2883949" y="424190"/>
            <a:ext cx="3611887" cy="523220"/>
          </a:xfrm>
          <a:prstGeom prst="rect">
            <a:avLst/>
          </a:prstGeom>
          <a:solidFill>
            <a:srgbClr val="FFFF00"/>
          </a:solidFill>
          <a:ln>
            <a:solidFill>
              <a:srgbClr val="4F81BD"/>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imes New Roman" pitchFamily="18" charset="0"/>
                <a:cs typeface="Times New Roman" pitchFamily="18" charset="0"/>
              </a:rPr>
              <a:t>TÌM TÒI, MỞ RỘNG</a:t>
            </a:r>
          </a:p>
        </p:txBody>
      </p:sp>
      <p:sp>
        <p:nvSpPr>
          <p:cNvPr id="19" name="Rectangle 4"/>
          <p:cNvSpPr>
            <a:spLocks noChangeArrowheads="1"/>
          </p:cNvSpPr>
          <p:nvPr/>
        </p:nvSpPr>
        <p:spPr bwMode="auto">
          <a:xfrm>
            <a:off x="152400" y="1829582"/>
            <a:ext cx="8839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Times New Roman" pitchFamily="18" charset="0"/>
                <a:ea typeface="Times New Roman" pitchFamily="18" charset="0"/>
                <a:cs typeface="Times New Roman" pitchFamily="18" charset="0"/>
              </a:rPr>
              <a:t>Nhân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kỉ</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niệm</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ngày</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thành</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lập</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Đoàn</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TNCS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Hồ</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Chí</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Minh, chi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đoàn</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thanh</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niên</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của</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nhà</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trường</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muốn</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dùng</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dây</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kim</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tuyến</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xù</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để</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trang</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trí</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viền</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theo</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các</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cạnh</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của</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hai</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bảng</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tin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hình</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chữ</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nhật</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đều</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có</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độ</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dài</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hai</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cạnh</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là</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1m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và</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2m</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Biết</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rằng</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giá</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của</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một</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mét</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dây</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kim</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tuyến</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xù</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là</a:t>
            </a:r>
            <a:r>
              <a:rPr kumimoji="0" lang="en-US" sz="2800" b="0" i="0" u="none" strike="noStrike" kern="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5000 </a:t>
            </a:r>
            <a:r>
              <a:rPr kumimoji="0" lang="en-US" sz="2800" b="0" i="0" u="none" strike="noStrike" kern="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đồng</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Tính</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số</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tiền</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chi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đoàn</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cần</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trả</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để</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mua</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vừa</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đủ</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số</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dây</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kim</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tuyến</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cần</a:t>
            </a:r>
            <a:r>
              <a:rPr kumimoji="0" lang="en-US" sz="2800" b="0" i="0" u="none" strike="noStrike" kern="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dùng</a:t>
            </a:r>
            <a:endPar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0" name="TextBox 19"/>
          <p:cNvSpPr txBox="1"/>
          <p:nvPr/>
        </p:nvSpPr>
        <p:spPr>
          <a:xfrm>
            <a:off x="152400" y="1367947"/>
            <a:ext cx="2236510" cy="461665"/>
          </a:xfrm>
          <a:prstGeom prst="rect">
            <a:avLst/>
          </a:prstGeom>
          <a:noFill/>
        </p:spPr>
        <p:txBody>
          <a:bodyPr wrap="none" rtlCol="0">
            <a:spAutoFit/>
          </a:bodyPr>
          <a:lstStyle/>
          <a:p>
            <a:r>
              <a:rPr lang="en-US" sz="2400" i="1">
                <a:solidFill>
                  <a:srgbClr val="0070C0"/>
                </a:solidFill>
                <a:latin typeface="Times New Roman" pitchFamily="18" charset="0"/>
                <a:cs typeface="Times New Roman" pitchFamily="18" charset="0"/>
              </a:rPr>
              <a:t>Thời gian 3 phút</a:t>
            </a:r>
          </a:p>
        </p:txBody>
      </p:sp>
      <p:pic>
        <p:nvPicPr>
          <p:cNvPr id="22" name="Picture 21"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7068"/>
            <a:ext cx="1295400" cy="1378668"/>
          </a:xfrm>
          <a:prstGeom prst="rect">
            <a:avLst/>
          </a:prstGeom>
        </p:spPr>
      </p:pic>
    </p:spTree>
    <p:extLst>
      <p:ext uri="{BB962C8B-B14F-4D97-AF65-F5344CB8AC3E}">
        <p14:creationId xmlns:p14="http://schemas.microsoft.com/office/powerpoint/2010/main" val="113341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60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2" name="camera.wav"/>
                                        </p:tgtEl>
                                      </p:cMediaNode>
                                    </p:audio>
                                  </p:subTnLst>
                                </p:cTn>
                              </p:par>
                              <p:par>
                                <p:cTn id="15" presetID="10" presetClass="exit" presetSubtype="0" fill="hold" grpId="1" nodeType="withEffect">
                                  <p:stCondLst>
                                    <p:cond delay="6000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par>
                          <p:cTn id="18" fill="hold">
                            <p:stCondLst>
                              <p:cond delay="61000"/>
                            </p:stCondLst>
                            <p:childTnLst>
                              <p:par>
                                <p:cTn id="19" presetID="10" presetClass="entr" presetSubtype="0" fill="hold" grpId="0" nodeType="afterEffect">
                                  <p:stCondLst>
                                    <p:cond delay="60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par>
                                <p:cTn id="22" presetID="10" presetClass="exit" presetSubtype="0" fill="hold" grpId="1" nodeType="withEffect">
                                  <p:stCondLst>
                                    <p:cond delay="6000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121500"/>
                            </p:stCondLst>
                            <p:childTnLst>
                              <p:par>
                                <p:cTn id="26" presetID="10" presetClass="entr" presetSubtype="0" fill="hold" grpId="0" nodeType="afterEffect">
                                  <p:stCondLst>
                                    <p:cond delay="600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xit" presetSubtype="0" fill="hold" grpId="1" nodeType="withEffect">
                                  <p:stCondLst>
                                    <p:cond delay="6000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par>
                          <p:cTn id="32" fill="hold">
                            <p:stCondLst>
                              <p:cond delay="182000"/>
                            </p:stCondLst>
                            <p:childTnLst>
                              <p:par>
                                <p:cTn id="33" presetID="10" presetClass="exit" presetSubtype="0" fill="hold" grpId="1" nodeType="afterEffect">
                                  <p:stCondLst>
                                    <p:cond delay="500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0" y="0"/>
            <a:ext cx="9144000" cy="6858000"/>
            <a:chOff x="0" y="0"/>
            <a:chExt cx="12192000" cy="6858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8" name="TextBox 7"/>
          <p:cNvSpPr txBox="1"/>
          <p:nvPr/>
        </p:nvSpPr>
        <p:spPr>
          <a:xfrm>
            <a:off x="2362200" y="173113"/>
            <a:ext cx="3605411" cy="523220"/>
          </a:xfrm>
          <a:prstGeom prst="rect">
            <a:avLst/>
          </a:prstGeom>
          <a:solidFill>
            <a:srgbClr val="FFFF00"/>
          </a:solidFill>
          <a:ln>
            <a:solidFill>
              <a:schemeClr val="accent1"/>
            </a:solidFill>
          </a:ln>
        </p:spPr>
        <p:txBody>
          <a:bodyPr wrap="none" rtlCol="0">
            <a:spAutoFit/>
          </a:bodyPr>
          <a:lstStyle/>
          <a:p>
            <a:pPr algn="ctr"/>
            <a:r>
              <a:rPr lang="en-US" sz="2800" b="1">
                <a:solidFill>
                  <a:srgbClr val="FF0000"/>
                </a:solidFill>
                <a:latin typeface="Times New Roman" pitchFamily="18" charset="0"/>
                <a:cs typeface="Times New Roman" pitchFamily="18" charset="0"/>
              </a:rPr>
              <a:t>TÌM TÒI, MỞ RỘNG</a:t>
            </a:r>
          </a:p>
        </p:txBody>
      </p:sp>
      <p:sp>
        <p:nvSpPr>
          <p:cNvPr id="9" name="Rectangle 8"/>
          <p:cNvSpPr/>
          <p:nvPr/>
        </p:nvSpPr>
        <p:spPr>
          <a:xfrm>
            <a:off x="265966" y="914400"/>
            <a:ext cx="6973034" cy="5881738"/>
          </a:xfrm>
          <a:prstGeom prst="rect">
            <a:avLst/>
          </a:prstGeom>
        </p:spPr>
        <p:txBody>
          <a:bodyPr wrap="square">
            <a:spAutoFit/>
          </a:bodyPr>
          <a:lstStyle/>
          <a:p>
            <a:pPr algn="ctr">
              <a:lnSpc>
                <a:spcPct val="107000"/>
              </a:lnSpc>
              <a:spcAft>
                <a:spcPts val="800"/>
              </a:spcAft>
            </a:pPr>
            <a:r>
              <a:rPr lang="en-US" sz="2800" b="1" dirty="0" err="1">
                <a:latin typeface="Times New Roman" pitchFamily="18" charset="0"/>
                <a:ea typeface="Calibri"/>
                <a:cs typeface="Times New Roman" pitchFamily="18" charset="0"/>
              </a:rPr>
              <a:t>Lời</a:t>
            </a:r>
            <a:r>
              <a:rPr lang="en-US" sz="2800" b="1" dirty="0">
                <a:latin typeface="Times New Roman" pitchFamily="18" charset="0"/>
                <a:ea typeface="Calibri"/>
                <a:cs typeface="Times New Roman" pitchFamily="18" charset="0"/>
              </a:rPr>
              <a:t> </a:t>
            </a:r>
            <a:r>
              <a:rPr lang="en-US" sz="2800" b="1" dirty="0" err="1">
                <a:latin typeface="Times New Roman" pitchFamily="18" charset="0"/>
                <a:ea typeface="Calibri"/>
                <a:cs typeface="Times New Roman" pitchFamily="18" charset="0"/>
              </a:rPr>
              <a:t>giải</a:t>
            </a:r>
            <a:endParaRPr lang="en-US" sz="2800" b="1" dirty="0">
              <a:latin typeface="Times New Roman" pitchFamily="18" charset="0"/>
              <a:ea typeface="Calibri"/>
              <a:cs typeface="Times New Roman" pitchFamily="18" charset="0"/>
            </a:endParaRPr>
          </a:p>
          <a:p>
            <a:pPr>
              <a:lnSpc>
                <a:spcPct val="107000"/>
              </a:lnSpc>
              <a:spcAft>
                <a:spcPts val="800"/>
              </a:spcAft>
            </a:pPr>
            <a:r>
              <a:rPr lang="en-US" sz="2800" dirty="0" err="1">
                <a:latin typeface="Times New Roman" pitchFamily="18" charset="0"/>
                <a:ea typeface="Calibri"/>
                <a:cs typeface="Times New Roman" pitchFamily="18" charset="0"/>
              </a:rPr>
              <a:t>Chiều</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dài</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dây</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kim</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tuyến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cần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dùng</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bằng</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tổng</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chu</a:t>
            </a:r>
            <a:r>
              <a:rPr lang="en-US" sz="2800" dirty="0">
                <a:latin typeface="Times New Roman" pitchFamily="18" charset="0"/>
                <a:ea typeface="Calibri"/>
                <a:cs typeface="Times New Roman" pitchFamily="18" charset="0"/>
              </a:rPr>
              <a:t> vi </a:t>
            </a:r>
            <a:r>
              <a:rPr lang="en-US" sz="2800" dirty="0" err="1">
                <a:latin typeface="Times New Roman" pitchFamily="18" charset="0"/>
                <a:ea typeface="Calibri"/>
                <a:cs typeface="Times New Roman" pitchFamily="18" charset="0"/>
              </a:rPr>
              <a:t>của</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hai</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bảng</a:t>
            </a:r>
            <a:r>
              <a:rPr lang="en-US" sz="2800" dirty="0">
                <a:latin typeface="Times New Roman" pitchFamily="18" charset="0"/>
                <a:ea typeface="Calibri"/>
                <a:cs typeface="Times New Roman" pitchFamily="18" charset="0"/>
              </a:rPr>
              <a:t> tin.</a:t>
            </a:r>
          </a:p>
          <a:p>
            <a:pPr>
              <a:lnSpc>
                <a:spcPct val="107000"/>
              </a:lnSpc>
              <a:spcAft>
                <a:spcPts val="800"/>
              </a:spcAft>
            </a:pPr>
            <a:r>
              <a:rPr lang="en-US" sz="2800" dirty="0">
                <a:latin typeface="Times New Roman" pitchFamily="18" charset="0"/>
                <a:ea typeface="Calibri"/>
                <a:cs typeface="Times New Roman" pitchFamily="18" charset="0"/>
              </a:rPr>
              <a:t>Chu vi </a:t>
            </a:r>
            <a:r>
              <a:rPr lang="en-US" sz="2800" dirty="0" err="1">
                <a:latin typeface="Times New Roman" pitchFamily="18" charset="0"/>
                <a:ea typeface="Calibri"/>
                <a:cs typeface="Times New Roman" pitchFamily="18" charset="0"/>
              </a:rPr>
              <a:t>của</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một</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bảng</a:t>
            </a:r>
            <a:r>
              <a:rPr lang="en-US" sz="2800" dirty="0">
                <a:latin typeface="Times New Roman" pitchFamily="18" charset="0"/>
                <a:ea typeface="Calibri"/>
                <a:cs typeface="Times New Roman" pitchFamily="18" charset="0"/>
              </a:rPr>
              <a:t> tin </a:t>
            </a:r>
            <a:r>
              <a:rPr lang="en-US" sz="2800" dirty="0" err="1">
                <a:latin typeface="Times New Roman" pitchFamily="18" charset="0"/>
                <a:ea typeface="Calibri"/>
                <a:cs typeface="Times New Roman" pitchFamily="18" charset="0"/>
              </a:rPr>
              <a:t>hình</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chữ</a:t>
            </a:r>
            <a:r>
              <a:rPr lang="en-US" sz="2800" dirty="0">
                <a:latin typeface="Times New Roman" pitchFamily="18" charset="0"/>
                <a:ea typeface="Calibri"/>
                <a:cs typeface="Times New Roman" pitchFamily="18" charset="0"/>
              </a:rPr>
              <a:t> </a:t>
            </a:r>
            <a:r>
              <a:rPr lang="en-US" sz="2800" err="1">
                <a:latin typeface="Times New Roman" pitchFamily="18" charset="0"/>
                <a:ea typeface="Calibri"/>
                <a:cs typeface="Times New Roman" pitchFamily="18" charset="0"/>
              </a:rPr>
              <a:t>nhật</a:t>
            </a:r>
            <a:r>
              <a:rPr lang="en-US" sz="2800">
                <a:latin typeface="Times New Roman" pitchFamily="18" charset="0"/>
                <a:ea typeface="Calibri"/>
                <a:cs typeface="Times New Roman" pitchFamily="18" charset="0"/>
              </a:rPr>
              <a:t> là:</a:t>
            </a:r>
          </a:p>
          <a:p>
            <a:pPr>
              <a:lnSpc>
                <a:spcPct val="107000"/>
              </a:lnSpc>
              <a:spcAft>
                <a:spcPts val="800"/>
              </a:spcAft>
            </a:pPr>
            <a:r>
              <a:rPr lang="en-US" sz="2800">
                <a:latin typeface="Times New Roman" pitchFamily="18" charset="0"/>
                <a:ea typeface="Calibri"/>
                <a:cs typeface="Times New Roman" pitchFamily="18" charset="0"/>
              </a:rPr>
              <a:t> 2 </a:t>
            </a:r>
            <a:r>
              <a:rPr lang="en-US" sz="2800" dirty="0">
                <a:latin typeface="Times New Roman" pitchFamily="18" charset="0"/>
                <a:ea typeface="Calibri"/>
                <a:cs typeface="Times New Roman" pitchFamily="18" charset="0"/>
              </a:rPr>
              <a:t>(1 + 2) = 6 (cm)</a:t>
            </a:r>
          </a:p>
          <a:p>
            <a:pPr>
              <a:lnSpc>
                <a:spcPct val="107000"/>
              </a:lnSpc>
              <a:spcAft>
                <a:spcPts val="800"/>
              </a:spcAft>
            </a:pPr>
            <a:r>
              <a:rPr lang="en-US" sz="2800" dirty="0" err="1">
                <a:latin typeface="Times New Roman" pitchFamily="18" charset="0"/>
                <a:ea typeface="Calibri"/>
                <a:cs typeface="Times New Roman" pitchFamily="18" charset="0"/>
              </a:rPr>
              <a:t>Số</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tiền</a:t>
            </a:r>
            <a:r>
              <a:rPr lang="en-US" sz="2800" dirty="0">
                <a:latin typeface="Times New Roman" pitchFamily="18" charset="0"/>
                <a:ea typeface="Calibri"/>
                <a:cs typeface="Times New Roman" pitchFamily="18" charset="0"/>
              </a:rPr>
              <a:t> chi </a:t>
            </a:r>
            <a:r>
              <a:rPr lang="en-US" sz="2800" dirty="0" err="1">
                <a:latin typeface="Times New Roman" pitchFamily="18" charset="0"/>
                <a:ea typeface="Calibri"/>
                <a:cs typeface="Times New Roman" pitchFamily="18" charset="0"/>
              </a:rPr>
              <a:t>đoàn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cần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trả</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để</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mua</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dây</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kim</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tuyến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trang</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trí</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một</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bản</a:t>
            </a:r>
            <a:r>
              <a:rPr lang="en-US" sz="2800" dirty="0">
                <a:latin typeface="Times New Roman" pitchFamily="18" charset="0"/>
                <a:ea typeface="Calibri"/>
                <a:cs typeface="Times New Roman" pitchFamily="18" charset="0"/>
              </a:rPr>
              <a:t> tin </a:t>
            </a:r>
            <a:r>
              <a:rPr lang="en-US" sz="2800" err="1">
                <a:latin typeface="Times New Roman" pitchFamily="18" charset="0"/>
                <a:ea typeface="Calibri"/>
                <a:cs typeface="Times New Roman" pitchFamily="18" charset="0"/>
              </a:rPr>
              <a:t>là</a:t>
            </a:r>
            <a:r>
              <a:rPr lang="en-US" sz="2800">
                <a:latin typeface="Times New Roman" pitchFamily="18" charset="0"/>
                <a:ea typeface="Calibri"/>
                <a:cs typeface="Times New Roman" pitchFamily="18" charset="0"/>
              </a:rPr>
              <a:t>:</a:t>
            </a:r>
          </a:p>
          <a:p>
            <a:pPr>
              <a:lnSpc>
                <a:spcPct val="107000"/>
              </a:lnSpc>
              <a:spcAft>
                <a:spcPts val="800"/>
              </a:spcAft>
            </a:pPr>
            <a:r>
              <a:rPr lang="en-US" sz="2800">
                <a:latin typeface="Times New Roman" pitchFamily="18" charset="0"/>
                <a:ea typeface="Calibri"/>
                <a:cs typeface="Times New Roman" pitchFamily="18" charset="0"/>
              </a:rPr>
              <a:t> </a:t>
            </a:r>
            <a:r>
              <a:rPr lang="en-US" sz="2800" dirty="0">
                <a:latin typeface="Times New Roman" pitchFamily="18" charset="0"/>
                <a:ea typeface="Calibri"/>
                <a:cs typeface="Times New Roman" pitchFamily="18" charset="0"/>
              </a:rPr>
              <a:t>5000.6 = 30000 (</a:t>
            </a:r>
            <a:r>
              <a:rPr lang="en-US" sz="2800" dirty="0" err="1">
                <a:latin typeface="Times New Roman" pitchFamily="18" charset="0"/>
                <a:ea typeface="Calibri"/>
                <a:cs typeface="Times New Roman" pitchFamily="18" charset="0"/>
              </a:rPr>
              <a:t>đồng</a:t>
            </a:r>
            <a:r>
              <a:rPr lang="en-US" sz="2800" dirty="0">
                <a:latin typeface="Times New Roman" pitchFamily="18" charset="0"/>
                <a:ea typeface="Calibri"/>
                <a:cs typeface="Times New Roman" pitchFamily="18" charset="0"/>
              </a:rPr>
              <a:t>)</a:t>
            </a:r>
          </a:p>
          <a:p>
            <a:pPr>
              <a:lnSpc>
                <a:spcPct val="107000"/>
              </a:lnSpc>
              <a:spcAft>
                <a:spcPts val="800"/>
              </a:spcAft>
            </a:pPr>
            <a:r>
              <a:rPr lang="en-US" sz="2800" dirty="0" err="1">
                <a:latin typeface="Times New Roman" pitchFamily="18" charset="0"/>
                <a:ea typeface="Calibri"/>
                <a:cs typeface="Times New Roman" pitchFamily="18" charset="0"/>
              </a:rPr>
              <a:t>Số</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tiền</a:t>
            </a:r>
            <a:r>
              <a:rPr lang="en-US" sz="2800" dirty="0">
                <a:latin typeface="Times New Roman" pitchFamily="18" charset="0"/>
                <a:ea typeface="Calibri"/>
                <a:cs typeface="Times New Roman" pitchFamily="18" charset="0"/>
              </a:rPr>
              <a:t> chi </a:t>
            </a:r>
            <a:r>
              <a:rPr lang="en-US" sz="2800" dirty="0" err="1">
                <a:latin typeface="Times New Roman" pitchFamily="18" charset="0"/>
                <a:ea typeface="Calibri"/>
                <a:cs typeface="Times New Roman" pitchFamily="18" charset="0"/>
              </a:rPr>
              <a:t>đoàn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cần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trả</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để</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mua</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dây</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kim</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tuyến</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trang</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trí</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hai</a:t>
            </a:r>
            <a:r>
              <a:rPr lang="en-US" sz="2800" dirty="0">
                <a:latin typeface="Times New Roman" pitchFamily="18" charset="0"/>
                <a:ea typeface="Calibri"/>
                <a:cs typeface="Times New Roman" pitchFamily="18" charset="0"/>
              </a:rPr>
              <a:t> </a:t>
            </a:r>
            <a:r>
              <a:rPr lang="en-US" sz="2800" dirty="0" err="1">
                <a:latin typeface="Times New Roman" pitchFamily="18" charset="0"/>
                <a:ea typeface="Calibri"/>
                <a:cs typeface="Times New Roman" pitchFamily="18" charset="0"/>
              </a:rPr>
              <a:t>bảng</a:t>
            </a:r>
            <a:r>
              <a:rPr lang="en-US" sz="2800" dirty="0">
                <a:latin typeface="Times New Roman" pitchFamily="18" charset="0"/>
                <a:ea typeface="Calibri"/>
                <a:cs typeface="Times New Roman" pitchFamily="18" charset="0"/>
              </a:rPr>
              <a:t> tin </a:t>
            </a:r>
            <a:r>
              <a:rPr lang="en-US" sz="2800" dirty="0" err="1">
                <a:latin typeface="Times New Roman" pitchFamily="18" charset="0"/>
                <a:ea typeface="Calibri"/>
                <a:cs typeface="Times New Roman" pitchFamily="18" charset="0"/>
              </a:rPr>
              <a:t>là</a:t>
            </a:r>
            <a:r>
              <a:rPr lang="en-US" sz="2800">
                <a:latin typeface="Times New Roman" pitchFamily="18" charset="0"/>
                <a:ea typeface="Calibri"/>
                <a:cs typeface="Times New Roman" pitchFamily="18" charset="0"/>
              </a:rPr>
              <a:t>: </a:t>
            </a:r>
          </a:p>
          <a:p>
            <a:pPr>
              <a:lnSpc>
                <a:spcPct val="107000"/>
              </a:lnSpc>
              <a:spcAft>
                <a:spcPts val="800"/>
              </a:spcAft>
            </a:pPr>
            <a:r>
              <a:rPr lang="en-US" sz="2800">
                <a:latin typeface="Times New Roman" pitchFamily="18" charset="0"/>
                <a:ea typeface="Calibri"/>
                <a:cs typeface="Times New Roman" pitchFamily="18" charset="0"/>
              </a:rPr>
              <a:t>30000.2 </a:t>
            </a:r>
            <a:r>
              <a:rPr lang="en-US" sz="2800" dirty="0">
                <a:latin typeface="Times New Roman" pitchFamily="18" charset="0"/>
                <a:ea typeface="Calibri"/>
                <a:cs typeface="Times New Roman" pitchFamily="18" charset="0"/>
              </a:rPr>
              <a:t>= 60 000 (</a:t>
            </a:r>
            <a:r>
              <a:rPr lang="en-US" sz="2800" dirty="0" err="1">
                <a:latin typeface="Times New Roman" pitchFamily="18" charset="0"/>
                <a:ea typeface="Calibri"/>
                <a:cs typeface="Times New Roman" pitchFamily="18" charset="0"/>
              </a:rPr>
              <a:t>đồng</a:t>
            </a:r>
            <a:r>
              <a:rPr lang="en-US" sz="2800" dirty="0">
                <a:latin typeface="Times New Roman" pitchFamily="18" charset="0"/>
                <a:ea typeface="Calibri"/>
                <a:cs typeface="Times New Roman" pitchFamily="18" charset="0"/>
              </a:rPr>
              <a:t>)</a:t>
            </a:r>
          </a:p>
        </p:txBody>
      </p:sp>
      <p:sp>
        <p:nvSpPr>
          <p:cNvPr id="2" name="TextBox 1"/>
          <p:cNvSpPr txBox="1"/>
          <p:nvPr/>
        </p:nvSpPr>
        <p:spPr>
          <a:xfrm>
            <a:off x="4408728" y="6272918"/>
            <a:ext cx="1212191"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3 điểm</a:t>
            </a:r>
          </a:p>
        </p:txBody>
      </p:sp>
      <p:sp>
        <p:nvSpPr>
          <p:cNvPr id="11" name="TextBox 10"/>
          <p:cNvSpPr txBox="1"/>
          <p:nvPr/>
        </p:nvSpPr>
        <p:spPr>
          <a:xfrm>
            <a:off x="4408728" y="4648200"/>
            <a:ext cx="1212191"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3 điểm</a:t>
            </a:r>
          </a:p>
        </p:txBody>
      </p:sp>
      <p:sp>
        <p:nvSpPr>
          <p:cNvPr id="15" name="TextBox 14"/>
          <p:cNvSpPr txBox="1"/>
          <p:nvPr/>
        </p:nvSpPr>
        <p:spPr>
          <a:xfrm>
            <a:off x="4495815" y="2950735"/>
            <a:ext cx="1212191"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3 điểm</a:t>
            </a:r>
          </a:p>
        </p:txBody>
      </p:sp>
      <p:sp>
        <p:nvSpPr>
          <p:cNvPr id="16" name="TextBox 15"/>
          <p:cNvSpPr txBox="1"/>
          <p:nvPr/>
        </p:nvSpPr>
        <p:spPr>
          <a:xfrm>
            <a:off x="4572015" y="1981200"/>
            <a:ext cx="1212191"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1 điểm</a:t>
            </a:r>
          </a:p>
        </p:txBody>
      </p:sp>
      <p:pic>
        <p:nvPicPr>
          <p:cNvPr id="14" name="Picture 13"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76200"/>
            <a:ext cx="1295400" cy="1378668"/>
          </a:xfrm>
          <a:prstGeom prst="rect">
            <a:avLst/>
          </a:prstGeom>
        </p:spPr>
      </p:pic>
    </p:spTree>
    <p:extLst>
      <p:ext uri="{BB962C8B-B14F-4D97-AF65-F5344CB8AC3E}">
        <p14:creationId xmlns:p14="http://schemas.microsoft.com/office/powerpoint/2010/main" val="32659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0" y="0"/>
            <a:ext cx="9144000" cy="6858000"/>
            <a:chOff x="0" y="0"/>
            <a:chExt cx="12192000" cy="6858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9" name="TextBox 8"/>
          <p:cNvSpPr txBox="1"/>
          <p:nvPr/>
        </p:nvSpPr>
        <p:spPr>
          <a:xfrm>
            <a:off x="2343228" y="162580"/>
            <a:ext cx="3905173" cy="523220"/>
          </a:xfrm>
          <a:prstGeom prst="rect">
            <a:avLst/>
          </a:prstGeom>
          <a:noFill/>
        </p:spPr>
        <p:txBody>
          <a:bodyPr wrap="none" rtlCol="0">
            <a:spAutoFit/>
          </a:bodyPr>
          <a:lstStyle/>
          <a:p>
            <a:pPr algn="ctr"/>
            <a:r>
              <a:rPr lang="en-US" sz="2800" b="1" dirty="0">
                <a:solidFill>
                  <a:srgbClr val="FF0000"/>
                </a:solidFill>
                <a:latin typeface="Times New Roman" pitchFamily="18" charset="0"/>
                <a:cs typeface="Times New Roman" pitchFamily="18" charset="0"/>
              </a:rPr>
              <a:t>HƯỚNG DẪN VỀ NHÀ</a:t>
            </a:r>
          </a:p>
        </p:txBody>
      </p:sp>
      <p:sp>
        <p:nvSpPr>
          <p:cNvPr id="10" name="Rectangle 3"/>
          <p:cNvSpPr>
            <a:spLocks noChangeArrowheads="1"/>
          </p:cNvSpPr>
          <p:nvPr/>
        </p:nvSpPr>
        <p:spPr bwMode="auto">
          <a:xfrm>
            <a:off x="156165" y="708660"/>
            <a:ext cx="860683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Ghi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nhớ</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đặc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điểm</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nhận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biết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chữ</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nhật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vẽ</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chữ</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nhật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ê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ke</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khi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biết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độ</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dài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hai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cạnh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thức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tính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chu</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vi,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diện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tích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chữ</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nhật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ôn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lại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bài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tập</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đã</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làm</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lớp</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pPr>
            <a:r>
              <a:rPr lang="en-US" sz="2800" b="1">
                <a:solidFill>
                  <a:srgbClr val="000000"/>
                </a:solidFill>
                <a:latin typeface="Times New Roman" pitchFamily="18" charset="0"/>
                <a:ea typeface="Times New Roman" pitchFamily="18" charset="0"/>
                <a:cs typeface="Times New Roman" pitchFamily="18" charset="0"/>
              </a:rPr>
              <a:t>Làm bài </a:t>
            </a:r>
            <a:r>
              <a:rPr kumimoji="0" lang="en-US" sz="2800" b="1"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tập sau:</a:t>
            </a:r>
          </a:p>
          <a:p>
            <a:pPr marR="0" lvl="0" algn="just" defTabSz="914400" rtl="0" eaLnBrk="0" fontAlgn="base" latinLnBrk="0" hangingPunct="0">
              <a:lnSpc>
                <a:spcPct val="100000"/>
              </a:lnSpc>
              <a:spcBef>
                <a:spcPct val="0"/>
              </a:spcBef>
              <a:spcAft>
                <a:spcPct val="0"/>
              </a:spcAft>
              <a:buClrTx/>
              <a:buSzTx/>
              <a:tabLst/>
            </a:pPr>
            <a:r>
              <a:rPr lang="en-US" sz="2800" b="1">
                <a:solidFill>
                  <a:srgbClr val="000000"/>
                </a:solidFill>
                <a:latin typeface="Times New Roman" pitchFamily="18" charset="0"/>
                <a:ea typeface="Times New Roman" pitchFamily="18" charset="0"/>
                <a:cs typeface="Times New Roman" pitchFamily="18" charset="0"/>
              </a:rPr>
              <a:t>1. </a:t>
            </a: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Vẽ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chữ</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nhật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độ</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dài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hai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cạnh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4cm</a:t>
            </a:r>
            <a:r>
              <a:rPr kumimoji="0" lang="en-US" sz="2800"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2800"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5cm </a:t>
            </a:r>
            <a:r>
              <a:rPr kumimoji="0" lang="en-US" sz="2800" b="0" i="0" u="none" strike="noStrike" cap="none" normalizeH="0" dirty="0" err="1">
                <a:ln>
                  <a:noFill/>
                </a:ln>
                <a:solidFill>
                  <a:srgbClr val="000000"/>
                </a:solidFill>
                <a:effectLst/>
                <a:latin typeface="Times New Roman" pitchFamily="18" charset="0"/>
                <a:ea typeface="Times New Roman" pitchFamily="18" charset="0"/>
                <a:cs typeface="Times New Roman" pitchFamily="18" charset="0"/>
              </a:rPr>
              <a:t>rồi</a:t>
            </a:r>
            <a:r>
              <a:rPr kumimoji="0" lang="en-US" sz="2800"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00"/>
                </a:solidFill>
                <a:effectLst/>
                <a:latin typeface="Times New Roman" pitchFamily="18" charset="0"/>
                <a:ea typeface="Times New Roman" pitchFamily="18" charset="0"/>
                <a:cs typeface="Times New Roman" pitchFamily="18" charset="0"/>
              </a:rPr>
              <a:t>tính</a:t>
            </a:r>
            <a:r>
              <a:rPr kumimoji="0" lang="en-US" sz="2800"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00"/>
                </a:solidFill>
                <a:effectLst/>
                <a:latin typeface="Times New Roman" pitchFamily="18" charset="0"/>
                <a:ea typeface="Times New Roman" pitchFamily="18" charset="0"/>
                <a:cs typeface="Times New Roman" pitchFamily="18" charset="0"/>
              </a:rPr>
              <a:t>chu</a:t>
            </a:r>
            <a:r>
              <a:rPr kumimoji="0" lang="en-US" sz="2800"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vi, </a:t>
            </a:r>
            <a:r>
              <a:rPr kumimoji="0" lang="en-US" sz="2800" b="0" i="0" u="none" strike="noStrike" cap="none" normalizeH="0" dirty="0" err="1">
                <a:ln>
                  <a:noFill/>
                </a:ln>
                <a:solidFill>
                  <a:srgbClr val="000000"/>
                </a:solidFill>
                <a:effectLst/>
                <a:latin typeface="Times New Roman" pitchFamily="18" charset="0"/>
                <a:ea typeface="Times New Roman" pitchFamily="18" charset="0"/>
                <a:cs typeface="Times New Roman" pitchFamily="18" charset="0"/>
              </a:rPr>
              <a:t>diện</a:t>
            </a:r>
            <a:r>
              <a:rPr kumimoji="0" lang="en-US" sz="2800"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00"/>
                </a:solidFill>
                <a:effectLst/>
                <a:latin typeface="Times New Roman" pitchFamily="18" charset="0"/>
                <a:ea typeface="Times New Roman" pitchFamily="18" charset="0"/>
                <a:cs typeface="Times New Roman" pitchFamily="18" charset="0"/>
              </a:rPr>
              <a:t>tích</a:t>
            </a:r>
            <a:r>
              <a:rPr kumimoji="0" lang="en-US" sz="2800"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800"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00"/>
                </a:solidFill>
                <a:effectLst/>
                <a:latin typeface="Times New Roman" pitchFamily="18" charset="0"/>
                <a:ea typeface="Times New Roman" pitchFamily="18" charset="0"/>
                <a:cs typeface="Times New Roman" pitchFamily="18" charset="0"/>
              </a:rPr>
              <a:t>chữ</a:t>
            </a:r>
            <a:r>
              <a:rPr kumimoji="0" lang="en-US" sz="2800"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00"/>
                </a:solidFill>
                <a:effectLst/>
                <a:latin typeface="Times New Roman" pitchFamily="18" charset="0"/>
                <a:ea typeface="Times New Roman" pitchFamily="18" charset="0"/>
                <a:cs typeface="Times New Roman" pitchFamily="18" charset="0"/>
              </a:rPr>
              <a:t>nhật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1" name="Rectangle 5"/>
          <p:cNvSpPr>
            <a:spLocks noChangeArrowheads="1"/>
          </p:cNvSpPr>
          <p:nvPr/>
        </p:nvSpPr>
        <p:spPr bwMode="auto">
          <a:xfrm>
            <a:off x="90405" y="5827715"/>
            <a:ext cx="84108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Chuẩn</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bị</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bài</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mới</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đọc</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trước</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toàn</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bộ</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nội</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dung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mục</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II.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thoi</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SGK </a:t>
            </a:r>
            <a:r>
              <a:rPr kumimoji="0" lang="en-US" sz="28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trang</a:t>
            </a:r>
            <a:r>
              <a:rPr kumimoji="0" lang="en-US" sz="28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99.</a:t>
            </a:r>
            <a:endParaRPr kumimoji="0" lang="en-US" sz="2800" b="0" i="1"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2" name="Rectangle 11"/>
          <p:cNvSpPr/>
          <p:nvPr/>
        </p:nvSpPr>
        <p:spPr>
          <a:xfrm>
            <a:off x="197343" y="3664807"/>
            <a:ext cx="8153400" cy="2246769"/>
          </a:xfrm>
          <a:prstGeom prst="rect">
            <a:avLst/>
          </a:prstGeom>
        </p:spPr>
        <p:txBody>
          <a:bodyPr wrap="square">
            <a:spAutoFit/>
          </a:bodyPr>
          <a:lstStyle/>
          <a:p>
            <a:pPr lvl="0"/>
            <a:r>
              <a:rPr lang="en-US" sz="2800" b="1">
                <a:solidFill>
                  <a:prstClr val="black"/>
                </a:solidFill>
                <a:latin typeface="Times New Roman" pitchFamily="18" charset="0"/>
                <a:cs typeface="Times New Roman" pitchFamily="18" charset="0"/>
              </a:rPr>
              <a:t>2. </a:t>
            </a:r>
            <a:r>
              <a:rPr lang="en-US" sz="2800">
                <a:solidFill>
                  <a:prstClr val="black"/>
                </a:solidFill>
                <a:latin typeface="Times New Roman" pitchFamily="18" charset="0"/>
                <a:cs typeface="Times New Roman" pitchFamily="18" charset="0"/>
              </a:rPr>
              <a:t>Bác khôi muốn lát nền cho một căn phòng hình chữ nhật có chiều dài 8m, chiều rộng 6m. Loại gạch lát nền được sử dụng là gạch hình vuông có cạnh dài 40 cm. Hỏi bác Khôi phải sử dụng bao nhiêu viên gạch (coi mạch vữa không đáng kể) ?</a:t>
            </a:r>
          </a:p>
        </p:txBody>
      </p:sp>
    </p:spTree>
    <p:extLst>
      <p:ext uri="{BB962C8B-B14F-4D97-AF65-F5344CB8AC3E}">
        <p14:creationId xmlns:p14="http://schemas.microsoft.com/office/powerpoint/2010/main" val="3312859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0" y="0"/>
            <a:ext cx="9144000" cy="6858000"/>
            <a:chOff x="0" y="0"/>
            <a:chExt cx="12192000" cy="6858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9" name="TextBox 8"/>
          <p:cNvSpPr txBox="1"/>
          <p:nvPr/>
        </p:nvSpPr>
        <p:spPr>
          <a:xfrm>
            <a:off x="2343228" y="76200"/>
            <a:ext cx="3905173" cy="523220"/>
          </a:xfrm>
          <a:prstGeom prst="rect">
            <a:avLst/>
          </a:prstGeom>
          <a:noFill/>
        </p:spPr>
        <p:txBody>
          <a:bodyPr wrap="none" rtlCol="0">
            <a:spAutoFit/>
          </a:bodyPr>
          <a:lstStyle/>
          <a:p>
            <a:pPr algn="ctr"/>
            <a:r>
              <a:rPr lang="en-US" sz="2800" b="1" dirty="0">
                <a:solidFill>
                  <a:srgbClr val="FF0000"/>
                </a:solidFill>
                <a:latin typeface="Times New Roman" pitchFamily="18" charset="0"/>
                <a:cs typeface="Times New Roman" pitchFamily="18" charset="0"/>
              </a:rPr>
              <a:t>HƯỚNG DẪN VỀ NHÀ</a:t>
            </a:r>
          </a:p>
        </p:txBody>
      </p:sp>
      <p:sp>
        <p:nvSpPr>
          <p:cNvPr id="12" name="Rectangle 11"/>
          <p:cNvSpPr/>
          <p:nvPr/>
        </p:nvSpPr>
        <p:spPr>
          <a:xfrm>
            <a:off x="284871" y="1066804"/>
            <a:ext cx="8153400" cy="2246769"/>
          </a:xfrm>
          <a:prstGeom prst="rect">
            <a:avLst/>
          </a:prstGeom>
        </p:spPr>
        <p:txBody>
          <a:bodyPr wrap="square">
            <a:spAutoFit/>
          </a:bodyPr>
          <a:lstStyle/>
          <a:p>
            <a:pPr lvl="0"/>
            <a:r>
              <a:rPr lang="en-US" sz="2800" b="1">
                <a:solidFill>
                  <a:prstClr val="black"/>
                </a:solidFill>
                <a:latin typeface="Times New Roman" pitchFamily="18" charset="0"/>
                <a:cs typeface="Times New Roman" pitchFamily="18" charset="0"/>
              </a:rPr>
              <a:t>2. </a:t>
            </a:r>
            <a:r>
              <a:rPr lang="en-US" sz="2800">
                <a:solidFill>
                  <a:prstClr val="black"/>
                </a:solidFill>
                <a:latin typeface="Times New Roman" pitchFamily="18" charset="0"/>
                <a:cs typeface="Times New Roman" pitchFamily="18" charset="0"/>
              </a:rPr>
              <a:t>Bác khôi muốn lát nền cho một căn phòng hình chữ nhật có chiều dài 8m, chiều rộng 6m. Loại gạch lát nền được sử dụng là gạch hình vuông có cạnh dài 40 cm. Hỏi bác Khôi phải sử dụng bao nhiêu viên gạch (coi mạch vữa không đáng kể) ?</a:t>
            </a:r>
          </a:p>
        </p:txBody>
      </p:sp>
      <p:sp>
        <p:nvSpPr>
          <p:cNvPr id="13" name="Rectangle 12"/>
          <p:cNvSpPr/>
          <p:nvPr/>
        </p:nvSpPr>
        <p:spPr>
          <a:xfrm>
            <a:off x="127728" y="3429005"/>
            <a:ext cx="8940072" cy="2246769"/>
          </a:xfrm>
          <a:prstGeom prst="rect">
            <a:avLst/>
          </a:prstGeom>
        </p:spPr>
        <p:txBody>
          <a:bodyPr wrap="square">
            <a:spAutoFit/>
          </a:bodyPr>
          <a:lstStyle/>
          <a:p>
            <a:pPr lvl="0" algn="ctr"/>
            <a:r>
              <a:rPr lang="en-US" sz="2800" b="1">
                <a:solidFill>
                  <a:prstClr val="black"/>
                </a:solidFill>
                <a:latin typeface="Times New Roman" pitchFamily="18" charset="0"/>
                <a:cs typeface="Times New Roman" pitchFamily="18" charset="0"/>
              </a:rPr>
              <a:t>HƯỚNG DẪN BÀI 2</a:t>
            </a:r>
          </a:p>
          <a:p>
            <a:pPr lvl="0"/>
            <a:r>
              <a:rPr lang="en-US" sz="2800">
                <a:solidFill>
                  <a:prstClr val="black"/>
                </a:solidFill>
                <a:latin typeface="Times New Roman" pitchFamily="18" charset="0"/>
                <a:cs typeface="Times New Roman" pitchFamily="18" charset="0"/>
              </a:rPr>
              <a:t>- Tính diện tích nền của căn phòng hình chữ nhật</a:t>
            </a:r>
          </a:p>
          <a:p>
            <a:pPr lvl="0"/>
            <a:r>
              <a:rPr lang="en-US" sz="2800">
                <a:solidFill>
                  <a:prstClr val="black"/>
                </a:solidFill>
                <a:latin typeface="Times New Roman" pitchFamily="18" charset="0"/>
                <a:cs typeface="Times New Roman" pitchFamily="18" charset="0"/>
              </a:rPr>
              <a:t>- Tính diện tích của một viên gạch hình vuông có cạnh 40 cm </a:t>
            </a:r>
          </a:p>
          <a:p>
            <a:pPr lvl="0"/>
            <a:r>
              <a:rPr lang="en-US" sz="2800">
                <a:solidFill>
                  <a:prstClr val="black"/>
                </a:solidFill>
                <a:latin typeface="Times New Roman" pitchFamily="18" charset="0"/>
                <a:cs typeface="Times New Roman" pitchFamily="18" charset="0"/>
              </a:rPr>
              <a:t>- Số viên gạch bác Khôi cần dùng là: Diện tích nền </a:t>
            </a:r>
            <a:r>
              <a:rPr lang="en-US" sz="2800">
                <a:solidFill>
                  <a:srgbClr val="FF0000"/>
                </a:solidFill>
                <a:latin typeface="Times New Roman" pitchFamily="18" charset="0"/>
                <a:cs typeface="Times New Roman" pitchFamily="18" charset="0"/>
              </a:rPr>
              <a:t>chia</a:t>
            </a:r>
            <a:r>
              <a:rPr lang="en-US" sz="2800">
                <a:solidFill>
                  <a:prstClr val="black"/>
                </a:solidFill>
                <a:latin typeface="Times New Roman" pitchFamily="18" charset="0"/>
                <a:cs typeface="Times New Roman" pitchFamily="18" charset="0"/>
              </a:rPr>
              <a:t> diện tích 1 viên gạch</a:t>
            </a:r>
          </a:p>
        </p:txBody>
      </p:sp>
    </p:spTree>
    <p:extLst>
      <p:ext uri="{BB962C8B-B14F-4D97-AF65-F5344CB8AC3E}">
        <p14:creationId xmlns:p14="http://schemas.microsoft.com/office/powerpoint/2010/main" val="69368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0" y="0"/>
            <a:ext cx="9144000" cy="6858000"/>
            <a:chOff x="0" y="0"/>
            <a:chExt cx="1219200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8" name="Rectangle 7"/>
          <p:cNvSpPr/>
          <p:nvPr/>
        </p:nvSpPr>
        <p:spPr>
          <a:xfrm>
            <a:off x="7" y="86497"/>
            <a:ext cx="9143999" cy="4238368"/>
          </a:xfrm>
          <a:prstGeom prst="rect">
            <a:avLst/>
          </a:prstGeom>
          <a:noFill/>
        </p:spPr>
        <p:txBody>
          <a:bodyPr wrap="none" lIns="91432" tIns="45718" rIns="91432" bIns="45718">
            <a:prstTxWarp prst="textTriangle">
              <a:avLst/>
            </a:prstTxWarp>
            <a:spAutoFit/>
            <a:scene3d>
              <a:camera prst="orthographicFront"/>
              <a:lightRig rig="threePt" dir="t"/>
            </a:scene3d>
            <a:sp3d extrusionH="57150">
              <a:bevelT w="57150" h="38100" prst="hardEdge"/>
            </a:sp3d>
          </a:bodyPr>
          <a:lstStyle/>
          <a:p>
            <a:pPr algn="ctr">
              <a:defRPr/>
            </a:pPr>
            <a:r>
              <a:rPr lang="en-US" sz="16700" b="1" dirty="0">
                <a:ln w="22225">
                  <a:solidFill>
                    <a:srgbClr val="BD582C"/>
                  </a:solidFill>
                  <a:prstDash val="solid"/>
                </a:ln>
                <a:solidFill>
                  <a:srgbClr val="FF0000"/>
                </a:solidFill>
                <a:effectLst>
                  <a:innerShdw blurRad="63500" dist="50800" dir="5400000">
                    <a:prstClr val="black">
                      <a:alpha val="50000"/>
                    </a:prstClr>
                  </a:innerShdw>
                </a:effectLst>
                <a:latin typeface="Tw Cen MT" panose="020B0602020104020603"/>
              </a:rPr>
              <a:t>T</a:t>
            </a:r>
            <a:r>
              <a:rPr lang="en-US" sz="16700" b="1" dirty="0">
                <a:ln w="22225">
                  <a:solidFill>
                    <a:srgbClr val="BD582C"/>
                  </a:solidFill>
                  <a:prstDash val="solid"/>
                </a:ln>
                <a:solidFill>
                  <a:srgbClr val="000000"/>
                </a:solidFill>
                <a:effectLst>
                  <a:innerShdw blurRad="63500" dist="50800" dir="5400000">
                    <a:prstClr val="black">
                      <a:alpha val="50000"/>
                    </a:prstClr>
                  </a:innerShdw>
                </a:effectLst>
                <a:latin typeface="Tw Cen MT" panose="020B0602020104020603"/>
              </a:rPr>
              <a:t>H</a:t>
            </a:r>
            <a:r>
              <a:rPr lang="en-US" sz="16700" b="1" dirty="0">
                <a:ln w="22225">
                  <a:solidFill>
                    <a:srgbClr val="BD582C"/>
                  </a:solidFill>
                  <a:prstDash val="solid"/>
                </a:ln>
                <a:solidFill>
                  <a:srgbClr val="00B0F0"/>
                </a:solidFill>
                <a:effectLst>
                  <a:innerShdw blurRad="63500" dist="50800" dir="5400000">
                    <a:prstClr val="black">
                      <a:alpha val="50000"/>
                    </a:prstClr>
                  </a:innerShdw>
                </a:effectLst>
                <a:latin typeface="Tw Cen MT" panose="020B0602020104020603"/>
              </a:rPr>
              <a:t>E</a:t>
            </a:r>
            <a:r>
              <a:rPr lang="en-US" sz="16700" b="1" dirty="0">
                <a:ln w="22225">
                  <a:solidFill>
                    <a:srgbClr val="BD582C"/>
                  </a:solidFill>
                  <a:prstDash val="solid"/>
                </a:ln>
                <a:solidFill>
                  <a:srgbClr val="FF0000"/>
                </a:solidFill>
                <a:effectLst>
                  <a:innerShdw blurRad="63500" dist="50800" dir="5400000">
                    <a:prstClr val="black">
                      <a:alpha val="50000"/>
                    </a:prstClr>
                  </a:innerShdw>
                </a:effectLst>
                <a:latin typeface="Tw Cen MT" panose="020B0602020104020603"/>
              </a:rPr>
              <a:t> </a:t>
            </a:r>
            <a:r>
              <a:rPr lang="en-US" sz="16700" b="1" dirty="0">
                <a:ln w="22225">
                  <a:solidFill>
                    <a:srgbClr val="BD582C"/>
                  </a:solidFill>
                  <a:prstDash val="solid"/>
                </a:ln>
                <a:solidFill>
                  <a:srgbClr val="CCFF33"/>
                </a:solidFill>
                <a:effectLst>
                  <a:innerShdw blurRad="63500" dist="50800" dir="5400000">
                    <a:prstClr val="black">
                      <a:alpha val="50000"/>
                    </a:prstClr>
                  </a:innerShdw>
                </a:effectLst>
                <a:latin typeface="Tw Cen MT" panose="020B0602020104020603"/>
              </a:rPr>
              <a:t>E</a:t>
            </a:r>
            <a:r>
              <a:rPr lang="en-US" sz="16700" b="1" dirty="0">
                <a:ln w="22225">
                  <a:solidFill>
                    <a:srgbClr val="BD582C"/>
                  </a:solidFill>
                  <a:prstDash val="solid"/>
                </a:ln>
                <a:solidFill>
                  <a:srgbClr val="0070C0"/>
                </a:solidFill>
                <a:effectLst>
                  <a:innerShdw blurRad="63500" dist="50800" dir="5400000">
                    <a:prstClr val="black">
                      <a:alpha val="50000"/>
                    </a:prstClr>
                  </a:innerShdw>
                </a:effectLst>
                <a:latin typeface="Tw Cen MT" panose="020B0602020104020603"/>
              </a:rPr>
              <a:t>N</a:t>
            </a:r>
            <a:r>
              <a:rPr lang="en-US" sz="16700" b="1" dirty="0">
                <a:ln w="22225">
                  <a:solidFill>
                    <a:srgbClr val="BD582C"/>
                  </a:solidFill>
                  <a:prstDash val="solid"/>
                </a:ln>
                <a:solidFill>
                  <a:srgbClr val="FF0000"/>
                </a:solidFill>
                <a:effectLst>
                  <a:innerShdw blurRad="63500" dist="50800" dir="5400000">
                    <a:prstClr val="black">
                      <a:alpha val="50000"/>
                    </a:prstClr>
                  </a:innerShdw>
                </a:effectLst>
                <a:latin typeface="Tw Cen MT" panose="020B0602020104020603"/>
              </a:rPr>
              <a:t>D</a:t>
            </a:r>
          </a:p>
        </p:txBody>
      </p:sp>
    </p:spTree>
    <p:extLst>
      <p:ext uri="{BB962C8B-B14F-4D97-AF65-F5344CB8AC3E}">
        <p14:creationId xmlns:p14="http://schemas.microsoft.com/office/powerpoint/2010/main" val="26607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KẾT THÚC TIẾT HỌ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9144000" cy="6858000"/>
            <a:chOff x="0" y="0"/>
            <a:chExt cx="12192000" cy="68580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5" name="Rectangle 4"/>
          <p:cNvSpPr/>
          <p:nvPr/>
        </p:nvSpPr>
        <p:spPr>
          <a:xfrm>
            <a:off x="228601" y="89118"/>
            <a:ext cx="7740134" cy="1815882"/>
          </a:xfrm>
          <a:prstGeom prst="rect">
            <a:avLst/>
          </a:prstGeom>
          <a:solidFill>
            <a:schemeClr val="accent4">
              <a:lumMod val="20000"/>
              <a:lumOff val="80000"/>
            </a:schemeClr>
          </a:solidFill>
          <a:ln>
            <a:solidFill>
              <a:srgbClr val="00B050"/>
            </a:solidFill>
          </a:ln>
        </p:spPr>
        <p:txBody>
          <a:bodyPr wrap="square">
            <a:spAutoFit/>
          </a:bodyPr>
          <a:lstStyle/>
          <a:p>
            <a:r>
              <a:rPr lang="en-US" sz="2800" dirty="0" err="1">
                <a:latin typeface="Times New Roman"/>
                <a:ea typeface="Times New Roman"/>
              </a:rPr>
              <a:t>T</a:t>
            </a:r>
            <a:r>
              <a:rPr lang="en-US" sz="2800" dirty="0" err="1">
                <a:effectLst/>
                <a:latin typeface="Times New Roman"/>
                <a:ea typeface="Times New Roman"/>
              </a:rPr>
              <a:t>uần</a:t>
            </a:r>
            <a:r>
              <a:rPr lang="en-US" sz="2800" dirty="0">
                <a:effectLst/>
                <a:latin typeface="Times New Roman"/>
                <a:ea typeface="Times New Roman"/>
              </a:rPr>
              <a:t> </a:t>
            </a:r>
            <a:r>
              <a:rPr lang="en-US" sz="2800" dirty="0" err="1">
                <a:effectLst/>
                <a:latin typeface="Times New Roman"/>
                <a:ea typeface="Times New Roman"/>
              </a:rPr>
              <a:t>trước</a:t>
            </a:r>
            <a:r>
              <a:rPr lang="en-US" sz="2800" dirty="0">
                <a:effectLst/>
                <a:latin typeface="Times New Roman"/>
                <a:ea typeface="Times New Roman"/>
              </a:rPr>
              <a:t> </a:t>
            </a:r>
            <a:r>
              <a:rPr lang="en-US" sz="2800" dirty="0" err="1">
                <a:effectLst/>
                <a:latin typeface="Times New Roman"/>
                <a:ea typeface="Times New Roman"/>
              </a:rPr>
              <a:t>cô</a:t>
            </a:r>
            <a:r>
              <a:rPr lang="en-US" sz="2800" dirty="0">
                <a:effectLst/>
                <a:latin typeface="Times New Roman"/>
                <a:ea typeface="Times New Roman"/>
              </a:rPr>
              <a:t> </a:t>
            </a:r>
            <a:r>
              <a:rPr lang="en-US" sz="2800" dirty="0" err="1">
                <a:effectLst/>
                <a:latin typeface="Times New Roman"/>
                <a:ea typeface="Times New Roman"/>
              </a:rPr>
              <a:t>đến</a:t>
            </a:r>
            <a:r>
              <a:rPr lang="en-US" sz="2800" dirty="0">
                <a:effectLst/>
                <a:latin typeface="Times New Roman"/>
                <a:ea typeface="Times New Roman"/>
              </a:rPr>
              <a:t> </a:t>
            </a:r>
            <a:r>
              <a:rPr lang="en-US" sz="2800" dirty="0" err="1">
                <a:effectLst/>
                <a:latin typeface="Times New Roman"/>
                <a:ea typeface="Times New Roman"/>
              </a:rPr>
              <a:t>thăm</a:t>
            </a:r>
            <a:r>
              <a:rPr lang="en-US" sz="2800" dirty="0">
                <a:effectLst/>
                <a:latin typeface="Times New Roman"/>
                <a:ea typeface="Times New Roman"/>
              </a:rPr>
              <a:t> </a:t>
            </a:r>
            <a:r>
              <a:rPr lang="en-US" sz="2800" dirty="0" err="1">
                <a:effectLst/>
                <a:latin typeface="Times New Roman"/>
                <a:ea typeface="Times New Roman"/>
              </a:rPr>
              <a:t>quan</a:t>
            </a:r>
            <a:r>
              <a:rPr lang="en-US" sz="2800" dirty="0">
                <a:effectLst/>
                <a:latin typeface="Times New Roman"/>
                <a:ea typeface="Times New Roman"/>
              </a:rPr>
              <a:t> </a:t>
            </a:r>
            <a:r>
              <a:rPr lang="en-US" sz="2800" dirty="0" err="1">
                <a:effectLst/>
                <a:latin typeface="Times New Roman"/>
                <a:ea typeface="Times New Roman"/>
              </a:rPr>
              <a:t>một</a:t>
            </a:r>
            <a:r>
              <a:rPr lang="en-US" sz="2800" dirty="0">
                <a:effectLst/>
                <a:latin typeface="Times New Roman"/>
                <a:ea typeface="Times New Roman"/>
              </a:rPr>
              <a:t> </a:t>
            </a:r>
            <a:r>
              <a:rPr lang="en-US" sz="2800" dirty="0" err="1">
                <a:effectLst/>
                <a:latin typeface="Times New Roman"/>
                <a:ea typeface="Times New Roman"/>
              </a:rPr>
              <a:t>cửa</a:t>
            </a:r>
            <a:r>
              <a:rPr lang="en-US" sz="2800" dirty="0">
                <a:effectLst/>
                <a:latin typeface="Times New Roman"/>
                <a:ea typeface="Times New Roman"/>
              </a:rPr>
              <a:t> </a:t>
            </a:r>
            <a:r>
              <a:rPr lang="en-US" sz="2800" dirty="0" err="1">
                <a:effectLst/>
                <a:latin typeface="Times New Roman"/>
                <a:ea typeface="Times New Roman"/>
              </a:rPr>
              <a:t>hàng</a:t>
            </a:r>
            <a:r>
              <a:rPr lang="en-US" sz="2800" dirty="0">
                <a:effectLst/>
                <a:latin typeface="Times New Roman"/>
                <a:ea typeface="Times New Roman"/>
              </a:rPr>
              <a:t> </a:t>
            </a:r>
            <a:r>
              <a:rPr lang="en-US" sz="2800" err="1">
                <a:effectLst/>
                <a:latin typeface="Times New Roman"/>
                <a:ea typeface="Times New Roman"/>
              </a:rPr>
              <a:t>bán</a:t>
            </a:r>
            <a:r>
              <a:rPr lang="en-US" sz="2800">
                <a:effectLst/>
                <a:latin typeface="Times New Roman"/>
                <a:ea typeface="Times New Roman"/>
              </a:rPr>
              <a:t> kệ </a:t>
            </a:r>
            <a:r>
              <a:rPr lang="en-US" sz="2800" dirty="0" err="1">
                <a:effectLst/>
                <a:latin typeface="Times New Roman"/>
                <a:ea typeface="Times New Roman"/>
              </a:rPr>
              <a:t>gỗ</a:t>
            </a:r>
            <a:r>
              <a:rPr lang="en-US" sz="2800" dirty="0">
                <a:effectLst/>
                <a:latin typeface="Times New Roman"/>
                <a:ea typeface="Times New Roman"/>
              </a:rPr>
              <a:t> </a:t>
            </a:r>
            <a:r>
              <a:rPr lang="en-US" sz="2800" dirty="0" err="1">
                <a:effectLst/>
                <a:latin typeface="Times New Roman"/>
                <a:ea typeface="Times New Roman"/>
              </a:rPr>
              <a:t>treo</a:t>
            </a:r>
            <a:r>
              <a:rPr lang="en-US" sz="2800" dirty="0">
                <a:effectLst/>
                <a:latin typeface="Times New Roman"/>
                <a:ea typeface="Times New Roman"/>
              </a:rPr>
              <a:t> </a:t>
            </a:r>
            <a:r>
              <a:rPr lang="en-US" sz="2800" dirty="0" err="1">
                <a:effectLst/>
                <a:latin typeface="Times New Roman"/>
                <a:ea typeface="Times New Roman"/>
              </a:rPr>
              <a:t>tường</a:t>
            </a:r>
            <a:r>
              <a:rPr lang="en-US" sz="2800" dirty="0">
                <a:effectLst/>
                <a:latin typeface="Times New Roman"/>
                <a:ea typeface="Times New Roman"/>
              </a:rPr>
              <a:t> </a:t>
            </a:r>
            <a:r>
              <a:rPr lang="en-US" sz="2800" dirty="0" err="1">
                <a:effectLst/>
                <a:latin typeface="Times New Roman"/>
                <a:ea typeface="Times New Roman"/>
              </a:rPr>
              <a:t>và</a:t>
            </a:r>
            <a:r>
              <a:rPr lang="en-US" sz="2800" dirty="0">
                <a:effectLst/>
                <a:latin typeface="Times New Roman"/>
                <a:ea typeface="Times New Roman"/>
              </a:rPr>
              <a:t> </a:t>
            </a:r>
            <a:r>
              <a:rPr lang="en-US" sz="2800" dirty="0" err="1">
                <a:effectLst/>
                <a:latin typeface="Times New Roman"/>
                <a:ea typeface="Times New Roman"/>
              </a:rPr>
              <a:t>đã</a:t>
            </a:r>
            <a:r>
              <a:rPr lang="en-US" sz="2800" dirty="0">
                <a:effectLst/>
                <a:latin typeface="Times New Roman"/>
                <a:ea typeface="Times New Roman"/>
              </a:rPr>
              <a:t> </a:t>
            </a:r>
            <a:r>
              <a:rPr lang="en-US" sz="2800" dirty="0" err="1">
                <a:effectLst/>
                <a:latin typeface="Times New Roman"/>
                <a:ea typeface="Times New Roman"/>
              </a:rPr>
              <a:t>chụp</a:t>
            </a:r>
            <a:r>
              <a:rPr lang="en-US" sz="2800" dirty="0">
                <a:effectLst/>
                <a:latin typeface="Times New Roman"/>
                <a:ea typeface="Times New Roman"/>
              </a:rPr>
              <a:t> </a:t>
            </a:r>
            <a:r>
              <a:rPr lang="en-US" sz="2800" dirty="0" err="1">
                <a:effectLst/>
                <a:latin typeface="Times New Roman"/>
                <a:ea typeface="Times New Roman"/>
              </a:rPr>
              <a:t>lại</a:t>
            </a:r>
            <a:r>
              <a:rPr lang="en-US" sz="2800" dirty="0">
                <a:effectLst/>
                <a:latin typeface="Times New Roman"/>
                <a:ea typeface="Times New Roman"/>
              </a:rPr>
              <a:t> </a:t>
            </a:r>
            <a:r>
              <a:rPr lang="en-US" sz="2800" dirty="0" err="1">
                <a:effectLst/>
                <a:latin typeface="Times New Roman"/>
                <a:ea typeface="Times New Roman"/>
              </a:rPr>
              <a:t>hình</a:t>
            </a:r>
            <a:r>
              <a:rPr lang="en-US" sz="2800" dirty="0">
                <a:effectLst/>
                <a:latin typeface="Times New Roman"/>
                <a:ea typeface="Times New Roman"/>
              </a:rPr>
              <a:t> </a:t>
            </a:r>
            <a:r>
              <a:rPr lang="en-US" sz="2800" dirty="0" err="1">
                <a:effectLst/>
                <a:latin typeface="Times New Roman"/>
                <a:ea typeface="Times New Roman"/>
              </a:rPr>
              <a:t>ảnh</a:t>
            </a:r>
            <a:r>
              <a:rPr lang="en-US" sz="2800" dirty="0">
                <a:effectLst/>
                <a:latin typeface="Times New Roman"/>
                <a:ea typeface="Times New Roman"/>
              </a:rPr>
              <a:t> </a:t>
            </a:r>
            <a:r>
              <a:rPr lang="en-US" sz="2800" dirty="0" err="1">
                <a:effectLst/>
                <a:latin typeface="Times New Roman"/>
                <a:ea typeface="Times New Roman"/>
              </a:rPr>
              <a:t>một</a:t>
            </a:r>
            <a:r>
              <a:rPr lang="en-US" sz="2800" dirty="0">
                <a:effectLst/>
                <a:latin typeface="Times New Roman"/>
                <a:ea typeface="Times New Roman"/>
              </a:rPr>
              <a:t> </a:t>
            </a:r>
            <a:r>
              <a:rPr lang="en-US" sz="2800" dirty="0" err="1">
                <a:effectLst/>
                <a:latin typeface="Times New Roman"/>
                <a:ea typeface="Times New Roman"/>
              </a:rPr>
              <a:t>số</a:t>
            </a:r>
            <a:r>
              <a:rPr lang="en-US" sz="2800" dirty="0">
                <a:effectLst/>
                <a:latin typeface="Times New Roman"/>
                <a:ea typeface="Times New Roman"/>
              </a:rPr>
              <a:t> </a:t>
            </a:r>
            <a:r>
              <a:rPr lang="en-US" sz="2800" dirty="0" err="1">
                <a:effectLst/>
                <a:latin typeface="Times New Roman"/>
                <a:ea typeface="Times New Roman"/>
              </a:rPr>
              <a:t>mẫu</a:t>
            </a:r>
            <a:r>
              <a:rPr lang="en-US" sz="2800" dirty="0">
                <a:effectLst/>
                <a:latin typeface="Times New Roman"/>
                <a:ea typeface="Times New Roman"/>
              </a:rPr>
              <a:t> </a:t>
            </a:r>
            <a:r>
              <a:rPr lang="en-US" sz="2800" dirty="0" err="1">
                <a:effectLst/>
                <a:latin typeface="Times New Roman"/>
                <a:ea typeface="Times New Roman"/>
              </a:rPr>
              <a:t>kệ</a:t>
            </a:r>
            <a:r>
              <a:rPr lang="en-US" sz="2800" dirty="0">
                <a:effectLst/>
                <a:latin typeface="Times New Roman"/>
                <a:ea typeface="Times New Roman"/>
              </a:rPr>
              <a:t> </a:t>
            </a:r>
            <a:r>
              <a:rPr lang="en-US" sz="2800" dirty="0" err="1">
                <a:effectLst/>
                <a:latin typeface="Times New Roman"/>
                <a:ea typeface="Times New Roman"/>
              </a:rPr>
              <a:t>mà</a:t>
            </a:r>
            <a:r>
              <a:rPr lang="en-US" sz="2800" dirty="0">
                <a:effectLst/>
                <a:latin typeface="Times New Roman"/>
                <a:ea typeface="Times New Roman"/>
              </a:rPr>
              <a:t> </a:t>
            </a:r>
            <a:r>
              <a:rPr lang="en-US" sz="2800" dirty="0" err="1">
                <a:effectLst/>
                <a:latin typeface="Times New Roman"/>
                <a:ea typeface="Times New Roman"/>
              </a:rPr>
              <a:t>cô</a:t>
            </a:r>
            <a:r>
              <a:rPr lang="en-US" sz="2800" dirty="0">
                <a:effectLst/>
                <a:latin typeface="Times New Roman"/>
                <a:ea typeface="Times New Roman"/>
              </a:rPr>
              <a:t> </a:t>
            </a:r>
            <a:r>
              <a:rPr lang="en-US" sz="2800" dirty="0" err="1">
                <a:effectLst/>
                <a:latin typeface="Times New Roman"/>
                <a:ea typeface="Times New Roman"/>
              </a:rPr>
              <a:t>thích</a:t>
            </a:r>
            <a:r>
              <a:rPr lang="en-US" sz="2800" dirty="0">
                <a:effectLst/>
                <a:latin typeface="Times New Roman"/>
                <a:ea typeface="Times New Roman"/>
              </a:rPr>
              <a:t>. </a:t>
            </a:r>
            <a:r>
              <a:rPr lang="en-US" sz="2800" dirty="0" err="1">
                <a:effectLst/>
                <a:latin typeface="Times New Roman"/>
                <a:ea typeface="Times New Roman"/>
              </a:rPr>
              <a:t>Em</a:t>
            </a:r>
            <a:r>
              <a:rPr lang="en-US" sz="2800" dirty="0">
                <a:effectLst/>
                <a:latin typeface="Times New Roman"/>
                <a:ea typeface="Times New Roman"/>
              </a:rPr>
              <a:t> </a:t>
            </a:r>
            <a:r>
              <a:rPr lang="en-US" sz="2800" dirty="0" err="1">
                <a:effectLst/>
                <a:latin typeface="Times New Roman"/>
                <a:ea typeface="Times New Roman"/>
              </a:rPr>
              <a:t>hãy</a:t>
            </a:r>
            <a:r>
              <a:rPr lang="en-US" sz="2800" dirty="0">
                <a:effectLst/>
                <a:latin typeface="Times New Roman"/>
                <a:ea typeface="Times New Roman"/>
              </a:rPr>
              <a:t> </a:t>
            </a:r>
            <a:r>
              <a:rPr lang="en-US" sz="2800" dirty="0" err="1">
                <a:effectLst/>
                <a:latin typeface="Times New Roman"/>
                <a:ea typeface="Times New Roman"/>
              </a:rPr>
              <a:t>quan</a:t>
            </a:r>
            <a:r>
              <a:rPr lang="en-US" sz="2800" dirty="0">
                <a:effectLst/>
                <a:latin typeface="Times New Roman"/>
                <a:ea typeface="Times New Roman"/>
              </a:rPr>
              <a:t> </a:t>
            </a:r>
            <a:r>
              <a:rPr lang="en-US" sz="2800" dirty="0" err="1">
                <a:effectLst/>
                <a:latin typeface="Times New Roman"/>
                <a:ea typeface="Times New Roman"/>
              </a:rPr>
              <a:t>sát</a:t>
            </a:r>
            <a:r>
              <a:rPr lang="en-US" sz="2800" dirty="0">
                <a:effectLst/>
                <a:latin typeface="Times New Roman"/>
                <a:ea typeface="Times New Roman"/>
              </a:rPr>
              <a:t> </a:t>
            </a:r>
            <a:r>
              <a:rPr lang="en-US" sz="2800" dirty="0" err="1">
                <a:effectLst/>
                <a:latin typeface="Times New Roman"/>
                <a:ea typeface="Times New Roman"/>
              </a:rPr>
              <a:t>các</a:t>
            </a:r>
            <a:r>
              <a:rPr lang="en-US" sz="2800" dirty="0">
                <a:effectLst/>
                <a:latin typeface="Times New Roman"/>
                <a:ea typeface="Times New Roman"/>
              </a:rPr>
              <a:t> </a:t>
            </a:r>
            <a:r>
              <a:rPr lang="en-US" sz="2800" dirty="0" err="1">
                <a:effectLst/>
                <a:latin typeface="Times New Roman"/>
                <a:ea typeface="Times New Roman"/>
              </a:rPr>
              <a:t>hình</a:t>
            </a:r>
            <a:r>
              <a:rPr lang="en-US" sz="2800" dirty="0">
                <a:effectLst/>
                <a:latin typeface="Times New Roman"/>
                <a:ea typeface="Times New Roman"/>
              </a:rPr>
              <a:t> </a:t>
            </a:r>
            <a:r>
              <a:rPr lang="en-US" sz="2800" dirty="0" err="1">
                <a:effectLst/>
                <a:latin typeface="Times New Roman"/>
                <a:ea typeface="Times New Roman"/>
              </a:rPr>
              <a:t>ảnh</a:t>
            </a:r>
            <a:r>
              <a:rPr lang="en-US" sz="2800" dirty="0">
                <a:effectLst/>
                <a:latin typeface="Times New Roman"/>
                <a:ea typeface="Times New Roman"/>
              </a:rPr>
              <a:t> </a:t>
            </a:r>
            <a:r>
              <a:rPr lang="en-US" sz="2800" dirty="0" err="1">
                <a:effectLst/>
                <a:latin typeface="Times New Roman"/>
                <a:ea typeface="Times New Roman"/>
              </a:rPr>
              <a:t>trên</a:t>
            </a:r>
            <a:r>
              <a:rPr lang="en-US" sz="2800" dirty="0">
                <a:effectLst/>
                <a:latin typeface="Times New Roman"/>
                <a:ea typeface="Times New Roman"/>
              </a:rPr>
              <a:t> </a:t>
            </a:r>
            <a:r>
              <a:rPr lang="en-US" sz="2800" dirty="0" err="1">
                <a:effectLst/>
                <a:latin typeface="Times New Roman"/>
                <a:ea typeface="Times New Roman"/>
              </a:rPr>
              <a:t>màn</a:t>
            </a:r>
            <a:r>
              <a:rPr lang="en-US" sz="2800" dirty="0">
                <a:effectLst/>
                <a:latin typeface="Times New Roman"/>
                <a:ea typeface="Times New Roman"/>
              </a:rPr>
              <a:t> </a:t>
            </a:r>
            <a:r>
              <a:rPr lang="en-US" sz="2800" dirty="0" err="1">
                <a:effectLst/>
                <a:latin typeface="Times New Roman"/>
                <a:ea typeface="Times New Roman"/>
              </a:rPr>
              <a:t>chiếu</a:t>
            </a:r>
            <a:r>
              <a:rPr lang="en-US" sz="2800" dirty="0">
                <a:effectLst/>
                <a:latin typeface="Times New Roman"/>
                <a:ea typeface="Times New Roman"/>
              </a:rPr>
              <a:t> </a:t>
            </a:r>
            <a:r>
              <a:rPr lang="en-US" sz="2800" dirty="0" err="1">
                <a:effectLst/>
                <a:latin typeface="Times New Roman"/>
                <a:ea typeface="Times New Roman"/>
              </a:rPr>
              <a:t>và</a:t>
            </a:r>
            <a:r>
              <a:rPr lang="en-US" sz="2800" dirty="0">
                <a:effectLst/>
                <a:latin typeface="Times New Roman"/>
                <a:ea typeface="Times New Roman"/>
              </a:rPr>
              <a:t> </a:t>
            </a:r>
            <a:r>
              <a:rPr lang="en-US" sz="2800" dirty="0" err="1">
                <a:effectLst/>
                <a:latin typeface="Times New Roman"/>
                <a:ea typeface="Times New Roman"/>
              </a:rPr>
              <a:t>cho</a:t>
            </a:r>
            <a:r>
              <a:rPr lang="en-US" sz="2800" dirty="0">
                <a:effectLst/>
                <a:latin typeface="Times New Roman"/>
                <a:ea typeface="Times New Roman"/>
              </a:rPr>
              <a:t> </a:t>
            </a:r>
            <a:r>
              <a:rPr lang="en-US" sz="2800" dirty="0" err="1">
                <a:effectLst/>
                <a:latin typeface="Times New Roman"/>
                <a:ea typeface="Times New Roman"/>
              </a:rPr>
              <a:t>biết</a:t>
            </a:r>
            <a:r>
              <a:rPr lang="en-US" sz="2800" dirty="0">
                <a:effectLst/>
                <a:latin typeface="Times New Roman"/>
                <a:ea typeface="Times New Roman"/>
              </a:rPr>
              <a:t> </a:t>
            </a:r>
            <a:r>
              <a:rPr lang="en-US" sz="2800" dirty="0" err="1">
                <a:effectLst/>
                <a:latin typeface="Times New Roman"/>
                <a:ea typeface="Times New Roman"/>
              </a:rPr>
              <a:t>mỗi</a:t>
            </a:r>
            <a:r>
              <a:rPr lang="en-US" sz="2800" dirty="0">
                <a:effectLst/>
                <a:latin typeface="Times New Roman"/>
                <a:ea typeface="Times New Roman"/>
              </a:rPr>
              <a:t> </a:t>
            </a:r>
            <a:r>
              <a:rPr lang="en-US" sz="2800" dirty="0" err="1">
                <a:effectLst/>
                <a:latin typeface="Times New Roman"/>
                <a:ea typeface="Times New Roman"/>
              </a:rPr>
              <a:t>kệ</a:t>
            </a:r>
            <a:r>
              <a:rPr lang="en-US" sz="2800" dirty="0">
                <a:effectLst/>
                <a:latin typeface="Times New Roman"/>
                <a:ea typeface="Times New Roman"/>
              </a:rPr>
              <a:t> </a:t>
            </a:r>
            <a:r>
              <a:rPr lang="en-US" sz="2800" dirty="0" err="1">
                <a:effectLst/>
                <a:latin typeface="Times New Roman"/>
                <a:ea typeface="Times New Roman"/>
              </a:rPr>
              <a:t>gỗ</a:t>
            </a:r>
            <a:r>
              <a:rPr lang="en-US" sz="2800" dirty="0">
                <a:effectLst/>
                <a:latin typeface="Times New Roman"/>
                <a:ea typeface="Times New Roman"/>
              </a:rPr>
              <a:t> </a:t>
            </a:r>
            <a:r>
              <a:rPr lang="en-US" sz="2800" dirty="0" err="1">
                <a:effectLst/>
                <a:latin typeface="Times New Roman"/>
                <a:ea typeface="Times New Roman"/>
              </a:rPr>
              <a:t>có</a:t>
            </a:r>
            <a:r>
              <a:rPr lang="en-US" sz="2800" dirty="0">
                <a:effectLst/>
                <a:latin typeface="Times New Roman"/>
                <a:ea typeface="Times New Roman"/>
              </a:rPr>
              <a:t> </a:t>
            </a:r>
            <a:r>
              <a:rPr lang="en-US" sz="2800" dirty="0" err="1">
                <a:effectLst/>
                <a:latin typeface="Times New Roman"/>
                <a:ea typeface="Times New Roman"/>
              </a:rPr>
              <a:t>hình</a:t>
            </a:r>
            <a:r>
              <a:rPr lang="en-US" sz="2800" dirty="0">
                <a:effectLst/>
                <a:latin typeface="Times New Roman"/>
                <a:ea typeface="Times New Roman"/>
              </a:rPr>
              <a:t> </a:t>
            </a:r>
            <a:r>
              <a:rPr lang="en-US" sz="2800" dirty="0" err="1">
                <a:effectLst/>
                <a:latin typeface="Times New Roman"/>
                <a:ea typeface="Times New Roman"/>
              </a:rPr>
              <a:t>gì</a:t>
            </a:r>
            <a:r>
              <a:rPr lang="en-US" sz="2800" dirty="0">
                <a:latin typeface="Times New Roman"/>
                <a:ea typeface="Times New Roman"/>
              </a:rPr>
              <a:t>?</a:t>
            </a:r>
            <a:endParaRPr lang="en-US" sz="2800" dirty="0"/>
          </a:p>
        </p:txBody>
      </p:sp>
      <p:pic>
        <p:nvPicPr>
          <p:cNvPr id="6" name="Picture 5">
            <a:extLst>
              <a:ext uri="{FF2B5EF4-FFF2-40B4-BE49-F238E27FC236}">
                <a16:creationId xmlns="" xmlns:a16="http://schemas.microsoft.com/office/drawing/2014/main" id="{453B174F-EE32-44C0-AEBD-2414C6D6BB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7848600" y="203577"/>
            <a:ext cx="1295400" cy="1320423"/>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219200" y="2045421"/>
            <a:ext cx="2057400" cy="1371600"/>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5105400" y="2048469"/>
            <a:ext cx="1752600" cy="1600200"/>
          </a:xfrm>
          <a:prstGeom prst="rect">
            <a:avLst/>
          </a:prstGeom>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1219200" y="4486869"/>
            <a:ext cx="2057400" cy="1219200"/>
          </a:xfrm>
          <a:prstGeom prst="rect">
            <a:avLst/>
          </a:prstGeom>
        </p:spPr>
      </p:pic>
      <p:pic>
        <p:nvPicPr>
          <p:cNvPr id="10" name="Picture 9"/>
          <p:cNvPicPr/>
          <p:nvPr/>
        </p:nvPicPr>
        <p:blipFill>
          <a:blip r:embed="rId7">
            <a:extLst>
              <a:ext uri="{28A0092B-C50C-407E-A947-70E740481C1C}">
                <a14:useLocalDpi xmlns:a14="http://schemas.microsoft.com/office/drawing/2010/main" val="0"/>
              </a:ext>
            </a:extLst>
          </a:blip>
          <a:stretch>
            <a:fillRect/>
          </a:stretch>
        </p:blipFill>
        <p:spPr>
          <a:xfrm>
            <a:off x="5257800" y="4258269"/>
            <a:ext cx="1752600" cy="1600200"/>
          </a:xfrm>
          <a:prstGeom prst="rect">
            <a:avLst/>
          </a:prstGeom>
        </p:spPr>
      </p:pic>
      <p:sp>
        <p:nvSpPr>
          <p:cNvPr id="11" name="TextBox 10"/>
          <p:cNvSpPr txBox="1"/>
          <p:nvPr/>
        </p:nvSpPr>
        <p:spPr>
          <a:xfrm>
            <a:off x="1827295" y="3464004"/>
            <a:ext cx="806631" cy="369332"/>
          </a:xfrm>
          <a:prstGeom prst="rect">
            <a:avLst/>
          </a:prstGeom>
          <a:noFill/>
        </p:spPr>
        <p:txBody>
          <a:bodyPr wrap="non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a:t>
            </a:r>
          </a:p>
        </p:txBody>
      </p:sp>
      <p:sp>
        <p:nvSpPr>
          <p:cNvPr id="12" name="TextBox 11"/>
          <p:cNvSpPr txBox="1"/>
          <p:nvPr/>
        </p:nvSpPr>
        <p:spPr>
          <a:xfrm>
            <a:off x="5486434" y="3388328"/>
            <a:ext cx="819455" cy="369332"/>
          </a:xfrm>
          <a:prstGeom prst="rect">
            <a:avLst/>
          </a:prstGeom>
          <a:noFill/>
        </p:spPr>
        <p:txBody>
          <a:bodyPr wrap="non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b</a:t>
            </a:r>
          </a:p>
        </p:txBody>
      </p:sp>
      <p:sp>
        <p:nvSpPr>
          <p:cNvPr id="13" name="TextBox 12"/>
          <p:cNvSpPr txBox="1"/>
          <p:nvPr/>
        </p:nvSpPr>
        <p:spPr>
          <a:xfrm>
            <a:off x="1413112" y="5858469"/>
            <a:ext cx="806631" cy="369332"/>
          </a:xfrm>
          <a:prstGeom prst="rect">
            <a:avLst/>
          </a:prstGeom>
          <a:noFill/>
        </p:spPr>
        <p:txBody>
          <a:bodyPr wrap="non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c</a:t>
            </a:r>
          </a:p>
        </p:txBody>
      </p:sp>
      <p:sp>
        <p:nvSpPr>
          <p:cNvPr id="14" name="TextBox 13"/>
          <p:cNvSpPr txBox="1"/>
          <p:nvPr/>
        </p:nvSpPr>
        <p:spPr>
          <a:xfrm>
            <a:off x="5410231" y="5782269"/>
            <a:ext cx="819455" cy="369332"/>
          </a:xfrm>
          <a:prstGeom prst="rect">
            <a:avLst/>
          </a:prstGeom>
          <a:noFill/>
        </p:spPr>
        <p:txBody>
          <a:bodyPr wrap="non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d</a:t>
            </a:r>
          </a:p>
        </p:txBody>
      </p:sp>
      <p:sp>
        <p:nvSpPr>
          <p:cNvPr id="15" name="TextBox 14"/>
          <p:cNvSpPr txBox="1"/>
          <p:nvPr/>
        </p:nvSpPr>
        <p:spPr>
          <a:xfrm>
            <a:off x="1066800" y="3833860"/>
            <a:ext cx="2225994"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rPr>
              <a:t>Tam </a:t>
            </a:r>
            <a:r>
              <a:rPr lang="en-US" sz="2800" b="1" dirty="0" err="1">
                <a:solidFill>
                  <a:srgbClr val="FF0000"/>
                </a:solidFill>
                <a:latin typeface="Times New Roman" pitchFamily="18" charset="0"/>
                <a:cs typeface="Times New Roman" pitchFamily="18" charset="0"/>
              </a:rPr>
              <a:t>giác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đều</a:t>
            </a:r>
            <a:endParaRPr lang="en-US" sz="2800" b="1" dirty="0">
              <a:solidFill>
                <a:srgbClr val="FF0000"/>
              </a:solidFill>
              <a:latin typeface="Times New Roman" pitchFamily="18" charset="0"/>
              <a:cs typeface="Times New Roman" pitchFamily="18" charset="0"/>
            </a:endParaRPr>
          </a:p>
        </p:txBody>
      </p:sp>
      <p:sp>
        <p:nvSpPr>
          <p:cNvPr id="16" name="TextBox 15"/>
          <p:cNvSpPr txBox="1"/>
          <p:nvPr/>
        </p:nvSpPr>
        <p:spPr>
          <a:xfrm>
            <a:off x="4495832" y="3833860"/>
            <a:ext cx="4476931" cy="523220"/>
          </a:xfrm>
          <a:prstGeom prst="rect">
            <a:avLst/>
          </a:prstGeom>
          <a:noFill/>
        </p:spPr>
        <p:txBody>
          <a:bodyPr wrap="none" rtlCol="0">
            <a:spAutoFit/>
          </a:bodyPr>
          <a:lstStyle/>
          <a:p>
            <a:r>
              <a:rPr lang="en-US" sz="2800" b="1" dirty="0" err="1">
                <a:solidFill>
                  <a:srgbClr val="FF0000"/>
                </a:solidFill>
              </a:rPr>
              <a:t>Hình</a:t>
            </a:r>
            <a:r>
              <a:rPr lang="en-US" sz="2800" b="1" dirty="0">
                <a:solidFill>
                  <a:srgbClr val="FF0000"/>
                </a:solidFill>
              </a:rPr>
              <a:t> </a:t>
            </a:r>
            <a:r>
              <a:rPr lang="en-US" sz="2800" b="1" dirty="0" err="1">
                <a:solidFill>
                  <a:srgbClr val="FF0000"/>
                </a:solidFill>
              </a:rPr>
              <a:t>chữ</a:t>
            </a:r>
            <a:r>
              <a:rPr lang="en-US" sz="2800" b="1" dirty="0">
                <a:solidFill>
                  <a:srgbClr val="FF0000"/>
                </a:solidFill>
              </a:rPr>
              <a:t> </a:t>
            </a:r>
            <a:r>
              <a:rPr lang="en-US" sz="2800" b="1" dirty="0" err="1">
                <a:solidFill>
                  <a:srgbClr val="FF0000"/>
                </a:solidFill>
              </a:rPr>
              <a:t>nhật</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vuông</a:t>
            </a:r>
            <a:endParaRPr lang="en-US" sz="2800" b="1" dirty="0">
              <a:solidFill>
                <a:srgbClr val="FF0000"/>
              </a:solidFill>
            </a:endParaRPr>
          </a:p>
        </p:txBody>
      </p:sp>
      <p:sp>
        <p:nvSpPr>
          <p:cNvPr id="17" name="TextBox 16"/>
          <p:cNvSpPr txBox="1"/>
          <p:nvPr/>
        </p:nvSpPr>
        <p:spPr>
          <a:xfrm>
            <a:off x="1103301" y="6315669"/>
            <a:ext cx="2138727" cy="523220"/>
          </a:xfrm>
          <a:prstGeom prst="rect">
            <a:avLst/>
          </a:prstGeom>
          <a:noFill/>
        </p:spPr>
        <p:txBody>
          <a:bodyPr wrap="none" rtlCol="0">
            <a:spAutoFit/>
          </a:bodyPr>
          <a:lstStyle/>
          <a:p>
            <a:r>
              <a:rPr lang="en-US" sz="2800" b="1" dirty="0" err="1">
                <a:solidFill>
                  <a:srgbClr val="FF0000"/>
                </a:solidFill>
                <a:latin typeface="Times New Roman" pitchFamily="18" charset="0"/>
                <a:cs typeface="Times New Roman" pitchFamily="18" charset="0"/>
              </a:rPr>
              <a:t>Lục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đều</a:t>
            </a:r>
            <a:endParaRPr lang="en-US" sz="2800" b="1" dirty="0">
              <a:solidFill>
                <a:srgbClr val="FF0000"/>
              </a:solidFill>
              <a:latin typeface="Times New Roman" pitchFamily="18" charset="0"/>
              <a:cs typeface="Times New Roman" pitchFamily="18" charset="0"/>
            </a:endParaRPr>
          </a:p>
        </p:txBody>
      </p:sp>
      <p:sp>
        <p:nvSpPr>
          <p:cNvPr id="18" name="TextBox 17"/>
          <p:cNvSpPr txBox="1"/>
          <p:nvPr/>
        </p:nvSpPr>
        <p:spPr>
          <a:xfrm>
            <a:off x="5029206" y="6172200"/>
            <a:ext cx="1653017" cy="523220"/>
          </a:xfrm>
          <a:prstGeom prst="rect">
            <a:avLst/>
          </a:prstGeom>
          <a:noFill/>
        </p:spPr>
        <p:txBody>
          <a:bodyPr wrap="none" rtlCol="0">
            <a:spAutoFit/>
          </a:bodyPr>
          <a:lstStyle/>
          <a:p>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thoi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519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ater, sky, outdoor, nature&#10;&#10;Description automatically generated">
            <a:extLst>
              <a:ext uri="{FF2B5EF4-FFF2-40B4-BE49-F238E27FC236}">
                <a16:creationId xmlns="" xmlns:a16="http://schemas.microsoft.com/office/drawing/2014/main" id="{79205986-A2D3-44A3-A522-0FD8790CAA3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3000"/>
                    </a14:imgEffect>
                    <a14:imgEffect>
                      <a14:brightnessContrast bright="1100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0" y="-49271"/>
            <a:ext cx="9144000" cy="6874727"/>
          </a:xfrm>
          <a:prstGeom prst="rect">
            <a:avLst/>
          </a:prstGeom>
        </p:spPr>
      </p:pic>
      <p:pic>
        <p:nvPicPr>
          <p:cNvPr id="8" name="Picture 7" descr="A picture containing text, electronics, computer, computer&#10;&#10;Description automatically generated">
            <a:extLst>
              <a:ext uri="{FF2B5EF4-FFF2-40B4-BE49-F238E27FC236}">
                <a16:creationId xmlns="" xmlns:a16="http://schemas.microsoft.com/office/drawing/2014/main" id="{4DC5236A-64AC-4C99-822B-551758C9D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199" y="152402"/>
            <a:ext cx="6019801" cy="4038598"/>
          </a:xfrm>
          <a:prstGeom prst="rect">
            <a:avLst/>
          </a:prstGeom>
        </p:spPr>
      </p:pic>
      <p:sp>
        <p:nvSpPr>
          <p:cNvPr id="4" name="Thought Bubble: Cloud 3">
            <a:extLst>
              <a:ext uri="{FF2B5EF4-FFF2-40B4-BE49-F238E27FC236}">
                <a16:creationId xmlns="" xmlns:a16="http://schemas.microsoft.com/office/drawing/2014/main" id="{1348B4F4-4B2E-450A-A528-0B447569DA7E}"/>
              </a:ext>
            </a:extLst>
          </p:cNvPr>
          <p:cNvSpPr/>
          <p:nvPr/>
        </p:nvSpPr>
        <p:spPr>
          <a:xfrm>
            <a:off x="4140887" y="381000"/>
            <a:ext cx="3414078" cy="2265243"/>
          </a:xfrm>
          <a:prstGeom prst="cloudCallout">
            <a:avLst>
              <a:gd name="adj1" fmla="val -46660"/>
              <a:gd name="adj2" fmla="val 55452"/>
            </a:avLst>
          </a:prstGeom>
          <a:solidFill>
            <a:schemeClr val="accent4">
              <a:lumMod val="20000"/>
              <a:lumOff val="80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mc:Choice xmlns="" xmlns:am3d="http://schemas.microsoft.com/office/drawing/2017/model3d" Requires="am3d">
          <p:graphicFrame>
            <p:nvGraphicFramePr>
              <p:cNvPr id="2" name="3D Model 1" descr="Question Mark">
                <a:extLst>
                  <a:ext uri="{FF2B5EF4-FFF2-40B4-BE49-F238E27FC236}">
                    <a16:creationId xmlns:a16="http://schemas.microsoft.com/office/drawing/2014/main" id="{0D4AA96E-F6DC-422B-A874-152A9F53C383}"/>
                  </a:ext>
                </a:extLst>
              </p:cNvPr>
              <p:cNvGraphicFramePr>
                <a:graphicFrameLocks noChangeAspect="1"/>
              </p:cNvGraphicFramePr>
              <p:nvPr>
                <p:extLst>
                  <p:ext uri="{D42A27DB-BD31-4B8C-83A1-F6EECF244321}">
                    <p14:modId xmlns:p14="http://schemas.microsoft.com/office/powerpoint/2010/main" val="1731303629"/>
                  </p:ext>
                </p:extLst>
              </p:nvPr>
            </p:nvGraphicFramePr>
            <p:xfrm>
              <a:off x="3950144" y="2646243"/>
              <a:ext cx="849329" cy="1077434"/>
            </p:xfrm>
            <a:graphic>
              <a:graphicData uri="http://schemas.microsoft.com/office/drawing/2017/model3d">
                <am3d:model3d r:embed="rId6">
                  <am3d:spPr>
                    <a:xfrm>
                      <a:off x="0" y="0"/>
                      <a:ext cx="849329" cy="1077434"/>
                    </a:xfrm>
                    <a:prstGeom prst="rect">
                      <a:avLst/>
                    </a:prstGeom>
                  </am3d:spPr>
                  <am3d:camera>
                    <am3d:pos x="0" y="0" z="58615274"/>
                    <am3d:up dx="0" dy="36000000" dz="0"/>
                    <am3d:lookAt x="0" y="0" z="0"/>
                    <am3d:perspective fov="2700000"/>
                  </am3d:camera>
                  <am3d:trans>
                    <am3d:meterPerModelUnit n="10675758" d="1000000"/>
                    <am3d:preTrans dx="-721111" dy="-18000000" dz="8896"/>
                    <am3d:scale>
                      <am3d:sx n="1000000" d="1000000"/>
                      <am3d:sy n="1000000" d="1000000"/>
                      <am3d:sz n="1000000" d="1000000"/>
                    </am3d:scale>
                    <am3d:rot ax="1548616" ay="952790" az="452303"/>
                    <am3d:postTrans dx="0" dy="0" dz="0"/>
                  </am3d:trans>
                  <am3d:raster rName="Office3DRenderer" rVer="16.0.8326">
                    <am3d:blip r:embed="rId7"/>
                  </am3d:raster>
                  <am3d:objViewport viewportSz="131593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descr="Question Mark">
                <a:extLst>
                  <a:ext uri="{FF2B5EF4-FFF2-40B4-BE49-F238E27FC236}">
                    <a16:creationId xmlns="" xmlns:a16="http://schemas.microsoft.com/office/drawing/2014/main" id="{0D4AA96E-F6DC-422B-A874-152A9F53C383}"/>
                  </a:ext>
                </a:extLst>
              </p:cNvPr>
              <p:cNvPicPr>
                <a:picLocks noGrp="1" noRot="1" noChangeAspect="1" noMove="1" noResize="1" noEditPoints="1" noAdjustHandles="1" noChangeArrowheads="1" noChangeShapeType="1" noCrop="1"/>
              </p:cNvPicPr>
              <p:nvPr/>
            </p:nvPicPr>
            <p:blipFill>
              <a:blip r:embed="rId8"/>
              <a:stretch>
                <a:fillRect/>
              </a:stretch>
            </p:blipFill>
            <p:spPr>
              <a:xfrm>
                <a:off x="3950144" y="2646243"/>
                <a:ext cx="849329" cy="1077434"/>
              </a:xfrm>
              <a:prstGeom prst="rect">
                <a:avLst/>
              </a:prstGeom>
            </p:spPr>
          </p:pic>
        </mc:Fallback>
      </mc:AlternateContent>
      <p:pic>
        <p:nvPicPr>
          <p:cNvPr id="9" name="Picture 10">
            <a:extLst>
              <a:ext uri="{FF2B5EF4-FFF2-40B4-BE49-F238E27FC236}">
                <a16:creationId xmlns="" xmlns:a16="http://schemas.microsoft.com/office/drawing/2014/main" id="{58DC44CD-7D4C-4F4A-8010-D73F67586D7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71881" y="3723677"/>
            <a:ext cx="1390742" cy="294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733800" y="304800"/>
            <a:ext cx="4800600" cy="2677656"/>
          </a:xfrm>
          <a:prstGeom prst="rect">
            <a:avLst/>
          </a:prstGeom>
          <a:solidFill>
            <a:schemeClr val="accent6">
              <a:lumMod val="20000"/>
              <a:lumOff val="80000"/>
            </a:schemeClr>
          </a:solidFill>
          <a:ln>
            <a:solidFill>
              <a:schemeClr val="accent6">
                <a:lumMod val="40000"/>
                <a:lumOff val="60000"/>
              </a:schemeClr>
            </a:solidFill>
          </a:ln>
        </p:spPr>
        <p:txBody>
          <a:bodyPr wrap="square">
            <a:spAutoFit/>
          </a:bodyPr>
          <a:lstStyle/>
          <a:p>
            <a:r>
              <a:rPr lang="en-US" sz="2800" b="1" dirty="0" err="1">
                <a:solidFill>
                  <a:srgbClr val="7030A0"/>
                </a:solidFill>
                <a:effectLst/>
                <a:latin typeface="Times New Roman"/>
                <a:ea typeface="Calibri"/>
              </a:rPr>
              <a:t>Trong</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bài</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học</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này</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chúng</a:t>
            </a:r>
            <a:r>
              <a:rPr lang="en-US" sz="2800" b="1" dirty="0">
                <a:solidFill>
                  <a:srgbClr val="7030A0"/>
                </a:solidFill>
                <a:effectLst/>
                <a:latin typeface="Times New Roman"/>
                <a:ea typeface="Calibri"/>
              </a:rPr>
              <a:t> ta </a:t>
            </a:r>
            <a:r>
              <a:rPr lang="en-US" sz="2800" b="1" dirty="0" err="1">
                <a:solidFill>
                  <a:srgbClr val="7030A0"/>
                </a:solidFill>
                <a:effectLst/>
                <a:latin typeface="Times New Roman"/>
                <a:ea typeface="Calibri"/>
              </a:rPr>
              <a:t>sẽ</a:t>
            </a:r>
            <a:r>
              <a:rPr lang="en-US" sz="2800" b="1" dirty="0">
                <a:solidFill>
                  <a:srgbClr val="7030A0"/>
                </a:solidFill>
                <a:effectLst/>
                <a:latin typeface="Times New Roman"/>
                <a:ea typeface="Calibri"/>
              </a:rPr>
              <a:t> </a:t>
            </a:r>
            <a:r>
              <a:rPr lang="en-US" sz="2800" b="1" dirty="0" err="1">
                <a:solidFill>
                  <a:srgbClr val="FF0000"/>
                </a:solidFill>
                <a:effectLst/>
                <a:latin typeface="Times New Roman"/>
                <a:ea typeface="Calibri"/>
              </a:rPr>
              <a:t>nhận</a:t>
            </a:r>
            <a:r>
              <a:rPr lang="en-US" sz="2800" b="1" dirty="0">
                <a:solidFill>
                  <a:srgbClr val="FF0000"/>
                </a:solidFill>
                <a:effectLst/>
                <a:latin typeface="Times New Roman"/>
                <a:ea typeface="Calibri"/>
              </a:rPr>
              <a:t> </a:t>
            </a:r>
            <a:r>
              <a:rPr lang="en-US" sz="2800" b="1" dirty="0" err="1">
                <a:solidFill>
                  <a:srgbClr val="FF0000"/>
                </a:solidFill>
                <a:effectLst/>
                <a:latin typeface="Times New Roman"/>
                <a:ea typeface="Calibri"/>
              </a:rPr>
              <a:t>biết</a:t>
            </a:r>
            <a:r>
              <a:rPr lang="en-US" sz="2800" b="1" dirty="0">
                <a:solidFill>
                  <a:srgbClr val="FF0000"/>
                </a:solidFill>
                <a:effectLst/>
                <a:latin typeface="Times New Roman"/>
                <a:ea typeface="Calibri"/>
              </a:rPr>
              <a:t> </a:t>
            </a:r>
            <a:r>
              <a:rPr lang="en-US" sz="2800" b="1" dirty="0" err="1">
                <a:solidFill>
                  <a:srgbClr val="FF0000"/>
                </a:solidFill>
                <a:effectLst/>
                <a:latin typeface="Times New Roman"/>
                <a:ea typeface="Calibri"/>
              </a:rPr>
              <a:t>và</a:t>
            </a:r>
            <a:r>
              <a:rPr lang="en-US" sz="2800" b="1" dirty="0">
                <a:solidFill>
                  <a:srgbClr val="FF0000"/>
                </a:solidFill>
                <a:effectLst/>
                <a:latin typeface="Times New Roman"/>
                <a:ea typeface="Calibri"/>
              </a:rPr>
              <a:t> </a:t>
            </a:r>
            <a:r>
              <a:rPr lang="en-US" sz="2800" b="1" dirty="0" err="1">
                <a:solidFill>
                  <a:srgbClr val="FF0000"/>
                </a:solidFill>
                <a:effectLst/>
                <a:latin typeface="Times New Roman"/>
                <a:ea typeface="Calibri"/>
              </a:rPr>
              <a:t>khám</a:t>
            </a:r>
            <a:r>
              <a:rPr lang="en-US" sz="2800" b="1" dirty="0">
                <a:solidFill>
                  <a:srgbClr val="FF0000"/>
                </a:solidFill>
                <a:effectLst/>
                <a:latin typeface="Times New Roman"/>
                <a:ea typeface="Calibri"/>
              </a:rPr>
              <a:t> </a:t>
            </a:r>
            <a:r>
              <a:rPr lang="en-US" sz="2800" b="1" dirty="0" err="1">
                <a:solidFill>
                  <a:srgbClr val="FF0000"/>
                </a:solidFill>
                <a:effectLst/>
                <a:latin typeface="Times New Roman"/>
                <a:ea typeface="Calibri"/>
              </a:rPr>
              <a:t>phá</a:t>
            </a:r>
            <a:r>
              <a:rPr lang="en-US" sz="2800" b="1" dirty="0">
                <a:solidFill>
                  <a:srgbClr val="FF0000"/>
                </a:solidFill>
                <a:effectLst/>
                <a:latin typeface="Times New Roman"/>
                <a:ea typeface="Calibri"/>
              </a:rPr>
              <a:t> </a:t>
            </a:r>
            <a:r>
              <a:rPr lang="en-US" sz="2800" b="1" dirty="0" err="1">
                <a:solidFill>
                  <a:srgbClr val="7030A0"/>
                </a:solidFill>
                <a:effectLst/>
                <a:latin typeface="Times New Roman"/>
                <a:ea typeface="Calibri"/>
              </a:rPr>
              <a:t>các</a:t>
            </a:r>
            <a:r>
              <a:rPr lang="en-US" sz="2800" b="1" dirty="0">
                <a:solidFill>
                  <a:srgbClr val="7030A0"/>
                </a:solidFill>
                <a:effectLst/>
                <a:latin typeface="Times New Roman"/>
                <a:ea typeface="Calibri"/>
              </a:rPr>
              <a:t> </a:t>
            </a:r>
            <a:r>
              <a:rPr lang="en-US" sz="2800" b="1" dirty="0" err="1">
                <a:solidFill>
                  <a:srgbClr val="FF0000"/>
                </a:solidFill>
                <a:effectLst/>
                <a:latin typeface="Times New Roman"/>
                <a:ea typeface="Calibri"/>
              </a:rPr>
              <a:t>đặc</a:t>
            </a:r>
            <a:r>
              <a:rPr lang="en-US" sz="2800" b="1" dirty="0">
                <a:solidFill>
                  <a:srgbClr val="FF0000"/>
                </a:solidFill>
                <a:effectLst/>
                <a:latin typeface="Times New Roman"/>
                <a:ea typeface="Calibri"/>
              </a:rPr>
              <a:t> </a:t>
            </a:r>
            <a:r>
              <a:rPr lang="en-US" sz="2800" b="1" dirty="0" err="1">
                <a:solidFill>
                  <a:srgbClr val="FF0000"/>
                </a:solidFill>
                <a:effectLst/>
                <a:latin typeface="Times New Roman"/>
                <a:ea typeface="Calibri"/>
              </a:rPr>
              <a:t>điểm</a:t>
            </a:r>
            <a:r>
              <a:rPr lang="en-US" sz="2800" b="1" dirty="0">
                <a:solidFill>
                  <a:srgbClr val="FF0000"/>
                </a:solidFill>
                <a:effectLst/>
                <a:latin typeface="Times New Roman"/>
                <a:ea typeface="Calibri"/>
              </a:rPr>
              <a:t> </a:t>
            </a:r>
            <a:r>
              <a:rPr lang="en-US" sz="2800" b="1" dirty="0" err="1">
                <a:solidFill>
                  <a:srgbClr val="7030A0"/>
                </a:solidFill>
                <a:effectLst/>
                <a:latin typeface="Times New Roman"/>
                <a:ea typeface="Calibri"/>
              </a:rPr>
              <a:t>của</a:t>
            </a:r>
            <a:r>
              <a:rPr lang="en-US" sz="2800" b="1" dirty="0">
                <a:solidFill>
                  <a:srgbClr val="7030A0"/>
                </a:solidFill>
                <a:effectLst/>
                <a:latin typeface="Times New Roman"/>
                <a:ea typeface="Calibri"/>
              </a:rPr>
              <a:t> </a:t>
            </a:r>
            <a:r>
              <a:rPr lang="en-US" sz="2800" b="1" dirty="0" err="1">
                <a:solidFill>
                  <a:srgbClr val="FF0000"/>
                </a:solidFill>
                <a:effectLst/>
                <a:latin typeface="Times New Roman"/>
                <a:ea typeface="Calibri"/>
              </a:rPr>
              <a:t>hình</a:t>
            </a:r>
            <a:r>
              <a:rPr lang="en-US" sz="2800" b="1" dirty="0">
                <a:solidFill>
                  <a:srgbClr val="FF0000"/>
                </a:solidFill>
                <a:effectLst/>
                <a:latin typeface="Times New Roman"/>
                <a:ea typeface="Calibri"/>
              </a:rPr>
              <a:t> </a:t>
            </a:r>
            <a:r>
              <a:rPr lang="en-US" sz="2800" b="1" dirty="0" err="1">
                <a:solidFill>
                  <a:srgbClr val="FF0000"/>
                </a:solidFill>
                <a:effectLst/>
                <a:latin typeface="Times New Roman"/>
                <a:ea typeface="Calibri"/>
              </a:rPr>
              <a:t>chữ</a:t>
            </a:r>
            <a:r>
              <a:rPr lang="en-US" sz="2800" b="1" dirty="0">
                <a:solidFill>
                  <a:srgbClr val="FF0000"/>
                </a:solidFill>
                <a:effectLst/>
                <a:latin typeface="Times New Roman"/>
                <a:ea typeface="Calibri"/>
              </a:rPr>
              <a:t> </a:t>
            </a:r>
            <a:r>
              <a:rPr lang="en-US" sz="2800" b="1" dirty="0" err="1">
                <a:solidFill>
                  <a:srgbClr val="FF0000"/>
                </a:solidFill>
                <a:effectLst/>
                <a:latin typeface="Times New Roman"/>
                <a:ea typeface="Calibri"/>
              </a:rPr>
              <a:t>nhật</a:t>
            </a:r>
            <a:r>
              <a:rPr lang="en-US" sz="2800" b="1" dirty="0">
                <a:solidFill>
                  <a:srgbClr val="FF0000"/>
                </a:solidFill>
                <a:effectLst/>
                <a:latin typeface="Times New Roman"/>
                <a:ea typeface="Calibri"/>
              </a:rPr>
              <a:t> </a:t>
            </a:r>
            <a:r>
              <a:rPr lang="en-US" sz="2800" b="1" dirty="0" err="1">
                <a:solidFill>
                  <a:srgbClr val="7030A0"/>
                </a:solidFill>
                <a:effectLst/>
                <a:latin typeface="Times New Roman"/>
                <a:ea typeface="Calibri"/>
              </a:rPr>
              <a:t>và</a:t>
            </a:r>
            <a:r>
              <a:rPr lang="en-US" sz="2800" b="1" dirty="0">
                <a:solidFill>
                  <a:srgbClr val="7030A0"/>
                </a:solidFill>
                <a:effectLst/>
                <a:latin typeface="Times New Roman"/>
                <a:ea typeface="Calibri"/>
              </a:rPr>
              <a:t> </a:t>
            </a:r>
            <a:r>
              <a:rPr lang="en-US" sz="2800" b="1" dirty="0" err="1">
                <a:solidFill>
                  <a:srgbClr val="FF0000"/>
                </a:solidFill>
                <a:effectLst/>
                <a:latin typeface="Times New Roman"/>
                <a:ea typeface="Calibri"/>
              </a:rPr>
              <a:t>hình</a:t>
            </a:r>
            <a:r>
              <a:rPr lang="en-US" sz="2800" b="1" dirty="0">
                <a:solidFill>
                  <a:srgbClr val="FF0000"/>
                </a:solidFill>
                <a:effectLst/>
                <a:latin typeface="Times New Roman"/>
                <a:ea typeface="Calibri"/>
              </a:rPr>
              <a:t> </a:t>
            </a:r>
            <a:r>
              <a:rPr lang="en-US" sz="2800" b="1" dirty="0" err="1">
                <a:solidFill>
                  <a:srgbClr val="FF0000"/>
                </a:solidFill>
                <a:effectLst/>
                <a:latin typeface="Times New Roman"/>
                <a:ea typeface="Calibri"/>
              </a:rPr>
              <a:t>thoi</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cách</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vẽ</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và</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công</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thức</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tính</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chu</a:t>
            </a:r>
            <a:r>
              <a:rPr lang="en-US" sz="2800" b="1" dirty="0">
                <a:solidFill>
                  <a:srgbClr val="7030A0"/>
                </a:solidFill>
                <a:effectLst/>
                <a:latin typeface="Times New Roman"/>
                <a:ea typeface="Calibri"/>
              </a:rPr>
              <a:t> vi, </a:t>
            </a:r>
            <a:r>
              <a:rPr lang="en-US" sz="2800" b="1" dirty="0" err="1">
                <a:solidFill>
                  <a:srgbClr val="7030A0"/>
                </a:solidFill>
                <a:effectLst/>
                <a:latin typeface="Times New Roman"/>
                <a:ea typeface="Calibri"/>
              </a:rPr>
              <a:t>diện</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tích</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của</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hai</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hình</a:t>
            </a:r>
            <a:r>
              <a:rPr lang="en-US" sz="2800" b="1" dirty="0">
                <a:solidFill>
                  <a:srgbClr val="7030A0"/>
                </a:solidFill>
                <a:effectLst/>
                <a:latin typeface="Times New Roman"/>
                <a:ea typeface="Calibri"/>
              </a:rPr>
              <a:t> </a:t>
            </a:r>
            <a:r>
              <a:rPr lang="en-US" sz="2800" b="1" dirty="0" err="1">
                <a:solidFill>
                  <a:srgbClr val="7030A0"/>
                </a:solidFill>
                <a:effectLst/>
                <a:latin typeface="Times New Roman"/>
                <a:ea typeface="Calibri"/>
              </a:rPr>
              <a:t>đó</a:t>
            </a:r>
            <a:r>
              <a:rPr lang="en-US" sz="2800" b="1" dirty="0">
                <a:solidFill>
                  <a:srgbClr val="7030A0"/>
                </a:solidFill>
                <a:effectLst/>
                <a:latin typeface="Times New Roman"/>
                <a:ea typeface="Calibri"/>
              </a:rPr>
              <a:t>.</a:t>
            </a:r>
            <a:endParaRPr lang="en-US" sz="2800" b="1" dirty="0">
              <a:solidFill>
                <a:srgbClr val="7030A0"/>
              </a:solidFill>
            </a:endParaRPr>
          </a:p>
        </p:txBody>
      </p:sp>
    </p:spTree>
    <p:extLst>
      <p:ext uri="{BB962C8B-B14F-4D97-AF65-F5344CB8AC3E}">
        <p14:creationId xmlns:p14="http://schemas.microsoft.com/office/powerpoint/2010/main" val="3490883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9144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7" name="Rectangle 6"/>
          <p:cNvSpPr/>
          <p:nvPr/>
        </p:nvSpPr>
        <p:spPr>
          <a:xfrm>
            <a:off x="304801" y="1905000"/>
            <a:ext cx="8562409" cy="2123658"/>
          </a:xfrm>
          <a:prstGeom prst="rect">
            <a:avLst/>
          </a:prstGeom>
        </p:spPr>
        <p:txBody>
          <a:bodyPr wrap="none">
            <a:spAutoFit/>
          </a:bodyPr>
          <a:lstStyle/>
          <a:p>
            <a:pPr algn="ctr">
              <a:spcAft>
                <a:spcPts val="0"/>
              </a:spcAft>
            </a:pPr>
            <a:r>
              <a:rPr lang="en-US" sz="4400" b="1" dirty="0" smtClean="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rPr>
              <a:t>§2</a:t>
            </a:r>
            <a:r>
              <a:rPr lang="en-US" sz="4400" b="1"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rPr>
              <a:t>.</a:t>
            </a:r>
          </a:p>
          <a:p>
            <a:pPr algn="ctr">
              <a:spcAft>
                <a:spcPts val="0"/>
              </a:spcAft>
            </a:pPr>
            <a:r>
              <a:rPr lang="en-US" sz="4400" b="1"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rPr>
              <a:t>HÌNH CHỮ NHẬT – HÌNH THOI</a:t>
            </a:r>
          </a:p>
          <a:p>
            <a:pPr algn="ctr">
              <a:spcAft>
                <a:spcPts val="0"/>
              </a:spcAft>
            </a:pPr>
            <a:r>
              <a:rPr lang="en-US" sz="4400" b="1"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rPr>
              <a:t>(</a:t>
            </a:r>
            <a:r>
              <a:rPr lang="en-US" sz="4400" b="1" dirty="0" err="1">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rPr>
              <a:t>Tiết</a:t>
            </a:r>
            <a:r>
              <a:rPr lang="en-US" sz="4400" b="1"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rPr>
              <a:t> 1)</a:t>
            </a:r>
            <a:endParaRPr lang="en-US" sz="4400" dirty="0">
              <a:effectLst>
                <a:outerShdw blurRad="38100" dist="38100" dir="2700000" algn="tl">
                  <a:srgbClr val="000000">
                    <a:alpha val="43137"/>
                  </a:srgbClr>
                </a:outerShdw>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431177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9144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grpSp>
        <p:nvGrpSpPr>
          <p:cNvPr id="6" name="Group 5"/>
          <p:cNvGrpSpPr/>
          <p:nvPr/>
        </p:nvGrpSpPr>
        <p:grpSpPr>
          <a:xfrm>
            <a:off x="72270" y="32134"/>
            <a:ext cx="9008237" cy="6825867"/>
            <a:chOff x="72269" y="32133"/>
            <a:chExt cx="12046285" cy="6672446"/>
          </a:xfrm>
        </p:grpSpPr>
        <p:grpSp>
          <p:nvGrpSpPr>
            <p:cNvPr id="8" name="Group 7"/>
            <p:cNvGrpSpPr/>
            <p:nvPr/>
          </p:nvGrpSpPr>
          <p:grpSpPr>
            <a:xfrm>
              <a:off x="72269" y="32133"/>
              <a:ext cx="12046285" cy="6672446"/>
              <a:chOff x="72269" y="32133"/>
              <a:chExt cx="12046285" cy="6672446"/>
            </a:xfrm>
          </p:grpSpPr>
          <p:pic>
            <p:nvPicPr>
              <p:cNvPr id="10" name="Picture 9"/>
              <p:cNvPicPr>
                <a:picLocks noChangeAspect="1"/>
              </p:cNvPicPr>
              <p:nvPr/>
            </p:nvPicPr>
            <p:blipFill>
              <a:blip r:embed="rId3"/>
              <a:stretch>
                <a:fillRect/>
              </a:stretch>
            </p:blipFill>
            <p:spPr>
              <a:xfrm>
                <a:off x="4165114" y="32133"/>
                <a:ext cx="3402878" cy="3701667"/>
              </a:xfrm>
              <a:prstGeom prst="rect">
                <a:avLst/>
              </a:prstGeom>
            </p:spPr>
          </p:pic>
          <p:pic>
            <p:nvPicPr>
              <p:cNvPr id="11" name="Picture 10"/>
              <p:cNvPicPr>
                <a:picLocks noChangeAspect="1"/>
              </p:cNvPicPr>
              <p:nvPr/>
            </p:nvPicPr>
            <p:blipFill>
              <a:blip r:embed="rId4"/>
              <a:stretch>
                <a:fillRect/>
              </a:stretch>
            </p:blipFill>
            <p:spPr>
              <a:xfrm>
                <a:off x="80797" y="990600"/>
                <a:ext cx="5334000" cy="2587521"/>
              </a:xfrm>
              <a:prstGeom prst="rect">
                <a:avLst/>
              </a:prstGeom>
            </p:spPr>
          </p:pic>
          <p:pic>
            <p:nvPicPr>
              <p:cNvPr id="12" name="Picture 11"/>
              <p:cNvPicPr>
                <a:picLocks noChangeAspect="1"/>
              </p:cNvPicPr>
              <p:nvPr/>
            </p:nvPicPr>
            <p:blipFill>
              <a:blip r:embed="rId5"/>
              <a:stretch>
                <a:fillRect/>
              </a:stretch>
            </p:blipFill>
            <p:spPr>
              <a:xfrm>
                <a:off x="80797" y="2948660"/>
                <a:ext cx="6606449" cy="1743607"/>
              </a:xfrm>
              <a:prstGeom prst="rect">
                <a:avLst/>
              </a:prstGeom>
            </p:spPr>
          </p:pic>
          <p:pic>
            <p:nvPicPr>
              <p:cNvPr id="13" name="Picture 12"/>
              <p:cNvPicPr>
                <a:picLocks noChangeAspect="1"/>
              </p:cNvPicPr>
              <p:nvPr/>
            </p:nvPicPr>
            <p:blipFill>
              <a:blip r:embed="rId6"/>
              <a:stretch>
                <a:fillRect/>
              </a:stretch>
            </p:blipFill>
            <p:spPr>
              <a:xfrm>
                <a:off x="72269" y="4178145"/>
                <a:ext cx="5533480" cy="2473052"/>
              </a:xfrm>
              <a:prstGeom prst="rect">
                <a:avLst/>
              </a:prstGeom>
            </p:spPr>
          </p:pic>
          <p:grpSp>
            <p:nvGrpSpPr>
              <p:cNvPr id="14" name="Group 13"/>
              <p:cNvGrpSpPr/>
              <p:nvPr/>
            </p:nvGrpSpPr>
            <p:grpSpPr>
              <a:xfrm>
                <a:off x="6338291" y="1101377"/>
                <a:ext cx="5695950" cy="2667000"/>
                <a:chOff x="0" y="0"/>
                <a:chExt cx="5695950" cy="2667000"/>
              </a:xfrm>
            </p:grpSpPr>
            <p:sp>
              <p:nvSpPr>
                <p:cNvPr id="21" name="Text Box 2"/>
                <p:cNvSpPr txBox="1">
                  <a:spLocks noChangeArrowheads="1"/>
                </p:cNvSpPr>
                <p:nvPr/>
              </p:nvSpPr>
              <p:spPr bwMode="auto">
                <a:xfrm>
                  <a:off x="1819275" y="0"/>
                  <a:ext cx="3876675" cy="1362075"/>
                </a:xfrm>
                <a:prstGeom prst="rect">
                  <a:avLst/>
                </a:prstGeom>
                <a:solidFill>
                  <a:srgbClr val="FFC000">
                    <a:lumMod val="20000"/>
                    <a:lumOff val="80000"/>
                  </a:srgbClr>
                </a:solidFill>
                <a:ln w="28575" cap="flat" cmpd="sng" algn="ctr">
                  <a:solidFill>
                    <a:srgbClr val="92D050"/>
                  </a:solidFill>
                  <a:prstDash val="solid"/>
                  <a:miter lim="800000"/>
                  <a:headEnd/>
                  <a:tailEnd/>
                </a:ln>
                <a:effectLst/>
              </p:spPr>
              <p:txBody>
                <a:bodyPr rot="0" vert="horz" wrap="square" lIns="91440" tIns="45720" rIns="91440" bIns="45720" anchor="t" anchorCtr="0">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chữ</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êke</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dài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cạnh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04850"/>
                  <a:ext cx="1809750" cy="1962150"/>
                </a:xfrm>
                <a:prstGeom prst="rect">
                  <a:avLst/>
                </a:prstGeom>
              </p:spPr>
            </p:pic>
          </p:grpSp>
          <p:grpSp>
            <p:nvGrpSpPr>
              <p:cNvPr id="15" name="Group 14"/>
              <p:cNvGrpSpPr/>
              <p:nvPr/>
            </p:nvGrpSpPr>
            <p:grpSpPr>
              <a:xfrm>
                <a:off x="6271451" y="2667000"/>
                <a:ext cx="5829300" cy="1828800"/>
                <a:chOff x="0" y="0"/>
                <a:chExt cx="5829300" cy="1828800"/>
              </a:xfrm>
            </p:grpSpPr>
            <p:sp>
              <p:nvSpPr>
                <p:cNvPr id="19" name="Text Box 2"/>
                <p:cNvSpPr txBox="1">
                  <a:spLocks noChangeArrowheads="1"/>
                </p:cNvSpPr>
                <p:nvPr/>
              </p:nvSpPr>
              <p:spPr bwMode="auto">
                <a:xfrm>
                  <a:off x="1952625" y="0"/>
                  <a:ext cx="3876675" cy="1828800"/>
                </a:xfrm>
                <a:prstGeom prst="rect">
                  <a:avLst/>
                </a:prstGeom>
                <a:solidFill>
                  <a:srgbClr val="FFC000"/>
                </a:solidFill>
                <a:ln w="28575" cap="flat" cmpd="sng" algn="ctr">
                  <a:solidFill>
                    <a:srgbClr val="FFC000">
                      <a:lumMod val="75000"/>
                    </a:srgbClr>
                  </a:solidFill>
                  <a:prstDash val="solid"/>
                  <a:miter lim="800000"/>
                  <a:headEnd/>
                  <a:tailEnd/>
                </a:ln>
                <a:effectLst/>
              </p:spPr>
              <p:txBody>
                <a:bodyPr rot="0" vert="horz" wrap="square" lIns="91440" tIns="45720" rIns="91440" bIns="45720" anchor="t" anchorCtr="0">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diện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chữ</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dài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cạnh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00100"/>
                  <a:ext cx="1943100" cy="495300"/>
                </a:xfrm>
                <a:prstGeom prst="rect">
                  <a:avLst/>
                </a:prstGeom>
              </p:spPr>
            </p:pic>
          </p:grpSp>
          <p:grpSp>
            <p:nvGrpSpPr>
              <p:cNvPr id="16" name="Group 15"/>
              <p:cNvGrpSpPr/>
              <p:nvPr/>
            </p:nvGrpSpPr>
            <p:grpSpPr>
              <a:xfrm>
                <a:off x="6477918" y="3910988"/>
                <a:ext cx="5640636" cy="2793591"/>
                <a:chOff x="0" y="8641"/>
                <a:chExt cx="4467225" cy="2789804"/>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62075" y="685800"/>
                  <a:ext cx="3105150" cy="2112645"/>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8641"/>
                  <a:ext cx="1362075" cy="1714500"/>
                </a:xfrm>
                <a:prstGeom prst="rect">
                  <a:avLst/>
                </a:prstGeom>
              </p:spPr>
            </p:pic>
          </p:grpSp>
        </p:grpSp>
        <p:pic>
          <p:nvPicPr>
            <p:cNvPr id="9" name="Picture 8"/>
            <p:cNvPicPr>
              <a:picLocks noChangeAspect="1"/>
            </p:cNvPicPr>
            <p:nvPr/>
          </p:nvPicPr>
          <p:blipFill>
            <a:blip r:embed="rId11"/>
            <a:stretch>
              <a:fillRect/>
            </a:stretch>
          </p:blipFill>
          <p:spPr>
            <a:xfrm>
              <a:off x="4283925" y="2762510"/>
              <a:ext cx="3531333" cy="1852612"/>
            </a:xfrm>
            <a:prstGeom prst="rect">
              <a:avLst/>
            </a:prstGeom>
          </p:spPr>
        </p:pic>
      </p:grpSp>
    </p:spTree>
    <p:extLst>
      <p:ext uri="{BB962C8B-B14F-4D97-AF65-F5344CB8AC3E}">
        <p14:creationId xmlns:p14="http://schemas.microsoft.com/office/powerpoint/2010/main" val="421805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0" y="0"/>
            <a:ext cx="9144000" cy="6858000"/>
            <a:chOff x="0" y="0"/>
            <a:chExt cx="12192000" cy="6858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7" name="Sun 6">
            <a:extLst>
              <a:ext uri="{FF2B5EF4-FFF2-40B4-BE49-F238E27FC236}">
                <a16:creationId xmlns="" xmlns:a16="http://schemas.microsoft.com/office/drawing/2014/main" id="{6437E96C-B4D7-4CA6-90EE-43A5C748EF9C}"/>
              </a:ext>
            </a:extLst>
          </p:cNvPr>
          <p:cNvSpPr/>
          <p:nvPr/>
        </p:nvSpPr>
        <p:spPr>
          <a:xfrm>
            <a:off x="228600" y="1143000"/>
            <a:ext cx="3657600" cy="34290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HOẠT ĐỘNG 2</a:t>
            </a:r>
          </a:p>
        </p:txBody>
      </p:sp>
      <p:sp>
        <p:nvSpPr>
          <p:cNvPr id="8" name="TextBox 7"/>
          <p:cNvSpPr txBox="1"/>
          <p:nvPr/>
        </p:nvSpPr>
        <p:spPr>
          <a:xfrm>
            <a:off x="3962411" y="2743244"/>
            <a:ext cx="4778937" cy="461665"/>
          </a:xfrm>
          <a:prstGeom prst="rect">
            <a:avLst/>
          </a:prstGeom>
          <a:noFill/>
        </p:spPr>
        <p:txBody>
          <a:bodyPr wrap="none" rtlCol="0">
            <a:spAutoFit/>
          </a:bodyPr>
          <a:lstStyle/>
          <a:p>
            <a:r>
              <a:rPr lang="en-US" sz="2400" b="1">
                <a:solidFill>
                  <a:srgbClr val="FF0000"/>
                </a:solidFill>
                <a:latin typeface="Times New Roman" pitchFamily="18" charset="0"/>
                <a:cs typeface="Times New Roman" pitchFamily="18" charset="0"/>
              </a:rPr>
              <a:t>HÌNH THÀNH KIẾN THỨC MỚI</a:t>
            </a:r>
          </a:p>
        </p:txBody>
      </p:sp>
    </p:spTree>
    <p:extLst>
      <p:ext uri="{BB962C8B-B14F-4D97-AF65-F5344CB8AC3E}">
        <p14:creationId xmlns:p14="http://schemas.microsoft.com/office/powerpoint/2010/main" val="3659994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21771" y="0"/>
            <a:ext cx="9144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6" name="TextBox 5"/>
          <p:cNvSpPr txBox="1"/>
          <p:nvPr/>
        </p:nvSpPr>
        <p:spPr>
          <a:xfrm>
            <a:off x="224072" y="78462"/>
            <a:ext cx="4296369" cy="954107"/>
          </a:xfrm>
          <a:prstGeom prst="rect">
            <a:avLst/>
          </a:prstGeom>
          <a:noFill/>
          <a:ln w="57150">
            <a:solidFill>
              <a:schemeClr val="accent1"/>
            </a:solidFill>
          </a:ln>
        </p:spPr>
        <p:txBody>
          <a:bodyPr wrap="none" rtlCol="0">
            <a:spAutoFit/>
          </a:bodyPr>
          <a:lstStyle/>
          <a:p>
            <a:pPr marL="400050" indent="-400050">
              <a:buAutoNum type="romanUcPeriod"/>
            </a:pPr>
            <a:r>
              <a:rPr lang="en-US" sz="2800" b="1" dirty="0">
                <a:solidFill>
                  <a:srgbClr val="FF0000"/>
                </a:solidFill>
                <a:latin typeface="Times New Roman" pitchFamily="18" charset="0"/>
                <a:cs typeface="Times New Roman" pitchFamily="18" charset="0"/>
              </a:rPr>
              <a:t>HÌNH CHỮ NHẬT</a:t>
            </a:r>
          </a:p>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nhật</a:t>
            </a:r>
            <a:endParaRPr lang="en-US" sz="2800" b="1" dirty="0">
              <a:solidFill>
                <a:srgbClr val="FF0000"/>
              </a:solidFill>
              <a:latin typeface="Times New Roman" pitchFamily="18" charset="0"/>
              <a:cs typeface="Times New Roman" pitchFamily="18" charset="0"/>
            </a:endParaRPr>
          </a:p>
        </p:txBody>
      </p:sp>
      <p:sp>
        <p:nvSpPr>
          <p:cNvPr id="10" name="TextBox 9"/>
          <p:cNvSpPr txBox="1"/>
          <p:nvPr/>
        </p:nvSpPr>
        <p:spPr>
          <a:xfrm>
            <a:off x="224070" y="1053701"/>
            <a:ext cx="6024330" cy="5693866"/>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HĐ1:</a:t>
            </a:r>
            <a:r>
              <a:rPr lang="en-US" sz="2800">
                <a:latin typeface="Times New Roman" pitchFamily="18" charset="0"/>
                <a:cs typeface="Times New Roman" pitchFamily="18" charset="0"/>
              </a:rPr>
              <a:t> Với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 </a:t>
            </a:r>
            <a:r>
              <a:rPr lang="en-US" sz="2800">
                <a:latin typeface="Times New Roman" pitchFamily="18" charset="0"/>
                <a:cs typeface="Times New Roman" pitchFamily="18" charset="0"/>
              </a:rPr>
              <a:t>ở </a:t>
            </a:r>
          </a:p>
          <a:p>
            <a:r>
              <a:rPr lang="en-US" sz="2800">
                <a:latin typeface="Times New Roman" pitchFamily="18" charset="0"/>
                <a:cs typeface="Times New Roman" pitchFamily="18" charset="0"/>
              </a:rPr>
              <a:t>Hình </a:t>
            </a:r>
            <a:r>
              <a:rPr lang="en-US" sz="2800" dirty="0">
                <a:latin typeface="Times New Roman" pitchFamily="18" charset="0"/>
                <a:cs typeface="Times New Roman" pitchFamily="18" charset="0"/>
              </a:rPr>
              <a:t>13,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a:p>
            <a:pPr marL="342900" indent="-342900">
              <a:buAutoNum type="alphaLcParenR"/>
            </a:pPr>
            <a:r>
              <a:rPr lang="en-US" sz="2800" dirty="0" err="1">
                <a:latin typeface="Times New Roman" pitchFamily="18" charset="0"/>
                <a:cs typeface="Times New Roman" pitchFamily="18" charset="0"/>
              </a:rPr>
              <a:t>Đếm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ô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a:t>
            </a:r>
          </a:p>
          <a:p>
            <a:pPr marL="285750" indent="-285750">
              <a:buFontTx/>
              <a:buChar char="-"/>
            </a:pP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AB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CD</a:t>
            </a:r>
          </a:p>
          <a:p>
            <a:pPr marL="285750" indent="-285750">
              <a:buFontTx/>
              <a:buChar char="-"/>
            </a:pP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AD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BC</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AB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CD; AD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BC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song </a:t>
            </a:r>
            <a:r>
              <a:rPr lang="en-US" sz="2800" dirty="0" err="1">
                <a:latin typeface="Times New Roman" pitchFamily="18" charset="0"/>
                <a:cs typeface="Times New Roman" pitchFamily="18" charset="0"/>
              </a:rPr>
              <a:t>song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chia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chéo</a:t>
            </a:r>
            <a:r>
              <a:rPr lang="en-US" sz="2800" dirty="0">
                <a:latin typeface="Times New Roman" pitchFamily="18" charset="0"/>
                <a:cs typeface="Times New Roman" pitchFamily="18" charset="0"/>
              </a:rPr>
              <a:t> AC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BD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a:t>
            </a:r>
          </a:p>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đỉnh</a:t>
            </a:r>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A</a:t>
            </a:r>
            <a:r>
              <a:rPr lang="en-US" sz="2800" dirty="0">
                <a:latin typeface="Times New Roman" pitchFamily="18" charset="0"/>
                <a:cs typeface="Times New Roman" pitchFamily="18" charset="0"/>
              </a:rPr>
              <a:t>, B, C, D</a:t>
            </a:r>
          </a:p>
        </p:txBody>
      </p:sp>
      <p:pic>
        <p:nvPicPr>
          <p:cNvPr id="13" name="Picture 12"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8886" y="3131037"/>
            <a:ext cx="1371600" cy="1161984"/>
          </a:xfrm>
          <a:prstGeom prst="rect">
            <a:avLst/>
          </a:prstGeom>
        </p:spPr>
      </p:pic>
      <p:sp>
        <p:nvSpPr>
          <p:cNvPr id="28" name="TextBox 27"/>
          <p:cNvSpPr txBox="1"/>
          <p:nvPr/>
        </p:nvSpPr>
        <p:spPr>
          <a:xfrm>
            <a:off x="6248402" y="4419622"/>
            <a:ext cx="2917371" cy="830997"/>
          </a:xfrm>
          <a:prstGeom prst="rect">
            <a:avLst/>
          </a:prstGeom>
          <a:noFill/>
        </p:spPr>
        <p:txBody>
          <a:bodyPr wrap="square" rtlCol="0">
            <a:spAutoFit/>
          </a:bodyPr>
          <a:lstStyle/>
          <a:p>
            <a:pPr algn="ctr"/>
            <a:r>
              <a:rPr lang="en-US" sz="2400" b="1" i="1">
                <a:solidFill>
                  <a:srgbClr val="FF0000"/>
                </a:solidFill>
                <a:latin typeface="Times New Roman" pitchFamily="18" charset="0"/>
                <a:cs typeface="Times New Roman" pitchFamily="18" charset="0"/>
              </a:rPr>
              <a:t>Hình thức khăn trải bàn (3 Phút)</a:t>
            </a:r>
          </a:p>
        </p:txBody>
      </p:sp>
      <p:pic>
        <p:nvPicPr>
          <p:cNvPr id="12" name="Picture 11">
            <a:extLst>
              <a:ext uri="{FF2B5EF4-FFF2-40B4-BE49-F238E27FC236}">
                <a16:creationId xmlns="" xmlns:a16="http://schemas.microsoft.com/office/drawing/2014/main" id="{6B2B9FC7-BEFD-4CB8-8D20-A4097C8B828F}"/>
              </a:ext>
            </a:extLst>
          </p:cNvPr>
          <p:cNvPicPr>
            <a:picLocks noChangeAspect="1"/>
          </p:cNvPicPr>
          <p:nvPr/>
        </p:nvPicPr>
        <p:blipFill>
          <a:blip r:embed="rId4"/>
          <a:stretch>
            <a:fillRect/>
          </a:stretch>
        </p:blipFill>
        <p:spPr>
          <a:xfrm>
            <a:off x="5693997" y="306097"/>
            <a:ext cx="3721378" cy="2655983"/>
          </a:xfrm>
          <a:prstGeom prst="rect">
            <a:avLst/>
          </a:prstGeom>
        </p:spPr>
      </p:pic>
    </p:spTree>
    <p:extLst>
      <p:ext uri="{BB962C8B-B14F-4D97-AF65-F5344CB8AC3E}">
        <p14:creationId xmlns:p14="http://schemas.microsoft.com/office/powerpoint/2010/main" val="277211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9144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6" name="TextBox 5"/>
          <p:cNvSpPr txBox="1"/>
          <p:nvPr/>
        </p:nvSpPr>
        <p:spPr>
          <a:xfrm>
            <a:off x="224072" y="78462"/>
            <a:ext cx="4296369" cy="954107"/>
          </a:xfrm>
          <a:prstGeom prst="rect">
            <a:avLst/>
          </a:prstGeom>
          <a:noFill/>
          <a:ln w="57150">
            <a:solidFill>
              <a:schemeClr val="accent1"/>
            </a:solidFill>
          </a:ln>
        </p:spPr>
        <p:txBody>
          <a:bodyPr wrap="none" rtlCol="0">
            <a:spAutoFit/>
          </a:bodyPr>
          <a:lstStyle/>
          <a:p>
            <a:pPr marL="400050" indent="-400050">
              <a:buAutoNum type="romanUcPeriod"/>
            </a:pPr>
            <a:r>
              <a:rPr lang="en-US" sz="2800" b="1" dirty="0">
                <a:solidFill>
                  <a:srgbClr val="FF0000"/>
                </a:solidFill>
                <a:latin typeface="Times New Roman" pitchFamily="18" charset="0"/>
                <a:cs typeface="Times New Roman" pitchFamily="18" charset="0"/>
              </a:rPr>
              <a:t>HÌNH CHỮ NHẬT</a:t>
            </a:r>
          </a:p>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nhật</a:t>
            </a:r>
            <a:endParaRPr lang="en-US" sz="2800" b="1" dirty="0">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C7EDAF29-14C2-41D7-BB96-DCA5D2311788}"/>
              </a:ext>
            </a:extLst>
          </p:cNvPr>
          <p:cNvPicPr>
            <a:picLocks noChangeAspect="1"/>
          </p:cNvPicPr>
          <p:nvPr/>
        </p:nvPicPr>
        <p:blipFill>
          <a:blip r:embed="rId3"/>
          <a:stretch>
            <a:fillRect/>
          </a:stretch>
        </p:blipFill>
        <p:spPr>
          <a:xfrm>
            <a:off x="5460205" y="555515"/>
            <a:ext cx="3333896" cy="2017175"/>
          </a:xfrm>
          <a:prstGeom prst="rect">
            <a:avLst/>
          </a:prstGeom>
        </p:spPr>
      </p:pic>
      <p:sp>
        <p:nvSpPr>
          <p:cNvPr id="8" name="TextBox 7"/>
          <p:cNvSpPr txBox="1"/>
          <p:nvPr/>
        </p:nvSpPr>
        <p:spPr>
          <a:xfrm>
            <a:off x="152400" y="2667000"/>
            <a:ext cx="8839200" cy="3539430"/>
          </a:xfrm>
          <a:prstGeom prst="rect">
            <a:avLst/>
          </a:prstGeom>
          <a:solidFill>
            <a:schemeClr val="accent4">
              <a:lumMod val="20000"/>
              <a:lumOff val="80000"/>
            </a:schemeClr>
          </a:solidFill>
          <a:ln>
            <a:solidFill>
              <a:srgbClr val="00B0F0"/>
            </a:solidFill>
          </a:ln>
        </p:spPr>
        <p:txBody>
          <a:bodyPr wrap="square" rtlCol="0">
            <a:spAutoFit/>
          </a:bodyPr>
          <a:lstStyle/>
          <a:p>
            <a:pPr marL="342900" indent="-342900">
              <a:buAutoNum type="alphaLcParenR"/>
            </a:pP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AB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DC </a:t>
            </a:r>
            <a:r>
              <a:rPr lang="en-US" sz="2800" err="1">
                <a:latin typeface="Times New Roman" pitchFamily="18" charset="0"/>
                <a:cs typeface="Times New Roman" pitchFamily="18" charset="0"/>
              </a:rPr>
              <a:t>bằng</a:t>
            </a:r>
            <a:r>
              <a:rPr lang="en-US" sz="2800">
                <a:latin typeface="Times New Roman" pitchFamily="18" charset="0"/>
                <a:cs typeface="Times New Roman" pitchFamily="18" charset="0"/>
              </a:rPr>
              <a:t> nhau    </a:t>
            </a:r>
            <a:r>
              <a:rPr lang="en-US" sz="2400" i="1">
                <a:solidFill>
                  <a:srgbClr val="FF0000"/>
                </a:solidFill>
                <a:latin typeface="Times New Roman" pitchFamily="18" charset="0"/>
                <a:cs typeface="Times New Roman" pitchFamily="18" charset="0"/>
              </a:rPr>
              <a:t>(1 điểm)</a:t>
            </a:r>
          </a:p>
          <a:p>
            <a:r>
              <a:rPr lang="en-US" sz="280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AD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BC </a:t>
            </a:r>
            <a:r>
              <a:rPr lang="en-US" sz="2800" err="1">
                <a:latin typeface="Times New Roman" pitchFamily="18" charset="0"/>
                <a:cs typeface="Times New Roman" pitchFamily="18" charset="0"/>
              </a:rPr>
              <a:t>bằng</a:t>
            </a:r>
            <a:r>
              <a:rPr lang="en-US" sz="2800">
                <a:latin typeface="Times New Roman" pitchFamily="18" charset="0"/>
                <a:cs typeface="Times New Roman" pitchFamily="18" charset="0"/>
              </a:rPr>
              <a:t> nhau     </a:t>
            </a:r>
            <a:r>
              <a:rPr lang="en-US" sz="2800" i="1">
                <a:solidFill>
                  <a:srgbClr val="FF0000"/>
                </a:solidFill>
                <a:latin typeface="Times New Roman" pitchFamily="18" charset="0"/>
                <a:cs typeface="Times New Roman" pitchFamily="18" charset="0"/>
              </a:rPr>
              <a:t>(1 điểm)</a:t>
            </a:r>
          </a:p>
          <a:p>
            <a:r>
              <a:rPr lang="en-US" sz="2800">
                <a:latin typeface="Times New Roman" pitchFamily="18" charset="0"/>
                <a:cs typeface="Times New Roman" pitchFamily="18" charset="0"/>
              </a:rPr>
              <a:t>b) AB </a:t>
            </a:r>
            <a:r>
              <a:rPr lang="en-US" sz="2800" dirty="0">
                <a:latin typeface="Times New Roman" pitchFamily="18" charset="0"/>
                <a:cs typeface="Times New Roman" pitchFamily="18" charset="0"/>
              </a:rPr>
              <a:t>song </a:t>
            </a:r>
            <a:r>
              <a:rPr lang="en-US" sz="2800" dirty="0" err="1">
                <a:latin typeface="Times New Roman" pitchFamily="18" charset="0"/>
                <a:cs typeface="Times New Roman" pitchFamily="18" charset="0"/>
              </a:rPr>
              <a:t>song</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với</a:t>
            </a:r>
            <a:r>
              <a:rPr lang="en-US" sz="2800">
                <a:latin typeface="Times New Roman" pitchFamily="18" charset="0"/>
                <a:cs typeface="Times New Roman" pitchFamily="18" charset="0"/>
              </a:rPr>
              <a:t> DC   </a:t>
            </a:r>
            <a:r>
              <a:rPr lang="en-US" sz="2800" i="1">
                <a:solidFill>
                  <a:srgbClr val="FF0000"/>
                </a:solidFill>
                <a:latin typeface="Times New Roman" pitchFamily="18" charset="0"/>
                <a:cs typeface="Times New Roman" pitchFamily="18" charset="0"/>
              </a:rPr>
              <a:t>(1 điểm)</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a:t>
            </a:r>
            <a:r>
              <a:rPr lang="en-US" sz="2800" dirty="0">
                <a:latin typeface="Times New Roman" pitchFamily="18" charset="0"/>
                <a:cs typeface="Times New Roman" pitchFamily="18" charset="0"/>
              </a:rPr>
              <a:t>AD song </a:t>
            </a:r>
            <a:r>
              <a:rPr lang="en-US" sz="2800" dirty="0" err="1">
                <a:latin typeface="Times New Roman" pitchFamily="18" charset="0"/>
                <a:cs typeface="Times New Roman" pitchFamily="18" charset="0"/>
              </a:rPr>
              <a:t>song</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với</a:t>
            </a:r>
            <a:r>
              <a:rPr lang="en-US" sz="2800">
                <a:latin typeface="Times New Roman" pitchFamily="18" charset="0"/>
                <a:cs typeface="Times New Roman" pitchFamily="18" charset="0"/>
              </a:rPr>
              <a:t> BC  </a:t>
            </a:r>
            <a:r>
              <a:rPr lang="en-US" sz="2800" i="1">
                <a:solidFill>
                  <a:srgbClr val="FF0000"/>
                </a:solidFill>
                <a:latin typeface="Times New Roman" pitchFamily="18" charset="0"/>
                <a:cs typeface="Times New Roman" pitchFamily="18" charset="0"/>
              </a:rPr>
              <a:t>(1 điểm)</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c) Đo</a:t>
            </a:r>
            <a:r>
              <a:rPr lang="en-US" sz="2800" dirty="0">
                <a:latin typeface="Times New Roman" pitchFamily="18" charset="0"/>
                <a:cs typeface="Times New Roman" pitchFamily="18" charset="0"/>
              </a:rPr>
              <a:t>: AC = 4,4 </a:t>
            </a:r>
            <a:r>
              <a:rPr lang="en-US" sz="2800">
                <a:latin typeface="Times New Roman" pitchFamily="18" charset="0"/>
                <a:cs typeface="Times New Roman" pitchFamily="18" charset="0"/>
              </a:rPr>
              <a:t>cm     </a:t>
            </a:r>
            <a:r>
              <a:rPr lang="en-US" sz="2800" i="1">
                <a:solidFill>
                  <a:srgbClr val="FF0000"/>
                </a:solidFill>
                <a:latin typeface="Times New Roman" pitchFamily="18" charset="0"/>
                <a:cs typeface="Times New Roman" pitchFamily="18" charset="0"/>
              </a:rPr>
              <a:t>(2 điểm)</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a:t>
            </a:r>
            <a:r>
              <a:rPr lang="en-US" sz="2800" dirty="0">
                <a:latin typeface="Times New Roman" pitchFamily="18" charset="0"/>
                <a:cs typeface="Times New Roman" pitchFamily="18" charset="0"/>
              </a:rPr>
              <a:t>BD = </a:t>
            </a:r>
            <a:r>
              <a:rPr lang="en-US" sz="2800">
                <a:latin typeface="Times New Roman" pitchFamily="18" charset="0"/>
                <a:cs typeface="Times New Roman" pitchFamily="18" charset="0"/>
              </a:rPr>
              <a:t>4,4 cm     </a:t>
            </a:r>
            <a:r>
              <a:rPr lang="en-US" sz="2800" i="1">
                <a:solidFill>
                  <a:srgbClr val="FF0000"/>
                </a:solidFill>
                <a:latin typeface="Times New Roman" pitchFamily="18" charset="0"/>
                <a:cs typeface="Times New Roman" pitchFamily="18" charset="0"/>
              </a:rPr>
              <a:t>(2 điểm)</a:t>
            </a:r>
            <a:endParaRPr lang="en-US" sz="2800" dirty="0">
              <a:latin typeface="Times New Roman" pitchFamily="18" charset="0"/>
              <a:cs typeface="Times New Roman" pitchFamily="18" charset="0"/>
            </a:endParaRPr>
          </a:p>
          <a:p>
            <a:pPr marL="342900" indent="-342900">
              <a:buAutoNum type="alphaLcParenR"/>
            </a:pP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 </a:t>
            </a:r>
            <a:r>
              <a:rPr lang="en-US" sz="2800" err="1">
                <a:latin typeface="Times New Roman" pitchFamily="18" charset="0"/>
                <a:cs typeface="Times New Roman" pitchFamily="18" charset="0"/>
              </a:rPr>
              <a:t>đều</a:t>
            </a:r>
            <a:r>
              <a:rPr lang="en-US" sz="2800">
                <a:latin typeface="Times New Roman" pitchFamily="18" charset="0"/>
                <a:cs typeface="Times New Roman" pitchFamily="18" charset="0"/>
              </a:rPr>
              <a:t> </a:t>
            </a:r>
          </a:p>
          <a:p>
            <a:pPr lvl="0"/>
            <a:r>
              <a:rPr lang="en-US" sz="2800">
                <a:latin typeface="Times New Roman" pitchFamily="18" charset="0"/>
                <a:cs typeface="Times New Roman" pitchFamily="18" charset="0"/>
              </a:rPr>
              <a:t>là </a:t>
            </a:r>
            <a:r>
              <a:rPr lang="en-US" sz="2800" err="1">
                <a:latin typeface="Times New Roman" pitchFamily="18" charset="0"/>
                <a:cs typeface="Times New Roman" pitchFamily="18" charset="0"/>
              </a:rPr>
              <a:t>góc</a:t>
            </a:r>
            <a:r>
              <a:rPr lang="en-US" sz="2800">
                <a:latin typeface="Times New Roman" pitchFamily="18" charset="0"/>
                <a:cs typeface="Times New Roman" pitchFamily="18" charset="0"/>
              </a:rPr>
              <a:t> vuông    </a:t>
            </a:r>
            <a:r>
              <a:rPr lang="en-US" sz="2800" i="1">
                <a:solidFill>
                  <a:srgbClr val="FF0000"/>
                </a:solidFill>
                <a:latin typeface="Times New Roman" pitchFamily="18" charset="0"/>
                <a:cs typeface="Times New Roman" pitchFamily="18" charset="0"/>
              </a:rPr>
              <a:t>(2 điểm)</a:t>
            </a:r>
          </a:p>
        </p:txBody>
      </p:sp>
      <p:sp>
        <p:nvSpPr>
          <p:cNvPr id="3" name="TextBox 2"/>
          <p:cNvSpPr txBox="1"/>
          <p:nvPr/>
        </p:nvSpPr>
        <p:spPr>
          <a:xfrm>
            <a:off x="224070" y="1981200"/>
            <a:ext cx="4727576" cy="523220"/>
          </a:xfrm>
          <a:prstGeom prst="rect">
            <a:avLst/>
          </a:prstGeom>
          <a:noFill/>
        </p:spPr>
        <p:txBody>
          <a:bodyPr wrap="none" rtlCol="0">
            <a:spAutoFit/>
          </a:bodyPr>
          <a:lstStyle/>
          <a:p>
            <a:r>
              <a:rPr lang="en-US" sz="2800" b="1">
                <a:solidFill>
                  <a:srgbClr val="00B0F0"/>
                </a:solidFill>
                <a:latin typeface="Times New Roman" pitchFamily="18" charset="0"/>
                <a:cs typeface="Times New Roman" pitchFamily="18" charset="0"/>
              </a:rPr>
              <a:t>HƯỚNG DẪN CHẤM ĐIỂM</a:t>
            </a:r>
          </a:p>
        </p:txBody>
      </p:sp>
    </p:spTree>
    <p:extLst>
      <p:ext uri="{BB962C8B-B14F-4D97-AF65-F5344CB8AC3E}">
        <p14:creationId xmlns:p14="http://schemas.microsoft.com/office/powerpoint/2010/main" val="2534320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1077</TotalTime>
  <Words>1576</Words>
  <Application>Microsoft Office PowerPoint</Application>
  <PresentationFormat>On-screen Show (4:3)</PresentationFormat>
  <Paragraphs>145</Paragraphs>
  <Slides>29</Slides>
  <Notes>0</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Calibri Light</vt:lpstr>
      <vt:lpstr>Times New Roman</vt:lpstr>
      <vt:lpstr>Tw Cen MT</vt:lpstr>
      <vt:lpstr>思源黑体 Heavy</vt:lpstr>
      <vt:lpstr>等线</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97</cp:revision>
  <dcterms:created xsi:type="dcterms:W3CDTF">2021-07-10T01:57:28Z</dcterms:created>
  <dcterms:modified xsi:type="dcterms:W3CDTF">2021-10-11T14:12:54Z</dcterms:modified>
</cp:coreProperties>
</file>