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  <p:sldMasterId id="2147483688" r:id="rId6"/>
    <p:sldMasterId id="2147483700" r:id="rId7"/>
  </p:sldMasterIdLst>
  <p:notesMasterIdLst>
    <p:notesMasterId r:id="rId30"/>
  </p:notesMasterIdLst>
  <p:sldIdLst>
    <p:sldId id="284" r:id="rId8"/>
    <p:sldId id="257" r:id="rId9"/>
    <p:sldId id="287" r:id="rId10"/>
    <p:sldId id="335" r:id="rId11"/>
    <p:sldId id="288" r:id="rId12"/>
    <p:sldId id="264" r:id="rId13"/>
    <p:sldId id="265" r:id="rId14"/>
    <p:sldId id="290" r:id="rId15"/>
    <p:sldId id="356" r:id="rId16"/>
    <p:sldId id="357" r:id="rId17"/>
    <p:sldId id="294" r:id="rId18"/>
    <p:sldId id="358" r:id="rId19"/>
    <p:sldId id="359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5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6" d="100"/>
          <a:sy n="96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6" y="3846054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7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0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5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8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6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3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7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65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64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2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9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88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95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74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77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5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4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1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5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8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27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8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06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3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71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07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1311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" y="2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94B53-9C3B-4A6E-8900-3832AA4658B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6.png"/><Relationship Id="rId3" Type="http://schemas.openxmlformats.org/officeDocument/2006/relationships/audio" Target="../media/audio3.wav"/><Relationship Id="rId7" Type="http://schemas.openxmlformats.org/officeDocument/2006/relationships/image" Target="../media/image53.png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52.png"/><Relationship Id="rId10" Type="http://schemas.openxmlformats.org/officeDocument/2006/relationships/image" Target="../media/image70.png"/><Relationship Id="rId4" Type="http://schemas.openxmlformats.org/officeDocument/2006/relationships/image" Target="../media/image5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9.svg"/><Relationship Id="rId7" Type="http://schemas.openxmlformats.org/officeDocument/2006/relationships/image" Target="../media/image1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3.sv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2245F4-799D-4C68-827C-9F19A957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44" y="135932"/>
            <a:ext cx="5610225" cy="105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4EAF6-288A-4A57-B6AB-9BF988EE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9" y="1376404"/>
            <a:ext cx="1028700" cy="140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622F8B-0C9B-4441-8FD4-160C4F544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36" y="2848003"/>
            <a:ext cx="1143000" cy="1381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8B9398-B4AE-49C6-AA30-7F5CD9C18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59" y="4357129"/>
            <a:ext cx="1026616" cy="1151054"/>
          </a:xfrm>
          <a:prstGeom prst="rect">
            <a:avLst/>
          </a:prstGeom>
        </p:spPr>
      </p:pic>
      <p:sp>
        <p:nvSpPr>
          <p:cNvPr id="16" name="Left Arrow 5">
            <a:extLst>
              <a:ext uri="{FF2B5EF4-FFF2-40B4-BE49-F238E27FC236}">
                <a16:creationId xmlns:a16="http://schemas.microsoft.com/office/drawing/2014/main" id="{45402503-186D-4144-A930-10E616E0366D}"/>
              </a:ext>
            </a:extLst>
          </p:cNvPr>
          <p:cNvSpPr/>
          <p:nvPr/>
        </p:nvSpPr>
        <p:spPr>
          <a:xfrm>
            <a:off x="1377485" y="1418438"/>
            <a:ext cx="4718515" cy="127461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CÂU HỎI KHỞI ĐỘNG</a:t>
            </a:r>
          </a:p>
        </p:txBody>
      </p:sp>
      <p:sp>
        <p:nvSpPr>
          <p:cNvPr id="17" name="Left Arrow 6">
            <a:extLst>
              <a:ext uri="{FF2B5EF4-FFF2-40B4-BE49-F238E27FC236}">
                <a16:creationId xmlns:a16="http://schemas.microsoft.com/office/drawing/2014/main" id="{7E4222DF-F880-42F9-9555-B62F7E12AC81}"/>
              </a:ext>
            </a:extLst>
          </p:cNvPr>
          <p:cNvSpPr/>
          <p:nvPr/>
        </p:nvSpPr>
        <p:spPr>
          <a:xfrm>
            <a:off x="1377492" y="2766392"/>
            <a:ext cx="4718509" cy="12746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KHÁM PHÁ KIẾN THỨC</a:t>
            </a:r>
          </a:p>
        </p:txBody>
      </p:sp>
      <p:sp>
        <p:nvSpPr>
          <p:cNvPr id="18" name="Left Arrow 7">
            <a:extLst>
              <a:ext uri="{FF2B5EF4-FFF2-40B4-BE49-F238E27FC236}">
                <a16:creationId xmlns:a16="http://schemas.microsoft.com/office/drawing/2014/main" id="{ADDFE516-0F91-4B7C-B3BC-C64EE3EA5FA5}"/>
              </a:ext>
            </a:extLst>
          </p:cNvPr>
          <p:cNvSpPr/>
          <p:nvPr/>
        </p:nvSpPr>
        <p:spPr>
          <a:xfrm>
            <a:off x="1386589" y="4104070"/>
            <a:ext cx="4709415" cy="127461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353" y="2255825"/>
            <a:ext cx="904875" cy="1000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353" y="3570097"/>
            <a:ext cx="904875" cy="1000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445" y="4862727"/>
            <a:ext cx="933915" cy="1033266"/>
          </a:xfrm>
          <a:prstGeom prst="rect">
            <a:avLst/>
          </a:prstGeom>
        </p:spPr>
      </p:pic>
      <p:sp>
        <p:nvSpPr>
          <p:cNvPr id="26" name="Left Arrow 11">
            <a:extLst>
              <a:ext uri="{FF2B5EF4-FFF2-40B4-BE49-F238E27FC236}">
                <a16:creationId xmlns:a16="http://schemas.microsoft.com/office/drawing/2014/main" id="{61078A00-D526-4DCA-8A1A-0C292CA9F15B}"/>
              </a:ext>
            </a:extLst>
          </p:cNvPr>
          <p:cNvSpPr/>
          <p:nvPr/>
        </p:nvSpPr>
        <p:spPr>
          <a:xfrm flipH="1">
            <a:off x="4212889" y="2108838"/>
            <a:ext cx="4718515" cy="127461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</a:p>
        </p:txBody>
      </p:sp>
      <p:sp>
        <p:nvSpPr>
          <p:cNvPr id="32" name="Left Arrow 12">
            <a:extLst>
              <a:ext uri="{FF2B5EF4-FFF2-40B4-BE49-F238E27FC236}">
                <a16:creationId xmlns:a16="http://schemas.microsoft.com/office/drawing/2014/main" id="{D8A3FC9D-CA71-4E17-BA72-242B4E435E28}"/>
              </a:ext>
            </a:extLst>
          </p:cNvPr>
          <p:cNvSpPr/>
          <p:nvPr/>
        </p:nvSpPr>
        <p:spPr>
          <a:xfrm flipH="1">
            <a:off x="4236425" y="3402331"/>
            <a:ext cx="4718515" cy="1314011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</a:p>
        </p:txBody>
      </p:sp>
      <p:sp>
        <p:nvSpPr>
          <p:cNvPr id="33" name="Left Arrow 13">
            <a:extLst>
              <a:ext uri="{FF2B5EF4-FFF2-40B4-BE49-F238E27FC236}">
                <a16:creationId xmlns:a16="http://schemas.microsoft.com/office/drawing/2014/main" id="{1CB0E2EF-F977-46BB-B793-9A945F511EAF}"/>
              </a:ext>
            </a:extLst>
          </p:cNvPr>
          <p:cNvSpPr/>
          <p:nvPr/>
        </p:nvSpPr>
        <p:spPr>
          <a:xfrm flipH="1">
            <a:off x="4212889" y="4779401"/>
            <a:ext cx="4798656" cy="127461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LUYỆN TẬP VẬN DỤNG</a:t>
            </a:r>
          </a:p>
        </p:txBody>
      </p:sp>
    </p:spTree>
    <p:extLst>
      <p:ext uri="{BB962C8B-B14F-4D97-AF65-F5344CB8AC3E}">
        <p14:creationId xmlns:p14="http://schemas.microsoft.com/office/powerpoint/2010/main" val="40897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6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6" y="648907"/>
            <a:ext cx="4868917" cy="81728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1162" y="1534727"/>
                <a:ext cx="8925911" cy="771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1159" y="1534727"/>
                <a:ext cx="8925910" cy="771161"/>
              </a:xfrm>
              <a:blipFill rotWithShape="1">
                <a:blip r:embed="rId2"/>
                <a:stretch>
                  <a:fillRect l="-1365" t="-2381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420250"/>
            <a:ext cx="904875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82" y="2262717"/>
            <a:ext cx="6870599" cy="1594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22F8B-0C9B-4441-8FD4-160C4F544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4" y="4098808"/>
            <a:ext cx="1143000" cy="1381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1581131" y="3857221"/>
                <a:ext cx="10673716" cy="1864301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31" y="3857215"/>
                <a:ext cx="10673716" cy="1864301"/>
              </a:xfrm>
              <a:prstGeom prst="cloud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/>
              <p:cNvSpPr/>
              <p:nvPr/>
            </p:nvSpPr>
            <p:spPr>
              <a:xfrm>
                <a:off x="1208724" y="3857221"/>
                <a:ext cx="6469085" cy="2054853"/>
              </a:xfrm>
              <a:prstGeom prst="wedgeEllipseCallou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Nêu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21" y="3857215"/>
                <a:ext cx="6469085" cy="2054853"/>
              </a:xfrm>
              <a:prstGeom prst="wedgeEllipseCallou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7DCF1A-6ACC-44AC-86B5-73DA7D34CE7C}"/>
              </a:ext>
            </a:extLst>
          </p:cNvPr>
          <p:cNvSpPr/>
          <p:nvPr/>
        </p:nvSpPr>
        <p:spPr>
          <a:xfrm>
            <a:off x="1828800" y="99749"/>
            <a:ext cx="9673373" cy="32633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-a.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0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826F4C-B017-45A4-A4B3-B8C79624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7" y="2590910"/>
            <a:ext cx="500491" cy="884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7DCF1A-6ACC-44AC-86B5-73DA7D34CE7C}"/>
              </a:ext>
            </a:extLst>
          </p:cNvPr>
          <p:cNvSpPr/>
          <p:nvPr/>
        </p:nvSpPr>
        <p:spPr>
          <a:xfrm>
            <a:off x="1828800" y="3363128"/>
            <a:ext cx="9673373" cy="1468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75945" y="3648566"/>
                <a:ext cx="79090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b="1" u="sng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b="1" u="sng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-a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−(−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44" y="3648566"/>
                <a:ext cx="7909035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926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885" y="5042752"/>
            <a:ext cx="933915" cy="103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31305" y="5207429"/>
                <a:ext cx="5533887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;-0,5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05" y="5207429"/>
                <a:ext cx="5533887" cy="791370"/>
              </a:xfrm>
              <a:prstGeom prst="rect">
                <a:avLst/>
              </a:prstGeom>
              <a:blipFill rotWithShape="1">
                <a:blip r:embed="rId6"/>
                <a:stretch>
                  <a:fillRect l="-2753" r="-209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69" y="307411"/>
            <a:ext cx="9048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7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456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2056" y="1340070"/>
            <a:ext cx="10279117" cy="297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&lt; b hay b &gt; a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&lt;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&lt;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&lt; c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081" y="4534128"/>
            <a:ext cx="904875" cy="100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1865" y="4682044"/>
                <a:ext cx="1083091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	b) 0,125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0,13	c) -0,6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65" y="4682044"/>
                <a:ext cx="10830911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1125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7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4044" y="110359"/>
            <a:ext cx="10373711" cy="2885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1" y="266427"/>
            <a:ext cx="10515600" cy="2572954"/>
          </a:xfrm>
        </p:spPr>
        <p:txBody>
          <a:bodyPr>
            <a:normAutofit/>
          </a:bodyPr>
          <a:lstStyle/>
          <a:p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61240" y="3231931"/>
                <a:ext cx="6056466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800" b="1" u="sng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b="1" u="sng" dirty="0">
                    <a:latin typeface="Times New Roman" pitchFamily="18" charset="0"/>
                    <a:cs typeface="Times New Roman" pitchFamily="18" charset="0"/>
                  </a:rPr>
                  <a:t> 5: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-0,21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	b) -0,625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40" y="3231931"/>
                <a:ext cx="6056466" cy="703398"/>
              </a:xfrm>
              <a:prstGeom prst="rect">
                <a:avLst/>
              </a:prstGeom>
              <a:blipFill rotWithShape="1">
                <a:blip r:embed="rId3"/>
                <a:stretch>
                  <a:fillRect l="-2115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3" y="4207180"/>
            <a:ext cx="933915" cy="103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1503" y="4373140"/>
                <a:ext cx="7813357" cy="701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		a) -3,23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-3,32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-1,25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03" y="4373140"/>
                <a:ext cx="7813357" cy="701346"/>
              </a:xfrm>
              <a:prstGeom prst="rect">
                <a:avLst/>
              </a:prstGeom>
              <a:blipFill rotWithShape="1">
                <a:blip r:embed="rId5"/>
                <a:stretch>
                  <a:fillRect l="-1560" r="-702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6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152400"/>
            <a:ext cx="107696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819400"/>
            <a:ext cx="27432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26400" y="1752600"/>
            <a:ext cx="41656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4673600" y="1447800"/>
            <a:ext cx="34544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65600" y="3124200"/>
            <a:ext cx="406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9953" y="205740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24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152400"/>
            <a:ext cx="107696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819400"/>
            <a:ext cx="27432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26400" y="1752600"/>
            <a:ext cx="41656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4673600" y="1447800"/>
            <a:ext cx="34544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65600" y="3124200"/>
            <a:ext cx="406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9953" y="205740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35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2895600"/>
            <a:ext cx="12192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9200" y="1447800"/>
            <a:ext cx="11176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16000" y="4572000"/>
            <a:ext cx="1219200" cy="1012372"/>
          </a:xfrm>
          <a:prstGeom prst="rect">
            <a:avLst/>
          </a:prstGeom>
        </p:spPr>
      </p:pic>
      <p:pic>
        <p:nvPicPr>
          <p:cNvPr id="8" name="Picture 7" descr="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62603"/>
            <a:ext cx="1092064" cy="895239"/>
          </a:xfrm>
          <a:prstGeom prst="rect">
            <a:avLst/>
          </a:prstGeom>
        </p:spPr>
      </p:pic>
      <p:pic>
        <p:nvPicPr>
          <p:cNvPr id="10" name="Picture 9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2" y="3962400"/>
            <a:ext cx="1174655" cy="895200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54 C 0.03959 0.00069 0.07917 -0.02292 0.1408 -0.01111 C 0.20261 0.00046 0.27865 0.07755 0.37118 0.09444 C 0.4632 0.11111 0.61163 0.11342 0.69375 0.08912 C 0.77604 0.06551 0.84757 -0.0044 0.86389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3 -0.17639 C 0.76181 -0.21273 0.73299 -0.24884 0.73299 -0.28148 C 0.73299 -0.31412 0.76181 -0.34329 0.79063 -0.37245 " pathEditMode="relative" ptsTypes="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29540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1200" y="3733802"/>
            <a:ext cx="2336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2402" y="685800"/>
            <a:ext cx="1371404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9600" y="4495735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29540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Chọn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câu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đúng</a:t>
            </a:r>
            <a:r>
              <a:rPr lang="en-US" sz="4000" dirty="0">
                <a:solidFill>
                  <a:srgbClr val="FF0000"/>
                </a:solidFill>
              </a:rPr>
              <a:t> 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124200"/>
            <a:ext cx="2492703" cy="914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9132" y="467305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9275" y="4618088"/>
            <a:ext cx="2286000" cy="983949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6800" y="3272727"/>
            <a:ext cx="2427433" cy="842073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6800" y="4618088"/>
            <a:ext cx="2492703" cy="98394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94166" y="3272727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4400" y="4717118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9366" y="327151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3932" y="47435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828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8966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8400" y="487969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30401" y="3272727"/>
                <a:ext cx="244374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1" y="3272727"/>
                <a:ext cx="2443748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3600" y="4673055"/>
                <a:ext cx="1933903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673055"/>
                <a:ext cx="1933903" cy="907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82558" y="3309313"/>
                <a:ext cx="1781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−9∉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58" y="3309313"/>
                <a:ext cx="178150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46800" y="4908601"/>
                <a:ext cx="218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1,2∈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4908601"/>
                <a:ext cx="21844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93200" y="3946431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29540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đây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hữu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tỉ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âm</a:t>
            </a:r>
            <a:r>
              <a:rPr lang="en-US" sz="4000" dirty="0">
                <a:solidFill>
                  <a:srgbClr val="FF0000"/>
                </a:solidFill>
              </a:rPr>
              <a:t> :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114800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114800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114800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114800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2000" y="3210910"/>
                <a:ext cx="436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3210910"/>
                <a:ext cx="436880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88814" y="4009431"/>
                <a:ext cx="26275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14" y="4009431"/>
                <a:ext cx="2627586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76786" y="5032604"/>
                <a:ext cx="4368800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86" y="5032604"/>
                <a:ext cx="4368800" cy="7210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5607" y="5950755"/>
                <a:ext cx="2627586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07" y="5950755"/>
                <a:ext cx="2627586" cy="7135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31200" y="3733802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DDE2ED1-4507-4A92-9174-2853857D8715}"/>
              </a:ext>
            </a:extLst>
          </p:cNvPr>
          <p:cNvSpPr txBox="1">
            <a:spLocks/>
          </p:cNvSpPr>
          <p:nvPr/>
        </p:nvSpPr>
        <p:spPr>
          <a:xfrm>
            <a:off x="263132" y="418274"/>
            <a:ext cx="96012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I: SỐ HỮU TỈ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C907562-F64A-4692-8181-6F19833265F9}"/>
              </a:ext>
            </a:extLst>
          </p:cNvPr>
          <p:cNvSpPr txBox="1">
            <a:spLocks/>
          </p:cNvSpPr>
          <p:nvPr/>
        </p:nvSpPr>
        <p:spPr>
          <a:xfrm>
            <a:off x="1079554" y="1266526"/>
            <a:ext cx="8505201" cy="4324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FA7F27-48A1-488E-A037-4E1B19465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44" y="4401883"/>
            <a:ext cx="3180208" cy="325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0400" y="1295400"/>
                <a:ext cx="8432800" cy="1522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Với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kiện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nào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</a:rPr>
                  <a:t> b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thì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phân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hữu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tỉ</a:t>
                </a:r>
                <a:r>
                  <a:rPr lang="en-US" sz="40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0" y="1295400"/>
                <a:ext cx="8432800" cy="1522404"/>
              </a:xfrm>
              <a:prstGeom prst="rect">
                <a:avLst/>
              </a:prstGeom>
              <a:blipFill rotWithShape="1">
                <a:blip r:embed="rId6"/>
                <a:stretch>
                  <a:fillRect l="-2603" t="-241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5105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5200" y="33528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3352800"/>
                <a:ext cx="43688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3600" y="41910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≠0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1000"/>
                <a:ext cx="436880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51054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𝑍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≠0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105400"/>
                <a:ext cx="4368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3600" y="60198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19800"/>
                <a:ext cx="43688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31200" y="3733802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lipboard">
            <a:extLst>
              <a:ext uri="{FF2B5EF4-FFF2-40B4-BE49-F238E27FC236}">
                <a16:creationId xmlns:a16="http://schemas.microsoft.com/office/drawing/2014/main" id="{6EF9F034-2441-49C7-A5CD-51A8C996E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7873356" y="3344223"/>
            <a:ext cx="2532753" cy="2532753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49DEF0D9-26A3-4848-9126-BEE7F1620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1181" y="3939943"/>
            <a:ext cx="1488403" cy="14884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7BE873-060F-4D91-AB5C-AE20B0B66451}"/>
              </a:ext>
            </a:extLst>
          </p:cNvPr>
          <p:cNvSpPr txBox="1">
            <a:spLocks/>
          </p:cNvSpPr>
          <p:nvPr/>
        </p:nvSpPr>
        <p:spPr>
          <a:xfrm>
            <a:off x="1460587" y="1769515"/>
            <a:ext cx="6548296" cy="47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F7D097-CDB7-4103-B7C5-E2C90F7636AC}"/>
              </a:ext>
            </a:extLst>
          </p:cNvPr>
          <p:cNvSpPr txBox="1">
            <a:spLocks/>
          </p:cNvSpPr>
          <p:nvPr/>
        </p:nvSpPr>
        <p:spPr>
          <a:xfrm>
            <a:off x="1598265" y="603917"/>
            <a:ext cx="5802095" cy="1526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50723-8359-4F3F-8232-CEFBAFE0E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41" y="2233225"/>
            <a:ext cx="904875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AD31F-FB91-4117-9CC6-DAC219534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82" y="3609170"/>
            <a:ext cx="895351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28A5F-3622-4D5D-9B3A-74A79ADC6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1" y="4684150"/>
            <a:ext cx="1064172" cy="128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992EB-1F18-4419-B6FE-37507F0F2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0"/>
            <a:ext cx="2591699" cy="148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BC1CE-F9D5-4FAD-BDFA-F165FB874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93" y="17739"/>
            <a:ext cx="4458256" cy="2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9B4E54-B5DC-44CC-8750-F0016232DA6F}"/>
              </a:ext>
            </a:extLst>
          </p:cNvPr>
          <p:cNvGrpSpPr/>
          <p:nvPr/>
        </p:nvGrpSpPr>
        <p:grpSpPr>
          <a:xfrm rot="19823548">
            <a:off x="10380267" y="-1758946"/>
            <a:ext cx="3136324" cy="8030311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B01D01-9D31-4408-9C33-E32A3A55AAD7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DFA50-A092-44D5-83FF-FA28ADFDC6B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EA3C87-86C5-4CE6-BDC5-B569DFE2757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BE9BD1-115F-4831-9A0E-BB8E3F188B4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8F9911-E11A-4444-B00A-70509D95FC4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图片 3075" descr="5">
            <a:extLst>
              <a:ext uri="{FF2B5EF4-FFF2-40B4-BE49-F238E27FC236}">
                <a16:creationId xmlns:a16="http://schemas.microsoft.com/office/drawing/2014/main" id="{55C9BC88-E78D-4620-878B-48F06CF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332" y="835"/>
            <a:ext cx="12769847" cy="8316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03" y="474284"/>
            <a:ext cx="10767889" cy="849866"/>
          </a:xfrm>
        </p:spPr>
        <p:txBody>
          <a:bodyPr>
            <a:no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1: TẬP HỢP  CÁC SỐ HỮU TỈ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413" y="2743199"/>
            <a:ext cx="2428536" cy="30202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1326" y="5110423"/>
            <a:ext cx="7568588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800"/>
          </a:p>
        </p:txBody>
      </p:sp>
      <p:pic>
        <p:nvPicPr>
          <p:cNvPr id="11" name="图片 3080" descr="9">
            <a:extLst>
              <a:ext uri="{FF2B5EF4-FFF2-40B4-BE49-F238E27FC236}">
                <a16:creationId xmlns:a16="http://schemas.microsoft.com/office/drawing/2014/main" id="{DC6E967C-DA0E-478F-B032-2763818A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07" y="2144580"/>
            <a:ext cx="8627305" cy="22755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81" descr="10">
            <a:extLst>
              <a:ext uri="{FF2B5EF4-FFF2-40B4-BE49-F238E27FC236}">
                <a16:creationId xmlns:a16="http://schemas.microsoft.com/office/drawing/2014/main" id="{5926C988-6E2F-462F-A5AA-60EE461A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24" y="4605406"/>
            <a:ext cx="8389681" cy="25138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>
            <a:extLst>
              <a:ext uri="{FF2B5EF4-FFF2-40B4-BE49-F238E27FC236}">
                <a16:creationId xmlns:a16="http://schemas.microsoft.com/office/drawing/2014/main" id="{DB4D8558-0369-4263-AD27-F23F8EE1F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54" y="1940675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75772-9E9A-4EB2-B6BD-B4F17F9558E9}"/>
              </a:ext>
            </a:extLst>
          </p:cNvPr>
          <p:cNvSpPr txBox="1"/>
          <p:nvPr/>
        </p:nvSpPr>
        <p:spPr>
          <a:xfrm>
            <a:off x="860893" y="2851077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D6FC-D5F3-4EEA-97C5-5E82C129E99B}"/>
              </a:ext>
            </a:extLst>
          </p:cNvPr>
          <p:cNvSpPr txBox="1"/>
          <p:nvPr/>
        </p:nvSpPr>
        <p:spPr>
          <a:xfrm>
            <a:off x="6208119" y="2404804"/>
            <a:ext cx="8146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D7E01-7993-411B-9636-E5FA475D2672}"/>
              </a:ext>
            </a:extLst>
          </p:cNvPr>
          <p:cNvSpPr txBox="1"/>
          <p:nvPr/>
        </p:nvSpPr>
        <p:spPr>
          <a:xfrm>
            <a:off x="6389592" y="5128337"/>
            <a:ext cx="8464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DB191-1116-4E17-BC3C-6236793F523E}"/>
              </a:ext>
            </a:extLst>
          </p:cNvPr>
          <p:cNvSpPr txBox="1"/>
          <p:nvPr/>
        </p:nvSpPr>
        <p:spPr>
          <a:xfrm>
            <a:off x="3993373" y="2666739"/>
            <a:ext cx="240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TIẾT 1, 2: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31E36E-9C1E-4B73-B0F3-EC7BB57F31EA}"/>
              </a:ext>
            </a:extLst>
          </p:cNvPr>
          <p:cNvSpPr txBox="1"/>
          <p:nvPr/>
        </p:nvSpPr>
        <p:spPr>
          <a:xfrm>
            <a:off x="4131329" y="5345922"/>
            <a:ext cx="222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TIẾT 3, 4: </a:t>
            </a:r>
          </a:p>
        </p:txBody>
      </p:sp>
    </p:spTree>
    <p:extLst>
      <p:ext uri="{BB962C8B-B14F-4D97-AF65-F5344CB8AC3E}">
        <p14:creationId xmlns:p14="http://schemas.microsoft.com/office/powerpoint/2010/main" val="232069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0307" y="329323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CHƯƠNG I: SỐ HỮU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TỈ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41433" y="205948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hữu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tỉ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81373"/>
              </p:ext>
            </p:extLst>
          </p:nvPr>
        </p:nvGraphicFramePr>
        <p:xfrm>
          <a:off x="6181396" y="2191413"/>
          <a:ext cx="503184" cy="62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15640" progId="Equation.DSMT4">
                  <p:embed/>
                </p:oleObj>
              </mc:Choice>
              <mc:Fallback>
                <p:oleObj name="Equation" r:id="rId2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81396" y="2191413"/>
                        <a:ext cx="503184" cy="62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9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3"/>
            <a:ext cx="4736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99036"/>
              </p:ext>
            </p:extLst>
          </p:nvPr>
        </p:nvGraphicFramePr>
        <p:xfrm>
          <a:off x="4735370" y="977462"/>
          <a:ext cx="7325254" cy="29685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1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059">
                <a:tc>
                  <a:txBody>
                    <a:bodyPr/>
                    <a:lstStyle/>
                    <a:p>
                      <a:r>
                        <a:rPr lang="en-US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Trạm</a:t>
                      </a:r>
                      <a:r>
                        <a:rPr lang="en-US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Nhiệt</a:t>
                      </a:r>
                      <a:r>
                        <a:rPr lang="en-US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độ</a:t>
                      </a:r>
                      <a:r>
                        <a:rPr lang="en-US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3200" b="1" i="0" u="none" strike="noStrike" cap="none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lang="en-US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Pha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Đin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3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Điện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Biên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-1,3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</a:rPr>
                        <a:t>Mộc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Châu</a:t>
                      </a:r>
                      <a:r>
                        <a:rPr lang="en-US" sz="3200" dirty="0">
                          <a:effectLst/>
                        </a:rPr>
                        <a:t> (</a:t>
                      </a:r>
                      <a:r>
                        <a:rPr lang="en-US" sz="3200" dirty="0" err="1">
                          <a:effectLst/>
                        </a:rPr>
                        <a:t>Sơn</a:t>
                      </a:r>
                      <a:r>
                        <a:rPr lang="en-US" sz="3200" dirty="0">
                          <a:effectLst/>
                        </a:rPr>
                        <a:t> La)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-0,5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</a:rPr>
                        <a:t>Đồng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(</a:t>
                      </a:r>
                      <a:r>
                        <a:rPr lang="en-US" sz="3200" dirty="0" err="1">
                          <a:effectLst/>
                        </a:rPr>
                        <a:t>Hà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Giang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0,3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Sa Pa (</a:t>
                      </a:r>
                      <a:r>
                        <a:rPr lang="en-US" sz="3200" dirty="0" err="1">
                          <a:effectLst/>
                        </a:rPr>
                        <a:t>Lào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Cai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-3,1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>
            <a:off x="244207" y="1450428"/>
            <a:ext cx="4327796" cy="343653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4EAF6-288A-4A57-B6AB-9BF988EE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457831"/>
            <a:ext cx="10287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99752"/>
            <a:ext cx="1428751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58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4907BC9-2EC1-486C-B090-27ED8A81DA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088" y="1098419"/>
                <a:ext cx="9872663" cy="49945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−3;0,5;2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="" xmlns:a16="http://schemas.microsoft.com/office/drawing/2014/main" id="{94907BC9-2EC1-486C-B090-27ED8A81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" y="1098419"/>
                <a:ext cx="9872663" cy="4994569"/>
              </a:xfrm>
              <a:prstGeom prst="rect">
                <a:avLst/>
              </a:prstGeom>
              <a:blipFill rotWithShape="1">
                <a:blip r:embed="rId4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2512087" y="113406"/>
            <a:ext cx="8450319" cy="70294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CÁC     SỐ HỮU TỈ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65010"/>
              </p:ext>
            </p:extLst>
          </p:nvPr>
        </p:nvGraphicFramePr>
        <p:xfrm>
          <a:off x="7165696" y="120387"/>
          <a:ext cx="5032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3280" imgH="622440" progId="Equation.DSMT4">
                  <p:embed/>
                </p:oleObj>
              </mc:Choice>
              <mc:Fallback>
                <p:oleObj name="Equation" r:id="rId5" imgW="503280" imgH="622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5696" y="120387"/>
                        <a:ext cx="5032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loud Callout 31"/>
          <p:cNvSpPr/>
          <p:nvPr/>
        </p:nvSpPr>
        <p:spPr>
          <a:xfrm>
            <a:off x="6467061" y="2729949"/>
            <a:ext cx="5181600" cy="270725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Google Shape;3421;p37"/>
          <p:cNvSpPr/>
          <p:nvPr/>
        </p:nvSpPr>
        <p:spPr>
          <a:xfrm>
            <a:off x="319263" y="3725764"/>
            <a:ext cx="11143871" cy="193291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3419;p37"/>
              <p:cNvSpPr txBox="1"/>
              <p:nvPr/>
            </p:nvSpPr>
            <p:spPr>
              <a:xfrm>
                <a:off x="565548" y="3441800"/>
                <a:ext cx="9841711" cy="2309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 dirty="0">
                    <a:solidFill>
                      <a:srgbClr val="FF0000"/>
                    </a:solidFill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Số hữu tỉ </a:t>
                </a:r>
                <a:r>
                  <a:rPr lang="en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là số được viết dưới dạng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latin typeface="Cambria Math" panose="02040503050406030204" pitchFamily="18" charset="0"/>
                            <a:sym typeface="Questria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sym typeface="Questrial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sym typeface="Questrial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Questrial"/>
                        <a:sym typeface="Questrial"/>
                      </a:rPr>
                      <m:t>∈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Z, B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Questrial"/>
                        <a:sym typeface="Questrial"/>
                      </a:rPr>
                      <m:t>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0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Tập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hợp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số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hữu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tỉ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kí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hiệu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là</a:t>
                </a:r>
                <a:r>
                  <a:rPr lang="en-US" sz="2800" dirty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Q </a:t>
                </a:r>
                <a:endParaRPr sz="2800" dirty="0">
                  <a:latin typeface="Times New Roman" pitchFamily="18" charset="0"/>
                  <a:ea typeface="Questrial"/>
                  <a:cs typeface="Times New Roman" pitchFamily="18" charset="0"/>
                  <a:sym typeface="Questrial"/>
                </a:endParaRPr>
              </a:p>
            </p:txBody>
          </p:sp>
        </mc:Choice>
        <mc:Fallback xmlns="">
          <p:sp>
            <p:nvSpPr>
              <p:cNvPr id="33" name="Google Shape;3419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46" y="3441800"/>
                <a:ext cx="9841711" cy="2309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2646477" y="310228"/>
            <a:ext cx="2673499" cy="82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50" y="1234024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5224" y="1135119"/>
                <a:ext cx="7456337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−5; 0; −0,41; 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tỉ?Vì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224" y="1135118"/>
                <a:ext cx="7449925" cy="721031"/>
              </a:xfrm>
              <a:prstGeom prst="rect">
                <a:avLst/>
              </a:prstGeom>
              <a:blipFill rotWithShape="1">
                <a:blip r:embed="rId2"/>
                <a:stretch>
                  <a:fillRect l="-1718" r="-736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E2B2D637-29A2-4E93-B9E0-366DB3F36172}"/>
              </a:ext>
            </a:extLst>
          </p:cNvPr>
          <p:cNvSpPr/>
          <p:nvPr/>
        </p:nvSpPr>
        <p:spPr>
          <a:xfrm>
            <a:off x="530941" y="2400645"/>
            <a:ext cx="10678345" cy="2300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073" y="2504408"/>
            <a:ext cx="10352559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8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ý: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nguyên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tỉ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tỉ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9" y="5114975"/>
            <a:ext cx="933915" cy="1033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8143" y="5370001"/>
            <a:ext cx="225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1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211593" y="444492"/>
            <a:ext cx="7860355" cy="82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4" y="1255696"/>
            <a:ext cx="904875" cy="100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9246" y="1404829"/>
                <a:ext cx="5085046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Biểu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45" y="1404826"/>
                <a:ext cx="5085046" cy="701859"/>
              </a:xfrm>
              <a:prstGeom prst="rect">
                <a:avLst/>
              </a:prstGeom>
              <a:blipFill rotWithShape="1">
                <a:blip r:embed="rId4"/>
                <a:stretch>
                  <a:fillRect l="-2395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45" y="2255819"/>
            <a:ext cx="7649643" cy="981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8561" y="28368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18739" y="284520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340913" y="2746425"/>
            <a:ext cx="3343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26636" y="2845211"/>
                <a:ext cx="583813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636" y="2845205"/>
                <a:ext cx="583813" cy="6685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409442" y="3513787"/>
                <a:ext cx="10300107" cy="279969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3" y="3513786"/>
                <a:ext cx="10300106" cy="2799695"/>
              </a:xfrm>
              <a:prstGeom prst="roundRect">
                <a:avLst/>
              </a:prstGeom>
              <a:blipFill rotWithShape="1">
                <a:blip r:embed="rId7"/>
                <a:stretch>
                  <a:fillRect l="-118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1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89" y="1513492"/>
            <a:ext cx="7458969" cy="14467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9883" y="2645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88" y="3707192"/>
            <a:ext cx="7118575" cy="963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25" y="4538687"/>
            <a:ext cx="933915" cy="1033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6556" y="4793710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-0,3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purl.org/dc/terms/"/>
    <ds:schemaRef ds:uri="http://purl.org/dc/elements/1.1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1029</TotalTime>
  <Words>1032</Words>
  <Application>Microsoft Office PowerPoint</Application>
  <PresentationFormat>Widescreen</PresentationFormat>
  <Paragraphs>143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Lucida Handwriting</vt:lpstr>
      <vt:lpstr>Script MT Bold</vt:lpstr>
      <vt:lpstr>Times New Roman</vt:lpstr>
      <vt:lpstr>Wingdings</vt:lpstr>
      <vt:lpstr>Office Theme</vt:lpstr>
      <vt:lpstr>Organic</vt:lpstr>
      <vt:lpstr>1_Office Theme</vt:lpstr>
      <vt:lpstr>2_Office Theme</vt:lpstr>
      <vt:lpstr>Equation</vt:lpstr>
      <vt:lpstr>PowerPoint Presentation</vt:lpstr>
      <vt:lpstr>PowerPoint Presentation</vt:lpstr>
      <vt:lpstr>§ 1: TẬP HỢP  CÁC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Biểu diễn phân số (-2)/3 trên trục số </vt:lpstr>
      <vt:lpstr>3. Số đối của một số hữu tỉ </vt:lpstr>
      <vt:lpstr>PowerPoint Presentation</vt:lpstr>
      <vt:lpstr>4. So sánh các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HP</cp:lastModifiedBy>
  <cp:revision>44</cp:revision>
  <dcterms:created xsi:type="dcterms:W3CDTF">2021-06-07T13:44:30Z</dcterms:created>
  <dcterms:modified xsi:type="dcterms:W3CDTF">2023-09-14T10:17:13Z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