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77" r:id="rId10"/>
    <p:sldId id="279" r:id="rId11"/>
    <p:sldId id="284" r:id="rId12"/>
    <p:sldId id="281" r:id="rId13"/>
    <p:sldId id="282" r:id="rId14"/>
    <p:sldId id="287" r:id="rId15"/>
    <p:sldId id="28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3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6169E-C70C-4370-A7B7-DF5150E12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6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A704C-E131-4DAA-A51D-CBF928E14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72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147F9-EAC3-42B9-97F8-A859A4356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20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5D228-9CC5-4B9C-AF81-84503A341FD4}" type="datetimeFigureOut">
              <a:rPr lang="en-US"/>
              <a:pPr>
                <a:defRPr/>
              </a:pPr>
              <a:t>16/9/2022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F1A69-6D02-497B-82C1-A261F5540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2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emf"/><Relationship Id="rId7" Type="http://schemas.openxmlformats.org/officeDocument/2006/relationships/image" Target="../media/image12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emf"/><Relationship Id="rId7" Type="http://schemas.openxmlformats.org/officeDocument/2006/relationships/image" Target="../media/image21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10" Type="http://schemas.openxmlformats.org/officeDocument/2006/relationships/image" Target="../media/image24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3" Type="http://schemas.openxmlformats.org/officeDocument/2006/relationships/image" Target="../media/image5.emf"/><Relationship Id="rId12" Type="http://schemas.openxmlformats.org/officeDocument/2006/relationships/image" Target="../media/image25.png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15" Type="http://schemas.openxmlformats.org/officeDocument/2006/relationships/image" Target="../media/image9.png"/><Relationship Id="rId4" Type="http://schemas.openxmlformats.org/officeDocument/2006/relationships/image" Target="../media/image8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461" y="3744869"/>
            <a:ext cx="3890168" cy="250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981200" y="0"/>
            <a:ext cx="58512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B050"/>
                </a:solidFill>
              </a:rPr>
              <a:t>ÔN KIẾN THỨC BÀI CŨ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281846" y="610614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/>
              <a:t>1. </a:t>
            </a:r>
            <a:r>
              <a:rPr lang="en-US" altLang="en-US" sz="4000" dirty="0" err="1"/>
              <a:t>Định</a:t>
            </a:r>
            <a:r>
              <a:rPr lang="en-US" altLang="en-US" sz="4000" dirty="0"/>
              <a:t> </a:t>
            </a:r>
            <a:r>
              <a:rPr lang="en-US" altLang="en-US" sz="4000" dirty="0" err="1"/>
              <a:t>nghĩa</a:t>
            </a:r>
            <a:r>
              <a:rPr lang="en-US" altLang="en-US" sz="4000" dirty="0"/>
              <a:t> </a:t>
            </a:r>
            <a:r>
              <a:rPr lang="en-US" altLang="en-US" sz="4000" dirty="0" err="1"/>
              <a:t>hình</a:t>
            </a:r>
            <a:r>
              <a:rPr lang="en-US" altLang="en-US" sz="4000" dirty="0"/>
              <a:t> thang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516334" y="1163717"/>
            <a:ext cx="8458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altLang="en-US" sz="3300" dirty="0" err="1">
                <a:solidFill>
                  <a:srgbClr val="FF0000"/>
                </a:solidFill>
              </a:rPr>
              <a:t>Hình</a:t>
            </a:r>
            <a:r>
              <a:rPr lang="en-US" altLang="en-US" sz="3300" dirty="0">
                <a:solidFill>
                  <a:srgbClr val="FF0000"/>
                </a:solidFill>
              </a:rPr>
              <a:t> thang </a:t>
            </a:r>
            <a:r>
              <a:rPr lang="en-US" altLang="en-US" sz="3300" dirty="0" err="1">
                <a:solidFill>
                  <a:srgbClr val="FF0000"/>
                </a:solidFill>
              </a:rPr>
              <a:t>là</a:t>
            </a:r>
            <a:r>
              <a:rPr lang="en-US" altLang="en-US" sz="3300" dirty="0">
                <a:solidFill>
                  <a:srgbClr val="FF0000"/>
                </a:solidFill>
              </a:rPr>
              <a:t> </a:t>
            </a:r>
            <a:r>
              <a:rPr lang="en-US" altLang="en-US" sz="3300" dirty="0" err="1">
                <a:solidFill>
                  <a:srgbClr val="FF0000"/>
                </a:solidFill>
              </a:rPr>
              <a:t>tứ</a:t>
            </a:r>
            <a:r>
              <a:rPr lang="en-US" altLang="en-US" sz="3300" dirty="0">
                <a:solidFill>
                  <a:srgbClr val="FF0000"/>
                </a:solidFill>
              </a:rPr>
              <a:t> </a:t>
            </a:r>
            <a:r>
              <a:rPr lang="en-US" altLang="en-US" sz="3300" dirty="0" err="1">
                <a:solidFill>
                  <a:srgbClr val="FF0000"/>
                </a:solidFill>
              </a:rPr>
              <a:t>giác</a:t>
            </a:r>
            <a:r>
              <a:rPr lang="en-US" altLang="en-US" sz="3300" dirty="0">
                <a:solidFill>
                  <a:srgbClr val="FF0000"/>
                </a:solidFill>
              </a:rPr>
              <a:t> </a:t>
            </a:r>
            <a:r>
              <a:rPr lang="en-US" altLang="en-US" sz="3300" dirty="0" err="1">
                <a:solidFill>
                  <a:srgbClr val="FF0000"/>
                </a:solidFill>
              </a:rPr>
              <a:t>có</a:t>
            </a:r>
            <a:r>
              <a:rPr lang="en-US" altLang="en-US" sz="3300" dirty="0">
                <a:solidFill>
                  <a:srgbClr val="FF0000"/>
                </a:solidFill>
              </a:rPr>
              <a:t> </a:t>
            </a:r>
            <a:r>
              <a:rPr lang="en-US" altLang="en-US" sz="3300" dirty="0" err="1">
                <a:solidFill>
                  <a:srgbClr val="FF0000"/>
                </a:solidFill>
              </a:rPr>
              <a:t>hai</a:t>
            </a:r>
            <a:r>
              <a:rPr lang="en-US" altLang="en-US" sz="3300" dirty="0">
                <a:solidFill>
                  <a:srgbClr val="FF0000"/>
                </a:solidFill>
              </a:rPr>
              <a:t> </a:t>
            </a:r>
            <a:r>
              <a:rPr lang="en-US" altLang="en-US" sz="3300" dirty="0" err="1">
                <a:solidFill>
                  <a:srgbClr val="FF0000"/>
                </a:solidFill>
              </a:rPr>
              <a:t>cạnh</a:t>
            </a:r>
            <a:r>
              <a:rPr lang="en-US" altLang="en-US" sz="3300" dirty="0">
                <a:solidFill>
                  <a:srgbClr val="FF0000"/>
                </a:solidFill>
              </a:rPr>
              <a:t> </a:t>
            </a:r>
            <a:r>
              <a:rPr lang="en-US" altLang="en-US" sz="3300" dirty="0" err="1">
                <a:solidFill>
                  <a:srgbClr val="FF0000"/>
                </a:solidFill>
              </a:rPr>
              <a:t>đối</a:t>
            </a:r>
            <a:r>
              <a:rPr lang="en-US" altLang="en-US" sz="3300" dirty="0">
                <a:solidFill>
                  <a:srgbClr val="FF0000"/>
                </a:solidFill>
              </a:rPr>
              <a:t> song </a:t>
            </a:r>
            <a:r>
              <a:rPr lang="en-US" altLang="en-US" sz="3300" dirty="0" err="1">
                <a:solidFill>
                  <a:srgbClr val="FF0000"/>
                </a:solidFill>
              </a:rPr>
              <a:t>song</a:t>
            </a:r>
            <a:endParaRPr lang="en-US" altLang="en-US" sz="3300" dirty="0">
              <a:solidFill>
                <a:srgbClr val="FF0000"/>
              </a:solidFill>
            </a:endParaRP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404039" y="2271713"/>
            <a:ext cx="563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/>
              <a:t>2. </a:t>
            </a:r>
            <a:r>
              <a:rPr lang="en-US" altLang="en-US" sz="4000" dirty="0" err="1"/>
              <a:t>Tính</a:t>
            </a:r>
            <a:r>
              <a:rPr lang="en-US" altLang="en-US" sz="4000" dirty="0"/>
              <a:t> </a:t>
            </a:r>
            <a:r>
              <a:rPr lang="en-US" altLang="en-US" sz="4000" dirty="0" err="1"/>
              <a:t>chất</a:t>
            </a:r>
            <a:r>
              <a:rPr lang="en-US" altLang="en-US" sz="4000" dirty="0"/>
              <a:t> </a:t>
            </a:r>
            <a:r>
              <a:rPr lang="en-US" altLang="en-US" sz="4000" dirty="0" err="1"/>
              <a:t>về</a:t>
            </a:r>
            <a:r>
              <a:rPr lang="en-US" altLang="en-US" sz="4000" dirty="0"/>
              <a:t> </a:t>
            </a:r>
            <a:r>
              <a:rPr lang="en-US" altLang="en-US" sz="4000" dirty="0" err="1"/>
              <a:t>góc</a:t>
            </a:r>
            <a:endParaRPr lang="en-US" altLang="en-US" sz="4000" dirty="0"/>
          </a:p>
        </p:txBody>
      </p:sp>
      <p:sp>
        <p:nvSpPr>
          <p:cNvPr id="5127" name="Text Box 69"/>
          <p:cNvSpPr txBox="1">
            <a:spLocks noChangeArrowheads="1"/>
          </p:cNvSpPr>
          <p:nvPr/>
        </p:nvSpPr>
        <p:spPr bwMode="auto">
          <a:xfrm>
            <a:off x="516334" y="2906002"/>
            <a:ext cx="8382000" cy="109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27" tIns="40813" rIns="81627" bIns="4081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300" b="1" dirty="0">
                <a:solidFill>
                  <a:srgbClr val="FF0000"/>
                </a:solidFill>
                <a:cs typeface="Arial" panose="020B0604020202020204" pitchFamily="34" charset="0"/>
              </a:rPr>
              <a:t>Hai </a:t>
            </a:r>
            <a:r>
              <a:rPr lang="en-US" altLang="en-US" sz="3300" b="1" dirty="0" err="1">
                <a:solidFill>
                  <a:srgbClr val="FF0000"/>
                </a:solidFill>
                <a:cs typeface="Arial" panose="020B0604020202020204" pitchFamily="34" charset="0"/>
              </a:rPr>
              <a:t>góc</a:t>
            </a:r>
            <a:r>
              <a:rPr lang="en-US" altLang="en-US" sz="33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300" b="1" dirty="0" err="1">
                <a:solidFill>
                  <a:srgbClr val="FF0000"/>
                </a:solidFill>
                <a:cs typeface="Arial" panose="020B0604020202020204" pitchFamily="34" charset="0"/>
              </a:rPr>
              <a:t>kề</a:t>
            </a:r>
            <a:r>
              <a:rPr lang="en-US" altLang="en-US" sz="33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300" b="1" dirty="0" err="1">
                <a:solidFill>
                  <a:srgbClr val="FF0000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33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300" b="1" dirty="0" err="1">
                <a:solidFill>
                  <a:srgbClr val="FF000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33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300" b="1" dirty="0" err="1">
                <a:solidFill>
                  <a:srgbClr val="FF0000"/>
                </a:solidFill>
                <a:cs typeface="Arial" panose="020B0604020202020204" pitchFamily="34" charset="0"/>
              </a:rPr>
              <a:t>cạnh</a:t>
            </a:r>
            <a:r>
              <a:rPr lang="en-US" altLang="en-US" sz="33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300" b="1" dirty="0" err="1">
                <a:solidFill>
                  <a:srgbClr val="FF0000"/>
                </a:solidFill>
                <a:cs typeface="Arial" panose="020B0604020202020204" pitchFamily="34" charset="0"/>
              </a:rPr>
              <a:t>bên</a:t>
            </a:r>
            <a:r>
              <a:rPr lang="en-US" altLang="en-US" sz="33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300" b="1" dirty="0" err="1">
                <a:solidFill>
                  <a:srgbClr val="FF0000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33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300" b="1" dirty="0" err="1">
                <a:solidFill>
                  <a:srgbClr val="FF0000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3300" b="1" dirty="0">
                <a:solidFill>
                  <a:srgbClr val="FF0000"/>
                </a:solidFill>
                <a:cs typeface="Arial" panose="020B0604020202020204" pitchFamily="34" charset="0"/>
              </a:rPr>
              <a:t> thang </a:t>
            </a:r>
            <a:r>
              <a:rPr lang="en-US" altLang="en-US" sz="3300" b="1" dirty="0" err="1">
                <a:solidFill>
                  <a:srgbClr val="FF0000"/>
                </a:solidFill>
                <a:cs typeface="Arial" panose="020B0604020202020204" pitchFamily="34" charset="0"/>
              </a:rPr>
              <a:t>thì</a:t>
            </a:r>
            <a:r>
              <a:rPr lang="en-US" altLang="en-US" sz="33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300" b="1" dirty="0" err="1">
                <a:solidFill>
                  <a:srgbClr val="FF0000"/>
                </a:solidFill>
                <a:cs typeface="Arial" panose="020B0604020202020204" pitchFamily="34" charset="0"/>
              </a:rPr>
              <a:t>bù</a:t>
            </a:r>
            <a:r>
              <a:rPr lang="en-US" altLang="en-US" sz="33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300" b="1" dirty="0" err="1">
                <a:solidFill>
                  <a:srgbClr val="FF0000"/>
                </a:solidFill>
                <a:cs typeface="Arial" panose="020B0604020202020204" pitchFamily="34" charset="0"/>
              </a:rPr>
              <a:t>nhau</a:t>
            </a:r>
            <a:r>
              <a:rPr lang="en-US" altLang="en-US" sz="3300" b="1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133748-DC00-59DD-01CB-5606FA3D63F6}"/>
              </a:ext>
            </a:extLst>
          </p:cNvPr>
          <p:cNvSpPr txBox="1"/>
          <p:nvPr/>
        </p:nvSpPr>
        <p:spPr>
          <a:xfrm>
            <a:off x="501587" y="4207490"/>
            <a:ext cx="49086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thang ABCD (AB//CD)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x, y</a:t>
            </a:r>
          </a:p>
        </p:txBody>
      </p:sp>
    </p:spTree>
    <p:extLst>
      <p:ext uri="{BB962C8B-B14F-4D97-AF65-F5344CB8AC3E}">
        <p14:creationId xmlns:p14="http://schemas.microsoft.com/office/powerpoint/2010/main" val="31803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/>
      <p:bldP spid="5126" grpId="0"/>
      <p:bldP spid="512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120316" y="201614"/>
            <a:ext cx="8947484" cy="1524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3200" i="1" u="sng" dirty="0" err="1">
                <a:solidFill>
                  <a:srgbClr val="0000FF"/>
                </a:solidFill>
                <a:latin typeface="Arial" panose="020B0604020202020204" pitchFamily="34" charset="0"/>
              </a:rPr>
              <a:t>Định</a:t>
            </a:r>
            <a:r>
              <a:rPr lang="en-US" altLang="en-US" sz="3200" i="1" u="sng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i="1" u="sng" dirty="0" err="1">
                <a:solidFill>
                  <a:srgbClr val="0000FF"/>
                </a:solidFill>
                <a:latin typeface="Arial" panose="020B0604020202020204" pitchFamily="34" charset="0"/>
              </a:rPr>
              <a:t>lí</a:t>
            </a:r>
            <a:r>
              <a:rPr lang="en-US" altLang="en-US" sz="3200" i="1" u="sng" dirty="0">
                <a:solidFill>
                  <a:srgbClr val="0000FF"/>
                </a:solidFill>
                <a:latin typeface="Arial" panose="020B0604020202020204" pitchFamily="34" charset="0"/>
              </a:rPr>
              <a:t> 2</a:t>
            </a:r>
            <a:r>
              <a:rPr lang="en-US" altLang="en-US" sz="3200" i="1" dirty="0">
                <a:solidFill>
                  <a:srgbClr val="0000FF"/>
                </a:solidFill>
                <a:latin typeface="Arial" panose="020B0604020202020204" pitchFamily="34" charset="0"/>
              </a:rPr>
              <a:t>: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3200" i="1" dirty="0" err="1">
                <a:solidFill>
                  <a:srgbClr val="0000FF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3200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Arial" panose="020B0604020202020204" pitchFamily="34" charset="0"/>
              </a:rPr>
              <a:t>hình</a:t>
            </a:r>
            <a:r>
              <a:rPr lang="en-US" altLang="en-US" sz="3200" i="1" dirty="0">
                <a:solidFill>
                  <a:srgbClr val="0000FF"/>
                </a:solidFill>
                <a:latin typeface="Arial" panose="020B0604020202020204" pitchFamily="34" charset="0"/>
              </a:rPr>
              <a:t> thang </a:t>
            </a:r>
            <a:r>
              <a:rPr lang="en-US" altLang="en-US" sz="3200" i="1" dirty="0" err="1">
                <a:solidFill>
                  <a:srgbClr val="0000FF"/>
                </a:solidFill>
                <a:latin typeface="Arial" panose="020B0604020202020204" pitchFamily="34" charset="0"/>
              </a:rPr>
              <a:t>cân</a:t>
            </a:r>
            <a:r>
              <a:rPr lang="en-US" altLang="en-US" sz="3200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Arial" panose="020B0604020202020204" pitchFamily="34" charset="0"/>
              </a:rPr>
              <a:t>hai</a:t>
            </a:r>
            <a:r>
              <a:rPr lang="en-US" altLang="en-US" sz="32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Arial" panose="020B0604020202020204" pitchFamily="34" charset="0"/>
              </a:rPr>
              <a:t>đường</a:t>
            </a:r>
            <a:r>
              <a:rPr lang="en-US" altLang="en-US" sz="32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Arial" panose="020B0604020202020204" pitchFamily="34" charset="0"/>
              </a:rPr>
              <a:t>chéo</a:t>
            </a:r>
            <a:r>
              <a:rPr lang="en-US" altLang="en-US" sz="32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Arial" panose="020B0604020202020204" pitchFamily="34" charset="0"/>
              </a:rPr>
              <a:t>bằng</a:t>
            </a:r>
            <a:r>
              <a:rPr lang="en-US" altLang="en-US" sz="3200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Arial" panose="020B0604020202020204" pitchFamily="34" charset="0"/>
              </a:rPr>
              <a:t>nhau</a:t>
            </a:r>
            <a:endParaRPr lang="en-US" altLang="en-US" sz="32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" name="Pentagon 1"/>
          <p:cNvSpPr/>
          <p:nvPr/>
        </p:nvSpPr>
        <p:spPr bwMode="auto">
          <a:xfrm>
            <a:off x="0" y="4862512"/>
            <a:ext cx="5386137" cy="1614488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Hình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thang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có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hai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đường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chéo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bằng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nhau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có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phải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là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hình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thang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cân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không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6" name="Rectangle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75557" y="2095501"/>
            <a:ext cx="5753100" cy="914400"/>
          </a:xfrm>
          <a:prstGeom prst="rect">
            <a:avLst/>
          </a:prstGeom>
          <a:blipFill>
            <a:blip r:embed="rId2"/>
            <a:stretch>
              <a:fillRect l="-1587" t="-3947" b="-5263"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3200">
                <a:noFill/>
              </a:rPr>
              <a:t> </a:t>
            </a:r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4854575" y="2979736"/>
            <a:ext cx="4260850" cy="1911350"/>
            <a:chOff x="2770" y="1493"/>
            <a:chExt cx="2684" cy="1204"/>
          </a:xfrm>
        </p:grpSpPr>
        <p:grpSp>
          <p:nvGrpSpPr>
            <p:cNvPr id="14343" name="Group 22"/>
            <p:cNvGrpSpPr>
              <a:grpSpLocks/>
            </p:cNvGrpSpPr>
            <p:nvPr/>
          </p:nvGrpSpPr>
          <p:grpSpPr bwMode="auto">
            <a:xfrm>
              <a:off x="2928" y="1728"/>
              <a:ext cx="2304" cy="960"/>
              <a:chOff x="2880" y="1776"/>
              <a:chExt cx="2304" cy="960"/>
            </a:xfrm>
          </p:grpSpPr>
          <p:sp>
            <p:nvSpPr>
              <p:cNvPr id="14348" name="Line 13"/>
              <p:cNvSpPr>
                <a:spLocks noChangeShapeType="1"/>
              </p:cNvSpPr>
              <p:nvPr/>
            </p:nvSpPr>
            <p:spPr bwMode="auto">
              <a:xfrm>
                <a:off x="3456" y="1776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500" b="1"/>
              </a:p>
            </p:txBody>
          </p:sp>
          <p:sp>
            <p:nvSpPr>
              <p:cNvPr id="14349" name="Line 15"/>
              <p:cNvSpPr>
                <a:spLocks noChangeShapeType="1"/>
              </p:cNvSpPr>
              <p:nvPr/>
            </p:nvSpPr>
            <p:spPr bwMode="auto">
              <a:xfrm flipH="1">
                <a:off x="2880" y="1776"/>
                <a:ext cx="576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500" b="1"/>
              </a:p>
            </p:txBody>
          </p:sp>
          <p:sp>
            <p:nvSpPr>
              <p:cNvPr id="14350" name="Line 16"/>
              <p:cNvSpPr>
                <a:spLocks noChangeShapeType="1"/>
              </p:cNvSpPr>
              <p:nvPr/>
            </p:nvSpPr>
            <p:spPr bwMode="auto">
              <a:xfrm>
                <a:off x="4608" y="1776"/>
                <a:ext cx="576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500" b="1"/>
              </a:p>
            </p:txBody>
          </p:sp>
          <p:sp>
            <p:nvSpPr>
              <p:cNvPr id="14351" name="Line 17"/>
              <p:cNvSpPr>
                <a:spLocks noChangeShapeType="1"/>
              </p:cNvSpPr>
              <p:nvPr/>
            </p:nvSpPr>
            <p:spPr bwMode="auto">
              <a:xfrm>
                <a:off x="2880" y="2736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500" b="1"/>
              </a:p>
            </p:txBody>
          </p:sp>
          <p:sp>
            <p:nvSpPr>
              <p:cNvPr id="14352" name="Line 19"/>
              <p:cNvSpPr>
                <a:spLocks noChangeShapeType="1"/>
              </p:cNvSpPr>
              <p:nvPr/>
            </p:nvSpPr>
            <p:spPr bwMode="auto">
              <a:xfrm flipV="1">
                <a:off x="2880" y="1776"/>
                <a:ext cx="1728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500" b="1"/>
              </a:p>
            </p:txBody>
          </p:sp>
          <p:sp>
            <p:nvSpPr>
              <p:cNvPr id="14353" name="Line 21"/>
              <p:cNvSpPr>
                <a:spLocks noChangeShapeType="1"/>
              </p:cNvSpPr>
              <p:nvPr/>
            </p:nvSpPr>
            <p:spPr bwMode="auto">
              <a:xfrm>
                <a:off x="3456" y="1776"/>
                <a:ext cx="1728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500" b="1"/>
              </a:p>
            </p:txBody>
          </p:sp>
        </p:grpSp>
        <p:sp>
          <p:nvSpPr>
            <p:cNvPr id="14344" name="Text Box 23"/>
            <p:cNvSpPr txBox="1">
              <a:spLocks noChangeArrowheads="1"/>
            </p:cNvSpPr>
            <p:nvPr/>
          </p:nvSpPr>
          <p:spPr bwMode="auto">
            <a:xfrm>
              <a:off x="3270" y="1499"/>
              <a:ext cx="384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5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4345" name="Text Box 24"/>
            <p:cNvSpPr txBox="1">
              <a:spLocks noChangeArrowheads="1"/>
            </p:cNvSpPr>
            <p:nvPr/>
          </p:nvSpPr>
          <p:spPr bwMode="auto">
            <a:xfrm>
              <a:off x="4578" y="1493"/>
              <a:ext cx="528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5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14346" name="Text Box 25"/>
            <p:cNvSpPr txBox="1">
              <a:spLocks noChangeArrowheads="1"/>
            </p:cNvSpPr>
            <p:nvPr/>
          </p:nvSpPr>
          <p:spPr bwMode="auto">
            <a:xfrm>
              <a:off x="5166" y="2396"/>
              <a:ext cx="288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5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14347" name="Text Box 26"/>
            <p:cNvSpPr txBox="1">
              <a:spLocks noChangeArrowheads="1"/>
            </p:cNvSpPr>
            <p:nvPr/>
          </p:nvSpPr>
          <p:spPr bwMode="auto">
            <a:xfrm>
              <a:off x="2770" y="2378"/>
              <a:ext cx="432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5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917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24327" y="381000"/>
            <a:ext cx="457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6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altLang="en-US" sz="36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Wave 2"/>
          <p:cNvSpPr/>
          <p:nvPr/>
        </p:nvSpPr>
        <p:spPr>
          <a:xfrm>
            <a:off x="208547" y="1524000"/>
            <a:ext cx="8574505" cy="2590800"/>
          </a:xfrm>
          <a:prstGeom prst="wav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ctr"/>
          <a:lstStyle/>
          <a:p>
            <a:pPr marL="342900" indent="-342900" algn="just">
              <a:buFont typeface="+mj-lt"/>
              <a:buAutoNum type="arabicPeriod"/>
              <a:defRPr/>
            </a:pPr>
            <a:r>
              <a:rPr lang="en-US" sz="36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60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6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60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  <a:defRPr/>
            </a:pPr>
            <a:endParaRPr lang="en-US" sz="36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US" sz="36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60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36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6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60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36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60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391400" cy="6858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.VnTimeH" panose="020B7200000000000000" pitchFamily="34" charset="0"/>
              </a:rPr>
              <a:t>KiÕn thøc cÇn ghi nhí</a:t>
            </a:r>
          </a:p>
        </p:txBody>
      </p:sp>
      <p:pic>
        <p:nvPicPr>
          <p:cNvPr id="16387" name="Picture 4" descr="bdt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838200"/>
            <a:ext cx="8229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496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516" y="85441"/>
            <a:ext cx="9262631" cy="1320800"/>
          </a:xfrm>
        </p:spPr>
        <p:txBody>
          <a:bodyPr/>
          <a:lstStyle/>
          <a:p>
            <a:pPr eaLnBrk="1" hangingPunct="1"/>
            <a:r>
              <a:rPr lang="en-US" altLang="en-US" sz="36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Xét</a:t>
            </a:r>
            <a:r>
              <a:rPr lang="en-US" altLang="en-US" sz="36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altLang="en-US" sz="36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tính</a:t>
            </a:r>
            <a:r>
              <a:rPr lang="en-US" altLang="en-US" sz="36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altLang="en-US" sz="36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đúng</a:t>
            </a:r>
            <a:r>
              <a:rPr lang="en-US" altLang="en-US" sz="36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altLang="en-US" sz="36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sai</a:t>
            </a:r>
            <a:r>
              <a:rPr lang="en-US" altLang="en-US" sz="36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altLang="en-US" sz="36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của</a:t>
            </a:r>
            <a:r>
              <a:rPr lang="en-US" altLang="en-US" sz="36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altLang="en-US" sz="36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các</a:t>
            </a:r>
            <a:r>
              <a:rPr lang="en-US" altLang="en-US" sz="36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altLang="en-US" sz="36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khẳng</a:t>
            </a:r>
            <a:r>
              <a:rPr lang="en-US" altLang="en-US" sz="36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altLang="en-US" sz="36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định</a:t>
            </a:r>
            <a:r>
              <a:rPr lang="en-US" altLang="en-US" sz="36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altLang="en-US" sz="36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sau</a:t>
            </a:r>
            <a:r>
              <a:rPr lang="vi-VN" altLang="en-US" sz="3600" b="1" dirty="0">
                <a:solidFill>
                  <a:srgbClr val="333333"/>
                </a:solidFill>
                <a:latin typeface="Segoe UI" panose="020B0502040204020203" pitchFamily="34" charset="0"/>
              </a:rPr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923" y="1491455"/>
            <a:ext cx="8985754" cy="4111625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vi-VN" dirty="0">
                <a:latin typeface="+mj-lt"/>
              </a:rPr>
              <a:t>A</a:t>
            </a:r>
            <a:r>
              <a:rPr lang="en-US" dirty="0">
                <a:latin typeface="+mj-lt"/>
              </a:rPr>
              <a:t>.</a:t>
            </a:r>
            <a:r>
              <a:rPr lang="vi-VN" dirty="0">
                <a:latin typeface="+mj-lt"/>
              </a:rPr>
              <a:t> Trong hình thang cân, hai đường chéo bằng nhau.</a:t>
            </a:r>
            <a:endParaRPr lang="en-US" dirty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dirty="0">
                <a:latin typeface="+mj-lt"/>
              </a:rPr>
              <a:t>B. </a:t>
            </a:r>
            <a:r>
              <a:rPr lang="en-US" dirty="0" err="1">
                <a:latin typeface="+mj-lt"/>
              </a:rPr>
              <a:t>Trong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hình</a:t>
            </a:r>
            <a:r>
              <a:rPr lang="en-US" dirty="0">
                <a:latin typeface="+mj-lt"/>
              </a:rPr>
              <a:t> thang </a:t>
            </a:r>
            <a:r>
              <a:rPr lang="en-US" dirty="0" err="1">
                <a:latin typeface="+mj-lt"/>
              </a:rPr>
              <a:t>cân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hai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góc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kề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một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đáy</a:t>
            </a:r>
            <a:r>
              <a:rPr lang="en-US" dirty="0">
                <a:latin typeface="+mj-lt"/>
              </a:rPr>
              <a:t> </a:t>
            </a:r>
            <a:r>
              <a:rPr lang="en-US" dirty="0" err="1">
                <a:latin typeface="+mj-lt"/>
              </a:rPr>
              <a:t>bằngnhau</a:t>
            </a:r>
            <a:r>
              <a:rPr lang="en-US" dirty="0">
                <a:latin typeface="+mj-lt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dirty="0">
                <a:latin typeface="+mj-lt"/>
              </a:rPr>
              <a:t>C. </a:t>
            </a:r>
            <a:r>
              <a:rPr lang="en-US" dirty="0" err="1">
                <a:latin typeface="+mj-lt"/>
              </a:rPr>
              <a:t>Trong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hình</a:t>
            </a:r>
            <a:r>
              <a:rPr lang="en-US" dirty="0">
                <a:latin typeface="+mj-lt"/>
              </a:rPr>
              <a:t> thang </a:t>
            </a:r>
            <a:r>
              <a:rPr lang="en-US" dirty="0" err="1">
                <a:latin typeface="+mj-lt"/>
              </a:rPr>
              <a:t>cân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hai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góc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kề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một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cạnh</a:t>
            </a:r>
            <a:r>
              <a:rPr lang="en-US" dirty="0">
                <a:latin typeface="+mj-lt"/>
              </a:rPr>
              <a:t> </a:t>
            </a:r>
            <a:r>
              <a:rPr lang="en-US" dirty="0" err="1">
                <a:latin typeface="+mj-lt"/>
              </a:rPr>
              <a:t>bằng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nhau</a:t>
            </a:r>
            <a:r>
              <a:rPr lang="en-US" dirty="0">
                <a:latin typeface="+mj-lt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dirty="0">
                <a:latin typeface="+mj-lt"/>
              </a:rPr>
              <a:t>D. </a:t>
            </a:r>
            <a:r>
              <a:rPr lang="en-US" dirty="0" err="1">
                <a:latin typeface="+mj-lt"/>
              </a:rPr>
              <a:t>Trong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hình</a:t>
            </a:r>
            <a:r>
              <a:rPr lang="en-US" dirty="0">
                <a:latin typeface="+mj-lt"/>
              </a:rPr>
              <a:t> thang </a:t>
            </a:r>
            <a:r>
              <a:rPr lang="en-US" dirty="0" err="1">
                <a:latin typeface="+mj-lt"/>
              </a:rPr>
              <a:t>cân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hai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cạnh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bằng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nhau</a:t>
            </a:r>
            <a:r>
              <a:rPr lang="en-US" dirty="0">
                <a:latin typeface="+mj-lt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dirty="0">
                <a:latin typeface="+mj-lt"/>
              </a:rPr>
              <a:t>E. </a:t>
            </a:r>
            <a:r>
              <a:rPr lang="en-US" dirty="0" err="1">
                <a:latin typeface="+mj-lt"/>
              </a:rPr>
              <a:t>Hình</a:t>
            </a:r>
            <a:r>
              <a:rPr lang="en-US" dirty="0">
                <a:latin typeface="+mj-lt"/>
              </a:rPr>
              <a:t> thang </a:t>
            </a:r>
            <a:r>
              <a:rPr lang="en-US" dirty="0" err="1">
                <a:latin typeface="+mj-lt"/>
              </a:rPr>
              <a:t>có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cạnh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bằng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nhau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hình</a:t>
            </a:r>
            <a:r>
              <a:rPr lang="en-US" dirty="0">
                <a:latin typeface="+mj-lt"/>
              </a:rPr>
              <a:t> thang </a:t>
            </a:r>
            <a:r>
              <a:rPr lang="en-US" dirty="0" err="1">
                <a:latin typeface="+mj-lt"/>
              </a:rPr>
              <a:t>cân</a:t>
            </a:r>
            <a:r>
              <a:rPr lang="en-US" dirty="0">
                <a:latin typeface="+mj-lt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00200" y="3733800"/>
            <a:ext cx="533400" cy="4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576832" y="1599075"/>
            <a:ext cx="5334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461077" y="4255922"/>
            <a:ext cx="609600" cy="471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540955" y="2438400"/>
            <a:ext cx="549275" cy="471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Đ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31655" y="5223157"/>
            <a:ext cx="533400" cy="465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4821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n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r="45732"/>
          <a:stretch>
            <a:fillRect/>
          </a:stretch>
        </p:blipFill>
        <p:spPr bwMode="auto">
          <a:xfrm>
            <a:off x="5448300" y="6019800"/>
            <a:ext cx="3390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3" b="53659"/>
          <a:stretch>
            <a:fillRect/>
          </a:stretch>
        </p:blipFill>
        <p:spPr bwMode="auto">
          <a:xfrm>
            <a:off x="8420100" y="3429000"/>
            <a:ext cx="4953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971800" y="457200"/>
            <a:ext cx="563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000">
              <a:latin typeface=".VnTime" panose="020B7200000000000000" pitchFamily="34" charset="0"/>
            </a:endParaRP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304800" y="381000"/>
            <a:ext cx="8534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8839200" y="381000"/>
            <a:ext cx="0" cy="3200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304800" y="381000"/>
            <a:ext cx="0" cy="6096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304800" y="6477000"/>
            <a:ext cx="4572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6" name="Picture 10" descr="ngo%20da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132">
            <a:off x="0" y="5105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BOOK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89631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3" descr="CHIP010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0"/>
            <a:ext cx="273843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14"/>
          <p:cNvSpPr>
            <a:spLocks noChangeArrowheads="1" noChangeShapeType="1" noTextEdit="1"/>
          </p:cNvSpPr>
          <p:nvPr/>
        </p:nvSpPr>
        <p:spPr bwMode="auto">
          <a:xfrm>
            <a:off x="854903" y="2333797"/>
            <a:ext cx="7488998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4. </a:t>
            </a:r>
          </a:p>
          <a:p>
            <a:pPr algn="ctr"/>
            <a:r>
              <a:rPr lang="en-US" sz="24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72569841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" presetClass="entr" presetSubtype="2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6" presetID="49" presetClass="entr" presetSubtype="0" repeatCount="500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3500"/>
                            </p:stCondLst>
                            <p:childTnLst>
                              <p:par>
                                <p:cTn id="23" presetID="50" presetClass="entr" presetSubtype="0" repeatCount="5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8500"/>
                            </p:stCondLst>
                            <p:childTnLst>
                              <p:par>
                                <p:cTn id="29" presetID="13" presetClass="entr" presetSubtype="16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3500"/>
                            </p:stCondLst>
                            <p:childTnLst>
                              <p:par>
                                <p:cTn id="33" presetID="19" presetClass="entr" presetSubtype="1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8500"/>
                            </p:stCondLst>
                            <p:childTnLst>
                              <p:par>
                                <p:cTn id="38" presetID="21" presetClass="entr" presetSubtype="4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3500"/>
                            </p:stCondLst>
                            <p:childTnLst>
                              <p:par>
                                <p:cTn id="42" presetID="49" presetClass="entr" presetSubtype="0" repeatCount="5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172200" cy="7620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3200" b="1" dirty="0" err="1"/>
              <a:t>Bài</a:t>
            </a:r>
            <a:r>
              <a:rPr lang="en-US" sz="3200" b="1" dirty="0"/>
              <a:t> 17 (</a:t>
            </a:r>
            <a:r>
              <a:rPr lang="en-US" sz="3200" b="1" dirty="0" err="1"/>
              <a:t>trang</a:t>
            </a:r>
            <a:r>
              <a:rPr lang="en-US" sz="3200" b="1" dirty="0"/>
              <a:t> 75 SGK )</a:t>
            </a:r>
            <a:endParaRPr lang="en-US" sz="3200" dirty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3" t="18590" r="32283" b="11282"/>
          <a:stretch>
            <a:fillRect/>
          </a:stretch>
        </p:blipFill>
        <p:spPr bwMode="auto">
          <a:xfrm>
            <a:off x="495300" y="533400"/>
            <a:ext cx="80772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620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47700" y="1676400"/>
            <a:ext cx="78486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 8</a:t>
            </a:r>
          </a:p>
          <a:p>
            <a:pPr algn="ctr">
              <a:spcBef>
                <a:spcPct val="50000"/>
              </a:spcBef>
            </a:pPr>
            <a:r>
              <a:rPr lang="en-US" alt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3:</a:t>
            </a:r>
          </a:p>
          <a:p>
            <a:pPr algn="ctr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THANG CÂN</a:t>
            </a:r>
          </a:p>
        </p:txBody>
      </p:sp>
    </p:spTree>
    <p:extLst>
      <p:ext uri="{BB962C8B-B14F-4D97-AF65-F5344CB8AC3E}">
        <p14:creationId xmlns:p14="http://schemas.microsoft.com/office/powerpoint/2010/main" val="1543628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52400" y="152400"/>
            <a:ext cx="2819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600" b="1" u="sng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>
                <a:latin typeface="Times New Roman" pitchFamily="18" charset="0"/>
                <a:cs typeface="Times New Roman" pitchFamily="18" charset="0"/>
              </a:rPr>
              <a:t>nghĩa</a:t>
            </a:r>
            <a:endParaRPr lang="en-US" alt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112293" y="3715474"/>
            <a:ext cx="89194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AB, CD)</a:t>
            </a: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2400294" y="4639881"/>
            <a:ext cx="21717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AB//CD</a:t>
            </a:r>
          </a:p>
        </p:txBody>
      </p:sp>
      <p:graphicFrame>
        <p:nvGraphicFramePr>
          <p:cNvPr id="7179" name="Object 11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293526623"/>
              </p:ext>
            </p:extLst>
          </p:nvPr>
        </p:nvGraphicFramePr>
        <p:xfrm>
          <a:off x="4774029" y="850614"/>
          <a:ext cx="4256659" cy="2275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079623" imgH="2108835" progId="">
                  <p:embed/>
                </p:oleObj>
              </mc:Choice>
              <mc:Fallback>
                <p:oleObj name="Visio" r:id="rId2" imgW="3079623" imgH="2108835" progId="">
                  <p:embed/>
                  <p:pic>
                    <p:nvPicPr>
                      <p:cNvPr id="0" name="Picture 13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4029" y="850614"/>
                        <a:ext cx="4256659" cy="22752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1036741"/>
            <a:ext cx="4499812" cy="17543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en-US" sz="36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altLang="en-US" sz="36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alt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altLang="en-US" sz="36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alt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alt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Left Brace 6"/>
          <p:cNvSpPr/>
          <p:nvPr/>
        </p:nvSpPr>
        <p:spPr>
          <a:xfrm>
            <a:off x="2036489" y="4858316"/>
            <a:ext cx="469100" cy="1156931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>
              <a:ln w="38100">
                <a:solidFill>
                  <a:schemeClr val="tx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82744" y="5442398"/>
                <a:ext cx="3862596" cy="5728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744" y="5442398"/>
                <a:ext cx="3862596" cy="572849"/>
              </a:xfrm>
              <a:prstGeom prst="rect">
                <a:avLst/>
              </a:prstGeom>
              <a:blipFill>
                <a:blip r:embed="rId5"/>
                <a:stretch>
                  <a:fillRect l="-158" t="-21277" b="-46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70434" y="5165399"/>
                <a:ext cx="107115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&lt;=&gt;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34" y="5165399"/>
                <a:ext cx="1071155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158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6" grpId="0"/>
      <p:bldP spid="7195" grpId="0"/>
      <p:bldP spid="6" grpId="0" animBg="1"/>
      <p:bldP spid="7" grpId="0" animBg="1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0" name="Object 8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69383343"/>
              </p:ext>
            </p:extLst>
          </p:nvPr>
        </p:nvGraphicFramePr>
        <p:xfrm>
          <a:off x="1026274" y="2175160"/>
          <a:ext cx="2395799" cy="203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009775" imgH="1708785" progId="">
                  <p:embed/>
                </p:oleObj>
              </mc:Choice>
              <mc:Fallback>
                <p:oleObj name="Visio" r:id="rId2" imgW="2009775" imgH="1708785" progId="">
                  <p:embed/>
                  <p:pic>
                    <p:nvPicPr>
                      <p:cNvPr id="0" name="Picture 10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6274" y="2175160"/>
                        <a:ext cx="2395799" cy="2037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10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481827145"/>
              </p:ext>
            </p:extLst>
          </p:nvPr>
        </p:nvGraphicFramePr>
        <p:xfrm>
          <a:off x="5932487" y="1905922"/>
          <a:ext cx="2144713" cy="2340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1412367" imgH="2051685" progId="">
                  <p:embed/>
                </p:oleObj>
              </mc:Choice>
              <mc:Fallback>
                <p:oleObj name="Visio" r:id="rId4" imgW="1412367" imgH="2051685" progId="">
                  <p:embed/>
                  <p:pic>
                    <p:nvPicPr>
                      <p:cNvPr id="0" name="Picture 10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2487" y="1905922"/>
                        <a:ext cx="2144713" cy="23405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4" name="Object 12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313984170"/>
              </p:ext>
            </p:extLst>
          </p:nvPr>
        </p:nvGraphicFramePr>
        <p:xfrm>
          <a:off x="1356139" y="4129830"/>
          <a:ext cx="2193869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1866519" imgH="2742057" progId="">
                  <p:embed/>
                </p:oleObj>
              </mc:Choice>
              <mc:Fallback>
                <p:oleObj name="Visio" r:id="rId6" imgW="1866519" imgH="2742057" progId="">
                  <p:embed/>
                  <p:pic>
                    <p:nvPicPr>
                      <p:cNvPr id="0" name="Picture 10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6139" y="4129830"/>
                        <a:ext cx="2193869" cy="251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9" name="Group 20"/>
          <p:cNvGrpSpPr>
            <a:grpSpLocks/>
          </p:cNvGrpSpPr>
          <p:nvPr/>
        </p:nvGrpSpPr>
        <p:grpSpPr bwMode="auto">
          <a:xfrm>
            <a:off x="685800" y="62340"/>
            <a:ext cx="7772400" cy="2057400"/>
            <a:chOff x="96" y="576"/>
            <a:chExt cx="4383" cy="1449"/>
          </a:xfrm>
        </p:grpSpPr>
        <p:sp>
          <p:nvSpPr>
            <p:cNvPr id="3088" name="Rectangle 6"/>
            <p:cNvSpPr>
              <a:spLocks noChangeArrowheads="1"/>
            </p:cNvSpPr>
            <p:nvPr/>
          </p:nvSpPr>
          <p:spPr bwMode="auto">
            <a:xfrm>
              <a:off x="96" y="576"/>
              <a:ext cx="384" cy="28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 2</a:t>
              </a:r>
            </a:p>
          </p:txBody>
        </p:sp>
        <p:sp>
          <p:nvSpPr>
            <p:cNvPr id="3089" name="Text Box 7"/>
            <p:cNvSpPr txBox="1">
              <a:spLocks noChangeArrowheads="1"/>
            </p:cNvSpPr>
            <p:nvPr/>
          </p:nvSpPr>
          <p:spPr bwMode="auto">
            <a:xfrm>
              <a:off x="159" y="610"/>
              <a:ext cx="4320" cy="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   Cho </a:t>
              </a:r>
              <a:r>
                <a:rPr lang="en-US" alt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24.</a:t>
              </a:r>
            </a:p>
            <a:p>
              <a:r>
                <a:rPr lang="en-US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alt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thang</a:t>
              </a:r>
              <a:r>
                <a:rPr lang="en-US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r>
                <a:rPr lang="en-US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alt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góc</a:t>
              </a:r>
              <a:r>
                <a:rPr lang="en-US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thang</a:t>
              </a:r>
              <a:r>
                <a:rPr lang="en-US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r>
                <a:rPr lang="en-US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c) </a:t>
              </a:r>
              <a:r>
                <a:rPr lang="en-US" alt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xét</a:t>
              </a:r>
              <a:r>
                <a:rPr lang="en-US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góc</a:t>
              </a:r>
              <a:r>
                <a:rPr lang="en-US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thang</a:t>
              </a:r>
              <a:r>
                <a:rPr lang="en-US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aphicFrame>
        <p:nvGraphicFramePr>
          <p:cNvPr id="8206" name="Object 14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74694286"/>
              </p:ext>
            </p:extLst>
          </p:nvPr>
        </p:nvGraphicFramePr>
        <p:xfrm>
          <a:off x="5794645" y="4382827"/>
          <a:ext cx="2552700" cy="2261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8" imgW="1989963" imgH="1761363" progId="">
                  <p:embed/>
                </p:oleObj>
              </mc:Choice>
              <mc:Fallback>
                <p:oleObj name="Visio" r:id="rId8" imgW="1989963" imgH="1761363" progId="">
                  <p:embed/>
                  <p:pic>
                    <p:nvPicPr>
                      <p:cNvPr id="0" name="Picture 10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645" y="4382827"/>
                        <a:ext cx="2552700" cy="22616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457200" y="2971800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5029200" y="2971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30818" y="5638800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5008422" y="5376790"/>
            <a:ext cx="6095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4068097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980209" y="152400"/>
            <a:ext cx="5334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2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73557" y="621079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24" name="Object 8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735845275"/>
              </p:ext>
            </p:extLst>
          </p:nvPr>
        </p:nvGraphicFramePr>
        <p:xfrm>
          <a:off x="5041353" y="90364"/>
          <a:ext cx="2861501" cy="243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009775" imgH="1708785" progId="">
                  <p:embed/>
                </p:oleObj>
              </mc:Choice>
              <mc:Fallback>
                <p:oleObj name="Visio" r:id="rId2" imgW="2009775" imgH="1708785" progId="">
                  <p:embed/>
                  <p:pic>
                    <p:nvPicPr>
                      <p:cNvPr id="0" name="Picture 15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1353" y="90364"/>
                        <a:ext cx="2861501" cy="243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8054586" y="1485782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80097" y="1214090"/>
            <a:ext cx="3981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249072" y="1725090"/>
            <a:ext cx="83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gt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30" name="Text Box 14"/>
              <p:cNvSpPr txBox="1">
                <a:spLocks noChangeArrowheads="1"/>
              </p:cNvSpPr>
              <p:nvPr/>
            </p:nvSpPr>
            <p:spPr bwMode="auto">
              <a:xfrm>
                <a:off x="580097" y="2488873"/>
                <a:ext cx="8007889" cy="968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Mà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8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altLang="en-US" sz="2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80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en-US" sz="2800" b="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altLang="en-US" sz="2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có </a:t>
                </a:r>
                <a:r>
                  <a:rPr lang="en-US" alt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US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trí</a:t>
                </a:r>
                <a:r>
                  <a:rPr lang="en-US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cùng</a:t>
                </a:r>
                <a:r>
                  <a:rPr lang="en-US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phía</a:t>
                </a:r>
                <a:r>
                  <a:rPr lang="en-US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AB </a:t>
                </a:r>
                <a:r>
                  <a:rPr lang="en-US" altLang="en-US" sz="280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altLang="en-US" sz="2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CD, nên </a:t>
                </a:r>
                <a:r>
                  <a:rPr lang="en-US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AB//DC. (1)                                      </a:t>
                </a:r>
              </a:p>
            </p:txBody>
          </p:sp>
        </mc:Choice>
        <mc:Fallback xmlns="">
          <p:sp>
            <p:nvSpPr>
              <p:cNvPr id="9230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097" y="2488873"/>
                <a:ext cx="8007889" cy="968663"/>
              </a:xfrm>
              <a:prstGeom prst="rect">
                <a:avLst/>
              </a:prstGeom>
              <a:blipFill>
                <a:blip r:embed="rId5"/>
                <a:stretch>
                  <a:fillRect l="-1522" t="-4403" b="-169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580097" y="3564099"/>
            <a:ext cx="1669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Ta lại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381000" y="4315618"/>
            <a:ext cx="777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(1)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(2)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ABCD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17" name="Text Box 22"/>
              <p:cNvSpPr txBox="1">
                <a:spLocks noChangeArrowheads="1"/>
              </p:cNvSpPr>
              <p:nvPr/>
            </p:nvSpPr>
            <p:spPr bwMode="auto">
              <a:xfrm>
                <a:off x="579437" y="5830896"/>
                <a:ext cx="7878763" cy="537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Kết </a:t>
                </a:r>
                <a:r>
                  <a:rPr lang="en-US" alt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luận</a:t>
                </a:r>
                <a:r>
                  <a:rPr lang="en-US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: ABCD </a:t>
                </a:r>
                <a:r>
                  <a:rPr lang="en-US" alt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thang</a:t>
                </a:r>
                <a:r>
                  <a:rPr lang="en-US" altLang="en-US" sz="2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cân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8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</m:t>
                        </m:r>
                      </m:e>
                    </m:acc>
                    <m:r>
                      <a:rPr lang="en-US" altLang="en-US" sz="28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 </m:t>
                    </m:r>
                    <m:sSup>
                      <m:sSupPr>
                        <m:ctrlPr>
                          <a:rPr lang="en-US" alt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100</m:t>
                        </m:r>
                      </m:e>
                      <m:sup>
                        <m:r>
                          <a:rPr lang="en-US" alt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en-US" sz="2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17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437" y="5830896"/>
                <a:ext cx="7878763" cy="537776"/>
              </a:xfrm>
              <a:prstGeom prst="rect">
                <a:avLst/>
              </a:prstGeom>
              <a:blipFill>
                <a:blip r:embed="rId6"/>
                <a:stretch>
                  <a:fillRect l="-1547" t="-9091" b="-318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85800" y="5181600"/>
            <a:ext cx="5197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=&gt;                                        (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70876" y="1747392"/>
                <a:ext cx="2100924" cy="445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76" y="1747392"/>
                <a:ext cx="2100924" cy="445443"/>
              </a:xfrm>
              <a:prstGeom prst="rect">
                <a:avLst/>
              </a:prstGeom>
              <a:blipFill>
                <a:blip r:embed="rId7"/>
                <a:stretch>
                  <a:fillRect l="-290" t="-20548" b="-47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08779" y="3616131"/>
                <a:ext cx="2918786" cy="445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(2)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779" y="3616131"/>
                <a:ext cx="2918786" cy="445443"/>
              </a:xfrm>
              <a:prstGeom prst="rect">
                <a:avLst/>
              </a:prstGeom>
              <a:blipFill>
                <a:blip r:embed="rId8"/>
                <a:stretch>
                  <a:fillRect l="-209" t="-20548" r="-418" b="-49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513609" y="5208281"/>
                <a:ext cx="2350982" cy="4424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609" y="5208281"/>
                <a:ext cx="2350982" cy="442429"/>
              </a:xfrm>
              <a:prstGeom prst="rect">
                <a:avLst/>
              </a:prstGeom>
              <a:blipFill>
                <a:blip r:embed="rId9"/>
                <a:stretch>
                  <a:fillRect t="-20548" b="-49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442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7" grpId="0"/>
      <p:bldP spid="9229" grpId="0"/>
      <p:bldP spid="9230" grpId="0"/>
      <p:bldP spid="9231" grpId="0"/>
      <p:bldP spid="9234" grpId="0"/>
      <p:bldP spid="4117" grpId="0"/>
      <p:bldP spid="19" grpId="0"/>
      <p:bldP spid="18" grpId="0"/>
      <p:bldP spid="20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5" name="Group 25"/>
          <p:cNvGrpSpPr>
            <a:grpSpLocks/>
          </p:cNvGrpSpPr>
          <p:nvPr/>
        </p:nvGrpSpPr>
        <p:grpSpPr bwMode="auto">
          <a:xfrm>
            <a:off x="6732589" y="457200"/>
            <a:ext cx="2182813" cy="2944814"/>
            <a:chOff x="3569" y="-220"/>
            <a:chExt cx="1375" cy="1855"/>
          </a:xfrm>
        </p:grpSpPr>
        <p:graphicFrame>
          <p:nvGraphicFramePr>
            <p:cNvPr id="5141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6647843"/>
                </p:ext>
              </p:extLst>
            </p:nvPr>
          </p:nvGraphicFramePr>
          <p:xfrm>
            <a:off x="3569" y="-220"/>
            <a:ext cx="1375" cy="16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2" imgW="1412367" imgH="2051685" progId="">
                    <p:embed/>
                  </p:oleObj>
                </mc:Choice>
                <mc:Fallback>
                  <p:oleObj name="Visio" r:id="rId2" imgW="1412367" imgH="2051685" progId="">
                    <p:embed/>
                    <p:pic>
                      <p:nvPicPr>
                        <p:cNvPr id="0" name="Picture 1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9" y="-220"/>
                          <a:ext cx="1375" cy="167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2" name="Text Box 9"/>
            <p:cNvSpPr txBox="1">
              <a:spLocks noChangeArrowheads="1"/>
            </p:cNvSpPr>
            <p:nvPr/>
          </p:nvSpPr>
          <p:spPr bwMode="auto">
            <a:xfrm>
              <a:off x="4117" y="1305"/>
              <a:ext cx="52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b)</a:t>
              </a:r>
            </a:p>
          </p:txBody>
        </p:sp>
      </p:grp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762000" y="533400"/>
            <a:ext cx="358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EFGH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512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274207"/>
              </p:ext>
            </p:extLst>
          </p:nvPr>
        </p:nvGraphicFramePr>
        <p:xfrm>
          <a:off x="3829050" y="3709987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50" y="3709987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255" name="Text Box 15"/>
              <p:cNvSpPr txBox="1">
                <a:spLocks noChangeArrowheads="1"/>
              </p:cNvSpPr>
              <p:nvPr/>
            </p:nvSpPr>
            <p:spPr bwMode="auto">
              <a:xfrm>
                <a:off x="485875" y="2307793"/>
                <a:ext cx="51054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=&gt; </m:t>
                    </m:r>
                  </m:oMath>
                </a14:m>
                <a:r>
                  <a:rPr lang="en-US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GF </a:t>
                </a:r>
                <a:r>
                  <a:rPr lang="en-US" alt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song </a:t>
                </a:r>
                <a:r>
                  <a:rPr lang="en-US" alt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song</a:t>
                </a:r>
                <a:r>
                  <a:rPr lang="en-US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HE</a:t>
                </a:r>
              </a:p>
            </p:txBody>
          </p:sp>
        </mc:Choice>
        <mc:Fallback xmlns="">
          <p:sp>
            <p:nvSpPr>
              <p:cNvPr id="10255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875" y="2307793"/>
                <a:ext cx="5105400" cy="523220"/>
              </a:xfrm>
              <a:prstGeom prst="rect">
                <a:avLst/>
              </a:prstGeom>
              <a:blipFill>
                <a:blip r:embed="rId7"/>
                <a:stretch>
                  <a:fillRect t="-12941" b="-329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84910" y="3343226"/>
            <a:ext cx="55071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Tương tự, 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60" name="Text Box 20"/>
              <p:cNvSpPr txBox="1">
                <a:spLocks noChangeArrowheads="1"/>
              </p:cNvSpPr>
              <p:nvPr/>
            </p:nvSpPr>
            <p:spPr bwMode="auto">
              <a:xfrm>
                <a:off x="502493" y="4051629"/>
                <a:ext cx="49530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=&gt; </m:t>
                    </m:r>
                  </m:oMath>
                </a14:m>
                <a:r>
                  <a:rPr lang="en-US" altLang="en-US" sz="2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GH không song song với FE</a:t>
                </a:r>
              </a:p>
            </p:txBody>
          </p:sp>
        </mc:Choice>
        <mc:Fallback xmlns="">
          <p:sp>
            <p:nvSpPr>
              <p:cNvPr id="10260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493" y="4051629"/>
                <a:ext cx="4953000" cy="523220"/>
              </a:xfrm>
              <a:prstGeom prst="rect">
                <a:avLst/>
              </a:prstGeom>
              <a:blipFill>
                <a:blip r:embed="rId8"/>
                <a:stretch>
                  <a:fillRect t="-12941" r="-369" b="-329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865900" y="5087062"/>
            <a:ext cx="586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EFGH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3616" y="1708358"/>
            <a:ext cx="5280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mà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này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phía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19200" y="1153531"/>
                <a:ext cx="5514100" cy="4452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153531"/>
                <a:ext cx="5514100" cy="445250"/>
              </a:xfrm>
              <a:prstGeom prst="rect">
                <a:avLst/>
              </a:prstGeom>
              <a:blipFill>
                <a:blip r:embed="rId9"/>
                <a:stretch>
                  <a:fillRect t="-20548" b="-49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06215" y="3362805"/>
                <a:ext cx="4038600" cy="4452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190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215" y="3362805"/>
                <a:ext cx="4038600" cy="4452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433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  <p:bldP spid="10255" grpId="0"/>
      <p:bldP spid="10256" grpId="0"/>
      <p:bldP spid="10260" grpId="0"/>
      <p:bldP spid="10261" grpId="0"/>
      <p:bldP spid="17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7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36877818"/>
              </p:ext>
            </p:extLst>
          </p:nvPr>
        </p:nvGraphicFramePr>
        <p:xfrm>
          <a:off x="6248400" y="130175"/>
          <a:ext cx="2499795" cy="322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866519" imgH="2742057" progId="">
                  <p:embed/>
                </p:oleObj>
              </mc:Choice>
              <mc:Fallback>
                <p:oleObj name="Visio" r:id="rId2" imgW="1866519" imgH="2742057" progId="">
                  <p:embed/>
                  <p:pic>
                    <p:nvPicPr>
                      <p:cNvPr id="0" name="Picture 19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30175"/>
                        <a:ext cx="2499795" cy="322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533400" y="166235"/>
            <a:ext cx="358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MNIK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301" name="Text Box 13"/>
              <p:cNvSpPr txBox="1">
                <a:spLocks noChangeArrowheads="1"/>
              </p:cNvSpPr>
              <p:nvPr/>
            </p:nvSpPr>
            <p:spPr bwMode="auto">
              <a:xfrm>
                <a:off x="304800" y="1323085"/>
                <a:ext cx="6324600" cy="1436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Mà</a:t>
                </a:r>
                <a:r>
                  <a:rPr lang="en-US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8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8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US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trí</a:t>
                </a:r>
                <a:r>
                  <a:rPr lang="en-US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cùng</a:t>
                </a:r>
                <a:r>
                  <a:rPr lang="en-US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phía</a:t>
                </a:r>
                <a:r>
                  <a:rPr lang="en-US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KI </a:t>
                </a:r>
                <a:r>
                  <a:rPr lang="en-US" alt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MN. </a:t>
                </a:r>
              </a:p>
              <a:p>
                <a:r>
                  <a:rPr lang="en-US" alt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KI//MN </a:t>
                </a:r>
                <a:r>
                  <a:rPr lang="en-US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  <a:sym typeface="Symbol" panose="05050102010706020507" pitchFamily="18" charset="2"/>
                  </a:rPr>
                  <a:t> KINM </a:t>
                </a:r>
                <a:r>
                  <a:rPr lang="en-US" alt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  <a:sym typeface="Symbol" panose="05050102010706020507" pitchFamily="18" charset="2"/>
                  </a:rPr>
                  <a:t>là</a:t>
                </a:r>
                <a:r>
                  <a:rPr lang="en-US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  <a:sym typeface="Symbol" panose="05050102010706020507" pitchFamily="18" charset="2"/>
                  </a:rPr>
                  <a:t>hình</a:t>
                </a:r>
                <a:r>
                  <a:rPr lang="en-US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  <a:sym typeface="Symbol" panose="05050102010706020507" pitchFamily="18" charset="2"/>
                  </a:rPr>
                  <a:t> thang </a:t>
                </a:r>
                <a:r>
                  <a:rPr lang="en-US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(1)                                      </a:t>
                </a:r>
              </a:p>
            </p:txBody>
          </p:sp>
        </mc:Choice>
        <mc:Fallback>
          <p:sp>
            <p:nvSpPr>
              <p:cNvPr id="12301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323085"/>
                <a:ext cx="6324600" cy="1436547"/>
              </a:xfrm>
              <a:prstGeom prst="rect">
                <a:avLst/>
              </a:prstGeom>
              <a:blipFill>
                <a:blip r:embed="rId4"/>
                <a:stretch>
                  <a:fillRect l="-1927" t="-3390" r="-49133" b="-80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288823" y="3742598"/>
            <a:ext cx="77654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(1)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(2)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MNIK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64" name="Text Box 40"/>
              <p:cNvSpPr txBox="1">
                <a:spLocks noChangeArrowheads="1"/>
              </p:cNvSpPr>
              <p:nvPr/>
            </p:nvSpPr>
            <p:spPr bwMode="auto">
              <a:xfrm>
                <a:off x="336630" y="5410552"/>
                <a:ext cx="8502651" cy="534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Kết </a:t>
                </a:r>
                <a:r>
                  <a:rPr lang="en-US" alt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luận</a:t>
                </a:r>
                <a:r>
                  <a:rPr lang="en-US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: MNIK </a:t>
                </a:r>
                <a:r>
                  <a:rPr lang="en-US" alt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thang </a:t>
                </a:r>
                <a:r>
                  <a:rPr lang="en-US" alt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cân</a:t>
                </a:r>
                <a:r>
                  <a:rPr lang="en-US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8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=70</m:t>
                        </m:r>
                      </m:e>
                      <m:sup>
                        <m:r>
                          <a:rPr lang="en-US" alt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8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𝐼</m:t>
                        </m:r>
                        <m:r>
                          <a:rPr lang="en-US" alt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110</m:t>
                        </m:r>
                      </m:e>
                      <m:sup>
                        <m:r>
                          <a:rPr lang="en-US" alt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164" name="Text 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6630" y="5410552"/>
                <a:ext cx="8502651" cy="534988"/>
              </a:xfrm>
              <a:prstGeom prst="rect">
                <a:avLst/>
              </a:prstGeom>
              <a:blipFill>
                <a:blip r:embed="rId6"/>
                <a:stretch>
                  <a:fillRect l="-1434" t="-10345" b="-321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57200" y="730730"/>
                <a:ext cx="6172200" cy="4424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𝐼𝐾𝑀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𝐾𝑀𝑁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730730"/>
                <a:ext cx="6172200" cy="4424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2871" y="2753543"/>
                <a:ext cx="4724400" cy="4424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=&gt;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(So le trong)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71" y="2753543"/>
                <a:ext cx="4724400" cy="442429"/>
              </a:xfrm>
              <a:prstGeom prst="rect">
                <a:avLst/>
              </a:prstGeom>
              <a:blipFill>
                <a:blip r:embed="rId12"/>
                <a:stretch>
                  <a:fillRect t="-22222" r="-2323" b="-48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8590" y="3268048"/>
                <a:ext cx="4891610" cy="4421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/>
                  <a:t>Nên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800"/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80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/>
                  <a:t>   (2)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90" y="3268048"/>
                <a:ext cx="4891610" cy="442109"/>
              </a:xfrm>
              <a:prstGeom prst="rect">
                <a:avLst/>
              </a:prstGeom>
              <a:blipFill>
                <a:blip r:embed="rId13"/>
                <a:stretch>
                  <a:fillRect l="-4359" t="-20548" b="-49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11618" y="4285966"/>
                <a:ext cx="7132182" cy="4424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đó: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𝐾𝐼𝑁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𝐼𝑁𝑀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(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𝑑𝑜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𝐾𝐼</m:t>
                    </m:r>
                    <m:r>
                      <m:rPr>
                        <m:nor/>
                      </m:rPr>
                      <a:rPr lang="en-US" alt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m:t>//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MN)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18" y="4285966"/>
                <a:ext cx="7132182" cy="442429"/>
              </a:xfrm>
              <a:prstGeom prst="rect">
                <a:avLst/>
              </a:prstGeom>
              <a:blipFill>
                <a:blip r:embed="rId14"/>
                <a:stretch>
                  <a:fillRect l="-3077" t="-21918" b="-47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447800" y="4758678"/>
                <a:ext cx="7132182" cy="4424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=&gt;</m:t>
                    </m:r>
                  </m:oMath>
                </a14:m>
                <a:r>
                  <a:rPr lang="en-US" sz="2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𝐾𝐼𝑁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(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𝑑𝑜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758678"/>
                <a:ext cx="7132182" cy="442429"/>
              </a:xfrm>
              <a:prstGeom prst="rect">
                <a:avLst/>
              </a:prstGeom>
              <a:blipFill>
                <a:blip r:embed="rId15"/>
                <a:stretch>
                  <a:fillRect l="-3080" t="-22222" b="-48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32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/>
      <p:bldP spid="12301" grpId="0"/>
      <p:bldP spid="12314" grpId="0"/>
      <p:bldP spid="6164" grpId="0"/>
      <p:bldP spid="20" grpId="0"/>
      <p:bldP spid="6" grpId="0"/>
      <p:bldP spid="7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334000" y="228600"/>
            <a:ext cx="3336925" cy="3200401"/>
            <a:chOff x="3792" y="432"/>
            <a:chExt cx="1670" cy="1680"/>
          </a:xfrm>
        </p:grpSpPr>
        <p:graphicFrame>
          <p:nvGraphicFramePr>
            <p:cNvPr id="719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3484929"/>
                </p:ext>
              </p:extLst>
            </p:nvPr>
          </p:nvGraphicFramePr>
          <p:xfrm>
            <a:off x="3792" y="432"/>
            <a:ext cx="1670" cy="14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2" imgW="1989963" imgH="1761363" progId="">
                    <p:embed/>
                  </p:oleObj>
                </mc:Choice>
                <mc:Fallback>
                  <p:oleObj name="Visio" r:id="rId2" imgW="1989963" imgH="1761363" progId="">
                    <p:embed/>
                    <p:pic>
                      <p:nvPicPr>
                        <p:cNvPr id="0" name="Picture 1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432"/>
                          <a:ext cx="1670" cy="14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98" name="Text Box 7"/>
            <p:cNvSpPr txBox="1">
              <a:spLocks noChangeArrowheads="1"/>
            </p:cNvSpPr>
            <p:nvPr/>
          </p:nvSpPr>
          <p:spPr bwMode="auto">
            <a:xfrm>
              <a:off x="4464" y="1782"/>
              <a:ext cx="48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d)</a:t>
              </a:r>
            </a:p>
          </p:txBody>
        </p:sp>
      </p:grp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381000" y="2488049"/>
            <a:ext cx="55626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PQST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PQ//TS (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PT)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381000" y="4575503"/>
            <a:ext cx="601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PQST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3861637"/>
                <a:ext cx="3769709" cy="4452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861637"/>
                <a:ext cx="3769709" cy="445250"/>
              </a:xfrm>
              <a:prstGeom prst="rect">
                <a:avLst/>
              </a:prstGeom>
              <a:blipFill>
                <a:blip r:embed="rId5"/>
                <a:stretch>
                  <a:fillRect l="-5663" t="-20270" b="-47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9600" y="5463172"/>
                <a:ext cx="5562600" cy="4452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đó:</a:t>
                </a:r>
                <a:r>
                  <a:rPr lang="en-US" sz="28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(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𝑑𝑜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463172"/>
                <a:ext cx="5562600" cy="445250"/>
              </a:xfrm>
              <a:prstGeom prst="rect">
                <a:avLst/>
              </a:prstGeom>
              <a:blipFill>
                <a:blip r:embed="rId6"/>
                <a:stretch>
                  <a:fillRect l="-3834" t="-20548" b="-49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184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/>
      <p:bldP spid="31757" grpId="0"/>
      <p:bldP spid="3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205316" y="673563"/>
            <a:ext cx="8793162" cy="1092276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36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6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6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36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845" name="Group 53"/>
          <p:cNvGrpSpPr>
            <a:grpSpLocks/>
          </p:cNvGrpSpPr>
          <p:nvPr/>
        </p:nvGrpSpPr>
        <p:grpSpPr bwMode="auto">
          <a:xfrm>
            <a:off x="5562600" y="2033590"/>
            <a:ext cx="3581400" cy="2827027"/>
            <a:chOff x="3120" y="2160"/>
            <a:chExt cx="1776" cy="1184"/>
          </a:xfrm>
        </p:grpSpPr>
        <p:grpSp>
          <p:nvGrpSpPr>
            <p:cNvPr id="12309" name="Group 33"/>
            <p:cNvGrpSpPr>
              <a:grpSpLocks/>
            </p:cNvGrpSpPr>
            <p:nvPr/>
          </p:nvGrpSpPr>
          <p:grpSpPr bwMode="auto">
            <a:xfrm>
              <a:off x="3120" y="2160"/>
              <a:ext cx="1776" cy="1184"/>
              <a:chOff x="3552" y="1008"/>
              <a:chExt cx="1776" cy="1184"/>
            </a:xfrm>
          </p:grpSpPr>
          <p:grpSp>
            <p:nvGrpSpPr>
              <p:cNvPr id="12314" name="Group 34"/>
              <p:cNvGrpSpPr>
                <a:grpSpLocks/>
              </p:cNvGrpSpPr>
              <p:nvPr/>
            </p:nvGrpSpPr>
            <p:grpSpPr bwMode="auto">
              <a:xfrm>
                <a:off x="3792" y="1728"/>
                <a:ext cx="1248" cy="96"/>
                <a:chOff x="3792" y="1728"/>
                <a:chExt cx="1248" cy="96"/>
              </a:xfrm>
            </p:grpSpPr>
            <p:sp>
              <p:nvSpPr>
                <p:cNvPr id="12327" name="Arc 35"/>
                <p:cNvSpPr>
                  <a:spLocks/>
                </p:cNvSpPr>
                <p:nvPr/>
              </p:nvSpPr>
              <p:spPr bwMode="auto">
                <a:xfrm>
                  <a:off x="3792" y="1728"/>
                  <a:ext cx="48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600"/>
                </a:p>
              </p:txBody>
            </p:sp>
            <p:sp>
              <p:nvSpPr>
                <p:cNvPr id="12328" name="Arc 36"/>
                <p:cNvSpPr>
                  <a:spLocks/>
                </p:cNvSpPr>
                <p:nvPr/>
              </p:nvSpPr>
              <p:spPr bwMode="auto">
                <a:xfrm flipH="1">
                  <a:off x="4944" y="1728"/>
                  <a:ext cx="96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600"/>
                </a:p>
              </p:txBody>
            </p:sp>
          </p:grpSp>
          <p:grpSp>
            <p:nvGrpSpPr>
              <p:cNvPr id="12315" name="Group 37"/>
              <p:cNvGrpSpPr>
                <a:grpSpLocks/>
              </p:cNvGrpSpPr>
              <p:nvPr/>
            </p:nvGrpSpPr>
            <p:grpSpPr bwMode="auto">
              <a:xfrm>
                <a:off x="3552" y="1008"/>
                <a:ext cx="1776" cy="1184"/>
                <a:chOff x="3552" y="1008"/>
                <a:chExt cx="1776" cy="1184"/>
              </a:xfrm>
            </p:grpSpPr>
            <p:sp>
              <p:nvSpPr>
                <p:cNvPr id="12316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936" y="1008"/>
                  <a:ext cx="192" cy="4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1pPr>
                  <a:lvl2pPr marL="742950" indent="-28575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6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2pPr>
                  <a:lvl3pPr marL="1143000" indent="-22860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3pPr>
                  <a:lvl4pPr marL="1600200" indent="-22860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4pPr>
                  <a:lvl5pPr marL="2057400" indent="-22860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3600">
                      <a:solidFill>
                        <a:srgbClr val="BC0082"/>
                      </a:solidFill>
                      <a:latin typeface="Arial" panose="020B0604020202020204" pitchFamily="34" charset="0"/>
                    </a:rPr>
                    <a:t>A</a:t>
                  </a:r>
                </a:p>
              </p:txBody>
            </p:sp>
            <p:sp>
              <p:nvSpPr>
                <p:cNvPr id="12317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4704" y="1014"/>
                  <a:ext cx="240" cy="4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1pPr>
                  <a:lvl2pPr marL="742950" indent="-28575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6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2pPr>
                  <a:lvl3pPr marL="1143000" indent="-22860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3pPr>
                  <a:lvl4pPr marL="1600200" indent="-22860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4pPr>
                  <a:lvl5pPr marL="2057400" indent="-22860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3600">
                      <a:solidFill>
                        <a:srgbClr val="BC0082"/>
                      </a:solidFill>
                      <a:latin typeface="Arial" panose="020B0604020202020204" pitchFamily="34" charset="0"/>
                    </a:rPr>
                    <a:t>B</a:t>
                  </a:r>
                </a:p>
              </p:txBody>
            </p:sp>
            <p:grpSp>
              <p:nvGrpSpPr>
                <p:cNvPr id="12318" name="Group 40"/>
                <p:cNvGrpSpPr>
                  <a:grpSpLocks/>
                </p:cNvGrpSpPr>
                <p:nvPr/>
              </p:nvGrpSpPr>
              <p:grpSpPr bwMode="auto">
                <a:xfrm>
                  <a:off x="3552" y="1200"/>
                  <a:ext cx="1776" cy="992"/>
                  <a:chOff x="3552" y="1200"/>
                  <a:chExt cx="1776" cy="992"/>
                </a:xfrm>
              </p:grpSpPr>
              <p:grpSp>
                <p:nvGrpSpPr>
                  <p:cNvPr id="12319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3744" y="1200"/>
                    <a:ext cx="1344" cy="624"/>
                    <a:chOff x="2880" y="1584"/>
                    <a:chExt cx="2304" cy="1152"/>
                  </a:xfrm>
                </p:grpSpPr>
                <p:grpSp>
                  <p:nvGrpSpPr>
                    <p:cNvPr id="12322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1584"/>
                      <a:ext cx="2304" cy="1152"/>
                      <a:chOff x="2880" y="1584"/>
                      <a:chExt cx="2304" cy="1152"/>
                    </a:xfrm>
                  </p:grpSpPr>
                  <p:sp>
                    <p:nvSpPr>
                      <p:cNvPr id="12324" name="Line 4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56" y="1584"/>
                        <a:ext cx="1152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BC008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3600"/>
                      </a:p>
                    </p:txBody>
                  </p:sp>
                  <p:sp>
                    <p:nvSpPr>
                      <p:cNvPr id="12325" name="Line 4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1584"/>
                        <a:ext cx="576" cy="115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BC008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3600"/>
                      </a:p>
                    </p:txBody>
                  </p:sp>
                  <p:sp>
                    <p:nvSpPr>
                      <p:cNvPr id="12326" name="Line 4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08" y="1584"/>
                        <a:ext cx="576" cy="115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BC008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3600"/>
                      </a:p>
                    </p:txBody>
                  </p:sp>
                </p:grpSp>
                <p:sp>
                  <p:nvSpPr>
                    <p:cNvPr id="12323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736"/>
                      <a:ext cx="230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BC008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sz="3600"/>
                    </a:p>
                  </p:txBody>
                </p:sp>
              </p:grpSp>
              <p:sp>
                <p:nvSpPr>
                  <p:cNvPr id="12320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88" y="1776"/>
                    <a:ext cx="240" cy="40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ts val="1000"/>
                      </a:spcBef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>
                        <a:solidFill>
                          <a:srgbClr val="404040"/>
                        </a:solidFill>
                        <a:latin typeface="Trebuchet MS" panose="020B0603020202020204" pitchFamily="34" charset="0"/>
                      </a:defRPr>
                    </a:lvl1pPr>
                    <a:lvl2pPr marL="742950" indent="-285750">
                      <a:spcBef>
                        <a:spcPts val="1000"/>
                      </a:spcBef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600">
                        <a:solidFill>
                          <a:srgbClr val="404040"/>
                        </a:solidFill>
                        <a:latin typeface="Trebuchet MS" panose="020B0603020202020204" pitchFamily="34" charset="0"/>
                      </a:defRPr>
                    </a:lvl2pPr>
                    <a:lvl3pPr marL="1143000" indent="-228600">
                      <a:spcBef>
                        <a:spcPts val="1000"/>
                      </a:spcBef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rgbClr val="404040"/>
                        </a:solidFill>
                        <a:latin typeface="Trebuchet MS" panose="020B0603020202020204" pitchFamily="34" charset="0"/>
                      </a:defRPr>
                    </a:lvl3pPr>
                    <a:lvl4pPr marL="1600200" indent="-228600">
                      <a:spcBef>
                        <a:spcPts val="1000"/>
                      </a:spcBef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</a:defRPr>
                    </a:lvl4pPr>
                    <a:lvl5pPr marL="2057400" indent="-228600">
                      <a:spcBef>
                        <a:spcPts val="1000"/>
                      </a:spcBef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3600">
                        <a:solidFill>
                          <a:srgbClr val="BC0082"/>
                        </a:solidFill>
                        <a:latin typeface="Arial" panose="020B0604020202020204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12321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52" y="1785"/>
                    <a:ext cx="288" cy="40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ts val="1000"/>
                      </a:spcBef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>
                        <a:solidFill>
                          <a:srgbClr val="404040"/>
                        </a:solidFill>
                        <a:latin typeface="Trebuchet MS" panose="020B0603020202020204" pitchFamily="34" charset="0"/>
                      </a:defRPr>
                    </a:lvl1pPr>
                    <a:lvl2pPr marL="742950" indent="-285750">
                      <a:spcBef>
                        <a:spcPts val="1000"/>
                      </a:spcBef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600">
                        <a:solidFill>
                          <a:srgbClr val="404040"/>
                        </a:solidFill>
                        <a:latin typeface="Trebuchet MS" panose="020B0603020202020204" pitchFamily="34" charset="0"/>
                      </a:defRPr>
                    </a:lvl2pPr>
                    <a:lvl3pPr marL="1143000" indent="-228600">
                      <a:spcBef>
                        <a:spcPts val="1000"/>
                      </a:spcBef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rgbClr val="404040"/>
                        </a:solidFill>
                        <a:latin typeface="Trebuchet MS" panose="020B0603020202020204" pitchFamily="34" charset="0"/>
                      </a:defRPr>
                    </a:lvl3pPr>
                    <a:lvl4pPr marL="1600200" indent="-228600">
                      <a:spcBef>
                        <a:spcPts val="1000"/>
                      </a:spcBef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</a:defRPr>
                    </a:lvl4pPr>
                    <a:lvl5pPr marL="2057400" indent="-228600">
                      <a:spcBef>
                        <a:spcPts val="1000"/>
                      </a:spcBef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3600">
                        <a:solidFill>
                          <a:srgbClr val="BC0082"/>
                        </a:solidFill>
                        <a:latin typeface="Arial" panose="020B0604020202020204" pitchFamily="34" charset="0"/>
                      </a:rPr>
                      <a:t>D</a:t>
                    </a:r>
                  </a:p>
                </p:txBody>
              </p:sp>
            </p:grpSp>
          </p:grpSp>
        </p:grpSp>
        <p:sp>
          <p:nvSpPr>
            <p:cNvPr id="12310" name="Line 49"/>
            <p:cNvSpPr>
              <a:spLocks noChangeShapeType="1"/>
            </p:cNvSpPr>
            <p:nvPr/>
          </p:nvSpPr>
          <p:spPr bwMode="auto">
            <a:xfrm>
              <a:off x="3456" y="259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2311" name="Line 50"/>
            <p:cNvSpPr>
              <a:spLocks noChangeShapeType="1"/>
            </p:cNvSpPr>
            <p:nvPr/>
          </p:nvSpPr>
          <p:spPr bwMode="auto">
            <a:xfrm>
              <a:off x="3432" y="262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2312" name="Line 51"/>
            <p:cNvSpPr>
              <a:spLocks noChangeShapeType="1"/>
            </p:cNvSpPr>
            <p:nvPr/>
          </p:nvSpPr>
          <p:spPr bwMode="auto">
            <a:xfrm>
              <a:off x="4386" y="253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2313" name="Line 52"/>
            <p:cNvSpPr>
              <a:spLocks noChangeShapeType="1"/>
            </p:cNvSpPr>
            <p:nvPr/>
          </p:nvSpPr>
          <p:spPr bwMode="auto">
            <a:xfrm>
              <a:off x="4416" y="259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/>
            </a:p>
          </p:txBody>
        </p:sp>
      </p:grpSp>
      <p:sp>
        <p:nvSpPr>
          <p:cNvPr id="12292" name="Rectangle 61"/>
          <p:cNvSpPr>
            <a:spLocks noChangeArrowheads="1"/>
          </p:cNvSpPr>
          <p:nvPr/>
        </p:nvSpPr>
        <p:spPr bwMode="auto">
          <a:xfrm>
            <a:off x="387469" y="-3006"/>
            <a:ext cx="28380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altLang="en-US" sz="36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entagon 1"/>
          <p:cNvSpPr/>
          <p:nvPr/>
        </p:nvSpPr>
        <p:spPr bwMode="auto">
          <a:xfrm>
            <a:off x="368676" y="2145054"/>
            <a:ext cx="5739692" cy="1788660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en-US" sz="3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Hình</a:t>
            </a:r>
            <a:r>
              <a:rPr lang="en-US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thang </a:t>
            </a:r>
            <a:r>
              <a:rPr lang="en-US" sz="3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có</a:t>
            </a:r>
            <a:r>
              <a:rPr lang="en-US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hai</a:t>
            </a:r>
            <a:r>
              <a:rPr lang="en-US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cạnh</a:t>
            </a:r>
            <a:r>
              <a:rPr lang="en-US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bên</a:t>
            </a:r>
            <a:r>
              <a:rPr lang="en-US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bằng</a:t>
            </a:r>
            <a:r>
              <a:rPr lang="en-US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nhau</a:t>
            </a:r>
            <a:r>
              <a:rPr lang="en-US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có</a:t>
            </a:r>
            <a:r>
              <a:rPr lang="en-US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phải</a:t>
            </a:r>
            <a:r>
              <a:rPr lang="en-US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là</a:t>
            </a:r>
            <a:r>
              <a:rPr lang="en-US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hình</a:t>
            </a:r>
            <a:r>
              <a:rPr lang="en-US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thang </a:t>
            </a:r>
            <a:r>
              <a:rPr lang="en-US" sz="3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cân</a:t>
            </a:r>
            <a:r>
              <a:rPr lang="en-US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không</a:t>
            </a:r>
            <a:r>
              <a:rPr lang="en-US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3724" y="1905837"/>
            <a:ext cx="5739692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sz="34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4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altLang="en-US" sz="34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34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4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4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4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4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4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4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4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4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4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4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altLang="en-US" sz="34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4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4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4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4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4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4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34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34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4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4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altLang="en-US" sz="34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34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19100" y="1804477"/>
            <a:ext cx="5753100" cy="914400"/>
          </a:xfrm>
          <a:prstGeom prst="rect">
            <a:avLst/>
          </a:prstGeom>
          <a:blipFill>
            <a:blip r:embed="rId2"/>
            <a:stretch>
              <a:fillRect l="-1586" t="-3947" b="-5263"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3600"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806490" y="4765498"/>
            <a:ext cx="4670509" cy="2105619"/>
            <a:chOff x="1984401" y="4953016"/>
            <a:chExt cx="4044237" cy="2054437"/>
          </a:xfrm>
        </p:grpSpPr>
        <p:sp>
          <p:nvSpPr>
            <p:cNvPr id="4" name="Parallelogram 3"/>
            <p:cNvSpPr/>
            <p:nvPr/>
          </p:nvSpPr>
          <p:spPr>
            <a:xfrm>
              <a:off x="2284386" y="5105395"/>
              <a:ext cx="3352209" cy="1371408"/>
            </a:xfrm>
            <a:prstGeom prst="parallelogram">
              <a:avLst>
                <a:gd name="adj" fmla="val 46905"/>
              </a:avLst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858589" y="5120488"/>
              <a:ext cx="2205269" cy="135631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470015" y="6200375"/>
              <a:ext cx="427938" cy="276999"/>
            </a:xfrm>
            <a:prstGeom prst="rect">
              <a:avLst/>
            </a:prstGeom>
            <a:blipFill>
              <a:blip r:embed="rId3"/>
              <a:stretch>
                <a:fillRect l="-12857" t="-2222" r="-2857" b="-8889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 sz="3600">
                  <a:noFill/>
                </a:rPr>
                <a:t> </a:t>
              </a:r>
            </a:p>
          </p:txBody>
        </p:sp>
        <p:sp>
          <p:nvSpPr>
            <p:cNvPr id="33" name="TextBox 3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117309" y="5148623"/>
              <a:ext cx="427938" cy="276999"/>
            </a:xfrm>
            <a:prstGeom prst="rect">
              <a:avLst/>
            </a:prstGeom>
            <a:blipFill>
              <a:blip r:embed="rId4"/>
              <a:stretch>
                <a:fillRect l="-11429" t="-2174" r="-4286" b="-8696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 sz="3600">
                  <a:noFill/>
                </a:rPr>
                <a:t> </a:t>
              </a:r>
            </a:p>
          </p:txBody>
        </p:sp>
        <p:sp>
          <p:nvSpPr>
            <p:cNvPr id="34" name="TextBox 3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295650" y="5143759"/>
              <a:ext cx="427938" cy="276999"/>
            </a:xfrm>
            <a:prstGeom prst="rect">
              <a:avLst/>
            </a:prstGeom>
            <a:blipFill>
              <a:blip r:embed="rId5"/>
              <a:stretch>
                <a:fillRect l="-11268" t="-2174" r="-2817" b="-8696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 sz="3600">
                  <a:noFill/>
                </a:rPr>
                <a:t> </a:t>
              </a:r>
            </a:p>
          </p:txBody>
        </p:sp>
        <p:sp>
          <p:nvSpPr>
            <p:cNvPr id="35" name="TextBox 3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191000" y="6246578"/>
              <a:ext cx="427938" cy="276999"/>
            </a:xfrm>
            <a:prstGeom prst="rect">
              <a:avLst/>
            </a:prstGeom>
            <a:blipFill>
              <a:blip r:embed="rId6"/>
              <a:stretch>
                <a:fillRect l="-11268" t="-2174" r="-2817" b="-8696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 sz="3600">
                  <a:noFill/>
                </a:rPr>
                <a:t> </a:t>
              </a:r>
            </a:p>
          </p:txBody>
        </p:sp>
        <p:sp>
          <p:nvSpPr>
            <p:cNvPr id="36" name="TextBox 35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699842" y="6046152"/>
              <a:ext cx="427938" cy="276999"/>
            </a:xfrm>
            <a:prstGeom prst="rect">
              <a:avLst/>
            </a:prstGeom>
            <a:blipFill>
              <a:blip r:embed="rId7"/>
              <a:stretch>
                <a:fillRect l="-12857" t="-2174" r="-2857" b="-8696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 sz="3600">
                  <a:noFill/>
                </a:rPr>
                <a:t> </a:t>
              </a:r>
            </a:p>
          </p:txBody>
        </p:sp>
        <p:sp>
          <p:nvSpPr>
            <p:cNvPr id="37" name="TextBox 36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834031" y="5376075"/>
              <a:ext cx="427938" cy="276999"/>
            </a:xfrm>
            <a:prstGeom prst="rect">
              <a:avLst/>
            </a:prstGeom>
            <a:blipFill>
              <a:blip r:embed="rId8"/>
              <a:stretch>
                <a:fillRect l="-12857" t="-2174" r="-2857" b="-8696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 sz="3600">
                  <a:noFill/>
                </a:rPr>
                <a:t> </a:t>
              </a:r>
            </a:p>
          </p:txBody>
        </p:sp>
        <p:sp>
          <p:nvSpPr>
            <p:cNvPr id="12305" name="TextBox 37"/>
            <p:cNvSpPr txBox="1">
              <a:spLocks noChangeArrowheads="1"/>
            </p:cNvSpPr>
            <p:nvPr/>
          </p:nvSpPr>
          <p:spPr bwMode="auto">
            <a:xfrm>
              <a:off x="2583051" y="4962103"/>
              <a:ext cx="275538" cy="55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>
                  <a:solidFill>
                    <a:schemeClr val="tx1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2306" name="TextBox 38"/>
            <p:cNvSpPr txBox="1">
              <a:spLocks noChangeArrowheads="1"/>
            </p:cNvSpPr>
            <p:nvPr/>
          </p:nvSpPr>
          <p:spPr bwMode="auto">
            <a:xfrm>
              <a:off x="5753100" y="4953016"/>
              <a:ext cx="275538" cy="55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>
                  <a:solidFill>
                    <a:schemeClr val="tx1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12307" name="TextBox 39"/>
            <p:cNvSpPr txBox="1">
              <a:spLocks noChangeArrowheads="1"/>
            </p:cNvSpPr>
            <p:nvPr/>
          </p:nvSpPr>
          <p:spPr bwMode="auto">
            <a:xfrm>
              <a:off x="5099781" y="6453532"/>
              <a:ext cx="275538" cy="55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dirty="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12308" name="TextBox 40"/>
            <p:cNvSpPr txBox="1">
              <a:spLocks noChangeArrowheads="1"/>
            </p:cNvSpPr>
            <p:nvPr/>
          </p:nvSpPr>
          <p:spPr bwMode="auto">
            <a:xfrm>
              <a:off x="1984401" y="6453532"/>
              <a:ext cx="275538" cy="553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>
                  <a:solidFill>
                    <a:schemeClr val="tx1"/>
                  </a:solidFill>
                  <a:latin typeface="Arial" panose="020B0604020202020204" pitchFamily="34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062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5" grpId="0" animBg="1"/>
      <p:bldP spid="3" grpId="0"/>
      <p:bldP spid="3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736</Words>
  <Application>Microsoft Office PowerPoint</Application>
  <PresentationFormat>On-screen Show (4:3)</PresentationFormat>
  <Paragraphs>109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.VnTime</vt:lpstr>
      <vt:lpstr>.VnTimeH</vt:lpstr>
      <vt:lpstr>Arial</vt:lpstr>
      <vt:lpstr>Calibri</vt:lpstr>
      <vt:lpstr>Cambria Math</vt:lpstr>
      <vt:lpstr>Segoe UI</vt:lpstr>
      <vt:lpstr>Times New Roman</vt:lpstr>
      <vt:lpstr>Wingdings 3</vt:lpstr>
      <vt:lpstr>Office Theme</vt:lpstr>
      <vt:lpstr>Visio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KiÕn thøc cÇn ghi nhí</vt:lpstr>
      <vt:lpstr>Xét tính đúng sai của các khẳng định sau?</vt:lpstr>
      <vt:lpstr>PowerPoint Presentation</vt:lpstr>
      <vt:lpstr>Bài 17 (trang 75 SGK 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Hùng Cường Mai</cp:lastModifiedBy>
  <cp:revision>236</cp:revision>
  <dcterms:created xsi:type="dcterms:W3CDTF">2006-08-16T00:00:00Z</dcterms:created>
  <dcterms:modified xsi:type="dcterms:W3CDTF">2022-09-16T15:43:32Z</dcterms:modified>
</cp:coreProperties>
</file>