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handoutMasterIdLst>
    <p:handoutMasterId r:id="rId22"/>
  </p:handoutMasterIdLst>
  <p:sldIdLst>
    <p:sldId id="293" r:id="rId2"/>
    <p:sldId id="295" r:id="rId3"/>
    <p:sldId id="257" r:id="rId4"/>
    <p:sldId id="258" r:id="rId5"/>
    <p:sldId id="270" r:id="rId6"/>
    <p:sldId id="283" r:id="rId7"/>
    <p:sldId id="296" r:id="rId8"/>
    <p:sldId id="292" r:id="rId9"/>
    <p:sldId id="294" r:id="rId10"/>
    <p:sldId id="284" r:id="rId11"/>
    <p:sldId id="273" r:id="rId12"/>
    <p:sldId id="261" r:id="rId13"/>
    <p:sldId id="274" r:id="rId14"/>
    <p:sldId id="262" r:id="rId15"/>
    <p:sldId id="263" r:id="rId16"/>
    <p:sldId id="281" r:id="rId17"/>
    <p:sldId id="285" r:id="rId18"/>
    <p:sldId id="275" r:id="rId19"/>
    <p:sldId id="290" r:id="rId20"/>
  </p:sldIdLst>
  <p:sldSz cx="9144000" cy="6858000" type="screen4x3"/>
  <p:notesSz cx="6761163" cy="9942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2E4A044-A99D-ED34-51D2-FD52D02286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34" tIns="46017" rIns="92034" bIns="4601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DCF50D3-81D7-4681-5DAB-4E2A3E21CA9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28937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34" tIns="46017" rIns="92034" bIns="4601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1523FA8-D9E8-E509-25B6-E67377A64C3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28938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34" tIns="46017" rIns="92034" bIns="4601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C8CAEED-A0BC-A1E2-E1D1-2825183AC76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42450"/>
            <a:ext cx="2928937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34" tIns="46017" rIns="92034" bIns="4601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D0BE91C7-C8F6-4EB2-806A-8AA7546F7A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976C8DE-6E5D-BD72-F7CD-0DF00CB097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34" tIns="46017" rIns="92034" bIns="4601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0453157-897E-A912-6700-0CA4A884D76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28937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34" tIns="46017" rIns="92034" bIns="4601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5C272C2-6A59-9566-A617-8FCC5AD6AC6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93763" y="746125"/>
            <a:ext cx="4973637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2F6C0A7E-9120-3C8A-0DD2-10F5D9FB878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2813"/>
            <a:ext cx="5408613" cy="4473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34" tIns="46017" rIns="92034" bIns="460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noProof="0"/>
              <a:t>Click to edit Master text styles</a:t>
            </a:r>
          </a:p>
          <a:p>
            <a:pPr lvl="1"/>
            <a:r>
              <a:rPr lang="vi-VN" noProof="0"/>
              <a:t>Second level</a:t>
            </a:r>
          </a:p>
          <a:p>
            <a:pPr lvl="2"/>
            <a:r>
              <a:rPr lang="vi-VN" noProof="0"/>
              <a:t>Third level</a:t>
            </a:r>
          </a:p>
          <a:p>
            <a:pPr lvl="3"/>
            <a:r>
              <a:rPr lang="vi-VN" noProof="0"/>
              <a:t>Fourth level</a:t>
            </a:r>
          </a:p>
          <a:p>
            <a:pPr lvl="4"/>
            <a:r>
              <a:rPr lang="vi-VN" noProof="0"/>
              <a:t>Fifth level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C839A4E3-49FB-0382-15ED-3C4F62094A0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28938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34" tIns="46017" rIns="92034" bIns="4601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46965D04-6B75-DF1B-934B-69217D9E90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442450"/>
            <a:ext cx="2928937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34" tIns="46017" rIns="92034" bIns="4601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736369C6-3BCE-4BAD-AF45-20492FAD062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561C0-900E-2F77-7123-3B3D0FCCE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CEA0E-A248-2BFD-9D37-4461C8EC2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6D445-693B-F0BB-4911-443A2F8B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2CA8D-818D-41C8-B7A3-521C51D1B1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481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9AE62-37D9-CC1B-CA60-2D10474F6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91B8F-8CFF-3985-51E8-910FF026C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9DA06-674F-DDF8-EAB5-30882AACA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AF9A3-061A-4498-BA57-4D66097465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590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3A320-1C7F-1422-3DCC-A46D69017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1DA7E-419F-4F98-30A7-8F6C790A8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5E3BD-F26D-EBC4-0DA8-45182CDB7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5F858-7296-4BD2-BFEB-48E631EF6F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234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C970E-D631-B6D8-421A-BA027E8ED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2717C-E75F-1BC6-0BF5-0FA03004B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95BDF-14A7-4329-6A43-DC606CA18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5D921-8DC5-4CFE-87FD-93B5529BB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524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1BBA4-6CE7-213F-1704-C90B180E5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3F53D-4C45-0E91-41A0-50786D1A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1BB9E-7765-8DD3-6DBF-1110F49ED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BAA36-8B1E-48B1-BDAF-6CB838A678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74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DDEAD1-B4A0-C44D-BA85-7EB38DF1C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B30085D-B929-3B97-7AB5-1189565C3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9223B9-4306-AA40-2ADB-C6756AD3C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1B45E-3D1C-4CD0-BA23-0D4774F20B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60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14F338A-D137-5F2C-AE6C-EFCD3BE92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C77A01-F491-5575-9278-1BB2AF13A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BC309C8-3582-C1A8-F1B6-0EFFBB789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20861-EFEE-4774-B8B3-5C0251E301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791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00C6566-C1D2-61CE-CF4E-06240E393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49FA74E-FB7B-CC72-CFF0-6394FE4C2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C27F624-A2C5-36FC-2686-973FEB97D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AE356-F884-47E7-AFA9-BBD57B2D3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254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64562B7-EC36-292D-C814-833C05C43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1A77CDB-47C6-461C-A610-A7E74AA40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27D2F1-EF17-E319-3B1A-7284535E2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D8B25-0368-4AF6-84BA-1E7D8686A1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11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AB0841B-AAD3-CDA1-C77A-2630FFF3F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D7AEEB8-BFF9-3614-8FC2-37A9D7237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E49961-F12A-9AB7-A35E-2FFE3A7A6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39230-AED2-47EC-A3B6-5201284552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957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3F46AC-B5AC-122D-2812-A658D2A70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AC15BA9-5416-AAB6-3820-753E799C6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1395B9D-6745-9599-336E-0F97E2B80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60262-372C-400D-B37D-253FE530DF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000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9A5CACF-79C2-A9D2-3F8D-A89BDF24A3D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743143A-F0A2-E323-720D-AAE700BBAE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72A33-3833-2809-8393-C47CD99BC0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7D3FA-EC59-6FB8-22FA-993E897AAC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503E8-C750-5416-F3CA-702BAFE3B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5C1DC04-4A30-4F0D-891F-58B61153F2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DU%20DOAN%20DINH%20LY%202.gsp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0.png"/><Relationship Id="rId4" Type="http://schemas.openxmlformats.org/officeDocument/2006/relationships/image" Target="../media/image15.png"/><Relationship Id="rId9" Type="http://schemas.openxmlformats.org/officeDocument/2006/relationships/image" Target="../media/image1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DU%20DOAN%20DINH%20LY%201.gsp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>
            <a:extLst>
              <a:ext uri="{FF2B5EF4-FFF2-40B4-BE49-F238E27FC236}">
                <a16:creationId xmlns:a16="http://schemas.microsoft.com/office/drawing/2014/main" id="{067F383B-B844-D543-1092-BEFCF6586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914400"/>
            <a:ext cx="632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20 - SGK/79: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Tìm x trên hình vẽ dưới đây.</a:t>
            </a:r>
          </a:p>
        </p:txBody>
      </p:sp>
      <p:pic>
        <p:nvPicPr>
          <p:cNvPr id="12291" name="Picture 6">
            <a:extLst>
              <a:ext uri="{FF2B5EF4-FFF2-40B4-BE49-F238E27FC236}">
                <a16:creationId xmlns:a16="http://schemas.microsoft.com/office/drawing/2014/main" id="{E7578110-3374-A38F-4677-77E9152465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24000"/>
            <a:ext cx="4510088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9" name="Rectangle 15">
            <a:extLst>
              <a:ext uri="{FF2B5EF4-FFF2-40B4-BE49-F238E27FC236}">
                <a16:creationId xmlns:a16="http://schemas.microsoft.com/office/drawing/2014/main" id="{4DE467AD-CCFE-2D46-DB7E-088780CF6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00" y="3387725"/>
            <a:ext cx="7213600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	Đường trung bình của tam giác là </a:t>
            </a:r>
            <a:r>
              <a:rPr lang="en-US" altLang="en-US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đoạn thẳng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nối trung điểm hai cạnh của tam giác.</a:t>
            </a:r>
            <a:endParaRPr lang="vi-V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315" name="Group 4">
            <a:extLst>
              <a:ext uri="{FF2B5EF4-FFF2-40B4-BE49-F238E27FC236}">
                <a16:creationId xmlns:a16="http://schemas.microsoft.com/office/drawing/2014/main" id="{CF6EE234-AEA0-A0C0-F64D-AB2B994F9059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361950"/>
            <a:ext cx="2847975" cy="2838450"/>
            <a:chOff x="5529072" y="209550"/>
            <a:chExt cx="2847975" cy="2838450"/>
          </a:xfrm>
        </p:grpSpPr>
        <p:grpSp>
          <p:nvGrpSpPr>
            <p:cNvPr id="13319" name="Group 9">
              <a:extLst>
                <a:ext uri="{FF2B5EF4-FFF2-40B4-BE49-F238E27FC236}">
                  <a16:creationId xmlns:a16="http://schemas.microsoft.com/office/drawing/2014/main" id="{EE85399D-219B-7D2E-2967-09FDBF1D8B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9072" y="209550"/>
              <a:ext cx="2847975" cy="2838450"/>
              <a:chOff x="2057400" y="3048000"/>
              <a:chExt cx="2847975" cy="2838450"/>
            </a:xfrm>
          </p:grpSpPr>
          <p:pic>
            <p:nvPicPr>
              <p:cNvPr id="13324" name="Picture 3">
                <a:extLst>
                  <a:ext uri="{FF2B5EF4-FFF2-40B4-BE49-F238E27FC236}">
                    <a16:creationId xmlns:a16="http://schemas.microsoft.com/office/drawing/2014/main" id="{91234AFA-858E-C686-F580-4F28F47EB2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57400" y="3048000"/>
                <a:ext cx="2847975" cy="2838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DAC46A93-26AA-0EB1-CEC9-3C289459AFB8}"/>
                  </a:ext>
                </a:extLst>
              </p:cNvPr>
              <p:cNvCxnSpPr/>
              <p:nvPr/>
            </p:nvCxnSpPr>
            <p:spPr>
              <a:xfrm>
                <a:off x="2743200" y="3962400"/>
                <a:ext cx="152400" cy="762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A0DAA72-BEFC-8F34-74DA-09B74410D6B3}"/>
                  </a:ext>
                </a:extLst>
              </p:cNvPr>
              <p:cNvCxnSpPr/>
              <p:nvPr/>
            </p:nvCxnSpPr>
            <p:spPr>
              <a:xfrm>
                <a:off x="2490788" y="4953000"/>
                <a:ext cx="152400" cy="762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5F5BC88-D47A-B17A-D6E7-FC26A48DB87A}"/>
                </a:ext>
              </a:extLst>
            </p:cNvPr>
            <p:cNvCxnSpPr/>
            <p:nvPr/>
          </p:nvCxnSpPr>
          <p:spPr>
            <a:xfrm flipH="1">
              <a:off x="6781610" y="1066800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40F096D-6351-13A5-92C9-68147C51030C}"/>
                </a:ext>
              </a:extLst>
            </p:cNvPr>
            <p:cNvCxnSpPr/>
            <p:nvPr/>
          </p:nvCxnSpPr>
          <p:spPr>
            <a:xfrm flipH="1">
              <a:off x="6784785" y="1133475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9AB2580-33CD-D80F-3942-7EF9F211484F}"/>
                </a:ext>
              </a:extLst>
            </p:cNvPr>
            <p:cNvCxnSpPr/>
            <p:nvPr/>
          </p:nvCxnSpPr>
          <p:spPr>
            <a:xfrm flipH="1">
              <a:off x="7391210" y="1916113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C26B28-0CF3-97C6-C6FD-C70DACDB93D7}"/>
                </a:ext>
              </a:extLst>
            </p:cNvPr>
            <p:cNvCxnSpPr/>
            <p:nvPr/>
          </p:nvCxnSpPr>
          <p:spPr>
            <a:xfrm flipH="1">
              <a:off x="7407085" y="1957388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B8F3CA-4D08-F64B-F0D7-E0D8245A1AD9}"/>
              </a:ext>
            </a:extLst>
          </p:cNvPr>
          <p:cNvCxnSpPr/>
          <p:nvPr/>
        </p:nvCxnSpPr>
        <p:spPr>
          <a:xfrm flipH="1">
            <a:off x="5084763" y="1833563"/>
            <a:ext cx="252412" cy="1050925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DC3AC69-A415-1102-1CD4-EB312975018B}"/>
              </a:ext>
            </a:extLst>
          </p:cNvPr>
          <p:cNvCxnSpPr/>
          <p:nvPr/>
        </p:nvCxnSpPr>
        <p:spPr>
          <a:xfrm>
            <a:off x="4292600" y="1822450"/>
            <a:ext cx="811213" cy="1041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5" name="TextBox 11264">
            <a:extLst>
              <a:ext uri="{FF2B5EF4-FFF2-40B4-BE49-F238E27FC236}">
                <a16:creationId xmlns:a16="http://schemas.microsoft.com/office/drawing/2014/main" id="{10DA42AE-AD84-45F4-5C7C-76986AFE6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0450" y="2863850"/>
            <a:ext cx="339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>
                <a:latin typeface="Arial" panose="020B0604020202020204" pitchFamily="34" charset="0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9" grpId="0" animBg="1"/>
      <p:bldP spid="112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>
            <a:hlinkClick r:id="rId2" action="ppaction://hlinkfile"/>
            <a:extLst>
              <a:ext uri="{FF2B5EF4-FFF2-40B4-BE49-F238E27FC236}">
                <a16:creationId xmlns:a16="http://schemas.microsoft.com/office/drawing/2014/main" id="{C24A306E-14B2-5149-FCA1-7572436F291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57200" y="685800"/>
            <a:ext cx="8001000" cy="1439368"/>
          </a:xfrm>
          <a:prstGeom prst="rect">
            <a:avLst/>
          </a:prstGeom>
          <a:blipFill rotWithShape="1">
            <a:blip r:embed="rId3"/>
            <a:stretch>
              <a:fillRect l="-1142" t="-3390" r="-1066" b="-1271"/>
            </a:stretch>
          </a:blipFill>
          <a:ln>
            <a:noFill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646DF4F-5451-64B4-5B9A-6B7042772025}"/>
              </a:ext>
            </a:extLst>
          </p:cNvPr>
          <p:cNvGrpSpPr>
            <a:grpSpLocks/>
          </p:cNvGrpSpPr>
          <p:nvPr/>
        </p:nvGrpSpPr>
        <p:grpSpPr bwMode="auto">
          <a:xfrm>
            <a:off x="1450975" y="2125663"/>
            <a:ext cx="2847975" cy="2838450"/>
            <a:chOff x="1450975" y="2125168"/>
            <a:chExt cx="2847975" cy="2838450"/>
          </a:xfrm>
        </p:grpSpPr>
        <p:grpSp>
          <p:nvGrpSpPr>
            <p:cNvPr id="14340" name="Group 6">
              <a:extLst>
                <a:ext uri="{FF2B5EF4-FFF2-40B4-BE49-F238E27FC236}">
                  <a16:creationId xmlns:a16="http://schemas.microsoft.com/office/drawing/2014/main" id="{32AFB1A7-9D4F-9285-6A1D-3517C65AD5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50975" y="2125168"/>
              <a:ext cx="2847975" cy="2838450"/>
              <a:chOff x="2057400" y="3048000"/>
              <a:chExt cx="2847975" cy="2838450"/>
            </a:xfrm>
          </p:grpSpPr>
          <p:pic>
            <p:nvPicPr>
              <p:cNvPr id="14345" name="Picture 3">
                <a:extLst>
                  <a:ext uri="{FF2B5EF4-FFF2-40B4-BE49-F238E27FC236}">
                    <a16:creationId xmlns:a16="http://schemas.microsoft.com/office/drawing/2014/main" id="{47A96637-A9B3-2D60-3FD5-97EB9B32710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57400" y="3048000"/>
                <a:ext cx="2847975" cy="2838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749E09C7-92D2-9B38-E538-0716489B5201}"/>
                  </a:ext>
                </a:extLst>
              </p:cNvPr>
              <p:cNvCxnSpPr/>
              <p:nvPr/>
            </p:nvCxnSpPr>
            <p:spPr>
              <a:xfrm>
                <a:off x="2743200" y="3962400"/>
                <a:ext cx="152400" cy="762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6619C196-0822-907F-2C50-85B3FF505B7D}"/>
                  </a:ext>
                </a:extLst>
              </p:cNvPr>
              <p:cNvCxnSpPr/>
              <p:nvPr/>
            </p:nvCxnSpPr>
            <p:spPr>
              <a:xfrm>
                <a:off x="2490788" y="4953000"/>
                <a:ext cx="152400" cy="762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01EAEA8-151B-FB1C-CD0A-5B7144D62219}"/>
                </a:ext>
              </a:extLst>
            </p:cNvPr>
            <p:cNvCxnSpPr/>
            <p:nvPr/>
          </p:nvCxnSpPr>
          <p:spPr bwMode="auto">
            <a:xfrm flipH="1">
              <a:off x="2700338" y="2982418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304159-0156-DB9F-7D1A-A2783D313C03}"/>
                </a:ext>
              </a:extLst>
            </p:cNvPr>
            <p:cNvCxnSpPr/>
            <p:nvPr/>
          </p:nvCxnSpPr>
          <p:spPr bwMode="auto">
            <a:xfrm flipH="1">
              <a:off x="2703513" y="3049093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C42C02A-E1C1-8CC1-65F4-67BEBA9230BE}"/>
                </a:ext>
              </a:extLst>
            </p:cNvPr>
            <p:cNvCxnSpPr/>
            <p:nvPr/>
          </p:nvCxnSpPr>
          <p:spPr bwMode="auto">
            <a:xfrm flipH="1">
              <a:off x="3309938" y="3831730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5198D4C-51D8-18EC-5132-26DA1BEFF48C}"/>
                </a:ext>
              </a:extLst>
            </p:cNvPr>
            <p:cNvCxnSpPr/>
            <p:nvPr/>
          </p:nvCxnSpPr>
          <p:spPr bwMode="auto">
            <a:xfrm flipH="1">
              <a:off x="3325813" y="3873005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>
            <a:extLst>
              <a:ext uri="{FF2B5EF4-FFF2-40B4-BE49-F238E27FC236}">
                <a16:creationId xmlns:a16="http://schemas.microsoft.com/office/drawing/2014/main" id="{E01444F5-0FF5-34FC-1C77-D266C0113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995363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Định lí 2:</a:t>
            </a:r>
          </a:p>
        </p:txBody>
      </p:sp>
      <p:sp>
        <p:nvSpPr>
          <p:cNvPr id="13330" name="Text Box 18">
            <a:extLst>
              <a:ext uri="{FF2B5EF4-FFF2-40B4-BE49-F238E27FC236}">
                <a16:creationId xmlns:a16="http://schemas.microsoft.com/office/drawing/2014/main" id="{60D86B20-ADAC-DB10-EF64-957B9DD1F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52563"/>
            <a:ext cx="8153400" cy="954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trung bình của tam giác thì song song với cạnh thứ ba và bằng nửa cạnh ấy.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807C62B-6619-C807-8929-E79AF1B50444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2611438"/>
            <a:ext cx="2847975" cy="2838450"/>
            <a:chOff x="1450975" y="2125168"/>
            <a:chExt cx="2847975" cy="2838450"/>
          </a:xfrm>
        </p:grpSpPr>
        <p:grpSp>
          <p:nvGrpSpPr>
            <p:cNvPr id="15365" name="Group 6">
              <a:extLst>
                <a:ext uri="{FF2B5EF4-FFF2-40B4-BE49-F238E27FC236}">
                  <a16:creationId xmlns:a16="http://schemas.microsoft.com/office/drawing/2014/main" id="{11824EEB-4849-D94A-C6BC-1F7DEB198E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50975" y="2125168"/>
              <a:ext cx="2847975" cy="2838450"/>
              <a:chOff x="2057400" y="3048000"/>
              <a:chExt cx="2847975" cy="2838450"/>
            </a:xfrm>
          </p:grpSpPr>
          <p:pic>
            <p:nvPicPr>
              <p:cNvPr id="15370" name="Picture 3">
                <a:extLst>
                  <a:ext uri="{FF2B5EF4-FFF2-40B4-BE49-F238E27FC236}">
                    <a16:creationId xmlns:a16="http://schemas.microsoft.com/office/drawing/2014/main" id="{92B796C5-E7B8-8CE6-3722-D375F7866E8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57400" y="3048000"/>
                <a:ext cx="2847975" cy="2838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DC779CC7-B418-3AB8-86D7-A51A8226D2B1}"/>
                  </a:ext>
                </a:extLst>
              </p:cNvPr>
              <p:cNvCxnSpPr/>
              <p:nvPr/>
            </p:nvCxnSpPr>
            <p:spPr>
              <a:xfrm>
                <a:off x="2743200" y="3962400"/>
                <a:ext cx="152400" cy="762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37ECF7E-3EA4-7D07-7B0E-31E879C7FE41}"/>
                  </a:ext>
                </a:extLst>
              </p:cNvPr>
              <p:cNvCxnSpPr/>
              <p:nvPr/>
            </p:nvCxnSpPr>
            <p:spPr>
              <a:xfrm>
                <a:off x="2490788" y="4953000"/>
                <a:ext cx="152400" cy="762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1C6A82E-C8C7-AE34-F2D4-107AF17E6298}"/>
                </a:ext>
              </a:extLst>
            </p:cNvPr>
            <p:cNvCxnSpPr/>
            <p:nvPr/>
          </p:nvCxnSpPr>
          <p:spPr bwMode="auto">
            <a:xfrm flipH="1">
              <a:off x="2700338" y="2982418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1120B35-7FFC-289A-FFFE-D47A3A0B8278}"/>
                </a:ext>
              </a:extLst>
            </p:cNvPr>
            <p:cNvCxnSpPr/>
            <p:nvPr/>
          </p:nvCxnSpPr>
          <p:spPr bwMode="auto">
            <a:xfrm flipH="1">
              <a:off x="2703513" y="3049093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FB793E4-F963-E3AF-DF71-521E982B037E}"/>
                </a:ext>
              </a:extLst>
            </p:cNvPr>
            <p:cNvCxnSpPr/>
            <p:nvPr/>
          </p:nvCxnSpPr>
          <p:spPr bwMode="auto">
            <a:xfrm flipH="1">
              <a:off x="3309938" y="3831730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D5345-E66E-C780-4341-A2A4E95EFF36}"/>
                </a:ext>
              </a:extLst>
            </p:cNvPr>
            <p:cNvCxnSpPr/>
            <p:nvPr/>
          </p:nvCxnSpPr>
          <p:spPr bwMode="auto">
            <a:xfrm flipH="1">
              <a:off x="3325813" y="3873005"/>
              <a:ext cx="17145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33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>
            <a:extLst>
              <a:ext uri="{FF2B5EF4-FFF2-40B4-BE49-F238E27FC236}">
                <a16:creationId xmlns:a16="http://schemas.microsoft.com/office/drawing/2014/main" id="{EFB9FBA5-7509-43F9-4C09-F4737867B6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3400"/>
            <a:ext cx="4572000" cy="341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72894E9-5DD2-2E11-0D5B-C0ED339E8D5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029200" y="1195420"/>
            <a:ext cx="3505200" cy="700705"/>
          </a:xfrm>
          <a:prstGeom prst="rect">
            <a:avLst/>
          </a:prstGeom>
          <a:blipFill rotWithShape="1">
            <a:blip r:embed="rId3"/>
            <a:stretch>
              <a:fillRect l="-1391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A1370E-E9EC-39AB-0891-15274A048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992313"/>
            <a:ext cx="3505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Chứng minh: DF=BC và DF//BC</a:t>
            </a:r>
          </a:p>
        </p:txBody>
      </p:sp>
      <p:sp>
        <p:nvSpPr>
          <p:cNvPr id="4" name="Up Arrow 3">
            <a:extLst>
              <a:ext uri="{FF2B5EF4-FFF2-40B4-BE49-F238E27FC236}">
                <a16:creationId xmlns:a16="http://schemas.microsoft.com/office/drawing/2014/main" id="{6C291768-4F9C-7372-8BFF-B2EA2B349981}"/>
              </a:ext>
            </a:extLst>
          </p:cNvPr>
          <p:cNvSpPr/>
          <p:nvPr/>
        </p:nvSpPr>
        <p:spPr>
          <a:xfrm>
            <a:off x="7145338" y="2438400"/>
            <a:ext cx="152400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EF6E74-0237-C89F-ECDA-27514B389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787650"/>
            <a:ext cx="2209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DB//FC và DB = FC</a:t>
            </a:r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70460AD7-EC2A-C1DA-1D79-7043F2848323}"/>
              </a:ext>
            </a:extLst>
          </p:cNvPr>
          <p:cNvSpPr/>
          <p:nvPr/>
        </p:nvSpPr>
        <p:spPr>
          <a:xfrm>
            <a:off x="7124700" y="3238500"/>
            <a:ext cx="152400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DC2CF1-12D1-1F75-815C-5381F3585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505200"/>
            <a:ext cx="2362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anose="05050102010706020507" pitchFamily="18" charset="2"/>
              </a:rPr>
              <a:t>ADE = CFE (c.g.c) </a:t>
            </a: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7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>
            <a:extLst>
              <a:ext uri="{FF2B5EF4-FFF2-40B4-BE49-F238E27FC236}">
                <a16:creationId xmlns:a16="http://schemas.microsoft.com/office/drawing/2014/main" id="{908C860C-3D6E-408A-FE1D-C6965396D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762000"/>
            <a:ext cx="7543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?3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Tính độ dài đoạn BC trên hình vẽ.</a:t>
            </a:r>
          </a:p>
        </p:txBody>
      </p:sp>
      <p:grpSp>
        <p:nvGrpSpPr>
          <p:cNvPr id="17411" name="Group 15">
            <a:extLst>
              <a:ext uri="{FF2B5EF4-FFF2-40B4-BE49-F238E27FC236}">
                <a16:creationId xmlns:a16="http://schemas.microsoft.com/office/drawing/2014/main" id="{41E690C8-3812-FE0F-7760-ACBDFFF9CA41}"/>
              </a:ext>
            </a:extLst>
          </p:cNvPr>
          <p:cNvGrpSpPr>
            <a:grpSpLocks/>
          </p:cNvGrpSpPr>
          <p:nvPr/>
        </p:nvGrpSpPr>
        <p:grpSpPr bwMode="auto">
          <a:xfrm>
            <a:off x="1017588" y="1455738"/>
            <a:ext cx="2705100" cy="3390900"/>
            <a:chOff x="3124200" y="1295400"/>
            <a:chExt cx="2705100" cy="3390900"/>
          </a:xfrm>
        </p:grpSpPr>
        <p:grpSp>
          <p:nvGrpSpPr>
            <p:cNvPr id="17412" name="Group 3">
              <a:extLst>
                <a:ext uri="{FF2B5EF4-FFF2-40B4-BE49-F238E27FC236}">
                  <a16:creationId xmlns:a16="http://schemas.microsoft.com/office/drawing/2014/main" id="{F7EAEDD7-DC07-3F2C-2C9F-5DAAF8179E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4200" y="1295400"/>
              <a:ext cx="2705100" cy="3390900"/>
              <a:chOff x="3124200" y="1295400"/>
              <a:chExt cx="2705100" cy="3390900"/>
            </a:xfrm>
          </p:grpSpPr>
          <p:pic>
            <p:nvPicPr>
              <p:cNvPr id="17420" name="Picture 10">
                <a:extLst>
                  <a:ext uri="{FF2B5EF4-FFF2-40B4-BE49-F238E27FC236}">
                    <a16:creationId xmlns:a16="http://schemas.microsoft.com/office/drawing/2014/main" id="{57F9D32A-0BAB-FDD1-1242-975EEA26868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4200" y="1295400"/>
                <a:ext cx="2705100" cy="33909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7421" name="AutoShape 4" descr="Dashed horizontal">
                <a:extLst>
                  <a:ext uri="{FF2B5EF4-FFF2-40B4-BE49-F238E27FC236}">
                    <a16:creationId xmlns:a16="http://schemas.microsoft.com/office/drawing/2014/main" id="{2A59D35A-5746-1DCA-0FB0-4313C0705C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683154">
                <a:off x="3710771" y="2081525"/>
                <a:ext cx="1752600" cy="533400"/>
              </a:xfrm>
              <a:prstGeom prst="cloudCallout">
                <a:avLst>
                  <a:gd name="adj1" fmla="val -13782"/>
                  <a:gd name="adj2" fmla="val 20801"/>
                </a:avLst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Arial" panose="020B0604020202020204" pitchFamily="34" charset="0"/>
                </a:endParaRPr>
              </a:p>
            </p:txBody>
          </p:sp>
        </p:grp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ED1A395-E9F2-1E8C-F2F3-474A6CB8901C}"/>
                </a:ext>
              </a:extLst>
            </p:cNvPr>
            <p:cNvCxnSpPr/>
            <p:nvPr/>
          </p:nvCxnSpPr>
          <p:spPr>
            <a:xfrm flipH="1">
              <a:off x="3810000" y="3276600"/>
              <a:ext cx="152400" cy="1524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858F709-13D5-2400-C59B-51905F5F5CB7}"/>
                </a:ext>
              </a:extLst>
            </p:cNvPr>
            <p:cNvCxnSpPr/>
            <p:nvPr/>
          </p:nvCxnSpPr>
          <p:spPr>
            <a:xfrm flipH="1">
              <a:off x="4724400" y="3886200"/>
              <a:ext cx="152400" cy="1524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E2A3C97-7B65-19BA-80DA-753526FCAF5A}"/>
                </a:ext>
              </a:extLst>
            </p:cNvPr>
            <p:cNvCxnSpPr/>
            <p:nvPr/>
          </p:nvCxnSpPr>
          <p:spPr>
            <a:xfrm>
              <a:off x="5449887" y="2347912"/>
              <a:ext cx="1524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CB15585-983D-E4AF-1CDE-B1CBA4D54239}"/>
                </a:ext>
              </a:extLst>
            </p:cNvPr>
            <p:cNvCxnSpPr/>
            <p:nvPr/>
          </p:nvCxnSpPr>
          <p:spPr>
            <a:xfrm>
              <a:off x="5373687" y="2347912"/>
              <a:ext cx="268288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CCF09C1-0739-4C40-841B-BB219A185D8D}"/>
                </a:ext>
              </a:extLst>
            </p:cNvPr>
            <p:cNvCxnSpPr/>
            <p:nvPr/>
          </p:nvCxnSpPr>
          <p:spPr>
            <a:xfrm>
              <a:off x="5373687" y="2438400"/>
              <a:ext cx="268288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E833007-DF78-5CFF-1F70-F136610F9E3F}"/>
                </a:ext>
              </a:extLst>
            </p:cNvPr>
            <p:cNvCxnSpPr/>
            <p:nvPr/>
          </p:nvCxnSpPr>
          <p:spPr>
            <a:xfrm>
              <a:off x="5287962" y="3505200"/>
              <a:ext cx="268288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6F283D5-96B7-09AF-85AA-77A4A89D769B}"/>
                </a:ext>
              </a:extLst>
            </p:cNvPr>
            <p:cNvCxnSpPr/>
            <p:nvPr/>
          </p:nvCxnSpPr>
          <p:spPr>
            <a:xfrm>
              <a:off x="5287962" y="3581400"/>
              <a:ext cx="268288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image002">
            <a:extLst>
              <a:ext uri="{FF2B5EF4-FFF2-40B4-BE49-F238E27FC236}">
                <a16:creationId xmlns:a16="http://schemas.microsoft.com/office/drawing/2014/main" id="{75815218-3CE7-121E-F767-04CD495EB6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836738"/>
            <a:ext cx="3379788" cy="175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870" name="Picture 6" descr="image006">
            <a:extLst>
              <a:ext uri="{FF2B5EF4-FFF2-40B4-BE49-F238E27FC236}">
                <a16:creationId xmlns:a16="http://schemas.microsoft.com/office/drawing/2014/main" id="{9D0B2003-1CDB-FC7A-5023-D0795C2EC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0099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 rot="17580354">
            <a:off x="5255419" y="2580997"/>
            <a:ext cx="647700" cy="306388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36874" name="Picture 10" descr="image010">
            <a:extLst>
              <a:ext uri="{FF2B5EF4-FFF2-40B4-BE49-F238E27FC236}">
                <a16:creationId xmlns:a16="http://schemas.microsoft.com/office/drawing/2014/main" id="{EA3165F1-68C4-3CF0-1B47-89CCF8FD65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020888"/>
            <a:ext cx="3386138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878" name="Picture 14" descr="image001">
            <a:extLst>
              <a:ext uri="{FF2B5EF4-FFF2-40B4-BE49-F238E27FC236}">
                <a16:creationId xmlns:a16="http://schemas.microsoft.com/office/drawing/2014/main" id="{EFB0AEA8-D032-7D3F-5BB8-BCC4CB3142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514600"/>
            <a:ext cx="1771650" cy="157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879" name="Picture 15">
            <a:extLst>
              <a:ext uri="{FF2B5EF4-FFF2-40B4-BE49-F238E27FC236}">
                <a16:creationId xmlns:a16="http://schemas.microsoft.com/office/drawing/2014/main" id="{6F6BEE61-5C88-2EA3-DEED-34334AF34B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1182688"/>
            <a:ext cx="15144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6881" name="Group 17">
            <a:extLst>
              <a:ext uri="{FF2B5EF4-FFF2-40B4-BE49-F238E27FC236}">
                <a16:creationId xmlns:a16="http://schemas.microsoft.com/office/drawing/2014/main" id="{1D483D42-19CF-5872-F8C1-309EEBE20BFD}"/>
              </a:ext>
            </a:extLst>
          </p:cNvPr>
          <p:cNvGraphicFramePr>
            <a:graphicFrameLocks noGrp="1"/>
          </p:cNvGraphicFramePr>
          <p:nvPr/>
        </p:nvGraphicFramePr>
        <p:xfrm>
          <a:off x="428625" y="2400300"/>
          <a:ext cx="2085975" cy="1279740"/>
        </p:xfrm>
        <a:graphic>
          <a:graphicData uri="http://schemas.openxmlformats.org/drawingml/2006/table">
            <a:tbl>
              <a:tblPr/>
              <a:tblGrid>
                <a:gridCol w="691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4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0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GT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615" marB="45615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Wingdings 3" pitchFamily="18" charset="2"/>
                        </a:rPr>
                        <a:t>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ABC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Wingdings 3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Wingdings 3" pitchFamily="18" charset="2"/>
                        </a:rPr>
                        <a:t>AD = BD 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Wingdings 3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Wingdings 3" pitchFamily="18" charset="2"/>
                        </a:rPr>
                        <a:t>DE // BC</a:t>
                      </a:r>
                    </a:p>
                  </a:txBody>
                  <a:tcPr marL="91445" marR="91445" marT="45615" marB="456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4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615" marB="45615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AE = CE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615" marB="456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6894" name="Picture 30">
            <a:extLst>
              <a:ext uri="{FF2B5EF4-FFF2-40B4-BE49-F238E27FC236}">
                <a16:creationId xmlns:a16="http://schemas.microsoft.com/office/drawing/2014/main" id="{63F5FB54-FFA9-249E-F01E-F3DCDF80D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530475"/>
            <a:ext cx="2282825" cy="166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449" name="Object 34">
            <a:extLst>
              <a:ext uri="{FF2B5EF4-FFF2-40B4-BE49-F238E27FC236}">
                <a16:creationId xmlns:a16="http://schemas.microsoft.com/office/drawing/2014/main" id="{E3413DF5-A277-218D-69EA-D780B0D8E8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8288" y="5260975"/>
          <a:ext cx="2381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334" imgH="393529" progId="Equation.DSMT4">
                  <p:embed/>
                </p:oleObj>
              </mc:Choice>
              <mc:Fallback>
                <p:oleObj name="Equation" r:id="rId8" imgW="152334" imgH="393529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8288" y="5260975"/>
                        <a:ext cx="2381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99" name="Group 35">
            <a:extLst>
              <a:ext uri="{FF2B5EF4-FFF2-40B4-BE49-F238E27FC236}">
                <a16:creationId xmlns:a16="http://schemas.microsoft.com/office/drawing/2014/main" id="{08993F3E-7B7A-5EE8-A6E3-0038932324F7}"/>
              </a:ext>
            </a:extLst>
          </p:cNvPr>
          <p:cNvGraphicFramePr>
            <a:graphicFrameLocks noGrp="1"/>
          </p:cNvGraphicFramePr>
          <p:nvPr/>
        </p:nvGraphicFramePr>
        <p:xfrm>
          <a:off x="5547290" y="4724400"/>
          <a:ext cx="3139510" cy="1005912"/>
        </p:xfrm>
        <a:graphic>
          <a:graphicData uri="http://schemas.openxmlformats.org/drawingml/2006/table">
            <a:tbl>
              <a:tblPr/>
              <a:tblGrid>
                <a:gridCol w="666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2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11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GT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38" marB="45738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  <a:sym typeface="Wingdings 3" pitchFamily="18" charset="2"/>
                        </a:rPr>
                        <a:t>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ABC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: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Wingdings 3" pitchFamily="18" charset="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  <a:sym typeface="Wingdings 3" pitchFamily="18" charset="2"/>
                        </a:rPr>
                        <a:t>AD = BD ; AE = EC</a:t>
                      </a:r>
                    </a:p>
                  </a:txBody>
                  <a:tcPr marT="45738" marB="457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9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itchFamily="18" charset="0"/>
                        </a:rPr>
                        <a:t>KL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38" marB="45738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T="45738" marB="457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1">
                      <a:blip r:embed="rId10"/>
                      <a:stretch>
                        <a:fillRect l="-29064" t="-185000" b="-23333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444" name="AutoShape 47">
            <a:extLst>
              <a:ext uri="{FF2B5EF4-FFF2-40B4-BE49-F238E27FC236}">
                <a16:creationId xmlns:a16="http://schemas.microsoft.com/office/drawing/2014/main" id="{70AFBE1D-7DE0-6E0A-4D02-BD15BF8BE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219200"/>
            <a:ext cx="2209800" cy="1295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DE là đường trung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bình của </a:t>
            </a: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</a:t>
            </a: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DA=DB ; EA=EC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50" name="Text Box 49">
            <a:extLst>
              <a:ext uri="{FF2B5EF4-FFF2-40B4-BE49-F238E27FC236}">
                <a16:creationId xmlns:a16="http://schemas.microsoft.com/office/drawing/2014/main" id="{6BAFF307-08B8-775C-6133-CC6E62828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28600"/>
            <a:ext cx="457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915" name="Rectangle 51">
            <a:extLst>
              <a:ext uri="{FF2B5EF4-FFF2-40B4-BE49-F238E27FC236}">
                <a16:creationId xmlns:a16="http://schemas.microsoft.com/office/drawing/2014/main" id="{C25F35D5-03A4-9F7A-4BF6-F49B8E30B333}"/>
              </a:ext>
            </a:extLst>
          </p:cNvPr>
          <p:cNvSpPr>
            <a:spLocks noChangeArrowheads="1"/>
          </p:cNvSpPr>
          <p:nvPr/>
        </p:nvSpPr>
        <p:spPr bwMode="auto">
          <a:xfrm rot="1528019">
            <a:off x="5394325" y="3917950"/>
            <a:ext cx="150495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TÍNH CHẤT</a:t>
            </a:r>
            <a:endParaRPr lang="vi-VN" alt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4" grpId="0" animBg="1"/>
      <p:bldP spid="369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1">
            <a:extLst>
              <a:ext uri="{FF2B5EF4-FFF2-40B4-BE49-F238E27FC236}">
                <a16:creationId xmlns:a16="http://schemas.microsoft.com/office/drawing/2014/main" id="{A1785DA7-7C44-50C9-2FC5-8CA16A099335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995363"/>
            <a:ext cx="3152775" cy="2638425"/>
            <a:chOff x="2995613" y="2087210"/>
            <a:chExt cx="3152775" cy="2638425"/>
          </a:xfrm>
        </p:grpSpPr>
        <p:pic>
          <p:nvPicPr>
            <p:cNvPr id="19467" name="Picture 2">
              <a:extLst>
                <a:ext uri="{FF2B5EF4-FFF2-40B4-BE49-F238E27FC236}">
                  <a16:creationId xmlns:a16="http://schemas.microsoft.com/office/drawing/2014/main" id="{A8D77228-005D-2290-25A9-F9363CB6DA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5613" y="2087210"/>
              <a:ext cx="3152775" cy="26384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9284C22F-5F9B-2E7C-3EFB-4A8C2A3B55A4}"/>
                </a:ext>
              </a:extLst>
            </p:cNvPr>
            <p:cNvCxnSpPr/>
            <p:nvPr/>
          </p:nvCxnSpPr>
          <p:spPr>
            <a:xfrm>
              <a:off x="4157663" y="2753960"/>
              <a:ext cx="114300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197858-FE6E-989D-0BDD-1B7A6553F5BF}"/>
                </a:ext>
              </a:extLst>
            </p:cNvPr>
            <p:cNvCxnSpPr/>
            <p:nvPr/>
          </p:nvCxnSpPr>
          <p:spPr>
            <a:xfrm>
              <a:off x="3821113" y="3311172"/>
              <a:ext cx="114300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0F2AF81-212A-8331-9586-E899E250FFEF}"/>
                </a:ext>
              </a:extLst>
            </p:cNvPr>
            <p:cNvCxnSpPr/>
            <p:nvPr/>
          </p:nvCxnSpPr>
          <p:spPr>
            <a:xfrm>
              <a:off x="3462338" y="3928710"/>
              <a:ext cx="114300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7A4EA42-BE7B-2C0C-A2DF-E643D5F79A21}"/>
                </a:ext>
              </a:extLst>
            </p:cNvPr>
            <p:cNvCxnSpPr/>
            <p:nvPr/>
          </p:nvCxnSpPr>
          <p:spPr>
            <a:xfrm flipH="1">
              <a:off x="3898901" y="4255735"/>
              <a:ext cx="36512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E86554A-6603-08FD-2F10-041F500CA9BB}"/>
                </a:ext>
              </a:extLst>
            </p:cNvPr>
            <p:cNvCxnSpPr/>
            <p:nvPr/>
          </p:nvCxnSpPr>
          <p:spPr>
            <a:xfrm flipH="1">
              <a:off x="3940176" y="4255735"/>
              <a:ext cx="36512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33D6242-3140-1AEB-C04B-EA9F35AFE08D}"/>
                </a:ext>
              </a:extLst>
            </p:cNvPr>
            <p:cNvCxnSpPr/>
            <p:nvPr/>
          </p:nvCxnSpPr>
          <p:spPr>
            <a:xfrm flipH="1">
              <a:off x="5105401" y="4241447"/>
              <a:ext cx="36512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965A8A0-703A-53FA-80A7-7E46D609456E}"/>
                </a:ext>
              </a:extLst>
            </p:cNvPr>
            <p:cNvCxnSpPr/>
            <p:nvPr/>
          </p:nvCxnSpPr>
          <p:spPr>
            <a:xfrm flipH="1">
              <a:off x="5060951" y="4258910"/>
              <a:ext cx="36512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59" name="TextBox 1">
            <a:extLst>
              <a:ext uri="{FF2B5EF4-FFF2-40B4-BE49-F238E27FC236}">
                <a16:creationId xmlns:a16="http://schemas.microsoft.com/office/drawing/2014/main" id="{063DCDD4-CA70-58F3-E11B-15F37E8C3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"/>
            <a:ext cx="586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Bài 22- SGK/80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Chứng minh rằng AI = IM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96FA8FA-BA82-F9EF-99ED-603D7355DCA7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1143000"/>
            <a:ext cx="3055938" cy="2697163"/>
            <a:chOff x="4148126" y="2375567"/>
            <a:chExt cx="3055938" cy="2697420"/>
          </a:xfrm>
        </p:grpSpPr>
        <p:pic>
          <p:nvPicPr>
            <p:cNvPr id="19462" name="Picture 12">
              <a:extLst>
                <a:ext uri="{FF2B5EF4-FFF2-40B4-BE49-F238E27FC236}">
                  <a16:creationId xmlns:a16="http://schemas.microsoft.com/office/drawing/2014/main" id="{0DB2F824-8B6E-8656-9DF2-834EEFA9C9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8126" y="2375567"/>
              <a:ext cx="3055938" cy="2697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97960AC-E537-7EFB-65CD-683488F6DD6E}"/>
                </a:ext>
              </a:extLst>
            </p:cNvPr>
            <p:cNvCxnSpPr/>
            <p:nvPr/>
          </p:nvCxnSpPr>
          <p:spPr bwMode="auto">
            <a:xfrm flipH="1">
              <a:off x="5065701" y="4630032"/>
              <a:ext cx="36513" cy="15241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188EF0C-7248-0F79-0632-67A94F918852}"/>
                </a:ext>
              </a:extLst>
            </p:cNvPr>
            <p:cNvCxnSpPr/>
            <p:nvPr/>
          </p:nvCxnSpPr>
          <p:spPr bwMode="auto">
            <a:xfrm flipH="1">
              <a:off x="5106976" y="4630032"/>
              <a:ext cx="36513" cy="15241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8C248209-F844-30A9-755C-F93CCCAC448A}"/>
                </a:ext>
              </a:extLst>
            </p:cNvPr>
            <p:cNvCxnSpPr/>
            <p:nvPr/>
          </p:nvCxnSpPr>
          <p:spPr bwMode="auto">
            <a:xfrm flipH="1">
              <a:off x="6103926" y="4631620"/>
              <a:ext cx="36513" cy="15241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EB8B21C-12CA-A051-5C51-4FC1CB4E12F0}"/>
                </a:ext>
              </a:extLst>
            </p:cNvPr>
            <p:cNvCxnSpPr/>
            <p:nvPr/>
          </p:nvCxnSpPr>
          <p:spPr bwMode="auto">
            <a:xfrm flipH="1">
              <a:off x="6149964" y="4637971"/>
              <a:ext cx="36512" cy="15241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F12E563D-B3ED-C5B6-B6B8-2E734FC2CD4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26818" y="3823646"/>
            <a:ext cx="1712777" cy="613886"/>
          </a:xfrm>
          <a:prstGeom prst="rect">
            <a:avLst/>
          </a:prstGeom>
          <a:blipFill rotWithShape="1">
            <a:blip r:embed="rId4"/>
            <a:stretch>
              <a:fillRect r="-2135" b="-8911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>
            <a:extLst>
              <a:ext uri="{FF2B5EF4-FFF2-40B4-BE49-F238E27FC236}">
                <a16:creationId xmlns:a16="http://schemas.microsoft.com/office/drawing/2014/main" id="{F1A94B5B-0213-CA10-1657-766E6B3AF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8200"/>
            <a:ext cx="91440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Hướng dẫn về nhà:</a:t>
            </a:r>
          </a:p>
        </p:txBody>
      </p:sp>
      <p:sp>
        <p:nvSpPr>
          <p:cNvPr id="20483" name="Text Box 4">
            <a:extLst>
              <a:ext uri="{FF2B5EF4-FFF2-40B4-BE49-F238E27FC236}">
                <a16:creationId xmlns:a16="http://schemas.microsoft.com/office/drawing/2014/main" id="{DB6BD7D5-7634-9131-003F-BE447CB35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485900"/>
            <a:ext cx="5562600" cy="135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6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Học thuộc định nghĩa, định lí 1; 2.</a:t>
            </a:r>
          </a:p>
          <a:p>
            <a:pPr algn="just" eaLnBrk="1" hangingPunct="1">
              <a:spcBef>
                <a:spcPts val="6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Chứng minh lại định lí 1 và định lí 2.</a:t>
            </a:r>
          </a:p>
          <a:p>
            <a:pPr algn="just" eaLnBrk="1" hangingPunct="1">
              <a:spcBef>
                <a:spcPts val="6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Làm bài tập 21; 22 trang 79 SGK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>
            <a:extLst>
              <a:ext uri="{FF2B5EF4-FFF2-40B4-BE49-F238E27FC236}">
                <a16:creationId xmlns:a16="http://schemas.microsoft.com/office/drawing/2014/main" id="{A8EE5B23-093D-C4CC-60F4-18ACAA564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38200"/>
            <a:ext cx="81534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Bài tập: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Trong mỗi hình dưới đây phải bổ sung thêm điều kiện gì để EA = EC? </a:t>
            </a:r>
          </a:p>
        </p:txBody>
      </p:sp>
      <p:pic>
        <p:nvPicPr>
          <p:cNvPr id="21507" name="Picture 6">
            <a:extLst>
              <a:ext uri="{FF2B5EF4-FFF2-40B4-BE49-F238E27FC236}">
                <a16:creationId xmlns:a16="http://schemas.microsoft.com/office/drawing/2014/main" id="{AFB29CB1-9FDE-9F3C-6EB9-60F067DDE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0863"/>
            <a:ext cx="3581400" cy="319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8" name="Picture 7">
            <a:extLst>
              <a:ext uri="{FF2B5EF4-FFF2-40B4-BE49-F238E27FC236}">
                <a16:creationId xmlns:a16="http://schemas.microsoft.com/office/drawing/2014/main" id="{77B85661-2D7B-4EC5-DDBA-F6E595A5C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1897063"/>
            <a:ext cx="3238500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8" name="Text Box 8">
            <a:extLst>
              <a:ext uri="{FF2B5EF4-FFF2-40B4-BE49-F238E27FC236}">
                <a16:creationId xmlns:a16="http://schemas.microsoft.com/office/drawing/2014/main" id="{45B1659B-5B4C-C3FF-2E9C-94765EBD5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173663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Thêm DE // BC thì AE = EC</a:t>
            </a:r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id="{B63FC690-8CA0-1828-1EBB-0404F78AA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097463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Thêm AD = DB thì AE = EC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hlinkClick r:id="rId2" action="ppaction://hlinksldjump"/>
            <a:extLst>
              <a:ext uri="{FF2B5EF4-FFF2-40B4-BE49-F238E27FC236}">
                <a16:creationId xmlns:a16="http://schemas.microsoft.com/office/drawing/2014/main" id="{2F564BC0-9483-B79B-43E1-C90B7D36F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4800"/>
            <a:ext cx="754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CECB47FD-CCD4-8D12-4244-0B44EAC38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762000"/>
            <a:ext cx="8534400" cy="115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Nêu định nghĩa, tính chất và các dấu hiệu nhận biết hình thang cân?</a:t>
            </a:r>
          </a:p>
        </p:txBody>
      </p:sp>
      <p:grpSp>
        <p:nvGrpSpPr>
          <p:cNvPr id="8" name="Group 100">
            <a:extLst>
              <a:ext uri="{FF2B5EF4-FFF2-40B4-BE49-F238E27FC236}">
                <a16:creationId xmlns:a16="http://schemas.microsoft.com/office/drawing/2014/main" id="{876F54E9-F2E2-F9E1-D75E-8335611AC420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1524000"/>
            <a:ext cx="3565525" cy="2066925"/>
            <a:chOff x="203" y="1418"/>
            <a:chExt cx="2246" cy="1302"/>
          </a:xfrm>
        </p:grpSpPr>
        <p:sp>
          <p:nvSpPr>
            <p:cNvPr id="10" name="AutoShape 82">
              <a:extLst>
                <a:ext uri="{FF2B5EF4-FFF2-40B4-BE49-F238E27FC236}">
                  <a16:creationId xmlns:a16="http://schemas.microsoft.com/office/drawing/2014/main" id="{27265DF6-CE69-6E92-7BCB-51670D06ABF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476" y="1659"/>
              <a:ext cx="1679" cy="864"/>
            </a:xfrm>
            <a:custGeom>
              <a:avLst/>
              <a:gdLst>
                <a:gd name="T0" fmla="*/ 9 w 21600"/>
                <a:gd name="T1" fmla="*/ 1 h 21600"/>
                <a:gd name="T2" fmla="*/ 5 w 21600"/>
                <a:gd name="T3" fmla="*/ 1 h 21600"/>
                <a:gd name="T4" fmla="*/ 1 w 21600"/>
                <a:gd name="T5" fmla="*/ 1 h 21600"/>
                <a:gd name="T6" fmla="*/ 5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3 w 21600"/>
                <a:gd name="T13" fmla="*/ 4500 h 21600"/>
                <a:gd name="T14" fmla="*/ 17097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11" name="Text Box 94">
              <a:extLst>
                <a:ext uri="{FF2B5EF4-FFF2-40B4-BE49-F238E27FC236}">
                  <a16:creationId xmlns:a16="http://schemas.microsoft.com/office/drawing/2014/main" id="{3A297C95-3B6E-C738-F7BC-D3475BDA0A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" y="2432"/>
              <a:ext cx="27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en-US" sz="2400" b="1" kern="0" dirty="0">
                  <a:solidFill>
                    <a:srgbClr val="FF0000"/>
                  </a:solidFill>
                </a:rPr>
                <a:t>D</a:t>
              </a:r>
            </a:p>
          </p:txBody>
        </p:sp>
        <p:sp>
          <p:nvSpPr>
            <p:cNvPr id="12" name="Text Box 95">
              <a:extLst>
                <a:ext uri="{FF2B5EF4-FFF2-40B4-BE49-F238E27FC236}">
                  <a16:creationId xmlns:a16="http://schemas.microsoft.com/office/drawing/2014/main" id="{ACE1B2C3-CA37-758A-B789-609CD5644C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2" y="1418"/>
              <a:ext cx="27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en-US" sz="2400" b="1" kern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3" name="Text Box 96">
              <a:extLst>
                <a:ext uri="{FF2B5EF4-FFF2-40B4-BE49-F238E27FC236}">
                  <a16:creationId xmlns:a16="http://schemas.microsoft.com/office/drawing/2014/main" id="{9072E763-ED5B-662F-38E2-387199C638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1" y="1434"/>
              <a:ext cx="27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en-US" sz="2400" b="1" kern="0" dirty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4" name="Text Box 97">
              <a:extLst>
                <a:ext uri="{FF2B5EF4-FFF2-40B4-BE49-F238E27FC236}">
                  <a16:creationId xmlns:a16="http://schemas.microsoft.com/office/drawing/2014/main" id="{764B4100-6240-6427-A8D7-1655BFE6B5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6" y="2371"/>
              <a:ext cx="27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en-US" sz="2400" b="1" kern="0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15" name="Arc 98">
              <a:extLst>
                <a:ext uri="{FF2B5EF4-FFF2-40B4-BE49-F238E27FC236}">
                  <a16:creationId xmlns:a16="http://schemas.microsoft.com/office/drawing/2014/main" id="{9852565E-4E92-5601-9DE5-A29A36C08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89" y="2319"/>
              <a:ext cx="114" cy="20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16" name="Arc 99">
              <a:extLst>
                <a:ext uri="{FF2B5EF4-FFF2-40B4-BE49-F238E27FC236}">
                  <a16:creationId xmlns:a16="http://schemas.microsoft.com/office/drawing/2014/main" id="{5F0A69DA-E600-C97E-523F-457750B2529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927" y="2296"/>
              <a:ext cx="114" cy="2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hlinkClick r:id="rId2" action="ppaction://hlinksldjump"/>
            <a:extLst>
              <a:ext uri="{FF2B5EF4-FFF2-40B4-BE49-F238E27FC236}">
                <a16:creationId xmlns:a16="http://schemas.microsoft.com/office/drawing/2014/main" id="{A2EFBBC0-1811-825D-E55D-07F429C20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685800"/>
            <a:ext cx="754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238A03A2-FCED-3108-7266-7A86ECB4D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063" y="1295400"/>
            <a:ext cx="85344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Phát biểu tính chất của hình thang có hai cạnh bên song song; hai cạnh đáy bằng nhau?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48F48F-E8A2-31B4-680B-FA24B917D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114800"/>
            <a:ext cx="7848600" cy="8302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buFontTx/>
              <a:buAutoNum type="arabicPeriod"/>
              <a:defRPr/>
            </a:pP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 thang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AB//CD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// BC </a:t>
            </a:r>
          </a:p>
          <a:p>
            <a:pPr eaLnBrk="1" hangingPunct="1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= CD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= BC</a:t>
            </a:r>
          </a:p>
        </p:txBody>
      </p:sp>
      <p:pic>
        <p:nvPicPr>
          <p:cNvPr id="3077" name="Picture 5">
            <a:extLst>
              <a:ext uri="{FF2B5EF4-FFF2-40B4-BE49-F238E27FC236}">
                <a16:creationId xmlns:a16="http://schemas.microsoft.com/office/drawing/2014/main" id="{B35A99A7-52B9-C021-886C-B542E817D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438400"/>
            <a:ext cx="311467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1CB2477-3C57-2267-776C-785E629ED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237163"/>
            <a:ext cx="8610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vi-V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nh thang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vi-V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AB//CD</a:t>
            </a:r>
            <a:r>
              <a:rPr lang="vi-V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) có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AB = CD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thì AD // BC và AD = BC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15">
            <a:extLst>
              <a:ext uri="{FF2B5EF4-FFF2-40B4-BE49-F238E27FC236}">
                <a16:creationId xmlns:a16="http://schemas.microsoft.com/office/drawing/2014/main" id="{241C387F-1681-87A8-0841-B19420CA1CE7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1295400"/>
            <a:ext cx="2705100" cy="3390900"/>
            <a:chOff x="3124200" y="1295400"/>
            <a:chExt cx="2705100" cy="3390900"/>
          </a:xfrm>
        </p:grpSpPr>
        <p:grpSp>
          <p:nvGrpSpPr>
            <p:cNvPr id="6148" name="Group 3">
              <a:extLst>
                <a:ext uri="{FF2B5EF4-FFF2-40B4-BE49-F238E27FC236}">
                  <a16:creationId xmlns:a16="http://schemas.microsoft.com/office/drawing/2014/main" id="{38630183-8E3F-E34F-FD09-1F5C4D2587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4200" y="1295400"/>
              <a:ext cx="2705100" cy="3390900"/>
              <a:chOff x="3124200" y="1295400"/>
              <a:chExt cx="2705100" cy="3390900"/>
            </a:xfrm>
          </p:grpSpPr>
          <p:pic>
            <p:nvPicPr>
              <p:cNvPr id="6156" name="Picture 10">
                <a:extLst>
                  <a:ext uri="{FF2B5EF4-FFF2-40B4-BE49-F238E27FC236}">
                    <a16:creationId xmlns:a16="http://schemas.microsoft.com/office/drawing/2014/main" id="{757B0F55-F076-4D16-2E86-3EA16EB5BA6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4200" y="1295400"/>
                <a:ext cx="2705100" cy="33909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6157" name="AutoShape 4" descr="Dashed horizontal">
                <a:extLst>
                  <a:ext uri="{FF2B5EF4-FFF2-40B4-BE49-F238E27FC236}">
                    <a16:creationId xmlns:a16="http://schemas.microsoft.com/office/drawing/2014/main" id="{39982D21-B4B8-67C1-C473-59FEC5655D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683154">
                <a:off x="3710771" y="2081525"/>
                <a:ext cx="1752600" cy="533400"/>
              </a:xfrm>
              <a:prstGeom prst="cloudCallout">
                <a:avLst>
                  <a:gd name="adj1" fmla="val -13782"/>
                  <a:gd name="adj2" fmla="val 20801"/>
                </a:avLst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Arial" panose="020B0604020202020204" pitchFamily="34" charset="0"/>
                </a:endParaRP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9730C78-709A-7A27-BB2C-264C02A6FAC6}"/>
                </a:ext>
              </a:extLst>
            </p:cNvPr>
            <p:cNvCxnSpPr/>
            <p:nvPr/>
          </p:nvCxnSpPr>
          <p:spPr>
            <a:xfrm flipH="1">
              <a:off x="3810000" y="3276600"/>
              <a:ext cx="152400" cy="1524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DCA863F-7EEB-7344-1183-32144112222F}"/>
                </a:ext>
              </a:extLst>
            </p:cNvPr>
            <p:cNvCxnSpPr/>
            <p:nvPr/>
          </p:nvCxnSpPr>
          <p:spPr>
            <a:xfrm flipH="1">
              <a:off x="4724400" y="3886200"/>
              <a:ext cx="152400" cy="1524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B54E178-BFB3-038A-3D7D-EC5A47227E24}"/>
                </a:ext>
              </a:extLst>
            </p:cNvPr>
            <p:cNvCxnSpPr/>
            <p:nvPr/>
          </p:nvCxnSpPr>
          <p:spPr>
            <a:xfrm>
              <a:off x="5449888" y="2347913"/>
              <a:ext cx="1524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3EEAB5A-B388-4135-5DA5-279E374C6B5D}"/>
                </a:ext>
              </a:extLst>
            </p:cNvPr>
            <p:cNvCxnSpPr/>
            <p:nvPr/>
          </p:nvCxnSpPr>
          <p:spPr>
            <a:xfrm>
              <a:off x="5373688" y="2347913"/>
              <a:ext cx="268287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40C3B72-20EE-B336-A18B-CB232E7453EF}"/>
                </a:ext>
              </a:extLst>
            </p:cNvPr>
            <p:cNvCxnSpPr/>
            <p:nvPr/>
          </p:nvCxnSpPr>
          <p:spPr>
            <a:xfrm>
              <a:off x="5373688" y="2438400"/>
              <a:ext cx="268287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5896762-531E-0A34-06CA-03C4FFFC2512}"/>
                </a:ext>
              </a:extLst>
            </p:cNvPr>
            <p:cNvCxnSpPr/>
            <p:nvPr/>
          </p:nvCxnSpPr>
          <p:spPr>
            <a:xfrm>
              <a:off x="5287963" y="3505200"/>
              <a:ext cx="268287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54F2A80-8A39-6CE3-02E6-D5F9D3C45EC3}"/>
                </a:ext>
              </a:extLst>
            </p:cNvPr>
            <p:cNvCxnSpPr/>
            <p:nvPr/>
          </p:nvCxnSpPr>
          <p:spPr>
            <a:xfrm>
              <a:off x="5287963" y="3581400"/>
              <a:ext cx="268287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9" name="Rectangle 9">
            <a:extLst>
              <a:ext uri="{FF2B5EF4-FFF2-40B4-BE49-F238E27FC236}">
                <a16:creationId xmlns:a16="http://schemas.microsoft.com/office/drawing/2014/main" id="{C8A30314-133F-053E-A294-7788A1A46680}"/>
              </a:ext>
            </a:extLst>
          </p:cNvPr>
          <p:cNvSpPr>
            <a:spLocks noChangeArrowheads="1"/>
          </p:cNvSpPr>
          <p:nvPr/>
        </p:nvSpPr>
        <p:spPr bwMode="auto">
          <a:xfrm rot="-694510">
            <a:off x="3989388" y="1651000"/>
            <a:ext cx="615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Arial" panose="020B0604020202020204" pitchFamily="34" charset="0"/>
              </a:rPr>
              <a:t>?</a:t>
            </a:r>
            <a:endParaRPr lang="vi-VN" altLang="en-US" sz="36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3">
            <a:extLst>
              <a:ext uri="{FF2B5EF4-FFF2-40B4-BE49-F238E27FC236}">
                <a16:creationId xmlns:a16="http://schemas.microsoft.com/office/drawing/2014/main" id="{021472FC-64AC-499F-CDD5-0C7F6F68631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66800" y="1600200"/>
            <a:ext cx="7239000" cy="1270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ea typeface="+mj-lt"/>
                <a:cs typeface="+mj-lt"/>
              </a:rPr>
              <a:t>ĐƯỜNG TRUNG BÌNH CỦA TAM GIÁC, </a:t>
            </a:r>
          </a:p>
          <a:p>
            <a:pPr algn="ctr"/>
            <a:r>
              <a:rPr lang="vi-VN" sz="20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ea typeface="+mj-lt"/>
                <a:cs typeface="+mj-lt"/>
              </a:rPr>
              <a:t>CỦA HÌNH THANG</a:t>
            </a:r>
            <a:endParaRPr lang="en-US" sz="20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+mj-lt"/>
              <a:ea typeface="+mj-lt"/>
              <a:cs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hlinkClick r:id="rId2" action="ppaction://hlinkfile"/>
            <a:extLst>
              <a:ext uri="{FF2B5EF4-FFF2-40B4-BE49-F238E27FC236}">
                <a16:creationId xmlns:a16="http://schemas.microsoft.com/office/drawing/2014/main" id="{30A1E7DF-913B-AD88-F519-EC9C5D5DD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228600"/>
            <a:ext cx="81534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?1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giác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bất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rồi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lấy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điểm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AB. Qua D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thẳng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với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BC,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thẳng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này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cắt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 ở E.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sát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hãy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đoán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vê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vị trí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điểm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AC.</a:t>
            </a:r>
          </a:p>
        </p:txBody>
      </p:sp>
      <p:grpSp>
        <p:nvGrpSpPr>
          <p:cNvPr id="6147" name="Group 13">
            <a:extLst>
              <a:ext uri="{FF2B5EF4-FFF2-40B4-BE49-F238E27FC236}">
                <a16:creationId xmlns:a16="http://schemas.microsoft.com/office/drawing/2014/main" id="{7F77377D-8F2C-EEFA-850A-4A3445015A02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828800"/>
            <a:ext cx="2414588" cy="2336800"/>
            <a:chOff x="2057400" y="3017147"/>
            <a:chExt cx="2847975" cy="2838450"/>
          </a:xfrm>
        </p:grpSpPr>
        <p:pic>
          <p:nvPicPr>
            <p:cNvPr id="8211" name="Picture 3">
              <a:extLst>
                <a:ext uri="{FF2B5EF4-FFF2-40B4-BE49-F238E27FC236}">
                  <a16:creationId xmlns:a16="http://schemas.microsoft.com/office/drawing/2014/main" id="{F0B29F3F-6F26-E286-6812-F9ABBDBB99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7400" y="3017147"/>
              <a:ext cx="2847975" cy="2838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7BFBB28-D9B2-1FBF-1AD0-50C7C98F1589}"/>
                </a:ext>
              </a:extLst>
            </p:cNvPr>
            <p:cNvCxnSpPr/>
            <p:nvPr/>
          </p:nvCxnSpPr>
          <p:spPr>
            <a:xfrm>
              <a:off x="2742711" y="3962011"/>
              <a:ext cx="153540" cy="7713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FDAC41E-5932-2E6F-6C7B-C7F18C857D6A}"/>
                </a:ext>
              </a:extLst>
            </p:cNvPr>
            <p:cNvCxnSpPr/>
            <p:nvPr/>
          </p:nvCxnSpPr>
          <p:spPr>
            <a:xfrm>
              <a:off x="2489933" y="4953155"/>
              <a:ext cx="153540" cy="7520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48" name="TextBox 14">
            <a:extLst>
              <a:ext uri="{FF2B5EF4-FFF2-40B4-BE49-F238E27FC236}">
                <a16:creationId xmlns:a16="http://schemas.microsoft.com/office/drawing/2014/main" id="{D0A3FF4A-8F18-5DAA-11CD-A9C003E1D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752600"/>
            <a:ext cx="525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</a:t>
            </a:r>
          </a:p>
        </p:txBody>
      </p:sp>
      <p:sp>
        <p:nvSpPr>
          <p:cNvPr id="8" name="Text Box 3">
            <a:hlinkClick r:id="rId2" action="ppaction://hlinkfile"/>
            <a:extLst>
              <a:ext uri="{FF2B5EF4-FFF2-40B4-BE49-F238E27FC236}">
                <a16:creationId xmlns:a16="http://schemas.microsoft.com/office/drawing/2014/main" id="{0B58B491-92AA-864A-D000-1C17876CB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286000"/>
            <a:ext cx="15113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Định lí 1: </a:t>
            </a:r>
          </a:p>
        </p:txBody>
      </p:sp>
      <p:sp>
        <p:nvSpPr>
          <p:cNvPr id="9" name="Text Box 9">
            <a:hlinkClick r:id="rId2" action="ppaction://hlinkfile"/>
            <a:extLst>
              <a:ext uri="{FF2B5EF4-FFF2-40B4-BE49-F238E27FC236}">
                <a16:creationId xmlns:a16="http://schemas.microsoft.com/office/drawing/2014/main" id="{351C87A3-DE02-FDED-9829-A1374A071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895600"/>
            <a:ext cx="60198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E808DB0B-AABF-2B58-16EE-7428DA881A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21428"/>
              </p:ext>
            </p:extLst>
          </p:nvPr>
        </p:nvGraphicFramePr>
        <p:xfrm>
          <a:off x="609600" y="4495800"/>
          <a:ext cx="51816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24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∆</a:t>
                      </a:r>
                      <a:r>
                        <a:rPr lang="en-US" altLang="en-US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ABC, AD = DB ; DE // BC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AE = 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 Box 3">
            <a:hlinkClick r:id="rId2" action="ppaction://hlinkfile"/>
            <a:extLst>
              <a:ext uri="{FF2B5EF4-FFF2-40B4-BE49-F238E27FC236}">
                <a16:creationId xmlns:a16="http://schemas.microsoft.com/office/drawing/2014/main" id="{5B1E9F54-50D3-A27B-A547-6DE2F8290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638800"/>
            <a:ext cx="3581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 SGK - 76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148" grpId="0"/>
      <p:bldP spid="8" grpId="0"/>
      <p:bldP spid="9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>
            <a:extLst>
              <a:ext uri="{FF2B5EF4-FFF2-40B4-BE49-F238E27FC236}">
                <a16:creationId xmlns:a16="http://schemas.microsoft.com/office/drawing/2014/main" id="{E00D0D0B-6DBA-2BDA-2466-DB9D63F15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38200"/>
            <a:ext cx="81534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Bài tập: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Trong mỗi hình dưới đây phải bổ sung thêm điều kiện gì để EA = EC? </a:t>
            </a:r>
          </a:p>
        </p:txBody>
      </p:sp>
      <p:pic>
        <p:nvPicPr>
          <p:cNvPr id="9219" name="Picture 6">
            <a:extLst>
              <a:ext uri="{FF2B5EF4-FFF2-40B4-BE49-F238E27FC236}">
                <a16:creationId xmlns:a16="http://schemas.microsoft.com/office/drawing/2014/main" id="{3A599F6C-9C39-374E-8856-94CE92A19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0863"/>
            <a:ext cx="3581400" cy="319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7">
            <a:extLst>
              <a:ext uri="{FF2B5EF4-FFF2-40B4-BE49-F238E27FC236}">
                <a16:creationId xmlns:a16="http://schemas.microsoft.com/office/drawing/2014/main" id="{CFB6AB27-A940-54B0-B7E3-EC72253AB5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1897063"/>
            <a:ext cx="3238500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8" name="Text Box 8">
            <a:extLst>
              <a:ext uri="{FF2B5EF4-FFF2-40B4-BE49-F238E27FC236}">
                <a16:creationId xmlns:a16="http://schemas.microsoft.com/office/drawing/2014/main" id="{348CC94A-2678-2F02-004A-59C9179F0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1816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// BC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AE = EC</a:t>
            </a:r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id="{6D676215-2CC1-7B4A-E01F-EE7E1B3B8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1054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 AD = DB thì AE = EC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88B4933-4811-4C66-6446-B417890194B7}"/>
              </a:ext>
            </a:extLst>
          </p:cNvPr>
          <p:cNvGrpSpPr>
            <a:grpSpLocks/>
          </p:cNvGrpSpPr>
          <p:nvPr/>
        </p:nvGrpSpPr>
        <p:grpSpPr bwMode="auto">
          <a:xfrm>
            <a:off x="2395538" y="1449388"/>
            <a:ext cx="2590800" cy="2371725"/>
            <a:chOff x="3276600" y="2243138"/>
            <a:chExt cx="2590800" cy="2371725"/>
          </a:xfrm>
        </p:grpSpPr>
        <p:pic>
          <p:nvPicPr>
            <p:cNvPr id="10243" name="Picture 1">
              <a:extLst>
                <a:ext uri="{FF2B5EF4-FFF2-40B4-BE49-F238E27FC236}">
                  <a16:creationId xmlns:a16="http://schemas.microsoft.com/office/drawing/2014/main" id="{36DFD286-FE58-740C-6752-063D944E3C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6600" y="2243138"/>
              <a:ext cx="2590800" cy="2371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568A1576-5245-2A87-88F4-2DFA39D5CFF1}"/>
                </a:ext>
              </a:extLst>
            </p:cNvPr>
            <p:cNvCxnSpPr/>
            <p:nvPr/>
          </p:nvCxnSpPr>
          <p:spPr>
            <a:xfrm>
              <a:off x="3787775" y="3048000"/>
              <a:ext cx="152400" cy="762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76EE179-D0FE-D18A-A40C-354A9DC01E71}"/>
                </a:ext>
              </a:extLst>
            </p:cNvPr>
            <p:cNvCxnSpPr/>
            <p:nvPr/>
          </p:nvCxnSpPr>
          <p:spPr>
            <a:xfrm>
              <a:off x="3614737" y="3741738"/>
              <a:ext cx="152400" cy="762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>
            <a:extLst>
              <a:ext uri="{FF2B5EF4-FFF2-40B4-BE49-F238E27FC236}">
                <a16:creationId xmlns:a16="http://schemas.microsoft.com/office/drawing/2014/main" id="{16051179-1D3D-8D4A-CABB-4FDF635B295B}"/>
              </a:ext>
            </a:extLst>
          </p:cNvPr>
          <p:cNvGrpSpPr>
            <a:grpSpLocks/>
          </p:cNvGrpSpPr>
          <p:nvPr/>
        </p:nvGrpSpPr>
        <p:grpSpPr bwMode="auto">
          <a:xfrm>
            <a:off x="2347913" y="919163"/>
            <a:ext cx="3457575" cy="2152650"/>
            <a:chOff x="2057400" y="685800"/>
            <a:chExt cx="3457575" cy="2152650"/>
          </a:xfrm>
        </p:grpSpPr>
        <p:pic>
          <p:nvPicPr>
            <p:cNvPr id="11268" name="Picture 11">
              <a:extLst>
                <a:ext uri="{FF2B5EF4-FFF2-40B4-BE49-F238E27FC236}">
                  <a16:creationId xmlns:a16="http://schemas.microsoft.com/office/drawing/2014/main" id="{141665BC-17C5-318B-5543-2183E9A557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7400" y="685800"/>
              <a:ext cx="3457575" cy="2152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06A9FDF-9FDF-1086-C636-F29CC5CCFCCA}"/>
                </a:ext>
              </a:extLst>
            </p:cNvPr>
            <p:cNvCxnSpPr/>
            <p:nvPr/>
          </p:nvCxnSpPr>
          <p:spPr bwMode="auto">
            <a:xfrm flipH="1">
              <a:off x="3101975" y="2339975"/>
              <a:ext cx="76200" cy="1524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594D58F-E302-F348-2E3A-23C09DFBD9F7}"/>
                </a:ext>
              </a:extLst>
            </p:cNvPr>
            <p:cNvCxnSpPr/>
            <p:nvPr/>
          </p:nvCxnSpPr>
          <p:spPr bwMode="auto">
            <a:xfrm flipH="1">
              <a:off x="4343400" y="2373312"/>
              <a:ext cx="76200" cy="1524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67" name="TextBox 4">
            <a:extLst>
              <a:ext uri="{FF2B5EF4-FFF2-40B4-BE49-F238E27FC236}">
                <a16:creationId xmlns:a16="http://schemas.microsoft.com/office/drawing/2014/main" id="{C14C9DD7-26A8-55E9-BEDA-D65EC41A6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57200"/>
            <a:ext cx="647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: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hình vẽ. Chứng minh rằng JG = JF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</TotalTime>
  <Words>507</Words>
  <Application>Microsoft Office PowerPoint</Application>
  <PresentationFormat>On-screen Show (4:3)</PresentationFormat>
  <Paragraphs>62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Symbol</vt:lpstr>
      <vt:lpstr>Wingdings 3</vt:lpstr>
      <vt:lpstr>Office Theme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Smart</dc:creator>
  <cp:lastModifiedBy>Hùng Cường Mai</cp:lastModifiedBy>
  <cp:revision>137</cp:revision>
  <cp:lastPrinted>2017-09-07T02:13:26Z</cp:lastPrinted>
  <dcterms:created xsi:type="dcterms:W3CDTF">2011-09-02T14:07:52Z</dcterms:created>
  <dcterms:modified xsi:type="dcterms:W3CDTF">2022-09-21T15:53:00Z</dcterms:modified>
</cp:coreProperties>
</file>