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unknown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9"/>
  </p:notesMasterIdLst>
  <p:sldIdLst>
    <p:sldId id="257" r:id="rId3"/>
    <p:sldId id="268" r:id="rId4"/>
    <p:sldId id="271" r:id="rId5"/>
    <p:sldId id="261" r:id="rId6"/>
    <p:sldId id="272" r:id="rId7"/>
    <p:sldId id="277" r:id="rId8"/>
    <p:sldId id="274" r:id="rId9"/>
    <p:sldId id="259" r:id="rId10"/>
    <p:sldId id="292" r:id="rId11"/>
    <p:sldId id="276" r:id="rId12"/>
    <p:sldId id="326" r:id="rId13"/>
    <p:sldId id="327" r:id="rId14"/>
    <p:sldId id="258" r:id="rId15"/>
    <p:sldId id="262" r:id="rId16"/>
    <p:sldId id="328" r:id="rId17"/>
    <p:sldId id="264" r:id="rId18"/>
    <p:sldId id="263" r:id="rId19"/>
    <p:sldId id="260" r:id="rId20"/>
    <p:sldId id="329" r:id="rId21"/>
    <p:sldId id="285" r:id="rId22"/>
    <p:sldId id="286" r:id="rId23"/>
    <p:sldId id="280" r:id="rId24"/>
    <p:sldId id="330" r:id="rId25"/>
    <p:sldId id="281" r:id="rId26"/>
    <p:sldId id="279" r:id="rId27"/>
    <p:sldId id="270" r:id="rId28"/>
    <p:sldId id="287" r:id="rId29"/>
    <p:sldId id="265" r:id="rId30"/>
    <p:sldId id="288" r:id="rId31"/>
    <p:sldId id="332" r:id="rId32"/>
    <p:sldId id="333" r:id="rId33"/>
    <p:sldId id="289" r:id="rId34"/>
    <p:sldId id="290" r:id="rId35"/>
    <p:sldId id="291" r:id="rId36"/>
    <p:sldId id="334" r:id="rId37"/>
    <p:sldId id="266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85048" autoAdjust="0"/>
  </p:normalViewPr>
  <p:slideViewPr>
    <p:cSldViewPr snapToGrid="0">
      <p:cViewPr>
        <p:scale>
          <a:sx n="70" d="100"/>
          <a:sy n="70" d="100"/>
        </p:scale>
        <p:origin x="-54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C0BF6-2AE9-45C0-A0E8-10AA4A265880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3BE5C-1F77-43D2-95A5-F0F61C6BE8F7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78706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63BE5C-1F77-43D2-95A5-F0F61C6BE8F7}" type="slidenum">
              <a:rPr lang="vi-VN" smtClean="0"/>
              <a:t>26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416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838F1C-F874-43C8-9575-1595CA32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7B3F144-9E7F-4E0B-B9F4-8F274A4B08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2BEC9B0-183A-41CD-B5B5-021475C9D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3CC1EB-B67B-457D-A54E-127B0E054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90B50E-C52D-4689-BFD2-37B8294C3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7620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C9F2E6-308B-4307-BBEF-4517EC230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CD486A9-536E-4323-960C-871F06CA1A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FFE5F6-CD7C-4A29-9C45-FD57C5E92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05DA3DF-57BE-4EEF-9CA5-BE7D12D6D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D2C3FA2-C9FF-4DDA-B00A-4E6F61855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95056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1D434BD-12DD-4124-81C2-71264FC0BB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6B78619-2E2E-4329-B011-8EC447BEBD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69E0CEF-5B0A-4056-B913-EC7F16059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A291190-7B31-43A9-AB10-1381853F5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F188295-F229-4905-82AD-A2FB5BACF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40009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6980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5039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0573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1164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45760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0196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8467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8614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F32A62-EE34-4049-8E3A-0AD0020EC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F4A28A-F48B-4FE9-AC92-EFAB0F167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5FA5606-131D-4F40-9F8D-4C557F5B2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55E3EE-256E-455A-AB3B-8E0655E45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5CFDBD6-4469-481B-B242-4AD4A8711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30201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0932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05874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6294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36B5DD-B133-4395-9062-77E7241BA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F5393E-593C-40C8-8514-10C28BB79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6B1F4B-0683-4DA1-8778-F3039B7BE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25ABB0-9865-4127-8D8A-C7F5A4204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9FBE9EB-BEE1-4B1C-9E82-85295C5E8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7424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B7BB69-B2CF-47F7-B858-0AF69760D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91A3A47-08FE-40FD-BCA5-AC1EAC5189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55903A3-9754-454E-B333-56C1A8930A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BFBE4A3-FA67-44A8-B9B8-3C06A8E30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39C3CD7-61A6-4798-8C68-5C66632CA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AEBB819-CA3F-49FA-AAC5-56F921F9F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97504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2CB882-F07E-4BA9-986B-7BD8C3B2A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2FF7BA0-0FC8-4DA1-8CF0-FFD415619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0F3548D-F295-4AD5-9B79-B1F866725A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D45E4A2-2901-4625-969F-60749EF078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526AC18-7829-4B10-93E0-2D37CCB70C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48F611E-0730-4E4A-B1FC-4A1FB6403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92D250B-765E-4F9D-8E33-D8D04CA6E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5C334DD-74A5-4F09-96C9-74796422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11140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02EBB0-E2D0-4FFB-8A48-F97178B06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D95EDB0-82ED-443B-9983-D49F16D28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E367B24-5D39-416B-9D1D-7255B7270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087946A-BD1A-46F8-92DE-5ED2D54F2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92356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69B4F42-C1B3-4815-B9B5-26693FFFB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DE0AED5-AD16-45A0-82C5-3F4FC5EAA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F0363B0-391E-4165-A0D1-71A564EF2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78831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353756-1D0C-4F7D-B3EF-34ED91142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AC7C2B8-061C-4AFE-B7B9-1396499C4C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343EC9-C089-4F80-A398-356A656500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D1FC60-FF0E-4BF3-99F2-A7D47342F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4E3410C-463B-47CC-8741-E66501EFB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486CDE0-413F-4B5B-8A88-AF3C873E9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7126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A72253-4999-4A4E-9DA4-465F7B92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ADA5C1C-1424-4375-A51A-86E0C77E4F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90BAFF0-60A3-4B5A-B527-A8F0ABD772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35CD5FA-9297-451D-85EF-E0A432797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958FD8F-D2FC-4C09-9692-7B2B293E7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F9132E0-49D2-4661-8E05-FA908917A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7337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B89A161-7697-4723-A4A2-BDB75144F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EE5E1A-0222-43F4-A651-6FF5432CF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48D3C81-E0D5-4234-8A99-A6C2BED16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9499C-64FD-4635-801B-DCAFF06F84A6}" type="datetimeFigureOut">
              <a:rPr lang="vi-VN" smtClean="0"/>
              <a:t>06/09/2022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D323077-70EF-4228-9719-9D3AEC9579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A06996A-BFBF-4B31-8F53-352B06B6BC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A4B2D-92D3-4521-8CEF-81CC0D0186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13750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46">
              <a:defRPr/>
            </a:pPr>
            <a:fld id="{F0C0A7CE-68B0-4D7E-9884-D7BE6EE8BC27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06/09/2022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46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46">
              <a:defRPr/>
            </a:pPr>
            <a:fld id="{56EB1A48-EBEA-472A-9755-08B7148B9B1C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 defTabSz="914446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240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4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17" indent="-342917" algn="l" defTabSz="91444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88" indent="-285765" algn="l" defTabSz="91444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34" Type="http://schemas.openxmlformats.org/officeDocument/2006/relationships/image" Target="../media/image31.png"/><Relationship Id="rId17" Type="http://schemas.openxmlformats.org/officeDocument/2006/relationships/image" Target="../media/image118.png"/><Relationship Id="rId33" Type="http://schemas.openxmlformats.org/officeDocument/2006/relationships/image" Target="../media/image133.png"/><Relationship Id="rId2" Type="http://schemas.openxmlformats.org/officeDocument/2006/relationships/image" Target="../media/image17.png"/><Relationship Id="rId20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32" Type="http://schemas.openxmlformats.org/officeDocument/2006/relationships/image" Target="../media/image27.png"/><Relationship Id="rId31" Type="http://schemas.openxmlformats.org/officeDocument/2006/relationships/image" Target="../media/image132.png"/><Relationship Id="rId4" Type="http://schemas.openxmlformats.org/officeDocument/2006/relationships/image" Target="../media/image23.svg"/></Relationships>
</file>

<file path=ppt/slides/_rels/slide11.xml.rels><?xml version="1.0" encoding="UTF-8" standalone="yes"?>
<Relationships xmlns="http://schemas.openxmlformats.org/package/2006/relationships"><Relationship Id="rId18" Type="http://schemas.openxmlformats.org/officeDocument/2006/relationships/image" Target="../media/image33.png"/><Relationship Id="rId3" Type="http://schemas.openxmlformats.org/officeDocument/2006/relationships/image" Target="../media/image43.svg"/><Relationship Id="rId21" Type="http://schemas.openxmlformats.org/officeDocument/2006/relationships/image" Target="../media/image39.png"/><Relationship Id="rId17" Type="http://schemas.openxmlformats.org/officeDocument/2006/relationships/image" Target="../media/image211.png"/><Relationship Id="rId2" Type="http://schemas.openxmlformats.org/officeDocument/2006/relationships/image" Target="../media/image32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1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png"/><Relationship Id="rId18" Type="http://schemas.openxmlformats.org/officeDocument/2006/relationships/image" Target="../media/image160.png"/><Relationship Id="rId3" Type="http://schemas.openxmlformats.org/officeDocument/2006/relationships/image" Target="../media/image47.svg"/><Relationship Id="rId12" Type="http://schemas.openxmlformats.org/officeDocument/2006/relationships/image" Target="../media/image21.png"/><Relationship Id="rId2" Type="http://schemas.openxmlformats.org/officeDocument/2006/relationships/image" Target="../media/image40.png"/><Relationship Id="rId16" Type="http://schemas.openxmlformats.org/officeDocument/2006/relationships/image" Target="../media/image154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53.png"/><Relationship Id="rId15" Type="http://schemas.openxmlformats.org/officeDocument/2006/relationships/image" Target="../media/image43.png"/><Relationship Id="rId19" Type="http://schemas.openxmlformats.org/officeDocument/2006/relationships/image" Target="../media/image163.png"/><Relationship Id="rId1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52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10" Type="http://schemas.openxmlformats.org/officeDocument/2006/relationships/image" Target="../media/image49.png"/><Relationship Id="rId4" Type="http://schemas.openxmlformats.org/officeDocument/2006/relationships/image" Target="../media/image47.png"/><Relationship Id="rId9" Type="http://schemas.openxmlformats.org/officeDocument/2006/relationships/image" Target="../media/image165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6.png"/><Relationship Id="rId3" Type="http://schemas.openxmlformats.org/officeDocument/2006/relationships/image" Target="../media/image43.svg"/><Relationship Id="rId12" Type="http://schemas.openxmlformats.org/officeDocument/2006/relationships/image" Target="../media/image17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51.png"/><Relationship Id="rId14" Type="http://schemas.openxmlformats.org/officeDocument/2006/relationships/image" Target="../media/image17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3" Type="http://schemas.openxmlformats.org/officeDocument/2006/relationships/image" Target="../media/image43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5" Type="http://schemas.openxmlformats.org/officeDocument/2006/relationships/image" Target="../media/image179.png"/><Relationship Id="rId4" Type="http://schemas.openxmlformats.org/officeDocument/2006/relationships/image" Target="../media/image17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3" Type="http://schemas.openxmlformats.org/officeDocument/2006/relationships/image" Target="../media/image58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svg"/><Relationship Id="rId4" Type="http://schemas.openxmlformats.org/officeDocument/2006/relationships/image" Target="../media/image54.png"/><Relationship Id="rId9" Type="http://schemas.openxmlformats.org/officeDocument/2006/relationships/image" Target="../media/image18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svg"/><Relationship Id="rId7" Type="http://schemas.openxmlformats.org/officeDocument/2006/relationships/image" Target="../media/image6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7.png"/><Relationship Id="rId5" Type="http://schemas.openxmlformats.org/officeDocument/2006/relationships/image" Target="../media/image64.sv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6.png"/><Relationship Id="rId3" Type="http://schemas.openxmlformats.org/officeDocument/2006/relationships/image" Target="../media/image62.svg"/><Relationship Id="rId17" Type="http://schemas.openxmlformats.org/officeDocument/2006/relationships/image" Target="../media/image200.png"/><Relationship Id="rId2" Type="http://schemas.openxmlformats.org/officeDocument/2006/relationships/image" Target="../media/image57.png"/><Relationship Id="rId16" Type="http://schemas.openxmlformats.org/officeDocument/2006/relationships/image" Target="../media/image19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svg"/><Relationship Id="rId15" Type="http://schemas.openxmlformats.org/officeDocument/2006/relationships/image" Target="../media/image68.png"/><Relationship Id="rId19" Type="http://schemas.openxmlformats.org/officeDocument/2006/relationships/image" Target="../media/image202.png"/><Relationship Id="rId4" Type="http://schemas.openxmlformats.org/officeDocument/2006/relationships/image" Target="../media/image58.png"/><Relationship Id="rId14" Type="http://schemas.openxmlformats.org/officeDocument/2006/relationships/image" Target="../media/image19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20.sv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png"/><Relationship Id="rId3" Type="http://schemas.openxmlformats.org/officeDocument/2006/relationships/image" Target="../media/image47.svg"/><Relationship Id="rId12" Type="http://schemas.openxmlformats.org/officeDocument/2006/relationships/image" Target="../media/image42.png"/><Relationship Id="rId2" Type="http://schemas.openxmlformats.org/officeDocument/2006/relationships/image" Target="../media/image40.png"/><Relationship Id="rId16" Type="http://schemas.openxmlformats.org/officeDocument/2006/relationships/image" Target="../media/image210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63.png"/><Relationship Id="rId15" Type="http://schemas.openxmlformats.org/officeDocument/2006/relationships/image" Target="../media/image209.png"/><Relationship Id="rId10" Type="http://schemas.openxmlformats.org/officeDocument/2006/relationships/image" Target="../media/image21.png"/><Relationship Id="rId9" Type="http://schemas.openxmlformats.org/officeDocument/2006/relationships/image" Target="../media/image204.png"/><Relationship Id="rId14" Type="http://schemas.openxmlformats.org/officeDocument/2006/relationships/image" Target="../media/image20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23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7" Type="http://schemas.openxmlformats.org/officeDocument/2006/relationships/image" Target="../media/image219.png"/><Relationship Id="rId12" Type="http://schemas.microsoft.com/office/2007/relationships/hdphoto" Target="../media/hdphoto1.wdp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69.png"/><Relationship Id="rId10" Type="http://schemas.openxmlformats.org/officeDocument/2006/relationships/image" Target="../media/image222.png"/><Relationship Id="rId9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74.wmf"/><Relationship Id="rId3" Type="http://schemas.openxmlformats.org/officeDocument/2006/relationships/image" Target="../media/image17.png"/><Relationship Id="rId7" Type="http://schemas.openxmlformats.org/officeDocument/2006/relationships/image" Target="../media/image76.png"/><Relationship Id="rId12" Type="http://schemas.openxmlformats.org/officeDocument/2006/relationships/image" Target="../media/image71.wmf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79.png"/><Relationship Id="rId11" Type="http://schemas.openxmlformats.org/officeDocument/2006/relationships/oleObject" Target="../embeddings/oleObject8.bin"/><Relationship Id="rId5" Type="http://schemas.openxmlformats.org/officeDocument/2006/relationships/image" Target="../media/image72.svg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70.wmf"/><Relationship Id="rId19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72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13" Type="http://schemas.openxmlformats.org/officeDocument/2006/relationships/image" Target="../media/image90.svg"/><Relationship Id="rId18" Type="http://schemas.openxmlformats.org/officeDocument/2006/relationships/image" Target="../media/image97.png"/><Relationship Id="rId26" Type="http://schemas.openxmlformats.org/officeDocument/2006/relationships/image" Target="../media/image105.png"/><Relationship Id="rId3" Type="http://schemas.openxmlformats.org/officeDocument/2006/relationships/image" Target="../media/image77.png"/><Relationship Id="rId21" Type="http://schemas.openxmlformats.org/officeDocument/2006/relationships/image" Target="../media/image100.png"/><Relationship Id="rId7" Type="http://schemas.openxmlformats.org/officeDocument/2006/relationships/image" Target="../media/image80.png"/><Relationship Id="rId12" Type="http://schemas.openxmlformats.org/officeDocument/2006/relationships/image" Target="../media/image84.png"/><Relationship Id="rId17" Type="http://schemas.openxmlformats.org/officeDocument/2006/relationships/image" Target="../media/image96.png"/><Relationship Id="rId25" Type="http://schemas.openxmlformats.org/officeDocument/2006/relationships/image" Target="../media/image10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95.png"/><Relationship Id="rId20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svg"/><Relationship Id="rId11" Type="http://schemas.openxmlformats.org/officeDocument/2006/relationships/image" Target="../media/image83.png"/><Relationship Id="rId24" Type="http://schemas.openxmlformats.org/officeDocument/2006/relationships/image" Target="../media/image103.png"/><Relationship Id="rId5" Type="http://schemas.openxmlformats.org/officeDocument/2006/relationships/image" Target="../media/image78.png"/><Relationship Id="rId15" Type="http://schemas.openxmlformats.org/officeDocument/2006/relationships/image" Target="../media/image94.png"/><Relationship Id="rId23" Type="http://schemas.openxmlformats.org/officeDocument/2006/relationships/image" Target="../media/image102.png"/><Relationship Id="rId10" Type="http://schemas.openxmlformats.org/officeDocument/2006/relationships/image" Target="../media/image82.png"/><Relationship Id="rId19" Type="http://schemas.openxmlformats.org/officeDocument/2006/relationships/image" Target="../media/image98.png"/><Relationship Id="rId4" Type="http://schemas.openxmlformats.org/officeDocument/2006/relationships/image" Target="../media/image81.svg"/><Relationship Id="rId9" Type="http://schemas.openxmlformats.org/officeDocument/2006/relationships/image" Target="../media/image88.png"/><Relationship Id="rId14" Type="http://schemas.openxmlformats.org/officeDocument/2006/relationships/image" Target="../media/image93.png"/><Relationship Id="rId22" Type="http://schemas.openxmlformats.org/officeDocument/2006/relationships/image" Target="../media/image101.png"/><Relationship Id="rId27" Type="http://schemas.openxmlformats.org/officeDocument/2006/relationships/image" Target="../media/image10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47.svg"/><Relationship Id="rId7" Type="http://schemas.openxmlformats.org/officeDocument/2006/relationships/image" Target="../media/image11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10" Type="http://schemas.openxmlformats.org/officeDocument/2006/relationships/image" Target="../media/image113.png"/><Relationship Id="rId4" Type="http://schemas.openxmlformats.org/officeDocument/2006/relationships/image" Target="../media/image85.png"/><Relationship Id="rId9" Type="http://schemas.openxmlformats.org/officeDocument/2006/relationships/image" Target="../media/image1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8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87.png"/><Relationship Id="rId4" Type="http://schemas.openxmlformats.org/officeDocument/2006/relationships/image" Target="../media/image56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1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9.png"/><Relationship Id="rId4" Type="http://schemas.openxmlformats.org/officeDocument/2006/relationships/image" Target="../media/image14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0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9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microsoft.com/office/2007/relationships/hdphoto" Target="../media/hdphoto5.wdp"/><Relationship Id="rId18" Type="http://schemas.openxmlformats.org/officeDocument/2006/relationships/image" Target="../media/image123.png"/><Relationship Id="rId3" Type="http://schemas.openxmlformats.org/officeDocument/2006/relationships/slideLayout" Target="../slideLayouts/slideLayout18.xml"/><Relationship Id="rId7" Type="http://schemas.microsoft.com/office/2007/relationships/hdphoto" Target="../media/hdphoto3.wdp"/><Relationship Id="rId12" Type="http://schemas.openxmlformats.org/officeDocument/2006/relationships/image" Target="../media/image120.png"/><Relationship Id="rId17" Type="http://schemas.openxmlformats.org/officeDocument/2006/relationships/slide" Target="slide14.xml"/><Relationship Id="rId2" Type="http://schemas.openxmlformats.org/officeDocument/2006/relationships/audio" Target="../media/media1.mp3"/><Relationship Id="rId16" Type="http://schemas.microsoft.com/office/2007/relationships/hdphoto" Target="../media/hdphoto6.wdp"/><Relationship Id="rId1" Type="http://schemas.microsoft.com/office/2007/relationships/media" Target="../media/media1.mp3"/><Relationship Id="rId6" Type="http://schemas.openxmlformats.org/officeDocument/2006/relationships/image" Target="../media/image117.png"/><Relationship Id="rId11" Type="http://schemas.openxmlformats.org/officeDocument/2006/relationships/slide" Target="slide34.xml"/><Relationship Id="rId5" Type="http://schemas.openxmlformats.org/officeDocument/2006/relationships/slide" Target="slide32.xml"/><Relationship Id="rId15" Type="http://schemas.openxmlformats.org/officeDocument/2006/relationships/image" Target="../media/image122.png"/><Relationship Id="rId10" Type="http://schemas.microsoft.com/office/2007/relationships/hdphoto" Target="../media/hdphoto4.wdp"/><Relationship Id="rId19" Type="http://schemas.openxmlformats.org/officeDocument/2006/relationships/image" Target="../media/image107.png"/><Relationship Id="rId4" Type="http://schemas.openxmlformats.org/officeDocument/2006/relationships/image" Target="../media/image115.jpg"/><Relationship Id="rId9" Type="http://schemas.openxmlformats.org/officeDocument/2006/relationships/image" Target="../media/image119.png"/><Relationship Id="rId1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41.png"/><Relationship Id="rId3" Type="http://schemas.microsoft.com/office/2007/relationships/media" Target="../media/media3.mp3"/><Relationship Id="rId7" Type="http://schemas.openxmlformats.org/officeDocument/2006/relationships/image" Target="../media/image125.png"/><Relationship Id="rId12" Type="http://schemas.openxmlformats.org/officeDocument/2006/relationships/image" Target="../media/image140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31.xml"/><Relationship Id="rId11" Type="http://schemas.openxmlformats.org/officeDocument/2006/relationships/image" Target="../media/image127.png"/><Relationship Id="rId5" Type="http://schemas.openxmlformats.org/officeDocument/2006/relationships/image" Target="../media/image124.jpg"/><Relationship Id="rId10" Type="http://schemas.openxmlformats.org/officeDocument/2006/relationships/image" Target="../media/image138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3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45.png"/><Relationship Id="rId3" Type="http://schemas.microsoft.com/office/2007/relationships/media" Target="../media/media3.mp3"/><Relationship Id="rId7" Type="http://schemas.openxmlformats.org/officeDocument/2006/relationships/image" Target="../media/image125.png"/><Relationship Id="rId12" Type="http://schemas.openxmlformats.org/officeDocument/2006/relationships/image" Target="../media/image144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31.xml"/><Relationship Id="rId11" Type="http://schemas.openxmlformats.org/officeDocument/2006/relationships/image" Target="../media/image127.png"/><Relationship Id="rId5" Type="http://schemas.openxmlformats.org/officeDocument/2006/relationships/image" Target="../media/image124.jpg"/><Relationship Id="rId10" Type="http://schemas.openxmlformats.org/officeDocument/2006/relationships/image" Target="../media/image143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4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51.png"/><Relationship Id="rId3" Type="http://schemas.microsoft.com/office/2007/relationships/media" Target="../media/media3.mp3"/><Relationship Id="rId7" Type="http://schemas.openxmlformats.org/officeDocument/2006/relationships/image" Target="../media/image125.png"/><Relationship Id="rId12" Type="http://schemas.openxmlformats.org/officeDocument/2006/relationships/image" Target="../media/image150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31.xml"/><Relationship Id="rId11" Type="http://schemas.openxmlformats.org/officeDocument/2006/relationships/image" Target="../media/image127.png"/><Relationship Id="rId5" Type="http://schemas.openxmlformats.org/officeDocument/2006/relationships/image" Target="../media/image124.jpg"/><Relationship Id="rId10" Type="http://schemas.openxmlformats.org/officeDocument/2006/relationships/image" Target="../media/image148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4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57.png"/><Relationship Id="rId3" Type="http://schemas.microsoft.com/office/2007/relationships/media" Target="../media/media3.mp3"/><Relationship Id="rId7" Type="http://schemas.openxmlformats.org/officeDocument/2006/relationships/slide" Target="slide31.xml"/><Relationship Id="rId12" Type="http://schemas.openxmlformats.org/officeDocument/2006/relationships/image" Target="../media/image127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52.png"/><Relationship Id="rId11" Type="http://schemas.openxmlformats.org/officeDocument/2006/relationships/image" Target="../media/image156.png"/><Relationship Id="rId5" Type="http://schemas.openxmlformats.org/officeDocument/2006/relationships/image" Target="../media/image124.jpg"/><Relationship Id="rId10" Type="http://schemas.openxmlformats.org/officeDocument/2006/relationships/image" Target="../media/image155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26.png"/><Relationship Id="rId14" Type="http://schemas.openxmlformats.org/officeDocument/2006/relationships/image" Target="../media/image15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36.svg"/><Relationship Id="rId7" Type="http://schemas.openxmlformats.org/officeDocument/2006/relationships/image" Target="../media/image160.sv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5" Type="http://schemas.openxmlformats.org/officeDocument/2006/relationships/image" Target="../media/image140.svg"/><Relationship Id="rId4" Type="http://schemas.openxmlformats.org/officeDocument/2006/relationships/image" Target="../media/image129.png"/><Relationship Id="rId9" Type="http://schemas.openxmlformats.org/officeDocument/2006/relationships/image" Target="../media/image16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12.wmf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svg"/><Relationship Id="rId11" Type="http://schemas.openxmlformats.org/officeDocument/2006/relationships/image" Target="../media/image11.wmf"/><Relationship Id="rId5" Type="http://schemas.openxmlformats.org/officeDocument/2006/relationships/image" Target="../media/image15.png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1.bin"/><Relationship Id="rId4" Type="http://schemas.openxmlformats.org/officeDocument/2006/relationships/image" Target="../media/image20.svg"/><Relationship Id="rId9" Type="http://schemas.openxmlformats.org/officeDocument/2006/relationships/image" Target="../media/image28.png"/><Relationship Id="rId1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25.png"/><Relationship Id="rId7" Type="http://schemas.openxmlformats.org/officeDocument/2006/relationships/image" Target="../media/image22.wmf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24.wmf"/><Relationship Id="rId5" Type="http://schemas.openxmlformats.org/officeDocument/2006/relationships/image" Target="../media/image44.png"/><Relationship Id="rId10" Type="http://schemas.openxmlformats.org/officeDocument/2006/relationships/oleObject" Target="../embeddings/oleObject6.bin"/><Relationship Id="rId4" Type="http://schemas.openxmlformats.org/officeDocument/2006/relationships/image" Target="../media/image36.svg"/><Relationship Id="rId9" Type="http://schemas.openxmlformats.org/officeDocument/2006/relationships/image" Target="../media/image2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65201" y="985017"/>
            <a:ext cx="10261599" cy="488796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9983122" y="3835400"/>
            <a:ext cx="1989273" cy="490627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676400" y="1651000"/>
            <a:ext cx="8839199" cy="22945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</a:t>
            </a:r>
          </a:p>
          <a:p>
            <a:pPr algn="ctr">
              <a:lnSpc>
                <a:spcPts val="9600"/>
              </a:lnSpc>
            </a:pPr>
            <a:r>
              <a:rPr lang="en-U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 VỚI TIẾT HỌC HÔM NAY!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222992" y="3530601"/>
            <a:ext cx="1789113" cy="546673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5135349" y="-798181"/>
            <a:ext cx="1624796" cy="159636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5" b="43837"/>
          <a:stretch>
            <a:fillRect/>
          </a:stretch>
        </p:blipFill>
        <p:spPr>
          <a:xfrm>
            <a:off x="1030512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551516" y="506109"/>
            <a:ext cx="12192000" cy="5940024"/>
            <a:chOff x="857962" y="1217028"/>
            <a:chExt cx="6459413" cy="3937234"/>
          </a:xfrm>
          <a:solidFill>
            <a:schemeClr val="accent1">
              <a:lumMod val="75000"/>
            </a:schemeClr>
          </a:solidFill>
        </p:grpSpPr>
        <p:sp>
          <p:nvSpPr>
            <p:cNvPr id="8" name="Freeform 8"/>
            <p:cNvSpPr/>
            <p:nvPr/>
          </p:nvSpPr>
          <p:spPr>
            <a:xfrm>
              <a:off x="857962" y="1217028"/>
              <a:ext cx="6459413" cy="3937234"/>
            </a:xfrm>
            <a:custGeom>
              <a:avLst/>
              <a:gdLst/>
              <a:ahLst/>
              <a:cxnLst/>
              <a:rect l="l" t="t" r="r" b="b"/>
              <a:pathLst>
                <a:path w="6467071" h="4240855">
                  <a:moveTo>
                    <a:pt x="5960632" y="4223936"/>
                  </a:moveTo>
                  <a:cubicBezTo>
                    <a:pt x="5960632" y="4223936"/>
                    <a:pt x="5723636" y="4213966"/>
                    <a:pt x="5361497" y="4227411"/>
                  </a:cubicBezTo>
                  <a:cubicBezTo>
                    <a:pt x="4999359" y="4240855"/>
                    <a:pt x="490924" y="4240855"/>
                    <a:pt x="490924" y="4240855"/>
                  </a:cubicBezTo>
                  <a:cubicBezTo>
                    <a:pt x="245502" y="4240855"/>
                    <a:pt x="32509" y="4143587"/>
                    <a:pt x="31032" y="3983473"/>
                  </a:cubicBezTo>
                  <a:cubicBezTo>
                    <a:pt x="31032" y="3983473"/>
                    <a:pt x="0" y="2516286"/>
                    <a:pt x="0" y="606979"/>
                  </a:cubicBezTo>
                  <a:cubicBezTo>
                    <a:pt x="0" y="392820"/>
                    <a:pt x="15517" y="249246"/>
                    <a:pt x="15517" y="249246"/>
                  </a:cubicBezTo>
                  <a:cubicBezTo>
                    <a:pt x="15518" y="120578"/>
                    <a:pt x="1" y="0"/>
                    <a:pt x="459892" y="8134"/>
                  </a:cubicBezTo>
                  <a:cubicBezTo>
                    <a:pt x="459892" y="8134"/>
                    <a:pt x="1144663" y="28433"/>
                    <a:pt x="1627778" y="20834"/>
                  </a:cubicBezTo>
                  <a:cubicBezTo>
                    <a:pt x="2144992" y="12700"/>
                    <a:pt x="5914084" y="0"/>
                    <a:pt x="5914084" y="0"/>
                  </a:cubicBezTo>
                  <a:cubicBezTo>
                    <a:pt x="6225984" y="0"/>
                    <a:pt x="6459413" y="101069"/>
                    <a:pt x="6451555" y="303616"/>
                  </a:cubicBezTo>
                  <a:cubicBezTo>
                    <a:pt x="6451555" y="303616"/>
                    <a:pt x="6449560" y="2346453"/>
                    <a:pt x="6458315" y="3283886"/>
                  </a:cubicBezTo>
                  <a:cubicBezTo>
                    <a:pt x="6467071" y="3577187"/>
                    <a:pt x="6420523" y="3910259"/>
                    <a:pt x="6420523" y="3910259"/>
                  </a:cubicBezTo>
                  <a:cubicBezTo>
                    <a:pt x="6417558" y="4090284"/>
                    <a:pt x="6206054" y="4223936"/>
                    <a:pt x="5960632" y="4223936"/>
                  </a:cubicBezTo>
                  <a:close/>
                </a:path>
              </a:pathLst>
            </a:custGeom>
            <a:solidFill>
              <a:schemeClr val="bg1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1790823">
            <a:off x="10403884" y="5300280"/>
            <a:ext cx="1840897" cy="144594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3378" y="68619"/>
            <a:ext cx="848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40599" y="753860"/>
            <a:ext cx="866174" cy="514230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552025" y="743504"/>
                <a:ext cx="5154022" cy="614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Biểu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2025" y="743504"/>
                <a:ext cx="5154022" cy="614848"/>
              </a:xfrm>
              <a:prstGeom prst="rect">
                <a:avLst/>
              </a:prstGeom>
              <a:blipFill>
                <a:blip r:embed="rId31"/>
                <a:stretch>
                  <a:fillRect l="-1893" b="-792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894">
            <a:off x="9630225" y="-113831"/>
            <a:ext cx="1756963" cy="17851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2">
                <a:extLst>
                  <a:ext uri="{FF2B5EF4-FFF2-40B4-BE49-F238E27FC236}">
                    <a16:creationId xmlns:a16="http://schemas.microsoft.com/office/drawing/2014/main" xmlns="" id="{7766BC1F-AE7D-4708-8E6D-C912C83BFA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279" y="1304009"/>
                <a:ext cx="11237063" cy="11380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nl-NL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 Chia đoạn thẳng đơn vị (chẳng hạn đoạn từ điểm 0 đến điểm 1) thành mười phần bằng nhau, lấy một đoạn làm đơn vị mới (đơn vị mới bằng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altLang="en-US" sz="2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nl-NL" alt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đơn vị cũ).</a:t>
                </a:r>
              </a:p>
            </p:txBody>
          </p:sp>
        </mc:Choice>
        <mc:Fallback xmlns="">
          <p:sp>
            <p:nvSpPr>
              <p:cNvPr id="13" name="Rectangle 2">
                <a:extLst>
                  <a:ext uri="{FF2B5EF4-FFF2-40B4-BE49-F238E27FC236}">
                    <a16:creationId xmlns:a16="http://schemas.microsoft.com/office/drawing/2014/main" id="{7766BC1F-AE7D-4708-8E6D-C912C83BFA9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1279" y="1304009"/>
                <a:ext cx="11237063" cy="1138004"/>
              </a:xfrm>
              <a:prstGeom prst="rect">
                <a:avLst/>
              </a:prstGeom>
              <a:blipFill>
                <a:blip r:embed="rId17"/>
                <a:stretch>
                  <a:fillRect l="-814" t="-535" r="-868" b="-427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Line 9">
            <a:extLst>
              <a:ext uri="{FF2B5EF4-FFF2-40B4-BE49-F238E27FC236}">
                <a16:creationId xmlns:a16="http://schemas.microsoft.com/office/drawing/2014/main" xmlns="" id="{35C0BB65-0BB5-4C78-A2E1-0D20731713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97061" y="4054471"/>
            <a:ext cx="932688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1" name="Line 10">
            <a:extLst>
              <a:ext uri="{FF2B5EF4-FFF2-40B4-BE49-F238E27FC236}">
                <a16:creationId xmlns:a16="http://schemas.microsoft.com/office/drawing/2014/main" xmlns="" id="{57C23250-9302-4E57-A169-E690AF347C45}"/>
              </a:ext>
            </a:extLst>
          </p:cNvPr>
          <p:cNvSpPr>
            <a:spLocks noChangeShapeType="1"/>
          </p:cNvSpPr>
          <p:nvPr/>
        </p:nvSpPr>
        <p:spPr bwMode="auto">
          <a:xfrm>
            <a:off x="6358886" y="3989055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2" name="Line 11">
            <a:extLst>
              <a:ext uri="{FF2B5EF4-FFF2-40B4-BE49-F238E27FC236}">
                <a16:creationId xmlns:a16="http://schemas.microsoft.com/office/drawing/2014/main" xmlns="" id="{46A91FB7-6AE1-46E3-8E15-2085AAFDB613}"/>
              </a:ext>
            </a:extLst>
          </p:cNvPr>
          <p:cNvSpPr>
            <a:spLocks noChangeShapeType="1"/>
          </p:cNvSpPr>
          <p:nvPr/>
        </p:nvSpPr>
        <p:spPr bwMode="auto">
          <a:xfrm>
            <a:off x="7276525" y="3983964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3" name="Line 13">
            <a:extLst>
              <a:ext uri="{FF2B5EF4-FFF2-40B4-BE49-F238E27FC236}">
                <a16:creationId xmlns:a16="http://schemas.microsoft.com/office/drawing/2014/main" xmlns="" id="{119883E5-8C7B-4B3A-A475-1A02464CBCEF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4944" y="3993187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4" name="Line 26">
            <a:extLst>
              <a:ext uri="{FF2B5EF4-FFF2-40B4-BE49-F238E27FC236}">
                <a16:creationId xmlns:a16="http://schemas.microsoft.com/office/drawing/2014/main" xmlns="" id="{CF167ECB-6138-4BAA-98CA-79592AE54FB3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3206" y="396945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5" name="Text Box 27">
            <a:extLst>
              <a:ext uri="{FF2B5EF4-FFF2-40B4-BE49-F238E27FC236}">
                <a16:creationId xmlns:a16="http://schemas.microsoft.com/office/drawing/2014/main" xmlns="" id="{71C2E511-5739-481D-B06E-87E7E8C15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7141" y="4021720"/>
            <a:ext cx="3048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400" b="1" dirty="0"/>
              <a:t>1</a:t>
            </a:r>
          </a:p>
        </p:txBody>
      </p:sp>
      <p:sp>
        <p:nvSpPr>
          <p:cNvPr id="26" name="Text Box 28">
            <a:extLst>
              <a:ext uri="{FF2B5EF4-FFF2-40B4-BE49-F238E27FC236}">
                <a16:creationId xmlns:a16="http://schemas.microsoft.com/office/drawing/2014/main" xmlns="" id="{BD0E9D2C-77F4-444D-811A-9E0B4B15C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779" y="4092778"/>
            <a:ext cx="368635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400" b="1" dirty="0"/>
              <a:t>0</a:t>
            </a:r>
          </a:p>
        </p:txBody>
      </p:sp>
      <p:sp>
        <p:nvSpPr>
          <p:cNvPr id="28" name="Line 30">
            <a:extLst>
              <a:ext uri="{FF2B5EF4-FFF2-40B4-BE49-F238E27FC236}">
                <a16:creationId xmlns:a16="http://schemas.microsoft.com/office/drawing/2014/main" xmlns="" id="{858F0A8B-68C1-420A-9686-629ACE847F4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00624" y="400256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FF00D235-7ABD-41C8-AA74-7CA6D1978C69}"/>
              </a:ext>
            </a:extLst>
          </p:cNvPr>
          <p:cNvCxnSpPr>
            <a:cxnSpLocks/>
          </p:cNvCxnSpPr>
          <p:nvPr/>
        </p:nvCxnSpPr>
        <p:spPr>
          <a:xfrm>
            <a:off x="5443206" y="4054169"/>
            <a:ext cx="4572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3" name="Line 11">
            <a:extLst>
              <a:ext uri="{FF2B5EF4-FFF2-40B4-BE49-F238E27FC236}">
                <a16:creationId xmlns:a16="http://schemas.microsoft.com/office/drawing/2014/main" xmlns="" id="{9CFD743A-D8DF-4CA0-8663-666F8598716A}"/>
              </a:ext>
            </a:extLst>
          </p:cNvPr>
          <p:cNvSpPr>
            <a:spLocks noChangeShapeType="1"/>
          </p:cNvSpPr>
          <p:nvPr/>
        </p:nvSpPr>
        <p:spPr bwMode="auto">
          <a:xfrm>
            <a:off x="5900406" y="399364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 Box 29">
                <a:extLst>
                  <a:ext uri="{FF2B5EF4-FFF2-40B4-BE49-F238E27FC236}">
                    <a16:creationId xmlns:a16="http://schemas.microsoft.com/office/drawing/2014/main" xmlns="" id="{17EFCA65-2010-4938-A898-9238CBE50F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38339" y="3966184"/>
                <a:ext cx="449497" cy="9567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000" b="1" i="1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en-US" altLang="en-US" sz="2000" b="1" i="1" smtClean="0">
                              <a:latin typeface="Cambria Math" panose="02040503050406030204" pitchFamily="18" charset="0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altLang="en-US" sz="2000" b="1" dirty="0"/>
              </a:p>
            </p:txBody>
          </p:sp>
        </mc:Choice>
        <mc:Fallback xmlns="">
          <p:sp>
            <p:nvSpPr>
              <p:cNvPr id="34" name="Text Box 29">
                <a:extLst>
                  <a:ext uri="{FF2B5EF4-FFF2-40B4-BE49-F238E27FC236}">
                    <a16:creationId xmlns:a16="http://schemas.microsoft.com/office/drawing/2014/main" id="{17EFCA65-2010-4938-A898-9238CBE50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38339" y="3966184"/>
                <a:ext cx="449497" cy="956737"/>
              </a:xfrm>
              <a:prstGeom prst="rect">
                <a:avLst/>
              </a:prstGeom>
              <a:blipFill>
                <a:blip r:embed="rId3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2">
                <a:extLst>
                  <a:ext uri="{FF2B5EF4-FFF2-40B4-BE49-F238E27FC236}">
                    <a16:creationId xmlns:a16="http://schemas.microsoft.com/office/drawing/2014/main" xmlns="" id="{C451291F-F2AD-4326-85DB-B64B1E99BF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925" y="2370047"/>
                <a:ext cx="11145621" cy="12125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nl-NL" alt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chiều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dương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bắt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0, ta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lấy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7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đơn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mới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A.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A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endParaRPr kumimoji="0" lang="nl-NL" altLang="en-US" sz="3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Rectangle 2">
                <a:extLst>
                  <a:ext uri="{FF2B5EF4-FFF2-40B4-BE49-F238E27FC236}">
                    <a16:creationId xmlns:a16="http://schemas.microsoft.com/office/drawing/2014/main" id="{C451291F-F2AD-4326-85DB-B64B1E99BF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9925" y="2370047"/>
                <a:ext cx="11145621" cy="1212576"/>
              </a:xfrm>
              <a:prstGeom prst="rect">
                <a:avLst/>
              </a:prstGeom>
              <a:blipFill>
                <a:blip r:embed="rId20"/>
                <a:stretch>
                  <a:fillRect l="-820" r="-820" b="-402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Line 11">
            <a:extLst>
              <a:ext uri="{FF2B5EF4-FFF2-40B4-BE49-F238E27FC236}">
                <a16:creationId xmlns:a16="http://schemas.microsoft.com/office/drawing/2014/main" xmlns="" id="{FD9C8FC8-EF1E-4D2E-99ED-FFFAA943D56F}"/>
              </a:ext>
            </a:extLst>
          </p:cNvPr>
          <p:cNvSpPr>
            <a:spLocks noChangeShapeType="1"/>
          </p:cNvSpPr>
          <p:nvPr/>
        </p:nvSpPr>
        <p:spPr bwMode="auto">
          <a:xfrm>
            <a:off x="4960606" y="4002712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39" name="Line 11">
            <a:extLst>
              <a:ext uri="{FF2B5EF4-FFF2-40B4-BE49-F238E27FC236}">
                <a16:creationId xmlns:a16="http://schemas.microsoft.com/office/drawing/2014/main" xmlns="" id="{C3470754-5418-4C1E-A540-6CA144C69C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6206" y="4003569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46" name="Line 11">
            <a:extLst>
              <a:ext uri="{FF2B5EF4-FFF2-40B4-BE49-F238E27FC236}">
                <a16:creationId xmlns:a16="http://schemas.microsoft.com/office/drawing/2014/main" xmlns="" id="{68C6A637-15AB-47F4-B05F-A378A9D29D83}"/>
              </a:ext>
            </a:extLst>
          </p:cNvPr>
          <p:cNvSpPr>
            <a:spLocks noChangeShapeType="1"/>
          </p:cNvSpPr>
          <p:nvPr/>
        </p:nvSpPr>
        <p:spPr bwMode="auto">
          <a:xfrm>
            <a:off x="7718485" y="398215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47" name="Line 11">
            <a:extLst>
              <a:ext uri="{FF2B5EF4-FFF2-40B4-BE49-F238E27FC236}">
                <a16:creationId xmlns:a16="http://schemas.microsoft.com/office/drawing/2014/main" xmlns="" id="{847680E1-A1F1-4460-BB0E-77BE8E9D404E}"/>
              </a:ext>
            </a:extLst>
          </p:cNvPr>
          <p:cNvSpPr>
            <a:spLocks noChangeShapeType="1"/>
          </p:cNvSpPr>
          <p:nvPr/>
        </p:nvSpPr>
        <p:spPr bwMode="auto">
          <a:xfrm>
            <a:off x="8160445" y="398215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48" name="Line 11">
            <a:extLst>
              <a:ext uri="{FF2B5EF4-FFF2-40B4-BE49-F238E27FC236}">
                <a16:creationId xmlns:a16="http://schemas.microsoft.com/office/drawing/2014/main" xmlns="" id="{B8FA2E55-D7F3-40DE-B14E-0D7C4DD0D496}"/>
              </a:ext>
            </a:extLst>
          </p:cNvPr>
          <p:cNvSpPr>
            <a:spLocks noChangeShapeType="1"/>
          </p:cNvSpPr>
          <p:nvPr/>
        </p:nvSpPr>
        <p:spPr bwMode="auto">
          <a:xfrm>
            <a:off x="8610025" y="3990602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49" name="Line 11">
            <a:extLst>
              <a:ext uri="{FF2B5EF4-FFF2-40B4-BE49-F238E27FC236}">
                <a16:creationId xmlns:a16="http://schemas.microsoft.com/office/drawing/2014/main" xmlns="" id="{A55D0BF9-AF17-40BA-A23F-666076BF6CBD}"/>
              </a:ext>
            </a:extLst>
          </p:cNvPr>
          <p:cNvSpPr>
            <a:spLocks noChangeShapeType="1"/>
          </p:cNvSpPr>
          <p:nvPr/>
        </p:nvSpPr>
        <p:spPr bwMode="auto">
          <a:xfrm>
            <a:off x="9029125" y="3970069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50" name="Line 11">
            <a:extLst>
              <a:ext uri="{FF2B5EF4-FFF2-40B4-BE49-F238E27FC236}">
                <a16:creationId xmlns:a16="http://schemas.microsoft.com/office/drawing/2014/main" xmlns="" id="{BE5D0FF3-DB5F-402B-AF8C-59D1D8FED980}"/>
              </a:ext>
            </a:extLst>
          </p:cNvPr>
          <p:cNvSpPr>
            <a:spLocks noChangeShapeType="1"/>
          </p:cNvSpPr>
          <p:nvPr/>
        </p:nvSpPr>
        <p:spPr bwMode="auto">
          <a:xfrm>
            <a:off x="9478705" y="3966282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51" name="Line 11">
            <a:extLst>
              <a:ext uri="{FF2B5EF4-FFF2-40B4-BE49-F238E27FC236}">
                <a16:creationId xmlns:a16="http://schemas.microsoft.com/office/drawing/2014/main" xmlns="" id="{7DE08F79-9E1E-4274-8FAA-064D1FE67264}"/>
              </a:ext>
            </a:extLst>
          </p:cNvPr>
          <p:cNvSpPr>
            <a:spLocks noChangeShapeType="1"/>
          </p:cNvSpPr>
          <p:nvPr/>
        </p:nvSpPr>
        <p:spPr bwMode="auto">
          <a:xfrm>
            <a:off x="9961305" y="3966282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57" name="Line 10">
            <a:extLst>
              <a:ext uri="{FF2B5EF4-FFF2-40B4-BE49-F238E27FC236}">
                <a16:creationId xmlns:a16="http://schemas.microsoft.com/office/drawing/2014/main" xmlns="" id="{25E8F759-0649-48A4-9BF7-475ED0373301}"/>
              </a:ext>
            </a:extLst>
          </p:cNvPr>
          <p:cNvSpPr>
            <a:spLocks noChangeShapeType="1"/>
          </p:cNvSpPr>
          <p:nvPr/>
        </p:nvSpPr>
        <p:spPr bwMode="auto">
          <a:xfrm>
            <a:off x="6830594" y="3996315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58" name="Line 13">
            <a:extLst>
              <a:ext uri="{FF2B5EF4-FFF2-40B4-BE49-F238E27FC236}">
                <a16:creationId xmlns:a16="http://schemas.microsoft.com/office/drawing/2014/main" xmlns="" id="{71D6609C-4A2C-4976-8FDD-6555CAECC047}"/>
              </a:ext>
            </a:extLst>
          </p:cNvPr>
          <p:cNvSpPr>
            <a:spLocks noChangeShapeType="1"/>
          </p:cNvSpPr>
          <p:nvPr/>
        </p:nvSpPr>
        <p:spPr bwMode="auto">
          <a:xfrm>
            <a:off x="3113230" y="398592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59" name="Line 13">
            <a:extLst>
              <a:ext uri="{FF2B5EF4-FFF2-40B4-BE49-F238E27FC236}">
                <a16:creationId xmlns:a16="http://schemas.microsoft.com/office/drawing/2014/main" xmlns="" id="{8C5FCD73-31D2-4C74-A063-F8E59B374ED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6033" y="3993184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60" name="Line 13">
            <a:extLst>
              <a:ext uri="{FF2B5EF4-FFF2-40B4-BE49-F238E27FC236}">
                <a16:creationId xmlns:a16="http://schemas.microsoft.com/office/drawing/2014/main" xmlns="" id="{8B3FA1DB-E31F-4BA3-93D1-3D49FBCE11F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6093" y="3993184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61" name="Line 13">
            <a:extLst>
              <a:ext uri="{FF2B5EF4-FFF2-40B4-BE49-F238E27FC236}">
                <a16:creationId xmlns:a16="http://schemas.microsoft.com/office/drawing/2014/main" xmlns="" id="{B3DA503A-32C3-4EA9-95D5-F93F734DB36A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409" y="3985926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62" name="Line 13">
            <a:extLst>
              <a:ext uri="{FF2B5EF4-FFF2-40B4-BE49-F238E27FC236}">
                <a16:creationId xmlns:a16="http://schemas.microsoft.com/office/drawing/2014/main" xmlns="" id="{F5AB752C-5567-422D-A190-E33099387A23}"/>
              </a:ext>
            </a:extLst>
          </p:cNvPr>
          <p:cNvSpPr>
            <a:spLocks noChangeShapeType="1"/>
          </p:cNvSpPr>
          <p:nvPr/>
        </p:nvSpPr>
        <p:spPr bwMode="auto">
          <a:xfrm>
            <a:off x="1291697" y="3993185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xmlns="" id="{8CEDC5BD-384B-42EA-8D4A-72999179AFE3}"/>
              </a:ext>
            </a:extLst>
          </p:cNvPr>
          <p:cNvSpPr/>
          <p:nvPr/>
        </p:nvSpPr>
        <p:spPr>
          <a:xfrm>
            <a:off x="8571238" y="4012546"/>
            <a:ext cx="91440" cy="9144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42" name="Text Box 29">
            <a:extLst>
              <a:ext uri="{FF2B5EF4-FFF2-40B4-BE49-F238E27FC236}">
                <a16:creationId xmlns:a16="http://schemas.microsoft.com/office/drawing/2014/main" xmlns="" id="{A8B6D8F1-FB76-4A89-94FF-DA53A95B5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124" y="3428875"/>
            <a:ext cx="449497" cy="589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400" b="1" dirty="0"/>
              <a:t>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" name="Rectangle 2">
                <a:extLst>
                  <a:ext uri="{FF2B5EF4-FFF2-40B4-BE49-F238E27FC236}">
                    <a16:creationId xmlns:a16="http://schemas.microsoft.com/office/drawing/2014/main" xmlns="" id="{A1E5BE8F-1255-47D4-ADB7-5F02C9F62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6075" y="4662667"/>
                <a:ext cx="11145621" cy="15327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2400" b="0" i="1" u="none" strike="noStrike" cap="none" normalizeH="0" baseline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Nhận</a:t>
                </a:r>
                <a:r>
                  <a:rPr kumimoji="0" lang="en-US" altLang="en-US" sz="2400" b="0" i="1" u="none" strike="noStrike" cap="none" normalizeH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400" b="0" i="1" u="none" strike="noStrike" cap="none" normalizeH="0" dirty="0" err="1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xét</a:t>
                </a:r>
                <a:r>
                  <a:rPr kumimoji="0" lang="en-US" altLang="en-US" sz="2400" b="0" i="1" u="none" strike="noStrike" cap="none" normalizeH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kumimoji="0" lang="en-US" altLang="en-US" sz="2400" b="0" u="none" strike="noStrike" cap="none" normalizeH="0" dirty="0">
                    <a:ln>
                      <a:noFill/>
                    </a:ln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Do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en-US" sz="24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en-US" sz="24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en-US" sz="24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  <m:r>
                      <a:rPr kumimoji="0" lang="en-US" altLang="en-US" sz="2400" b="0" i="1" u="none" strike="noStrike" cap="none" normalizeH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kumimoji="0" lang="en-US" altLang="en-US" sz="24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en-US" sz="24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en-US" sz="24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nl-NL" altLang="en-US" sz="3600" b="0" i="1" u="none" strike="noStrike" cap="none" normalizeH="0" baseline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nl-NL" altLang="en-US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nên </a:t>
                </a:r>
                <a:r>
                  <a:rPr lang="nl-NL" alt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điểm A ở trục số trên cũng là điểm biểu diễn số hữu tỉ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altLang="en-US" sz="24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14</m:t>
                        </m:r>
                      </m:num>
                      <m:den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nl-NL" altLang="en-US" sz="3600" b="0" i="1" u="none" strike="noStrike" cap="none" normalizeH="0" baseline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nl-NL" altLang="en-US" sz="2400" b="0" u="none" strike="noStrike" cap="none" normalizeH="0" baseline="0" dirty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kumimoji="0" lang="nl-NL" altLang="en-US" sz="2400" b="0" i="1" u="none" strike="noStrike" cap="none" normalizeH="0" baseline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nl-NL" altLang="en-US" sz="2400" b="0" u="none" strike="noStrike" cap="none" normalizeH="0" baseline="0" dirty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kumimoji="0" lang="nl-NL" altLang="en-US" sz="2400" b="0" u="none" strike="noStrike" cap="none" normalizeH="0" dirty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số.</a:t>
                </a:r>
                <a:endParaRPr kumimoji="0" lang="nl-NL" altLang="en-US" sz="3600" b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3" name="Rectangle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A1E5BE8F-1255-47D4-ADB7-5F02C9F622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6075" y="4662667"/>
                <a:ext cx="11145621" cy="1532727"/>
              </a:xfrm>
              <a:prstGeom prst="rect">
                <a:avLst/>
              </a:prstGeom>
              <a:blipFill rotWithShape="1">
                <a:blip r:embed="rId34"/>
                <a:stretch>
                  <a:fillRect l="-875" r="-821" b="-159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01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03829 -0.00231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07761 -0.00231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0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11394 -3.7037E-6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15248 -0.00231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18425 -3.7037E-6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22487 -3.7037E-6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3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"/>
                            </p:stCondLst>
                            <p:childTnLst>
                              <p:par>
                                <p:cTn id="1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0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13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8" grpId="0" animBg="1"/>
      <p:bldP spid="33" grpId="0" animBg="1"/>
      <p:bldP spid="34" grpId="0"/>
      <p:bldP spid="37" grpId="0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141" grpId="0" animBg="1"/>
      <p:bldP spid="142" grpId="0"/>
      <p:bldP spid="1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"/>
          <p:cNvSpPr/>
          <p:nvPr/>
        </p:nvSpPr>
        <p:spPr>
          <a:xfrm>
            <a:off x="-12700" y="5872045"/>
            <a:ext cx="12192000" cy="985955"/>
          </a:xfrm>
          <a:prstGeom prst="rect">
            <a:avLst/>
          </a:prstGeom>
          <a:solidFill>
            <a:srgbClr val="84653C"/>
          </a:solidFill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12700" y="4738144"/>
            <a:ext cx="2002754" cy="121257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C1C9462E-3A8E-4ABA-B2DF-CC97359C1147}"/>
                  </a:ext>
                </a:extLst>
              </p:cNvPr>
              <p:cNvSpPr txBox="1"/>
              <p:nvPr/>
            </p:nvSpPr>
            <p:spPr>
              <a:xfrm>
                <a:off x="1028699" y="12387"/>
                <a:ext cx="10267950" cy="7037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i="1" u="sng" dirty="0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Ví </a:t>
                </a:r>
                <a:r>
                  <a:rPr lang="en-US" sz="2800" i="1" u="sng" dirty="0" err="1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dụ</a:t>
                </a:r>
                <a:r>
                  <a:rPr lang="en-US" sz="2800" i="1" u="sng" dirty="0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2: </a:t>
                </a:r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Biểu </a:t>
                </a:r>
                <a:r>
                  <a:rPr 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−2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endParaRPr lang="vi-VN" sz="2800" dirty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1C9462E-3A8E-4ABA-B2DF-CC97359C1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699" y="12387"/>
                <a:ext cx="10267950" cy="703782"/>
              </a:xfrm>
              <a:prstGeom prst="rect">
                <a:avLst/>
              </a:prstGeom>
              <a:blipFill>
                <a:blip r:embed="rId17"/>
                <a:stretch>
                  <a:fillRect l="-1247" b="-9565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26FE99-ABC4-46EF-8D23-74C0A761C794}"/>
              </a:ext>
            </a:extLst>
          </p:cNvPr>
          <p:cNvSpPr txBox="1"/>
          <p:nvPr/>
        </p:nvSpPr>
        <p:spPr>
          <a:xfrm>
            <a:off x="5797700" y="714830"/>
            <a:ext cx="1526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6" name="Line 9">
            <a:extLst>
              <a:ext uri="{FF2B5EF4-FFF2-40B4-BE49-F238E27FC236}">
                <a16:creationId xmlns:a16="http://schemas.microsoft.com/office/drawing/2014/main" xmlns="" id="{8C808EA3-2764-4E9A-80E8-848DA140CF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72580" y="3784080"/>
            <a:ext cx="539496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xmlns="" id="{F40466F9-EDA3-40A4-857E-BB16C5BA4AE2}"/>
              </a:ext>
            </a:extLst>
          </p:cNvPr>
          <p:cNvSpPr>
            <a:spLocks noChangeShapeType="1"/>
          </p:cNvSpPr>
          <p:nvPr/>
        </p:nvSpPr>
        <p:spPr bwMode="auto">
          <a:xfrm>
            <a:off x="7918527" y="3708172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0" name="Line 13">
            <a:extLst>
              <a:ext uri="{FF2B5EF4-FFF2-40B4-BE49-F238E27FC236}">
                <a16:creationId xmlns:a16="http://schemas.microsoft.com/office/drawing/2014/main" xmlns="" id="{1FE40999-E39C-420C-A0E4-057274B9C7A4}"/>
              </a:ext>
            </a:extLst>
          </p:cNvPr>
          <p:cNvSpPr>
            <a:spLocks noChangeShapeType="1"/>
          </p:cNvSpPr>
          <p:nvPr/>
        </p:nvSpPr>
        <p:spPr bwMode="auto">
          <a:xfrm>
            <a:off x="5083958" y="370666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1" name="Line 26">
            <a:extLst>
              <a:ext uri="{FF2B5EF4-FFF2-40B4-BE49-F238E27FC236}">
                <a16:creationId xmlns:a16="http://schemas.microsoft.com/office/drawing/2014/main" xmlns="" id="{C890292F-C491-4194-BCBD-665C8669CE97}"/>
              </a:ext>
            </a:extLst>
          </p:cNvPr>
          <p:cNvSpPr>
            <a:spLocks noChangeShapeType="1"/>
          </p:cNvSpPr>
          <p:nvPr/>
        </p:nvSpPr>
        <p:spPr bwMode="auto">
          <a:xfrm>
            <a:off x="6498660" y="3653903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2" name="Line 30">
            <a:extLst>
              <a:ext uri="{FF2B5EF4-FFF2-40B4-BE49-F238E27FC236}">
                <a16:creationId xmlns:a16="http://schemas.microsoft.com/office/drawing/2014/main" xmlns="" id="{CBB76E09-E1CB-4EDC-AA13-CCB0ED5B1CD9}"/>
              </a:ext>
            </a:extLst>
          </p:cNvPr>
          <p:cNvSpPr>
            <a:spLocks noChangeShapeType="1"/>
          </p:cNvSpPr>
          <p:nvPr/>
        </p:nvSpPr>
        <p:spPr bwMode="auto">
          <a:xfrm>
            <a:off x="5556078" y="3701535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7C5F31A1-3B3D-4FAA-B772-DACF18A9DF6F}"/>
              </a:ext>
            </a:extLst>
          </p:cNvPr>
          <p:cNvCxnSpPr>
            <a:cxnSpLocks/>
          </p:cNvCxnSpPr>
          <p:nvPr/>
        </p:nvCxnSpPr>
        <p:spPr>
          <a:xfrm>
            <a:off x="6500125" y="3780140"/>
            <a:ext cx="4572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34DF22D-54C9-4114-8A14-FA6BFE83A24F}"/>
              </a:ext>
            </a:extLst>
          </p:cNvPr>
          <p:cNvSpPr txBox="1"/>
          <p:nvPr/>
        </p:nvSpPr>
        <p:spPr>
          <a:xfrm>
            <a:off x="6271525" y="3920643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817A560-0DB6-41F1-A4D4-25ADDA5112C3}"/>
              </a:ext>
            </a:extLst>
          </p:cNvPr>
          <p:cNvSpPr txBox="1"/>
          <p:nvPr/>
        </p:nvSpPr>
        <p:spPr>
          <a:xfrm>
            <a:off x="4802191" y="384677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Line 10">
            <a:extLst>
              <a:ext uri="{FF2B5EF4-FFF2-40B4-BE49-F238E27FC236}">
                <a16:creationId xmlns:a16="http://schemas.microsoft.com/office/drawing/2014/main" xmlns="" id="{22408577-9E12-4CEE-8717-3FDE83CFD24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30040" y="3695185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2" name="Line 10">
            <a:extLst>
              <a:ext uri="{FF2B5EF4-FFF2-40B4-BE49-F238E27FC236}">
                <a16:creationId xmlns:a16="http://schemas.microsoft.com/office/drawing/2014/main" xmlns="" id="{2151C7B9-2F0B-47D7-B2A6-E82397B2ED39}"/>
              </a:ext>
            </a:extLst>
          </p:cNvPr>
          <p:cNvSpPr>
            <a:spLocks noChangeShapeType="1"/>
          </p:cNvSpPr>
          <p:nvPr/>
        </p:nvSpPr>
        <p:spPr bwMode="auto">
          <a:xfrm>
            <a:off x="5083890" y="3694372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F69C4D6F-1B49-47C8-87C1-05BD1C4FDBAD}"/>
              </a:ext>
            </a:extLst>
          </p:cNvPr>
          <p:cNvSpPr/>
          <p:nvPr/>
        </p:nvSpPr>
        <p:spPr>
          <a:xfrm>
            <a:off x="5504240" y="3749795"/>
            <a:ext cx="91440" cy="9144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 Box 29">
                <a:extLst>
                  <a:ext uri="{FF2B5EF4-FFF2-40B4-BE49-F238E27FC236}">
                    <a16:creationId xmlns:a16="http://schemas.microsoft.com/office/drawing/2014/main" xmlns="" id="{84070BD0-C5C7-4744-9900-30DDDBE572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23834" y="3570822"/>
                <a:ext cx="449497" cy="11295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en-US" sz="24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altLang="en-US" sz="2400" b="1" dirty="0"/>
              </a:p>
            </p:txBody>
          </p:sp>
        </mc:Choice>
        <mc:Fallback>
          <p:sp>
            <p:nvSpPr>
              <p:cNvPr id="27" name="Text Box 2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84070BD0-C5C7-4744-9900-30DDDBE572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23834" y="3570822"/>
                <a:ext cx="449497" cy="1129540"/>
              </a:xfrm>
              <a:prstGeom prst="rect">
                <a:avLst/>
              </a:prstGeom>
              <a:blipFill rotWithShape="1">
                <a:blip r:embed="rId18"/>
                <a:stretch>
                  <a:fillRect r="-1081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Rectangle 2">
                <a:extLst>
                  <a:ext uri="{FF2B5EF4-FFF2-40B4-BE49-F238E27FC236}">
                    <a16:creationId xmlns:a16="http://schemas.microsoft.com/office/drawing/2014/main" xmlns="" id="{ABF7205B-A7D4-4A0E-9724-D43D6B1743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696" y="1166602"/>
                <a:ext cx="11311364" cy="11636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nl-NL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 Chia đoạn thẳng đơn vị (chẳng hạn đoạn từ điểm 0 đến điểm 1) thành </a:t>
                </a:r>
                <a:r>
                  <a:rPr lang="nl-NL" altLang="en-US" sz="2400" dirty="0" smtClean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ba </a:t>
                </a:r>
                <a:r>
                  <a:rPr lang="nl-NL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phần bằng nhau, lấy một đoạn làm đơn vị mới (đơn vị mới bằng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altLang="en-US" sz="2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NL" alt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đơn vị cũ).</a:t>
                </a:r>
              </a:p>
            </p:txBody>
          </p:sp>
        </mc:Choice>
        <mc:Fallback>
          <p:sp>
            <p:nvSpPr>
              <p:cNvPr id="28" name="Rectangle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ABF7205B-A7D4-4A0E-9724-D43D6B1743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0696" y="1166602"/>
                <a:ext cx="11311364" cy="1163652"/>
              </a:xfrm>
              <a:prstGeom prst="rect">
                <a:avLst/>
              </a:prstGeom>
              <a:blipFill rotWithShape="1">
                <a:blip r:embed="rId19"/>
                <a:stretch>
                  <a:fillRect l="-863" t="-524" r="-863" b="-209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Rectangle 2">
                <a:extLst>
                  <a:ext uri="{FF2B5EF4-FFF2-40B4-BE49-F238E27FC236}">
                    <a16:creationId xmlns:a16="http://schemas.microsoft.com/office/drawing/2014/main" xmlns="" id="{AA461E28-835D-4667-847E-E32EF74DC1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695" y="2314373"/>
                <a:ext cx="11311365" cy="12539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nl-NL" alt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+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chiều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 smtClean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âm</a:t>
                </a:r>
                <a:r>
                  <a:rPr lang="en-US" altLang="en-US" sz="2400" dirty="0" smtClean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bắt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đầu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0, ta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lấy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đơn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vị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mới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smtClean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B.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smtClean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.</a:t>
                </a:r>
                <a:endParaRPr kumimoji="0" lang="nl-NL" altLang="en-US" sz="3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9" name="Rectangle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AA461E28-835D-4667-847E-E32EF74DC1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0695" y="2314373"/>
                <a:ext cx="11311365" cy="1253933"/>
              </a:xfrm>
              <a:prstGeom prst="rect">
                <a:avLst/>
              </a:prstGeom>
              <a:blipFill rotWithShape="1">
                <a:blip r:embed="rId20"/>
                <a:stretch>
                  <a:fillRect l="-863" r="-863" b="-146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Rectangle 2">
                <a:extLst>
                  <a:ext uri="{FF2B5EF4-FFF2-40B4-BE49-F238E27FC236}">
                    <a16:creationId xmlns:a16="http://schemas.microsoft.com/office/drawing/2014/main" xmlns="" id="{69B1C5A2-F631-402D-A088-C84DF504B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7881" y="4607294"/>
                <a:ext cx="9761557" cy="10009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sz="2400" b="0" i="1" u="none" strike="noStrike" cap="none" normalizeH="0" baseline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Nhận</a:t>
                </a:r>
                <a:r>
                  <a:rPr kumimoji="0" lang="en-US" altLang="en-US" sz="2400" b="0" i="1" u="none" strike="noStrike" cap="none" normalizeH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400" b="0" i="1" u="none" strike="noStrike" cap="none" normalizeH="0" dirty="0" err="1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xét</a:t>
                </a:r>
                <a:r>
                  <a:rPr kumimoji="0" lang="en-US" altLang="en-US" sz="2400" b="0" i="1" u="none" strike="noStrike" cap="none" normalizeH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</a:t>
                </a:r>
                <a:r>
                  <a:rPr kumimoji="0" lang="en-US" altLang="en-US" sz="2400" b="0" u="none" strike="noStrike" cap="none" normalizeH="0" dirty="0">
                    <a:ln>
                      <a:noFill/>
                    </a:ln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Do </a:t>
                </a:r>
                <a14:m>
                  <m:oMath xmlns:m="http://schemas.openxmlformats.org/officeDocument/2006/math">
                    <m:r>
                      <a:rPr kumimoji="0" lang="en-US" altLang="en-US" sz="3200" b="0" i="0" u="none" strike="noStrike" cap="none" normalizeH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en-US" sz="32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en-US" sz="32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en-US" sz="32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en-US" sz="3200" b="0" i="1" u="none" strike="noStrike" cap="none" normalizeH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kumimoji="0" lang="en-US" altLang="en-US" sz="32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en-US" sz="32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en-US" sz="3200" b="0" i="1" u="none" strike="noStrike" cap="none" normalizeH="0" smtClean="0">
                            <a:ln>
                              <a:noFill/>
                            </a:ln>
                            <a:effectLst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−3</m:t>
                        </m:r>
                      </m:den>
                    </m:f>
                    <m:r>
                      <a:rPr kumimoji="0" lang="en-US" altLang="en-US" sz="3200" b="0" i="1" u="none" strike="noStrike" cap="none" normalizeH="0" smtClean="0">
                        <a:ln>
                          <a:noFill/>
                        </a:ln>
                        <a:effectLst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altLang="en-US" sz="32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en-US" sz="3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−2</m:t>
                        </m:r>
                      </m:num>
                      <m:den>
                        <m:r>
                          <a:rPr lang="en-US" altLang="en-US" sz="3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NL" alt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nl-NL" altLang="en-US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nên </a:t>
                </a:r>
                <a:r>
                  <a:rPr lang="nl-NL" alt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điểm B biểu diễn số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altLang="en-US" sz="24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−2</m:t>
                        </m:r>
                      </m:num>
                      <m:den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nl-NL" altLang="en-US" sz="3600" b="0" i="1" u="none" strike="noStrike" cap="none" normalizeH="0" baseline="0" dirty="0">
                    <a:ln>
                      <a:noFill/>
                    </a:ln>
                    <a:solidFill>
                      <a:schemeClr val="accent5">
                        <a:lumMod val="50000"/>
                      </a:schemeClr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nl-NL" alt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và số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alt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NL" altLang="en-US" sz="2800" dirty="0">
                    <a:solidFill>
                      <a:schemeClr val="accent5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nl-NL" altLang="en-US" sz="2400" b="0" u="none" strike="noStrike" cap="none" normalizeH="0" dirty="0">
                    <a:ln>
                      <a:noFill/>
                    </a:ln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endParaRPr kumimoji="0" lang="nl-NL" altLang="en-US" sz="3600" b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30" name="Rectangle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69B1C5A2-F631-402D-A088-C84DF504B0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17881" y="4607294"/>
                <a:ext cx="9761557" cy="1000915"/>
              </a:xfrm>
              <a:prstGeom prst="rect">
                <a:avLst/>
              </a:prstGeom>
              <a:blipFill rotWithShape="1">
                <a:blip r:embed="rId21"/>
                <a:stretch>
                  <a:fillRect l="-93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5817A560-0DB6-41F1-A4D4-25ADDA5112C3}"/>
              </a:ext>
            </a:extLst>
          </p:cNvPr>
          <p:cNvSpPr txBox="1"/>
          <p:nvPr/>
        </p:nvSpPr>
        <p:spPr>
          <a:xfrm>
            <a:off x="7801229" y="3920643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63995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-0.03932 2.59259E-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-0.0763 2.59259E-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-0.1164 0.00139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69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9" grpId="0" animBg="1"/>
      <p:bldP spid="10" grpId="0" animBg="1"/>
      <p:bldP spid="11" grpId="0" animBg="1"/>
      <p:bldP spid="12" grpId="0" animBg="1"/>
      <p:bldP spid="15" grpId="0"/>
      <p:bldP spid="17" grpId="0"/>
      <p:bldP spid="20" grpId="0" animBg="1"/>
      <p:bldP spid="22" grpId="0" animBg="1"/>
      <p:bldP spid="26" grpId="0" animBg="1"/>
      <p:bldP spid="27" grpId="0"/>
      <p:bldP spid="28" grpId="0"/>
      <p:bldP spid="29" grpId="0"/>
      <p:bldP spid="30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161531">
            <a:off x="10688672" y="523710"/>
            <a:ext cx="1016437" cy="9110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783901" y="89386"/>
                <a:ext cx="9184641" cy="6588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i="1" u="sng" dirty="0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Ví </a:t>
                </a:r>
                <a:r>
                  <a:rPr lang="en-US" sz="2800" i="1" u="sng" dirty="0" err="1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dụ</a:t>
                </a:r>
                <a:r>
                  <a:rPr lang="en-US" sz="2800" i="1" u="sng" dirty="0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3: 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Biểu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−1,4 </m:t>
                    </m:r>
                  </m:oMath>
                </a14:m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3901" y="89386"/>
                <a:ext cx="9184641" cy="658835"/>
              </a:xfrm>
              <a:prstGeom prst="rect">
                <a:avLst/>
              </a:prstGeom>
              <a:blipFill>
                <a:blip r:embed="rId11"/>
                <a:stretch>
                  <a:fillRect l="-1394" b="-2500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052"/>
            <a:ext cx="1520006" cy="1520006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5314501" y="699594"/>
            <a:ext cx="1727200" cy="762000"/>
          </a:xfrm>
          <a:prstGeom prst="wedgeRoundRectCallout">
            <a:avLst>
              <a:gd name="adj1" fmla="val -63186"/>
              <a:gd name="adj2" fmla="val 44722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145" y="5466156"/>
            <a:ext cx="1205105" cy="15200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128" y="5738171"/>
            <a:ext cx="2060627" cy="111064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8642" y="4379007"/>
            <a:ext cx="602108" cy="13591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2">
                <a:extLst>
                  <a:ext uri="{FF2B5EF4-FFF2-40B4-BE49-F238E27FC236}">
                    <a16:creationId xmlns:a16="http://schemas.microsoft.com/office/drawing/2014/main" xmlns="" id="{C9E1A92C-FA8B-479B-B237-1EAC9D0706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960" y="1174821"/>
                <a:ext cx="10456282" cy="9325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nl-NL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-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Viết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1,4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dưới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tối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giản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1,4=</m:t>
                    </m:r>
                    <m:f>
                      <m:fPr>
                        <m:ctrlPr>
                          <a:rPr lang="en-US" altLang="en-US" sz="2800" b="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14</m:t>
                        </m:r>
                      </m:num>
                      <m:den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altLang="en-US" sz="2800" b="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NL" alt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;</a:t>
                </a:r>
              </a:p>
            </p:txBody>
          </p:sp>
        </mc:Choice>
        <mc:Fallback xmlns="">
          <p:sp>
            <p:nvSpPr>
              <p:cNvPr id="17" name="Rectangle 2">
                <a:extLst>
                  <a:ext uri="{FF2B5EF4-FFF2-40B4-BE49-F238E27FC236}">
                    <a16:creationId xmlns:a16="http://schemas.microsoft.com/office/drawing/2014/main" id="{C9E1A92C-FA8B-479B-B237-1EAC9D0706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9960" y="1174821"/>
                <a:ext cx="10456282" cy="932563"/>
              </a:xfrm>
              <a:prstGeom prst="rect">
                <a:avLst/>
              </a:prstGeom>
              <a:blipFill>
                <a:blip r:embed="rId16"/>
                <a:stretch>
                  <a:fillRect l="-933" b="-653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2">
                <a:extLst>
                  <a:ext uri="{FF2B5EF4-FFF2-40B4-BE49-F238E27FC236}">
                    <a16:creationId xmlns:a16="http://schemas.microsoft.com/office/drawing/2014/main" xmlns="" id="{FFE34828-367D-4EBD-883E-24047F8A4D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960" y="2087118"/>
                <a:ext cx="9685764" cy="19206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nl-NL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- Chia đoạn thẳng đơn vị (chẳng hạn đoạn từ điểm 0 đến điểm 1) thành năm phần bằng nhau, lấy một đoạn làm đơn vị mới (đơn vị mới bằng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altLang="en-US" sz="2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nl-NL" alt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đơn vị cũ).</a:t>
                </a:r>
              </a:p>
            </p:txBody>
          </p:sp>
        </mc:Choice>
        <mc:Fallback xmlns="">
          <p:sp>
            <p:nvSpPr>
              <p:cNvPr id="19" name="Rectangle 2">
                <a:extLst>
                  <a:ext uri="{FF2B5EF4-FFF2-40B4-BE49-F238E27FC236}">
                    <a16:creationId xmlns:a16="http://schemas.microsoft.com/office/drawing/2014/main" id="{FFE34828-367D-4EBD-883E-24047F8A4D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9960" y="2087118"/>
                <a:ext cx="9685764" cy="1920654"/>
              </a:xfrm>
              <a:prstGeom prst="rect">
                <a:avLst/>
              </a:prstGeom>
              <a:blipFill>
                <a:blip r:embed="rId19"/>
                <a:stretch>
                  <a:fillRect l="-1007" r="-944" b="-285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2">
            <a:extLst>
              <a:ext uri="{FF2B5EF4-FFF2-40B4-BE49-F238E27FC236}">
                <a16:creationId xmlns:a16="http://schemas.microsoft.com/office/drawing/2014/main" xmlns="" id="{6D2ADB11-514F-474D-8776-880138242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645" y="3863908"/>
            <a:ext cx="9413240" cy="1131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nl-NL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chiều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dương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bắt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đầu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0, ta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lấy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7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đơn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vị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mới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C.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diễn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hữu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tỉ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1,4.</a:t>
            </a:r>
            <a:endParaRPr kumimoji="0" lang="nl-NL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Line 9">
            <a:extLst>
              <a:ext uri="{FF2B5EF4-FFF2-40B4-BE49-F238E27FC236}">
                <a16:creationId xmlns:a16="http://schemas.microsoft.com/office/drawing/2014/main" xmlns="" id="{E44A3369-30F7-4938-9A59-625D719661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85583" y="5683179"/>
            <a:ext cx="539496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Line 11">
            <a:extLst>
              <a:ext uri="{FF2B5EF4-FFF2-40B4-BE49-F238E27FC236}">
                <a16:creationId xmlns:a16="http://schemas.microsoft.com/office/drawing/2014/main" xmlns="" id="{7CA2A8C8-8740-48CE-8EAB-2D5058826BDE}"/>
              </a:ext>
            </a:extLst>
          </p:cNvPr>
          <p:cNvSpPr>
            <a:spLocks noChangeShapeType="1"/>
          </p:cNvSpPr>
          <p:nvPr/>
        </p:nvSpPr>
        <p:spPr bwMode="auto">
          <a:xfrm>
            <a:off x="7690736" y="5595153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Line 26">
            <a:extLst>
              <a:ext uri="{FF2B5EF4-FFF2-40B4-BE49-F238E27FC236}">
                <a16:creationId xmlns:a16="http://schemas.microsoft.com/office/drawing/2014/main" xmlns="" id="{BD8ADD8B-A072-4675-99E1-2CDCFE9F5148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7973" y="5563355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8C283F28-E85E-4582-9961-2C042BD62856}"/>
              </a:ext>
            </a:extLst>
          </p:cNvPr>
          <p:cNvCxnSpPr>
            <a:cxnSpLocks/>
          </p:cNvCxnSpPr>
          <p:nvPr/>
        </p:nvCxnSpPr>
        <p:spPr>
          <a:xfrm>
            <a:off x="5410232" y="5685778"/>
            <a:ext cx="4572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8" name="Line 10">
            <a:extLst>
              <a:ext uri="{FF2B5EF4-FFF2-40B4-BE49-F238E27FC236}">
                <a16:creationId xmlns:a16="http://schemas.microsoft.com/office/drawing/2014/main" xmlns="" id="{50F56C63-0269-4409-A373-F09EDA8BF79D}"/>
              </a:ext>
            </a:extLst>
          </p:cNvPr>
          <p:cNvSpPr>
            <a:spLocks noChangeShapeType="1"/>
          </p:cNvSpPr>
          <p:nvPr/>
        </p:nvSpPr>
        <p:spPr bwMode="auto">
          <a:xfrm>
            <a:off x="5851524" y="5600629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BE30CCF-0BA4-432A-A9E5-5834874FC505}"/>
              </a:ext>
            </a:extLst>
          </p:cNvPr>
          <p:cNvSpPr txBox="1"/>
          <p:nvPr/>
        </p:nvSpPr>
        <p:spPr>
          <a:xfrm>
            <a:off x="5181632" y="5821456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A16E7B33-E74D-48CA-AB4C-FDC858ADA646}"/>
              </a:ext>
            </a:extLst>
          </p:cNvPr>
          <p:cNvSpPr txBox="1"/>
          <p:nvPr/>
        </p:nvSpPr>
        <p:spPr>
          <a:xfrm>
            <a:off x="7532844" y="5789944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Line 10">
            <a:extLst>
              <a:ext uri="{FF2B5EF4-FFF2-40B4-BE49-F238E27FC236}">
                <a16:creationId xmlns:a16="http://schemas.microsoft.com/office/drawing/2014/main" xmlns="" id="{1FE8179C-87F4-498C-B3A3-B0B086CE8CC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9429" y="560055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Line 10">
            <a:extLst>
              <a:ext uri="{FF2B5EF4-FFF2-40B4-BE49-F238E27FC236}">
                <a16:creationId xmlns:a16="http://schemas.microsoft.com/office/drawing/2014/main" xmlns="" id="{CFCA6646-55BD-44AB-8943-1BD7ECA7E807}"/>
              </a:ext>
            </a:extLst>
          </p:cNvPr>
          <p:cNvSpPr>
            <a:spLocks noChangeShapeType="1"/>
          </p:cNvSpPr>
          <p:nvPr/>
        </p:nvSpPr>
        <p:spPr bwMode="auto">
          <a:xfrm>
            <a:off x="8132518" y="560055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Line 10">
            <a:extLst>
              <a:ext uri="{FF2B5EF4-FFF2-40B4-BE49-F238E27FC236}">
                <a16:creationId xmlns:a16="http://schemas.microsoft.com/office/drawing/2014/main" xmlns="" id="{26C39C19-6E2A-4B38-B093-9703C9ED47F6}"/>
              </a:ext>
            </a:extLst>
          </p:cNvPr>
          <p:cNvSpPr>
            <a:spLocks noChangeShapeType="1"/>
          </p:cNvSpPr>
          <p:nvPr/>
        </p:nvSpPr>
        <p:spPr bwMode="auto">
          <a:xfrm>
            <a:off x="8584358" y="5595153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BAC2AB63-EFCE-42A5-9AF4-5D898C16CD3C}"/>
              </a:ext>
            </a:extLst>
          </p:cNvPr>
          <p:cNvSpPr/>
          <p:nvPr/>
        </p:nvSpPr>
        <p:spPr>
          <a:xfrm>
            <a:off x="8546323" y="5610083"/>
            <a:ext cx="91440" cy="9144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 Box 29">
                <a:extLst>
                  <a:ext uri="{FF2B5EF4-FFF2-40B4-BE49-F238E27FC236}">
                    <a16:creationId xmlns:a16="http://schemas.microsoft.com/office/drawing/2014/main" xmlns="" id="{B9240362-91F2-44AC-B9D3-E1DDDCA126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98077" y="5563355"/>
                <a:ext cx="387932" cy="11408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1" i="1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en-US" altLang="en-US" sz="24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en-US" altLang="en-US" sz="2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8" name="Text Box 29">
                <a:extLst>
                  <a:ext uri="{FF2B5EF4-FFF2-40B4-BE49-F238E27FC236}">
                    <a16:creationId xmlns:a16="http://schemas.microsoft.com/office/drawing/2014/main" id="{B9240362-91F2-44AC-B9D3-E1DDDCA126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98077" y="5563355"/>
                <a:ext cx="387932" cy="114082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Line 10">
            <a:extLst>
              <a:ext uri="{FF2B5EF4-FFF2-40B4-BE49-F238E27FC236}">
                <a16:creationId xmlns:a16="http://schemas.microsoft.com/office/drawing/2014/main" xmlns="" id="{A48EB775-559C-4DC5-94AE-8FF16CD73764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8249" y="5610154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Line 10">
            <a:extLst>
              <a:ext uri="{FF2B5EF4-FFF2-40B4-BE49-F238E27FC236}">
                <a16:creationId xmlns:a16="http://schemas.microsoft.com/office/drawing/2014/main" xmlns="" id="{20E63E75-A670-4D68-97EE-F771A71CB81A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7104" y="5610083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2649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0375 0.0013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07734 0.0013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11172 0.00139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8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15208 0.00393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4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18737 -0.00047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62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22292 -0.00139 " pathEditMode="relative" rAng="0" ptsTypes="AA">
                                      <p:cBhvr>
                                        <p:cTn id="11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7" grpId="0"/>
      <p:bldP spid="19" grpId="0"/>
      <p:bldP spid="20" grpId="0"/>
      <p:bldP spid="21" grpId="0" animBg="1"/>
      <p:bldP spid="23" grpId="0" animBg="1"/>
      <p:bldP spid="25" grpId="0" animBg="1"/>
      <p:bldP spid="28" grpId="0" animBg="1"/>
      <p:bldP spid="29" grpId="0"/>
      <p:bldP spid="30" grpId="0"/>
      <p:bldP spid="32" grpId="0" animBg="1"/>
      <p:bldP spid="33" grpId="0" animBg="1"/>
      <p:bldP spid="34" grpId="0" animBg="1"/>
      <p:bldP spid="37" grpId="0" animBg="1"/>
      <p:bldP spid="38" grpId="0"/>
      <p:bldP spid="41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0" y="-6350"/>
            <a:ext cx="12192000" cy="686435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647700" y="727075"/>
            <a:ext cx="11125200" cy="5681109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6" name="Rectangle 25"/>
          <p:cNvSpPr/>
          <p:nvPr/>
        </p:nvSpPr>
        <p:spPr>
          <a:xfrm>
            <a:off x="1258333" y="735400"/>
            <a:ext cx="9180763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-0,3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0634" y="1445295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200" y="449816"/>
            <a:ext cx="2127250" cy="212725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17" y="4414285"/>
            <a:ext cx="883297" cy="19939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2">
                <a:extLst>
                  <a:ext uri="{FF2B5EF4-FFF2-40B4-BE49-F238E27FC236}">
                    <a16:creationId xmlns:a16="http://schemas.microsoft.com/office/drawing/2014/main" xmlns="" id="{964E9CBD-0D68-4C92-83DE-7AF6817199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1119" y="1595077"/>
                <a:ext cx="10456282" cy="9325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nl-NL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-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Viết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-0,3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dưới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tối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400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giản</a:t>
                </a:r>
                <a:r>
                  <a:rPr lang="en-US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−0,3=</m:t>
                    </m:r>
                    <m:f>
                      <m:fPr>
                        <m:ctrlPr>
                          <a:rPr lang="en-US" altLang="en-US" sz="2800" b="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nl-NL" alt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;</a:t>
                </a:r>
              </a:p>
            </p:txBody>
          </p:sp>
        </mc:Choice>
        <mc:Fallback xmlns="">
          <p:sp>
            <p:nvSpPr>
              <p:cNvPr id="10" name="Rectangle 2">
                <a:extLst>
                  <a:ext uri="{FF2B5EF4-FFF2-40B4-BE49-F238E27FC236}">
                    <a16:creationId xmlns:a16="http://schemas.microsoft.com/office/drawing/2014/main" id="{964E9CBD-0D68-4C92-83DE-7AF6817199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91119" y="1595077"/>
                <a:ext cx="10456282" cy="932563"/>
              </a:xfrm>
              <a:prstGeom prst="rect">
                <a:avLst/>
              </a:prstGeom>
              <a:blipFill>
                <a:blip r:embed="rId8"/>
                <a:stretch>
                  <a:fillRect l="-874" b="-653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2">
                <a:extLst>
                  <a:ext uri="{FF2B5EF4-FFF2-40B4-BE49-F238E27FC236}">
                    <a16:creationId xmlns:a16="http://schemas.microsoft.com/office/drawing/2014/main" xmlns="" id="{DAE8F115-C4A0-43B2-A469-A3A8B6E5F6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8414" y="2431913"/>
                <a:ext cx="9685764" cy="19206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algn="ju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nl-NL" altLang="en-US" sz="2400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- Chia đoạn thẳng đơn vị (chẳng hạn đoạn từ điểm 0 đến điểm 1) thành mười phần bằng nhau, lấy một đoạn làm đơn vị mới (đơn vị mới bằng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altLang="en-US" sz="2400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nl-NL" alt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đơn vị cũ).</a:t>
                </a:r>
              </a:p>
            </p:txBody>
          </p:sp>
        </mc:Choice>
        <mc:Fallback xmlns="">
          <p:sp>
            <p:nvSpPr>
              <p:cNvPr id="11" name="Rectangle 2">
                <a:extLst>
                  <a:ext uri="{FF2B5EF4-FFF2-40B4-BE49-F238E27FC236}">
                    <a16:creationId xmlns:a16="http://schemas.microsoft.com/office/drawing/2014/main" id="{DAE8F115-C4A0-43B2-A469-A3A8B6E5F6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98414" y="2431913"/>
                <a:ext cx="9685764" cy="1920654"/>
              </a:xfrm>
              <a:prstGeom prst="rect">
                <a:avLst/>
              </a:prstGeom>
              <a:blipFill>
                <a:blip r:embed="rId9"/>
                <a:stretch>
                  <a:fillRect l="-1008" r="-1008" b="-254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2">
            <a:extLst>
              <a:ext uri="{FF2B5EF4-FFF2-40B4-BE49-F238E27FC236}">
                <a16:creationId xmlns:a16="http://schemas.microsoft.com/office/drawing/2014/main" xmlns="" id="{28087FB3-7E86-4A5F-8400-5434267DB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8414" y="4277080"/>
            <a:ext cx="9413240" cy="1131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nl-NL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theo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chiều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âm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trục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bắt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đầu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0, ta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lấy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3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đơn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vị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mới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A.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diễn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hữu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tỉ</a:t>
            </a:r>
            <a:r>
              <a:rPr lang="en-US" altLang="en-US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-0,3.</a:t>
            </a:r>
            <a:endParaRPr kumimoji="0" lang="nl-NL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FB195D9-15A3-451D-89DA-EDF1E266B3B9}"/>
              </a:ext>
            </a:extLst>
          </p:cNvPr>
          <p:cNvPicPr/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2034" y="5322739"/>
            <a:ext cx="6285999" cy="117163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"/>
          <p:cNvSpPr/>
          <p:nvPr/>
        </p:nvSpPr>
        <p:spPr>
          <a:xfrm>
            <a:off x="0" y="5872045"/>
            <a:ext cx="12192000" cy="985955"/>
          </a:xfrm>
          <a:prstGeom prst="rect">
            <a:avLst/>
          </a:prstGeom>
          <a:solidFill>
            <a:srgbClr val="84653C"/>
          </a:solidFill>
        </p:spPr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0" y="4379494"/>
            <a:ext cx="2721427" cy="16477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31755CF-8CFD-4A82-A9AB-1BB98E962B5D}"/>
              </a:ext>
            </a:extLst>
          </p:cNvPr>
          <p:cNvSpPr txBox="1"/>
          <p:nvPr/>
        </p:nvSpPr>
        <p:spPr>
          <a:xfrm>
            <a:off x="555826" y="119444"/>
            <a:ext cx="848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đối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hữu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tỉ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ounded Rectangle 9">
            <a:extLst>
              <a:ext uri="{FF2B5EF4-FFF2-40B4-BE49-F238E27FC236}">
                <a16:creationId xmlns:a16="http://schemas.microsoft.com/office/drawing/2014/main" xmlns="" id="{8ED74F0E-EAF4-4799-B390-958D58CB42B2}"/>
              </a:ext>
            </a:extLst>
          </p:cNvPr>
          <p:cNvSpPr/>
          <p:nvPr/>
        </p:nvSpPr>
        <p:spPr>
          <a:xfrm>
            <a:off x="555826" y="750917"/>
            <a:ext cx="1016000" cy="6604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C68E3B9B-8490-448E-9A7A-4447E987F8FF}"/>
                  </a:ext>
                </a:extLst>
              </p:cNvPr>
              <p:cNvSpPr txBox="1"/>
              <p:nvPr/>
            </p:nvSpPr>
            <p:spPr>
              <a:xfrm>
                <a:off x="1708034" y="802214"/>
                <a:ext cx="9338252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Quan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68E3B9B-8490-448E-9A7A-4447E987F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8034" y="802214"/>
                <a:ext cx="9338252" cy="619913"/>
              </a:xfrm>
              <a:prstGeom prst="rect">
                <a:avLst/>
              </a:prstGeom>
              <a:blipFill>
                <a:blip r:embed="rId12"/>
                <a:stretch>
                  <a:fillRect l="-979" b="-990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4A066C3-AFFE-489D-AF32-B668D82CBA6B}"/>
              </a:ext>
            </a:extLst>
          </p:cNvPr>
          <p:cNvSpPr txBox="1"/>
          <p:nvPr/>
        </p:nvSpPr>
        <p:spPr>
          <a:xfrm>
            <a:off x="4168823" y="1849763"/>
            <a:ext cx="1723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Line 9">
            <a:extLst>
              <a:ext uri="{FF2B5EF4-FFF2-40B4-BE49-F238E27FC236}">
                <a16:creationId xmlns:a16="http://schemas.microsoft.com/office/drawing/2014/main" xmlns="" id="{EEF5585A-0E05-4C9C-AE33-FFBDF97436C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04878" y="2779269"/>
            <a:ext cx="539496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8" name="Line 10">
            <a:extLst>
              <a:ext uri="{FF2B5EF4-FFF2-40B4-BE49-F238E27FC236}">
                <a16:creationId xmlns:a16="http://schemas.microsoft.com/office/drawing/2014/main" xmlns="" id="{7A78B3E0-227E-461D-9FEC-57EDEF14884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10449" y="270270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9" name="Line 11">
            <a:extLst>
              <a:ext uri="{FF2B5EF4-FFF2-40B4-BE49-F238E27FC236}">
                <a16:creationId xmlns:a16="http://schemas.microsoft.com/office/drawing/2014/main" xmlns="" id="{ABD37EA7-65ED-423A-8F8F-1D107D5B8358}"/>
              </a:ext>
            </a:extLst>
          </p:cNvPr>
          <p:cNvSpPr>
            <a:spLocks noChangeShapeType="1"/>
          </p:cNvSpPr>
          <p:nvPr/>
        </p:nvSpPr>
        <p:spPr bwMode="auto">
          <a:xfrm>
            <a:off x="6528088" y="2683103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0" name="Line 13">
            <a:extLst>
              <a:ext uri="{FF2B5EF4-FFF2-40B4-BE49-F238E27FC236}">
                <a16:creationId xmlns:a16="http://schemas.microsoft.com/office/drawing/2014/main" xmlns="" id="{52B1FEB4-B896-40B7-A609-438039EBA253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6507" y="2721354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2" name="Line 26">
            <a:extLst>
              <a:ext uri="{FF2B5EF4-FFF2-40B4-BE49-F238E27FC236}">
                <a16:creationId xmlns:a16="http://schemas.microsoft.com/office/drawing/2014/main" xmlns="" id="{904CCDA5-36E4-40D2-A31C-8FBBA0E6BD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4769" y="2668589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5" name="Line 30">
            <a:extLst>
              <a:ext uri="{FF2B5EF4-FFF2-40B4-BE49-F238E27FC236}">
                <a16:creationId xmlns:a16="http://schemas.microsoft.com/office/drawing/2014/main" xmlns="" id="{DEC6E940-BD5A-4B78-9344-19814FFC6FF5}"/>
              </a:ext>
            </a:extLst>
          </p:cNvPr>
          <p:cNvSpPr>
            <a:spLocks noChangeShapeType="1"/>
          </p:cNvSpPr>
          <p:nvPr/>
        </p:nvSpPr>
        <p:spPr bwMode="auto">
          <a:xfrm>
            <a:off x="3752187" y="2716221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F8EABFBD-C528-4EF7-B66C-DE00D74D41BE}"/>
              </a:ext>
            </a:extLst>
          </p:cNvPr>
          <p:cNvCxnSpPr>
            <a:cxnSpLocks/>
          </p:cNvCxnSpPr>
          <p:nvPr/>
        </p:nvCxnSpPr>
        <p:spPr>
          <a:xfrm>
            <a:off x="4694769" y="2772919"/>
            <a:ext cx="4572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" name="Line 10">
            <a:extLst>
              <a:ext uri="{FF2B5EF4-FFF2-40B4-BE49-F238E27FC236}">
                <a16:creationId xmlns:a16="http://schemas.microsoft.com/office/drawing/2014/main" xmlns="" id="{7D936E83-6975-45C9-9420-3E685EE62FB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53249" y="270270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F428B271-9DB6-490E-B2D3-ADC84F067278}"/>
              </a:ext>
            </a:extLst>
          </p:cNvPr>
          <p:cNvSpPr txBox="1"/>
          <p:nvPr/>
        </p:nvSpPr>
        <p:spPr>
          <a:xfrm>
            <a:off x="4526133" y="2948754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8AC5A5E7-4ED7-4D75-A58A-8D1EA6B60B71}"/>
              </a:ext>
            </a:extLst>
          </p:cNvPr>
          <p:cNvSpPr txBox="1"/>
          <p:nvPr/>
        </p:nvSpPr>
        <p:spPr>
          <a:xfrm>
            <a:off x="6360977" y="2897189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F4BF675-9616-4DB0-9C41-4C583E6DAC51}"/>
              </a:ext>
            </a:extLst>
          </p:cNvPr>
          <p:cNvSpPr txBox="1"/>
          <p:nvPr/>
        </p:nvSpPr>
        <p:spPr>
          <a:xfrm>
            <a:off x="2607907" y="295229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Line 10">
            <a:extLst>
              <a:ext uri="{FF2B5EF4-FFF2-40B4-BE49-F238E27FC236}">
                <a16:creationId xmlns:a16="http://schemas.microsoft.com/office/drawing/2014/main" xmlns="" id="{1313D4D4-4D3C-4B2F-A702-6E387DE0E4DA}"/>
              </a:ext>
            </a:extLst>
          </p:cNvPr>
          <p:cNvSpPr>
            <a:spLocks noChangeShapeType="1"/>
          </p:cNvSpPr>
          <p:nvPr/>
        </p:nvSpPr>
        <p:spPr bwMode="auto">
          <a:xfrm>
            <a:off x="6070824" y="2709419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32" name="Line 10">
            <a:extLst>
              <a:ext uri="{FF2B5EF4-FFF2-40B4-BE49-F238E27FC236}">
                <a16:creationId xmlns:a16="http://schemas.microsoft.com/office/drawing/2014/main" xmlns="" id="{977A80FD-8ED3-4E3C-A98D-A79E56ABAE6D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9824" y="268365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33" name="Line 10">
            <a:extLst>
              <a:ext uri="{FF2B5EF4-FFF2-40B4-BE49-F238E27FC236}">
                <a16:creationId xmlns:a16="http://schemas.microsoft.com/office/drawing/2014/main" xmlns="" id="{4FD8E11F-B5AB-4AED-90FF-035E5C55B7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226149" y="2709871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34" name="Line 10">
            <a:extLst>
              <a:ext uri="{FF2B5EF4-FFF2-40B4-BE49-F238E27FC236}">
                <a16:creationId xmlns:a16="http://schemas.microsoft.com/office/drawing/2014/main" xmlns="" id="{8D92CB55-7032-4068-BCF0-EC3527CC895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9999" y="270905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35" name="Line 10">
            <a:extLst>
              <a:ext uri="{FF2B5EF4-FFF2-40B4-BE49-F238E27FC236}">
                <a16:creationId xmlns:a16="http://schemas.microsoft.com/office/drawing/2014/main" xmlns="" id="{1F259DB6-DAF2-4167-8521-B74E224206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7349" y="272175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0C8BA731-53DC-45CA-931B-8DD0CAFE76DC}"/>
              </a:ext>
            </a:extLst>
          </p:cNvPr>
          <p:cNvSpPr/>
          <p:nvPr/>
        </p:nvSpPr>
        <p:spPr>
          <a:xfrm>
            <a:off x="6914040" y="2743118"/>
            <a:ext cx="91440" cy="9144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 Box 29">
                <a:extLst>
                  <a:ext uri="{FF2B5EF4-FFF2-40B4-BE49-F238E27FC236}">
                    <a16:creationId xmlns:a16="http://schemas.microsoft.com/office/drawing/2014/main" xmlns="" id="{577505C7-185F-4CC8-83BD-0193E1F3B4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60538" y="2557422"/>
                <a:ext cx="449497" cy="11408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altLang="en-US" sz="24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altLang="en-US" sz="2400" b="1" dirty="0"/>
              </a:p>
            </p:txBody>
          </p:sp>
        </mc:Choice>
        <mc:Fallback xmlns="">
          <p:sp>
            <p:nvSpPr>
              <p:cNvPr id="37" name="Text Box 29">
                <a:extLst>
                  <a:ext uri="{FF2B5EF4-FFF2-40B4-BE49-F238E27FC236}">
                    <a16:creationId xmlns:a16="http://schemas.microsoft.com/office/drawing/2014/main" id="{577505C7-185F-4CC8-83BD-0193E1F3B4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60538" y="2557422"/>
                <a:ext cx="449497" cy="114082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Oval 37">
            <a:extLst>
              <a:ext uri="{FF2B5EF4-FFF2-40B4-BE49-F238E27FC236}">
                <a16:creationId xmlns:a16="http://schemas.microsoft.com/office/drawing/2014/main" xmlns="" id="{C09C971D-14BD-4E3C-898F-223475163662}"/>
              </a:ext>
            </a:extLst>
          </p:cNvPr>
          <p:cNvSpPr/>
          <p:nvPr/>
        </p:nvSpPr>
        <p:spPr>
          <a:xfrm>
            <a:off x="2354675" y="2762579"/>
            <a:ext cx="91440" cy="9144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 Box 29">
                <a:extLst>
                  <a:ext uri="{FF2B5EF4-FFF2-40B4-BE49-F238E27FC236}">
                    <a16:creationId xmlns:a16="http://schemas.microsoft.com/office/drawing/2014/main" xmlns="" id="{AE104A22-81EC-4C6B-BA01-1586AC33AF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75057" y="2668589"/>
                <a:ext cx="449497" cy="11408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en-US" sz="24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en-US" altLang="en-US" sz="24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altLang="en-US" sz="2400" b="1" dirty="0"/>
              </a:p>
            </p:txBody>
          </p:sp>
        </mc:Choice>
        <mc:Fallback xmlns="">
          <p:sp>
            <p:nvSpPr>
              <p:cNvPr id="39" name="Text Box 29">
                <a:extLst>
                  <a:ext uri="{FF2B5EF4-FFF2-40B4-BE49-F238E27FC236}">
                    <a16:creationId xmlns:a16="http://schemas.microsoft.com/office/drawing/2014/main" id="{AE104A22-81EC-4C6B-BA01-1586AC33A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75057" y="2668589"/>
                <a:ext cx="449497" cy="114082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hought Bubble: Cloud 39">
                <a:extLst>
                  <a:ext uri="{FF2B5EF4-FFF2-40B4-BE49-F238E27FC236}">
                    <a16:creationId xmlns:a16="http://schemas.microsoft.com/office/drawing/2014/main" xmlns="" id="{E05E688F-37A1-4838-9522-AD1140CE583B}"/>
                  </a:ext>
                </a:extLst>
              </p:cNvPr>
              <p:cNvSpPr/>
              <p:nvPr/>
            </p:nvSpPr>
            <p:spPr>
              <a:xfrm>
                <a:off x="7709153" y="3809414"/>
                <a:ext cx="4178479" cy="2020330"/>
              </a:xfrm>
              <a:prstGeom prst="cloudCallout">
                <a:avLst>
                  <a:gd name="adj1" fmla="val -57845"/>
                  <a:gd name="adj2" fmla="val -86413"/>
                </a:avLst>
              </a:prstGeom>
              <a:solidFill>
                <a:schemeClr val="accent3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Nêu nhận xét về khoảng </a:t>
                </a:r>
                <a:r>
                  <a:rPr lang="en-US" sz="24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từ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O </a:t>
                </a:r>
                <a:r>
                  <a:rPr lang="en-US" sz="2400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?</a:t>
                </a:r>
                <a:endParaRPr lang="vi-VN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40" name="Thought Bubble: Cloud 3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05E688F-37A1-4838-9522-AD1140CE58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9153" y="3809414"/>
                <a:ext cx="4178479" cy="2020330"/>
              </a:xfrm>
              <a:prstGeom prst="cloudCallout">
                <a:avLst>
                  <a:gd name="adj1" fmla="val -57845"/>
                  <a:gd name="adj2" fmla="val -86413"/>
                </a:avLst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0.0375 0.00139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0.07734 0.0013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0.11171 0.00139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8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0.15078 0.00139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39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-0.03933 1.85185E-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-0.07631 1.85185E-6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-0.11641 0.00139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-0.15248 0.00092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30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85185E-6 L -0.18998 -0.00093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6" grpId="0"/>
      <p:bldP spid="17" grpId="0" animBg="1"/>
      <p:bldP spid="18" grpId="0" animBg="1"/>
      <p:bldP spid="19" grpId="0" animBg="1"/>
      <p:bldP spid="20" grpId="0" animBg="1"/>
      <p:bldP spid="22" grpId="0" animBg="1"/>
      <p:bldP spid="25" grpId="0" animBg="1"/>
      <p:bldP spid="27" grpId="0" animBg="1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 animBg="1"/>
      <p:bldP spid="39" grpId="0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780170" y="5210300"/>
            <a:ext cx="2721427" cy="16477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31755CF-8CFD-4A82-A9AB-1BB98E962B5D}"/>
              </a:ext>
            </a:extLst>
          </p:cNvPr>
          <p:cNvSpPr txBox="1"/>
          <p:nvPr/>
        </p:nvSpPr>
        <p:spPr>
          <a:xfrm>
            <a:off x="555826" y="119444"/>
            <a:ext cx="848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đối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hữu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tỉ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ounded Rectangle 9">
            <a:extLst>
              <a:ext uri="{FF2B5EF4-FFF2-40B4-BE49-F238E27FC236}">
                <a16:creationId xmlns:a16="http://schemas.microsoft.com/office/drawing/2014/main" xmlns="" id="{8ED74F0E-EAF4-4799-B390-958D58CB42B2}"/>
              </a:ext>
            </a:extLst>
          </p:cNvPr>
          <p:cNvSpPr/>
          <p:nvPr/>
        </p:nvSpPr>
        <p:spPr>
          <a:xfrm>
            <a:off x="555826" y="750917"/>
            <a:ext cx="1016000" cy="6604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HĐ3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C68E3B9B-8490-448E-9A7A-4447E987F8FF}"/>
                  </a:ext>
                </a:extLst>
              </p:cNvPr>
              <p:cNvSpPr txBox="1"/>
              <p:nvPr/>
            </p:nvSpPr>
            <p:spPr>
              <a:xfrm>
                <a:off x="1708034" y="802214"/>
                <a:ext cx="9338252" cy="619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Quan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sát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hai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điểm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biểu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diễn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các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số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hữu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tỉ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/>
                            <a:ea typeface="+mn-ea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−5</m:t>
                        </m:r>
                      </m:num>
                      <m:den>
                        <m:r>
                          <a:rPr kumimoji="0" 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/>
                            <a:ea typeface="+mn-ea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trên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trục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số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sau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: 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68E3B9B-8490-448E-9A7A-4447E987F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8034" y="802214"/>
                <a:ext cx="9338252" cy="619913"/>
              </a:xfrm>
              <a:prstGeom prst="rect">
                <a:avLst/>
              </a:prstGeom>
              <a:blipFill>
                <a:blip r:embed="rId4"/>
                <a:stretch>
                  <a:fillRect l="-979" b="-990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4A066C3-AFFE-489D-AF32-B668D82CBA6B}"/>
              </a:ext>
            </a:extLst>
          </p:cNvPr>
          <p:cNvSpPr txBox="1"/>
          <p:nvPr/>
        </p:nvSpPr>
        <p:spPr>
          <a:xfrm>
            <a:off x="5309523" y="1494131"/>
            <a:ext cx="1723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Giải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Line 9">
            <a:extLst>
              <a:ext uri="{FF2B5EF4-FFF2-40B4-BE49-F238E27FC236}">
                <a16:creationId xmlns:a16="http://schemas.microsoft.com/office/drawing/2014/main" xmlns="" id="{EEF5585A-0E05-4C9C-AE33-FFBDF97436C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98520" y="2496988"/>
            <a:ext cx="539496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Line 10">
            <a:extLst>
              <a:ext uri="{FF2B5EF4-FFF2-40B4-BE49-F238E27FC236}">
                <a16:creationId xmlns:a16="http://schemas.microsoft.com/office/drawing/2014/main" xmlns="" id="{7A78B3E0-227E-461D-9FEC-57EDEF148845}"/>
              </a:ext>
            </a:extLst>
          </p:cNvPr>
          <p:cNvSpPr>
            <a:spLocks noChangeShapeType="1"/>
          </p:cNvSpPr>
          <p:nvPr/>
        </p:nvSpPr>
        <p:spPr bwMode="auto">
          <a:xfrm>
            <a:off x="6904091" y="2420427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" name="Line 11">
            <a:extLst>
              <a:ext uri="{FF2B5EF4-FFF2-40B4-BE49-F238E27FC236}">
                <a16:creationId xmlns:a16="http://schemas.microsoft.com/office/drawing/2014/main" xmlns="" id="{ABD37EA7-65ED-423A-8F8F-1D107D5B8358}"/>
              </a:ext>
            </a:extLst>
          </p:cNvPr>
          <p:cNvSpPr>
            <a:spLocks noChangeShapeType="1"/>
          </p:cNvSpPr>
          <p:nvPr/>
        </p:nvSpPr>
        <p:spPr bwMode="auto">
          <a:xfrm>
            <a:off x="7821730" y="2400822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Line 13">
            <a:extLst>
              <a:ext uri="{FF2B5EF4-FFF2-40B4-BE49-F238E27FC236}">
                <a16:creationId xmlns:a16="http://schemas.microsoft.com/office/drawing/2014/main" xmlns="" id="{52B1FEB4-B896-40B7-A609-438039EBA25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30149" y="2439073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Line 26">
            <a:extLst>
              <a:ext uri="{FF2B5EF4-FFF2-40B4-BE49-F238E27FC236}">
                <a16:creationId xmlns:a16="http://schemas.microsoft.com/office/drawing/2014/main" xmlns="" id="{904CCDA5-36E4-40D2-A31C-8FBBA0E6BD16}"/>
              </a:ext>
            </a:extLst>
          </p:cNvPr>
          <p:cNvSpPr>
            <a:spLocks noChangeShapeType="1"/>
          </p:cNvSpPr>
          <p:nvPr/>
        </p:nvSpPr>
        <p:spPr bwMode="auto">
          <a:xfrm>
            <a:off x="5988411" y="2386308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Line 30">
            <a:extLst>
              <a:ext uri="{FF2B5EF4-FFF2-40B4-BE49-F238E27FC236}">
                <a16:creationId xmlns:a16="http://schemas.microsoft.com/office/drawing/2014/main" xmlns="" id="{DEC6E940-BD5A-4B78-9344-19814FFC6FF5}"/>
              </a:ext>
            </a:extLst>
          </p:cNvPr>
          <p:cNvSpPr>
            <a:spLocks noChangeShapeType="1"/>
          </p:cNvSpPr>
          <p:nvPr/>
        </p:nvSpPr>
        <p:spPr bwMode="auto">
          <a:xfrm>
            <a:off x="5045829" y="243394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F8EABFBD-C528-4EF7-B66C-DE00D74D41BE}"/>
              </a:ext>
            </a:extLst>
          </p:cNvPr>
          <p:cNvCxnSpPr>
            <a:cxnSpLocks/>
          </p:cNvCxnSpPr>
          <p:nvPr/>
        </p:nvCxnSpPr>
        <p:spPr>
          <a:xfrm>
            <a:off x="5988411" y="2490638"/>
            <a:ext cx="4572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" name="Line 10">
            <a:extLst>
              <a:ext uri="{FF2B5EF4-FFF2-40B4-BE49-F238E27FC236}">
                <a16:creationId xmlns:a16="http://schemas.microsoft.com/office/drawing/2014/main" xmlns="" id="{7D936E83-6975-45C9-9420-3E685EE62FBB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6891" y="2420427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F428B271-9DB6-490E-B2D3-ADC84F067278}"/>
              </a:ext>
            </a:extLst>
          </p:cNvPr>
          <p:cNvSpPr txBox="1"/>
          <p:nvPr/>
        </p:nvSpPr>
        <p:spPr>
          <a:xfrm>
            <a:off x="5819775" y="2666473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8AC5A5E7-4ED7-4D75-A58A-8D1EA6B60B71}"/>
              </a:ext>
            </a:extLst>
          </p:cNvPr>
          <p:cNvSpPr txBox="1"/>
          <p:nvPr/>
        </p:nvSpPr>
        <p:spPr>
          <a:xfrm>
            <a:off x="7654619" y="2614908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F4BF675-9616-4DB0-9C41-4C583E6DAC51}"/>
              </a:ext>
            </a:extLst>
          </p:cNvPr>
          <p:cNvSpPr txBox="1"/>
          <p:nvPr/>
        </p:nvSpPr>
        <p:spPr>
          <a:xfrm>
            <a:off x="3901549" y="2670009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-1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Line 10">
            <a:extLst>
              <a:ext uri="{FF2B5EF4-FFF2-40B4-BE49-F238E27FC236}">
                <a16:creationId xmlns:a16="http://schemas.microsoft.com/office/drawing/2014/main" xmlns="" id="{1313D4D4-4D3C-4B2F-A702-6E387DE0E4DA}"/>
              </a:ext>
            </a:extLst>
          </p:cNvPr>
          <p:cNvSpPr>
            <a:spLocks noChangeShapeType="1"/>
          </p:cNvSpPr>
          <p:nvPr/>
        </p:nvSpPr>
        <p:spPr bwMode="auto">
          <a:xfrm>
            <a:off x="7364466" y="2427138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Line 10">
            <a:extLst>
              <a:ext uri="{FF2B5EF4-FFF2-40B4-BE49-F238E27FC236}">
                <a16:creationId xmlns:a16="http://schemas.microsoft.com/office/drawing/2014/main" xmlns="" id="{977A80FD-8ED3-4E3C-A98D-A79E56ABAE6D}"/>
              </a:ext>
            </a:extLst>
          </p:cNvPr>
          <p:cNvSpPr>
            <a:spLocks noChangeShapeType="1"/>
          </p:cNvSpPr>
          <p:nvPr/>
        </p:nvSpPr>
        <p:spPr bwMode="auto">
          <a:xfrm>
            <a:off x="8253466" y="2401377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Line 10">
            <a:extLst>
              <a:ext uri="{FF2B5EF4-FFF2-40B4-BE49-F238E27FC236}">
                <a16:creationId xmlns:a16="http://schemas.microsoft.com/office/drawing/2014/main" xmlns="" id="{4FD8E11F-B5AB-4AED-90FF-035E5C55B7D3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9791" y="242759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Line 10">
            <a:extLst>
              <a:ext uri="{FF2B5EF4-FFF2-40B4-BE49-F238E27FC236}">
                <a16:creationId xmlns:a16="http://schemas.microsoft.com/office/drawing/2014/main" xmlns="" id="{8D92CB55-7032-4068-BCF0-EC3527CC895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3641" y="2426777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Line 10">
            <a:extLst>
              <a:ext uri="{FF2B5EF4-FFF2-40B4-BE49-F238E27FC236}">
                <a16:creationId xmlns:a16="http://schemas.microsoft.com/office/drawing/2014/main" xmlns="" id="{1F259DB6-DAF2-4167-8521-B74E2242066D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0991" y="2439477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0C8BA731-53DC-45CA-931B-8DD0CAFE76DC}"/>
              </a:ext>
            </a:extLst>
          </p:cNvPr>
          <p:cNvSpPr/>
          <p:nvPr/>
        </p:nvSpPr>
        <p:spPr>
          <a:xfrm>
            <a:off x="8207682" y="2460837"/>
            <a:ext cx="91440" cy="9144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 Box 29">
                <a:extLst>
                  <a:ext uri="{FF2B5EF4-FFF2-40B4-BE49-F238E27FC236}">
                    <a16:creationId xmlns:a16="http://schemas.microsoft.com/office/drawing/2014/main" xmlns="" id="{577505C7-185F-4CC8-83BD-0193E1F3B4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4180" y="2275141"/>
                <a:ext cx="449497" cy="11408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alt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𝟓</m:t>
                          </m:r>
                        </m:num>
                        <m:den>
                          <m:r>
                            <a:rPr kumimoji="0" lang="en-US" alt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7" name="Text Box 29">
                <a:extLst>
                  <a:ext uri="{FF2B5EF4-FFF2-40B4-BE49-F238E27FC236}">
                    <a16:creationId xmlns:a16="http://schemas.microsoft.com/office/drawing/2014/main" id="{577505C7-185F-4CC8-83BD-0193E1F3B4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054180" y="2275141"/>
                <a:ext cx="449497" cy="114082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Oval 37">
            <a:extLst>
              <a:ext uri="{FF2B5EF4-FFF2-40B4-BE49-F238E27FC236}">
                <a16:creationId xmlns:a16="http://schemas.microsoft.com/office/drawing/2014/main" xmlns="" id="{C09C971D-14BD-4E3C-898F-223475163662}"/>
              </a:ext>
            </a:extLst>
          </p:cNvPr>
          <p:cNvSpPr/>
          <p:nvPr/>
        </p:nvSpPr>
        <p:spPr>
          <a:xfrm>
            <a:off x="3648317" y="2480298"/>
            <a:ext cx="91440" cy="9144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 Box 29">
                <a:extLst>
                  <a:ext uri="{FF2B5EF4-FFF2-40B4-BE49-F238E27FC236}">
                    <a16:creationId xmlns:a16="http://schemas.microsoft.com/office/drawing/2014/main" xmlns="" id="{AE104A22-81EC-4C6B-BA01-1586AC33AF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68699" y="2386308"/>
                <a:ext cx="449497" cy="11408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alt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𝟓</m:t>
                          </m:r>
                        </m:num>
                        <m:den>
                          <m:r>
                            <a:rPr kumimoji="0" lang="en-US" alt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9" name="Text Box 29">
                <a:extLst>
                  <a:ext uri="{FF2B5EF4-FFF2-40B4-BE49-F238E27FC236}">
                    <a16:creationId xmlns:a16="http://schemas.microsoft.com/office/drawing/2014/main" id="{AE104A22-81EC-4C6B-BA01-1586AC33A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68699" y="2386308"/>
                <a:ext cx="449497" cy="11408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hought Bubble: Cloud 39">
                <a:extLst>
                  <a:ext uri="{FF2B5EF4-FFF2-40B4-BE49-F238E27FC236}">
                    <a16:creationId xmlns:a16="http://schemas.microsoft.com/office/drawing/2014/main" xmlns="" id="{E05E688F-37A1-4838-9522-AD1140CE583B}"/>
                  </a:ext>
                </a:extLst>
              </p:cNvPr>
              <p:cNvSpPr/>
              <p:nvPr/>
            </p:nvSpPr>
            <p:spPr>
              <a:xfrm>
                <a:off x="3918197" y="4255618"/>
                <a:ext cx="7808574" cy="2588554"/>
              </a:xfrm>
              <a:prstGeom prst="cloudCallout">
                <a:avLst>
                  <a:gd name="adj1" fmla="val -547"/>
                  <a:gd name="adj2" fmla="val -83636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 </a:t>
                </a:r>
                <a:r>
                  <a:rPr lang="en-US" sz="2400" b="1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4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b="1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b="1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b="1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b="1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b="1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4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b="1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4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>
                        <a:solidFill>
                          <a:prstClr val="white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/>
                          </a:rPr>
                        </m:ctrlPr>
                      </m:fPr>
                      <m:num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và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/>
                          </a:rPr>
                        </m:ctrlPr>
                      </m:fPr>
                      <m:num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kumimoji="0" 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nằm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về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phía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gốc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O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cách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đều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gốc</a:t>
                </a:r>
                <a:r>
                  <a:rPr kumimoji="0" lang="en-US" sz="2400" b="1" i="0" u="none" strike="noStrike" kern="1200" cap="none" spc="0" normalizeH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O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endPara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0" name="Thought Bubble: Cloud 39">
                <a:extLst>
                  <a:ext uri="{FF2B5EF4-FFF2-40B4-BE49-F238E27FC236}">
                    <a16:creationId xmlns:a16="http://schemas.microsoft.com/office/drawing/2014/main" id="{E05E688F-37A1-4838-9522-AD1140CE58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8197" y="4255618"/>
                <a:ext cx="7808574" cy="2588554"/>
              </a:xfrm>
              <a:prstGeom prst="cloudCallout">
                <a:avLst>
                  <a:gd name="adj1" fmla="val -547"/>
                  <a:gd name="adj2" fmla="val -83636"/>
                </a:avLst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345660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5872045"/>
            <a:ext cx="12192000" cy="985955"/>
          </a:xfrm>
          <a:prstGeom prst="rect">
            <a:avLst/>
          </a:prstGeom>
          <a:solidFill>
            <a:srgbClr val="84653C"/>
          </a:solidFill>
        </p:spPr>
      </p:sp>
      <p:sp>
        <p:nvSpPr>
          <p:cNvPr id="12" name="Rounded Rectangle 11"/>
          <p:cNvSpPr/>
          <p:nvPr/>
        </p:nvSpPr>
        <p:spPr>
          <a:xfrm>
            <a:off x="1270000" y="685800"/>
            <a:ext cx="9906000" cy="4673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pic>
        <p:nvPicPr>
          <p:cNvPr id="13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flipH="1">
            <a:off x="406400" y="2206578"/>
            <a:ext cx="1315581" cy="4158445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1721981" y="685800"/>
            <a:ext cx="1679074" cy="660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21981" y="1498600"/>
            <a:ext cx="8432672" cy="1482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nằm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gốc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gốc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5F523D0-86CA-40F9-8EB6-49B49B955191}"/>
              </a:ext>
            </a:extLst>
          </p:cNvPr>
          <p:cNvSpPr txBox="1"/>
          <p:nvPr/>
        </p:nvSpPr>
        <p:spPr>
          <a:xfrm>
            <a:off x="1721981" y="3166841"/>
            <a:ext cx="8432672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– a.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3D7FBB3-12F7-4F61-B811-B39EBA48D0D3}"/>
              </a:ext>
            </a:extLst>
          </p:cNvPr>
          <p:cNvSpPr txBox="1"/>
          <p:nvPr/>
        </p:nvSpPr>
        <p:spPr>
          <a:xfrm>
            <a:off x="1721981" y="3973260"/>
            <a:ext cx="8432672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0.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6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182130" y="1651000"/>
            <a:ext cx="1953034" cy="492738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5872045"/>
            <a:ext cx="12192000" cy="985955"/>
          </a:xfrm>
          <a:prstGeom prst="rect">
            <a:avLst/>
          </a:prstGeom>
          <a:solidFill>
            <a:srgbClr val="84653C"/>
          </a:solidFill>
        </p:spPr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7995573" y="3386651"/>
            <a:ext cx="3960628" cy="299567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07870" y="122346"/>
            <a:ext cx="6886624" cy="100258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400" i="1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400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400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>
              <a:lnSpc>
                <a:spcPct val="130000"/>
              </a:lnSpc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-a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tức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–(-a) = a</a:t>
            </a:r>
            <a:endParaRPr lang="vi-VN" sz="2400" dirty="0"/>
          </a:p>
        </p:txBody>
      </p:sp>
      <p:sp>
        <p:nvSpPr>
          <p:cNvPr id="23" name="Rounded Rectangle 22"/>
          <p:cNvSpPr/>
          <p:nvPr/>
        </p:nvSpPr>
        <p:spPr>
          <a:xfrm>
            <a:off x="407870" y="1409862"/>
            <a:ext cx="1320800" cy="48227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400" b="1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400" b="1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960161" y="1296799"/>
                <a:ext cx="5098366" cy="7083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Tìm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: 1,3 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−5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0161" y="1296799"/>
                <a:ext cx="5098366" cy="708399"/>
              </a:xfrm>
              <a:prstGeom prst="rect">
                <a:avLst/>
              </a:prstGeom>
              <a:blipFill>
                <a:blip r:embed="rId8"/>
                <a:stretch>
                  <a:fillRect l="-239" b="-431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68CAEDA-2C0A-493C-A4B3-E6D173F6AE15}"/>
              </a:ext>
            </a:extLst>
          </p:cNvPr>
          <p:cNvSpPr txBox="1"/>
          <p:nvPr/>
        </p:nvSpPr>
        <p:spPr>
          <a:xfrm>
            <a:off x="5011723" y="2070109"/>
            <a:ext cx="1504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4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u="sng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A0D82C5-C1E7-4320-A9BD-1C6ED45F01FB}"/>
              </a:ext>
            </a:extLst>
          </p:cNvPr>
          <p:cNvSpPr txBox="1"/>
          <p:nvPr/>
        </p:nvSpPr>
        <p:spPr>
          <a:xfrm>
            <a:off x="697211" y="3054637"/>
            <a:ext cx="3300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1,3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-1,3.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A3E0328C-A6C0-44E2-8270-A40ECD08A489}"/>
                  </a:ext>
                </a:extLst>
              </p:cNvPr>
              <p:cNvSpPr txBox="1"/>
              <p:nvPr/>
            </p:nvSpPr>
            <p:spPr>
              <a:xfrm>
                <a:off x="235799" y="3972027"/>
                <a:ext cx="6062492" cy="7083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Số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−5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–(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−5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) = 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–(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3E0328C-A6C0-44E2-8270-A40ECD08A4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799" y="3972027"/>
                <a:ext cx="6062492" cy="708399"/>
              </a:xfrm>
              <a:prstGeom prst="rect">
                <a:avLst/>
              </a:prstGeom>
              <a:blipFill>
                <a:blip r:embed="rId9"/>
                <a:stretch>
                  <a:fillRect b="-9483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18" grpId="0"/>
      <p:bldP spid="19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04191" y="5554168"/>
            <a:ext cx="3164651" cy="2042639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219201" y="4402001"/>
            <a:ext cx="1538765" cy="3744783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0" y="5945422"/>
            <a:ext cx="12192000" cy="912578"/>
          </a:xfrm>
          <a:prstGeom prst="rect">
            <a:avLst/>
          </a:prstGeom>
          <a:solidFill>
            <a:srgbClr val="84653C"/>
          </a:solidFill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1988583" y="165916"/>
                <a:ext cx="8406701" cy="933269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Tìm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; -0,5.   </a:t>
                </a: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8583" y="165916"/>
                <a:ext cx="8406701" cy="933269"/>
              </a:xfrm>
              <a:prstGeom prst="rect">
                <a:avLst/>
              </a:prstGeom>
              <a:blipFill>
                <a:blip r:embed="rId6"/>
                <a:stretch>
                  <a:fillRect b="-653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8C8B757F-4771-4D6D-ACD7-6A3074F6C5F3}"/>
              </a:ext>
            </a:extLst>
          </p:cNvPr>
          <p:cNvSpPr/>
          <p:nvPr/>
        </p:nvSpPr>
        <p:spPr>
          <a:xfrm>
            <a:off x="204191" y="283654"/>
            <a:ext cx="2379011" cy="697792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vi-V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213D9BD8-7E3D-4860-AFE3-66C3C04B7819}"/>
                  </a:ext>
                </a:extLst>
              </p:cNvPr>
              <p:cNvSpPr txBox="1"/>
              <p:nvPr/>
            </p:nvSpPr>
            <p:spPr>
              <a:xfrm>
                <a:off x="2213491" y="2773708"/>
                <a:ext cx="7765017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cs typeface="Arial" panose="020B0604020202020204" pitchFamily="34" charset="0"/>
                  </a:rPr>
                  <a:t>- </a:t>
                </a:r>
                <a:r>
                  <a:rPr lang="en-US" sz="2800" dirty="0" err="1"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cs typeface="Arial" panose="020B0604020202020204" pitchFamily="34" charset="0"/>
                  </a:rPr>
                  <a:t>đối</a:t>
                </a:r>
                <a:r>
                  <a:rPr lang="en-US" sz="2800" dirty="0"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cs typeface="Arial" panose="020B0604020202020204" pitchFamily="34" charset="0"/>
                  </a:rPr>
                  <a:t>của</a:t>
                </a:r>
                <a:r>
                  <a:rPr lang="en-US" sz="2800" dirty="0"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cs typeface="Arial" panose="020B0604020202020204" pitchFamily="34" charset="0"/>
                  </a:rPr>
                  <a:t>các</a:t>
                </a:r>
                <a:r>
                  <a:rPr lang="en-US" sz="2800" dirty="0"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2800" dirty="0">
                    <a:cs typeface="Arial" panose="020B0604020202020204" pitchFamily="34" charset="0"/>
                  </a:rPr>
                  <a:t> ; -0,5 </a:t>
                </a:r>
                <a:r>
                  <a:rPr lang="en-US" sz="2800" dirty="0" err="1">
                    <a:cs typeface="Arial" panose="020B0604020202020204" pitchFamily="34" charset="0"/>
                  </a:rPr>
                  <a:t>lần</a:t>
                </a:r>
                <a:r>
                  <a:rPr lang="en-US" sz="2800" dirty="0"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cs typeface="Arial" panose="020B0604020202020204" pitchFamily="34" charset="0"/>
                  </a:rPr>
                  <a:t>lượt</a:t>
                </a:r>
                <a:r>
                  <a:rPr lang="en-US" sz="2800" dirty="0"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cs typeface="Arial" panose="020B0604020202020204" pitchFamily="34" charset="0"/>
                  </a:rPr>
                  <a:t>là</a:t>
                </a:r>
                <a:r>
                  <a:rPr lang="en-US" sz="2800" dirty="0"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2800" dirty="0">
                    <a:cs typeface="Arial" panose="020B0604020202020204" pitchFamily="34" charset="0"/>
                  </a:rPr>
                  <a:t> ; 0,5. </a:t>
                </a:r>
                <a:endParaRPr lang="vi-VN" sz="280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13D9BD8-7E3D-4860-AFE3-66C3C04B78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3491" y="2773708"/>
                <a:ext cx="7765017" cy="714683"/>
              </a:xfrm>
              <a:prstGeom prst="rect">
                <a:avLst/>
              </a:prstGeom>
              <a:blipFill>
                <a:blip r:embed="rId7"/>
                <a:stretch>
                  <a:fillRect l="-1570" b="-7692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E8B8B8F-6160-4EE9-8ED2-459668C1DD1D}"/>
              </a:ext>
            </a:extLst>
          </p:cNvPr>
          <p:cNvSpPr txBox="1"/>
          <p:nvPr/>
        </p:nvSpPr>
        <p:spPr>
          <a:xfrm>
            <a:off x="5045241" y="1670408"/>
            <a:ext cx="2101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err="1"/>
              <a:t>Giải</a:t>
            </a:r>
            <a:r>
              <a:rPr lang="en-US" sz="2800" b="1" u="sng" dirty="0"/>
              <a:t>:</a:t>
            </a:r>
            <a:endParaRPr lang="vi-VN" sz="2800" b="1" u="sng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5" b="438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802431" y="1413983"/>
            <a:ext cx="10062713" cy="4124532"/>
            <a:chOff x="-4213" y="0"/>
            <a:chExt cx="3663414" cy="3639234"/>
          </a:xfrm>
          <a:solidFill>
            <a:schemeClr val="accent5">
              <a:lumMod val="75000"/>
            </a:schemeClr>
          </a:solidFill>
        </p:grpSpPr>
        <p:sp>
          <p:nvSpPr>
            <p:cNvPr id="8" name="Freeform 8"/>
            <p:cNvSpPr/>
            <p:nvPr/>
          </p:nvSpPr>
          <p:spPr>
            <a:xfrm>
              <a:off x="-4213" y="0"/>
              <a:ext cx="3663414" cy="3639234"/>
            </a:xfrm>
            <a:custGeom>
              <a:avLst/>
              <a:gdLst/>
              <a:ahLst/>
              <a:cxnLst/>
              <a:rect l="l" t="t" r="r" b="b"/>
              <a:pathLst>
                <a:path w="3743795" h="2701436">
                  <a:moveTo>
                    <a:pt x="278431" y="16918"/>
                  </a:moveTo>
                  <a:cubicBezTo>
                    <a:pt x="278431" y="16918"/>
                    <a:pt x="604014" y="12258"/>
                    <a:pt x="936752" y="12454"/>
                  </a:cubicBezTo>
                  <a:cubicBezTo>
                    <a:pt x="2631874" y="12671"/>
                    <a:pt x="3469727" y="0"/>
                    <a:pt x="3469727" y="0"/>
                  </a:cubicBezTo>
                  <a:cubicBezTo>
                    <a:pt x="3537190" y="0"/>
                    <a:pt x="3613127" y="0"/>
                    <a:pt x="3691900" y="85073"/>
                  </a:cubicBezTo>
                  <a:cubicBezTo>
                    <a:pt x="3734878" y="131488"/>
                    <a:pt x="3735946" y="240224"/>
                    <a:pt x="3736351" y="320281"/>
                  </a:cubicBezTo>
                  <a:cubicBezTo>
                    <a:pt x="3736351" y="320281"/>
                    <a:pt x="3734647" y="1612662"/>
                    <a:pt x="3734647" y="1938852"/>
                  </a:cubicBezTo>
                  <a:cubicBezTo>
                    <a:pt x="3734647" y="2153011"/>
                    <a:pt x="3743795" y="2452190"/>
                    <a:pt x="3743795" y="2452190"/>
                  </a:cubicBezTo>
                  <a:cubicBezTo>
                    <a:pt x="3743795" y="2580859"/>
                    <a:pt x="3739626" y="2701436"/>
                    <a:pt x="3486788" y="2693302"/>
                  </a:cubicBezTo>
                  <a:cubicBezTo>
                    <a:pt x="3486788" y="2693302"/>
                    <a:pt x="3110315" y="2673004"/>
                    <a:pt x="2692581" y="2680602"/>
                  </a:cubicBezTo>
                  <a:cubicBezTo>
                    <a:pt x="1261351" y="2688736"/>
                    <a:pt x="304023" y="2701436"/>
                    <a:pt x="304023" y="2701436"/>
                  </a:cubicBezTo>
                  <a:cubicBezTo>
                    <a:pt x="132548" y="2701436"/>
                    <a:pt x="4213" y="2600367"/>
                    <a:pt x="8532" y="2397820"/>
                  </a:cubicBezTo>
                  <a:cubicBezTo>
                    <a:pt x="8532" y="2397820"/>
                    <a:pt x="9630" y="1899279"/>
                    <a:pt x="4815" y="104840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chemeClr val="accent5"/>
            </a:solidFill>
          </p:spPr>
        </p:sp>
      </p:grpSp>
      <p:sp>
        <p:nvSpPr>
          <p:cNvPr id="16" name="TextBox 15"/>
          <p:cNvSpPr txBox="1"/>
          <p:nvPr/>
        </p:nvSpPr>
        <p:spPr>
          <a:xfrm>
            <a:off x="1224541" y="1949353"/>
            <a:ext cx="9764301" cy="279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kumimoji="0" lang="en-US" sz="2400" i="0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kumimoji="0" lang="en-US" sz="2400" i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i="0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2400" i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i="0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kumimoji="0" lang="en-US" sz="2400" i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i="0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kumimoji="0" lang="en-US" sz="2400" i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kumimoji="0" lang="en-US" sz="2400" i="0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kumimoji="0" lang="en-US" sz="2400" i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i="0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kumimoji="0" lang="en-US" sz="2400" i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i="0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2400" i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i="0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kumimoji="0" lang="en-US" sz="2400" i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i="0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kumimoji="0" lang="en-US" sz="2400" i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kumimoji="0" lang="en-US" sz="2400" i="0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kumimoji="0" lang="en-US" sz="2400" i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kumimoji="0" lang="en-US" sz="2400" i="0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kumimoji="0" lang="en-US" sz="2400" i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 &lt; b hay b &gt; a.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aseline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baseline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noProof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noProof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400" noProof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&lt; b </a:t>
            </a:r>
            <a:r>
              <a:rPr lang="en-US" sz="2400" noProof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noProof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&lt; c </a:t>
            </a:r>
            <a:r>
              <a:rPr lang="en-US" sz="2400" noProof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400" noProof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&lt; c.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378" y="4550296"/>
            <a:ext cx="1589646" cy="20537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5850713"/>
            <a:ext cx="1317957" cy="82618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03" y="1227503"/>
            <a:ext cx="1154011" cy="11375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23C1588-55D9-4D20-8197-9DAC52F9E8D4}"/>
              </a:ext>
            </a:extLst>
          </p:cNvPr>
          <p:cNvSpPr txBox="1"/>
          <p:nvPr/>
        </p:nvSpPr>
        <p:spPr>
          <a:xfrm>
            <a:off x="904009" y="0"/>
            <a:ext cx="5432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So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15BDF7E-02F3-449A-844D-DC01C6DA7ECE}"/>
              </a:ext>
            </a:extLst>
          </p:cNvPr>
          <p:cNvSpPr txBox="1"/>
          <p:nvPr/>
        </p:nvSpPr>
        <p:spPr>
          <a:xfrm>
            <a:off x="1080472" y="646142"/>
            <a:ext cx="5432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So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218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5872045"/>
            <a:ext cx="12192000" cy="985955"/>
          </a:xfrm>
          <a:prstGeom prst="rect">
            <a:avLst/>
          </a:prstGeom>
          <a:solidFill>
            <a:srgbClr val="84653C"/>
          </a:solidFill>
        </p:spPr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623748" y="3581511"/>
            <a:ext cx="2259191" cy="3394958"/>
          </a:xfrm>
          <a:prstGeom prst="rect">
            <a:avLst/>
          </a:prstGeom>
        </p:spPr>
      </p:pic>
      <p:sp>
        <p:nvSpPr>
          <p:cNvPr id="23" name="Oval Callout 22"/>
          <p:cNvSpPr/>
          <p:nvPr/>
        </p:nvSpPr>
        <p:spPr>
          <a:xfrm>
            <a:off x="5759822" y="3723423"/>
            <a:ext cx="4368800" cy="2641599"/>
          </a:xfrm>
          <a:prstGeom prst="wedgeEllipseCallout">
            <a:avLst>
              <a:gd name="adj1" fmla="val 66580"/>
              <a:gd name="adj2" fmla="val -39484"/>
            </a:avLst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667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030" name="Picture 6" descr="Mộc Châu Mùa Hoa Mận Mộc Châu Tháng Mấy ? Kinh Nghiệm Du Lịch Mộc Châu Mùa  Hoa M">
            <a:extLst>
              <a:ext uri="{FF2B5EF4-FFF2-40B4-BE49-F238E27FC236}">
                <a16:creationId xmlns:a16="http://schemas.microsoft.com/office/drawing/2014/main" xmlns="" id="{C5666D9D-1C3E-4828-82A6-D0DAC43AC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937" y="-15426"/>
            <a:ext cx="5095622" cy="339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C8729C87-4DD6-4212-9563-9284C16FE6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326822"/>
              </p:ext>
            </p:extLst>
          </p:nvPr>
        </p:nvGraphicFramePr>
        <p:xfrm>
          <a:off x="309061" y="24723"/>
          <a:ext cx="5700142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50071">
                  <a:extLst>
                    <a:ext uri="{9D8B030D-6E8A-4147-A177-3AD203B41FA5}">
                      <a16:colId xmlns:a16="http://schemas.microsoft.com/office/drawing/2014/main" xmlns="" val="2459760143"/>
                    </a:ext>
                  </a:extLst>
                </a:gridCol>
                <a:gridCol w="2850071">
                  <a:extLst>
                    <a:ext uri="{9D8B030D-6E8A-4147-A177-3AD203B41FA5}">
                      <a16:colId xmlns:a16="http://schemas.microsoft.com/office/drawing/2014/main" xmlns="" val="3116105498"/>
                    </a:ext>
                  </a:extLst>
                </a:gridCol>
              </a:tblGrid>
              <a:tr h="5069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Trạm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đo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400" baseline="30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6681631"/>
                  </a:ext>
                </a:extLst>
              </a:tr>
              <a:tr h="9388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Điện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Biên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-1,3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70456626"/>
                  </a:ext>
                </a:extLst>
              </a:tr>
              <a:tr h="9388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Mộc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Châu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Sơn</a:t>
                      </a: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La)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-0,5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00345553"/>
                  </a:ext>
                </a:extLst>
              </a:tr>
              <a:tr h="9388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Đồng Văn (Hà Giang)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0869079"/>
                  </a:ext>
                </a:extLst>
              </a:tr>
              <a:tr h="5069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 Pa (Lào Cai)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-3,1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8267786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BE07558-BA85-42FF-9EA8-2E8FEE295A78}"/>
              </a:ext>
            </a:extLst>
          </p:cNvPr>
          <p:cNvSpPr txBox="1"/>
          <p:nvPr/>
        </p:nvSpPr>
        <p:spPr>
          <a:xfrm>
            <a:off x="-208322" y="4265113"/>
            <a:ext cx="673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nhiệt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13h 24/011/2016</a:t>
            </a:r>
            <a:endParaRPr lang="vi-VN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8658380" y="5537777"/>
            <a:ext cx="3533620" cy="2280791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9641542" y="4142320"/>
            <a:ext cx="1718172" cy="4181393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-25095" y="6445440"/>
            <a:ext cx="12192000" cy="723300"/>
          </a:xfrm>
          <a:prstGeom prst="rect">
            <a:avLst/>
          </a:prstGeom>
          <a:solidFill>
            <a:srgbClr val="84653C"/>
          </a:solidFill>
        </p:spPr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E04672E-13B1-40A4-9F17-91F95BC7BAED}"/>
              </a:ext>
            </a:extLst>
          </p:cNvPr>
          <p:cNvSpPr txBox="1"/>
          <p:nvPr/>
        </p:nvSpPr>
        <p:spPr>
          <a:xfrm>
            <a:off x="502956" y="132795"/>
            <a:ext cx="5432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xmlns="" id="{573A7506-51AA-42EB-8BDA-76968F08646D}"/>
              </a:ext>
            </a:extLst>
          </p:cNvPr>
          <p:cNvSpPr/>
          <p:nvPr/>
        </p:nvSpPr>
        <p:spPr>
          <a:xfrm>
            <a:off x="6759379" y="296805"/>
            <a:ext cx="5143863" cy="1975300"/>
          </a:xfrm>
          <a:prstGeom prst="cloudCallout">
            <a:avLst>
              <a:gd name="adj1" fmla="val 17051"/>
              <a:gd name="adj2" fmla="val 119349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400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Nhắc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lại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cách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so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sánh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phân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cách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so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sánh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thập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phân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vi-VN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endParaRPr lang="vi-VN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ed Rectangle 9">
            <a:extLst>
              <a:ext uri="{FF2B5EF4-FFF2-40B4-BE49-F238E27FC236}">
                <a16:creationId xmlns:a16="http://schemas.microsoft.com/office/drawing/2014/main" xmlns="" id="{23B0FE83-3244-4BEB-95FB-D65AFC513C0C}"/>
              </a:ext>
            </a:extLst>
          </p:cNvPr>
          <p:cNvSpPr/>
          <p:nvPr/>
        </p:nvSpPr>
        <p:spPr>
          <a:xfrm>
            <a:off x="644356" y="822789"/>
            <a:ext cx="911728" cy="46166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HĐ4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4613A97-4483-40EE-8725-9153376D1D2B}"/>
              </a:ext>
            </a:extLst>
          </p:cNvPr>
          <p:cNvSpPr txBox="1"/>
          <p:nvPr/>
        </p:nvSpPr>
        <p:spPr>
          <a:xfrm>
            <a:off x="1835865" y="822790"/>
            <a:ext cx="1547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So </a:t>
            </a:r>
            <a:r>
              <a:rPr lang="en-US" sz="2400" dirty="0" err="1"/>
              <a:t>sánh</a:t>
            </a:r>
            <a:r>
              <a:rPr lang="en-US" sz="2400" dirty="0"/>
              <a:t>:</a:t>
            </a:r>
            <a:endParaRPr lang="vi-V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xmlns="" id="{FA3CCEA8-5889-4C8C-BF05-6D74C60F8D93}"/>
                  </a:ext>
                </a:extLst>
              </p:cNvPr>
              <p:cNvSpPr txBox="1"/>
              <p:nvPr/>
            </p:nvSpPr>
            <p:spPr>
              <a:xfrm>
                <a:off x="802561" y="1558380"/>
                <a:ext cx="1935444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a)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và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/>
                  <a:t>; </a:t>
                </a:r>
                <a:endParaRPr lang="vi-VN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A3CCEA8-5889-4C8C-BF05-6D74C60F8D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561" y="1558380"/>
                <a:ext cx="1935444" cy="616964"/>
              </a:xfrm>
              <a:prstGeom prst="rect">
                <a:avLst/>
              </a:prstGeom>
              <a:blipFill>
                <a:blip r:embed="rId13"/>
                <a:stretch>
                  <a:fillRect l="-5047" b="-891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ADC40A7-BC99-4A2B-B874-8E973C04C797}"/>
              </a:ext>
            </a:extLst>
          </p:cNvPr>
          <p:cNvSpPr txBox="1"/>
          <p:nvPr/>
        </p:nvSpPr>
        <p:spPr>
          <a:xfrm>
            <a:off x="4117627" y="1650445"/>
            <a:ext cx="2612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b) 0,125 </a:t>
            </a:r>
            <a:r>
              <a:rPr lang="en-US" sz="2400" dirty="0" err="1"/>
              <a:t>và</a:t>
            </a:r>
            <a:r>
              <a:rPr lang="en-US" sz="2400" dirty="0"/>
              <a:t> 0,13 ;</a:t>
            </a:r>
            <a:endParaRPr lang="vi-V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9C210D94-1D64-4402-A921-74FE6C8EA7E1}"/>
                  </a:ext>
                </a:extLst>
              </p:cNvPr>
              <p:cNvSpPr txBox="1"/>
              <p:nvPr/>
            </p:nvSpPr>
            <p:spPr>
              <a:xfrm>
                <a:off x="8025214" y="1572795"/>
                <a:ext cx="2612192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c) -0,6 </a:t>
                </a:r>
                <a:r>
                  <a:rPr lang="en-US" sz="2400" dirty="0" err="1"/>
                  <a:t>và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</a:t>
                </a:r>
                <a:endParaRPr lang="vi-VN" sz="24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C210D94-1D64-4402-A921-74FE6C8EA7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5214" y="1572795"/>
                <a:ext cx="2612192" cy="616964"/>
              </a:xfrm>
              <a:prstGeom prst="rect">
                <a:avLst/>
              </a:prstGeom>
              <a:blipFill>
                <a:blip r:embed="rId14"/>
                <a:stretch>
                  <a:fillRect l="-3497" b="-891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7A807FB6-6288-4116-8591-3E0E25A2AACC}"/>
              </a:ext>
            </a:extLst>
          </p:cNvPr>
          <p:cNvSpPr txBox="1"/>
          <p:nvPr/>
        </p:nvSpPr>
        <p:spPr>
          <a:xfrm>
            <a:off x="4608131" y="2079719"/>
            <a:ext cx="2101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/>
              <a:t>HD</a:t>
            </a:r>
            <a:endParaRPr lang="vi-VN" sz="2400" b="1" u="sn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1B2C46C7-71D8-40A9-BB4E-A0E7935A4F72}"/>
                  </a:ext>
                </a:extLst>
              </p:cNvPr>
              <p:cNvSpPr txBox="1"/>
              <p:nvPr/>
            </p:nvSpPr>
            <p:spPr>
              <a:xfrm>
                <a:off x="275624" y="2560445"/>
                <a:ext cx="9365918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c) </a:t>
                </a:r>
                <a:r>
                  <a:rPr lang="en-US" sz="2400" dirty="0" err="1"/>
                  <a:t>Để</a:t>
                </a:r>
                <a:r>
                  <a:rPr lang="en-US" sz="2400" dirty="0"/>
                  <a:t> so </a:t>
                </a:r>
                <a:r>
                  <a:rPr lang="en-US" sz="2400" dirty="0" err="1"/>
                  <a:t>sánh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hai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hữu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tỉ</a:t>
                </a:r>
                <a:r>
                  <a:rPr lang="en-US" sz="2400" dirty="0"/>
                  <a:t> -0,6 </a:t>
                </a:r>
                <a:r>
                  <a:rPr lang="en-US" sz="2400" dirty="0" err="1"/>
                  <a:t>và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, ta </a:t>
                </a:r>
                <a:r>
                  <a:rPr lang="en-US" sz="2400" dirty="0" err="1"/>
                  <a:t>có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thể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làm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như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sau</a:t>
                </a:r>
                <a:r>
                  <a:rPr lang="en-US" sz="2400" dirty="0"/>
                  <a:t>:</a:t>
                </a:r>
                <a:endParaRPr lang="vi-VN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B2C46C7-71D8-40A9-BB4E-A0E7935A4F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624" y="2560445"/>
                <a:ext cx="9365918" cy="616964"/>
              </a:xfrm>
              <a:prstGeom prst="rect">
                <a:avLst/>
              </a:prstGeom>
              <a:blipFill>
                <a:blip r:embed="rId15"/>
                <a:stretch>
                  <a:fillRect l="-976" b="-891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649B8B3-6357-40D0-861B-5CB284A73CB8}"/>
              </a:ext>
            </a:extLst>
          </p:cNvPr>
          <p:cNvSpPr txBox="1"/>
          <p:nvPr/>
        </p:nvSpPr>
        <p:spPr>
          <a:xfrm>
            <a:off x="644356" y="3010472"/>
            <a:ext cx="9365918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- </a:t>
            </a:r>
            <a:r>
              <a:rPr lang="en-US" sz="2400" dirty="0" err="1"/>
              <a:t>Viết</a:t>
            </a:r>
            <a:r>
              <a:rPr lang="en-US" sz="2400" dirty="0"/>
              <a:t> </a:t>
            </a:r>
            <a:r>
              <a:rPr lang="en-US" sz="2400" dirty="0" err="1"/>
              <a:t>chúng</a:t>
            </a:r>
            <a:r>
              <a:rPr lang="en-US" sz="2400" dirty="0"/>
              <a:t> d</a:t>
            </a:r>
            <a:r>
              <a:rPr lang="vi-VN" sz="2400" dirty="0"/>
              <a:t>ư</a:t>
            </a:r>
            <a:r>
              <a:rPr lang="en-US" sz="2400" dirty="0" err="1"/>
              <a:t>ới</a:t>
            </a:r>
            <a:r>
              <a:rPr lang="en-US" sz="2400" dirty="0"/>
              <a:t> </a:t>
            </a:r>
            <a:r>
              <a:rPr lang="en-US" sz="2400" dirty="0" err="1"/>
              <a:t>dạng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phân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mẫu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d</a:t>
            </a:r>
            <a:r>
              <a:rPr lang="vi-VN" sz="2400" dirty="0"/>
              <a:t>ư</a:t>
            </a:r>
            <a:r>
              <a:rPr lang="en-US" sz="2400" dirty="0" err="1"/>
              <a:t>ơng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quy</a:t>
            </a:r>
            <a:r>
              <a:rPr lang="en-US" sz="2400" dirty="0"/>
              <a:t> </a:t>
            </a:r>
            <a:r>
              <a:rPr lang="en-US" sz="2400" dirty="0" err="1"/>
              <a:t>đồng</a:t>
            </a:r>
            <a:r>
              <a:rPr lang="en-US" sz="2400" dirty="0"/>
              <a:t> </a:t>
            </a:r>
            <a:r>
              <a:rPr lang="en-US" sz="2400" dirty="0" err="1"/>
              <a:t>mẫu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phân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:</a:t>
            </a:r>
            <a:endParaRPr lang="vi-V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A5E90DEA-0A96-4593-B426-805661053632}"/>
                  </a:ext>
                </a:extLst>
              </p:cNvPr>
              <p:cNvSpPr txBox="1"/>
              <p:nvPr/>
            </p:nvSpPr>
            <p:spPr>
              <a:xfrm>
                <a:off x="611509" y="3958302"/>
                <a:ext cx="3996622" cy="84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-0,6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.3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5.3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;</a:t>
                </a:r>
                <a:endParaRPr lang="vi-VN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5E90DEA-0A96-4593-B426-805661053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09" y="3958302"/>
                <a:ext cx="3996622" cy="849656"/>
              </a:xfrm>
              <a:prstGeom prst="rect">
                <a:avLst/>
              </a:prstGeom>
              <a:blipFill>
                <a:blip r:embed="rId16"/>
                <a:stretch>
                  <a:fillRect l="-2287" r="-1982" b="-571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6C402D22-0756-4501-9278-02185C856A83}"/>
                  </a:ext>
                </a:extLst>
              </p:cNvPr>
              <p:cNvSpPr txBox="1"/>
              <p:nvPr/>
            </p:nvSpPr>
            <p:spPr>
              <a:xfrm>
                <a:off x="5098485" y="3949261"/>
                <a:ext cx="3996622" cy="8586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.5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3.5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−10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3.5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;</a:t>
                </a:r>
                <a:endParaRPr lang="vi-VN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C402D22-0756-4501-9278-02185C856A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8485" y="3949261"/>
                <a:ext cx="3996622" cy="858697"/>
              </a:xfrm>
              <a:prstGeom prst="rect">
                <a:avLst/>
              </a:prstGeom>
              <a:blipFill>
                <a:blip r:embed="rId17"/>
                <a:stretch>
                  <a:fillRect b="-4255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89EC29AF-D832-436D-A2B3-E278FFE47E2F}"/>
                  </a:ext>
                </a:extLst>
              </p:cNvPr>
              <p:cNvSpPr txBox="1"/>
              <p:nvPr/>
            </p:nvSpPr>
            <p:spPr>
              <a:xfrm>
                <a:off x="502956" y="4820083"/>
                <a:ext cx="8155424" cy="1918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dirty="0"/>
                  <a:t>- So </a:t>
                </a:r>
                <a:r>
                  <a:rPr lang="en-US" sz="2400" dirty="0" err="1"/>
                  <a:t>sánh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hai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phân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có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cùng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mẫu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dương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và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kết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luận</a:t>
                </a:r>
                <a:r>
                  <a:rPr lang="en-US" sz="2400" dirty="0"/>
                  <a:t>: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400" dirty="0"/>
                  <a:t>Do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sz="2400" dirty="0"/>
                  <a:t> 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nên</a:t>
                </a:r>
                <a:r>
                  <a:rPr lang="en-US" sz="2400" dirty="0"/>
                  <a:t> -0,6 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 </a:t>
                </a:r>
              </a:p>
              <a:p>
                <a:pPr algn="just">
                  <a:lnSpc>
                    <a:spcPct val="150000"/>
                  </a:lnSpc>
                </a:pPr>
                <a:endParaRPr lang="en-US" sz="24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9EC29AF-D832-436D-A2B3-E278FFE47E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56" y="4820083"/>
                <a:ext cx="8155424" cy="1918795"/>
              </a:xfrm>
              <a:prstGeom prst="rect">
                <a:avLst/>
              </a:prstGeom>
              <a:blipFill>
                <a:blip r:embed="rId19"/>
                <a:stretch>
                  <a:fillRect l="-1197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029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 animBg="1"/>
      <p:bldP spid="6" grpId="1" animBg="1"/>
      <p:bldP spid="21" grpId="0" animBg="1"/>
      <p:bldP spid="14" grpId="0"/>
      <p:bldP spid="23" grpId="0"/>
      <p:bldP spid="24" grpId="0"/>
      <p:bldP spid="25" grpId="0"/>
      <p:bldP spid="26" grpId="0"/>
      <p:bldP spid="15" grpId="0"/>
      <p:bldP spid="2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5" b="438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762000" y="787400"/>
            <a:ext cx="10718800" cy="5334000"/>
            <a:chOff x="0" y="0"/>
            <a:chExt cx="11952924" cy="2138280"/>
          </a:xfrm>
        </p:grpSpPr>
        <p:sp>
          <p:nvSpPr>
            <p:cNvPr id="6" name="Freeform 6"/>
            <p:cNvSpPr/>
            <p:nvPr/>
          </p:nvSpPr>
          <p:spPr>
            <a:xfrm>
              <a:off x="0" y="-4073"/>
              <a:ext cx="11959314" cy="2144883"/>
            </a:xfrm>
            <a:custGeom>
              <a:avLst/>
              <a:gdLst/>
              <a:ahLst/>
              <a:cxnLst/>
              <a:rect l="l" t="t" r="r" b="b"/>
              <a:pathLst>
                <a:path w="11959314" h="2144883">
                  <a:moveTo>
                    <a:pt x="11331537" y="2090405"/>
                  </a:moveTo>
                  <a:cubicBezTo>
                    <a:pt x="11331537" y="2090405"/>
                    <a:pt x="10600662" y="2144883"/>
                    <a:pt x="8983549" y="2142261"/>
                  </a:cubicBezTo>
                  <a:cubicBezTo>
                    <a:pt x="4416811" y="2140099"/>
                    <a:pt x="1057074" y="2132274"/>
                    <a:pt x="1057074" y="2132274"/>
                  </a:cubicBezTo>
                  <a:cubicBezTo>
                    <a:pt x="812932" y="2123440"/>
                    <a:pt x="449110" y="2102209"/>
                    <a:pt x="282371" y="2044032"/>
                  </a:cubicBezTo>
                  <a:cubicBezTo>
                    <a:pt x="4469" y="1947069"/>
                    <a:pt x="0" y="1773790"/>
                    <a:pt x="0" y="1409542"/>
                  </a:cubicBezTo>
                  <a:lnTo>
                    <a:pt x="0" y="1409531"/>
                  </a:lnTo>
                  <a:cubicBezTo>
                    <a:pt x="8536" y="491230"/>
                    <a:pt x="0" y="345608"/>
                    <a:pt x="77597" y="223930"/>
                  </a:cubicBezTo>
                  <a:cubicBezTo>
                    <a:pt x="217372" y="4759"/>
                    <a:pt x="519255" y="4073"/>
                    <a:pt x="937909" y="4073"/>
                  </a:cubicBezTo>
                  <a:cubicBezTo>
                    <a:pt x="937909" y="4073"/>
                    <a:pt x="2500654" y="15681"/>
                    <a:pt x="7299640" y="7673"/>
                  </a:cubicBezTo>
                  <a:cubicBezTo>
                    <a:pt x="10381735" y="0"/>
                    <a:pt x="11098468" y="6979"/>
                    <a:pt x="11098468" y="6979"/>
                  </a:cubicBezTo>
                  <a:cubicBezTo>
                    <a:pt x="11466775" y="14458"/>
                    <a:pt x="11605035" y="42638"/>
                    <a:pt x="11802775" y="165219"/>
                  </a:cubicBezTo>
                  <a:cubicBezTo>
                    <a:pt x="11953792" y="258836"/>
                    <a:pt x="11959314" y="476157"/>
                    <a:pt x="11950174" y="1409531"/>
                  </a:cubicBezTo>
                  <a:lnTo>
                    <a:pt x="11950174" y="1409542"/>
                  </a:lnTo>
                  <a:cubicBezTo>
                    <a:pt x="11950173" y="1891755"/>
                    <a:pt x="11907389" y="2040343"/>
                    <a:pt x="11331537" y="2090405"/>
                  </a:cubicBezTo>
                  <a:close/>
                </a:path>
              </a:pathLst>
            </a:custGeom>
            <a:solidFill>
              <a:srgbClr val="EFC44B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1289336">
            <a:off x="9151680" y="5467657"/>
            <a:ext cx="3416004" cy="79219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330099" y="2397415"/>
            <a:ext cx="7283094" cy="685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en-US" sz="2933" dirty="0"/>
          </a:p>
        </p:txBody>
      </p:sp>
      <p:sp>
        <p:nvSpPr>
          <p:cNvPr id="12" name="TextBox 11"/>
          <p:cNvSpPr txBox="1"/>
          <p:nvPr/>
        </p:nvSpPr>
        <p:spPr>
          <a:xfrm>
            <a:off x="4789580" y="1142482"/>
            <a:ext cx="284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NHẬN XÉT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35" y="5425206"/>
            <a:ext cx="1425393" cy="13111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8399">
            <a:off x="425588" y="4352450"/>
            <a:ext cx="1018865" cy="16055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943" y="-19558"/>
            <a:ext cx="1603323" cy="199550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A0DAEC2-E0BA-4198-BC65-2CB2E7F164AB}"/>
              </a:ext>
            </a:extLst>
          </p:cNvPr>
          <p:cNvSpPr/>
          <p:nvPr/>
        </p:nvSpPr>
        <p:spPr>
          <a:xfrm>
            <a:off x="1439059" y="2118942"/>
            <a:ext cx="9671424" cy="2674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nl-NL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Khi hai số hữu tỉ cùng là phân số hoặc cùng là số thập phân, ta so sánh chúng theo những quy tắc đã biết ở lớp 6.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nl-NL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Để so sánh hai số hữu tỉ, ta viết chúng về cùng dạng phân số hoặc cùng dạng số thập phân rồi so sánh chúng.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79486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8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161531">
            <a:off x="10688672" y="523710"/>
            <a:ext cx="1016437" cy="9110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327215" y="76200"/>
                <a:ext cx="4271479" cy="22752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b="1" u="sng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Luyện </a:t>
                </a:r>
                <a:r>
                  <a:rPr lang="en-US" sz="2800" b="1" u="sng" dirty="0" err="1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800" b="1" u="sng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</a:t>
                </a:r>
                <a:r>
                  <a:rPr lang="en-US" sz="2800" b="1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 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So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sánh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marL="514350" indent="-514350" algn="just">
                  <a:lnSpc>
                    <a:spcPct val="150000"/>
                  </a:lnSpc>
                  <a:buAutoNum type="alphaLcParenR"/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-3,23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-3,32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sz="28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-1,25 </a:t>
                </a:r>
                <a:endParaRPr lang="vi-VN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7215" y="76200"/>
                <a:ext cx="4271479" cy="2275238"/>
              </a:xfrm>
              <a:prstGeom prst="rect">
                <a:avLst/>
              </a:prstGeom>
              <a:blipFill>
                <a:blip r:embed="rId9"/>
                <a:stretch>
                  <a:fillRect l="-300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904"/>
            <a:ext cx="994611" cy="994611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4272547" y="2447222"/>
            <a:ext cx="1727200" cy="762000"/>
          </a:xfrm>
          <a:prstGeom prst="wedgeRoundRectCallout">
            <a:avLst>
              <a:gd name="adj1" fmla="val -63186"/>
              <a:gd name="adj2" fmla="val 44722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33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9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7084" y="3452071"/>
            <a:ext cx="303195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a) -3,23 &gt; -3,32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548" y="5747353"/>
            <a:ext cx="880553" cy="111064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3128" y="5738171"/>
            <a:ext cx="2060627" cy="111064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5691" y="3781489"/>
            <a:ext cx="902400" cy="20370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xmlns="" id="{9ECDD7D5-BFAD-44D8-9B74-D3DEC21CBE7D}"/>
                  </a:ext>
                </a:extLst>
              </p:cNvPr>
              <p:cNvSpPr/>
              <p:nvPr/>
            </p:nvSpPr>
            <p:spPr>
              <a:xfrm>
                <a:off x="5807626" y="3297179"/>
                <a:ext cx="5205815" cy="9415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1,25</m:t>
                    </m:r>
                    <m:r>
                      <a:rPr lang="en-US" sz="28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8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ECDD7D5-BFAD-44D8-9B74-D3DEC21CBE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626" y="3297179"/>
                <a:ext cx="5205815" cy="941540"/>
              </a:xfrm>
              <a:prstGeom prst="rect">
                <a:avLst/>
              </a:prstGeom>
              <a:blipFill>
                <a:blip r:embed="rId14"/>
                <a:stretch>
                  <a:fillRect l="-2459" b="-649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5277512A-3EC6-454A-944E-DEDA8F7ADABE}"/>
              </a:ext>
            </a:extLst>
          </p:cNvPr>
          <p:cNvCxnSpPr/>
          <p:nvPr/>
        </p:nvCxnSpPr>
        <p:spPr>
          <a:xfrm>
            <a:off x="5136147" y="3655839"/>
            <a:ext cx="0" cy="31161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xmlns="" id="{9436E7AB-2066-4FB8-B3F0-9DB4ECE3B1F9}"/>
                  </a:ext>
                </a:extLst>
              </p:cNvPr>
              <p:cNvSpPr/>
              <p:nvPr/>
            </p:nvSpPr>
            <p:spPr>
              <a:xfrm>
                <a:off x="5814760" y="4079753"/>
                <a:ext cx="3821639" cy="938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lang="en-US" sz="28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8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28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</m:t>
                        </m:r>
                      </m:den>
                    </m:f>
                    <m:r>
                      <a:rPr lang="en-US" sz="28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=−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15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9436E7AB-2066-4FB8-B3F0-9DB4ECE3B1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4760" y="4079753"/>
                <a:ext cx="3821639" cy="938590"/>
              </a:xfrm>
              <a:prstGeom prst="rect">
                <a:avLst/>
              </a:prstGeom>
              <a:blipFill>
                <a:blip r:embed="rId15"/>
                <a:stretch>
                  <a:fillRect b="-649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xmlns="" id="{DD24F2C1-ED12-406B-8333-D5C34027803D}"/>
                  </a:ext>
                </a:extLst>
              </p:cNvPr>
              <p:cNvSpPr/>
              <p:nvPr/>
            </p:nvSpPr>
            <p:spPr>
              <a:xfrm>
                <a:off x="6252574" y="5005120"/>
                <a:ext cx="3821639" cy="18528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dirty="0">
                    <a:cs typeface="Arial" panose="020B0604020202020204" pitchFamily="34" charset="0"/>
                  </a:rPr>
                  <a:t>Có: 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28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  <m:r>
                      <a:rPr lang="en-US" sz="28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&lt;</m:t>
                    </m:r>
                    <m:r>
                      <a:rPr lang="en-US" sz="28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15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⇒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sz="2800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&lt; 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US" sz="28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1,25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D24F2C1-ED12-406B-8333-D5C3402780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574" y="5005120"/>
                <a:ext cx="3821639" cy="1852880"/>
              </a:xfrm>
              <a:prstGeom prst="rect">
                <a:avLst/>
              </a:prstGeom>
              <a:blipFill>
                <a:blip r:embed="rId16"/>
                <a:stretch>
                  <a:fillRect l="-3349" b="-2632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14056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5" b="438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397873" y="637908"/>
            <a:ext cx="11794127" cy="6136105"/>
            <a:chOff x="-209244" y="-258246"/>
            <a:chExt cx="7190881" cy="5198900"/>
          </a:xfrm>
          <a:solidFill>
            <a:schemeClr val="accent1">
              <a:lumMod val="75000"/>
            </a:schemeClr>
          </a:solidFill>
        </p:grpSpPr>
        <p:sp>
          <p:nvSpPr>
            <p:cNvPr id="8" name="Freeform 8"/>
            <p:cNvSpPr/>
            <p:nvPr/>
          </p:nvSpPr>
          <p:spPr>
            <a:xfrm>
              <a:off x="-209244" y="-258246"/>
              <a:ext cx="7190881" cy="5198900"/>
            </a:xfrm>
            <a:custGeom>
              <a:avLst/>
              <a:gdLst/>
              <a:ahLst/>
              <a:cxnLst/>
              <a:rect l="l" t="t" r="r" b="b"/>
              <a:pathLst>
                <a:path w="6467071" h="4240855">
                  <a:moveTo>
                    <a:pt x="5960632" y="4223936"/>
                  </a:moveTo>
                  <a:cubicBezTo>
                    <a:pt x="5960632" y="4223936"/>
                    <a:pt x="5723636" y="4213966"/>
                    <a:pt x="5361497" y="4227411"/>
                  </a:cubicBezTo>
                  <a:cubicBezTo>
                    <a:pt x="4999359" y="4240855"/>
                    <a:pt x="490924" y="4240855"/>
                    <a:pt x="490924" y="4240855"/>
                  </a:cubicBezTo>
                  <a:cubicBezTo>
                    <a:pt x="245502" y="4240855"/>
                    <a:pt x="32509" y="4143587"/>
                    <a:pt x="31032" y="3983473"/>
                  </a:cubicBezTo>
                  <a:cubicBezTo>
                    <a:pt x="31032" y="3983473"/>
                    <a:pt x="0" y="2516286"/>
                    <a:pt x="0" y="606979"/>
                  </a:cubicBezTo>
                  <a:cubicBezTo>
                    <a:pt x="0" y="392820"/>
                    <a:pt x="15517" y="249246"/>
                    <a:pt x="15517" y="249246"/>
                  </a:cubicBezTo>
                  <a:cubicBezTo>
                    <a:pt x="15518" y="120578"/>
                    <a:pt x="1" y="0"/>
                    <a:pt x="459892" y="8134"/>
                  </a:cubicBezTo>
                  <a:cubicBezTo>
                    <a:pt x="459892" y="8134"/>
                    <a:pt x="1144663" y="28433"/>
                    <a:pt x="1627778" y="20834"/>
                  </a:cubicBezTo>
                  <a:cubicBezTo>
                    <a:pt x="2144992" y="12700"/>
                    <a:pt x="5914084" y="0"/>
                    <a:pt x="5914084" y="0"/>
                  </a:cubicBezTo>
                  <a:cubicBezTo>
                    <a:pt x="6225984" y="0"/>
                    <a:pt x="6459413" y="101069"/>
                    <a:pt x="6451555" y="303616"/>
                  </a:cubicBezTo>
                  <a:cubicBezTo>
                    <a:pt x="6451555" y="303616"/>
                    <a:pt x="6449560" y="2346453"/>
                    <a:pt x="6458315" y="3283886"/>
                  </a:cubicBezTo>
                  <a:cubicBezTo>
                    <a:pt x="6467071" y="3577187"/>
                    <a:pt x="6420523" y="3910259"/>
                    <a:pt x="6420523" y="3910259"/>
                  </a:cubicBezTo>
                  <a:cubicBezTo>
                    <a:pt x="6417558" y="4090284"/>
                    <a:pt x="6206054" y="4223936"/>
                    <a:pt x="5960632" y="4223936"/>
                  </a:cubicBezTo>
                  <a:close/>
                </a:path>
              </a:pathLst>
            </a:custGeom>
            <a:solidFill>
              <a:schemeClr val="bg1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0246683" y="147381"/>
            <a:ext cx="1840897" cy="144594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25822" y="147381"/>
            <a:ext cx="8246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894">
            <a:off x="10964631" y="5743693"/>
            <a:ext cx="954693" cy="96999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77223" y="1555864"/>
            <a:ext cx="9895307" cy="532376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Giả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ử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ợt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a, b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nằm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ngang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&lt; b,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trí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so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ả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x, y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ợt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x, y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nằm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ngang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ơng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tức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</a:t>
            </a: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hay y 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nằm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y. </a:t>
            </a: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ơng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hay y </a:t>
            </a: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nằm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  <a:r>
              <a:rPr lang="vi-VN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ới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u="sng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24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u="sng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Rounded Rectangle 9">
            <a:extLst>
              <a:ext uri="{FF2B5EF4-FFF2-40B4-BE49-F238E27FC236}">
                <a16:creationId xmlns:a16="http://schemas.microsoft.com/office/drawing/2014/main" xmlns="" id="{011BC569-B52A-486A-A7CB-10B22A4784A1}"/>
              </a:ext>
            </a:extLst>
          </p:cNvPr>
          <p:cNvSpPr/>
          <p:nvPr/>
        </p:nvSpPr>
        <p:spPr>
          <a:xfrm>
            <a:off x="877223" y="866053"/>
            <a:ext cx="911728" cy="46166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HĐ5</a:t>
            </a:r>
          </a:p>
        </p:txBody>
      </p:sp>
    </p:spTree>
    <p:extLst>
      <p:ext uri="{BB962C8B-B14F-4D97-AF65-F5344CB8AC3E}">
        <p14:creationId xmlns:p14="http://schemas.microsoft.com/office/powerpoint/2010/main" val="92894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build="allAtOnce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2"/>
          <p:cNvGrpSpPr/>
          <p:nvPr/>
        </p:nvGrpSpPr>
        <p:grpSpPr>
          <a:xfrm rot="5400000">
            <a:off x="636404" y="-436869"/>
            <a:ext cx="405429" cy="1400184"/>
            <a:chOff x="4" y="3"/>
            <a:chExt cx="3060915" cy="8111809"/>
          </a:xfrm>
        </p:grpSpPr>
        <p:sp>
          <p:nvSpPr>
            <p:cNvPr id="13" name="Freeform 13"/>
            <p:cNvSpPr/>
            <p:nvPr/>
          </p:nvSpPr>
          <p:spPr>
            <a:xfrm>
              <a:off x="4" y="3"/>
              <a:ext cx="3060915" cy="8111809"/>
            </a:xfrm>
            <a:custGeom>
              <a:avLst/>
              <a:gdLst/>
              <a:ahLst/>
              <a:cxnLst/>
              <a:rect l="l" t="t" r="r" b="b"/>
              <a:pathLst>
                <a:path w="4650623" h="8111803">
                  <a:moveTo>
                    <a:pt x="4144184" y="8094884"/>
                  </a:moveTo>
                  <a:cubicBezTo>
                    <a:pt x="4144184" y="8094884"/>
                    <a:pt x="3907188" y="8084915"/>
                    <a:pt x="3545049" y="8098359"/>
                  </a:cubicBezTo>
                  <a:cubicBezTo>
                    <a:pt x="3182911" y="8111803"/>
                    <a:pt x="490924" y="8111803"/>
                    <a:pt x="490924" y="8111803"/>
                  </a:cubicBezTo>
                  <a:cubicBezTo>
                    <a:pt x="245502" y="8111803"/>
                    <a:pt x="32509" y="8014536"/>
                    <a:pt x="31032" y="7854421"/>
                  </a:cubicBezTo>
                  <a:cubicBezTo>
                    <a:pt x="31032" y="7854421"/>
                    <a:pt x="0" y="5514710"/>
                    <a:pt x="0" y="606979"/>
                  </a:cubicBezTo>
                  <a:cubicBezTo>
                    <a:pt x="0" y="392820"/>
                    <a:pt x="15517" y="249246"/>
                    <a:pt x="15517" y="249246"/>
                  </a:cubicBezTo>
                  <a:cubicBezTo>
                    <a:pt x="15518" y="120578"/>
                    <a:pt x="1" y="0"/>
                    <a:pt x="459892" y="8134"/>
                  </a:cubicBezTo>
                  <a:cubicBezTo>
                    <a:pt x="459892" y="8134"/>
                    <a:pt x="1144663" y="28433"/>
                    <a:pt x="1627778" y="20834"/>
                  </a:cubicBezTo>
                  <a:cubicBezTo>
                    <a:pt x="2144992" y="12700"/>
                    <a:pt x="4097636" y="0"/>
                    <a:pt x="4097636" y="0"/>
                  </a:cubicBezTo>
                  <a:cubicBezTo>
                    <a:pt x="4409536" y="0"/>
                    <a:pt x="4642965" y="101069"/>
                    <a:pt x="4635108" y="303616"/>
                  </a:cubicBezTo>
                  <a:cubicBezTo>
                    <a:pt x="4635108" y="303616"/>
                    <a:pt x="4633112" y="5078045"/>
                    <a:pt x="4641868" y="7154834"/>
                  </a:cubicBezTo>
                  <a:cubicBezTo>
                    <a:pt x="4650623" y="7448135"/>
                    <a:pt x="4604075" y="7781207"/>
                    <a:pt x="4604075" y="7781207"/>
                  </a:cubicBezTo>
                  <a:cubicBezTo>
                    <a:pt x="4601110" y="7961232"/>
                    <a:pt x="4389607" y="8094884"/>
                    <a:pt x="4144184" y="8094884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</p:spPr>
        </p:sp>
      </p:grpSp>
      <p:sp>
        <p:nvSpPr>
          <p:cNvPr id="27" name="Rectangle 26"/>
          <p:cNvSpPr/>
          <p:nvPr/>
        </p:nvSpPr>
        <p:spPr>
          <a:xfrm>
            <a:off x="348405" y="-111913"/>
            <a:ext cx="140018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i="1" dirty="0" err="1">
                <a:solidFill>
                  <a:schemeClr val="accent5">
                    <a:lumMod val="50000"/>
                  </a:schemeClr>
                </a:solidFill>
              </a:rPr>
              <a:t>Ví</a:t>
            </a:r>
            <a:r>
              <a:rPr lang="en-US" sz="2400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i="1" dirty="0" err="1">
                <a:solidFill>
                  <a:schemeClr val="accent5">
                    <a:lumMod val="50000"/>
                  </a:schemeClr>
                </a:solidFill>
              </a:rPr>
              <a:t>dụ</a:t>
            </a:r>
            <a:r>
              <a:rPr lang="en-US" sz="2400" i="1" dirty="0">
                <a:solidFill>
                  <a:schemeClr val="accent5">
                    <a:lumMod val="50000"/>
                  </a:schemeClr>
                </a:solidFill>
              </a:rPr>
              <a:t>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7460E8E2-D618-473C-A4D0-FC3761FD2FD3}"/>
                  </a:ext>
                </a:extLst>
              </p:cNvPr>
              <p:cNvSpPr txBox="1"/>
              <p:nvPr/>
            </p:nvSpPr>
            <p:spPr>
              <a:xfrm>
                <a:off x="139026" y="586853"/>
                <a:ext cx="11117179" cy="6149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a) </a:t>
                </a:r>
                <a:r>
                  <a:rPr lang="en-US" sz="2400" dirty="0" err="1"/>
                  <a:t>Sắp</a:t>
                </a:r>
                <a:r>
                  <a:rPr lang="en-US" sz="2400" dirty="0"/>
                  <a:t> </a:t>
                </a:r>
                <a:r>
                  <a:rPr lang="en-US" sz="2400" dirty="0" err="1"/>
                  <a:t>xếp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các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sau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theo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thứ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tự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tăng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dần</a:t>
                </a:r>
                <a:r>
                  <a:rPr lang="en-US" sz="2400" dirty="0"/>
                  <a:t>: -1; -2;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vi-VN" sz="24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460E8E2-D618-473C-A4D0-FC3761FD2F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026" y="586853"/>
                <a:ext cx="11117179" cy="614977"/>
              </a:xfrm>
              <a:prstGeom prst="rect">
                <a:avLst/>
              </a:prstGeom>
              <a:blipFill>
                <a:blip r:embed="rId7"/>
                <a:stretch>
                  <a:fillRect l="-878" b="-792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49587E5F-655E-42A8-BB5E-0DA1D9ED6334}"/>
                  </a:ext>
                </a:extLst>
              </p:cNvPr>
              <p:cNvSpPr txBox="1"/>
              <p:nvPr/>
            </p:nvSpPr>
            <p:spPr>
              <a:xfrm>
                <a:off x="139026" y="1041794"/>
                <a:ext cx="11871004" cy="1430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A, B, C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trên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trục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d</a:t>
                </a:r>
                <a:r>
                  <a:rPr lang="vi-VN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ư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ới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đây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biểu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diễn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Hãy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điểm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endParaRPr lang="vi-VN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49587E5F-655E-42A8-BB5E-0DA1D9ED6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026" y="1041794"/>
                <a:ext cx="11871004" cy="1430328"/>
              </a:xfrm>
              <a:prstGeom prst="rect">
                <a:avLst/>
              </a:prstGeom>
              <a:blipFill rotWithShape="1">
                <a:blip r:embed="rId8"/>
                <a:stretch>
                  <a:fillRect l="-822" r="-668" b="-42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D395693-4EA5-45E5-A9AC-C47514EF7008}"/>
              </a:ext>
            </a:extLst>
          </p:cNvPr>
          <p:cNvSpPr txBox="1"/>
          <p:nvPr/>
        </p:nvSpPr>
        <p:spPr>
          <a:xfrm>
            <a:off x="4780547" y="2949768"/>
            <a:ext cx="1315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</a:rPr>
              <a:t>Giải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  <a:endParaRPr lang="vi-VN" sz="24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6B16DC39-EB11-4B7C-9E90-658561512C8D}"/>
                  </a:ext>
                </a:extLst>
              </p:cNvPr>
              <p:cNvSpPr txBox="1"/>
              <p:nvPr/>
            </p:nvSpPr>
            <p:spPr>
              <a:xfrm>
                <a:off x="379659" y="3180600"/>
                <a:ext cx="11117179" cy="1662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lnSpc>
                    <a:spcPct val="150000"/>
                  </a:lnSpc>
                  <a:buAutoNum type="alphaLcParenR"/>
                </a:pPr>
                <a:r>
                  <a:rPr lang="en-US" sz="2400" dirty="0"/>
                  <a:t>Ta </a:t>
                </a:r>
                <a:r>
                  <a:rPr lang="en-US" sz="2400" dirty="0" err="1"/>
                  <a:t>có</a:t>
                </a:r>
                <a:r>
                  <a:rPr lang="en-US" sz="2400" dirty="0"/>
                  <a:t>: -2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−6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; -1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. </a:t>
                </a:r>
                <a:r>
                  <a:rPr lang="en-US" sz="2400" dirty="0" err="1"/>
                  <a:t>Mà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−6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suy</a:t>
                </a:r>
                <a:r>
                  <a:rPr lang="en-US" sz="2400" dirty="0"/>
                  <a:t> ra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−2 </m:t>
                    </m:r>
                  </m:oMath>
                </a14:m>
                <a:r>
                  <a:rPr lang="en-US" sz="2400" dirty="0"/>
                  <a:t>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&lt;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400" dirty="0" err="1"/>
                  <a:t>Vậy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các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đã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cho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được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sắp</a:t>
                </a:r>
                <a:r>
                  <a:rPr lang="en-US" sz="2400" dirty="0"/>
                  <a:t> </a:t>
                </a:r>
                <a:r>
                  <a:rPr lang="en-US" sz="2400" dirty="0" err="1"/>
                  <a:t>xếp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theo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thứ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tự</a:t>
                </a:r>
                <a:r>
                  <a:rPr lang="en-US" sz="2400" dirty="0"/>
                  <a:t> </a:t>
                </a:r>
                <a:r>
                  <a:rPr lang="en-US" sz="2400" dirty="0" err="1" smtClean="0"/>
                  <a:t>tăng</a:t>
                </a:r>
                <a:r>
                  <a:rPr lang="en-US" sz="2400" dirty="0" smtClean="0"/>
                  <a:t> </a:t>
                </a:r>
                <a:r>
                  <a:rPr lang="en-US" sz="2400" dirty="0" err="1"/>
                  <a:t>dần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: -2;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; -1. </a:t>
                </a:r>
                <a:endParaRPr lang="vi-VN" sz="2400" dirty="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6B16DC39-EB11-4B7C-9E90-658561512C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659" y="3180600"/>
                <a:ext cx="11117179" cy="1662635"/>
              </a:xfrm>
              <a:prstGeom prst="rect">
                <a:avLst/>
              </a:prstGeom>
              <a:blipFill rotWithShape="1">
                <a:blip r:embed="rId9"/>
                <a:stretch>
                  <a:fillRect l="-8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xmlns="" id="{6E2F5ED8-8B38-4FEE-A760-2E92704B37C2}"/>
                  </a:ext>
                </a:extLst>
              </p:cNvPr>
              <p:cNvSpPr txBox="1"/>
              <p:nvPr/>
            </p:nvSpPr>
            <p:spPr>
              <a:xfrm>
                <a:off x="379659" y="4643556"/>
                <a:ext cx="11117179" cy="2148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dirty="0"/>
                  <a:t>b) Do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−2 </m:t>
                    </m:r>
                  </m:oMath>
                </a14:m>
                <a:r>
                  <a:rPr lang="en-US" sz="2400" dirty="0"/>
                  <a:t>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&lt;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US" sz="2400" dirty="0" err="1"/>
                  <a:t>nên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điểm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nằm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bên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phải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điểm</a:t>
                </a:r>
                <a:r>
                  <a:rPr lang="en-US" sz="2400" dirty="0"/>
                  <a:t> -2 </a:t>
                </a:r>
                <a:r>
                  <a:rPr lang="en-US" sz="2400" dirty="0" err="1"/>
                  <a:t>và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nằm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bên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trái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điểm</a:t>
                </a:r>
                <a:r>
                  <a:rPr lang="en-US" sz="2400" dirty="0"/>
                  <a:t> -1 </a:t>
                </a:r>
                <a:r>
                  <a:rPr lang="en-US" sz="2400" dirty="0" err="1"/>
                  <a:t>trên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trục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. </a:t>
                </a:r>
                <a:r>
                  <a:rPr lang="en-US" sz="2400" dirty="0" err="1"/>
                  <a:t>Trong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ba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điểm</a:t>
                </a:r>
                <a:r>
                  <a:rPr lang="en-US" sz="2400" dirty="0"/>
                  <a:t> A, B, C </a:t>
                </a:r>
                <a:r>
                  <a:rPr lang="en-US" sz="2400" dirty="0" err="1"/>
                  <a:t>chỉ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có</a:t>
                </a:r>
                <a:r>
                  <a:rPr lang="en-US" sz="2400" dirty="0"/>
                  <a:t> 3 </a:t>
                </a:r>
                <a:r>
                  <a:rPr lang="en-US" sz="2400" dirty="0" err="1"/>
                  <a:t>điểm</a:t>
                </a:r>
                <a:r>
                  <a:rPr lang="en-US" sz="2400" dirty="0"/>
                  <a:t> B </a:t>
                </a:r>
                <a:r>
                  <a:rPr lang="en-US" sz="2400" dirty="0" err="1"/>
                  <a:t>thỏa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mãn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hai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điều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đó</a:t>
                </a:r>
                <a:r>
                  <a:rPr lang="en-US" sz="2400" dirty="0"/>
                  <a:t>. </a:t>
                </a:r>
                <a:r>
                  <a:rPr lang="en-US" sz="2400" dirty="0" err="1"/>
                  <a:t>Vậy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điểm</a:t>
                </a:r>
                <a:r>
                  <a:rPr lang="en-US" sz="2400" dirty="0"/>
                  <a:t> B </a:t>
                </a:r>
                <a:r>
                  <a:rPr lang="en-US" sz="2400" dirty="0" err="1"/>
                  <a:t>biểu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diễn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hữu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tỉ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−4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400" dirty="0"/>
                  <a:t> .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E2F5ED8-8B38-4FEE-A760-2E92704B37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659" y="4643556"/>
                <a:ext cx="11117179" cy="2148986"/>
              </a:xfrm>
              <a:prstGeom prst="rect">
                <a:avLst/>
              </a:prstGeom>
              <a:blipFill>
                <a:blip r:embed="rId10"/>
                <a:stretch>
                  <a:fillRect l="-822" b="-1989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92C5B23-B3B7-4750-B8C1-03B6E570289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0993" y="2315195"/>
            <a:ext cx="6674510" cy="72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8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/>
      <p:bldP spid="18" grpId="0"/>
      <p:bldP spid="6" grpId="0"/>
      <p:bldP spid="19" grpId="0" build="allAtOnce"/>
      <p:bldP spid="20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55" b="438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508000" y="330200"/>
            <a:ext cx="11092169" cy="6146800"/>
            <a:chOff x="0" y="0"/>
            <a:chExt cx="3739582" cy="2701436"/>
          </a:xfrm>
        </p:grpSpPr>
        <p:sp>
          <p:nvSpPr>
            <p:cNvPr id="4" name="Freeform 4"/>
            <p:cNvSpPr/>
            <p:nvPr/>
          </p:nvSpPr>
          <p:spPr>
            <a:xfrm>
              <a:off x="-4213" y="0"/>
              <a:ext cx="3743795" cy="2701436"/>
            </a:xfrm>
            <a:custGeom>
              <a:avLst/>
              <a:gdLst/>
              <a:ahLst/>
              <a:cxnLst/>
              <a:rect l="l" t="t" r="r" b="b"/>
              <a:pathLst>
                <a:path w="3743795" h="2701436">
                  <a:moveTo>
                    <a:pt x="278431" y="16918"/>
                  </a:moveTo>
                  <a:cubicBezTo>
                    <a:pt x="278431" y="16918"/>
                    <a:pt x="604014" y="12258"/>
                    <a:pt x="936752" y="12454"/>
                  </a:cubicBezTo>
                  <a:cubicBezTo>
                    <a:pt x="2631874" y="12671"/>
                    <a:pt x="3469727" y="0"/>
                    <a:pt x="3469727" y="0"/>
                  </a:cubicBezTo>
                  <a:cubicBezTo>
                    <a:pt x="3537190" y="0"/>
                    <a:pt x="3613127" y="0"/>
                    <a:pt x="3691900" y="85073"/>
                  </a:cubicBezTo>
                  <a:cubicBezTo>
                    <a:pt x="3734878" y="131488"/>
                    <a:pt x="3735946" y="240224"/>
                    <a:pt x="3736351" y="320281"/>
                  </a:cubicBezTo>
                  <a:cubicBezTo>
                    <a:pt x="3736351" y="320281"/>
                    <a:pt x="3734647" y="1612662"/>
                    <a:pt x="3734647" y="1938852"/>
                  </a:cubicBezTo>
                  <a:cubicBezTo>
                    <a:pt x="3734647" y="2153011"/>
                    <a:pt x="3743795" y="2452190"/>
                    <a:pt x="3743795" y="2452190"/>
                  </a:cubicBezTo>
                  <a:cubicBezTo>
                    <a:pt x="3743795" y="2580859"/>
                    <a:pt x="3739626" y="2701436"/>
                    <a:pt x="3486788" y="2693302"/>
                  </a:cubicBezTo>
                  <a:cubicBezTo>
                    <a:pt x="3486788" y="2693302"/>
                    <a:pt x="3110315" y="2673004"/>
                    <a:pt x="2692581" y="2680602"/>
                  </a:cubicBezTo>
                  <a:cubicBezTo>
                    <a:pt x="1261351" y="2688736"/>
                    <a:pt x="304023" y="2701436"/>
                    <a:pt x="304023" y="2701436"/>
                  </a:cubicBezTo>
                  <a:cubicBezTo>
                    <a:pt x="132548" y="2701436"/>
                    <a:pt x="4213" y="2600367"/>
                    <a:pt x="8532" y="2397820"/>
                  </a:cubicBezTo>
                  <a:cubicBezTo>
                    <a:pt x="8532" y="2397820"/>
                    <a:pt x="9630" y="1899279"/>
                    <a:pt x="4815" y="104840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1305793">
            <a:off x="4887249" y="1458361"/>
            <a:ext cx="2580969" cy="29755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51201" y="673183"/>
            <a:ext cx="5230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188862" y="1553278"/>
                <a:ext cx="9977741" cy="13651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4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Bài 1 (SGK – tr10):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13; -29; -2,1; 2,28;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−12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−18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endParaRPr lang="en-US" sz="2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862" y="1553278"/>
                <a:ext cx="9977741" cy="1365117"/>
              </a:xfrm>
              <a:prstGeom prst="rect">
                <a:avLst/>
              </a:prstGeom>
              <a:blipFill>
                <a:blip r:embed="rId6"/>
                <a:stretch>
                  <a:fillRect l="-916" r="-977" b="-9375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80432" y="3703884"/>
            <a:ext cx="3119737" cy="311973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06" y="34099"/>
            <a:ext cx="1638097" cy="1614695"/>
          </a:xfrm>
          <a:prstGeom prst="rect">
            <a:avLst/>
          </a:prstGeom>
        </p:spPr>
      </p:pic>
      <p:sp>
        <p:nvSpPr>
          <p:cNvPr id="12" name="Rounded Rectangular Callout 49">
            <a:extLst>
              <a:ext uri="{FF2B5EF4-FFF2-40B4-BE49-F238E27FC236}">
                <a16:creationId xmlns:a16="http://schemas.microsoft.com/office/drawing/2014/main" xmlns="" id="{B38201CF-6274-4A58-810F-AF9D05CCE191}"/>
              </a:ext>
            </a:extLst>
          </p:cNvPr>
          <p:cNvSpPr/>
          <p:nvPr/>
        </p:nvSpPr>
        <p:spPr>
          <a:xfrm>
            <a:off x="5088919" y="2727895"/>
            <a:ext cx="1554717" cy="762000"/>
          </a:xfrm>
          <a:prstGeom prst="wedgeRoundRectCallout">
            <a:avLst>
              <a:gd name="adj1" fmla="val 65441"/>
              <a:gd name="adj2" fmla="val 4472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33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933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xmlns="" id="{A686757F-56B8-4C40-8CD4-BE96630E4F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543836"/>
              </p:ext>
            </p:extLst>
          </p:nvPr>
        </p:nvGraphicFramePr>
        <p:xfrm>
          <a:off x="1379538" y="3803650"/>
          <a:ext cx="1138237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Equation" r:id="rId9" imgW="749160" imgH="444240" progId="Equation.DSMT4">
                  <p:embed/>
                </p:oleObj>
              </mc:Choice>
              <mc:Fallback>
                <p:oleObj name="Equation" r:id="rId9" imgW="7491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79538" y="3803650"/>
                        <a:ext cx="1138237" cy="674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xmlns="" id="{6C3A3CC0-3C88-48ED-96D1-0C75606CE8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997482"/>
              </p:ext>
            </p:extLst>
          </p:nvPr>
        </p:nvGraphicFramePr>
        <p:xfrm>
          <a:off x="2563813" y="3803650"/>
          <a:ext cx="1293812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Equation" r:id="rId11" imgW="850680" imgH="444240" progId="Equation.DSMT4">
                  <p:embed/>
                </p:oleObj>
              </mc:Choice>
              <mc:Fallback>
                <p:oleObj name="Equation" r:id="rId11" imgW="850680" imgH="444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xmlns="" id="{A686757F-56B8-4C40-8CD4-BE96630E4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63813" y="3803650"/>
                        <a:ext cx="1293812" cy="674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xmlns="" id="{5986A681-3C51-4226-8491-3C61CA120B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706044"/>
              </p:ext>
            </p:extLst>
          </p:nvPr>
        </p:nvGraphicFramePr>
        <p:xfrm>
          <a:off x="3794125" y="3763963"/>
          <a:ext cx="1447800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Equation" r:id="rId13" imgW="952200" imgH="457200" progId="Equation.DSMT4">
                  <p:embed/>
                </p:oleObj>
              </mc:Choice>
              <mc:Fallback>
                <p:oleObj name="Equation" r:id="rId13" imgW="952200" imgH="4572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xmlns="" id="{6C3A3CC0-3C88-48ED-96D1-0C75606CE8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94125" y="3763963"/>
                        <a:ext cx="1447800" cy="693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xmlns="" id="{C382428E-FAB1-4D9F-B2EF-C6E88F421A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527739"/>
              </p:ext>
            </p:extLst>
          </p:nvPr>
        </p:nvGraphicFramePr>
        <p:xfrm>
          <a:off x="5138738" y="3763963"/>
          <a:ext cx="1428750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Equation" r:id="rId15" imgW="939600" imgH="457200" progId="Equation.DSMT4">
                  <p:embed/>
                </p:oleObj>
              </mc:Choice>
              <mc:Fallback>
                <p:oleObj name="Equation" r:id="rId15" imgW="939600" imgH="4572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xmlns="" id="{5986A681-3C51-4226-8491-3C61CA120B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138738" y="3763963"/>
                        <a:ext cx="1428750" cy="693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66668D2F-62A4-497A-89B5-07BCDE4E1E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261491"/>
              </p:ext>
            </p:extLst>
          </p:nvPr>
        </p:nvGraphicFramePr>
        <p:xfrm>
          <a:off x="6643636" y="3763962"/>
          <a:ext cx="1091406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Equation" r:id="rId17" imgW="698400" imgH="457200" progId="Equation.DSMT4">
                  <p:embed/>
                </p:oleObj>
              </mc:Choice>
              <mc:Fallback>
                <p:oleObj name="Equation" r:id="rId17" imgW="6984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43636" y="3763962"/>
                        <a:ext cx="1091406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xmlns="" id="{BE4AC99C-D7D9-485A-A2E2-2D77B4B3D4ED}"/>
                  </a:ext>
                </a:extLst>
              </p:cNvPr>
              <p:cNvSpPr/>
              <p:nvPr/>
            </p:nvSpPr>
            <p:spPr>
              <a:xfrm>
                <a:off x="1188862" y="4916901"/>
                <a:ext cx="9977741" cy="8260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⇒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13; -29; -2,1; 2,28;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chemeClr val="tx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𝟏𝟐</m:t>
                        </m:r>
                      </m:num>
                      <m:den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𝟏𝟖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E4AC99C-D7D9-485A-A2E2-2D77B4B3D4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8862" y="4916901"/>
                <a:ext cx="9977741" cy="826060"/>
              </a:xfrm>
              <a:prstGeom prst="rect">
                <a:avLst/>
              </a:prstGeom>
              <a:blipFill>
                <a:blip r:embed="rId19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725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2" grpId="0" animBg="1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30"/>
          <p:cNvGrpSpPr/>
          <p:nvPr/>
        </p:nvGrpSpPr>
        <p:grpSpPr>
          <a:xfrm>
            <a:off x="625897" y="431472"/>
            <a:ext cx="11074400" cy="5943600"/>
            <a:chOff x="-52673" y="-1887850"/>
            <a:chExt cx="2690255" cy="1913890"/>
          </a:xfrm>
        </p:grpSpPr>
        <p:sp>
          <p:nvSpPr>
            <p:cNvPr id="31" name="Freeform 31"/>
            <p:cNvSpPr/>
            <p:nvPr/>
          </p:nvSpPr>
          <p:spPr>
            <a:xfrm>
              <a:off x="-52673" y="-1887850"/>
              <a:ext cx="2690255" cy="1913890"/>
            </a:xfrm>
            <a:custGeom>
              <a:avLst/>
              <a:gdLst/>
              <a:ahLst/>
              <a:cxnLst/>
              <a:rect l="l" t="t" r="r" b="b"/>
              <a:pathLst>
                <a:path w="2690255" h="1913890">
                  <a:moveTo>
                    <a:pt x="2565795" y="1913890"/>
                  </a:moveTo>
                  <a:lnTo>
                    <a:pt x="124460" y="1913890"/>
                  </a:lnTo>
                  <a:cubicBezTo>
                    <a:pt x="55880" y="1913890"/>
                    <a:pt x="0" y="1858010"/>
                    <a:pt x="0" y="17894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565795" y="0"/>
                  </a:lnTo>
                  <a:cubicBezTo>
                    <a:pt x="2634375" y="0"/>
                    <a:pt x="2690255" y="55880"/>
                    <a:pt x="2690255" y="124460"/>
                  </a:cubicBezTo>
                  <a:lnTo>
                    <a:pt x="2690255" y="1789430"/>
                  </a:lnTo>
                  <a:cubicBezTo>
                    <a:pt x="2690255" y="1858010"/>
                    <a:pt x="2634375" y="1913890"/>
                    <a:pt x="2565795" y="191389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</p:sp>
      </p:grpSp>
      <p:pic>
        <p:nvPicPr>
          <p:cNvPr id="39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1310612">
            <a:off x="284916" y="333711"/>
            <a:ext cx="925221" cy="1002950"/>
          </a:xfrm>
          <a:prstGeom prst="rect">
            <a:avLst/>
          </a:prstGeom>
        </p:spPr>
      </p:pic>
      <p:pic>
        <p:nvPicPr>
          <p:cNvPr id="46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1394235" y="512667"/>
            <a:ext cx="464964" cy="784749"/>
          </a:xfrm>
          <a:prstGeom prst="rect">
            <a:avLst/>
          </a:prstGeom>
        </p:spPr>
      </p:pic>
      <p:pic>
        <p:nvPicPr>
          <p:cNvPr id="48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1579568">
            <a:off x="10472975" y="5886940"/>
            <a:ext cx="1402888" cy="9769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1487908" y="819814"/>
                <a:ext cx="7823200" cy="6857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933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Bài</a:t>
                </a:r>
                <a:r>
                  <a:rPr lang="en-US" sz="2933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2: </a:t>
                </a:r>
                <a:r>
                  <a:rPr lang="en-US" sz="2933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2933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933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2933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933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hiệu</a:t>
                </a:r>
                <a:r>
                  <a:rPr lang="en-US" sz="2933" dirty="0">
                    <a:latin typeface="Arial" panose="020B0604020202020204" pitchFamily="34" charset="0"/>
                    <a:cs typeface="Arial" panose="020B0604020202020204" pitchFamily="34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933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</m:oMath>
                </a14:m>
                <a:r>
                  <a:rPr lang="en-US" sz="2933" dirty="0">
                    <a:latin typeface="Arial" panose="020B0604020202020204" pitchFamily="34" charset="0"/>
                    <a:cs typeface="Arial" panose="020B0604020202020204" pitchFamily="34" charset="0"/>
                  </a:rPr>
                  <a:t>”, “</a:t>
                </a:r>
                <a14:m>
                  <m:oMath xmlns:m="http://schemas.openxmlformats.org/officeDocument/2006/math">
                    <m:r>
                      <a:rPr lang="en-US" sz="2933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∉</m:t>
                    </m:r>
                  </m:oMath>
                </a14:m>
                <a:r>
                  <a:rPr lang="en-US" sz="2933" dirty="0">
                    <a:latin typeface="Arial" panose="020B0604020202020204" pitchFamily="34" charset="0"/>
                    <a:cs typeface="Arial" panose="020B0604020202020204" pitchFamily="34" charset="0"/>
                  </a:rPr>
                  <a:t>” </a:t>
                </a:r>
                <a:r>
                  <a:rPr lang="en-US" sz="2933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thích</a:t>
                </a:r>
                <a:r>
                  <a:rPr lang="en-US" sz="2933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933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933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933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2933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7908" y="819814"/>
                <a:ext cx="7823200" cy="685765"/>
              </a:xfrm>
              <a:prstGeom prst="rect">
                <a:avLst/>
              </a:prstGeom>
              <a:blipFill>
                <a:blip r:embed="rId9"/>
                <a:stretch>
                  <a:fillRect l="-1715" b="-2566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2" name="Picture 5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361" y="76503"/>
            <a:ext cx="1247949" cy="153029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5349">
            <a:off x="11034439" y="299435"/>
            <a:ext cx="928527" cy="1040758"/>
          </a:xfrm>
          <a:prstGeom prst="rect">
            <a:avLst/>
          </a:prstGeom>
        </p:spPr>
      </p:pic>
      <p:pic>
        <p:nvPicPr>
          <p:cNvPr id="54" name="Pictur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51882" y="3429000"/>
            <a:ext cx="934521" cy="319246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C62C32D-EF91-4CF6-BFFD-F0A24BEC6451}"/>
              </a:ext>
            </a:extLst>
          </p:cNvPr>
          <p:cNvSpPr/>
          <p:nvPr/>
        </p:nvSpPr>
        <p:spPr>
          <a:xfrm>
            <a:off x="8592211" y="972883"/>
            <a:ext cx="674834" cy="5875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?</a:t>
            </a:r>
            <a:endParaRPr lang="vi-VN" sz="2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4785618-A4DD-49ED-A60D-20BF9539CB0B}"/>
              </a:ext>
            </a:extLst>
          </p:cNvPr>
          <p:cNvSpPr/>
          <p:nvPr/>
        </p:nvSpPr>
        <p:spPr>
          <a:xfrm>
            <a:off x="2490023" y="2906544"/>
            <a:ext cx="476429" cy="44998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3F5378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63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263248"/>
                </a:solidFill>
                <a:latin typeface="Arial" panose="020B0604020202020204"/>
                <a:sym typeface="Arial"/>
              </a:rPr>
              <a:t>?</a:t>
            </a:r>
            <a:endParaRPr lang="vi-VN" sz="3200" kern="0" dirty="0">
              <a:solidFill>
                <a:srgbClr val="FFFFFF"/>
              </a:solidFill>
              <a:latin typeface="Arial" panose="020B0604020202020204" pitchFamily="34" charset="0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738EE7A-E656-4096-9874-71174BDAE3B7}"/>
              </a:ext>
            </a:extLst>
          </p:cNvPr>
          <p:cNvSpPr txBox="1"/>
          <p:nvPr/>
        </p:nvSpPr>
        <p:spPr>
          <a:xfrm>
            <a:off x="1749549" y="2886009"/>
            <a:ext cx="6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3200" kern="0" dirty="0">
                <a:solidFill>
                  <a:srgbClr val="000000"/>
                </a:solidFill>
                <a:cs typeface="Arial"/>
                <a:sym typeface="Arial"/>
              </a:rPr>
              <a:t>21</a:t>
            </a:r>
            <a:endParaRPr lang="vi-VN" sz="3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xmlns="" id="{0C406FF0-4587-4E6C-98E4-7892B42CE8FD}"/>
                  </a:ext>
                </a:extLst>
              </p:cNvPr>
              <p:cNvSpPr/>
              <p:nvPr/>
            </p:nvSpPr>
            <p:spPr>
              <a:xfrm>
                <a:off x="3271295" y="2713411"/>
                <a:ext cx="4904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ℚ</m:t>
                      </m:r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C406FF0-4587-4E6C-98E4-7892B42CE8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1295" y="2713411"/>
                <a:ext cx="490474" cy="83099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FEFDDA9-85C7-434D-965A-5DF2871ACA9F}"/>
              </a:ext>
            </a:extLst>
          </p:cNvPr>
          <p:cNvSpPr txBox="1"/>
          <p:nvPr/>
        </p:nvSpPr>
        <p:spPr>
          <a:xfrm>
            <a:off x="1296992" y="2846922"/>
            <a:ext cx="8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3200" kern="0" dirty="0">
                <a:solidFill>
                  <a:srgbClr val="000000"/>
                </a:solidFill>
                <a:cs typeface="Arial"/>
                <a:sym typeface="Arial"/>
              </a:rPr>
              <a:t>a) </a:t>
            </a:r>
            <a:endParaRPr lang="vi-VN" sz="3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xmlns="" id="{5757A666-AFFF-44EC-A188-56C60ECFA50C}"/>
                  </a:ext>
                </a:extLst>
              </p:cNvPr>
              <p:cNvSpPr/>
              <p:nvPr/>
            </p:nvSpPr>
            <p:spPr>
              <a:xfrm>
                <a:off x="2504969" y="2916611"/>
                <a:ext cx="545600" cy="489343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09630">
                  <a:buClr>
                    <a:srgbClr val="000000"/>
                  </a:buClr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3200" b="1" i="1" ker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∈</m:t>
                      </m:r>
                    </m:oMath>
                  </m:oMathPara>
                </a14:m>
                <a:endParaRPr lang="vi-VN" sz="3200" kern="0" dirty="0">
                  <a:solidFill>
                    <a:srgbClr val="FFFFFF"/>
                  </a:solidFill>
                  <a:latin typeface="Arial" panose="020B0604020202020204" pitchFamily="34" charset="0"/>
                  <a:sym typeface="Arial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757A666-AFFF-44EC-A188-56C60ECFA5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4969" y="2916611"/>
                <a:ext cx="545600" cy="48934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9530488E-C09C-48BE-BACC-5B4B81C87924}"/>
              </a:ext>
            </a:extLst>
          </p:cNvPr>
          <p:cNvSpPr/>
          <p:nvPr/>
        </p:nvSpPr>
        <p:spPr>
          <a:xfrm>
            <a:off x="6232268" y="2906543"/>
            <a:ext cx="476429" cy="44998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3F5378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63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263248"/>
                </a:solidFill>
                <a:latin typeface="Arial" panose="020B0604020202020204"/>
                <a:sym typeface="Arial"/>
              </a:rPr>
              <a:t>?</a:t>
            </a:r>
            <a:endParaRPr lang="vi-VN" sz="3200" kern="0" dirty="0">
              <a:solidFill>
                <a:srgbClr val="FFFFFF"/>
              </a:solidFill>
              <a:latin typeface="Arial" panose="020B0604020202020204" pitchFamily="34" charset="0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DB90729-2139-4E21-A115-F4F72B3A54FB}"/>
              </a:ext>
            </a:extLst>
          </p:cNvPr>
          <p:cNvSpPr txBox="1"/>
          <p:nvPr/>
        </p:nvSpPr>
        <p:spPr>
          <a:xfrm>
            <a:off x="5491794" y="2886008"/>
            <a:ext cx="6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vi-VN" sz="3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xmlns="" id="{9E9DDB48-7AC9-4E19-9D17-0EF666F49E30}"/>
                  </a:ext>
                </a:extLst>
              </p:cNvPr>
              <p:cNvSpPr/>
              <p:nvPr/>
            </p:nvSpPr>
            <p:spPr>
              <a:xfrm>
                <a:off x="7013540" y="2713411"/>
                <a:ext cx="4904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ℕ</m:t>
                      </m:r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9E9DDB48-7AC9-4E19-9D17-0EF666F49E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3540" y="2713411"/>
                <a:ext cx="490474" cy="83099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FAEBE2E-E06F-4B40-B91F-F4D2FDF402AF}"/>
              </a:ext>
            </a:extLst>
          </p:cNvPr>
          <p:cNvSpPr txBox="1"/>
          <p:nvPr/>
        </p:nvSpPr>
        <p:spPr>
          <a:xfrm>
            <a:off x="5039237" y="2873159"/>
            <a:ext cx="1123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3200" kern="0" dirty="0">
                <a:solidFill>
                  <a:srgbClr val="000000"/>
                </a:solidFill>
                <a:cs typeface="Arial"/>
                <a:sym typeface="Arial"/>
              </a:rPr>
              <a:t>b) -7</a:t>
            </a:r>
            <a:endParaRPr lang="vi-VN" sz="3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xmlns="" id="{EBBBDDE4-4DC2-49AC-8EB9-FB441F060D6F}"/>
                  </a:ext>
                </a:extLst>
              </p:cNvPr>
              <p:cNvSpPr/>
              <p:nvPr/>
            </p:nvSpPr>
            <p:spPr>
              <a:xfrm>
                <a:off x="6247214" y="2916610"/>
                <a:ext cx="545600" cy="489343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09630">
                  <a:buClr>
                    <a:srgbClr val="000000"/>
                  </a:buClr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vi-VN" sz="320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∉</m:t>
                      </m:r>
                    </m:oMath>
                  </m:oMathPara>
                </a14:m>
                <a:endParaRPr lang="vi-VN" sz="3200" kern="0" dirty="0">
                  <a:solidFill>
                    <a:srgbClr val="FF0000"/>
                  </a:solidFill>
                  <a:sym typeface="Arial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BBBDDE4-4DC2-49AC-8EB9-FB441F060D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214" y="2916610"/>
                <a:ext cx="545600" cy="489343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E8D8D091-D03B-4EF8-A160-C53E2E4F9217}"/>
              </a:ext>
            </a:extLst>
          </p:cNvPr>
          <p:cNvSpPr/>
          <p:nvPr/>
        </p:nvSpPr>
        <p:spPr>
          <a:xfrm>
            <a:off x="10122488" y="2997901"/>
            <a:ext cx="476429" cy="44998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3F5378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63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263248"/>
                </a:solidFill>
                <a:latin typeface="Arial" panose="020B0604020202020204"/>
                <a:sym typeface="Arial"/>
              </a:rPr>
              <a:t>?</a:t>
            </a:r>
            <a:endParaRPr lang="vi-VN" sz="3200" kern="0" dirty="0">
              <a:solidFill>
                <a:srgbClr val="FFFFFF"/>
              </a:solidFill>
              <a:latin typeface="Arial" panose="020B0604020202020204" pitchFamily="34" charset="0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A3B7FD6F-A35B-4A99-9C51-0F56092DEACF}"/>
                  </a:ext>
                </a:extLst>
              </p:cNvPr>
              <p:cNvSpPr txBox="1"/>
              <p:nvPr/>
            </p:nvSpPr>
            <p:spPr>
              <a:xfrm>
                <a:off x="9382014" y="2977366"/>
                <a:ext cx="645567" cy="796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vi-VN" sz="3200" i="1" kern="0" smtClean="0">
                            <a:solidFill>
                              <a:srgbClr val="000000"/>
                            </a:solidFill>
                            <a:latin typeface="Cambria Math"/>
                            <a:cs typeface="Arial"/>
                            <a:sym typeface="Arial"/>
                          </a:rPr>
                        </m:ctrlPr>
                      </m:fPr>
                      <m:num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5</m:t>
                        </m:r>
                      </m:num>
                      <m:den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−7</m:t>
                        </m:r>
                      </m:den>
                    </m:f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lang="vi-VN" sz="3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3B7FD6F-A35B-4A99-9C51-0F56092DE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2014" y="2977366"/>
                <a:ext cx="645567" cy="79650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xmlns="" id="{34DA5BE2-D43C-491C-926D-9DDBF406DAD0}"/>
                  </a:ext>
                </a:extLst>
              </p:cNvPr>
              <p:cNvSpPr/>
              <p:nvPr/>
            </p:nvSpPr>
            <p:spPr>
              <a:xfrm>
                <a:off x="10903761" y="2804769"/>
                <a:ext cx="4904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kern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ℤ</m:t>
                      </m:r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34DA5BE2-D43C-491C-926D-9DDBF406DA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3761" y="2804769"/>
                <a:ext cx="490474" cy="83099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F871204-6330-4E79-B107-031E12C83AC6}"/>
              </a:ext>
            </a:extLst>
          </p:cNvPr>
          <p:cNvSpPr txBox="1"/>
          <p:nvPr/>
        </p:nvSpPr>
        <p:spPr>
          <a:xfrm>
            <a:off x="8929457" y="2964517"/>
            <a:ext cx="8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3200" kern="0" dirty="0">
                <a:solidFill>
                  <a:srgbClr val="000000"/>
                </a:solidFill>
                <a:cs typeface="Arial"/>
                <a:sym typeface="Arial"/>
              </a:rPr>
              <a:t>c) </a:t>
            </a:r>
            <a:endParaRPr lang="vi-VN" sz="3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xmlns="" id="{55673769-CBFD-466C-B0EF-86E405C9B084}"/>
                  </a:ext>
                </a:extLst>
              </p:cNvPr>
              <p:cNvSpPr/>
              <p:nvPr/>
            </p:nvSpPr>
            <p:spPr>
              <a:xfrm>
                <a:off x="10137434" y="3007968"/>
                <a:ext cx="545600" cy="489343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09630">
                  <a:buClr>
                    <a:srgbClr val="000000"/>
                  </a:buClr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vi-VN" sz="3200" i="1" ker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∉</m:t>
                      </m:r>
                    </m:oMath>
                  </m:oMathPara>
                </a14:m>
                <a:endParaRPr lang="vi-VN" sz="3200" kern="0" dirty="0">
                  <a:solidFill>
                    <a:srgbClr val="FF0000"/>
                  </a:solidFill>
                  <a:latin typeface="Arial" panose="020B0604020202020204" pitchFamily="34" charset="0"/>
                  <a:sym typeface="Arial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5673769-CBFD-466C-B0EF-86E405C9B0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37434" y="3007968"/>
                <a:ext cx="545600" cy="489343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7CBFCBD7-0EC9-46A9-95CC-E2C974F84829}"/>
              </a:ext>
            </a:extLst>
          </p:cNvPr>
          <p:cNvSpPr/>
          <p:nvPr/>
        </p:nvSpPr>
        <p:spPr>
          <a:xfrm>
            <a:off x="2490022" y="3828898"/>
            <a:ext cx="476429" cy="44998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3F5378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63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263248"/>
                </a:solidFill>
                <a:latin typeface="Arial" panose="020B0604020202020204"/>
                <a:sym typeface="Arial"/>
              </a:rPr>
              <a:t>?</a:t>
            </a:r>
            <a:endParaRPr lang="vi-VN" sz="3200" kern="0" dirty="0">
              <a:solidFill>
                <a:srgbClr val="FFFFFF"/>
              </a:solidFill>
              <a:latin typeface="Arial" panose="020B0604020202020204" pitchFamily="34" charset="0"/>
              <a:sym typeface="Arial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2A1ECFCC-E26A-43D9-BCE4-19E4F5236FF8}"/>
              </a:ext>
            </a:extLst>
          </p:cNvPr>
          <p:cNvSpPr txBox="1"/>
          <p:nvPr/>
        </p:nvSpPr>
        <p:spPr>
          <a:xfrm>
            <a:off x="1749548" y="3808363"/>
            <a:ext cx="645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3200" kern="0" dirty="0">
                <a:solidFill>
                  <a:srgbClr val="000000"/>
                </a:solidFill>
                <a:cs typeface="Arial"/>
                <a:sym typeface="Arial"/>
              </a:rPr>
              <a:t>0</a:t>
            </a:r>
            <a:endParaRPr lang="vi-VN" sz="3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xmlns="" id="{65CF497A-4A61-4349-8F46-C4976A2A2629}"/>
                  </a:ext>
                </a:extLst>
              </p:cNvPr>
              <p:cNvSpPr/>
              <p:nvPr/>
            </p:nvSpPr>
            <p:spPr>
              <a:xfrm>
                <a:off x="3271295" y="3635766"/>
                <a:ext cx="4904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ℚ</m:t>
                      </m:r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65CF497A-4A61-4349-8F46-C4976A2A26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1295" y="3635766"/>
                <a:ext cx="490474" cy="83099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F9F9E189-D16D-4351-A68F-722F35839578}"/>
              </a:ext>
            </a:extLst>
          </p:cNvPr>
          <p:cNvSpPr txBox="1"/>
          <p:nvPr/>
        </p:nvSpPr>
        <p:spPr>
          <a:xfrm>
            <a:off x="1296991" y="3795514"/>
            <a:ext cx="8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3200" kern="0" dirty="0">
                <a:solidFill>
                  <a:srgbClr val="000000"/>
                </a:solidFill>
                <a:cs typeface="Arial"/>
                <a:sym typeface="Arial"/>
              </a:rPr>
              <a:t>d) </a:t>
            </a:r>
            <a:endParaRPr lang="vi-VN" sz="3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xmlns="" id="{C0C0B15B-8BEC-48C8-9903-C816020C812A}"/>
                  </a:ext>
                </a:extLst>
              </p:cNvPr>
              <p:cNvSpPr/>
              <p:nvPr/>
            </p:nvSpPr>
            <p:spPr>
              <a:xfrm>
                <a:off x="2504968" y="3838965"/>
                <a:ext cx="545600" cy="489343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09630">
                  <a:buClr>
                    <a:srgbClr val="000000"/>
                  </a:buClr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3200" b="1" i="1" ker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∈</m:t>
                      </m:r>
                    </m:oMath>
                  </m:oMathPara>
                </a14:m>
                <a:endParaRPr lang="vi-VN" sz="3200" kern="0" dirty="0">
                  <a:solidFill>
                    <a:srgbClr val="FFFFFF"/>
                  </a:solidFill>
                  <a:sym typeface="Arial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0C0B15B-8BEC-48C8-9903-C816020C812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4968" y="3838965"/>
                <a:ext cx="545600" cy="489343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3AF76B4E-BBC0-48D7-821C-F0E8259408C6}"/>
              </a:ext>
            </a:extLst>
          </p:cNvPr>
          <p:cNvSpPr/>
          <p:nvPr/>
        </p:nvSpPr>
        <p:spPr>
          <a:xfrm>
            <a:off x="6137361" y="3867175"/>
            <a:ext cx="476429" cy="44998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3F5378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63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263248"/>
                </a:solidFill>
                <a:latin typeface="Arial" panose="020B0604020202020204"/>
                <a:sym typeface="Arial"/>
              </a:rPr>
              <a:t>?</a:t>
            </a:r>
            <a:endParaRPr lang="vi-VN" sz="3200" kern="0" dirty="0">
              <a:solidFill>
                <a:srgbClr val="FFFFFF"/>
              </a:solidFill>
              <a:latin typeface="Arial" panose="020B0604020202020204" pitchFamily="34" charset="0"/>
              <a:sym typeface="Arial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8CD1AA85-CD83-4838-B8AE-D56D51F163BE}"/>
              </a:ext>
            </a:extLst>
          </p:cNvPr>
          <p:cNvSpPr txBox="1"/>
          <p:nvPr/>
        </p:nvSpPr>
        <p:spPr>
          <a:xfrm>
            <a:off x="5293941" y="3846640"/>
            <a:ext cx="8911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3200" kern="0" dirty="0">
                <a:solidFill>
                  <a:srgbClr val="000000"/>
                </a:solidFill>
                <a:cs typeface="Arial"/>
                <a:sym typeface="Arial"/>
              </a:rPr>
              <a:t>-7,3</a:t>
            </a:r>
            <a:endParaRPr lang="vi-VN" sz="3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xmlns="" id="{F333A799-F2CA-444E-B3A2-B3FF03BC9733}"/>
                  </a:ext>
                </a:extLst>
              </p:cNvPr>
              <p:cNvSpPr/>
              <p:nvPr/>
            </p:nvSpPr>
            <p:spPr>
              <a:xfrm>
                <a:off x="6918634" y="3674043"/>
                <a:ext cx="4904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ℚ</m:t>
                      </m:r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333A799-F2CA-444E-B3A2-B3FF03BC97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8634" y="3674043"/>
                <a:ext cx="490474" cy="830997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1055431A-682E-4647-987C-F30182B0D979}"/>
              </a:ext>
            </a:extLst>
          </p:cNvPr>
          <p:cNvSpPr txBox="1"/>
          <p:nvPr/>
        </p:nvSpPr>
        <p:spPr>
          <a:xfrm>
            <a:off x="4944330" y="3833791"/>
            <a:ext cx="8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3200" kern="0" dirty="0">
                <a:solidFill>
                  <a:srgbClr val="000000"/>
                </a:solidFill>
                <a:cs typeface="Arial"/>
                <a:sym typeface="Arial"/>
              </a:rPr>
              <a:t>e) </a:t>
            </a:r>
            <a:endParaRPr lang="vi-VN" sz="3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xmlns="" id="{E3D78C7D-A4E9-4DC8-A0D6-98C79ED62832}"/>
                  </a:ext>
                </a:extLst>
              </p:cNvPr>
              <p:cNvSpPr/>
              <p:nvPr/>
            </p:nvSpPr>
            <p:spPr>
              <a:xfrm>
                <a:off x="6152307" y="3877242"/>
                <a:ext cx="545600" cy="489343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09630">
                  <a:buClr>
                    <a:srgbClr val="000000"/>
                  </a:buClr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3200" b="1" i="1" ker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∈</m:t>
                      </m:r>
                    </m:oMath>
                  </m:oMathPara>
                </a14:m>
                <a:endParaRPr lang="vi-VN" sz="3200" kern="0" dirty="0">
                  <a:solidFill>
                    <a:srgbClr val="FFFFFF"/>
                  </a:solidFill>
                  <a:sym typeface="Arial"/>
                </a:endParaRPr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E3D78C7D-A4E9-4DC8-A0D6-98C79ED6283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2307" y="3877242"/>
                <a:ext cx="545600" cy="489343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57C8ADD5-043C-42D0-94ED-4AA053EB2498}"/>
              </a:ext>
            </a:extLst>
          </p:cNvPr>
          <p:cNvSpPr/>
          <p:nvPr/>
        </p:nvSpPr>
        <p:spPr>
          <a:xfrm>
            <a:off x="10169099" y="3942398"/>
            <a:ext cx="476429" cy="449989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3F5378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09630">
              <a:buClr>
                <a:srgbClr val="000000"/>
              </a:buClr>
              <a:defRPr/>
            </a:pPr>
            <a:r>
              <a:rPr lang="en-US" sz="3200" kern="0" dirty="0">
                <a:solidFill>
                  <a:srgbClr val="263248"/>
                </a:solidFill>
                <a:latin typeface="Arial" panose="020B0604020202020204"/>
                <a:sym typeface="Arial"/>
              </a:rPr>
              <a:t>?</a:t>
            </a:r>
            <a:endParaRPr lang="vi-VN" sz="3200" kern="0" dirty="0">
              <a:solidFill>
                <a:srgbClr val="FFFFFF"/>
              </a:solidFill>
              <a:latin typeface="Arial" panose="020B0604020202020204" pitchFamily="34" charset="0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xmlns="" id="{13E9A0D4-8134-4C50-9A10-4A674CC9565D}"/>
                  </a:ext>
                </a:extLst>
              </p:cNvPr>
              <p:cNvSpPr txBox="1"/>
              <p:nvPr/>
            </p:nvSpPr>
            <p:spPr>
              <a:xfrm>
                <a:off x="9428625" y="3921863"/>
                <a:ext cx="645567" cy="791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>
                    <a:srgbClr val="000000"/>
                  </a:buClr>
                  <a:buFont typeface="Arial"/>
                  <a:buNone/>
                </a:pPr>
                <a14:m>
                  <m:oMath xmlns:m="http://schemas.openxmlformats.org/officeDocument/2006/math">
                    <m:r>
                      <a:rPr lang="en-US" sz="32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Arial"/>
                        <a:sym typeface="Arial"/>
                      </a:rPr>
                      <m:t>3</m:t>
                    </m:r>
                    <m:f>
                      <m:fPr>
                        <m:ctrlPr>
                          <a:rPr lang="vi-VN" sz="3200" i="1" kern="0" smtClean="0">
                            <a:solidFill>
                              <a:srgbClr val="000000"/>
                            </a:solidFill>
                            <a:latin typeface="Cambria Math"/>
                            <a:cs typeface="Arial"/>
                            <a:sym typeface="Arial"/>
                          </a:rPr>
                        </m:ctrlPr>
                      </m:fPr>
                      <m:num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2</m:t>
                        </m:r>
                      </m:num>
                      <m:den>
                        <m:r>
                          <a:rPr lang="en-US" sz="32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Arial"/>
                            <a:sym typeface="Arial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3200" kern="0" dirty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lang="vi-VN" sz="3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3E9A0D4-8134-4C50-9A10-4A674CC956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8625" y="3921863"/>
                <a:ext cx="645567" cy="791370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xmlns="" id="{8CE8B621-CD18-4628-AB04-A0BD0D26C5B5}"/>
                  </a:ext>
                </a:extLst>
              </p:cNvPr>
              <p:cNvSpPr/>
              <p:nvPr/>
            </p:nvSpPr>
            <p:spPr>
              <a:xfrm>
                <a:off x="10950372" y="3749266"/>
                <a:ext cx="49047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ℚ</m:t>
                      </m:r>
                    </m:oMath>
                  </m:oMathPara>
                </a14:m>
                <a:endParaRPr lang="en-US" sz="3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8CE8B621-CD18-4628-AB04-A0BD0D26C5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0372" y="3749266"/>
                <a:ext cx="490474" cy="830997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7ED9BCFE-3FF7-4BD4-95E1-A1EC85E867E4}"/>
              </a:ext>
            </a:extLst>
          </p:cNvPr>
          <p:cNvSpPr txBox="1"/>
          <p:nvPr/>
        </p:nvSpPr>
        <p:spPr>
          <a:xfrm>
            <a:off x="8976068" y="3909014"/>
            <a:ext cx="802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3200" kern="0" dirty="0">
                <a:solidFill>
                  <a:srgbClr val="000000"/>
                </a:solidFill>
                <a:cs typeface="Arial"/>
                <a:sym typeface="Arial"/>
              </a:rPr>
              <a:t>g) </a:t>
            </a:r>
            <a:endParaRPr lang="vi-VN" sz="32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xmlns="" id="{379EA37A-C5C2-4180-A7E5-7D77A3968D79}"/>
                  </a:ext>
                </a:extLst>
              </p:cNvPr>
              <p:cNvSpPr/>
              <p:nvPr/>
            </p:nvSpPr>
            <p:spPr>
              <a:xfrm>
                <a:off x="10184045" y="3952465"/>
                <a:ext cx="545600" cy="489343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09630">
                  <a:buClr>
                    <a:srgbClr val="000000"/>
                  </a:buClr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3200" b="1" i="1" ker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∈</m:t>
                      </m:r>
                    </m:oMath>
                  </m:oMathPara>
                </a14:m>
                <a:endParaRPr lang="vi-VN" sz="3200" kern="0" dirty="0">
                  <a:solidFill>
                    <a:srgbClr val="FFFFFF"/>
                  </a:solidFill>
                  <a:sym typeface="Arial"/>
                </a:endParaRPr>
              </a:p>
            </p:txBody>
          </p:sp>
        </mc:Choice>
        <mc:Fallback xmlns=""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379EA37A-C5C2-4180-A7E5-7D77A3968D7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4045" y="3952465"/>
                <a:ext cx="545600" cy="489343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  <a:ln w="25400" cap="flat" cmpd="sng" algn="ctr">
                <a:solidFill>
                  <a:srgbClr val="3F5378">
                    <a:shade val="50000"/>
                  </a:srgbClr>
                </a:solidFill>
                <a:prstDash val="solid"/>
              </a:ln>
              <a:effectLst/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13" grpId="0" animBg="1"/>
      <p:bldP spid="14" grpId="0" animBg="1"/>
      <p:bldP spid="14" grpId="1" animBg="1"/>
      <p:bldP spid="15" grpId="0"/>
      <p:bldP spid="16" grpId="0"/>
      <p:bldP spid="17" grpId="0"/>
      <p:bldP spid="18" grpId="0" animBg="1"/>
      <p:bldP spid="19" grpId="0" animBg="1"/>
      <p:bldP spid="19" grpId="1" animBg="1"/>
      <p:bldP spid="20" grpId="0"/>
      <p:bldP spid="21" grpId="0"/>
      <p:bldP spid="22" grpId="0"/>
      <p:bldP spid="23" grpId="0" animBg="1"/>
      <p:bldP spid="24" grpId="0" animBg="1"/>
      <p:bldP spid="24" grpId="1" animBg="1"/>
      <p:bldP spid="25" grpId="0"/>
      <p:bldP spid="26" grpId="0"/>
      <p:bldP spid="27" grpId="0"/>
      <p:bldP spid="28" grpId="0" animBg="1"/>
      <p:bldP spid="32" grpId="0" animBg="1"/>
      <p:bldP spid="32" grpId="1" animBg="1"/>
      <p:bldP spid="33" grpId="0"/>
      <p:bldP spid="34" grpId="0"/>
      <p:bldP spid="35" grpId="0"/>
      <p:bldP spid="36" grpId="0" animBg="1"/>
      <p:bldP spid="38" grpId="0" animBg="1"/>
      <p:bldP spid="38" grpId="1" animBg="1"/>
      <p:bldP spid="40" grpId="0"/>
      <p:bldP spid="41" grpId="0"/>
      <p:bldP spid="42" grpId="0"/>
      <p:bldP spid="43" grpId="0" animBg="1"/>
      <p:bldP spid="44" grpId="0" animBg="1"/>
      <p:bldP spid="44" grpId="1" animBg="1"/>
      <p:bldP spid="45" grpId="0"/>
      <p:bldP spid="47" grpId="0"/>
      <p:bldP spid="55" grpId="0"/>
      <p:bldP spid="5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1161531">
            <a:off x="122273" y="5654510"/>
            <a:ext cx="1016437" cy="91109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45310" y="141711"/>
            <a:ext cx="11301379" cy="1305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3 (SGK – tr10):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020" y="4836641"/>
            <a:ext cx="2714779" cy="20179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xmlns="" id="{44B392DC-C21A-45A2-AF76-F0953AD1E92F}"/>
                  </a:ext>
                </a:extLst>
              </p:cNvPr>
              <p:cNvSpPr/>
              <p:nvPr/>
            </p:nvSpPr>
            <p:spPr>
              <a:xfrm>
                <a:off x="445311" y="1749794"/>
                <a:ext cx="3874442" cy="6588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a)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ℕ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ℚ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4B392DC-C21A-45A2-AF76-F0953AD1E9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311" y="1749794"/>
                <a:ext cx="3874442" cy="658835"/>
              </a:xfrm>
              <a:prstGeom prst="rect">
                <a:avLst/>
              </a:prstGeom>
              <a:blipFill>
                <a:blip r:embed="rId5"/>
                <a:stretch>
                  <a:fillRect l="-3145" r="-1258" b="-2500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xmlns="" id="{E189E334-EAAF-4BCB-B69D-22534850D748}"/>
                  </a:ext>
                </a:extLst>
              </p:cNvPr>
              <p:cNvSpPr/>
              <p:nvPr/>
            </p:nvSpPr>
            <p:spPr>
              <a:xfrm>
                <a:off x="6846110" y="1749793"/>
                <a:ext cx="4363172" cy="6588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b)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ℤ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ℚ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E189E334-EAAF-4BCB-B69D-22534850D74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6110" y="1749793"/>
                <a:ext cx="4363172" cy="658835"/>
              </a:xfrm>
              <a:prstGeom prst="rect">
                <a:avLst/>
              </a:prstGeom>
              <a:blipFill>
                <a:blip r:embed="rId6"/>
                <a:stretch>
                  <a:fillRect l="-2793" b="-2500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xmlns="" id="{19FE5266-7571-4394-A2DB-66D44CB2236C}"/>
                  </a:ext>
                </a:extLst>
              </p:cNvPr>
              <p:cNvSpPr/>
              <p:nvPr/>
            </p:nvSpPr>
            <p:spPr>
              <a:xfrm>
                <a:off x="445310" y="2820502"/>
                <a:ext cx="3874442" cy="6588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c)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ℚ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ℕ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19FE5266-7571-4394-A2DB-66D44CB223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310" y="2820502"/>
                <a:ext cx="3874442" cy="658835"/>
              </a:xfrm>
              <a:prstGeom prst="rect">
                <a:avLst/>
              </a:prstGeom>
              <a:blipFill>
                <a:blip r:embed="rId7"/>
                <a:stretch>
                  <a:fillRect l="-3145" r="-943" b="-2500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xmlns="" id="{D7A1037B-B0D7-45AF-BFC8-D714ABF6FE03}"/>
                  </a:ext>
                </a:extLst>
              </p:cNvPr>
              <p:cNvSpPr/>
              <p:nvPr/>
            </p:nvSpPr>
            <p:spPr>
              <a:xfrm>
                <a:off x="6956469" y="2820502"/>
                <a:ext cx="3874442" cy="6588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d)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ℚ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ℤ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7A1037B-B0D7-45AF-BFC8-D714ABF6FE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469" y="2820502"/>
                <a:ext cx="3874442" cy="658835"/>
              </a:xfrm>
              <a:prstGeom prst="rect">
                <a:avLst/>
              </a:prstGeom>
              <a:blipFill>
                <a:blip r:embed="rId8"/>
                <a:stretch>
                  <a:fillRect l="-3145" r="-314" b="-2500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xmlns="" id="{10AD5A65-485A-4285-858D-576027D97E19}"/>
                  </a:ext>
                </a:extLst>
              </p:cNvPr>
              <p:cNvSpPr/>
              <p:nvPr/>
            </p:nvSpPr>
            <p:spPr>
              <a:xfrm>
                <a:off x="445310" y="4103164"/>
                <a:ext cx="4147710" cy="6588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e)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ℕ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</a:t>
                </a:r>
                <a14:m>
                  <m:oMath xmlns:m="http://schemas.openxmlformats.org/officeDocument/2006/math">
                    <m:r>
                      <a:rPr lang="en-US" sz="2800" b="0" i="0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 </m:t>
                    </m:r>
                    <m:r>
                      <a:rPr lang="vi-VN" sz="2800" i="1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∉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ℚ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0AD5A65-485A-4285-858D-576027D97E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310" y="4103164"/>
                <a:ext cx="4147710" cy="658835"/>
              </a:xfrm>
              <a:prstGeom prst="rect">
                <a:avLst/>
              </a:prstGeom>
              <a:blipFill>
                <a:blip r:embed="rId9"/>
                <a:stretch>
                  <a:fillRect l="-2941" b="-2500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xmlns="" id="{38DF1A1F-3FD3-4652-851B-E8CA7FF0F223}"/>
                  </a:ext>
                </a:extLst>
              </p:cNvPr>
              <p:cNvSpPr/>
              <p:nvPr/>
            </p:nvSpPr>
            <p:spPr>
              <a:xfrm>
                <a:off x="6956469" y="4103163"/>
                <a:ext cx="4147710" cy="6588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g)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ℤ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a</a:t>
                </a:r>
                <a14:m>
                  <m:oMath xmlns:m="http://schemas.openxmlformats.org/officeDocument/2006/math">
                    <m:r>
                      <a:rPr lang="en-US" sz="2800" b="0" i="0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 </m:t>
                    </m:r>
                    <m:r>
                      <a:rPr lang="vi-VN" sz="2800" i="1" kern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∉</m:t>
                    </m:r>
                    <m:r>
                      <a:rPr lang="en-US" sz="28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ℚ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8DF1A1F-3FD3-4652-851B-E8CA7FF0F2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469" y="4103163"/>
                <a:ext cx="4147710" cy="658835"/>
              </a:xfrm>
              <a:prstGeom prst="rect">
                <a:avLst/>
              </a:prstGeom>
              <a:blipFill>
                <a:blip r:embed="rId10"/>
                <a:stretch>
                  <a:fillRect l="-2937" b="-2500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CA2ABD9-CE72-403B-90AD-C88ECB64557F}"/>
              </a:ext>
            </a:extLst>
          </p:cNvPr>
          <p:cNvSpPr txBox="1"/>
          <p:nvPr/>
        </p:nvSpPr>
        <p:spPr>
          <a:xfrm>
            <a:off x="4337455" y="1872079"/>
            <a:ext cx="1245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Đúng</a:t>
            </a:r>
            <a:endParaRPr lang="vi-VN" sz="28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20B6FFB-CA09-4123-B46F-22A4E6325F60}"/>
              </a:ext>
            </a:extLst>
          </p:cNvPr>
          <p:cNvSpPr txBox="1"/>
          <p:nvPr/>
        </p:nvSpPr>
        <p:spPr>
          <a:xfrm>
            <a:off x="10586544" y="1888780"/>
            <a:ext cx="1245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Đúng</a:t>
            </a:r>
            <a:endParaRPr lang="vi-VN" sz="2800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B07B1B1-D77E-4094-B447-9A8142014B05}"/>
              </a:ext>
            </a:extLst>
          </p:cNvPr>
          <p:cNvSpPr txBox="1"/>
          <p:nvPr/>
        </p:nvSpPr>
        <p:spPr>
          <a:xfrm>
            <a:off x="4319752" y="2901292"/>
            <a:ext cx="1245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Sai</a:t>
            </a:r>
            <a:endParaRPr lang="vi-VN" sz="28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3DF54C5-663F-4494-B418-3A90CE774EAF}"/>
              </a:ext>
            </a:extLst>
          </p:cNvPr>
          <p:cNvSpPr txBox="1"/>
          <p:nvPr/>
        </p:nvSpPr>
        <p:spPr>
          <a:xfrm>
            <a:off x="10830911" y="2956117"/>
            <a:ext cx="1245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Sai</a:t>
            </a:r>
            <a:endParaRPr lang="vi-VN" sz="2800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FB525D6-BE7C-4611-9999-739E5287DDF3}"/>
              </a:ext>
            </a:extLst>
          </p:cNvPr>
          <p:cNvSpPr txBox="1"/>
          <p:nvPr/>
        </p:nvSpPr>
        <p:spPr>
          <a:xfrm>
            <a:off x="4319752" y="4243371"/>
            <a:ext cx="1245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Sai</a:t>
            </a:r>
            <a:endParaRPr lang="vi-VN" sz="2800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D8691F6-E631-4A7A-B2C4-25ACF20E2326}"/>
              </a:ext>
            </a:extLst>
          </p:cNvPr>
          <p:cNvSpPr txBox="1"/>
          <p:nvPr/>
        </p:nvSpPr>
        <p:spPr>
          <a:xfrm>
            <a:off x="10603690" y="4238778"/>
            <a:ext cx="1245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Sai</a:t>
            </a:r>
            <a:endParaRPr lang="vi-V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326430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/>
      <p:bldP spid="13" grpId="0"/>
      <p:bldP spid="14" grpId="0"/>
      <p:bldP spid="15" grpId="0"/>
      <p:bldP spid="16" grpId="0"/>
      <p:bldP spid="4" grpId="0"/>
      <p:bldP spid="17" grpId="0"/>
      <p:bldP spid="18" grpId="0"/>
      <p:bldP spid="19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6070600"/>
            <a:ext cx="12192000" cy="787400"/>
          </a:xfrm>
          <a:prstGeom prst="rect">
            <a:avLst/>
          </a:prstGeom>
          <a:solidFill>
            <a:srgbClr val="84653C"/>
          </a:solidFill>
        </p:spPr>
      </p:sp>
      <p:pic>
        <p:nvPicPr>
          <p:cNvPr id="7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H="1">
            <a:off x="406400" y="2206578"/>
            <a:ext cx="1315581" cy="415844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9239F6A-A235-4E0A-A1BF-317455D34800}"/>
              </a:ext>
            </a:extLst>
          </p:cNvPr>
          <p:cNvSpPr/>
          <p:nvPr/>
        </p:nvSpPr>
        <p:spPr>
          <a:xfrm>
            <a:off x="445310" y="141711"/>
            <a:ext cx="11301379" cy="1305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4 (SGK – tr11):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A, B, C, D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D8BED47-BF64-4085-8E3F-069EC857FBE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4824" y="1700691"/>
            <a:ext cx="8396214" cy="1011774"/>
          </a:xfrm>
          <a:prstGeom prst="rect">
            <a:avLst/>
          </a:prstGeom>
        </p:spPr>
      </p:pic>
      <p:sp>
        <p:nvSpPr>
          <p:cNvPr id="9" name="Rounded Rectangular Callout 49">
            <a:extLst>
              <a:ext uri="{FF2B5EF4-FFF2-40B4-BE49-F238E27FC236}">
                <a16:creationId xmlns:a16="http://schemas.microsoft.com/office/drawing/2014/main" xmlns="" id="{A9F0A02E-9C47-4EEE-A407-A903CD8E532C}"/>
              </a:ext>
            </a:extLst>
          </p:cNvPr>
          <p:cNvSpPr/>
          <p:nvPr/>
        </p:nvSpPr>
        <p:spPr>
          <a:xfrm>
            <a:off x="2128381" y="2744943"/>
            <a:ext cx="1554717" cy="762000"/>
          </a:xfrm>
          <a:prstGeom prst="wedgeRoundRectCallout">
            <a:avLst>
              <a:gd name="adj1" fmla="val 65441"/>
              <a:gd name="adj2" fmla="val 44722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933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933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endParaRPr lang="en-US" sz="2933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AC3B12A7-B660-4AD5-B09B-B33E7C739621}"/>
              </a:ext>
            </a:extLst>
          </p:cNvPr>
          <p:cNvSpPr/>
          <p:nvPr/>
        </p:nvSpPr>
        <p:spPr>
          <a:xfrm>
            <a:off x="2128381" y="3732697"/>
            <a:ext cx="888251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A, B, C, D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lượt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xmlns="" id="{C142EFBB-A2C4-4332-8213-C14F9F74E8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37367"/>
              </p:ext>
            </p:extLst>
          </p:nvPr>
        </p:nvGraphicFramePr>
        <p:xfrm>
          <a:off x="5026025" y="4762500"/>
          <a:ext cx="1871663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6" imgW="1054080" imgH="444240" progId="Equation.DSMT4">
                  <p:embed/>
                </p:oleObj>
              </mc:Choice>
              <mc:Fallback>
                <p:oleObj name="Equation" r:id="rId6" imgW="105408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26025" y="4762500"/>
                        <a:ext cx="1871663" cy="788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5" b="438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558800" y="431800"/>
            <a:ext cx="11023600" cy="5936183"/>
            <a:chOff x="0" y="0"/>
            <a:chExt cx="6459412" cy="4240855"/>
          </a:xfrm>
          <a:solidFill>
            <a:schemeClr val="accent1">
              <a:lumMod val="75000"/>
            </a:schemeClr>
          </a:solidFill>
        </p:grpSpPr>
        <p:sp>
          <p:nvSpPr>
            <p:cNvPr id="8" name="Freeform 8"/>
            <p:cNvSpPr/>
            <p:nvPr/>
          </p:nvSpPr>
          <p:spPr>
            <a:xfrm>
              <a:off x="-1" y="0"/>
              <a:ext cx="6467071" cy="4240855"/>
            </a:xfrm>
            <a:custGeom>
              <a:avLst/>
              <a:gdLst/>
              <a:ahLst/>
              <a:cxnLst/>
              <a:rect l="l" t="t" r="r" b="b"/>
              <a:pathLst>
                <a:path w="6467071" h="4240855">
                  <a:moveTo>
                    <a:pt x="5960632" y="4223936"/>
                  </a:moveTo>
                  <a:cubicBezTo>
                    <a:pt x="5960632" y="4223936"/>
                    <a:pt x="5723636" y="4213966"/>
                    <a:pt x="5361497" y="4227411"/>
                  </a:cubicBezTo>
                  <a:cubicBezTo>
                    <a:pt x="4999359" y="4240855"/>
                    <a:pt x="490924" y="4240855"/>
                    <a:pt x="490924" y="4240855"/>
                  </a:cubicBezTo>
                  <a:cubicBezTo>
                    <a:pt x="245502" y="4240855"/>
                    <a:pt x="32509" y="4143587"/>
                    <a:pt x="31032" y="3983473"/>
                  </a:cubicBezTo>
                  <a:cubicBezTo>
                    <a:pt x="31032" y="3983473"/>
                    <a:pt x="0" y="2516286"/>
                    <a:pt x="0" y="606979"/>
                  </a:cubicBezTo>
                  <a:cubicBezTo>
                    <a:pt x="0" y="392820"/>
                    <a:pt x="15517" y="249246"/>
                    <a:pt x="15517" y="249246"/>
                  </a:cubicBezTo>
                  <a:cubicBezTo>
                    <a:pt x="15518" y="120578"/>
                    <a:pt x="1" y="0"/>
                    <a:pt x="459892" y="8134"/>
                  </a:cubicBezTo>
                  <a:cubicBezTo>
                    <a:pt x="459892" y="8134"/>
                    <a:pt x="1144663" y="28433"/>
                    <a:pt x="1627778" y="20834"/>
                  </a:cubicBezTo>
                  <a:cubicBezTo>
                    <a:pt x="2144992" y="12700"/>
                    <a:pt x="5914084" y="0"/>
                    <a:pt x="5914084" y="0"/>
                  </a:cubicBezTo>
                  <a:cubicBezTo>
                    <a:pt x="6225984" y="0"/>
                    <a:pt x="6459413" y="101069"/>
                    <a:pt x="6451555" y="303616"/>
                  </a:cubicBezTo>
                  <a:cubicBezTo>
                    <a:pt x="6451555" y="303616"/>
                    <a:pt x="6449560" y="2346453"/>
                    <a:pt x="6458315" y="3283886"/>
                  </a:cubicBezTo>
                  <a:cubicBezTo>
                    <a:pt x="6467071" y="3577187"/>
                    <a:pt x="6420523" y="3910259"/>
                    <a:pt x="6420523" y="3910259"/>
                  </a:cubicBezTo>
                  <a:cubicBezTo>
                    <a:pt x="6417558" y="4090284"/>
                    <a:pt x="6206054" y="4223936"/>
                    <a:pt x="5960632" y="4223936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2" name="Group 23"/>
          <p:cNvGrpSpPr/>
          <p:nvPr/>
        </p:nvGrpSpPr>
        <p:grpSpPr>
          <a:xfrm>
            <a:off x="457200" y="322783"/>
            <a:ext cx="11234031" cy="6205016"/>
            <a:chOff x="0" y="-2540"/>
            <a:chExt cx="3945890" cy="2124827"/>
          </a:xfrm>
        </p:grpSpPr>
        <p:sp>
          <p:nvSpPr>
            <p:cNvPr id="13" name="Freeform 24"/>
            <p:cNvSpPr/>
            <p:nvPr/>
          </p:nvSpPr>
          <p:spPr>
            <a:xfrm>
              <a:off x="0" y="-2540"/>
              <a:ext cx="3945890" cy="2124827"/>
            </a:xfrm>
            <a:custGeom>
              <a:avLst/>
              <a:gdLst/>
              <a:ahLst/>
              <a:cxnLst/>
              <a:rect l="l" t="t" r="r" b="b"/>
              <a:pathLst>
                <a:path w="3945890" h="2070100">
                  <a:moveTo>
                    <a:pt x="3440430" y="2048510"/>
                  </a:moveTo>
                  <a:cubicBezTo>
                    <a:pt x="3434080" y="2054860"/>
                    <a:pt x="3422650" y="2056130"/>
                    <a:pt x="3415030" y="2054860"/>
                  </a:cubicBezTo>
                  <a:cubicBezTo>
                    <a:pt x="3359150" y="2052320"/>
                    <a:pt x="3304540" y="2052320"/>
                    <a:pt x="3248660" y="2051050"/>
                  </a:cubicBezTo>
                  <a:cubicBezTo>
                    <a:pt x="3053080" y="2049780"/>
                    <a:pt x="2857500" y="2058670"/>
                    <a:pt x="2661920" y="2061210"/>
                  </a:cubicBezTo>
                  <a:cubicBezTo>
                    <a:pt x="2498090" y="2063750"/>
                    <a:pt x="2332990" y="2065020"/>
                    <a:pt x="2169160" y="2066290"/>
                  </a:cubicBezTo>
                  <a:cubicBezTo>
                    <a:pt x="1964690" y="2067560"/>
                    <a:pt x="1760220" y="2068830"/>
                    <a:pt x="1555750" y="2068830"/>
                  </a:cubicBezTo>
                  <a:cubicBezTo>
                    <a:pt x="1362710" y="2068830"/>
                    <a:pt x="1168400" y="2070100"/>
                    <a:pt x="975360" y="2070100"/>
                  </a:cubicBezTo>
                  <a:cubicBezTo>
                    <a:pt x="844550" y="2070100"/>
                    <a:pt x="712470" y="2070100"/>
                    <a:pt x="581660" y="2070100"/>
                  </a:cubicBezTo>
                  <a:cubicBezTo>
                    <a:pt x="449580" y="2070100"/>
                    <a:pt x="317500" y="2067560"/>
                    <a:pt x="194310" y="2011680"/>
                  </a:cubicBezTo>
                  <a:cubicBezTo>
                    <a:pt x="109220" y="1972310"/>
                    <a:pt x="33020" y="1906270"/>
                    <a:pt x="29210" y="1807210"/>
                  </a:cubicBezTo>
                  <a:cubicBezTo>
                    <a:pt x="27940" y="1767840"/>
                    <a:pt x="26670" y="1727200"/>
                    <a:pt x="25400" y="1687830"/>
                  </a:cubicBezTo>
                  <a:cubicBezTo>
                    <a:pt x="21590" y="1499870"/>
                    <a:pt x="15240" y="1310640"/>
                    <a:pt x="10160" y="1121410"/>
                  </a:cubicBezTo>
                  <a:cubicBezTo>
                    <a:pt x="5080" y="956310"/>
                    <a:pt x="0" y="791210"/>
                    <a:pt x="0" y="626110"/>
                  </a:cubicBezTo>
                  <a:cubicBezTo>
                    <a:pt x="0" y="509270"/>
                    <a:pt x="3810" y="391160"/>
                    <a:pt x="15240" y="274320"/>
                  </a:cubicBezTo>
                  <a:cubicBezTo>
                    <a:pt x="19050" y="231140"/>
                    <a:pt x="12700" y="186690"/>
                    <a:pt x="27940" y="144780"/>
                  </a:cubicBezTo>
                  <a:cubicBezTo>
                    <a:pt x="50800" y="83820"/>
                    <a:pt x="115570" y="54610"/>
                    <a:pt x="175260" y="38100"/>
                  </a:cubicBezTo>
                  <a:cubicBezTo>
                    <a:pt x="278130" y="10160"/>
                    <a:pt x="389890" y="8890"/>
                    <a:pt x="495300" y="11430"/>
                  </a:cubicBezTo>
                  <a:cubicBezTo>
                    <a:pt x="678180" y="16510"/>
                    <a:pt x="3347720" y="0"/>
                    <a:pt x="3455670" y="5080"/>
                  </a:cubicBezTo>
                  <a:cubicBezTo>
                    <a:pt x="3580130" y="11430"/>
                    <a:pt x="3716020" y="31750"/>
                    <a:pt x="3821430" y="102870"/>
                  </a:cubicBezTo>
                  <a:cubicBezTo>
                    <a:pt x="3860800" y="129540"/>
                    <a:pt x="3895090" y="163830"/>
                    <a:pt x="3915410" y="207010"/>
                  </a:cubicBezTo>
                  <a:cubicBezTo>
                    <a:pt x="3931920" y="241300"/>
                    <a:pt x="3935730" y="276860"/>
                    <a:pt x="3935730" y="314960"/>
                  </a:cubicBezTo>
                  <a:cubicBezTo>
                    <a:pt x="3933190" y="515620"/>
                    <a:pt x="3945890" y="1203960"/>
                    <a:pt x="3939540" y="1347470"/>
                  </a:cubicBezTo>
                  <a:cubicBezTo>
                    <a:pt x="3933190" y="1466850"/>
                    <a:pt x="3923030" y="1586230"/>
                    <a:pt x="3907790" y="1704340"/>
                  </a:cubicBezTo>
                  <a:cubicBezTo>
                    <a:pt x="3903980" y="1734820"/>
                    <a:pt x="3902710" y="1766570"/>
                    <a:pt x="3893820" y="1795780"/>
                  </a:cubicBezTo>
                  <a:cubicBezTo>
                    <a:pt x="3877310" y="1849120"/>
                    <a:pt x="3841750" y="1894840"/>
                    <a:pt x="3799840" y="1930400"/>
                  </a:cubicBezTo>
                  <a:cubicBezTo>
                    <a:pt x="3695700" y="2018030"/>
                    <a:pt x="3552190" y="2054860"/>
                    <a:pt x="3418840" y="2056130"/>
                  </a:cubicBezTo>
                  <a:cubicBezTo>
                    <a:pt x="3394710" y="2056130"/>
                    <a:pt x="3422650" y="2039620"/>
                    <a:pt x="3434080" y="2039620"/>
                  </a:cubicBezTo>
                  <a:cubicBezTo>
                    <a:pt x="3562350" y="2039620"/>
                    <a:pt x="3702050" y="2002790"/>
                    <a:pt x="3793490" y="1907540"/>
                  </a:cubicBezTo>
                  <a:cubicBezTo>
                    <a:pt x="3831590" y="1866900"/>
                    <a:pt x="3859530" y="1816100"/>
                    <a:pt x="3865880" y="1760220"/>
                  </a:cubicBezTo>
                  <a:cubicBezTo>
                    <a:pt x="3868420" y="1734820"/>
                    <a:pt x="3870960" y="1710690"/>
                    <a:pt x="3873500" y="1685290"/>
                  </a:cubicBezTo>
                  <a:cubicBezTo>
                    <a:pt x="3942080" y="1125220"/>
                    <a:pt x="3898900" y="382270"/>
                    <a:pt x="3898900" y="320040"/>
                  </a:cubicBezTo>
                  <a:cubicBezTo>
                    <a:pt x="3898900" y="275590"/>
                    <a:pt x="3891280" y="233680"/>
                    <a:pt x="3868420" y="195580"/>
                  </a:cubicBezTo>
                  <a:cubicBezTo>
                    <a:pt x="3843020" y="153670"/>
                    <a:pt x="3802380" y="121920"/>
                    <a:pt x="3759200" y="97790"/>
                  </a:cubicBezTo>
                  <a:cubicBezTo>
                    <a:pt x="3616960" y="19050"/>
                    <a:pt x="3449320" y="19050"/>
                    <a:pt x="3290570" y="20320"/>
                  </a:cubicBezTo>
                  <a:cubicBezTo>
                    <a:pt x="3120390" y="21590"/>
                    <a:pt x="1653540" y="41910"/>
                    <a:pt x="1437640" y="41910"/>
                  </a:cubicBezTo>
                  <a:cubicBezTo>
                    <a:pt x="1176020" y="41910"/>
                    <a:pt x="915670" y="38100"/>
                    <a:pt x="654050" y="31750"/>
                  </a:cubicBezTo>
                  <a:cubicBezTo>
                    <a:pt x="593090" y="31750"/>
                    <a:pt x="533400" y="29210"/>
                    <a:pt x="472440" y="27940"/>
                  </a:cubicBezTo>
                  <a:cubicBezTo>
                    <a:pt x="372110" y="25400"/>
                    <a:pt x="261620" y="24130"/>
                    <a:pt x="165100" y="55880"/>
                  </a:cubicBezTo>
                  <a:cubicBezTo>
                    <a:pt x="111760" y="73660"/>
                    <a:pt x="69850" y="106680"/>
                    <a:pt x="57150" y="163830"/>
                  </a:cubicBezTo>
                  <a:cubicBezTo>
                    <a:pt x="48260" y="205740"/>
                    <a:pt x="52070" y="251460"/>
                    <a:pt x="48260" y="294640"/>
                  </a:cubicBezTo>
                  <a:cubicBezTo>
                    <a:pt x="33020" y="482600"/>
                    <a:pt x="35560" y="671830"/>
                    <a:pt x="40640" y="859790"/>
                  </a:cubicBezTo>
                  <a:cubicBezTo>
                    <a:pt x="45720" y="1060450"/>
                    <a:pt x="52070" y="1262380"/>
                    <a:pt x="57150" y="1463040"/>
                  </a:cubicBezTo>
                  <a:cubicBezTo>
                    <a:pt x="60960" y="1576070"/>
                    <a:pt x="63500" y="1689100"/>
                    <a:pt x="67310" y="1802130"/>
                  </a:cubicBezTo>
                  <a:cubicBezTo>
                    <a:pt x="71120" y="1917700"/>
                    <a:pt x="176530" y="1985010"/>
                    <a:pt x="275590" y="2019300"/>
                  </a:cubicBezTo>
                  <a:cubicBezTo>
                    <a:pt x="356870" y="2047240"/>
                    <a:pt x="441960" y="2056130"/>
                    <a:pt x="527050" y="2056130"/>
                  </a:cubicBezTo>
                  <a:cubicBezTo>
                    <a:pt x="615950" y="2056130"/>
                    <a:pt x="703580" y="2056130"/>
                    <a:pt x="792480" y="2056130"/>
                  </a:cubicBezTo>
                  <a:cubicBezTo>
                    <a:pt x="962660" y="2056130"/>
                    <a:pt x="1131570" y="2056130"/>
                    <a:pt x="1301750" y="2054860"/>
                  </a:cubicBezTo>
                  <a:cubicBezTo>
                    <a:pt x="1504950" y="2054860"/>
                    <a:pt x="1708150" y="2053590"/>
                    <a:pt x="1910080" y="2052320"/>
                  </a:cubicBezTo>
                  <a:cubicBezTo>
                    <a:pt x="2096770" y="2051050"/>
                    <a:pt x="2283460" y="2049780"/>
                    <a:pt x="2468880" y="2048510"/>
                  </a:cubicBezTo>
                  <a:cubicBezTo>
                    <a:pt x="2589530" y="2047240"/>
                    <a:pt x="2710180" y="2045970"/>
                    <a:pt x="2830830" y="2042160"/>
                  </a:cubicBezTo>
                  <a:cubicBezTo>
                    <a:pt x="3032760" y="2034540"/>
                    <a:pt x="3235960" y="2030730"/>
                    <a:pt x="3437890" y="2038350"/>
                  </a:cubicBezTo>
                  <a:cubicBezTo>
                    <a:pt x="3446780" y="2039620"/>
                    <a:pt x="3445510" y="2043430"/>
                    <a:pt x="3440430" y="2048510"/>
                  </a:cubicBezTo>
                  <a:close/>
                </a:path>
              </a:pathLst>
            </a:custGeom>
            <a:solidFill>
              <a:srgbClr val="AD3E25"/>
            </a:solidFill>
          </p:spPr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197415" y="593022"/>
                <a:ext cx="9794435" cy="1557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667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Bài 5 (SGK – tr11): </a:t>
                </a:r>
                <a:r>
                  <a:rPr lang="en-US" sz="2667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2667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667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2667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667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667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667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sau</a:t>
                </a:r>
                <a:r>
                  <a:rPr lang="en-US" sz="2667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sz="2667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9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−8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15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:r>
                  <a:rPr 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3,9; -12,5</a:t>
                </a:r>
                <a:endParaRPr lang="en-US" sz="2667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7415" y="593022"/>
                <a:ext cx="9794435" cy="1557927"/>
              </a:xfrm>
              <a:prstGeom prst="rect">
                <a:avLst/>
              </a:prstGeom>
              <a:blipFill>
                <a:blip r:embed="rId3"/>
                <a:stretch>
                  <a:fillRect l="-1182" b="-3125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914650" y="3527258"/>
                <a:ext cx="7550150" cy="23914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5000"/>
                  </a:lnSpc>
                  <a:spcBef>
                    <a:spcPts val="400"/>
                  </a:spcBef>
                  <a:spcAft>
                    <a:spcPts val="400"/>
                  </a:spcAft>
                </a:pPr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đối</a:t>
                </a:r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9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−8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−15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−5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:r>
                  <a:rPr 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3,9; -12,5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lượt</a:t>
                </a:r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8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  </a:t>
                </a:r>
              </a:p>
              <a:p>
                <a:pPr algn="ctr">
                  <a:lnSpc>
                    <a:spcPct val="135000"/>
                  </a:lnSpc>
                  <a:spcBef>
                    <a:spcPts val="400"/>
                  </a:spcBef>
                  <a:spcAft>
                    <a:spcPts val="40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9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8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15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a:rPr lang="en-US" sz="2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sz="2800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; -</a:t>
                </a:r>
                <a:r>
                  <a:rPr lang="en-US" sz="2400" dirty="0">
                    <a:solidFill>
                      <a:schemeClr val="bg1"/>
                    </a:solidFill>
                    <a:cs typeface="Arial" panose="020B0604020202020204" pitchFamily="34" charset="0"/>
                  </a:rPr>
                  <a:t>3,9; 12,5</a:t>
                </a:r>
                <a:endParaRPr lang="en-US" sz="28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4650" y="3527258"/>
                <a:ext cx="7550150" cy="2391489"/>
              </a:xfrm>
              <a:prstGeom prst="rect">
                <a:avLst/>
              </a:prstGeom>
              <a:blipFill>
                <a:blip r:embed="rId4"/>
                <a:stretch>
                  <a:fillRect l="-1614" r="-1614" b="-204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1613781" y="2451914"/>
            <a:ext cx="2184400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933" b="1" u="sng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933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u="sng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933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05045" y="3189665"/>
            <a:ext cx="3777352" cy="377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36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allAtOnce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5" b="438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202600">
            <a:off x="7957223" y="5139604"/>
            <a:ext cx="2103096" cy="441650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529932" y="1596975"/>
            <a:ext cx="9225749" cy="2948578"/>
            <a:chOff x="0" y="0"/>
            <a:chExt cx="15649686" cy="5091174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15479936" cy="5091174"/>
              <a:chOff x="0" y="0"/>
              <a:chExt cx="9029400" cy="2969667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-4073"/>
                <a:ext cx="9035790" cy="2976270"/>
              </a:xfrm>
              <a:custGeom>
                <a:avLst/>
                <a:gdLst/>
                <a:ahLst/>
                <a:cxnLst/>
                <a:rect l="l" t="t" r="r" b="b"/>
                <a:pathLst>
                  <a:path w="9035790" h="2976270">
                    <a:moveTo>
                      <a:pt x="8408013" y="2921792"/>
                    </a:moveTo>
                    <a:cubicBezTo>
                      <a:pt x="8408013" y="2921792"/>
                      <a:pt x="7677138" y="2976270"/>
                      <a:pt x="6479604" y="2973648"/>
                    </a:cubicBezTo>
                    <a:cubicBezTo>
                      <a:pt x="3433785" y="2971485"/>
                      <a:pt x="1057074" y="2963661"/>
                      <a:pt x="1057074" y="2963661"/>
                    </a:cubicBezTo>
                    <a:cubicBezTo>
                      <a:pt x="812932" y="2954827"/>
                      <a:pt x="449110" y="2933596"/>
                      <a:pt x="282371" y="2875419"/>
                    </a:cubicBezTo>
                    <a:cubicBezTo>
                      <a:pt x="4469" y="2778456"/>
                      <a:pt x="0" y="2605177"/>
                      <a:pt x="0" y="2094084"/>
                    </a:cubicBezTo>
                    <a:lnTo>
                      <a:pt x="0" y="2094065"/>
                    </a:lnTo>
                    <a:cubicBezTo>
                      <a:pt x="8536" y="491230"/>
                      <a:pt x="0" y="345608"/>
                      <a:pt x="77597" y="223930"/>
                    </a:cubicBezTo>
                    <a:cubicBezTo>
                      <a:pt x="217372" y="4759"/>
                      <a:pt x="519255" y="4073"/>
                      <a:pt x="937909" y="4073"/>
                    </a:cubicBezTo>
                    <a:cubicBezTo>
                      <a:pt x="937909" y="4073"/>
                      <a:pt x="2155789" y="15681"/>
                      <a:pt x="5356508" y="7673"/>
                    </a:cubicBezTo>
                    <a:cubicBezTo>
                      <a:pt x="7458211" y="0"/>
                      <a:pt x="8174944" y="6979"/>
                      <a:pt x="8174944" y="6979"/>
                    </a:cubicBezTo>
                    <a:cubicBezTo>
                      <a:pt x="8543251" y="14458"/>
                      <a:pt x="8681511" y="42638"/>
                      <a:pt x="8879252" y="165219"/>
                    </a:cubicBezTo>
                    <a:cubicBezTo>
                      <a:pt x="9030269" y="258836"/>
                      <a:pt x="9035790" y="476157"/>
                      <a:pt x="9026651" y="2094065"/>
                    </a:cubicBezTo>
                    <a:lnTo>
                      <a:pt x="9026651" y="2094084"/>
                    </a:lnTo>
                    <a:cubicBezTo>
                      <a:pt x="9026649" y="2723142"/>
                      <a:pt x="8983866" y="2871730"/>
                      <a:pt x="8408013" y="2921792"/>
                    </a:cubicBezTo>
                    <a:close/>
                  </a:path>
                </a:pathLst>
              </a:custGeom>
              <a:solidFill>
                <a:srgbClr val="F1EEE1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>
              <a:off x="280698" y="1491145"/>
              <a:ext cx="15368988" cy="153703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 1: </a:t>
              </a:r>
              <a:r>
                <a:rPr lang="en-US" sz="4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Tập</a:t>
              </a:r>
              <a:r>
                <a:rPr lang="en-US" sz="4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4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4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4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hữu</a:t>
              </a:r>
              <a:r>
                <a:rPr lang="en-US" sz="4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tỉ</a:t>
              </a:r>
              <a:endParaRPr lang="en-US" sz="4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063052" y="5474037"/>
            <a:ext cx="2065896" cy="628555"/>
            <a:chOff x="0" y="0"/>
            <a:chExt cx="3908453" cy="1189159"/>
          </a:xfrm>
        </p:grpSpPr>
        <p:sp>
          <p:nvSpPr>
            <p:cNvPr id="10" name="Freeform 10"/>
            <p:cNvSpPr/>
            <p:nvPr/>
          </p:nvSpPr>
          <p:spPr>
            <a:xfrm>
              <a:off x="0" y="-4073"/>
              <a:ext cx="3914844" cy="1195762"/>
            </a:xfrm>
            <a:custGeom>
              <a:avLst/>
              <a:gdLst/>
              <a:ahLst/>
              <a:cxnLst/>
              <a:rect l="l" t="t" r="r" b="b"/>
              <a:pathLst>
                <a:path w="3914844" h="1195762">
                  <a:moveTo>
                    <a:pt x="3287066" y="1141284"/>
                  </a:moveTo>
                  <a:cubicBezTo>
                    <a:pt x="3287066" y="1141284"/>
                    <a:pt x="2556191" y="1195762"/>
                    <a:pt x="2093607" y="1193141"/>
                  </a:cubicBezTo>
                  <a:cubicBezTo>
                    <a:pt x="1711880" y="1190978"/>
                    <a:pt x="1057074" y="1183154"/>
                    <a:pt x="1057074" y="1183154"/>
                  </a:cubicBezTo>
                  <a:cubicBezTo>
                    <a:pt x="812932" y="1174319"/>
                    <a:pt x="449110" y="1153089"/>
                    <a:pt x="282371" y="1094912"/>
                  </a:cubicBezTo>
                  <a:cubicBezTo>
                    <a:pt x="4469" y="997948"/>
                    <a:pt x="0" y="824670"/>
                    <a:pt x="0" y="628061"/>
                  </a:cubicBezTo>
                  <a:lnTo>
                    <a:pt x="0" y="628060"/>
                  </a:lnTo>
                  <a:cubicBezTo>
                    <a:pt x="8536" y="491230"/>
                    <a:pt x="0" y="345608"/>
                    <a:pt x="77597" y="223930"/>
                  </a:cubicBezTo>
                  <a:cubicBezTo>
                    <a:pt x="217372" y="4759"/>
                    <a:pt x="519255" y="4073"/>
                    <a:pt x="937909" y="4073"/>
                  </a:cubicBezTo>
                  <a:cubicBezTo>
                    <a:pt x="937909" y="4073"/>
                    <a:pt x="1551711" y="15681"/>
                    <a:pt x="1952851" y="7673"/>
                  </a:cubicBezTo>
                  <a:cubicBezTo>
                    <a:pt x="2337264" y="0"/>
                    <a:pt x="3053997" y="6979"/>
                    <a:pt x="3053997" y="6979"/>
                  </a:cubicBezTo>
                  <a:cubicBezTo>
                    <a:pt x="3422305" y="14458"/>
                    <a:pt x="3560564" y="42638"/>
                    <a:pt x="3758305" y="165219"/>
                  </a:cubicBezTo>
                  <a:cubicBezTo>
                    <a:pt x="3909321" y="258836"/>
                    <a:pt x="3914844" y="476157"/>
                    <a:pt x="3905703" y="628060"/>
                  </a:cubicBezTo>
                  <a:lnTo>
                    <a:pt x="3905703" y="628061"/>
                  </a:lnTo>
                  <a:cubicBezTo>
                    <a:pt x="3905702" y="942635"/>
                    <a:pt x="3862918" y="1091222"/>
                    <a:pt x="3287066" y="1141284"/>
                  </a:cubicBezTo>
                  <a:close/>
                </a:path>
              </a:pathLst>
            </a:custGeom>
            <a:solidFill>
              <a:srgbClr val="588D4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5286006" y="5642806"/>
            <a:ext cx="1619989" cy="291016"/>
            <a:chOff x="0" y="0"/>
            <a:chExt cx="3206648" cy="576044"/>
          </a:xfrm>
        </p:grpSpPr>
        <p:sp>
          <p:nvSpPr>
            <p:cNvPr id="12" name="Freeform 12"/>
            <p:cNvSpPr/>
            <p:nvPr/>
          </p:nvSpPr>
          <p:spPr>
            <a:xfrm>
              <a:off x="-32211" y="-26290"/>
              <a:ext cx="3246589" cy="625806"/>
            </a:xfrm>
            <a:custGeom>
              <a:avLst/>
              <a:gdLst/>
              <a:ahLst/>
              <a:cxnLst/>
              <a:rect l="l" t="t" r="r" b="b"/>
              <a:pathLst>
                <a:path w="3246589" h="625806">
                  <a:moveTo>
                    <a:pt x="3221929" y="372290"/>
                  </a:moveTo>
                  <a:cubicBezTo>
                    <a:pt x="3219533" y="381385"/>
                    <a:pt x="3215395" y="389662"/>
                    <a:pt x="3209165" y="396247"/>
                  </a:cubicBezTo>
                  <a:cubicBezTo>
                    <a:pt x="3170451" y="437149"/>
                    <a:pt x="3105205" y="456956"/>
                    <a:pt x="3054413" y="477309"/>
                  </a:cubicBezTo>
                  <a:cubicBezTo>
                    <a:pt x="2955171" y="517079"/>
                    <a:pt x="2855391" y="555140"/>
                    <a:pt x="2757555" y="598364"/>
                  </a:cubicBezTo>
                  <a:cubicBezTo>
                    <a:pt x="2695441" y="625806"/>
                    <a:pt x="2666851" y="502884"/>
                    <a:pt x="2722333" y="478373"/>
                  </a:cubicBezTo>
                  <a:cubicBezTo>
                    <a:pt x="2795616" y="445997"/>
                    <a:pt x="2869941" y="416381"/>
                    <a:pt x="2944388" y="386938"/>
                  </a:cubicBezTo>
                  <a:cubicBezTo>
                    <a:pt x="2549712" y="370924"/>
                    <a:pt x="2155799" y="338448"/>
                    <a:pt x="1712940" y="329642"/>
                  </a:cubicBezTo>
                  <a:cubicBezTo>
                    <a:pt x="1387138" y="324123"/>
                    <a:pt x="1090535" y="324318"/>
                    <a:pt x="842846" y="319859"/>
                  </a:cubicBezTo>
                  <a:cubicBezTo>
                    <a:pt x="595353" y="315407"/>
                    <a:pt x="347463" y="314557"/>
                    <a:pt x="100842" y="338580"/>
                  </a:cubicBezTo>
                  <a:cubicBezTo>
                    <a:pt x="28260" y="345652"/>
                    <a:pt x="0" y="250505"/>
                    <a:pt x="82406" y="242478"/>
                  </a:cubicBezTo>
                  <a:cubicBezTo>
                    <a:pt x="329029" y="218455"/>
                    <a:pt x="576918" y="219303"/>
                    <a:pt x="824409" y="223757"/>
                  </a:cubicBezTo>
                  <a:cubicBezTo>
                    <a:pt x="1072100" y="228212"/>
                    <a:pt x="1362884" y="228017"/>
                    <a:pt x="1688684" y="233540"/>
                  </a:cubicBezTo>
                  <a:cubicBezTo>
                    <a:pt x="2156977" y="242783"/>
                    <a:pt x="2570394" y="278144"/>
                    <a:pt x="2984754" y="293126"/>
                  </a:cubicBezTo>
                  <a:cubicBezTo>
                    <a:pt x="2971369" y="286471"/>
                    <a:pt x="2958359" y="279915"/>
                    <a:pt x="2946188" y="273294"/>
                  </a:cubicBezTo>
                  <a:cubicBezTo>
                    <a:pt x="2865255" y="229260"/>
                    <a:pt x="2782417" y="187395"/>
                    <a:pt x="2705252" y="136880"/>
                  </a:cubicBezTo>
                  <a:cubicBezTo>
                    <a:pt x="2648015" y="99413"/>
                    <a:pt x="2724465" y="0"/>
                    <a:pt x="2774637" y="32843"/>
                  </a:cubicBezTo>
                  <a:cubicBezTo>
                    <a:pt x="2856276" y="86284"/>
                    <a:pt x="2944140" y="130245"/>
                    <a:pt x="3029696" y="176945"/>
                  </a:cubicBezTo>
                  <a:cubicBezTo>
                    <a:pt x="3093793" y="211931"/>
                    <a:pt x="3177109" y="246121"/>
                    <a:pt x="3227515" y="300887"/>
                  </a:cubicBezTo>
                  <a:cubicBezTo>
                    <a:pt x="3246589" y="321611"/>
                    <a:pt x="3239477" y="350498"/>
                    <a:pt x="3221929" y="37229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1044140">
            <a:off x="951667" y="1673060"/>
            <a:ext cx="624193" cy="894962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793655">
            <a:off x="2344406" y="892065"/>
            <a:ext cx="624193" cy="89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58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6000" r="-25000" b="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856" y="4869159"/>
            <a:ext cx="2160240" cy="216024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271464" y="3463301"/>
            <a:ext cx="799288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defTabSz="914446">
              <a:defRPr/>
            </a:pPr>
            <a:r>
              <a:rPr lang="en-US" sz="9600" b="1" cap="all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alibri"/>
                <a:cs typeface="Arial"/>
                <a:sym typeface="Arial"/>
              </a:rPr>
              <a:t>BẢO VỆ </a:t>
            </a:r>
          </a:p>
          <a:p>
            <a:pPr algn="ctr" defTabSz="914446">
              <a:defRPr/>
            </a:pPr>
            <a:r>
              <a:rPr lang="en-US" sz="9600" b="1" cap="all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alibri"/>
                <a:cs typeface="Arial"/>
                <a:sym typeface="Arial"/>
              </a:rPr>
              <a:t>KHU PHỐ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874" y="5326805"/>
            <a:ext cx="2162455" cy="2162455"/>
          </a:xfrm>
          <a:prstGeom prst="rect">
            <a:avLst/>
          </a:prstGeom>
        </p:spPr>
      </p:pic>
      <p:pic>
        <p:nvPicPr>
          <p:cNvPr id="14" name="bensound-jazzyfrench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41523" y="-1219200"/>
            <a:ext cx="6096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988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283" y="3134184"/>
            <a:ext cx="39528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1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6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/>
      <p:bldP spid="1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7" y="1124280"/>
            <a:ext cx="936104" cy="892955"/>
          </a:xfrm>
          <a:prstGeom prst="rect">
            <a:avLst/>
          </a:prstGeom>
        </p:spPr>
      </p:pic>
      <p:pic>
        <p:nvPicPr>
          <p:cNvPr id="6" name="Picture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718" y="502040"/>
            <a:ext cx="793697" cy="757112"/>
          </a:xfrm>
          <a:prstGeom prst="rect">
            <a:avLst/>
          </a:prstGeom>
        </p:spPr>
      </p:pic>
      <p:pic>
        <p:nvPicPr>
          <p:cNvPr id="7" name="Picture 6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32" y="1124281"/>
            <a:ext cx="865065" cy="825191"/>
          </a:xfrm>
          <a:prstGeom prst="rect">
            <a:avLst/>
          </a:prstGeom>
        </p:spPr>
      </p:pic>
      <p:pic>
        <p:nvPicPr>
          <p:cNvPr id="8" name="Picture 7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968" y="236847"/>
            <a:ext cx="1054968" cy="1006340"/>
          </a:xfrm>
          <a:prstGeom prst="rect">
            <a:avLst/>
          </a:prstGeom>
        </p:spPr>
      </p:pic>
      <p:pic>
        <p:nvPicPr>
          <p:cNvPr id="13" name="Picture 12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718" y="5465334"/>
            <a:ext cx="1760580" cy="143047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524000" y="-19088"/>
            <a:ext cx="89289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defTabSz="914446">
              <a:defRPr/>
            </a:pPr>
            <a:r>
              <a:rPr lang="en-US" sz="36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Calibri"/>
                <a:cs typeface="Arial"/>
                <a:sym typeface="Arial"/>
              </a:rPr>
              <a:t>BẢO VỆ KHU PHỐ</a:t>
            </a:r>
          </a:p>
        </p:txBody>
      </p:sp>
      <p:pic>
        <p:nvPicPr>
          <p:cNvPr id="14" name="bensound-jazzyfrench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815147" y="-121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4.19753E-6 L 4.16667E-6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566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7" grpId="0"/>
      <p:bldP spid="1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9000" t="-2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>
            <a:off x="886690" y="332656"/>
            <a:ext cx="10381673" cy="1080120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defRPr/>
            </a:pP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Câu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hỏi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1: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Tập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hợp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các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số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hữu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tỉ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kí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hiệu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là</a:t>
            </a:r>
            <a:endParaRPr lang="en-US" sz="3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570" y="5229202"/>
            <a:ext cx="2001423" cy="2001423"/>
          </a:xfrm>
          <a:prstGeom prst="rect">
            <a:avLst/>
          </a:prstGeom>
        </p:spPr>
      </p:pic>
      <p:pic>
        <p:nvPicPr>
          <p:cNvPr id="6" name="Tieng-yeah-tre-con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1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205408" y="567916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Snip Diagonal Corner Rectangle 2"/>
              <p:cNvSpPr/>
              <p:nvPr/>
            </p:nvSpPr>
            <p:spPr>
              <a:xfrm>
                <a:off x="2307615" y="1700808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ℚ</m:t>
                      </m:r>
                    </m:oMath>
                  </m:oMathPara>
                </a14:m>
                <a:endParaRPr lang="en-US" sz="36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" name="Snip Diagonal Corner 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7615" y="1700808"/>
                <a:ext cx="3600400" cy="1296144"/>
              </a:xfrm>
              <a:prstGeom prst="snip2Diag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nip Diagonal Corner Rectangle 11"/>
              <p:cNvSpPr/>
              <p:nvPr/>
            </p:nvSpPr>
            <p:spPr>
              <a:xfrm>
                <a:off x="6312024" y="1700808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ker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/>
                          <a:sym typeface="Arial"/>
                        </a:rPr>
                        <m:t>ℕ</m:t>
                      </m:r>
                    </m:oMath>
                  </m:oMathPara>
                </a14:m>
                <a:endParaRPr lang="en-US" sz="36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2" name="Snip Diagonal Corner 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1700808"/>
                <a:ext cx="3600400" cy="1296144"/>
              </a:xfrm>
              <a:prstGeom prst="snip2Diag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517931" y="6925823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Snip Diagonal Corner Rectangle 13"/>
              <p:cNvSpPr/>
              <p:nvPr/>
            </p:nvSpPr>
            <p:spPr>
              <a:xfrm>
                <a:off x="2294339" y="3429000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buClr>
                    <a:srgbClr val="000000"/>
                  </a:buClr>
                  <a:buFont typeface="Arial"/>
                  <a:buNone/>
                </a:pPr>
                <a14:m>
                  <m:oMath xmlns:m="http://schemas.openxmlformats.org/officeDocument/2006/math">
                    <m:r>
                      <a:rPr lang="en-US" sz="36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ℕ</m:t>
                    </m:r>
                  </m:oMath>
                </a14:m>
                <a:r>
                  <a:rPr lang="en-US" sz="3600" kern="0" baseline="30000" dirty="0">
                    <a:solidFill>
                      <a:srgbClr val="000000"/>
                    </a:solidFill>
                    <a:cs typeface="Arial"/>
                    <a:sym typeface="Arial"/>
                  </a:rPr>
                  <a:t>*</a:t>
                </a:r>
                <a:endParaRPr lang="en-US" sz="36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14" name="Snip Diagonal Corner 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4339" y="3429000"/>
                <a:ext cx="3600400" cy="1296144"/>
              </a:xfrm>
              <a:prstGeom prst="snip2Diag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Snip Diagonal Corner Rectangle 14"/>
              <p:cNvSpPr/>
              <p:nvPr/>
            </p:nvSpPr>
            <p:spPr>
              <a:xfrm>
                <a:off x="6312024" y="3429000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dirty="0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m:t>ℝ</m:t>
                      </m:r>
                    </m:oMath>
                  </m:oMathPara>
                </a14:m>
                <a:endParaRPr lang="en-US" sz="3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mc:Choice>
        <mc:Fallback xmlns="">
          <p:sp>
            <p:nvSpPr>
              <p:cNvPr id="15" name="Snip Diagonal Corner 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3429000"/>
                <a:ext cx="3600400" cy="1296144"/>
              </a:xfrm>
              <a:prstGeom prst="snip2Diag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807424" y="7108767"/>
            <a:ext cx="609600" cy="609600"/>
          </a:xfrm>
          <a:prstGeom prst="rect">
            <a:avLst/>
          </a:prstGeom>
        </p:spPr>
      </p:pic>
      <p:pic>
        <p:nvPicPr>
          <p:cNvPr id="17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47280" y="71775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4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3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12" grpId="0" animBg="1"/>
      <p:bldP spid="14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9000" t="-2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>
            <a:off x="1768699" y="332656"/>
            <a:ext cx="8888181" cy="1080120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defRPr/>
            </a:pP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Câu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hỏi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2: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Chọn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câu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đúng</a:t>
            </a:r>
            <a:endParaRPr lang="en-US" sz="3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570" y="5229202"/>
            <a:ext cx="2001423" cy="2001423"/>
          </a:xfrm>
          <a:prstGeom prst="rect">
            <a:avLst/>
          </a:prstGeom>
        </p:spPr>
      </p:pic>
      <p:pic>
        <p:nvPicPr>
          <p:cNvPr id="6" name="Tieng-yeah-tre-con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1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205408" y="567916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Snip Diagonal Corner Rectangle 2"/>
              <p:cNvSpPr/>
              <p:nvPr/>
            </p:nvSpPr>
            <p:spPr>
              <a:xfrm>
                <a:off x="6277372" y="3429000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:r>
                  <a:rPr lang="en-US" sz="3734" kern="0" dirty="0">
                    <a:solidFill>
                      <a:prstClr val="black"/>
                    </a:solidFill>
                    <a:latin typeface="Arial" panose="020B0604020202020204" pitchFamily="34" charset="0"/>
                    <a:sym typeface="Arial"/>
                  </a:rPr>
                  <a:t>1,2 </a:t>
                </a:r>
                <a14:m>
                  <m:oMath xmlns:m="http://schemas.openxmlformats.org/officeDocument/2006/math">
                    <m:r>
                      <a:rPr lang="en-US" sz="3734" i="1" kern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  <m:r>
                      <a:rPr lang="en-US" sz="3734" i="1" kern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ℚ</m:t>
                    </m:r>
                  </m:oMath>
                </a14:m>
                <a:endParaRPr lang="en-US" sz="3734" dirty="0">
                  <a:solidFill>
                    <a:prstClr val="black"/>
                  </a:solidFill>
                  <a:latin typeface="Calibri"/>
                  <a:sym typeface="Arial"/>
                </a:endParaRPr>
              </a:p>
            </p:txBody>
          </p:sp>
        </mc:Choice>
        <mc:Fallback xmlns="">
          <p:sp>
            <p:nvSpPr>
              <p:cNvPr id="3" name="Snip Diagonal Corner 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7372" y="3429000"/>
                <a:ext cx="3600400" cy="1296144"/>
              </a:xfrm>
              <a:prstGeom prst="snip2Diag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nip Diagonal Corner Rectangle 11"/>
              <p:cNvSpPr/>
              <p:nvPr/>
            </p:nvSpPr>
            <p:spPr>
              <a:xfrm>
                <a:off x="6312024" y="1700808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600" i="1" smtClean="0">
                            <a:solidFill>
                              <a:prstClr val="black"/>
                            </a:solidFill>
                            <a:latin typeface="Cambria Math"/>
                            <a:cs typeface="Arial" panose="020B0604020202020204" pitchFamily="34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6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  <a:sym typeface="Arial"/>
                          </a:rPr>
                          <m:t>−5</m:t>
                        </m:r>
                      </m:num>
                      <m:den>
                        <m:r>
                          <a:rPr lang="en-US" sz="36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  <a:sym typeface="Arial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3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 kern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∉</m:t>
                    </m:r>
                    <m:r>
                      <a:rPr lang="en-US" sz="3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ℚ</m:t>
                    </m:r>
                  </m:oMath>
                </a14:m>
                <a:endParaRPr lang="en-US" sz="6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mc:Choice>
        <mc:Fallback xmlns="">
          <p:sp>
            <p:nvSpPr>
              <p:cNvPr id="12" name="Snip Diagonal Corner 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1700808"/>
                <a:ext cx="3600400" cy="1296144"/>
              </a:xfrm>
              <a:prstGeom prst="snip2Diag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517931" y="6925823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Snip Diagonal Corner Rectangle 13"/>
              <p:cNvSpPr/>
              <p:nvPr/>
            </p:nvSpPr>
            <p:spPr>
              <a:xfrm>
                <a:off x="2294339" y="3429000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1219261">
                  <a:buClr>
                    <a:srgbClr val="000000"/>
                  </a:buClr>
                  <a:defRPr/>
                </a:pPr>
                <a:r>
                  <a:rPr lang="en-US" sz="3734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-9 </a:t>
                </a:r>
                <a14:m>
                  <m:oMath xmlns:m="http://schemas.openxmlformats.org/officeDocument/2006/math">
                    <m:r>
                      <a:rPr lang="en-US" sz="40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∉</m:t>
                    </m:r>
                    <m:r>
                      <a:rPr lang="en-US" sz="40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ℚ</m:t>
                    </m:r>
                  </m:oMath>
                </a14:m>
                <a:r>
                  <a:rPr lang="en-US" sz="3734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endParaRPr lang="en-US" sz="640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mc:Choice>
        <mc:Fallback xmlns="">
          <p:sp>
            <p:nvSpPr>
              <p:cNvPr id="14" name="Snip Diagonal Corner 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4339" y="3429000"/>
                <a:ext cx="3600400" cy="1296144"/>
              </a:xfrm>
              <a:prstGeom prst="snip2Diag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Snip Diagonal Corner Rectangle 14"/>
              <p:cNvSpPr/>
              <p:nvPr/>
            </p:nvSpPr>
            <p:spPr>
              <a:xfrm>
                <a:off x="2238677" y="1700808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4000" i="1" smtClean="0">
                            <a:solidFill>
                              <a:prstClr val="black"/>
                            </a:solidFill>
                            <a:latin typeface="Cambria Math"/>
                            <a:cs typeface="Arial" panose="020B0604020202020204" pitchFamily="34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4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  <a:sym typeface="Arial"/>
                          </a:rPr>
                          <m:t>2</m:t>
                        </m:r>
                      </m:num>
                      <m:den>
                        <m:r>
                          <a:rPr lang="en-US" sz="4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  <a:sym typeface="Arial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40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Arial"/>
                      </a:rPr>
                      <m:t>ℤ</m:t>
                    </m:r>
                  </m:oMath>
                </a14:m>
                <a:r>
                  <a:rPr lang="en-US" sz="4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endParaRPr lang="en-US" sz="6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endParaRPr>
              </a:p>
            </p:txBody>
          </p:sp>
        </mc:Choice>
        <mc:Fallback xmlns="">
          <p:sp>
            <p:nvSpPr>
              <p:cNvPr id="15" name="Snip Diagonal Corner 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8677" y="1700808"/>
                <a:ext cx="3600400" cy="1296144"/>
              </a:xfrm>
              <a:prstGeom prst="snip2Diag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807424" y="7108767"/>
            <a:ext cx="609600" cy="609600"/>
          </a:xfrm>
          <a:prstGeom prst="rect">
            <a:avLst/>
          </a:prstGeom>
        </p:spPr>
      </p:pic>
      <p:pic>
        <p:nvPicPr>
          <p:cNvPr id="17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47280" y="71775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9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3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12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9000" t="-2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>
            <a:off x="1957591" y="332656"/>
            <a:ext cx="8397024" cy="1144121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defRPr/>
            </a:pP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Câu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en-US" sz="32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hỏi</a:t>
            </a:r>
            <a:r>
              <a:rPr lang="en-US" sz="3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 3: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Số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nào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sau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đây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là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số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hữu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tỉ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 </a:t>
            </a:r>
            <a:r>
              <a:rPr lang="en-US" sz="3200" kern="0" dirty="0" err="1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âm</a:t>
            </a:r>
            <a:r>
              <a:rPr lang="en-US" sz="3200" kern="0" dirty="0">
                <a:solidFill>
                  <a:prstClr val="white"/>
                </a:solidFill>
                <a:latin typeface="Arial" panose="020B0604020202020204" pitchFamily="34" charset="0"/>
                <a:sym typeface="Arial"/>
              </a:rPr>
              <a:t>:</a:t>
            </a:r>
            <a:endParaRPr lang="en-US" sz="3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570" y="5229202"/>
            <a:ext cx="2001423" cy="2001423"/>
          </a:xfrm>
          <a:prstGeom prst="rect">
            <a:avLst/>
          </a:prstGeom>
        </p:spPr>
      </p:pic>
      <p:pic>
        <p:nvPicPr>
          <p:cNvPr id="6" name="Tieng-yeah-tre-con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1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205408" y="567916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Snip Diagonal Corner Rectangle 2"/>
              <p:cNvSpPr/>
              <p:nvPr/>
            </p:nvSpPr>
            <p:spPr>
              <a:xfrm>
                <a:off x="1957592" y="3429000"/>
                <a:ext cx="3950424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vi-VN" sz="3600" i="1" kern="0" smtClean="0">
                            <a:solidFill>
                              <a:prstClr val="black"/>
                            </a:solidFill>
                            <a:latin typeface="Cambria Math"/>
                            <a:sym typeface="Arial"/>
                          </a:rPr>
                        </m:ctrlPr>
                      </m:fPr>
                      <m:num>
                        <m:r>
                          <a:rPr lang="en-US" sz="36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−2</m:t>
                        </m:r>
                      </m:num>
                      <m:den>
                        <m:r>
                          <a:rPr lang="en-US" sz="36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15</m:t>
                        </m:r>
                      </m:den>
                    </m:f>
                  </m:oMath>
                </a14:m>
                <a:r>
                  <a:rPr lang="vi-VN" sz="3600" kern="0" dirty="0">
                    <a:solidFill>
                      <a:prstClr val="black"/>
                    </a:solidFill>
                    <a:latin typeface="Arial" panose="020B0604020202020204" pitchFamily="34" charset="0"/>
                    <a:sym typeface="Arial"/>
                  </a:rPr>
                  <a:t> </a:t>
                </a:r>
                <a:endParaRPr lang="en-US" sz="5334" dirty="0">
                  <a:solidFill>
                    <a:prstClr val="black"/>
                  </a:solidFill>
                  <a:latin typeface="Calibri"/>
                  <a:sym typeface="Arial"/>
                </a:endParaRPr>
              </a:p>
            </p:txBody>
          </p:sp>
        </mc:Choice>
        <mc:Fallback xmlns="">
          <p:sp>
            <p:nvSpPr>
              <p:cNvPr id="3" name="Snip Diagonal Corner 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7592" y="3429000"/>
                <a:ext cx="3950424" cy="1296144"/>
              </a:xfrm>
              <a:prstGeom prst="snip2Diag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nip Diagonal Corner Rectangle 11"/>
              <p:cNvSpPr/>
              <p:nvPr/>
            </p:nvSpPr>
            <p:spPr>
              <a:xfrm>
                <a:off x="6312024" y="1700808"/>
                <a:ext cx="3735256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vi-VN" sz="3200" i="1" kern="0" smtClean="0">
                            <a:solidFill>
                              <a:prstClr val="black"/>
                            </a:solidFill>
                            <a:latin typeface="Cambria Math"/>
                            <a:sym typeface="Arial"/>
                          </a:rPr>
                        </m:ctrlPr>
                      </m:fPr>
                      <m:num>
                        <m:r>
                          <a:rPr lang="en-US" sz="3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</m:t>
                        </m:r>
                        <m:r>
                          <a:rPr lang="en-US" sz="32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5</m:t>
                        </m:r>
                      </m:num>
                      <m:den>
                        <m:r>
                          <a:rPr lang="en-US" sz="32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−8</m:t>
                        </m:r>
                      </m:den>
                    </m:f>
                  </m:oMath>
                </a14:m>
                <a:r>
                  <a:rPr lang="en-US" sz="4800" dirty="0">
                    <a:solidFill>
                      <a:prstClr val="black"/>
                    </a:solidFill>
                    <a:sym typeface="Arial"/>
                  </a:rPr>
                  <a:t> </a:t>
                </a:r>
              </a:p>
            </p:txBody>
          </p:sp>
        </mc:Choice>
        <mc:Fallback xmlns="">
          <p:sp>
            <p:nvSpPr>
              <p:cNvPr id="12" name="Snip Diagonal Corner 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1700808"/>
                <a:ext cx="3735256" cy="1296144"/>
              </a:xfrm>
              <a:prstGeom prst="snip2Diag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517931" y="6925823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Snip Diagonal Corner Rectangle 13"/>
              <p:cNvSpPr/>
              <p:nvPr/>
            </p:nvSpPr>
            <p:spPr>
              <a:xfrm>
                <a:off x="1957591" y="1700808"/>
                <a:ext cx="3838079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 xmlns:m="http://schemas.openxmlformats.org/officeDocument/2006/math">
                    <m:r>
                      <a:rPr lang="en-US" sz="3600" b="0" i="1" kern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Arial"/>
                      </a:rPr>
                      <m:t>−</m:t>
                    </m:r>
                    <m:f>
                      <m:fPr>
                        <m:ctrlPr>
                          <a:rPr lang="vi-VN" sz="3600" i="1" kern="0">
                            <a:solidFill>
                              <a:prstClr val="black"/>
                            </a:solidFill>
                            <a:latin typeface="Cambria Math"/>
                            <a:sym typeface="Arial"/>
                          </a:rPr>
                        </m:ctrlPr>
                      </m:fPr>
                      <m:num>
                        <m:r>
                          <a:rPr lang="en-US" sz="3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−2</m:t>
                        </m:r>
                      </m:num>
                      <m:den>
                        <m:r>
                          <a:rPr lang="en-US" sz="3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sz="5400" dirty="0">
                    <a:solidFill>
                      <a:prstClr val="black"/>
                    </a:solidFill>
                    <a:latin typeface="Calibri"/>
                    <a:sym typeface="Arial"/>
                  </a:rPr>
                  <a:t> </a:t>
                </a:r>
              </a:p>
            </p:txBody>
          </p:sp>
        </mc:Choice>
        <mc:Fallback xmlns="">
          <p:sp>
            <p:nvSpPr>
              <p:cNvPr id="14" name="Snip Diagonal Corner 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7591" y="1700808"/>
                <a:ext cx="3838079" cy="1296144"/>
              </a:xfrm>
              <a:prstGeom prst="snip2Diag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Snip Diagonal Corner Rectangle 14"/>
              <p:cNvSpPr/>
              <p:nvPr/>
            </p:nvSpPr>
            <p:spPr>
              <a:xfrm>
                <a:off x="6312024" y="3429000"/>
                <a:ext cx="3735256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 xmlns:m="http://schemas.openxmlformats.org/officeDocument/2006/math">
                    <m:f>
                      <m:fPr>
                        <m:ctrlPr>
                          <a:rPr lang="vi-VN" sz="3600" i="1" kern="0" smtClean="0">
                            <a:solidFill>
                              <a:prstClr val="black"/>
                            </a:solidFill>
                            <a:latin typeface="Cambria Math"/>
                            <a:sym typeface="Arial"/>
                          </a:rPr>
                        </m:ctrlPr>
                      </m:fPr>
                      <m:num>
                        <m:r>
                          <a:rPr lang="en-US" sz="36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9</m:t>
                        </m:r>
                      </m:num>
                      <m:den>
                        <m:r>
                          <a:rPr lang="en-US" sz="36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sym typeface="Arial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5400" dirty="0">
                    <a:solidFill>
                      <a:prstClr val="black"/>
                    </a:solidFill>
                    <a:sym typeface="Arial"/>
                  </a:rPr>
                  <a:t> </a:t>
                </a:r>
                <a:endParaRPr lang="en-US" sz="4800" dirty="0">
                  <a:solidFill>
                    <a:prstClr val="black"/>
                  </a:solidFill>
                  <a:sym typeface="Arial"/>
                </a:endParaRPr>
              </a:p>
            </p:txBody>
          </p:sp>
        </mc:Choice>
        <mc:Fallback xmlns="">
          <p:sp>
            <p:nvSpPr>
              <p:cNvPr id="15" name="Snip Diagonal Corner 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3429000"/>
                <a:ext cx="3735256" cy="1296144"/>
              </a:xfrm>
              <a:prstGeom prst="snip2Diag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807424" y="7108767"/>
            <a:ext cx="609600" cy="609600"/>
          </a:xfrm>
          <a:prstGeom prst="rect">
            <a:avLst/>
          </a:prstGeom>
        </p:spPr>
      </p:pic>
      <p:pic>
        <p:nvPicPr>
          <p:cNvPr id="17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47280" y="71775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9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3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12" grpId="0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9000" t="-2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Snip Diagonal Corner Rectangle 1"/>
              <p:cNvSpPr/>
              <p:nvPr/>
            </p:nvSpPr>
            <p:spPr>
              <a:xfrm>
                <a:off x="939924" y="80627"/>
                <a:ext cx="10744200" cy="1368152"/>
              </a:xfrm>
              <a:prstGeom prst="snip2DiagRect">
                <a:avLst/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46">
                  <a:lnSpc>
                    <a:spcPct val="120000"/>
                  </a:lnSpc>
                  <a:defRPr/>
                </a:pPr>
                <a:r>
                  <a:rPr lang="en-US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Câu </a:t>
                </a:r>
                <a:r>
                  <a:rPr lang="en-US" sz="320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hỏi</a:t>
                </a:r>
                <a:r>
                  <a:rPr lang="en-US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4: </a:t>
                </a:r>
                <a:r>
                  <a:rPr lang="en-US" sz="3200" kern="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Với</a:t>
                </a:r>
                <a:r>
                  <a:rPr lang="en-US" sz="32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điều</a:t>
                </a:r>
                <a:r>
                  <a:rPr lang="en-US" sz="32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kiện</a:t>
                </a:r>
                <a:r>
                  <a:rPr lang="en-US" sz="32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nào</a:t>
                </a:r>
                <a:r>
                  <a:rPr lang="en-US" sz="32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của</a:t>
                </a:r>
                <a:r>
                  <a:rPr lang="en-US" sz="32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b </a:t>
                </a:r>
                <a:r>
                  <a:rPr lang="en-US" sz="3200" kern="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thì</a:t>
                </a:r>
                <a:r>
                  <a:rPr lang="en-US" sz="32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phân</a:t>
                </a:r>
                <a:r>
                  <a:rPr lang="en-US" sz="32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r>
                  <a:rPr lang="en-US" sz="3200" kern="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số</a:t>
                </a:r>
                <a:r>
                  <a:rPr lang="en-US" sz="3200" kern="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kern="0" smtClean="0">
                            <a:solidFill>
                              <a:prstClr val="white"/>
                            </a:solidFill>
                            <a:latin typeface="Cambria Math"/>
                            <a:cs typeface="Arial" panose="020B0604020202020204" pitchFamily="34" charset="0"/>
                            <a:sym typeface="Arial"/>
                          </a:rPr>
                        </m:ctrlPr>
                      </m:fPr>
                      <m:num>
                        <m:r>
                          <a:rPr lang="en-US" sz="3200" b="0" i="1" kern="0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  <a:sym typeface="Arial"/>
                          </a:rPr>
                          <m:t>𝑎</m:t>
                        </m:r>
                      </m:num>
                      <m:den>
                        <m:r>
                          <a:rPr lang="en-US" sz="3200" b="0" i="1" kern="0" smtClean="0">
                            <a:solidFill>
                              <a:prstClr val="white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  <a:sym typeface="Arial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,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  <a:sym typeface="Arial"/>
                      </a:rPr>
                      <m:t>𝑎</m:t>
                    </m:r>
                    <m:r>
                      <a:rPr lang="en-US" sz="3200" i="1" ker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</m:oMath>
                </a14:m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  <a:sym typeface="Arial"/>
                      </a:rPr>
                      <m:t>ℤ</m:t>
                    </m:r>
                  </m:oMath>
                </a14:m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 </a:t>
                </a:r>
                <a:r>
                  <a:rPr lang="en-US" sz="320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là</a:t>
                </a:r>
                <a:r>
                  <a:rPr lang="en-US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r>
                  <a:rPr lang="en-US" sz="320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số</a:t>
                </a:r>
                <a:r>
                  <a:rPr lang="en-US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r>
                  <a:rPr lang="en-US" sz="320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hữu</a:t>
                </a:r>
                <a:r>
                  <a:rPr lang="en-US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r>
                  <a:rPr lang="en-US" sz="3200" dirty="0" err="1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tỉ</a:t>
                </a:r>
                <a:r>
                  <a:rPr lang="en-US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.</a:t>
                </a:r>
              </a:p>
            </p:txBody>
          </p:sp>
        </mc:Choice>
        <mc:Fallback xmlns="">
          <p:sp>
            <p:nvSpPr>
              <p:cNvPr id="2" name="Snip Diagonal Corner 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924" y="80627"/>
                <a:ext cx="10744200" cy="1368152"/>
              </a:xfrm>
              <a:prstGeom prst="snip2Diag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570" y="5229202"/>
            <a:ext cx="2001423" cy="2001423"/>
          </a:xfrm>
          <a:prstGeom prst="rect">
            <a:avLst/>
          </a:prstGeom>
        </p:spPr>
      </p:pic>
      <p:pic>
        <p:nvPicPr>
          <p:cNvPr id="6" name="Tieng-yeah-tre-con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14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205408" y="567916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Snip Diagonal Corner Rectangle 2"/>
              <p:cNvSpPr/>
              <p:nvPr/>
            </p:nvSpPr>
            <p:spPr>
              <a:xfrm>
                <a:off x="6312024" y="1700808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 xmlns:m="http://schemas.openxmlformats.org/officeDocument/2006/math">
                    <m:r>
                      <a:rPr lang="en-US" sz="3200" b="0" i="1" kern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Arial"/>
                      </a:rPr>
                      <m:t>𝑏</m:t>
                    </m:r>
                    <m:r>
                      <a:rPr lang="en-US" sz="3200" b="0" i="1" kern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  <m:r>
                      <a:rPr lang="en-US" sz="3200" b="0" i="1" kern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ℤ</m:t>
                    </m:r>
                    <m:r>
                      <a:rPr lang="en-US" sz="3200" b="0" i="1" kern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,</m:t>
                    </m:r>
                    <m:r>
                      <a:rPr lang="en-US" sz="3200" b="0" i="1" kern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𝑏</m:t>
                    </m:r>
                    <m:r>
                      <a:rPr lang="en-US" sz="3200" b="0" i="1" kern="0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≠0</m:t>
                    </m:r>
                  </m:oMath>
                </a14:m>
                <a:r>
                  <a:rPr lang="en-US" sz="5334" dirty="0">
                    <a:solidFill>
                      <a:prstClr val="black"/>
                    </a:solidFill>
                    <a:latin typeface="Calibri"/>
                    <a:sym typeface="Arial"/>
                  </a:rPr>
                  <a:t> </a:t>
                </a:r>
              </a:p>
            </p:txBody>
          </p:sp>
        </mc:Choice>
        <mc:Fallback xmlns="">
          <p:sp>
            <p:nvSpPr>
              <p:cNvPr id="3" name="Snip Diagonal Corner 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1700808"/>
                <a:ext cx="3600400" cy="1296144"/>
              </a:xfrm>
              <a:prstGeom prst="snip2Diag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nip Diagonal Corner Rectangle 11"/>
              <p:cNvSpPr/>
              <p:nvPr/>
            </p:nvSpPr>
            <p:spPr>
              <a:xfrm>
                <a:off x="2003748" y="3429000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kern="0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sym typeface="Arial"/>
                        </a:rPr>
                        <m:t>𝑏</m:t>
                      </m:r>
                      <m:r>
                        <a:rPr lang="en-US" sz="3200" i="1" kern="0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∈</m:t>
                      </m:r>
                      <m:r>
                        <a:rPr lang="en-US" sz="3200" i="1" kern="0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ℤ</m:t>
                      </m:r>
                    </m:oMath>
                  </m:oMathPara>
                </a14:m>
                <a:endParaRPr lang="en-US" sz="5334" dirty="0">
                  <a:solidFill>
                    <a:prstClr val="black"/>
                  </a:solidFill>
                  <a:latin typeface="Calibri"/>
                  <a:sym typeface="Arial"/>
                </a:endParaRPr>
              </a:p>
            </p:txBody>
          </p:sp>
        </mc:Choice>
        <mc:Fallback xmlns="">
          <p:sp>
            <p:nvSpPr>
              <p:cNvPr id="12" name="Snip Diagonal Corner 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3748" y="3429000"/>
                <a:ext cx="3600400" cy="1296144"/>
              </a:xfrm>
              <a:prstGeom prst="snip2Diag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517931" y="6925823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Snip Diagonal Corner Rectangle 13"/>
              <p:cNvSpPr/>
              <p:nvPr/>
            </p:nvSpPr>
            <p:spPr>
              <a:xfrm>
                <a:off x="1952927" y="1700808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kern="0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𝑏</m:t>
                      </m:r>
                      <m:r>
                        <a:rPr lang="en-US" sz="3200" i="1" kern="0" dirty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sym typeface="Arial"/>
                        </a:rPr>
                        <m:t>≠0</m:t>
                      </m:r>
                    </m:oMath>
                  </m:oMathPara>
                </a14:m>
                <a:endParaRPr lang="en-US" sz="5334" dirty="0">
                  <a:solidFill>
                    <a:prstClr val="black"/>
                  </a:solidFill>
                  <a:latin typeface="Calibri"/>
                  <a:sym typeface="Arial"/>
                </a:endParaRPr>
              </a:p>
            </p:txBody>
          </p:sp>
        </mc:Choice>
        <mc:Fallback xmlns="">
          <p:sp>
            <p:nvSpPr>
              <p:cNvPr id="14" name="Snip Diagonal Corner 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2927" y="1700808"/>
                <a:ext cx="3600400" cy="1296144"/>
              </a:xfrm>
              <a:prstGeom prst="snip2Diag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Snip Diagonal Corner Rectangle 14"/>
              <p:cNvSpPr/>
              <p:nvPr/>
            </p:nvSpPr>
            <p:spPr>
              <a:xfrm>
                <a:off x="6312024" y="3429000"/>
                <a:ext cx="3600400" cy="1296144"/>
              </a:xfrm>
              <a:prstGeom prst="snip2Diag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914446">
                  <a:defRPr/>
                </a:pPr>
                <a14:m>
                  <m:oMath xmlns:m="http://schemas.openxmlformats.org/officeDocument/2006/math">
                    <m:r>
                      <a:rPr lang="en-US" sz="3200" i="1" kern="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sym typeface="Arial"/>
                      </a:rPr>
                      <m:t>𝑏</m:t>
                    </m:r>
                    <m:r>
                      <a:rPr lang="en-US" sz="3200" i="1" kern="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∈</m:t>
                    </m:r>
                    <m:r>
                      <a:rPr lang="en-US" sz="3200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/>
                        <a:sym typeface="Arial"/>
                      </a:rPr>
                      <m:t>ℕ</m:t>
                    </m:r>
                    <m:r>
                      <a:rPr lang="en-US" sz="3200" i="1" kern="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,</m:t>
                    </m:r>
                    <m:r>
                      <a:rPr lang="en-US" sz="3200" i="1" kern="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𝑏</m:t>
                    </m:r>
                    <m:r>
                      <a:rPr lang="en-US" sz="3200" i="1" kern="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Arial"/>
                      </a:rPr>
                      <m:t>≠0</m:t>
                    </m:r>
                  </m:oMath>
                </a14:m>
                <a:r>
                  <a:rPr lang="en-US" sz="5334" dirty="0">
                    <a:solidFill>
                      <a:prstClr val="black"/>
                    </a:solidFill>
                    <a:sym typeface="Arial"/>
                  </a:rPr>
                  <a:t> </a:t>
                </a:r>
              </a:p>
            </p:txBody>
          </p:sp>
        </mc:Choice>
        <mc:Fallback xmlns="">
          <p:sp>
            <p:nvSpPr>
              <p:cNvPr id="15" name="Snip Diagonal Corner 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024" y="3429000"/>
                <a:ext cx="3600400" cy="1296144"/>
              </a:xfrm>
              <a:prstGeom prst="snip2Diag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807424" y="7108767"/>
            <a:ext cx="609600" cy="609600"/>
          </a:xfrm>
          <a:prstGeom prst="rect">
            <a:avLst/>
          </a:prstGeom>
        </p:spPr>
      </p:pic>
      <p:pic>
        <p:nvPicPr>
          <p:cNvPr id="17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5158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047280" y="71775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5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3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12" grpId="0" animBg="1"/>
      <p:bldP spid="14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23599" y="2426261"/>
            <a:ext cx="3796187" cy="3019053"/>
            <a:chOff x="-578052" y="0"/>
            <a:chExt cx="7592373" cy="6038106"/>
          </a:xfrm>
        </p:grpSpPr>
        <p:grpSp>
          <p:nvGrpSpPr>
            <p:cNvPr id="3" name="Group 3"/>
            <p:cNvGrpSpPr/>
            <p:nvPr/>
          </p:nvGrpSpPr>
          <p:grpSpPr>
            <a:xfrm>
              <a:off x="-578052" y="0"/>
              <a:ext cx="7592373" cy="6038106"/>
              <a:chOff x="-146654" y="0"/>
              <a:chExt cx="1926213" cy="153189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-146654" y="0"/>
                <a:ext cx="1926213" cy="1531890"/>
              </a:xfrm>
              <a:custGeom>
                <a:avLst/>
                <a:gdLst/>
                <a:ahLst/>
                <a:cxnLst/>
                <a:rect l="l" t="t" r="r" b="b"/>
                <a:pathLst>
                  <a:path w="1600293" h="1531890">
                    <a:moveTo>
                      <a:pt x="1475833" y="1531890"/>
                    </a:moveTo>
                    <a:lnTo>
                      <a:pt x="124460" y="1531890"/>
                    </a:lnTo>
                    <a:cubicBezTo>
                      <a:pt x="55880" y="1531890"/>
                      <a:pt x="0" y="1476010"/>
                      <a:pt x="0" y="1407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475833" y="0"/>
                    </a:lnTo>
                    <a:cubicBezTo>
                      <a:pt x="1544413" y="0"/>
                      <a:pt x="1600293" y="55880"/>
                      <a:pt x="1600293" y="124460"/>
                    </a:cubicBezTo>
                    <a:lnTo>
                      <a:pt x="1600293" y="1407430"/>
                    </a:lnTo>
                    <a:cubicBezTo>
                      <a:pt x="1600293" y="1476010"/>
                      <a:pt x="1544413" y="1531890"/>
                      <a:pt x="1475833" y="1531890"/>
                    </a:cubicBezTo>
                    <a:close/>
                  </a:path>
                </a:pathLst>
              </a:custGeom>
              <a:solidFill>
                <a:srgbClr val="FFBAB3"/>
              </a:solidFill>
            </p:spPr>
          </p:sp>
        </p:grpSp>
        <p:sp>
          <p:nvSpPr>
            <p:cNvPr id="5" name="TextBox 5"/>
            <p:cNvSpPr txBox="1"/>
            <p:nvPr/>
          </p:nvSpPr>
          <p:spPr>
            <a:xfrm>
              <a:off x="946630" y="1119312"/>
              <a:ext cx="4414465" cy="795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0"/>
                </a:lnSpc>
              </a:pPr>
              <a:r>
                <a:rPr lang="en-US" sz="2933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-322772" y="2112706"/>
              <a:ext cx="7072813" cy="35419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Hoàn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thành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tập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6,7-SGK –tr11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tập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SBT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822817" y="2426261"/>
            <a:ext cx="3161888" cy="3019053"/>
            <a:chOff x="0" y="0"/>
            <a:chExt cx="6323775" cy="6038106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6307725" cy="6038106"/>
              <a:chOff x="0" y="0"/>
              <a:chExt cx="1600293" cy="153189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600293" cy="1531890"/>
              </a:xfrm>
              <a:custGeom>
                <a:avLst/>
                <a:gdLst/>
                <a:ahLst/>
                <a:cxnLst/>
                <a:rect l="l" t="t" r="r" b="b"/>
                <a:pathLst>
                  <a:path w="1600293" h="1531890">
                    <a:moveTo>
                      <a:pt x="1475833" y="1531890"/>
                    </a:moveTo>
                    <a:lnTo>
                      <a:pt x="124460" y="1531890"/>
                    </a:lnTo>
                    <a:cubicBezTo>
                      <a:pt x="55880" y="1531890"/>
                      <a:pt x="0" y="1476010"/>
                      <a:pt x="0" y="1407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475833" y="0"/>
                    </a:lnTo>
                    <a:cubicBezTo>
                      <a:pt x="1544413" y="0"/>
                      <a:pt x="1600293" y="55880"/>
                      <a:pt x="1600293" y="124460"/>
                    </a:cubicBezTo>
                    <a:lnTo>
                      <a:pt x="1600293" y="1407430"/>
                    </a:lnTo>
                    <a:cubicBezTo>
                      <a:pt x="1600293" y="1476010"/>
                      <a:pt x="1544413" y="1531890"/>
                      <a:pt x="1475833" y="1531890"/>
                    </a:cubicBezTo>
                    <a:close/>
                  </a:path>
                </a:pathLst>
              </a:custGeom>
              <a:solidFill>
                <a:srgbClr val="FFBAB3"/>
              </a:solidFill>
            </p:spPr>
          </p:sp>
        </p:grpSp>
        <p:sp>
          <p:nvSpPr>
            <p:cNvPr id="10" name="TextBox 10"/>
            <p:cNvSpPr txBox="1"/>
            <p:nvPr/>
          </p:nvSpPr>
          <p:spPr>
            <a:xfrm>
              <a:off x="946630" y="1119312"/>
              <a:ext cx="4414465" cy="795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0"/>
                </a:lnSpc>
              </a:pPr>
              <a:r>
                <a:rPr lang="en-US" sz="2933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6050" y="1640680"/>
              <a:ext cx="6307725" cy="35419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Chuẩn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bị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mới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“</a:t>
              </a:r>
              <a:r>
                <a:rPr lang="en-US" sz="2667" b="1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Cộng</a:t>
              </a:r>
              <a:r>
                <a:rPr lang="en-US" sz="2667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667" b="1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trừ</a:t>
              </a:r>
              <a:r>
                <a:rPr lang="en-US" sz="2667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667" b="1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nhân</a:t>
              </a:r>
              <a:r>
                <a:rPr lang="en-US" sz="2667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chia </a:t>
              </a:r>
              <a:r>
                <a:rPr lang="en-US" sz="2667" b="1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667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b="1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hữu</a:t>
              </a:r>
              <a:r>
                <a:rPr lang="en-US" sz="2667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b="1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tỉ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”.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66705" y="2426261"/>
            <a:ext cx="3153863" cy="3019053"/>
            <a:chOff x="0" y="0"/>
            <a:chExt cx="6307725" cy="6038106"/>
          </a:xfrm>
        </p:grpSpPr>
        <p:grpSp>
          <p:nvGrpSpPr>
            <p:cNvPr id="13" name="Group 13"/>
            <p:cNvGrpSpPr/>
            <p:nvPr/>
          </p:nvGrpSpPr>
          <p:grpSpPr>
            <a:xfrm>
              <a:off x="0" y="0"/>
              <a:ext cx="6307725" cy="6038106"/>
              <a:chOff x="0" y="0"/>
              <a:chExt cx="1600293" cy="153189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600293" cy="1531890"/>
              </a:xfrm>
              <a:custGeom>
                <a:avLst/>
                <a:gdLst/>
                <a:ahLst/>
                <a:cxnLst/>
                <a:rect l="l" t="t" r="r" b="b"/>
                <a:pathLst>
                  <a:path w="1600293" h="1531890">
                    <a:moveTo>
                      <a:pt x="1475833" y="1531890"/>
                    </a:moveTo>
                    <a:lnTo>
                      <a:pt x="124460" y="1531890"/>
                    </a:lnTo>
                    <a:cubicBezTo>
                      <a:pt x="55880" y="1531890"/>
                      <a:pt x="0" y="1476010"/>
                      <a:pt x="0" y="1407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475833" y="0"/>
                    </a:lnTo>
                    <a:cubicBezTo>
                      <a:pt x="1544413" y="0"/>
                      <a:pt x="1600293" y="55880"/>
                      <a:pt x="1600293" y="124460"/>
                    </a:cubicBezTo>
                    <a:lnTo>
                      <a:pt x="1600293" y="1407430"/>
                    </a:lnTo>
                    <a:cubicBezTo>
                      <a:pt x="1600293" y="1476010"/>
                      <a:pt x="1544413" y="1531890"/>
                      <a:pt x="1475833" y="1531890"/>
                    </a:cubicBezTo>
                    <a:close/>
                  </a:path>
                </a:pathLst>
              </a:custGeom>
              <a:solidFill>
                <a:srgbClr val="FFBAB3"/>
              </a:solidFill>
            </p:spPr>
          </p:sp>
        </p:grpSp>
        <p:sp>
          <p:nvSpPr>
            <p:cNvPr id="15" name="TextBox 15"/>
            <p:cNvSpPr txBox="1"/>
            <p:nvPr/>
          </p:nvSpPr>
          <p:spPr>
            <a:xfrm>
              <a:off x="946630" y="1119312"/>
              <a:ext cx="4414465" cy="7950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0"/>
                </a:lnSpc>
              </a:pPr>
              <a:r>
                <a:rPr lang="en-US" sz="2933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58546" y="2266920"/>
              <a:ext cx="5429585" cy="23106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Ôn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lại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kiến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thức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đã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667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67" dirty="0" err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</a:t>
              </a:r>
              <a:endParaRPr lang="en-US" sz="2667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680533" y="1863157"/>
            <a:ext cx="1126208" cy="1126208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BAB3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8836645" y="1863157"/>
            <a:ext cx="1126208" cy="1126208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BAB3"/>
            </a:solidFill>
          </p:spPr>
        </p:sp>
      </p:grpSp>
      <p:pic>
        <p:nvPicPr>
          <p:cNvPr id="21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168666" y="2180885"/>
            <a:ext cx="395525" cy="592749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>
            <a:off x="5226453" y="1863157"/>
            <a:ext cx="1126208" cy="1126208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FBAB3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5551164" y="2148490"/>
            <a:ext cx="536557" cy="525826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2028760" y="2061318"/>
            <a:ext cx="429753" cy="564114"/>
          </a:xfrm>
          <a:prstGeom prst="rect">
            <a:avLst/>
          </a:prstGeom>
        </p:spPr>
      </p:pic>
      <p:sp>
        <p:nvSpPr>
          <p:cNvPr id="26" name="TextBox 26"/>
          <p:cNvSpPr txBox="1"/>
          <p:nvPr/>
        </p:nvSpPr>
        <p:spPr>
          <a:xfrm>
            <a:off x="2372382" y="546583"/>
            <a:ext cx="7447237" cy="809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4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</a:p>
        </p:txBody>
      </p:sp>
      <p:sp>
        <p:nvSpPr>
          <p:cNvPr id="27" name="AutoShape 27"/>
          <p:cNvSpPr/>
          <p:nvPr/>
        </p:nvSpPr>
        <p:spPr>
          <a:xfrm>
            <a:off x="0" y="5872045"/>
            <a:ext cx="12192000" cy="985955"/>
          </a:xfrm>
          <a:prstGeom prst="rect">
            <a:avLst/>
          </a:prstGeom>
          <a:solidFill>
            <a:srgbClr val="84653C"/>
          </a:solidFill>
        </p:spPr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flipH="1">
            <a:off x="10503365" y="3640698"/>
            <a:ext cx="1893759" cy="5510939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81451" y="1322964"/>
            <a:ext cx="4901764" cy="1965359"/>
            <a:chOff x="-162280" y="-19101"/>
            <a:chExt cx="8320332" cy="2403403"/>
          </a:xfrm>
        </p:grpSpPr>
        <p:grpSp>
          <p:nvGrpSpPr>
            <p:cNvPr id="3" name="Group 3"/>
            <p:cNvGrpSpPr/>
            <p:nvPr/>
          </p:nvGrpSpPr>
          <p:grpSpPr>
            <a:xfrm>
              <a:off x="-162280" y="-19101"/>
              <a:ext cx="7942102" cy="2202030"/>
              <a:chOff x="-41171" y="-4846"/>
              <a:chExt cx="2014941" cy="558663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-41171" y="-4846"/>
                <a:ext cx="2014941" cy="558663"/>
              </a:xfrm>
              <a:custGeom>
                <a:avLst/>
                <a:gdLst/>
                <a:ahLst/>
                <a:cxnLst/>
                <a:rect l="l" t="t" r="r" b="b"/>
                <a:pathLst>
                  <a:path w="2167483" h="1296448">
                    <a:moveTo>
                      <a:pt x="2043023" y="1296448"/>
                    </a:moveTo>
                    <a:lnTo>
                      <a:pt x="124460" y="1296448"/>
                    </a:lnTo>
                    <a:cubicBezTo>
                      <a:pt x="55880" y="1296448"/>
                      <a:pt x="0" y="1240568"/>
                      <a:pt x="0" y="1171988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043023" y="0"/>
                    </a:lnTo>
                    <a:cubicBezTo>
                      <a:pt x="2111603" y="0"/>
                      <a:pt x="2167483" y="55880"/>
                      <a:pt x="2167483" y="124460"/>
                    </a:cubicBezTo>
                    <a:lnTo>
                      <a:pt x="2167483" y="1171988"/>
                    </a:lnTo>
                    <a:cubicBezTo>
                      <a:pt x="2167483" y="1240568"/>
                      <a:pt x="2111603" y="1296448"/>
                      <a:pt x="2043023" y="1296448"/>
                    </a:cubicBezTo>
                    <a:close/>
                  </a:path>
                </a:pathLst>
              </a:custGeom>
              <a:solidFill>
                <a:srgbClr val="FFBAB3"/>
              </a:solidFill>
            </p:spPr>
          </p:sp>
        </p:grpSp>
        <p:sp>
          <p:nvSpPr>
            <p:cNvPr id="5" name="TextBox 5"/>
            <p:cNvSpPr txBox="1"/>
            <p:nvPr/>
          </p:nvSpPr>
          <p:spPr>
            <a:xfrm>
              <a:off x="511445" y="802822"/>
              <a:ext cx="1337133" cy="4931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20"/>
                </a:lnSpc>
              </a:pPr>
              <a:r>
                <a:rPr lang="en-US" sz="36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11444" y="1902502"/>
              <a:ext cx="7646608" cy="481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80"/>
                </a:lnSpc>
              </a:pPr>
              <a:r>
                <a:rPr lang="en-US" sz="1333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6643896" y="1338584"/>
            <a:ext cx="4944366" cy="1773893"/>
            <a:chOff x="0" y="0"/>
            <a:chExt cx="8543362" cy="5110089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8543362" cy="5110089"/>
              <a:chOff x="0" y="0"/>
              <a:chExt cx="2167483" cy="1296448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2167483" cy="1296448"/>
              </a:xfrm>
              <a:custGeom>
                <a:avLst/>
                <a:gdLst/>
                <a:ahLst/>
                <a:cxnLst/>
                <a:rect l="l" t="t" r="r" b="b"/>
                <a:pathLst>
                  <a:path w="2167483" h="1296448">
                    <a:moveTo>
                      <a:pt x="2043023" y="1296448"/>
                    </a:moveTo>
                    <a:lnTo>
                      <a:pt x="124460" y="1296448"/>
                    </a:lnTo>
                    <a:cubicBezTo>
                      <a:pt x="55880" y="1296448"/>
                      <a:pt x="0" y="1240568"/>
                      <a:pt x="0" y="1171988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043023" y="0"/>
                    </a:lnTo>
                    <a:cubicBezTo>
                      <a:pt x="2111603" y="0"/>
                      <a:pt x="2167483" y="55880"/>
                      <a:pt x="2167483" y="124460"/>
                    </a:cubicBezTo>
                    <a:lnTo>
                      <a:pt x="2167483" y="1171988"/>
                    </a:lnTo>
                    <a:cubicBezTo>
                      <a:pt x="2167483" y="1240568"/>
                      <a:pt x="2111603" y="1296448"/>
                      <a:pt x="2043023" y="1296448"/>
                    </a:cubicBezTo>
                    <a:close/>
                  </a:path>
                </a:pathLst>
              </a:custGeom>
              <a:solidFill>
                <a:srgbClr val="FFBAB3"/>
              </a:solidFill>
            </p:spPr>
          </p:sp>
        </p:grpSp>
        <p:sp>
          <p:nvSpPr>
            <p:cNvPr id="10" name="TextBox 10"/>
            <p:cNvSpPr txBox="1"/>
            <p:nvPr/>
          </p:nvSpPr>
          <p:spPr>
            <a:xfrm>
              <a:off x="587765" y="1891190"/>
              <a:ext cx="1617773" cy="116165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20"/>
                </a:lnSpc>
              </a:pPr>
              <a:r>
                <a:rPr lang="en-US" sz="36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2.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2161824" y="124715"/>
            <a:ext cx="7868351" cy="8209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4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</a:p>
        </p:txBody>
      </p:sp>
      <p:sp>
        <p:nvSpPr>
          <p:cNvPr id="13" name="AutoShape 13"/>
          <p:cNvSpPr/>
          <p:nvPr/>
        </p:nvSpPr>
        <p:spPr>
          <a:xfrm>
            <a:off x="0" y="5872045"/>
            <a:ext cx="12192000" cy="985955"/>
          </a:xfrm>
          <a:prstGeom prst="rect">
            <a:avLst/>
          </a:prstGeom>
          <a:solidFill>
            <a:srgbClr val="84653C"/>
          </a:solidFill>
        </p:spPr>
      </p:sp>
      <p:sp>
        <p:nvSpPr>
          <p:cNvPr id="16" name="TextBox 15"/>
          <p:cNvSpPr txBox="1"/>
          <p:nvPr/>
        </p:nvSpPr>
        <p:spPr>
          <a:xfrm>
            <a:off x="2608794" y="1698845"/>
            <a:ext cx="2528899" cy="68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endParaRPr lang="en-US" sz="2933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32062" y="1405691"/>
            <a:ext cx="3258323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diễn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trục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2">
            <a:extLst>
              <a:ext uri="{FF2B5EF4-FFF2-40B4-BE49-F238E27FC236}">
                <a16:creationId xmlns:a16="http://schemas.microsoft.com/office/drawing/2014/main" xmlns="" id="{4148EAED-0D92-46BD-AE35-324A79191E70}"/>
              </a:ext>
            </a:extLst>
          </p:cNvPr>
          <p:cNvGrpSpPr/>
          <p:nvPr/>
        </p:nvGrpSpPr>
        <p:grpSpPr>
          <a:xfrm>
            <a:off x="1481451" y="3705213"/>
            <a:ext cx="4901764" cy="1965359"/>
            <a:chOff x="-162280" y="-19101"/>
            <a:chExt cx="8320332" cy="2403403"/>
          </a:xfrm>
        </p:grpSpPr>
        <p:grpSp>
          <p:nvGrpSpPr>
            <p:cNvPr id="19" name="Group 3">
              <a:extLst>
                <a:ext uri="{FF2B5EF4-FFF2-40B4-BE49-F238E27FC236}">
                  <a16:creationId xmlns:a16="http://schemas.microsoft.com/office/drawing/2014/main" xmlns="" id="{4381C350-9D26-4AAB-9206-CF075A5B92C4}"/>
                </a:ext>
              </a:extLst>
            </p:cNvPr>
            <p:cNvGrpSpPr/>
            <p:nvPr/>
          </p:nvGrpSpPr>
          <p:grpSpPr>
            <a:xfrm>
              <a:off x="-162280" y="-19101"/>
              <a:ext cx="7942102" cy="2202030"/>
              <a:chOff x="-41171" y="-4846"/>
              <a:chExt cx="2014941" cy="558663"/>
            </a:xfrm>
          </p:grpSpPr>
          <p:sp>
            <p:nvSpPr>
              <p:cNvPr id="22" name="Freeform 4">
                <a:extLst>
                  <a:ext uri="{FF2B5EF4-FFF2-40B4-BE49-F238E27FC236}">
                    <a16:creationId xmlns:a16="http://schemas.microsoft.com/office/drawing/2014/main" xmlns="" id="{90586EDE-306D-4BD9-8089-A6F26631F3DA}"/>
                  </a:ext>
                </a:extLst>
              </p:cNvPr>
              <p:cNvSpPr/>
              <p:nvPr/>
            </p:nvSpPr>
            <p:spPr>
              <a:xfrm>
                <a:off x="-41171" y="-4846"/>
                <a:ext cx="2014941" cy="558663"/>
              </a:xfrm>
              <a:custGeom>
                <a:avLst/>
                <a:gdLst/>
                <a:ahLst/>
                <a:cxnLst/>
                <a:rect l="l" t="t" r="r" b="b"/>
                <a:pathLst>
                  <a:path w="2167483" h="1296448">
                    <a:moveTo>
                      <a:pt x="2043023" y="1296448"/>
                    </a:moveTo>
                    <a:lnTo>
                      <a:pt x="124460" y="1296448"/>
                    </a:lnTo>
                    <a:cubicBezTo>
                      <a:pt x="55880" y="1296448"/>
                      <a:pt x="0" y="1240568"/>
                      <a:pt x="0" y="1171988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043023" y="0"/>
                    </a:lnTo>
                    <a:cubicBezTo>
                      <a:pt x="2111603" y="0"/>
                      <a:pt x="2167483" y="55880"/>
                      <a:pt x="2167483" y="124460"/>
                    </a:cubicBezTo>
                    <a:lnTo>
                      <a:pt x="2167483" y="1171988"/>
                    </a:lnTo>
                    <a:cubicBezTo>
                      <a:pt x="2167483" y="1240568"/>
                      <a:pt x="2111603" y="1296448"/>
                      <a:pt x="2043023" y="1296448"/>
                    </a:cubicBezTo>
                    <a:close/>
                  </a:path>
                </a:pathLst>
              </a:custGeom>
              <a:solidFill>
                <a:srgbClr val="FFBAB3"/>
              </a:solidFill>
            </p:spPr>
          </p:sp>
        </p:grpSp>
        <p:sp>
          <p:nvSpPr>
            <p:cNvPr id="20" name="TextBox 5">
              <a:extLst>
                <a:ext uri="{FF2B5EF4-FFF2-40B4-BE49-F238E27FC236}">
                  <a16:creationId xmlns:a16="http://schemas.microsoft.com/office/drawing/2014/main" xmlns="" id="{DD474349-1BED-4241-ABF3-355BD52CA46F}"/>
                </a:ext>
              </a:extLst>
            </p:cNvPr>
            <p:cNvSpPr txBox="1"/>
            <p:nvPr/>
          </p:nvSpPr>
          <p:spPr>
            <a:xfrm>
              <a:off x="414157" y="807218"/>
              <a:ext cx="1337133" cy="4931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20"/>
                </a:lnSpc>
              </a:pPr>
              <a:r>
                <a:rPr lang="en-US" sz="36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</a:t>
              </a:r>
            </a:p>
          </p:txBody>
        </p: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xmlns="" id="{5FF96ADA-3B3C-45D0-A84E-0C7B95236C1D}"/>
                </a:ext>
              </a:extLst>
            </p:cNvPr>
            <p:cNvSpPr txBox="1"/>
            <p:nvPr/>
          </p:nvSpPr>
          <p:spPr>
            <a:xfrm>
              <a:off x="511444" y="1902502"/>
              <a:ext cx="7646608" cy="481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80"/>
                </a:lnSpc>
              </a:pPr>
              <a:r>
                <a:rPr lang="en-US" sz="1333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77341" y="2324838"/>
            <a:ext cx="2142052" cy="497100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5DB30D2-5FCE-49BB-BDA0-15EFFAD6371D}"/>
              </a:ext>
            </a:extLst>
          </p:cNvPr>
          <p:cNvSpPr txBox="1"/>
          <p:nvPr/>
        </p:nvSpPr>
        <p:spPr>
          <a:xfrm>
            <a:off x="2272236" y="3869884"/>
            <a:ext cx="3612987" cy="1362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endParaRPr lang="en-US" sz="2933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2">
            <a:extLst>
              <a:ext uri="{FF2B5EF4-FFF2-40B4-BE49-F238E27FC236}">
                <a16:creationId xmlns:a16="http://schemas.microsoft.com/office/drawing/2014/main" xmlns="" id="{50E92872-0C34-4795-A6BE-90134DB7E766}"/>
              </a:ext>
            </a:extLst>
          </p:cNvPr>
          <p:cNvGrpSpPr/>
          <p:nvPr/>
        </p:nvGrpSpPr>
        <p:grpSpPr>
          <a:xfrm>
            <a:off x="6686498" y="3719124"/>
            <a:ext cx="5147948" cy="1965359"/>
            <a:chOff x="-162280" y="-19101"/>
            <a:chExt cx="8320332" cy="2403403"/>
          </a:xfrm>
        </p:grpSpPr>
        <p:grpSp>
          <p:nvGrpSpPr>
            <p:cNvPr id="25" name="Group 3">
              <a:extLst>
                <a:ext uri="{FF2B5EF4-FFF2-40B4-BE49-F238E27FC236}">
                  <a16:creationId xmlns:a16="http://schemas.microsoft.com/office/drawing/2014/main" xmlns="" id="{9E4382E5-4995-4E08-82AB-C69AA3DE0FB9}"/>
                </a:ext>
              </a:extLst>
            </p:cNvPr>
            <p:cNvGrpSpPr/>
            <p:nvPr/>
          </p:nvGrpSpPr>
          <p:grpSpPr>
            <a:xfrm>
              <a:off x="-162280" y="-19101"/>
              <a:ext cx="7942102" cy="2202030"/>
              <a:chOff x="-41171" y="-4846"/>
              <a:chExt cx="2014941" cy="558663"/>
            </a:xfrm>
          </p:grpSpPr>
          <p:sp>
            <p:nvSpPr>
              <p:cNvPr id="28" name="Freeform 4">
                <a:extLst>
                  <a:ext uri="{FF2B5EF4-FFF2-40B4-BE49-F238E27FC236}">
                    <a16:creationId xmlns:a16="http://schemas.microsoft.com/office/drawing/2014/main" xmlns="" id="{D14644AD-888D-4D49-AF71-DBAC0467E860}"/>
                  </a:ext>
                </a:extLst>
              </p:cNvPr>
              <p:cNvSpPr/>
              <p:nvPr/>
            </p:nvSpPr>
            <p:spPr>
              <a:xfrm>
                <a:off x="-41171" y="-4846"/>
                <a:ext cx="2014941" cy="558663"/>
              </a:xfrm>
              <a:custGeom>
                <a:avLst/>
                <a:gdLst/>
                <a:ahLst/>
                <a:cxnLst/>
                <a:rect l="l" t="t" r="r" b="b"/>
                <a:pathLst>
                  <a:path w="2167483" h="1296448">
                    <a:moveTo>
                      <a:pt x="2043023" y="1296448"/>
                    </a:moveTo>
                    <a:lnTo>
                      <a:pt x="124460" y="1296448"/>
                    </a:lnTo>
                    <a:cubicBezTo>
                      <a:pt x="55880" y="1296448"/>
                      <a:pt x="0" y="1240568"/>
                      <a:pt x="0" y="1171988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043023" y="0"/>
                    </a:lnTo>
                    <a:cubicBezTo>
                      <a:pt x="2111603" y="0"/>
                      <a:pt x="2167483" y="55880"/>
                      <a:pt x="2167483" y="124460"/>
                    </a:cubicBezTo>
                    <a:lnTo>
                      <a:pt x="2167483" y="1171988"/>
                    </a:lnTo>
                    <a:cubicBezTo>
                      <a:pt x="2167483" y="1240568"/>
                      <a:pt x="2111603" y="1296448"/>
                      <a:pt x="2043023" y="1296448"/>
                    </a:cubicBezTo>
                    <a:close/>
                  </a:path>
                </a:pathLst>
              </a:custGeom>
              <a:solidFill>
                <a:srgbClr val="FFBAB3"/>
              </a:solidFill>
            </p:spPr>
          </p:sp>
        </p:grpSp>
        <p:sp>
          <p:nvSpPr>
            <p:cNvPr id="26" name="TextBox 5">
              <a:extLst>
                <a:ext uri="{FF2B5EF4-FFF2-40B4-BE49-F238E27FC236}">
                  <a16:creationId xmlns:a16="http://schemas.microsoft.com/office/drawing/2014/main" xmlns="" id="{DEA8F68D-0490-4AD3-836E-F9A625182326}"/>
                </a:ext>
              </a:extLst>
            </p:cNvPr>
            <p:cNvSpPr txBox="1"/>
            <p:nvPr/>
          </p:nvSpPr>
          <p:spPr>
            <a:xfrm>
              <a:off x="374738" y="787309"/>
              <a:ext cx="1337134" cy="4931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120"/>
                </a:lnSpc>
              </a:pPr>
              <a:r>
                <a:rPr lang="en-US" sz="36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4.</a:t>
              </a:r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xmlns="" id="{C3CBCD69-9CCA-4CCA-8622-410CE6DB3278}"/>
                </a:ext>
              </a:extLst>
            </p:cNvPr>
            <p:cNvSpPr txBox="1"/>
            <p:nvPr/>
          </p:nvSpPr>
          <p:spPr>
            <a:xfrm>
              <a:off x="511444" y="1902502"/>
              <a:ext cx="7646608" cy="4818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080"/>
                </a:lnSpc>
              </a:pPr>
              <a:r>
                <a:rPr lang="en-US" sz="1333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09AAA1F2-699F-463C-B8FC-B952132047FE}"/>
              </a:ext>
            </a:extLst>
          </p:cNvPr>
          <p:cNvSpPr txBox="1"/>
          <p:nvPr/>
        </p:nvSpPr>
        <p:spPr>
          <a:xfrm>
            <a:off x="7732062" y="3938008"/>
            <a:ext cx="3258323" cy="1305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3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5872045"/>
            <a:ext cx="12192000" cy="985955"/>
          </a:xfrm>
          <a:prstGeom prst="rect">
            <a:avLst/>
          </a:prstGeom>
          <a:solidFill>
            <a:srgbClr val="84653C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7264400" y="5004384"/>
            <a:ext cx="3720847" cy="240163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8340260" y="4699585"/>
            <a:ext cx="1595025" cy="323713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10734240" y="117863"/>
            <a:ext cx="1289920" cy="126734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7590" y="243872"/>
            <a:ext cx="4856480" cy="54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933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933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tỉ</a:t>
            </a:r>
            <a:endParaRPr lang="en-US" sz="2933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87139" y="1104298"/>
            <a:ext cx="1016000" cy="6604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HĐ1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133599" y="1027520"/>
                <a:ext cx="7203831" cy="789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Viết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-3;  0,5;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f>
                      <m:fPr>
                        <m:ctrlPr>
                          <a:rPr lang="en-US" sz="32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dưới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endParaRPr lang="en-US" sz="2667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599" y="1027520"/>
                <a:ext cx="7203831" cy="789447"/>
              </a:xfrm>
              <a:prstGeom prst="rect">
                <a:avLst/>
              </a:prstGeom>
              <a:blipFill>
                <a:blip r:embed="rId9"/>
                <a:stretch>
                  <a:fillRect l="-1692" b="-542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xmlns="" id="{AF880497-914F-4DE5-A005-F20B604788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356152"/>
              </p:ext>
            </p:extLst>
          </p:nvPr>
        </p:nvGraphicFramePr>
        <p:xfrm>
          <a:off x="2096367" y="3129804"/>
          <a:ext cx="1558925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10" imgW="711000" imgH="444240" progId="Equation.DSMT4">
                  <p:embed/>
                </p:oleObj>
              </mc:Choice>
              <mc:Fallback>
                <p:oleObj name="Equation" r:id="rId10" imgW="7110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96367" y="3129804"/>
                        <a:ext cx="1558925" cy="976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F2F0A4A-C6AD-4811-87D8-790123C09ACC}"/>
              </a:ext>
            </a:extLst>
          </p:cNvPr>
          <p:cNvSpPr txBox="1"/>
          <p:nvPr/>
        </p:nvSpPr>
        <p:spPr>
          <a:xfrm>
            <a:off x="4873868" y="2030256"/>
            <a:ext cx="1723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xmlns="" id="{EDEDAF4F-589B-4115-9186-164E7CA2B1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426060"/>
              </p:ext>
            </p:extLst>
          </p:nvPr>
        </p:nvGraphicFramePr>
        <p:xfrm>
          <a:off x="5025901" y="3164138"/>
          <a:ext cx="1419225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12" imgW="647640" imgH="444240" progId="Equation.DSMT4">
                  <p:embed/>
                </p:oleObj>
              </mc:Choice>
              <mc:Fallback>
                <p:oleObj name="Equation" r:id="rId12" imgW="64764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xmlns="" id="{AF880497-914F-4DE5-A005-F20B604788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25901" y="3164138"/>
                        <a:ext cx="1419225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xmlns="" id="{396446B5-FA39-4561-9CB4-7D7B8A07D9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231298"/>
              </p:ext>
            </p:extLst>
          </p:nvPr>
        </p:nvGraphicFramePr>
        <p:xfrm>
          <a:off x="7561263" y="3175000"/>
          <a:ext cx="1614487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14" imgW="736560" imgH="444240" progId="Equation.DSMT4">
                  <p:embed/>
                </p:oleObj>
              </mc:Choice>
              <mc:Fallback>
                <p:oleObj name="Equation" r:id="rId14" imgW="736560" imgH="4442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xmlns="" id="{EDEDAF4F-589B-4115-9186-164E7CA2B1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61263" y="3175000"/>
                        <a:ext cx="1614487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5" b="438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047653" y="1643942"/>
            <a:ext cx="9796978" cy="3061677"/>
            <a:chOff x="0" y="0"/>
            <a:chExt cx="3739582" cy="2701436"/>
          </a:xfrm>
          <a:solidFill>
            <a:schemeClr val="accent5">
              <a:lumMod val="75000"/>
            </a:schemeClr>
          </a:solidFill>
        </p:grpSpPr>
        <p:sp>
          <p:nvSpPr>
            <p:cNvPr id="8" name="Freeform 8"/>
            <p:cNvSpPr/>
            <p:nvPr/>
          </p:nvSpPr>
          <p:spPr>
            <a:xfrm>
              <a:off x="-4213" y="0"/>
              <a:ext cx="3743795" cy="2701436"/>
            </a:xfrm>
            <a:custGeom>
              <a:avLst/>
              <a:gdLst/>
              <a:ahLst/>
              <a:cxnLst/>
              <a:rect l="l" t="t" r="r" b="b"/>
              <a:pathLst>
                <a:path w="3743795" h="2701436">
                  <a:moveTo>
                    <a:pt x="278431" y="16918"/>
                  </a:moveTo>
                  <a:cubicBezTo>
                    <a:pt x="278431" y="16918"/>
                    <a:pt x="604014" y="12258"/>
                    <a:pt x="936752" y="12454"/>
                  </a:cubicBezTo>
                  <a:cubicBezTo>
                    <a:pt x="2631874" y="12671"/>
                    <a:pt x="3469727" y="0"/>
                    <a:pt x="3469727" y="0"/>
                  </a:cubicBezTo>
                  <a:cubicBezTo>
                    <a:pt x="3537190" y="0"/>
                    <a:pt x="3613127" y="0"/>
                    <a:pt x="3691900" y="85073"/>
                  </a:cubicBezTo>
                  <a:cubicBezTo>
                    <a:pt x="3734878" y="131488"/>
                    <a:pt x="3735946" y="240224"/>
                    <a:pt x="3736351" y="320281"/>
                  </a:cubicBezTo>
                  <a:cubicBezTo>
                    <a:pt x="3736351" y="320281"/>
                    <a:pt x="3734647" y="1612662"/>
                    <a:pt x="3734647" y="1938852"/>
                  </a:cubicBezTo>
                  <a:cubicBezTo>
                    <a:pt x="3734647" y="2153011"/>
                    <a:pt x="3743795" y="2452190"/>
                    <a:pt x="3743795" y="2452190"/>
                  </a:cubicBezTo>
                  <a:cubicBezTo>
                    <a:pt x="3743795" y="2580859"/>
                    <a:pt x="3739626" y="2701436"/>
                    <a:pt x="3486788" y="2693302"/>
                  </a:cubicBezTo>
                  <a:cubicBezTo>
                    <a:pt x="3486788" y="2693302"/>
                    <a:pt x="3110315" y="2673004"/>
                    <a:pt x="2692581" y="2680602"/>
                  </a:cubicBezTo>
                  <a:cubicBezTo>
                    <a:pt x="1261351" y="2688736"/>
                    <a:pt x="304023" y="2701436"/>
                    <a:pt x="304023" y="2701436"/>
                  </a:cubicBezTo>
                  <a:cubicBezTo>
                    <a:pt x="132548" y="2701436"/>
                    <a:pt x="4213" y="2600367"/>
                    <a:pt x="8532" y="2397820"/>
                  </a:cubicBezTo>
                  <a:cubicBezTo>
                    <a:pt x="8532" y="2397820"/>
                    <a:pt x="9630" y="1899279"/>
                    <a:pt x="4815" y="1048409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chemeClr val="accent5"/>
            </a:solidFill>
          </p:spPr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784926" y="1802888"/>
                <a:ext cx="8829431" cy="24668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200" b="1" u="sng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 </a:t>
                </a:r>
                <a:r>
                  <a:rPr lang="en-US" sz="3200" b="1" u="sng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3200" b="1" u="sng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b="1" u="sng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3200" b="1" u="sng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viết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dưới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solidFill>
                              <a:schemeClr val="bg1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𝑎</m:t>
                        </m:r>
                      </m:num>
                      <m:den>
                        <m:r>
                          <a:rPr lang="en-US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a, b </a:t>
                </a: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  <m:r>
                      <a:rPr lang="en-US" sz="32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ℤ</m:t>
                    </m:r>
                  </m:oMath>
                </a14:m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b </a:t>
                </a: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≠</m:t>
                    </m:r>
                  </m:oMath>
                </a14:m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0.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b="1" u="sng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3200" b="1" u="sng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b="1" u="sng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hiệu</a:t>
                </a:r>
                <a:r>
                  <a:rPr lang="en-US" sz="3200" b="1" u="sng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2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2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ℚ</m:t>
                    </m:r>
                  </m:oMath>
                </a14:m>
                <a:endParaRPr lang="en-US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4926" y="1802888"/>
                <a:ext cx="8829431" cy="2466894"/>
              </a:xfrm>
              <a:prstGeom prst="rect">
                <a:avLst/>
              </a:prstGeom>
              <a:blipFill>
                <a:blip r:embed="rId3"/>
                <a:stretch>
                  <a:fillRect l="-1796" r="-1727" b="-742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378" y="4550296"/>
            <a:ext cx="1589646" cy="20537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5850713"/>
            <a:ext cx="1317957" cy="82618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53" y="925985"/>
            <a:ext cx="1456725" cy="143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55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6420900" y="259861"/>
            <a:ext cx="5334000" cy="5840307"/>
            <a:chOff x="0" y="0"/>
            <a:chExt cx="3907097" cy="4240855"/>
          </a:xfrm>
        </p:grpSpPr>
        <p:sp>
          <p:nvSpPr>
            <p:cNvPr id="5" name="Freeform 5"/>
            <p:cNvSpPr/>
            <p:nvPr/>
          </p:nvSpPr>
          <p:spPr>
            <a:xfrm>
              <a:off x="-1" y="0"/>
              <a:ext cx="3914756" cy="4240855"/>
            </a:xfrm>
            <a:custGeom>
              <a:avLst/>
              <a:gdLst/>
              <a:ahLst/>
              <a:cxnLst/>
              <a:rect l="l" t="t" r="r" b="b"/>
              <a:pathLst>
                <a:path w="3914756" h="4240855">
                  <a:moveTo>
                    <a:pt x="3408317" y="4223936"/>
                  </a:moveTo>
                  <a:cubicBezTo>
                    <a:pt x="3408317" y="4223936"/>
                    <a:pt x="3171321" y="4213966"/>
                    <a:pt x="2809181" y="4227411"/>
                  </a:cubicBezTo>
                  <a:cubicBezTo>
                    <a:pt x="2447043" y="4240855"/>
                    <a:pt x="490924" y="4240855"/>
                    <a:pt x="490924" y="4240855"/>
                  </a:cubicBezTo>
                  <a:cubicBezTo>
                    <a:pt x="245502" y="4240855"/>
                    <a:pt x="32509" y="4143587"/>
                    <a:pt x="31032" y="3983473"/>
                  </a:cubicBezTo>
                  <a:cubicBezTo>
                    <a:pt x="31032" y="3983473"/>
                    <a:pt x="0" y="2516286"/>
                    <a:pt x="0" y="606979"/>
                  </a:cubicBezTo>
                  <a:cubicBezTo>
                    <a:pt x="0" y="392820"/>
                    <a:pt x="15517" y="249246"/>
                    <a:pt x="15517" y="249246"/>
                  </a:cubicBezTo>
                  <a:cubicBezTo>
                    <a:pt x="15518" y="120578"/>
                    <a:pt x="1" y="0"/>
                    <a:pt x="459892" y="8134"/>
                  </a:cubicBezTo>
                  <a:cubicBezTo>
                    <a:pt x="459892" y="8134"/>
                    <a:pt x="1144663" y="28433"/>
                    <a:pt x="1627778" y="20834"/>
                  </a:cubicBezTo>
                  <a:cubicBezTo>
                    <a:pt x="2144992" y="12700"/>
                    <a:pt x="3361768" y="0"/>
                    <a:pt x="3361768" y="0"/>
                  </a:cubicBezTo>
                  <a:cubicBezTo>
                    <a:pt x="3673669" y="0"/>
                    <a:pt x="3907097" y="101069"/>
                    <a:pt x="3899240" y="303616"/>
                  </a:cubicBezTo>
                  <a:cubicBezTo>
                    <a:pt x="3899240" y="303616"/>
                    <a:pt x="3897245" y="2346453"/>
                    <a:pt x="3906000" y="3283886"/>
                  </a:cubicBezTo>
                  <a:cubicBezTo>
                    <a:pt x="3914755" y="3577187"/>
                    <a:pt x="3868208" y="3910259"/>
                    <a:pt x="3868208" y="3910259"/>
                  </a:cubicBezTo>
                  <a:cubicBezTo>
                    <a:pt x="3865242" y="4090284"/>
                    <a:pt x="3653739" y="4223936"/>
                    <a:pt x="3408317" y="422393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37634" y="259861"/>
            <a:ext cx="5892800" cy="5842000"/>
            <a:chOff x="0" y="0"/>
            <a:chExt cx="2350371" cy="2462159"/>
          </a:xfrm>
        </p:grpSpPr>
        <p:sp>
          <p:nvSpPr>
            <p:cNvPr id="13" name="Freeform 13"/>
            <p:cNvSpPr/>
            <p:nvPr/>
          </p:nvSpPr>
          <p:spPr>
            <a:xfrm>
              <a:off x="-4213" y="0"/>
              <a:ext cx="2354584" cy="2462159"/>
            </a:xfrm>
            <a:custGeom>
              <a:avLst/>
              <a:gdLst/>
              <a:ahLst/>
              <a:cxnLst/>
              <a:rect l="l" t="t" r="r" b="b"/>
              <a:pathLst>
                <a:path w="2354584" h="2462159">
                  <a:moveTo>
                    <a:pt x="278431" y="16918"/>
                  </a:moveTo>
                  <a:cubicBezTo>
                    <a:pt x="278431" y="16918"/>
                    <a:pt x="604014" y="12258"/>
                    <a:pt x="912018" y="12454"/>
                  </a:cubicBezTo>
                  <a:cubicBezTo>
                    <a:pt x="1418373" y="12671"/>
                    <a:pt x="2080516" y="0"/>
                    <a:pt x="2080516" y="0"/>
                  </a:cubicBezTo>
                  <a:cubicBezTo>
                    <a:pt x="2147979" y="0"/>
                    <a:pt x="2223916" y="0"/>
                    <a:pt x="2302689" y="85073"/>
                  </a:cubicBezTo>
                  <a:cubicBezTo>
                    <a:pt x="2345667" y="131488"/>
                    <a:pt x="2346735" y="240224"/>
                    <a:pt x="2347141" y="320281"/>
                  </a:cubicBezTo>
                  <a:cubicBezTo>
                    <a:pt x="2347141" y="320281"/>
                    <a:pt x="2345436" y="1414688"/>
                    <a:pt x="2345436" y="1699575"/>
                  </a:cubicBezTo>
                  <a:cubicBezTo>
                    <a:pt x="2345436" y="1913733"/>
                    <a:pt x="2354584" y="2212912"/>
                    <a:pt x="2354584" y="2212912"/>
                  </a:cubicBezTo>
                  <a:cubicBezTo>
                    <a:pt x="2354584" y="2341581"/>
                    <a:pt x="2350415" y="2462159"/>
                    <a:pt x="2097577" y="2454024"/>
                  </a:cubicBezTo>
                  <a:cubicBezTo>
                    <a:pt x="2097577" y="2454024"/>
                    <a:pt x="1721104" y="2433726"/>
                    <a:pt x="1436507" y="2441324"/>
                  </a:cubicBezTo>
                  <a:cubicBezTo>
                    <a:pt x="1008980" y="2449459"/>
                    <a:pt x="304023" y="2462159"/>
                    <a:pt x="304023" y="2462159"/>
                  </a:cubicBezTo>
                  <a:cubicBezTo>
                    <a:pt x="132548" y="2462159"/>
                    <a:pt x="4213" y="2361090"/>
                    <a:pt x="8532" y="2158542"/>
                  </a:cubicBezTo>
                  <a:cubicBezTo>
                    <a:pt x="8532" y="2158542"/>
                    <a:pt x="9630" y="1660001"/>
                    <a:pt x="4815" y="1014697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solidFill>
              <a:srgbClr val="EFC44B"/>
            </a:solidFill>
          </p:spPr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1039711" y="277058"/>
                <a:ext cx="4819763" cy="23643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2800" i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Ví</a:t>
                </a:r>
                <a:r>
                  <a:rPr lang="en-US" sz="2800" i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i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dụ</a:t>
                </a:r>
                <a:r>
                  <a:rPr lang="en-US" sz="2800" i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1: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-5; 0;-0,41;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f>
                      <m:fPr>
                        <m:ctrlPr>
                          <a:rPr lang="en-US" sz="32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?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711" y="277058"/>
                <a:ext cx="4819763" cy="2364302"/>
              </a:xfrm>
              <a:prstGeom prst="rect">
                <a:avLst/>
              </a:prstGeom>
              <a:blipFill>
                <a:blip r:embed="rId2"/>
                <a:stretch>
                  <a:fillRect l="-2658" r="-2532" b="-618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26" y="666261"/>
            <a:ext cx="1083598" cy="108359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319367" y="2658710"/>
            <a:ext cx="182880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67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2667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437100" y="3180861"/>
                <a:ext cx="5593334" cy="2788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Các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đã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mỗi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đều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viết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dưới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dạng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phân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Cụ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67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2667" dirty="0">
                    <a:latin typeface="Arial" panose="020B0604020202020204" pitchFamily="34" charset="0"/>
                    <a:cs typeface="Arial" panose="020B0604020202020204" pitchFamily="34" charset="0"/>
                  </a:rPr>
                  <a:t>: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800" b="1" dirty="0">
                    <a:cs typeface="Arial" panose="020B0604020202020204" pitchFamily="34" charset="0"/>
                  </a:rPr>
                  <a:t>-5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𝟓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:r>
                  <a:rPr lang="en-US" sz="2800" b="1" dirty="0">
                    <a:cs typeface="Arial" panose="020B0604020202020204" pitchFamily="34" charset="0"/>
                  </a:rPr>
                  <a:t>0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𝟎</m:t>
                        </m:r>
                      </m:num>
                      <m:den>
                        <m:r>
                          <a:rPr lang="en-US" sz="2800" b="1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; -</a:t>
                </a:r>
                <a:r>
                  <a:rPr lang="en-US" sz="2800" b="1" dirty="0">
                    <a:cs typeface="Arial" panose="020B0604020202020204" pitchFamily="34" charset="0"/>
                  </a:rPr>
                  <a:t>0,41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𝟒𝟏</m:t>
                        </m:r>
                      </m:num>
                      <m:den>
                        <m:r>
                          <a:rPr lang="en-US" sz="2800" b="1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𝟎𝟎</m:t>
                        </m:r>
                      </m:den>
                    </m:f>
                  </m:oMath>
                </a14:m>
                <a:r>
                  <a:rPr lang="en-US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𝟐</m:t>
                    </m:r>
                    <m:f>
                      <m:fPr>
                        <m:ctrlPr>
                          <a:rPr lang="en-US" sz="2800" b="1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𝟓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𝟗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𝟐𝟑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𝟗</m:t>
                        </m:r>
                      </m:den>
                    </m:f>
                  </m:oMath>
                </a14:m>
                <a:endParaRPr lang="en-US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100" y="3180861"/>
                <a:ext cx="5593334" cy="2788777"/>
              </a:xfrm>
              <a:prstGeom prst="rect">
                <a:avLst/>
              </a:prstGeom>
              <a:blipFill>
                <a:blip r:embed="rId4"/>
                <a:stretch>
                  <a:fillRect l="-2290" r="-327" b="-2188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ounded Rectangle 27"/>
          <p:cNvSpPr/>
          <p:nvPr/>
        </p:nvSpPr>
        <p:spPr>
          <a:xfrm>
            <a:off x="6593961" y="545967"/>
            <a:ext cx="1542748" cy="660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67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266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05E14D3E-D8D7-46D7-B6F2-11DAAF6D1CFC}"/>
              </a:ext>
            </a:extLst>
          </p:cNvPr>
          <p:cNvSpPr/>
          <p:nvPr/>
        </p:nvSpPr>
        <p:spPr>
          <a:xfrm>
            <a:off x="6420899" y="1269734"/>
            <a:ext cx="5160939" cy="2911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nl-NL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Mỗi số nguyên là một số hữu tỉ.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algn="just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phân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bằng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nhau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cách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viết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khác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nhau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cùng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hữu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tỉ</a:t>
            </a:r>
            <a:r>
              <a:rPr lang="en-US" sz="28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xmlns="" id="{992F55F4-3323-4369-896D-F0D8A18962CB}"/>
                  </a:ext>
                </a:extLst>
              </p:cNvPr>
              <p:cNvSpPr/>
              <p:nvPr/>
            </p:nvSpPr>
            <p:spPr>
              <a:xfrm>
                <a:off x="6604416" y="4244860"/>
                <a:ext cx="5160939" cy="9492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spcAft>
                    <a:spcPts val="600"/>
                  </a:spcAft>
                </a:pPr>
                <a:r>
                  <a:rPr lang="en-US" sz="2800" i="1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Ví </a:t>
                </a:r>
                <a:r>
                  <a:rPr lang="en-US" sz="2800" i="1" dirty="0" err="1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dụ</a:t>
                </a:r>
                <a:r>
                  <a:rPr lang="en-US" sz="2800" i="1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lang="en-US" sz="3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3200" b="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6</m:t>
                        </m:r>
                      </m:den>
                    </m:f>
                    <m:r>
                      <a:rPr lang="en-US" sz="3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US" sz="3200" b="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sz="3200" i="1" dirty="0"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 </a:t>
                </a:r>
                <a:endParaRPr lang="en-US" sz="2800" i="1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92F55F4-3323-4369-896D-F0D8A18962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4416" y="4244860"/>
                <a:ext cx="5160939" cy="949234"/>
              </a:xfrm>
              <a:prstGeom prst="rect">
                <a:avLst/>
              </a:prstGeom>
              <a:blipFill>
                <a:blip r:embed="rId6"/>
                <a:stretch>
                  <a:fillRect l="-2361" b="-3205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54384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8" grpId="0" animBg="1"/>
      <p:bldP spid="3" grpId="0" uiExpand="1" build="allAtOnce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9566031" y="4450568"/>
            <a:ext cx="3295918" cy="2145343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0" y="6529427"/>
            <a:ext cx="12192000" cy="328573"/>
          </a:xfrm>
          <a:prstGeom prst="rect">
            <a:avLst/>
          </a:prstGeom>
          <a:solidFill>
            <a:srgbClr val="84653C"/>
          </a:solidFill>
        </p:spPr>
      </p:sp>
      <p:sp>
        <p:nvSpPr>
          <p:cNvPr id="10" name="Rounded Rectangular Callout 9"/>
          <p:cNvSpPr/>
          <p:nvPr/>
        </p:nvSpPr>
        <p:spPr>
          <a:xfrm>
            <a:off x="279789" y="147684"/>
            <a:ext cx="2650979" cy="978468"/>
          </a:xfrm>
          <a:prstGeom prst="wedgeRoundRectCallout">
            <a:avLst>
              <a:gd name="adj1" fmla="val 53734"/>
              <a:gd name="adj2" fmla="val 38625"/>
              <a:gd name="adj3" fmla="val 16667"/>
            </a:avLst>
          </a:prstGeom>
          <a:solidFill>
            <a:schemeClr val="accent6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863600" y="1244913"/>
                <a:ext cx="10464800" cy="926729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Các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21; -12;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−7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−9</m:t>
                        </m:r>
                      </m:den>
                    </m:f>
                  </m:oMath>
                </a14:m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; -4,7;  -3,05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?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600" y="1244913"/>
                <a:ext cx="10464800" cy="926729"/>
              </a:xfrm>
              <a:prstGeom prst="rect">
                <a:avLst/>
              </a:prstGeom>
              <a:blipFill>
                <a:blip r:embed="rId5"/>
                <a:stretch>
                  <a:fillRect l="-1224" b="-6579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xmlns="" id="{055482E4-387B-4734-B349-C04935F5DA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139073"/>
              </p:ext>
            </p:extLst>
          </p:nvPr>
        </p:nvGraphicFramePr>
        <p:xfrm>
          <a:off x="1136099" y="3225503"/>
          <a:ext cx="3589338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Equation" r:id="rId6" imgW="1739880" imgH="444240" progId="Equation.DSMT4">
                  <p:embed/>
                </p:oleObj>
              </mc:Choice>
              <mc:Fallback>
                <p:oleObj name="Equation" r:id="rId6" imgW="173988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36099" y="3225503"/>
                        <a:ext cx="3589338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9776AEE-0CF1-4F3C-8F43-A67C04E15F32}"/>
              </a:ext>
            </a:extLst>
          </p:cNvPr>
          <p:cNvSpPr txBox="1"/>
          <p:nvPr/>
        </p:nvSpPr>
        <p:spPr>
          <a:xfrm>
            <a:off x="5436576" y="2290403"/>
            <a:ext cx="1723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xmlns="" id="{6FB4D13E-5AF3-46AF-BF0E-CAB0560DD0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044667"/>
              </p:ext>
            </p:extLst>
          </p:nvPr>
        </p:nvGraphicFramePr>
        <p:xfrm>
          <a:off x="4943088" y="3183857"/>
          <a:ext cx="3379787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Equation" r:id="rId8" imgW="1638000" imgH="457200" progId="Equation.DSMT4">
                  <p:embed/>
                </p:oleObj>
              </mc:Choice>
              <mc:Fallback>
                <p:oleObj name="Equation" r:id="rId8" imgW="1638000" imgH="4572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xmlns="" id="{055482E4-387B-4734-B349-C04935F5DA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43088" y="3183857"/>
                        <a:ext cx="3379787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xmlns="" id="{2CE6A625-ABA2-4A92-AF67-E9AC49CA6D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134369"/>
              </p:ext>
            </p:extLst>
          </p:nvPr>
        </p:nvGraphicFramePr>
        <p:xfrm>
          <a:off x="8425412" y="3200103"/>
          <a:ext cx="2281238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10" imgW="1104840" imgH="457200" progId="Equation.DSMT4">
                  <p:embed/>
                </p:oleObj>
              </mc:Choice>
              <mc:Fallback>
                <p:oleObj name="Equation" r:id="rId10" imgW="1104840" imgH="4572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xmlns="" id="{6FB4D13E-5AF3-46AF-BF0E-CAB0560DD0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25412" y="3200103"/>
                        <a:ext cx="2281238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2E630862-0978-4532-8D7E-BFCFE8D7D2F9}"/>
                  </a:ext>
                </a:extLst>
              </p:cNvPr>
              <p:cNvSpPr txBox="1"/>
              <p:nvPr/>
            </p:nvSpPr>
            <p:spPr>
              <a:xfrm>
                <a:off x="825779" y="4846202"/>
                <a:ext cx="10464799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=&gt;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21; -12;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1" i="1">
                            <a:latin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2800" b="1" i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800" b="1" i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𝟕</m:t>
                        </m:r>
                      </m:num>
                      <m:den>
                        <m:r>
                          <a:rPr lang="en-US" sz="2800" b="1" i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800" b="1" i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GB" sz="2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; -4,7;  -3,05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tỉ</a:t>
                </a:r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endParaRPr lang="vi-VN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E630862-0978-4532-8D7E-BFCFE8D7D2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779" y="4846202"/>
                <a:ext cx="10464799" cy="712631"/>
              </a:xfrm>
              <a:prstGeom prst="rect">
                <a:avLst/>
              </a:prstGeom>
              <a:blipFill>
                <a:blip r:embed="rId12"/>
                <a:stretch>
                  <a:fillRect l="-1165" b="-8547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9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55" b="438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547496" y="1319296"/>
            <a:ext cx="10839283" cy="4604960"/>
            <a:chOff x="0" y="0"/>
            <a:chExt cx="6459412" cy="4240855"/>
          </a:xfrm>
          <a:solidFill>
            <a:schemeClr val="accent1">
              <a:lumMod val="75000"/>
            </a:schemeClr>
          </a:solidFill>
        </p:grpSpPr>
        <p:sp>
          <p:nvSpPr>
            <p:cNvPr id="8" name="Freeform 8"/>
            <p:cNvSpPr/>
            <p:nvPr/>
          </p:nvSpPr>
          <p:spPr>
            <a:xfrm>
              <a:off x="-1" y="0"/>
              <a:ext cx="6467071" cy="4240855"/>
            </a:xfrm>
            <a:custGeom>
              <a:avLst/>
              <a:gdLst/>
              <a:ahLst/>
              <a:cxnLst/>
              <a:rect l="l" t="t" r="r" b="b"/>
              <a:pathLst>
                <a:path w="6467071" h="4240855">
                  <a:moveTo>
                    <a:pt x="5960632" y="4223936"/>
                  </a:moveTo>
                  <a:cubicBezTo>
                    <a:pt x="5960632" y="4223936"/>
                    <a:pt x="5723636" y="4213966"/>
                    <a:pt x="5361497" y="4227411"/>
                  </a:cubicBezTo>
                  <a:cubicBezTo>
                    <a:pt x="4999359" y="4240855"/>
                    <a:pt x="490924" y="4240855"/>
                    <a:pt x="490924" y="4240855"/>
                  </a:cubicBezTo>
                  <a:cubicBezTo>
                    <a:pt x="245502" y="4240855"/>
                    <a:pt x="32509" y="4143587"/>
                    <a:pt x="31032" y="3983473"/>
                  </a:cubicBezTo>
                  <a:cubicBezTo>
                    <a:pt x="31032" y="3983473"/>
                    <a:pt x="0" y="2516286"/>
                    <a:pt x="0" y="606979"/>
                  </a:cubicBezTo>
                  <a:cubicBezTo>
                    <a:pt x="0" y="392820"/>
                    <a:pt x="15517" y="249246"/>
                    <a:pt x="15517" y="249246"/>
                  </a:cubicBezTo>
                  <a:cubicBezTo>
                    <a:pt x="15518" y="120578"/>
                    <a:pt x="1" y="0"/>
                    <a:pt x="459892" y="8134"/>
                  </a:cubicBezTo>
                  <a:cubicBezTo>
                    <a:pt x="459892" y="8134"/>
                    <a:pt x="1144663" y="28433"/>
                    <a:pt x="1627778" y="20834"/>
                  </a:cubicBezTo>
                  <a:cubicBezTo>
                    <a:pt x="2144992" y="12700"/>
                    <a:pt x="5914084" y="0"/>
                    <a:pt x="5914084" y="0"/>
                  </a:cubicBezTo>
                  <a:cubicBezTo>
                    <a:pt x="6225984" y="0"/>
                    <a:pt x="6459413" y="101069"/>
                    <a:pt x="6451555" y="303616"/>
                  </a:cubicBezTo>
                  <a:cubicBezTo>
                    <a:pt x="6451555" y="303616"/>
                    <a:pt x="6449560" y="2346453"/>
                    <a:pt x="6458315" y="3283886"/>
                  </a:cubicBezTo>
                  <a:cubicBezTo>
                    <a:pt x="6467071" y="3577187"/>
                    <a:pt x="6420523" y="3910259"/>
                    <a:pt x="6420523" y="3910259"/>
                  </a:cubicBezTo>
                  <a:cubicBezTo>
                    <a:pt x="6417558" y="4090284"/>
                    <a:pt x="6206054" y="4223936"/>
                    <a:pt x="5960632" y="4223936"/>
                  </a:cubicBezTo>
                  <a:close/>
                </a:path>
              </a:pathLst>
            </a:custGeom>
            <a:solidFill>
              <a:schemeClr val="bg1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0246683" y="147381"/>
            <a:ext cx="1840897" cy="144594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55233" y="358369"/>
            <a:ext cx="848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Biểu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diễn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hữu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tỉ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trên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trục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894">
            <a:off x="404840" y="5265028"/>
            <a:ext cx="1756963" cy="178511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295D6AB9-0334-4B8C-9CB2-895E254F037D}"/>
              </a:ext>
            </a:extLst>
          </p:cNvPr>
          <p:cNvGrpSpPr/>
          <p:nvPr/>
        </p:nvGrpSpPr>
        <p:grpSpPr>
          <a:xfrm>
            <a:off x="547496" y="1768939"/>
            <a:ext cx="10810609" cy="880737"/>
            <a:chOff x="558798" y="1655006"/>
            <a:chExt cx="10810609" cy="880737"/>
          </a:xfrm>
        </p:grpSpPr>
        <p:sp>
          <p:nvSpPr>
            <p:cNvPr id="16" name="TextBox 15"/>
            <p:cNvSpPr txBox="1"/>
            <p:nvPr/>
          </p:nvSpPr>
          <p:spPr>
            <a:xfrm>
              <a:off x="1484405" y="1838273"/>
              <a:ext cx="9885002" cy="58477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Em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hãy</a:t>
              </a:r>
              <a:r>
                <a:rPr kumimoji="0" lang="en-US" sz="3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nêu</a:t>
              </a:r>
              <a:r>
                <a:rPr kumimoji="0" lang="en-US" sz="3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lại</a:t>
              </a:r>
              <a:r>
                <a:rPr kumimoji="0" lang="en-US" sz="3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cách</a:t>
              </a:r>
              <a:r>
                <a:rPr kumimoji="0" lang="en-US" sz="3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biểu</a:t>
              </a:r>
              <a:r>
                <a:rPr kumimoji="0" lang="en-US" sz="3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diễn</a:t>
              </a:r>
              <a:r>
                <a:rPr kumimoji="0" lang="en-US" sz="3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số</a:t>
              </a:r>
              <a:r>
                <a:rPr kumimoji="0" lang="en-US" sz="3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nguyên</a:t>
              </a:r>
              <a:r>
                <a:rPr kumimoji="0" lang="en-US" sz="3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trên</a:t>
              </a:r>
              <a:r>
                <a:rPr kumimoji="0" lang="en-US" sz="3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trục</a:t>
              </a:r>
              <a:r>
                <a:rPr kumimoji="0" lang="en-US" sz="3200" b="0" i="0" u="none" strike="noStrike" kern="120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0" i="0" u="none" strike="noStrike" kern="1200" cap="none" spc="0" normalizeH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số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4098" name="Picture 2" descr="Bộ câu hỏi thi tìm hiểu văn hóa Đồng Tháp trong đợt hoạt động Mừng Đảng  mừng Xuân Mậu Tất 2018">
              <a:extLst>
                <a:ext uri="{FF2B5EF4-FFF2-40B4-BE49-F238E27FC236}">
                  <a16:creationId xmlns:a16="http://schemas.microsoft.com/office/drawing/2014/main" xmlns="" id="{46231235-ECB4-4009-B858-5645ECAF55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798" y="1655006"/>
              <a:ext cx="880737" cy="880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Line 9">
            <a:extLst>
              <a:ext uri="{FF2B5EF4-FFF2-40B4-BE49-F238E27FC236}">
                <a16:creationId xmlns:a16="http://schemas.microsoft.com/office/drawing/2014/main" xmlns="" id="{8E675705-12BF-4A94-B562-0F3840D7D9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06322" y="4202718"/>
            <a:ext cx="539496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1" name="Line 10">
            <a:extLst>
              <a:ext uri="{FF2B5EF4-FFF2-40B4-BE49-F238E27FC236}">
                <a16:creationId xmlns:a16="http://schemas.microsoft.com/office/drawing/2014/main" xmlns="" id="{79720373-CE41-4427-8C93-3967D87D02A6}"/>
              </a:ext>
            </a:extLst>
          </p:cNvPr>
          <p:cNvSpPr>
            <a:spLocks noChangeShapeType="1"/>
          </p:cNvSpPr>
          <p:nvPr/>
        </p:nvSpPr>
        <p:spPr bwMode="auto">
          <a:xfrm>
            <a:off x="7136062" y="4132507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2" name="Line 11">
            <a:extLst>
              <a:ext uri="{FF2B5EF4-FFF2-40B4-BE49-F238E27FC236}">
                <a16:creationId xmlns:a16="http://schemas.microsoft.com/office/drawing/2014/main" xmlns="" id="{6A218F52-9DAE-48A8-97A7-B516D7496715}"/>
              </a:ext>
            </a:extLst>
          </p:cNvPr>
          <p:cNvSpPr>
            <a:spLocks noChangeShapeType="1"/>
          </p:cNvSpPr>
          <p:nvPr/>
        </p:nvSpPr>
        <p:spPr bwMode="auto">
          <a:xfrm>
            <a:off x="8053701" y="4112902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3" name="Line 13">
            <a:extLst>
              <a:ext uri="{FF2B5EF4-FFF2-40B4-BE49-F238E27FC236}">
                <a16:creationId xmlns:a16="http://schemas.microsoft.com/office/drawing/2014/main" xmlns="" id="{42FCAAEB-F143-42FD-ABC7-64B4907820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362120" y="4151153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4" name="Line 26">
            <a:extLst>
              <a:ext uri="{FF2B5EF4-FFF2-40B4-BE49-F238E27FC236}">
                <a16:creationId xmlns:a16="http://schemas.microsoft.com/office/drawing/2014/main" xmlns="" id="{5D52FE12-0536-4CD5-A383-A7C0496BC5E1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0382" y="4098388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5" name="Text Box 27">
            <a:extLst>
              <a:ext uri="{FF2B5EF4-FFF2-40B4-BE49-F238E27FC236}">
                <a16:creationId xmlns:a16="http://schemas.microsoft.com/office/drawing/2014/main" xmlns="" id="{F41BBABE-99C3-4A72-90AB-F137F2D68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3662" y="4212688"/>
            <a:ext cx="3048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400" b="1" dirty="0"/>
              <a:t>1</a:t>
            </a:r>
          </a:p>
        </p:txBody>
      </p:sp>
      <p:sp>
        <p:nvSpPr>
          <p:cNvPr id="26" name="Text Box 28">
            <a:extLst>
              <a:ext uri="{FF2B5EF4-FFF2-40B4-BE49-F238E27FC236}">
                <a16:creationId xmlns:a16="http://schemas.microsoft.com/office/drawing/2014/main" xmlns="" id="{7EEEFA9C-FB4E-43E7-B964-424786509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969" y="4344305"/>
            <a:ext cx="368635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400" b="1" dirty="0"/>
              <a:t>0</a:t>
            </a:r>
          </a:p>
        </p:txBody>
      </p:sp>
      <p:sp>
        <p:nvSpPr>
          <p:cNvPr id="27" name="Text Box 29">
            <a:extLst>
              <a:ext uri="{FF2B5EF4-FFF2-40B4-BE49-F238E27FC236}">
                <a16:creationId xmlns:a16="http://schemas.microsoft.com/office/drawing/2014/main" xmlns="" id="{E00E7D5F-7050-478B-80FD-E74A39F6B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2273" y="4212870"/>
            <a:ext cx="3048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400" b="1" dirty="0"/>
              <a:t>2</a:t>
            </a:r>
          </a:p>
        </p:txBody>
      </p:sp>
      <p:sp>
        <p:nvSpPr>
          <p:cNvPr id="28" name="Line 30">
            <a:extLst>
              <a:ext uri="{FF2B5EF4-FFF2-40B4-BE49-F238E27FC236}">
                <a16:creationId xmlns:a16="http://schemas.microsoft.com/office/drawing/2014/main" xmlns="" id="{37EC40E2-301E-4E4E-84CF-4CB3F1361795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7800" y="414602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29" name="Text Box 29">
            <a:extLst>
              <a:ext uri="{FF2B5EF4-FFF2-40B4-BE49-F238E27FC236}">
                <a16:creationId xmlns:a16="http://schemas.microsoft.com/office/drawing/2014/main" xmlns="" id="{2B87B3A4-C6AA-4E9B-B352-8A067E562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248" y="4274978"/>
            <a:ext cx="478663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400" b="1" dirty="0"/>
              <a:t>-1</a:t>
            </a:r>
          </a:p>
        </p:txBody>
      </p:sp>
      <p:sp>
        <p:nvSpPr>
          <p:cNvPr id="30" name="Text Box 29">
            <a:extLst>
              <a:ext uri="{FF2B5EF4-FFF2-40B4-BE49-F238E27FC236}">
                <a16:creationId xmlns:a16="http://schemas.microsoft.com/office/drawing/2014/main" xmlns="" id="{15CCC05E-89D6-4583-9BEB-9EC7A3B32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196" y="4202295"/>
            <a:ext cx="478663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400" b="1" dirty="0"/>
              <a:t>-2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453AB3F3-A891-464E-A732-F3B667E79D69}"/>
              </a:ext>
            </a:extLst>
          </p:cNvPr>
          <p:cNvCxnSpPr>
            <a:cxnSpLocks/>
          </p:cNvCxnSpPr>
          <p:nvPr/>
        </p:nvCxnSpPr>
        <p:spPr>
          <a:xfrm>
            <a:off x="6220382" y="4221057"/>
            <a:ext cx="91568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35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7.40741E-7 L 0.07591 -0.00139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7.40741E-7 L -0.07539 -0.0027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6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7.40741E-7 L -0.15365 -0.00278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2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2" presetClass="exit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</TotalTime>
  <Words>2720</Words>
  <Application>Microsoft Office PowerPoint</Application>
  <PresentationFormat>Custom</PresentationFormat>
  <Paragraphs>253</Paragraphs>
  <Slides>36</Slides>
  <Notes>1</Notes>
  <HiddenSlides>0</HiddenSlides>
  <MMClips>18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Office Theme</vt:lpstr>
      <vt:lpstr>2_Office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 Teams</dc:creator>
  <cp:lastModifiedBy>ChanHung</cp:lastModifiedBy>
  <cp:revision>99</cp:revision>
  <dcterms:created xsi:type="dcterms:W3CDTF">2022-02-25T15:56:08Z</dcterms:created>
  <dcterms:modified xsi:type="dcterms:W3CDTF">2022-09-06T05:58:08Z</dcterms:modified>
</cp:coreProperties>
</file>