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4008" r:id="rId8"/>
    <p:sldMasterId id="2147484020" r:id="rId9"/>
  </p:sldMasterIdLst>
  <p:sldIdLst>
    <p:sldId id="257" r:id="rId10"/>
    <p:sldId id="265" r:id="rId11"/>
    <p:sldId id="268" r:id="rId12"/>
    <p:sldId id="299" r:id="rId13"/>
    <p:sldId id="258" r:id="rId14"/>
    <p:sldId id="260" r:id="rId15"/>
    <p:sldId id="271" r:id="rId16"/>
    <p:sldId id="304" r:id="rId17"/>
    <p:sldId id="270" r:id="rId18"/>
    <p:sldId id="272" r:id="rId19"/>
    <p:sldId id="273" r:id="rId20"/>
    <p:sldId id="300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67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7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62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730-468E-27F9-EBB2-A13E9233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8508-6905-A7A8-F150-62B5EB29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2DD6-DB56-8747-9D34-4EDF5D0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E6E-7774-CFBB-C58C-DD60E9D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F4E-41EC-4B0A-3920-3970F7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83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1D-C49E-F1EA-F206-AED51601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BACE-0220-2962-FAD5-48DEE46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BFDC-019C-9248-58DB-10E98C9E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528A-E864-3AC2-04DA-77FBC73B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102-844D-E09F-9BEE-97C859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2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3D3-7978-3A3F-314A-C1E1B83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9FA3-154D-9579-55F5-5F77C3D2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01FC-53B1-2533-57D7-C556250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11D-3ED6-A45D-3805-60B0BD2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3B94-07E7-664F-9513-D4958C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7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B18F-4353-7069-9FA7-912C723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A78B-D9E0-E402-2BBE-84989539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11BD-5468-1901-2A73-5E67C930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503D-3766-CA3B-FC6E-6DCE447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547F-8543-D004-A423-B70525E6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B270-A220-FFB6-3C44-5BD2D61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6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34-D7C2-EACE-B940-314178F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EA6-9317-9404-71AA-6C800EE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EA42-1806-0BCB-65F8-AF2DF3F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3AE4-D477-A757-5B14-709FCF3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A771B-CCB4-54CD-8DD7-5A99D9D4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B128-BBD9-4217-7551-FF979BB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4A386-D8FF-30B9-4529-5313A3B1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D7044-51F8-6AF1-296E-B40259BC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5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E38-187F-75A2-27BE-84110F2F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8DD-4880-9149-7B83-4D1CCF4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5DFE-1C63-4944-0807-4056FC2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A225-694C-C874-6177-0517D4CE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69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ABF8-0D3B-49A6-1BAB-ABB2636D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FB37C-55FF-82A0-D1D7-F19C838A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E070-FDDF-45A9-8CDE-58C15E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0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A96-0A14-C299-6E41-F2D5404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2ADA-79AA-9CF9-2E9C-24E50CA2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864-5B9B-559C-00E3-8069C4A2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03A9-5342-1EB6-84A8-78F873C3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3136-158F-027B-FF1D-FF6A375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BEB5-DF3E-D0AA-900D-B7F7C8B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8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57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A7-8249-A14C-97B2-F4F354F1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01925-D6C8-0960-0DE5-C10EF866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D5B1-3E8C-F236-6B69-1E69BD5D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FD82-E29B-981D-892C-60A04E6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62D6-30B2-9736-85D4-01C0060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843B-C676-E238-4D2D-18740F6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4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626-740D-6651-A95E-C23EB39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33B0-CFEB-7ED2-8CC8-196B3A9C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947A-EBF9-F0FA-583D-46D4CEF1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22EC-437E-8CD6-44C7-4FEC3677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E14-2E8C-F764-245A-A5A0A0D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23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2D09C-5EB6-D2DC-0BDC-F1DC8DD9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CFD2D-9E49-AAEC-9591-EEFBFCE8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F5F9-1F43-B950-AA2B-9CFCCFBB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4244-F615-7FF2-A77E-196D00CA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98B-4274-8CAC-AB34-4561381E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855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245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70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172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36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12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8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5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4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961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52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611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62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641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085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151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10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00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17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343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488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231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305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321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984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730-468E-27F9-EBB2-A13E9233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8508-6905-A7A8-F150-62B5EB29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2DD6-DB56-8747-9D34-4EDF5D0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E6E-7774-CFBB-C58C-DD60E9D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F4E-41EC-4B0A-3920-3970F7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1D-C49E-F1EA-F206-AED51601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BACE-0220-2962-FAD5-48DEE46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BFDC-019C-9248-58DB-10E98C9E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528A-E864-3AC2-04DA-77FBC73B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102-844D-E09F-9BEE-97C859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40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3D3-7978-3A3F-314A-C1E1B83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9FA3-154D-9579-55F5-5F77C3D2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01FC-53B1-2533-57D7-C556250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11D-3ED6-A45D-3805-60B0BD2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3B94-07E7-664F-9513-D4958C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46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B18F-4353-7069-9FA7-912C723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A78B-D9E0-E402-2BBE-84989539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11BD-5468-1901-2A73-5E67C930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503D-3766-CA3B-FC6E-6DCE447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547F-8543-D004-A423-B70525E6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B270-A220-FFB6-3C44-5BD2D61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03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34-D7C2-EACE-B940-314178F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EA6-9317-9404-71AA-6C800EE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EA42-1806-0BCB-65F8-AF2DF3F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3AE4-D477-A757-5B14-709FCF3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A771B-CCB4-54CD-8DD7-5A99D9D4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B128-BBD9-4217-7551-FF979BB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4A386-D8FF-30B9-4529-5313A3B1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D7044-51F8-6AF1-296E-B40259BC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4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224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E38-187F-75A2-27BE-84110F2F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8DD-4880-9149-7B83-4D1CCF4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5DFE-1C63-4944-0807-4056FC2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A225-694C-C874-6177-0517D4CE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943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ABF8-0D3B-49A6-1BAB-ABB2636D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FB37C-55FF-82A0-D1D7-F19C838A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E070-FDDF-45A9-8CDE-58C15E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40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A96-0A14-C299-6E41-F2D5404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2ADA-79AA-9CF9-2E9C-24E50CA2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864-5B9B-559C-00E3-8069C4A2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03A9-5342-1EB6-84A8-78F873C3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3136-158F-027B-FF1D-FF6A375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BEB5-DF3E-D0AA-900D-B7F7C8B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3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A7-8249-A14C-97B2-F4F354F1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01925-D6C8-0960-0DE5-C10EF866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D5B1-3E8C-F236-6B69-1E69BD5D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FD82-E29B-981D-892C-60A04E6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62D6-30B2-9736-85D4-01C0060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843B-C676-E238-4D2D-18740F6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54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626-740D-6651-A95E-C23EB39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33B0-CFEB-7ED2-8CC8-196B3A9C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947A-EBF9-F0FA-583D-46D4CEF1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22EC-437E-8CD6-44C7-4FEC3677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E14-2E8C-F764-245A-A5A0A0D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07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2D09C-5EB6-D2DC-0BDC-F1DC8DD9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CFD2D-9E49-AAEC-9591-EEFBFCE8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F5F9-1F43-B950-AA2B-9CFCCFBB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4244-F615-7FF2-A77E-196D00CA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98B-4274-8CAC-AB34-4561381E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43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730-468E-27F9-EBB2-A13E9233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8508-6905-A7A8-F150-62B5EB29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2DD6-DB56-8747-9D34-4EDF5D0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E6E-7774-CFBB-C58C-DD60E9D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F4E-41EC-4B0A-3920-3970F7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17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1D-C49E-F1EA-F206-AED51601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BACE-0220-2962-FAD5-48DEE46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BFDC-019C-9248-58DB-10E98C9E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528A-E864-3AC2-04DA-77FBC73B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102-844D-E09F-9BEE-97C859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538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3D3-7978-3A3F-314A-C1E1B83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9FA3-154D-9579-55F5-5F77C3D2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01FC-53B1-2533-57D7-C556250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11D-3ED6-A45D-3805-60B0BD2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3B94-07E7-664F-9513-D4958C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1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B18F-4353-7069-9FA7-912C723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A78B-D9E0-E402-2BBE-84989539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11BD-5468-1901-2A73-5E67C930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503D-3766-CA3B-FC6E-6DCE447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547F-8543-D004-A423-B70525E6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B270-A220-FFB6-3C44-5BD2D61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4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7046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34-D7C2-EACE-B940-314178F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EA6-9317-9404-71AA-6C800EE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EA42-1806-0BCB-65F8-AF2DF3F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3AE4-D477-A757-5B14-709FCF3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A771B-CCB4-54CD-8DD7-5A99D9D4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B128-BBD9-4217-7551-FF979BB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4A386-D8FF-30B9-4529-5313A3B1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D7044-51F8-6AF1-296E-B40259BC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744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E38-187F-75A2-27BE-84110F2F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8DD-4880-9149-7B83-4D1CCF4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5DFE-1C63-4944-0807-4056FC2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A225-694C-C874-6177-0517D4CE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6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ABF8-0D3B-49A6-1BAB-ABB2636D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FB37C-55FF-82A0-D1D7-F19C838A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E070-FDDF-45A9-8CDE-58C15E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95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A96-0A14-C299-6E41-F2D5404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2ADA-79AA-9CF9-2E9C-24E50CA2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864-5B9B-559C-00E3-8069C4A2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03A9-5342-1EB6-84A8-78F873C3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3136-158F-027B-FF1D-FF6A375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BEB5-DF3E-D0AA-900D-B7F7C8B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08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A7-8249-A14C-97B2-F4F354F1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01925-D6C8-0960-0DE5-C10EF866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D5B1-3E8C-F236-6B69-1E69BD5D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FD82-E29B-981D-892C-60A04E6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62D6-30B2-9736-85D4-01C0060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843B-C676-E238-4D2D-18740F6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76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626-740D-6651-A95E-C23EB39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33B0-CFEB-7ED2-8CC8-196B3A9C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947A-EBF9-F0FA-583D-46D4CEF1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22EC-437E-8CD6-44C7-4FEC3677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E14-2E8C-F764-245A-A5A0A0D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137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2D09C-5EB6-D2DC-0BDC-F1DC8DD9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CFD2D-9E49-AAEC-9591-EEFBFCE8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F5F9-1F43-B950-AA2B-9CFCCFBB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4244-F615-7FF2-A77E-196D00CA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98B-4274-8CAC-AB34-4561381E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07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730-468E-27F9-EBB2-A13E9233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8508-6905-A7A8-F150-62B5EB29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2DD6-DB56-8747-9D34-4EDF5D0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E6E-7774-CFBB-C58C-DD60E9D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F4E-41EC-4B0A-3920-3970F7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04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1D-C49E-F1EA-F206-AED51601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BACE-0220-2962-FAD5-48DEE46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BFDC-019C-9248-58DB-10E98C9E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528A-E864-3AC2-04DA-77FBC73B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102-844D-E09F-9BEE-97C859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17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3D3-7978-3A3F-314A-C1E1B83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9FA3-154D-9579-55F5-5F77C3D2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01FC-53B1-2533-57D7-C556250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11D-3ED6-A45D-3805-60B0BD2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3B94-07E7-664F-9513-D4958C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3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B18F-4353-7069-9FA7-912C723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A78B-D9E0-E402-2BBE-84989539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11BD-5468-1901-2A73-5E67C930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503D-3766-CA3B-FC6E-6DCE447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547F-8543-D004-A423-B70525E6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B270-A220-FFB6-3C44-5BD2D61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85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34-D7C2-EACE-B940-314178F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EA6-9317-9404-71AA-6C800EE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EA42-1806-0BCB-65F8-AF2DF3F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3AE4-D477-A757-5B14-709FCF3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A771B-CCB4-54CD-8DD7-5A99D9D4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B128-BBD9-4217-7551-FF979BB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4A386-D8FF-30B9-4529-5313A3B1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D7044-51F8-6AF1-296E-B40259BC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873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E38-187F-75A2-27BE-84110F2F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8DD-4880-9149-7B83-4D1CCF4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5DFE-1C63-4944-0807-4056FC2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A225-694C-C874-6177-0517D4CE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61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ABF8-0D3B-49A6-1BAB-ABB2636D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FB37C-55FF-82A0-D1D7-F19C838A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E070-FDDF-45A9-8CDE-58C15E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035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A96-0A14-C299-6E41-F2D5404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2ADA-79AA-9CF9-2E9C-24E50CA2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864-5B9B-559C-00E3-8069C4A2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03A9-5342-1EB6-84A8-78F873C3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3136-158F-027B-FF1D-FF6A375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BEB5-DF3E-D0AA-900D-B7F7C8B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87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A7-8249-A14C-97B2-F4F354F1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01925-D6C8-0960-0DE5-C10EF866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D5B1-3E8C-F236-6B69-1E69BD5D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FD82-E29B-981D-892C-60A04E6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62D6-30B2-9736-85D4-01C0060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843B-C676-E238-4D2D-18740F6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07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626-740D-6651-A95E-C23EB39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33B0-CFEB-7ED2-8CC8-196B3A9C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947A-EBF9-F0FA-583D-46D4CEF1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22EC-437E-8CD6-44C7-4FEC3677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E14-2E8C-F764-245A-A5A0A0D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36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2D09C-5EB6-D2DC-0BDC-F1DC8DD9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CFD2D-9E49-AAEC-9591-EEFBFCE8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F5F9-1F43-B950-AA2B-9CFCCFBB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4244-F615-7FF2-A77E-196D00CA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98B-4274-8CAC-AB34-4561381E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3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730-468E-27F9-EBB2-A13E9233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8508-6905-A7A8-F150-62B5EB29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2DD6-DB56-8747-9D34-4EDF5D0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E6E-7774-CFBB-C58C-DD60E9D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F4E-41EC-4B0A-3920-3970F7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99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1D-C49E-F1EA-F206-AED51601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BACE-0220-2962-FAD5-48DEE46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BFDC-019C-9248-58DB-10E98C9E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528A-E864-3AC2-04DA-77FBC73B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102-844D-E09F-9BEE-97C859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9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765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3D3-7978-3A3F-314A-C1E1B83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9FA3-154D-9579-55F5-5F77C3D2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01FC-53B1-2533-57D7-C556250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11D-3ED6-A45D-3805-60B0BD2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3B94-07E7-664F-9513-D4958C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650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B18F-4353-7069-9FA7-912C723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A78B-D9E0-E402-2BBE-84989539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11BD-5468-1901-2A73-5E67C930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503D-3766-CA3B-FC6E-6DCE447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547F-8543-D004-A423-B70525E6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B270-A220-FFB6-3C44-5BD2D61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40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34-D7C2-EACE-B940-314178F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EA6-9317-9404-71AA-6C800EE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EA42-1806-0BCB-65F8-AF2DF3F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3AE4-D477-A757-5B14-709FCF3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A771B-CCB4-54CD-8DD7-5A99D9D4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B128-BBD9-4217-7551-FF979BB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4A386-D8FF-30B9-4529-5313A3B1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D7044-51F8-6AF1-296E-B40259BC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51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E38-187F-75A2-27BE-84110F2F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8DD-4880-9149-7B83-4D1CCF4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5DFE-1C63-4944-0807-4056FC2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A225-694C-C874-6177-0517D4CE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05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ABF8-0D3B-49A6-1BAB-ABB2636D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FB37C-55FF-82A0-D1D7-F19C838A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E070-FDDF-45A9-8CDE-58C15E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24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A96-0A14-C299-6E41-F2D5404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2ADA-79AA-9CF9-2E9C-24E50CA2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864-5B9B-559C-00E3-8069C4A2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03A9-5342-1EB6-84A8-78F873C3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3136-158F-027B-FF1D-FF6A375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BEB5-DF3E-D0AA-900D-B7F7C8B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19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A7-8249-A14C-97B2-F4F354F1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01925-D6C8-0960-0DE5-C10EF866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D5B1-3E8C-F236-6B69-1E69BD5D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FD82-E29B-981D-892C-60A04E6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62D6-30B2-9736-85D4-01C0060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843B-C676-E238-4D2D-18740F6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891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626-740D-6651-A95E-C23EB39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33B0-CFEB-7ED2-8CC8-196B3A9C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947A-EBF9-F0FA-583D-46D4CEF1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22EC-437E-8CD6-44C7-4FEC3677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E14-2E8C-F764-245A-A5A0A0D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34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2D09C-5EB6-D2DC-0BDC-F1DC8DD9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CFD2D-9E49-AAEC-9591-EEFBFCE8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F5F9-1F43-B950-AA2B-9CFCCFBB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4244-F615-7FF2-A77E-196D00CA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98B-4274-8CAC-AB34-4561381E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80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730-468E-27F9-EBB2-A13E92337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8508-6905-A7A8-F150-62B5EB29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2DD6-DB56-8747-9D34-4EDF5D0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E6E-7774-CFBB-C58C-DD60E9D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F4E-41EC-4B0A-3920-3970F75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3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11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701D-C49E-F1EA-F206-AED51601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BACE-0220-2962-FAD5-48DEE468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BFDC-019C-9248-58DB-10E98C9E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528A-E864-3AC2-04DA-77FBC73B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D102-844D-E09F-9BEE-97C859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4747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3D3-7978-3A3F-314A-C1E1B83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9FA3-154D-9579-55F5-5F77C3D2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01FC-53B1-2533-57D7-C556250E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11D-3ED6-A45D-3805-60B0BD2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3B94-07E7-664F-9513-D4958C4D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9387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B18F-4353-7069-9FA7-912C7236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BA78B-D9E0-E402-2BBE-84989539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11BD-5468-1901-2A73-5E67C930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D503D-3766-CA3B-FC6E-6DCE447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547F-8543-D004-A423-B70525E6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B270-A220-FFB6-3C44-5BD2D61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1246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34-D7C2-EACE-B940-314178F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FAEA6-9317-9404-71AA-6C800EE2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6EA42-1806-0BCB-65F8-AF2DF3F9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43AE4-D477-A757-5B14-709FCF34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A771B-CCB4-54CD-8DD7-5A99D9D4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AB128-BBD9-4217-7551-FF979BB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4A386-D8FF-30B9-4529-5313A3B1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D7044-51F8-6AF1-296E-B40259BC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481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E38-187F-75A2-27BE-84110F2F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DE8DD-4880-9149-7B83-4D1CCF46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5DFE-1C63-4944-0807-4056FC22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A225-694C-C874-6177-0517D4CE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73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EABF8-0D3B-49A6-1BAB-ABB2636D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FB37C-55FF-82A0-D1D7-F19C838A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DE070-FDDF-45A9-8CDE-58C15E6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9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9A96-0A14-C299-6E41-F2D5404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2ADA-79AA-9CF9-2E9C-24E50CA2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864-5B9B-559C-00E3-8069C4A2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03A9-5342-1EB6-84A8-78F873C3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3136-158F-027B-FF1D-FF6A3751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BEB5-DF3E-D0AA-900D-B7F7C8B8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66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A7-8249-A14C-97B2-F4F354F1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01925-D6C8-0960-0DE5-C10EF8665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CD5B1-3E8C-F236-6B69-1E69BD5D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FD82-E29B-981D-892C-60A04E6D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C62D6-30B2-9736-85D4-01C00608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A843B-C676-E238-4D2D-18740F6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710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626-740D-6651-A95E-C23EB39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33B0-CFEB-7ED2-8CC8-196B3A9C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947A-EBF9-F0FA-583D-46D4CEF1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22EC-437E-8CD6-44C7-4FEC3677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2E14-2E8C-F764-245A-A5A0A0DD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967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2D09C-5EB6-D2DC-0BDC-F1DC8DD91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CFD2D-9E49-AAEC-9591-EEFBFCE85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F5F9-1F43-B950-AA2B-9CFCCFBB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4244-F615-7FF2-A77E-196D00CA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798B-4274-8CAC-AB34-4561381E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4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0897-CA32-481B-BAA6-0664EE682B96}" type="datetimeFigureOut">
              <a:rPr lang="vi-VN" smtClean="0"/>
              <a:t>15/05/2023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231E-9059-46D1-A29E-882FCA4568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896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39A3-9B34-B119-EA5D-AB41800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01A9-0AD8-5885-5C7B-4EA855CD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E0E-7DF8-FEC0-1DCF-3CAFB6A8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674-46AA-6FE8-20B1-52334641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ED29-6B92-B75E-A364-AA83D711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9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0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45CDA60-81F1-418C-9919-7CC1D0C1CD8E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15/05/2023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2489D02-1E76-4141-BB55-6F048F46BC8E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vi-VN" smtClea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39A3-9B34-B119-EA5D-AB41800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01A9-0AD8-5885-5C7B-4EA855CD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E0E-7DF8-FEC0-1DCF-3CAFB6A8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674-46AA-6FE8-20B1-52334641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ED29-6B92-B75E-A364-AA83D711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39A3-9B34-B119-EA5D-AB41800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01A9-0AD8-5885-5C7B-4EA855CD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E0E-7DF8-FEC0-1DCF-3CAFB6A8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674-46AA-6FE8-20B1-52334641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ED29-6B92-B75E-A364-AA83D711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70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39A3-9B34-B119-EA5D-AB41800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01A9-0AD8-5885-5C7B-4EA855CD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E0E-7DF8-FEC0-1DCF-3CAFB6A8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674-46AA-6FE8-20B1-52334641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ED29-6B92-B75E-A364-AA83D711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72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39A3-9B34-B119-EA5D-AB41800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01A9-0AD8-5885-5C7B-4EA855CD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E0E-7DF8-FEC0-1DCF-3CAFB6A8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674-46AA-6FE8-20B1-52334641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ED29-6B92-B75E-A364-AA83D711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39A3-9B34-B119-EA5D-AB418007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01A9-0AD8-5885-5C7B-4EA855CD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EE0E-7DF8-FEC0-1DCF-3CAFB6A8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E92DD-A78C-4EB1-99C2-BA3B10B610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674-46AA-6FE8-20B1-523346413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ED29-6B92-B75E-A364-AA83D711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51D22-E85A-44BD-ACB4-FDDA0FB78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17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audio" Target="../media/media1.wma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13.gif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1212911-3010-5E77-A176-AEAA3257321E}"/>
              </a:ext>
            </a:extLst>
          </p:cNvPr>
          <p:cNvSpPr txBox="1"/>
          <p:nvPr/>
        </p:nvSpPr>
        <p:spPr>
          <a:xfrm>
            <a:off x="2994991" y="1842832"/>
            <a:ext cx="7076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7: THƠ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87, 88: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755D6-F80D-0C86-2505-DD7CFB4BB864}"/>
              </a:ext>
            </a:extLst>
          </p:cNvPr>
          <p:cNvSpPr txBox="1"/>
          <p:nvPr/>
        </p:nvSpPr>
        <p:spPr>
          <a:xfrm>
            <a:off x="745054" y="2911417"/>
            <a:ext cx="11040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 VÀ SÓNG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(Ra-bin-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Ta-go)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ED04E-F7AC-420D-6C38-E5975B54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4" y="3820161"/>
            <a:ext cx="4192706" cy="27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034185-0F39-7615-6A4E-F01E1BFE0F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559" y="1617807"/>
          <a:ext cx="11140965" cy="500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069">
                  <a:extLst>
                    <a:ext uri="{9D8B030D-6E8A-4147-A177-3AD203B41FA5}">
                      <a16:colId xmlns:a16="http://schemas.microsoft.com/office/drawing/2014/main" val="2450288466"/>
                    </a:ext>
                  </a:extLst>
                </a:gridCol>
                <a:gridCol w="2664797">
                  <a:extLst>
                    <a:ext uri="{9D8B030D-6E8A-4147-A177-3AD203B41FA5}">
                      <a16:colId xmlns:a16="http://schemas.microsoft.com/office/drawing/2014/main" val="4281319179"/>
                    </a:ext>
                  </a:extLst>
                </a:gridCol>
                <a:gridCol w="2658158">
                  <a:extLst>
                    <a:ext uri="{9D8B030D-6E8A-4147-A177-3AD203B41FA5}">
                      <a16:colId xmlns:a16="http://schemas.microsoft.com/office/drawing/2014/main" val="1572500778"/>
                    </a:ext>
                  </a:extLst>
                </a:gridCol>
                <a:gridCol w="2456941">
                  <a:extLst>
                    <a:ext uri="{9D8B030D-6E8A-4147-A177-3AD203B41FA5}">
                      <a16:colId xmlns:a16="http://schemas.microsoft.com/office/drawing/2014/main" val="4161736930"/>
                    </a:ext>
                  </a:extLst>
                </a:gridCol>
              </a:tblGrid>
              <a:tr h="76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NGỮ, HÌNH ẢNH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96525"/>
                  </a:ext>
                </a:extLst>
              </a:tr>
              <a:tr h="1364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MỜI GỌI CỦA MÂY VÀ SÓNG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573690"/>
                  </a:ext>
                </a:extLst>
              </a:tr>
              <a:tr h="1364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ĐÁP CỦA EM BÉ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114920"/>
                  </a:ext>
                </a:extLst>
              </a:tr>
              <a:tr h="146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 CỦA EM BÉ VỚI MẸ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8497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114D6F-6CF5-C595-DCE5-193F2345C54B}"/>
              </a:ext>
            </a:extLst>
          </p:cNvPr>
          <p:cNvSpPr txBox="1"/>
          <p:nvPr/>
        </p:nvSpPr>
        <p:spPr>
          <a:xfrm>
            <a:off x="725215" y="501490"/>
            <a:ext cx="11056882" cy="98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SỐ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114D6F-6CF5-C595-DCE5-193F2345C54B}"/>
              </a:ext>
            </a:extLst>
          </p:cNvPr>
          <p:cNvSpPr txBox="1"/>
          <p:nvPr/>
        </p:nvSpPr>
        <p:spPr>
          <a:xfrm>
            <a:off x="725215" y="501490"/>
            <a:ext cx="11056882" cy="98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SỐ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9AA4EA-071D-B117-8D9E-A46E5FF34A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538" y="1555531"/>
          <a:ext cx="11161987" cy="5013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508">
                  <a:extLst>
                    <a:ext uri="{9D8B030D-6E8A-4147-A177-3AD203B41FA5}">
                      <a16:colId xmlns:a16="http://schemas.microsoft.com/office/drawing/2014/main" val="2768713875"/>
                    </a:ext>
                  </a:extLst>
                </a:gridCol>
                <a:gridCol w="2843499">
                  <a:extLst>
                    <a:ext uri="{9D8B030D-6E8A-4147-A177-3AD203B41FA5}">
                      <a16:colId xmlns:a16="http://schemas.microsoft.com/office/drawing/2014/main" val="2203696581"/>
                    </a:ext>
                  </a:extLst>
                </a:gridCol>
                <a:gridCol w="3045481">
                  <a:extLst>
                    <a:ext uri="{9D8B030D-6E8A-4147-A177-3AD203B41FA5}">
                      <a16:colId xmlns:a16="http://schemas.microsoft.com/office/drawing/2014/main" val="512030229"/>
                    </a:ext>
                  </a:extLst>
                </a:gridCol>
                <a:gridCol w="2843499">
                  <a:extLst>
                    <a:ext uri="{9D8B030D-6E8A-4147-A177-3AD203B41FA5}">
                      <a16:colId xmlns:a16="http://schemas.microsoft.com/office/drawing/2014/main" val="3009015047"/>
                    </a:ext>
                  </a:extLst>
                </a:gridCol>
              </a:tblGrid>
              <a:tr h="942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NGỮ, HÌNH ẢNH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717981"/>
                  </a:ext>
                </a:extLst>
              </a:tr>
              <a:tr h="4071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MỜI GỌI CỦA MÂY VÀ SÓNG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494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D2F8C6-478C-FA02-3667-E6F11E074474}"/>
              </a:ext>
            </a:extLst>
          </p:cNvPr>
          <p:cNvSpPr txBox="1"/>
          <p:nvPr/>
        </p:nvSpPr>
        <p:spPr>
          <a:xfrm>
            <a:off x="2932386" y="2511972"/>
            <a:ext cx="2879835" cy="367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60A53-B366-FA9D-7ADE-A3025E020626}"/>
              </a:ext>
            </a:extLst>
          </p:cNvPr>
          <p:cNvSpPr txBox="1"/>
          <p:nvPr/>
        </p:nvSpPr>
        <p:spPr>
          <a:xfrm>
            <a:off x="6190593" y="2732690"/>
            <a:ext cx="201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0FFDA-FF12-D2F9-20A2-9A767531CCC7}"/>
              </a:ext>
            </a:extLst>
          </p:cNvPr>
          <p:cNvSpPr txBox="1"/>
          <p:nvPr/>
        </p:nvSpPr>
        <p:spPr>
          <a:xfrm>
            <a:off x="6190593" y="3289736"/>
            <a:ext cx="201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C7B62-0F92-0063-6A01-A978463E2753}"/>
              </a:ext>
            </a:extLst>
          </p:cNvPr>
          <p:cNvSpPr txBox="1"/>
          <p:nvPr/>
        </p:nvSpPr>
        <p:spPr>
          <a:xfrm>
            <a:off x="6190593" y="3930078"/>
            <a:ext cx="201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00871-CA1B-45BB-6EDD-338FF986E318}"/>
              </a:ext>
            </a:extLst>
          </p:cNvPr>
          <p:cNvSpPr txBox="1"/>
          <p:nvPr/>
        </p:nvSpPr>
        <p:spPr>
          <a:xfrm>
            <a:off x="9165021" y="2595264"/>
            <a:ext cx="237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BC69B4-20E0-B62B-FFAB-118300BBDFF8}"/>
              </a:ext>
            </a:extLst>
          </p:cNvPr>
          <p:cNvSpPr txBox="1"/>
          <p:nvPr/>
        </p:nvSpPr>
        <p:spPr>
          <a:xfrm>
            <a:off x="9165021" y="4260305"/>
            <a:ext cx="237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2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C58E0-D9A2-5471-4AD5-4577C41D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02" y="927959"/>
            <a:ext cx="8577145" cy="474329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762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6" y="71807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8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3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1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5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5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" action="ppaction://noaction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3" y="732701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8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60" y="74062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" action="ppaction://noaction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2" y="3029586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" action="ppaction://noaction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5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" action="ppaction://noaction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54" y="3018790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1125"/>
            <a:ext cx="9144000" cy="751368"/>
          </a:xfrm>
        </p:spPr>
        <p:txBody>
          <a:bodyPr>
            <a:normAutofit fontScale="90000"/>
          </a:bodyPr>
          <a:lstStyle/>
          <a:p>
            <a:r>
              <a:rPr lang="en-US" sz="5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96633"/>
            <a:ext cx="9144000" cy="737191"/>
          </a:xfrm>
        </p:spPr>
        <p:txBody>
          <a:bodyPr/>
          <a:lstStyle/>
          <a:p>
            <a:endParaRPr lang="vi-V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57071"/>
              </p:ext>
            </p:extLst>
          </p:nvPr>
        </p:nvGraphicFramePr>
        <p:xfrm>
          <a:off x="652131" y="1275908"/>
          <a:ext cx="10788501" cy="3468370"/>
        </p:xfrm>
        <a:graphic>
          <a:graphicData uri="http://schemas.openxmlformats.org/drawingml/2006/table">
            <a:tbl>
              <a:tblPr firstRow="1" firstCol="1" bandRow="1"/>
              <a:tblGrid>
                <a:gridCol w="4192656">
                  <a:extLst>
                    <a:ext uri="{9D8B030D-6E8A-4147-A177-3AD203B41FA5}">
                      <a16:colId xmlns:a16="http://schemas.microsoft.com/office/drawing/2014/main" val="4217905801"/>
                    </a:ext>
                  </a:extLst>
                </a:gridCol>
                <a:gridCol w="6595845">
                  <a:extLst>
                    <a:ext uri="{9D8B030D-6E8A-4147-A177-3AD203B41FA5}">
                      <a16:colId xmlns:a16="http://schemas.microsoft.com/office/drawing/2014/main" val="3199933640"/>
                    </a:ext>
                  </a:extLst>
                </a:gridCol>
              </a:tblGrid>
              <a:tr h="738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07799"/>
                  </a:ext>
                </a:extLst>
              </a:tr>
              <a:tr h="272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những điều em biết về tác giả</a:t>
                      </a:r>
                      <a:r>
                        <a:rPr lang="vi-VN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 phẩm?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vi-VN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3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giả:</a:t>
                      </a:r>
                      <a:r>
                        <a:rPr lang="vi-VN" sz="23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Tên thật, năm sinh, năm mất, quê quán )</a:t>
                      </a:r>
                      <a:endParaRPr lang="vi-VN" sz="2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vi-VN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3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phẩm:................................................................</a:t>
                      </a:r>
                      <a:endParaRPr lang="vi-VN" sz="2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57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946"/>
            <a:ext cx="9144000" cy="552893"/>
          </a:xfrm>
        </p:spPr>
        <p:txBody>
          <a:bodyPr>
            <a:noAutofit/>
          </a:bodyPr>
          <a:lstStyle/>
          <a:p>
            <a:r>
              <a:rPr lang="en-US" sz="3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1.</a:t>
            </a:r>
            <a:endParaRPr lang="vi-VN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18438"/>
            <a:ext cx="9144000" cy="1360967"/>
          </a:xfrm>
        </p:spPr>
        <p:txBody>
          <a:bodyPr/>
          <a:lstStyle/>
          <a:p>
            <a:endParaRPr lang="vi-V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6592"/>
              </p:ext>
            </p:extLst>
          </p:nvPr>
        </p:nvGraphicFramePr>
        <p:xfrm>
          <a:off x="155945" y="609601"/>
          <a:ext cx="11283119" cy="5592415"/>
        </p:xfrm>
        <a:graphic>
          <a:graphicData uri="http://schemas.openxmlformats.org/drawingml/2006/table">
            <a:tbl>
              <a:tblPr firstRow="1" firstCol="1" bandRow="1"/>
              <a:tblGrid>
                <a:gridCol w="2929844">
                  <a:extLst>
                    <a:ext uri="{9D8B030D-6E8A-4147-A177-3AD203B41FA5}">
                      <a16:colId xmlns:a16="http://schemas.microsoft.com/office/drawing/2014/main" val="4219195211"/>
                    </a:ext>
                  </a:extLst>
                </a:gridCol>
                <a:gridCol w="8353275">
                  <a:extLst>
                    <a:ext uri="{9D8B030D-6E8A-4147-A177-3AD203B41FA5}">
                      <a16:colId xmlns:a16="http://schemas.microsoft.com/office/drawing/2014/main" val="2426360866"/>
                    </a:ext>
                  </a:extLst>
                </a:gridCol>
              </a:tblGrid>
              <a:tr h="515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vi-VN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vi-VN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45229"/>
                  </a:ext>
                </a:extLst>
              </a:tr>
              <a:tr h="50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những điều em biết về tác giả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tác 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phẩm.</a:t>
                      </a:r>
                      <a:endParaRPr lang="vi-VN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5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5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Ta-go (1861-1941) tên đầy đủ là Ra-bin-đra-nát Ta-go.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vi-VN" sz="25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quán: Ấn Độ</a:t>
                      </a:r>
                      <a:endParaRPr lang="vi-VN" sz="2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Ông là một danh nhân văn hóa, là nhà thơ hiện đại lớn nhất của Ấn Độ,</a:t>
                      </a:r>
                      <a:r>
                        <a:rPr lang="vi-VN" sz="25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thơ của ông chan chứa tình yêu đất nước, con người và cuộc sống.</a:t>
                      </a: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Thơ Ta- go thường là thơ tự do đậm chất chiết lý.</a:t>
                      </a:r>
                      <a:endParaRPr lang="vi-VN" sz="250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vi-VN" sz="2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Làm thơ từ sớm và cũng tham gia các hoạt động chính trị và xã hội,</a:t>
                      </a:r>
                      <a:r>
                        <a:rPr lang="vi-VN" sz="25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ông được nhận giải Nô- ben văn học  năm 1913.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5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Tác</a:t>
                      </a:r>
                      <a:r>
                        <a:rPr lang="vi-VN" sz="25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phẩm: </a:t>
                      </a:r>
                      <a:r>
                        <a:rPr lang="vi-VN" sz="2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 và Sóng vốn được viết bằng tiếng Ben-gan, in trong tập thơ Si-su ( Trẻ thơ) </a:t>
                      </a:r>
                      <a:endParaRPr lang="vi-VN" sz="2500" b="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8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8B6C1-8D83-250B-C0D9-9B6E41A50F8A}"/>
              </a:ext>
            </a:extLst>
          </p:cNvPr>
          <p:cNvSpPr txBox="1"/>
          <p:nvPr/>
        </p:nvSpPr>
        <p:spPr>
          <a:xfrm>
            <a:off x="4394200" y="51856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 TA-GO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DF83B-855F-48FE-C457-C7F22B3ED439}"/>
              </a:ext>
            </a:extLst>
          </p:cNvPr>
          <p:cNvSpPr txBox="1"/>
          <p:nvPr/>
        </p:nvSpPr>
        <p:spPr>
          <a:xfrm>
            <a:off x="5308600" y="1860232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Ra-bin-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Ta-go (1861 – 1941)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Ta-go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-ben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1913.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Ta-go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Rabindranath Tagore gave national anthem to 3 countries! Wrote the first  poem at the age of 8, wrote the story at the age of 16 – Jsnewstimes">
            <a:extLst>
              <a:ext uri="{FF2B5EF4-FFF2-40B4-BE49-F238E27FC236}">
                <a16:creationId xmlns:a16="http://schemas.microsoft.com/office/drawing/2014/main" id="{2826141D-3FD3-535D-8F0E-6AAEB4096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1478658"/>
            <a:ext cx="4599940" cy="513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8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1125"/>
            <a:ext cx="9144000" cy="751368"/>
          </a:xfrm>
        </p:spPr>
        <p:txBody>
          <a:bodyPr>
            <a:normAutofit fontScale="90000"/>
          </a:bodyPr>
          <a:lstStyle/>
          <a:p>
            <a:r>
              <a:rPr lang="en-US" sz="5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54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96633"/>
            <a:ext cx="9144000" cy="737191"/>
          </a:xfrm>
        </p:spPr>
        <p:txBody>
          <a:bodyPr/>
          <a:lstStyle/>
          <a:p>
            <a:endParaRPr lang="vi-V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32742"/>
              </p:ext>
            </p:extLst>
          </p:nvPr>
        </p:nvGraphicFramePr>
        <p:xfrm>
          <a:off x="980660" y="1275908"/>
          <a:ext cx="10230679" cy="4952614"/>
        </p:xfrm>
        <a:graphic>
          <a:graphicData uri="http://schemas.openxmlformats.org/drawingml/2006/table">
            <a:tbl>
              <a:tblPr firstRow="1" firstCol="1" bandRow="1"/>
              <a:tblGrid>
                <a:gridCol w="3975874">
                  <a:extLst>
                    <a:ext uri="{9D8B030D-6E8A-4147-A177-3AD203B41FA5}">
                      <a16:colId xmlns:a16="http://schemas.microsoft.com/office/drawing/2014/main" val="4217905801"/>
                    </a:ext>
                  </a:extLst>
                </a:gridCol>
                <a:gridCol w="6254805">
                  <a:extLst>
                    <a:ext uri="{9D8B030D-6E8A-4147-A177-3AD203B41FA5}">
                      <a16:colId xmlns:a16="http://schemas.microsoft.com/office/drawing/2014/main" val="3199933640"/>
                    </a:ext>
                  </a:extLst>
                </a:gridCol>
              </a:tblGrid>
              <a:tr h="540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07799"/>
                  </a:ext>
                </a:extLst>
              </a:tr>
              <a:tr h="1241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vi-V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 thể loại, phương thức biểu </a:t>
                      </a:r>
                      <a:r>
                        <a:rPr lang="vi-VN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 </a:t>
                      </a:r>
                      <a:r>
                        <a:rPr lang="vi-V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 văn bản.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3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 Thể loại:</a:t>
                      </a:r>
                      <a:r>
                        <a:rPr lang="vi-VN" sz="23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...........................................................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3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Phương thức biểu đạt:</a:t>
                      </a:r>
                      <a:r>
                        <a:rPr lang="vi-VN" sz="23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.....................................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6291"/>
                  </a:ext>
                </a:extLst>
              </a:tr>
              <a:tr h="3170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 </a:t>
                      </a:r>
                      <a:r>
                        <a:rPr lang="vi-VN" sz="2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 bố cục văn bản và nội dung theo bố cục.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Bố cục: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r>
                        <a:rPr lang="vi-VN" sz="23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......................................................</a:t>
                      </a:r>
                      <a:endParaRPr lang="vi-VN" sz="2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17" marR="76617" marT="106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51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1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946"/>
            <a:ext cx="9144000" cy="552893"/>
          </a:xfrm>
        </p:spPr>
        <p:txBody>
          <a:bodyPr>
            <a:noAutofit/>
          </a:bodyPr>
          <a:lstStyle/>
          <a:p>
            <a:r>
              <a:rPr lang="en-US" sz="3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3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18438"/>
            <a:ext cx="9144000" cy="1360967"/>
          </a:xfrm>
        </p:spPr>
        <p:txBody>
          <a:bodyPr/>
          <a:lstStyle/>
          <a:p>
            <a:endParaRPr lang="vi-V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08196"/>
              </p:ext>
            </p:extLst>
          </p:nvPr>
        </p:nvGraphicFramePr>
        <p:xfrm>
          <a:off x="155945" y="609601"/>
          <a:ext cx="11880111" cy="5952514"/>
        </p:xfrm>
        <a:graphic>
          <a:graphicData uri="http://schemas.openxmlformats.org/drawingml/2006/table">
            <a:tbl>
              <a:tblPr firstRow="1" firstCol="1" bandRow="1"/>
              <a:tblGrid>
                <a:gridCol w="2600134">
                  <a:extLst>
                    <a:ext uri="{9D8B030D-6E8A-4147-A177-3AD203B41FA5}">
                      <a16:colId xmlns:a16="http://schemas.microsoft.com/office/drawing/2014/main" val="4219195211"/>
                    </a:ext>
                  </a:extLst>
                </a:gridCol>
                <a:gridCol w="8371267">
                  <a:extLst>
                    <a:ext uri="{9D8B030D-6E8A-4147-A177-3AD203B41FA5}">
                      <a16:colId xmlns:a16="http://schemas.microsoft.com/office/drawing/2014/main" val="2426360866"/>
                    </a:ext>
                  </a:extLst>
                </a:gridCol>
                <a:gridCol w="908710">
                  <a:extLst>
                    <a:ext uri="{9D8B030D-6E8A-4147-A177-3AD203B41FA5}">
                      <a16:colId xmlns:a16="http://schemas.microsoft.com/office/drawing/2014/main" val="1931829760"/>
                    </a:ext>
                  </a:extLst>
                </a:gridCol>
              </a:tblGrid>
              <a:tr h="28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vi-VN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vi-VN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45229"/>
                  </a:ext>
                </a:extLst>
              </a:tr>
              <a:tr h="346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 định thể loại, phương thức biểu đạt 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 văn bản.</a:t>
                      </a:r>
                      <a:endParaRPr lang="vi-VN" sz="2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 Thể </a:t>
                      </a:r>
                      <a:r>
                        <a:rPr lang="vi-VN" sz="25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500" b="1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: Tự do </a:t>
                      </a:r>
                      <a:r>
                        <a:rPr lang="vi-VN" sz="2500" b="1" i="1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 Thơ văn xuôi)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Là thơ viết dưới hình thức văn xuôi, hình thức thơ không ràng buộc bởi một luật nào, nhưng vẫn phân dòng.</a:t>
                      </a: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Không bị hạn chế bởi cách phân dòng và hiệp vần.</a:t>
                      </a: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Cách biểu đạt tự do hơn thơ ca nhiều.</a:t>
                      </a: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vi-VN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Có cấu tứ độc đáo, hình ảnh mới lạ, sử dụng hình ảnh ngụ ý, tượng trưng, khơi gợi những tư tưởng triết lí sâu sắc</a:t>
                      </a:r>
                      <a:endParaRPr lang="vi-VN" sz="25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Phương thức biểu đạt</a:t>
                      </a:r>
                      <a:r>
                        <a:rPr lang="vi-VN" sz="25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2500" b="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 cảm kết hợp tự sự, miêu tả.</a:t>
                      </a:r>
                      <a:endParaRPr lang="vi-VN" sz="2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500" b="1" dirty="0" smtClean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500" b="1" dirty="0" smtClean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0400"/>
                  </a:ext>
                </a:extLst>
              </a:tr>
              <a:tr h="163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Xác định bố cục văn bản và nội dung theo bố cục.</a:t>
                      </a:r>
                      <a:endParaRPr lang="vi-VN" sz="2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vi-VN" sz="2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Bố </a:t>
                      </a: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( 2 phần</a:t>
                      </a:r>
                      <a:r>
                        <a:rPr lang="vi-VN" sz="25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vi-VN" sz="25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vi-VN" sz="2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 1: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(Từ đầu đến “</a:t>
                      </a:r>
                      <a:r>
                        <a:rPr lang="vi-VN" sz="25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xanh thẳm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”):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Phần 2: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(Còn lại):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1916" marR="71916" marT="9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5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500" b="1" dirty="0" smtClean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b="1" dirty="0" smtClean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87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84CD37-0565-7494-09D2-5F9683F0A9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3085" y="679863"/>
          <a:ext cx="11130916" cy="5289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5631">
                  <a:extLst>
                    <a:ext uri="{9D8B030D-6E8A-4147-A177-3AD203B41FA5}">
                      <a16:colId xmlns:a16="http://schemas.microsoft.com/office/drawing/2014/main" val="4023689102"/>
                    </a:ext>
                  </a:extLst>
                </a:gridCol>
                <a:gridCol w="2694082">
                  <a:extLst>
                    <a:ext uri="{9D8B030D-6E8A-4147-A177-3AD203B41FA5}">
                      <a16:colId xmlns:a16="http://schemas.microsoft.com/office/drawing/2014/main" val="1013837609"/>
                    </a:ext>
                  </a:extLst>
                </a:gridCol>
                <a:gridCol w="3201203">
                  <a:extLst>
                    <a:ext uri="{9D8B030D-6E8A-4147-A177-3AD203B41FA5}">
                      <a16:colId xmlns:a16="http://schemas.microsoft.com/office/drawing/2014/main" val="685426573"/>
                    </a:ext>
                  </a:extLst>
                </a:gridCol>
              </a:tblGrid>
              <a:tr h="161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 đồ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566241"/>
                  </a:ext>
                </a:extLst>
              </a:tr>
              <a:tr h="14485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con: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.”.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?”.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25489"/>
                  </a:ext>
                </a:extLst>
              </a:tr>
              <a:tr h="1448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26C2BF-4563-3FD6-2693-A5A544E35C3E}"/>
              </a:ext>
            </a:extLst>
          </p:cNvPr>
          <p:cNvSpPr txBox="1"/>
          <p:nvPr/>
        </p:nvSpPr>
        <p:spPr>
          <a:xfrm>
            <a:off x="1798320" y="4637911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B17A4-25B5-0F94-2341-6449B11C9CDA}"/>
              </a:ext>
            </a:extLst>
          </p:cNvPr>
          <p:cNvSpPr txBox="1"/>
          <p:nvPr/>
        </p:nvSpPr>
        <p:spPr>
          <a:xfrm>
            <a:off x="5878195" y="4668688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762F1-4C46-0AD5-C921-205302C3D07E}"/>
              </a:ext>
            </a:extLst>
          </p:cNvPr>
          <p:cNvSpPr txBox="1"/>
          <p:nvPr/>
        </p:nvSpPr>
        <p:spPr>
          <a:xfrm>
            <a:off x="8781098" y="4632999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01359"/>
          </a:xfrm>
        </p:spPr>
        <p:txBody>
          <a:bodyPr>
            <a:normAutofit/>
          </a:bodyPr>
          <a:lstStyle/>
          <a:p>
            <a:pPr lvl="0" algn="l" defTabSz="914377">
              <a:lnSpc>
                <a:spcPct val="107000"/>
              </a:lnSpc>
              <a:spcBef>
                <a:spcPts val="0"/>
              </a:spcBef>
            </a:pPr>
            <a:r>
              <a:rPr lang="vi-VN" sz="2500" b="1" dirty="0" smtClean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Thể thơ : Tự do </a:t>
            </a:r>
            <a:r>
              <a:rPr lang="vi-VN" sz="2500" b="1" i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( Thơ văn xuôi)</a:t>
            </a:r>
            <a:br>
              <a:rPr lang="vi-VN" sz="2500" b="1" i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Là thơ viết dưới hình thức văn xuôi, hình thức thơ không ràng buộc bởi một luật nào, nhưng vẫn phân dòng.</a:t>
            </a:r>
            <a: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Không bị hạn chế bởi cách phân dòng và hiệp vần.</a:t>
            </a:r>
            <a: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Cách biểu đạt tự do hơn thơ ca nhiều.</a:t>
            </a:r>
            <a: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Có cấu tứ độc đáo, hình ảnh mới lạ, sử dụng hình ảnh ngụ ý, tượng trưng, khơi gợi những tư tưởng triết lí sâu sắc</a:t>
            </a:r>
            <a:r>
              <a:rPr lang="vi-VN" sz="25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vi-VN" sz="25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2500" b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Phương thức biểu đạt:</a:t>
            </a:r>
            <a:r>
              <a:rPr lang="vi-VN" sz="25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Biểu cảm kết hợp tự sự, miêu tả.</a:t>
            </a:r>
            <a: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516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46E884-D856-D446-0159-241C5A2FA3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7760" y="333586"/>
          <a:ext cx="993648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240">
                  <a:extLst>
                    <a:ext uri="{9D8B030D-6E8A-4147-A177-3AD203B41FA5}">
                      <a16:colId xmlns:a16="http://schemas.microsoft.com/office/drawing/2014/main" val="232717550"/>
                    </a:ext>
                  </a:extLst>
                </a:gridCol>
                <a:gridCol w="4968240">
                  <a:extLst>
                    <a:ext uri="{9D8B030D-6E8A-4147-A177-3AD203B41FA5}">
                      <a16:colId xmlns:a16="http://schemas.microsoft.com/office/drawing/2014/main" val="2697676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con: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– 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ạ.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con: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nọ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nhắm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nghiền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?”.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mỉm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lướt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vang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ta ở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chốn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4829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C811E6-1442-E22E-CE5F-20A9D97EC75D}"/>
              </a:ext>
            </a:extLst>
          </p:cNvPr>
          <p:cNvSpPr txBox="1"/>
          <p:nvPr/>
        </p:nvSpPr>
        <p:spPr>
          <a:xfrm>
            <a:off x="1249680" y="5606626"/>
            <a:ext cx="4714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EE092-9690-321F-B4B0-57D36E7B36B4}"/>
              </a:ext>
            </a:extLst>
          </p:cNvPr>
          <p:cNvSpPr txBox="1"/>
          <p:nvPr/>
        </p:nvSpPr>
        <p:spPr>
          <a:xfrm>
            <a:off x="6228082" y="5636304"/>
            <a:ext cx="472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5D473E0-5133-BB49-ED4F-440DA3522B77}"/>
              </a:ext>
            </a:extLst>
          </p:cNvPr>
          <p:cNvSpPr/>
          <p:nvPr/>
        </p:nvSpPr>
        <p:spPr>
          <a:xfrm>
            <a:off x="701040" y="333586"/>
            <a:ext cx="477520" cy="2765214"/>
          </a:xfrm>
          <a:prstGeom prst="leftBrace">
            <a:avLst/>
          </a:prstGeom>
          <a:ln w="3492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9FA2501-BCEC-0FC4-6B5C-1D7660FD83CC}"/>
              </a:ext>
            </a:extLst>
          </p:cNvPr>
          <p:cNvSpPr/>
          <p:nvPr/>
        </p:nvSpPr>
        <p:spPr>
          <a:xfrm rot="10800000">
            <a:off x="11095770" y="407158"/>
            <a:ext cx="181830" cy="2325882"/>
          </a:xfrm>
          <a:prstGeom prst="leftBrace">
            <a:avLst/>
          </a:prstGeom>
          <a:ln w="3492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B04E38B-6D54-BF95-07AC-FD2145D8958E}"/>
              </a:ext>
            </a:extLst>
          </p:cNvPr>
          <p:cNvSpPr/>
          <p:nvPr/>
        </p:nvSpPr>
        <p:spPr>
          <a:xfrm>
            <a:off x="812800" y="3198464"/>
            <a:ext cx="274320" cy="736155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589B145-7133-0DF5-F789-E0CC9D067558}"/>
              </a:ext>
            </a:extLst>
          </p:cNvPr>
          <p:cNvSpPr/>
          <p:nvPr/>
        </p:nvSpPr>
        <p:spPr>
          <a:xfrm rot="10800000">
            <a:off x="11115564" y="2888138"/>
            <a:ext cx="263635" cy="820261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02F7050-EBFE-EBD7-599E-1A2EAAD2A9BC}"/>
              </a:ext>
            </a:extLst>
          </p:cNvPr>
          <p:cNvSpPr/>
          <p:nvPr/>
        </p:nvSpPr>
        <p:spPr>
          <a:xfrm>
            <a:off x="777240" y="4133184"/>
            <a:ext cx="274320" cy="1007776"/>
          </a:xfrm>
          <a:prstGeom prst="leftBrace">
            <a:avLst/>
          </a:prstGeom>
          <a:ln w="34925"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42F118D7-99EB-4169-4215-0AFAE9FC4173}"/>
              </a:ext>
            </a:extLst>
          </p:cNvPr>
          <p:cNvSpPr/>
          <p:nvPr/>
        </p:nvSpPr>
        <p:spPr>
          <a:xfrm rot="10800000">
            <a:off x="11119244" y="3934618"/>
            <a:ext cx="308656" cy="1672007"/>
          </a:xfrm>
          <a:prstGeom prst="leftBrace">
            <a:avLst/>
          </a:prstGeom>
          <a:ln w="34925">
            <a:solidFill>
              <a:srgbClr val="92D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720</Words>
  <Application>Microsoft Office PowerPoint</Application>
  <PresentationFormat>Widescreen</PresentationFormat>
  <Paragraphs>125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5_Office Theme</vt:lpstr>
      <vt:lpstr>2_Office Theme</vt:lpstr>
      <vt:lpstr>4_Office Theme</vt:lpstr>
      <vt:lpstr>6_Office Theme</vt:lpstr>
      <vt:lpstr>8_Office Theme</vt:lpstr>
      <vt:lpstr>9_Office Theme</vt:lpstr>
      <vt:lpstr>PowerPoint Presentation</vt:lpstr>
      <vt:lpstr>PHIẾU HỌC TẬP SỐ 1</vt:lpstr>
      <vt:lpstr>PHIẾU HỌC TẬP SỐ 1.</vt:lpstr>
      <vt:lpstr>PowerPoint Presentation</vt:lpstr>
      <vt:lpstr>PHIẾU HỌC TẬP SỐ 2</vt:lpstr>
      <vt:lpstr>PHIẾU HỌC TẬP SỐ 2.</vt:lpstr>
      <vt:lpstr>PowerPoint Presentation</vt:lpstr>
      <vt:lpstr>  Thể thơ : Tự do ( Thơ văn xuôi) + Là thơ viết dưới hình thức văn xuôi, hình thức thơ không ràng buộc bởi một luật nào, nhưng vẫn phân dòng. + Không bị hạn chế bởi cách phân dòng và hiệp vần. + Cách biểu đạt tự do hơn thơ ca nhiều. + Có cấu tứ độc đáo, hình ảnh mới lạ, sử dụng hình ảnh ngụ ý, tượng trưng, khơi gợi những tư tưởng triết lí sâu sắc - Phương thức biểu đạt: Biểu cảm kết hợp tự sự, miêu tả.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2023-02-21T02:50:04Z</dcterms:created>
  <dcterms:modified xsi:type="dcterms:W3CDTF">2023-05-16T03:40:24Z</dcterms:modified>
</cp:coreProperties>
</file>