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44"/>
  </p:notesMasterIdLst>
  <p:sldIdLst>
    <p:sldId id="470" r:id="rId11"/>
    <p:sldId id="510" r:id="rId12"/>
    <p:sldId id="501" r:id="rId13"/>
    <p:sldId id="503" r:id="rId14"/>
    <p:sldId id="511" r:id="rId15"/>
    <p:sldId id="491" r:id="rId16"/>
    <p:sldId id="512" r:id="rId17"/>
    <p:sldId id="352" r:id="rId18"/>
    <p:sldId id="509" r:id="rId19"/>
    <p:sldId id="505" r:id="rId20"/>
    <p:sldId id="495" r:id="rId21"/>
    <p:sldId id="471" r:id="rId22"/>
    <p:sldId id="496" r:id="rId23"/>
    <p:sldId id="497" r:id="rId24"/>
    <p:sldId id="499" r:id="rId25"/>
    <p:sldId id="522" r:id="rId26"/>
    <p:sldId id="506" r:id="rId27"/>
    <p:sldId id="498" r:id="rId28"/>
    <p:sldId id="513" r:id="rId29"/>
    <p:sldId id="514" r:id="rId30"/>
    <p:sldId id="515" r:id="rId31"/>
    <p:sldId id="516" r:id="rId32"/>
    <p:sldId id="517" r:id="rId33"/>
    <p:sldId id="507" r:id="rId34"/>
    <p:sldId id="518" r:id="rId35"/>
    <p:sldId id="494" r:id="rId36"/>
    <p:sldId id="519" r:id="rId37"/>
    <p:sldId id="520" r:id="rId38"/>
    <p:sldId id="353" r:id="rId39"/>
    <p:sldId id="521" r:id="rId40"/>
    <p:sldId id="502" r:id="rId41"/>
    <p:sldId id="504" r:id="rId42"/>
    <p:sldId id="297" r:id="rId43"/>
  </p:sldIdLst>
  <p:sldSz cx="12190413" cy="6859588"/>
  <p:notesSz cx="6858000" cy="9144000"/>
  <p:embeddedFontLst>
    <p:embeddedFont>
      <p:font typeface="Calibri" panose="020F0502020204030204" pitchFamily="34" charset="0"/>
      <p:regular r:id="rId45"/>
      <p:bold r:id="rId46"/>
      <p:italic r:id="rId47"/>
      <p:boldItalic r:id="rId48"/>
    </p:embeddedFont>
    <p:embeddedFont>
      <p:font typeface="#9Slide05 Amtenar" panose="020B0604020202020204" charset="-93"/>
      <p:regular r:id="rId49"/>
    </p:embeddedFont>
    <p:embeddedFont>
      <p:font typeface="Roboto Condensed" panose="020B0604020202020204" charset="0"/>
      <p:regular r:id="rId50"/>
      <p:bold r:id="rId51"/>
      <p:italic r:id="rId52"/>
      <p:boldItalic r:id="rId53"/>
    </p:embeddedFont>
    <p:embeddedFont>
      <p:font typeface="Rockwell" panose="020B0604020202020204" charset="0"/>
      <p:regular r:id="rId54"/>
      <p:bold r:id="rId55"/>
      <p:italic r:id="rId56"/>
      <p:boldItalic r:id="rId57"/>
    </p:embeddedFont>
    <p:embeddedFont>
      <p:font typeface="#9Slide05 Agile Script Calligra" panose="020B0604020202020204" charset="-93"/>
      <p:regular r:id="rId58"/>
    </p:embeddedFont>
    <p:embeddedFont>
      <p:font typeface="Microsoft YaHei" panose="020B0503020204020204" pitchFamily="34" charset="-122"/>
      <p:regular r:id="rId59"/>
      <p:bold r:id="rId60"/>
    </p:embeddedFont>
    <p:embeddedFont>
      <p:font typeface="Lato Regular" panose="020B0604020202020204" charset="0"/>
      <p:regular r:id="rId61"/>
    </p:embeddedFont>
    <p:embeddedFont>
      <p:font typeface="MS PGothic" panose="020B0600070205080204" pitchFamily="34" charset="-128"/>
      <p:regular r:id="rId62"/>
    </p:embeddedFont>
    <p:embeddedFont>
      <p:font typeface="等线" panose="020B0604020202020204" charset="0"/>
      <p:regular r:id="rId63"/>
      <p:bold r:id="rId64"/>
    </p:embeddedFont>
    <p:embeddedFont>
      <p:font typeface="Open Sans Extrabold" panose="020B0604020202020204" charset="0"/>
      <p:bold r:id="rId65"/>
      <p:boldItalic r:id="rId66"/>
    </p:embeddedFont>
    <p:embeddedFont>
      <p:font typeface="Impact" panose="020B0806030902050204" pitchFamily="34" charset="0"/>
      <p:regular r:id="rId67"/>
    </p:embeddedFont>
    <p:embeddedFont>
      <p:font typeface="Open Sans Light" panose="020B0604020202020204" charset="0"/>
      <p:regular r:id="rId68"/>
      <p:italic r:id="rId69"/>
    </p:embeddedFont>
    <p:embeddedFont>
      <p:font typeface="STXinwei" panose="020B0604020202020204" charset="-122"/>
      <p:regular r:id="rId70"/>
    </p:embeddedFont>
    <p:embeddedFont>
      <p:font typeface="STHupo" panose="020B0604020202020204" charset="-122"/>
      <p:regular r:id="rId71"/>
    </p:embeddedFont>
    <p:embeddedFont>
      <p:font typeface="SimSun" panose="02010600030101010101" pitchFamily="2" charset="-122"/>
      <p:regular r:id="rId72"/>
    </p:embeddedFont>
    <p:embeddedFont>
      <p:font typeface="Signika" panose="020B0604020202020204" charset="0"/>
      <p:regular r:id="rId73"/>
      <p:bold r:id="rId74"/>
    </p:embeddedFont>
  </p:embeddedFontLst>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AAB"/>
    <a:srgbClr val="BE7E65"/>
    <a:srgbClr val="E67D26"/>
    <a:srgbClr val="EEA86C"/>
    <a:srgbClr val="3296A8"/>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7778" autoAdjust="0"/>
  </p:normalViewPr>
  <p:slideViewPr>
    <p:cSldViewPr snapToGrid="0" showGuides="1">
      <p:cViewPr varScale="1">
        <p:scale>
          <a:sx n="68" d="100"/>
          <a:sy n="68" d="100"/>
        </p:scale>
        <p:origin x="750" y="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2023/9/29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22898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28845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586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99260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49693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66094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44927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29846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5382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83980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957861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332548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86151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76357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3772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87599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7555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55713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66799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725118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492702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2023/9/29</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29/9/2023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13.xm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jp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4.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6.jpg"/><Relationship Id="rId4" Type="http://schemas.openxmlformats.org/officeDocument/2006/relationships/tags" Target="../tags/tag8.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文本框 41">
            <a:extLst>
              <a:ext uri="{FF2B5EF4-FFF2-40B4-BE49-F238E27FC236}">
                <a16:creationId xmlns:a16="http://schemas.microsoft.com/office/drawing/2014/main" id="{B32FED97-53B9-D3DB-C1F3-519D48093625}"/>
              </a:ext>
            </a:extLst>
          </p:cNvPr>
          <p:cNvSpPr txBox="1"/>
          <p:nvPr>
            <p:custDataLst>
              <p:tags r:id="rId1"/>
            </p:custDataLst>
          </p:nvPr>
        </p:nvSpPr>
        <p:spPr>
          <a:xfrm>
            <a:off x="1841752" y="1364566"/>
            <a:ext cx="9327996" cy="227896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gd name="adj" fmla="val 10838191"/>
              </a:avLst>
            </a:prstTxWarp>
            <a:spAutoFit/>
          </a:bodyPr>
          <a:lstStyle/>
          <a:p>
            <a:pPr algn="ctr"/>
            <a:r>
              <a:rPr lang="vi-VN" altLang="zh-CN" sz="3500" b="1" spc="600" dirty="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TIẾT 8: THỰC HÀNH TIẾNG VIỆT</a:t>
            </a:r>
          </a:p>
          <a:p>
            <a:pPr algn="ctr"/>
            <a:r>
              <a:rPr lang="vi-VN" altLang="zh-CN" sz="3500" b="1" spc="600" dirty="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TRỢ TỪ, THÁN TỪ</a:t>
            </a:r>
            <a:endParaRPr lang="en-US" altLang="zh-CN" sz="3500" b="1" spc="600" dirty="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54">
            <a:extLst>
              <a:ext uri="{FF2B5EF4-FFF2-40B4-BE49-F238E27FC236}">
                <a16:creationId xmlns:a16="http://schemas.microsoft.com/office/drawing/2014/main" id="{472C48C2-EE45-4188-8D79-DC89BC6A8F0F}"/>
              </a:ext>
            </a:extLst>
          </p:cNvPr>
          <p:cNvCxnSpPr>
            <a:cxnSpLocks/>
          </p:cNvCxnSpPr>
          <p:nvPr/>
        </p:nvCxnSpPr>
        <p:spPr>
          <a:xfrm>
            <a:off x="6262763" y="192257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6CC36177-B33B-4ED8-ADB1-8CEB01D0E981}"/>
              </a:ext>
            </a:extLst>
          </p:cNvPr>
          <p:cNvSpPr/>
          <p:nvPr/>
        </p:nvSpPr>
        <p:spPr>
          <a:xfrm>
            <a:off x="6893534" y="2097045"/>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mtClean="0">
                <a:latin typeface="Impact MT Std" pitchFamily="34" charset="0"/>
                <a:ea typeface="微软雅黑" pitchFamily="34" charset="-122"/>
              </a:rPr>
              <a:t>a</a:t>
            </a:r>
            <a:endParaRPr lang="zh-CN" altLang="en-US" dirty="0">
              <a:latin typeface="Impact MT Std" pitchFamily="34" charset="0"/>
              <a:ea typeface="微软雅黑" pitchFamily="34" charset="-122"/>
            </a:endParaRPr>
          </a:p>
        </p:txBody>
      </p:sp>
      <p:cxnSp>
        <p:nvCxnSpPr>
          <p:cNvPr id="10" name="直接连接符 9">
            <a:extLst>
              <a:ext uri="{FF2B5EF4-FFF2-40B4-BE49-F238E27FC236}">
                <a16:creationId xmlns:a16="http://schemas.microsoft.com/office/drawing/2014/main" id="{6181F9A8-BA35-4933-8998-A4A9068CFDC4}"/>
              </a:ext>
            </a:extLst>
          </p:cNvPr>
          <p:cNvCxnSpPr/>
          <p:nvPr/>
        </p:nvCxnSpPr>
        <p:spPr>
          <a:xfrm>
            <a:off x="7457972" y="23637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标题 11">
            <a:extLst>
              <a:ext uri="{FF2B5EF4-FFF2-40B4-BE49-F238E27FC236}">
                <a16:creationId xmlns:a16="http://schemas.microsoft.com/office/drawing/2014/main" id="{B7D7ECF0-A5AA-4135-916A-C3D549E8908B}"/>
              </a:ext>
            </a:extLst>
          </p:cNvPr>
          <p:cNvSpPr txBox="1">
            <a:spLocks/>
          </p:cNvSpPr>
          <p:nvPr/>
        </p:nvSpPr>
        <p:spPr>
          <a:xfrm>
            <a:off x="8487514" y="1987111"/>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4800" b="1" smtClean="0">
                <a:effectLst>
                  <a:outerShdw blurRad="38100" dist="38100" dir="2700000" algn="tl">
                    <a:srgbClr val="000000">
                      <a:alpha val="43137"/>
                    </a:srgbClr>
                  </a:outerShdw>
                </a:effectLst>
              </a:rPr>
              <a:t>Khái </a:t>
            </a:r>
            <a:r>
              <a:rPr lang="vi-VN" sz="4800" b="1">
                <a:effectLst>
                  <a:outerShdw blurRad="38100" dist="38100" dir="2700000" algn="tl">
                    <a:srgbClr val="000000">
                      <a:alpha val="43137"/>
                    </a:srgbClr>
                  </a:outerShdw>
                </a:effectLst>
              </a:rPr>
              <a:t>niệm</a:t>
            </a:r>
            <a:endParaRPr lang="zh-CN" altLang="en-US" sz="4800" dirty="0">
              <a:solidFill>
                <a:schemeClr val="bg1">
                  <a:lumMod val="50000"/>
                </a:schemeClr>
              </a:solidFill>
              <a:effectLst>
                <a:outerShdw blurRad="38100" dist="38100" dir="2700000" algn="tl">
                  <a:srgbClr val="000000">
                    <a:alpha val="43137"/>
                  </a:srgbClr>
                </a:outerShdw>
              </a:effectLst>
              <a:ea typeface="微软雅黑" panose="020B0503020204020204" pitchFamily="34" charset="-122"/>
            </a:endParaRPr>
          </a:p>
        </p:txBody>
      </p:sp>
      <p:sp>
        <p:nvSpPr>
          <p:cNvPr id="14" name="标题 11">
            <a:extLst>
              <a:ext uri="{FF2B5EF4-FFF2-40B4-BE49-F238E27FC236}">
                <a16:creationId xmlns:a16="http://schemas.microsoft.com/office/drawing/2014/main" id="{95982501-D88E-445B-872E-97560198EE76}"/>
              </a:ext>
            </a:extLst>
          </p:cNvPr>
          <p:cNvSpPr txBox="1">
            <a:spLocks/>
          </p:cNvSpPr>
          <p:nvPr/>
        </p:nvSpPr>
        <p:spPr>
          <a:xfrm>
            <a:off x="6893534" y="2877179"/>
            <a:ext cx="496801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200"/>
              <a:t>Trợ từ là những từ được thêm vào câu để nhấn mạnh hoặc biểu thị thái độ, tình cảm, sự đánh giá hay mục đích phát ngôn của người nói (người viết).</a:t>
            </a:r>
            <a:endParaRPr lang="en-GB" sz="3200"/>
          </a:p>
          <a:p>
            <a:pPr algn="just"/>
            <a:endParaRPr lang="zh-CN" altLang="en-US" sz="3200" dirty="0">
              <a:solidFill>
                <a:schemeClr val="bg1">
                  <a:lumMod val="50000"/>
                </a:schemeClr>
              </a:solidFill>
              <a:ea typeface="微软雅黑" panose="020B0503020204020204" pitchFamily="34" charset="-122"/>
            </a:endParaRPr>
          </a:p>
        </p:txBody>
      </p:sp>
      <p:grpSp>
        <p:nvGrpSpPr>
          <p:cNvPr id="18" name="组合 17">
            <a:extLst>
              <a:ext uri="{FF2B5EF4-FFF2-40B4-BE49-F238E27FC236}">
                <a16:creationId xmlns:a16="http://schemas.microsoft.com/office/drawing/2014/main" id="{98AC831E-4D0D-4878-A1FD-7A8A9EEDCAD8}"/>
              </a:ext>
            </a:extLst>
          </p:cNvPr>
          <p:cNvGrpSpPr/>
          <p:nvPr/>
        </p:nvGrpSpPr>
        <p:grpSpPr>
          <a:xfrm>
            <a:off x="561624" y="1754753"/>
            <a:ext cx="5314553" cy="4286258"/>
            <a:chOff x="1668963" y="2151766"/>
            <a:chExt cx="5314553" cy="4286258"/>
          </a:xfrm>
          <a:solidFill>
            <a:srgbClr val="BE7E65"/>
          </a:solidFill>
        </p:grpSpPr>
        <p:grpSp>
          <p:nvGrpSpPr>
            <p:cNvPr id="19" name="组合 18">
              <a:extLst>
                <a:ext uri="{FF2B5EF4-FFF2-40B4-BE49-F238E27FC236}">
                  <a16:creationId xmlns:a16="http://schemas.microsoft.com/office/drawing/2014/main" id="{E316E9AF-3E27-43A7-B768-924395D9B50F}"/>
                </a:ext>
              </a:extLst>
            </p:cNvPr>
            <p:cNvGrpSpPr/>
            <p:nvPr/>
          </p:nvGrpSpPr>
          <p:grpSpPr>
            <a:xfrm flipH="1">
              <a:off x="1668963" y="2151766"/>
              <a:ext cx="5314553" cy="4286258"/>
              <a:chOff x="1782077" y="1578068"/>
              <a:chExt cx="3947211" cy="3183480"/>
            </a:xfrm>
            <a:grpFill/>
          </p:grpSpPr>
          <p:sp>
            <p:nvSpPr>
              <p:cNvPr id="22" name="Freeform 5">
                <a:extLst>
                  <a:ext uri="{FF2B5EF4-FFF2-40B4-BE49-F238E27FC236}">
                    <a16:creationId xmlns:a16="http://schemas.microsoft.com/office/drawing/2014/main" id="{D4D005FB-C1EA-45DE-8F93-E0C139F1B8C3}"/>
                  </a:ext>
                </a:extLst>
              </p:cNvPr>
              <p:cNvSpPr>
                <a:spLocks/>
              </p:cNvSpPr>
              <p:nvPr/>
            </p:nvSpPr>
            <p:spPr bwMode="auto">
              <a:xfrm>
                <a:off x="3186112"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nvGrpSpPr>
              <p:cNvPr id="23" name="Group 5">
                <a:extLst>
                  <a:ext uri="{FF2B5EF4-FFF2-40B4-BE49-F238E27FC236}">
                    <a16:creationId xmlns:a16="http://schemas.microsoft.com/office/drawing/2014/main" id="{C7CB7FB1-C193-41E9-886D-CB7F1BFFE747}"/>
                  </a:ext>
                </a:extLst>
              </p:cNvPr>
              <p:cNvGrpSpPr/>
              <p:nvPr/>
            </p:nvGrpSpPr>
            <p:grpSpPr>
              <a:xfrm>
                <a:off x="3313112" y="3231686"/>
                <a:ext cx="293688" cy="1100602"/>
                <a:chOff x="3313112" y="3231686"/>
                <a:chExt cx="293688" cy="1100602"/>
              </a:xfrm>
              <a:grpFill/>
            </p:grpSpPr>
            <p:sp>
              <p:nvSpPr>
                <p:cNvPr id="38" name="Oval 6">
                  <a:extLst>
                    <a:ext uri="{FF2B5EF4-FFF2-40B4-BE49-F238E27FC236}">
                      <a16:creationId xmlns:a16="http://schemas.microsoft.com/office/drawing/2014/main" id="{085D93AB-1A4D-4AB9-9260-4C596F69A413}"/>
                    </a:ext>
                  </a:extLst>
                </p:cNvPr>
                <p:cNvSpPr>
                  <a:spLocks noChangeArrowheads="1"/>
                </p:cNvSpPr>
                <p:nvPr/>
              </p:nvSpPr>
              <p:spPr bwMode="auto">
                <a:xfrm>
                  <a:off x="3313112" y="4046538"/>
                  <a:ext cx="293688" cy="285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9" name="Rectangle 7">
                  <a:extLst>
                    <a:ext uri="{FF2B5EF4-FFF2-40B4-BE49-F238E27FC236}">
                      <a16:creationId xmlns:a16="http://schemas.microsoft.com/office/drawing/2014/main" id="{867021E1-BD1E-42AE-907E-3CC899ABCCB4}"/>
                    </a:ext>
                  </a:extLst>
                </p:cNvPr>
                <p:cNvSpPr>
                  <a:spLocks noChangeArrowheads="1"/>
                </p:cNvSpPr>
                <p:nvPr/>
              </p:nvSpPr>
              <p:spPr bwMode="auto">
                <a:xfrm>
                  <a:off x="3409664" y="3231686"/>
                  <a:ext cx="100584" cy="87676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
            <p:nvSpPr>
              <p:cNvPr id="24" name="Freeform 28">
                <a:extLst>
                  <a:ext uri="{FF2B5EF4-FFF2-40B4-BE49-F238E27FC236}">
                    <a16:creationId xmlns:a16="http://schemas.microsoft.com/office/drawing/2014/main" id="{374C59F5-3FA6-45A4-897E-0886C92A518E}"/>
                  </a:ext>
                </a:extLst>
              </p:cNvPr>
              <p:cNvSpPr>
                <a:spLocks/>
              </p:cNvSpPr>
              <p:nvPr/>
            </p:nvSpPr>
            <p:spPr bwMode="auto">
              <a:xfrm rot="5400000">
                <a:off x="3787687"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25" name="Text Box 7">
                <a:extLst>
                  <a:ext uri="{FF2B5EF4-FFF2-40B4-BE49-F238E27FC236}">
                    <a16:creationId xmlns:a16="http://schemas.microsoft.com/office/drawing/2014/main" id="{0CF1F316-B121-4EEE-854A-58661F1BDEEC}"/>
                  </a:ext>
                </a:extLst>
              </p:cNvPr>
              <p:cNvSpPr txBox="1">
                <a:spLocks noChangeArrowheads="1"/>
              </p:cNvSpPr>
              <p:nvPr/>
            </p:nvSpPr>
            <p:spPr bwMode="auto">
              <a:xfrm>
                <a:off x="3908033" y="2832518"/>
                <a:ext cx="386461"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dirty="0">
                    <a:solidFill>
                      <a:schemeClr val="bg1"/>
                    </a:solidFill>
                    <a:latin typeface="Open Sans Light" pitchFamily="34" charset="0"/>
                    <a:ea typeface="Open Sans Light" pitchFamily="34" charset="0"/>
                    <a:cs typeface="Open Sans Light" pitchFamily="34" charset="0"/>
                  </a:rPr>
                  <a:t>35%</a:t>
                </a:r>
              </a:p>
            </p:txBody>
          </p:sp>
          <p:sp>
            <p:nvSpPr>
              <p:cNvPr id="26" name="Text Box 7">
                <a:extLst>
                  <a:ext uri="{FF2B5EF4-FFF2-40B4-BE49-F238E27FC236}">
                    <a16:creationId xmlns:a16="http://schemas.microsoft.com/office/drawing/2014/main" id="{CC94F2E8-5B4E-4264-BABE-44D124D2E39F}"/>
                  </a:ext>
                </a:extLst>
              </p:cNvPr>
              <p:cNvSpPr txBox="1">
                <a:spLocks noChangeArrowheads="1"/>
              </p:cNvSpPr>
              <p:nvPr/>
            </p:nvSpPr>
            <p:spPr bwMode="auto">
              <a:xfrm>
                <a:off x="3268511" y="4521528"/>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2018</a:t>
                </a:r>
              </a:p>
            </p:txBody>
          </p:sp>
          <p:sp>
            <p:nvSpPr>
              <p:cNvPr id="27" name="Freeform 5">
                <a:extLst>
                  <a:ext uri="{FF2B5EF4-FFF2-40B4-BE49-F238E27FC236}">
                    <a16:creationId xmlns:a16="http://schemas.microsoft.com/office/drawing/2014/main" id="{34E8D215-AB35-4E56-98FF-BA3A9B635E5D}"/>
                  </a:ext>
                </a:extLst>
              </p:cNvPr>
              <p:cNvSpPr>
                <a:spLocks/>
              </p:cNvSpPr>
              <p:nvPr/>
            </p:nvSpPr>
            <p:spPr bwMode="auto">
              <a:xfrm>
                <a:off x="4572000"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nvGrpSpPr>
              <p:cNvPr id="28" name="Group 6">
                <a:extLst>
                  <a:ext uri="{FF2B5EF4-FFF2-40B4-BE49-F238E27FC236}">
                    <a16:creationId xmlns:a16="http://schemas.microsoft.com/office/drawing/2014/main" id="{438C9284-5000-4771-BE25-241068397A0E}"/>
                  </a:ext>
                </a:extLst>
              </p:cNvPr>
              <p:cNvGrpSpPr/>
              <p:nvPr/>
            </p:nvGrpSpPr>
            <p:grpSpPr>
              <a:xfrm>
                <a:off x="4699000" y="1811338"/>
                <a:ext cx="293688" cy="2520950"/>
                <a:chOff x="4699000" y="1811338"/>
                <a:chExt cx="293688" cy="2520950"/>
              </a:xfrm>
              <a:grpFill/>
            </p:grpSpPr>
            <p:sp>
              <p:nvSpPr>
                <p:cNvPr id="36" name="Oval 6">
                  <a:extLst>
                    <a:ext uri="{FF2B5EF4-FFF2-40B4-BE49-F238E27FC236}">
                      <a16:creationId xmlns:a16="http://schemas.microsoft.com/office/drawing/2014/main" id="{8825C1C9-36A5-4442-8239-4C2F68F050B2}"/>
                    </a:ext>
                  </a:extLst>
                </p:cNvPr>
                <p:cNvSpPr>
                  <a:spLocks noChangeArrowheads="1"/>
                </p:cNvSpPr>
                <p:nvPr/>
              </p:nvSpPr>
              <p:spPr bwMode="auto">
                <a:xfrm>
                  <a:off x="4699000" y="4046538"/>
                  <a:ext cx="293688" cy="285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7" name="Rectangle 7">
                  <a:extLst>
                    <a:ext uri="{FF2B5EF4-FFF2-40B4-BE49-F238E27FC236}">
                      <a16:creationId xmlns:a16="http://schemas.microsoft.com/office/drawing/2014/main" id="{9695D052-F897-4A94-B5FC-0CE7DD70314D}"/>
                    </a:ext>
                  </a:extLst>
                </p:cNvPr>
                <p:cNvSpPr>
                  <a:spLocks noChangeArrowheads="1"/>
                </p:cNvSpPr>
                <p:nvPr/>
              </p:nvSpPr>
              <p:spPr bwMode="auto">
                <a:xfrm>
                  <a:off x="4795552" y="1811338"/>
                  <a:ext cx="100584" cy="229711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
            <p:nvSpPr>
              <p:cNvPr id="29" name="Freeform 28">
                <a:extLst>
                  <a:ext uri="{FF2B5EF4-FFF2-40B4-BE49-F238E27FC236}">
                    <a16:creationId xmlns:a16="http://schemas.microsoft.com/office/drawing/2014/main" id="{F55B6DF6-EA82-4B9C-A5E5-33BF628392FA}"/>
                  </a:ext>
                </a:extLst>
              </p:cNvPr>
              <p:cNvSpPr>
                <a:spLocks/>
              </p:cNvSpPr>
              <p:nvPr/>
            </p:nvSpPr>
            <p:spPr bwMode="auto">
              <a:xfrm rot="5400000">
                <a:off x="5173575"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0" name="Text Box 7">
                <a:extLst>
                  <a:ext uri="{FF2B5EF4-FFF2-40B4-BE49-F238E27FC236}">
                    <a16:creationId xmlns:a16="http://schemas.microsoft.com/office/drawing/2014/main" id="{83FF237E-6870-45B0-A0F5-3D101375FC1F}"/>
                  </a:ext>
                </a:extLst>
              </p:cNvPr>
              <p:cNvSpPr txBox="1">
                <a:spLocks noChangeArrowheads="1"/>
              </p:cNvSpPr>
              <p:nvPr/>
            </p:nvSpPr>
            <p:spPr bwMode="auto">
              <a:xfrm>
                <a:off x="5293920" y="2832518"/>
                <a:ext cx="386461"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a:solidFill>
                      <a:schemeClr val="bg1"/>
                    </a:solidFill>
                    <a:latin typeface="Open Sans Light" pitchFamily="34" charset="0"/>
                    <a:ea typeface="Open Sans Light" pitchFamily="34" charset="0"/>
                    <a:cs typeface="Open Sans Light" pitchFamily="34" charset="0"/>
                  </a:rPr>
                  <a:t>92%</a:t>
                </a:r>
              </a:p>
            </p:txBody>
          </p:sp>
          <p:sp>
            <p:nvSpPr>
              <p:cNvPr id="31" name="Text Box 7">
                <a:extLst>
                  <a:ext uri="{FF2B5EF4-FFF2-40B4-BE49-F238E27FC236}">
                    <a16:creationId xmlns:a16="http://schemas.microsoft.com/office/drawing/2014/main" id="{DC6E975A-5A45-4B7A-96F7-9C069C61B6CC}"/>
                  </a:ext>
                </a:extLst>
              </p:cNvPr>
              <p:cNvSpPr txBox="1">
                <a:spLocks noChangeArrowheads="1"/>
              </p:cNvSpPr>
              <p:nvPr/>
            </p:nvSpPr>
            <p:spPr bwMode="auto">
              <a:xfrm>
                <a:off x="4654399" y="4521528"/>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2017</a:t>
                </a:r>
              </a:p>
            </p:txBody>
          </p:sp>
          <p:sp>
            <p:nvSpPr>
              <p:cNvPr id="32" name="Freeform 5">
                <a:extLst>
                  <a:ext uri="{FF2B5EF4-FFF2-40B4-BE49-F238E27FC236}">
                    <a16:creationId xmlns:a16="http://schemas.microsoft.com/office/drawing/2014/main" id="{7A4AFD10-C148-4450-858B-0C46517131AC}"/>
                  </a:ext>
                </a:extLst>
              </p:cNvPr>
              <p:cNvSpPr>
                <a:spLocks/>
              </p:cNvSpPr>
              <p:nvPr/>
            </p:nvSpPr>
            <p:spPr bwMode="auto">
              <a:xfrm>
                <a:off x="1782077" y="1578068"/>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3" name="Freeform 28">
                <a:extLst>
                  <a:ext uri="{FF2B5EF4-FFF2-40B4-BE49-F238E27FC236}">
                    <a16:creationId xmlns:a16="http://schemas.microsoft.com/office/drawing/2014/main" id="{743419D4-563D-4A87-A548-FF7208C59642}"/>
                  </a:ext>
                </a:extLst>
              </p:cNvPr>
              <p:cNvSpPr>
                <a:spLocks/>
              </p:cNvSpPr>
              <p:nvPr/>
            </p:nvSpPr>
            <p:spPr bwMode="auto">
              <a:xfrm rot="5400000">
                <a:off x="2383651" y="2672891"/>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4" name="Text Box 7">
                <a:extLst>
                  <a:ext uri="{FF2B5EF4-FFF2-40B4-BE49-F238E27FC236}">
                    <a16:creationId xmlns:a16="http://schemas.microsoft.com/office/drawing/2014/main" id="{A764C7FE-1852-4897-B426-A1E2D6098079}"/>
                  </a:ext>
                </a:extLst>
              </p:cNvPr>
              <p:cNvSpPr txBox="1">
                <a:spLocks noChangeArrowheads="1"/>
              </p:cNvSpPr>
              <p:nvPr/>
            </p:nvSpPr>
            <p:spPr bwMode="auto">
              <a:xfrm>
                <a:off x="2503998" y="2829437"/>
                <a:ext cx="386462"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dirty="0">
                    <a:solidFill>
                      <a:schemeClr val="bg1"/>
                    </a:solidFill>
                    <a:latin typeface="Open Sans Light" pitchFamily="34" charset="0"/>
                    <a:ea typeface="Open Sans Light" pitchFamily="34" charset="0"/>
                    <a:cs typeface="Open Sans Light" pitchFamily="34" charset="0"/>
                  </a:rPr>
                  <a:t>50%</a:t>
                </a:r>
              </a:p>
            </p:txBody>
          </p:sp>
          <p:sp>
            <p:nvSpPr>
              <p:cNvPr id="35" name="Text Box 7">
                <a:extLst>
                  <a:ext uri="{FF2B5EF4-FFF2-40B4-BE49-F238E27FC236}">
                    <a16:creationId xmlns:a16="http://schemas.microsoft.com/office/drawing/2014/main" id="{04A2BB13-EB2A-4145-B1EA-9321913B76BF}"/>
                  </a:ext>
                </a:extLst>
              </p:cNvPr>
              <p:cNvSpPr txBox="1">
                <a:spLocks noChangeArrowheads="1"/>
              </p:cNvSpPr>
              <p:nvPr/>
            </p:nvSpPr>
            <p:spPr bwMode="auto">
              <a:xfrm>
                <a:off x="1864475" y="4518447"/>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2019</a:t>
                </a:r>
              </a:p>
            </p:txBody>
          </p:sp>
        </p:grpSp>
        <p:sp>
          <p:nvSpPr>
            <p:cNvPr id="20" name="Oval 6">
              <a:extLst>
                <a:ext uri="{FF2B5EF4-FFF2-40B4-BE49-F238E27FC236}">
                  <a16:creationId xmlns:a16="http://schemas.microsoft.com/office/drawing/2014/main" id="{4EAA7A27-922D-4921-BF81-4E55157DFD8D}"/>
                </a:ext>
              </a:extLst>
            </p:cNvPr>
            <p:cNvSpPr>
              <a:spLocks noChangeArrowheads="1"/>
            </p:cNvSpPr>
            <p:nvPr/>
          </p:nvSpPr>
          <p:spPr bwMode="auto">
            <a:xfrm flipH="1">
              <a:off x="6427321" y="5475329"/>
              <a:ext cx="395424" cy="384736"/>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21" name="Rectangle 7">
              <a:extLst>
                <a:ext uri="{FF2B5EF4-FFF2-40B4-BE49-F238E27FC236}">
                  <a16:creationId xmlns:a16="http://schemas.microsoft.com/office/drawing/2014/main" id="{04D04F49-18A9-43B6-B17B-D41159C3052E}"/>
                </a:ext>
              </a:extLst>
            </p:cNvPr>
            <p:cNvSpPr>
              <a:spLocks noChangeArrowheads="1"/>
            </p:cNvSpPr>
            <p:nvPr/>
          </p:nvSpPr>
          <p:spPr bwMode="auto">
            <a:xfrm flipH="1">
              <a:off x="6572780" y="3984171"/>
              <a:ext cx="119965" cy="157451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Tree>
    <p:extLst>
      <p:ext uri="{BB962C8B-B14F-4D97-AF65-F5344CB8AC3E}">
        <p14:creationId xmlns:p14="http://schemas.microsoft.com/office/powerpoint/2010/main" val="25981201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3469273" y="1221984"/>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24" name="组合 23">
            <a:extLst>
              <a:ext uri="{FF2B5EF4-FFF2-40B4-BE49-F238E27FC236}">
                <a16:creationId xmlns:a16="http://schemas.microsoft.com/office/drawing/2014/main" id="{1E407D58-842D-486A-9434-0122A04748DF}"/>
              </a:ext>
            </a:extLst>
          </p:cNvPr>
          <p:cNvGrpSpPr/>
          <p:nvPr/>
        </p:nvGrpSpPr>
        <p:grpSpPr>
          <a:xfrm>
            <a:off x="4045285" y="1812720"/>
            <a:ext cx="4294750" cy="4331734"/>
            <a:chOff x="7359961" y="2451135"/>
            <a:chExt cx="3133725" cy="3160712"/>
          </a:xfrm>
          <a:solidFill>
            <a:srgbClr val="BE7E65"/>
          </a:solidFill>
        </p:grpSpPr>
        <p:sp>
          <p:nvSpPr>
            <p:cNvPr id="25" name="Freeform 5">
              <a:extLst>
                <a:ext uri="{FF2B5EF4-FFF2-40B4-BE49-F238E27FC236}">
                  <a16:creationId xmlns:a16="http://schemas.microsoft.com/office/drawing/2014/main" id="{9415B79A-73AB-4F09-A372-3018C6ED8B15}"/>
                </a:ext>
              </a:extLst>
            </p:cNvPr>
            <p:cNvSpPr>
              <a:spLocks/>
            </p:cNvSpPr>
            <p:nvPr/>
          </p:nvSpPr>
          <p:spPr bwMode="auto">
            <a:xfrm>
              <a:off x="8383898" y="2451135"/>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6">
              <a:extLst>
                <a:ext uri="{FF2B5EF4-FFF2-40B4-BE49-F238E27FC236}">
                  <a16:creationId xmlns:a16="http://schemas.microsoft.com/office/drawing/2014/main" id="{AF10A57E-7829-41C5-9679-A58B92A817AC}"/>
                </a:ext>
              </a:extLst>
            </p:cNvPr>
            <p:cNvSpPr>
              <a:spLocks/>
            </p:cNvSpPr>
            <p:nvPr/>
          </p:nvSpPr>
          <p:spPr bwMode="auto">
            <a:xfrm>
              <a:off x="7359961" y="3213135"/>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7">
              <a:extLst>
                <a:ext uri="{FF2B5EF4-FFF2-40B4-BE49-F238E27FC236}">
                  <a16:creationId xmlns:a16="http://schemas.microsoft.com/office/drawing/2014/main" id="{F51C6A62-6C13-4B9A-AC3B-920419FD448D}"/>
                </a:ext>
              </a:extLst>
            </p:cNvPr>
            <p:cNvSpPr>
              <a:spLocks/>
            </p:cNvSpPr>
            <p:nvPr/>
          </p:nvSpPr>
          <p:spPr bwMode="auto">
            <a:xfrm>
              <a:off x="9450698" y="3592547"/>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8">
              <a:extLst>
                <a:ext uri="{FF2B5EF4-FFF2-40B4-BE49-F238E27FC236}">
                  <a16:creationId xmlns:a16="http://schemas.microsoft.com/office/drawing/2014/main" id="{53FCD694-A1A7-409E-929A-028F35B19D59}"/>
                </a:ext>
              </a:extLst>
            </p:cNvPr>
            <p:cNvSpPr>
              <a:spLocks/>
            </p:cNvSpPr>
            <p:nvPr/>
          </p:nvSpPr>
          <p:spPr bwMode="auto">
            <a:xfrm>
              <a:off x="8067986" y="4630772"/>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9" name="组合 28">
              <a:extLst>
                <a:ext uri="{FF2B5EF4-FFF2-40B4-BE49-F238E27FC236}">
                  <a16:creationId xmlns:a16="http://schemas.microsoft.com/office/drawing/2014/main" id="{A9E1A593-D76F-40DA-9C68-8787CA71F732}"/>
                </a:ext>
              </a:extLst>
            </p:cNvPr>
            <p:cNvGrpSpPr>
              <a:grpSpLocks noChangeAspect="1"/>
            </p:cNvGrpSpPr>
            <p:nvPr/>
          </p:nvGrpSpPr>
          <p:grpSpPr>
            <a:xfrm>
              <a:off x="8564080" y="3770231"/>
              <a:ext cx="722312" cy="614595"/>
              <a:chOff x="7909299" y="3772690"/>
              <a:chExt cx="667095" cy="567616"/>
            </a:xfrm>
            <a:grpFill/>
          </p:grpSpPr>
          <p:sp>
            <p:nvSpPr>
              <p:cNvPr id="30" name="Freeform 16">
                <a:extLst>
                  <a:ext uri="{FF2B5EF4-FFF2-40B4-BE49-F238E27FC236}">
                    <a16:creationId xmlns:a16="http://schemas.microsoft.com/office/drawing/2014/main" id="{E0F3E3E1-02F5-4446-9F3E-5EDE7EA467BF}"/>
                  </a:ext>
                </a:extLst>
              </p:cNvPr>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17">
                <a:extLst>
                  <a:ext uri="{FF2B5EF4-FFF2-40B4-BE49-F238E27FC236}">
                    <a16:creationId xmlns:a16="http://schemas.microsoft.com/office/drawing/2014/main" id="{7DC3E92E-1642-49E6-8CDA-4CDCC94B2F28}"/>
                  </a:ext>
                </a:extLst>
              </p:cNvPr>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
        <p:nvSpPr>
          <p:cNvPr id="2" name="Rectangle 1"/>
          <p:cNvSpPr/>
          <p:nvPr/>
        </p:nvSpPr>
        <p:spPr>
          <a:xfrm>
            <a:off x="1416539" y="435380"/>
            <a:ext cx="9907456" cy="409664"/>
          </a:xfrm>
          <a:prstGeom prst="rect">
            <a:avLst/>
          </a:prstGeom>
        </p:spPr>
        <p:txBody>
          <a:bodyPr wrap="none">
            <a:spAutoFit/>
          </a:bodyPr>
          <a:lstStyle/>
          <a:p>
            <a:pPr algn="just">
              <a:lnSpc>
                <a:spcPts val="2160"/>
              </a:lnSpc>
              <a:spcAft>
                <a:spcPts val="0"/>
              </a:spcAft>
            </a:pPr>
            <a:r>
              <a:rPr lang="vi-VN" sz="3200" b="1">
                <a:effectLst>
                  <a:outerShdw blurRad="38100" dist="38100" dir="2700000" algn="tl">
                    <a:srgbClr val="000000">
                      <a:alpha val="43137"/>
                    </a:srgbClr>
                  </a:outerShdw>
                </a:effectLst>
                <a:latin typeface="+mj-lt"/>
                <a:ea typeface="#9Slide05 Amtenar" panose="02000000000000000000" pitchFamily="2" charset="-93"/>
                <a:cs typeface="Times New Roman" panose="02020603050405020304" pitchFamily="18" charset="0"/>
              </a:rPr>
              <a:t>b. Các nhóm trợ từ: Trợ từ được phân thành hai nhóm:</a:t>
            </a:r>
            <a:endParaRPr lang="en-GB" sz="2800">
              <a:effectLst>
                <a:outerShdw blurRad="38100" dist="38100" dir="2700000" algn="tl">
                  <a:srgbClr val="000000">
                    <a:alpha val="43137"/>
                  </a:srgbClr>
                </a:outerShdw>
              </a:effectLst>
              <a:latin typeface="+mj-lt"/>
              <a:ea typeface="#9Slide05 Amtenar" panose="02000000000000000000" pitchFamily="2" charset="-93"/>
            </a:endParaRPr>
          </a:p>
        </p:txBody>
      </p:sp>
      <p:sp>
        <p:nvSpPr>
          <p:cNvPr id="3" name="Rectangle 2"/>
          <p:cNvSpPr/>
          <p:nvPr/>
        </p:nvSpPr>
        <p:spPr>
          <a:xfrm>
            <a:off x="101581" y="1358374"/>
            <a:ext cx="4093846" cy="4524315"/>
          </a:xfrm>
          <a:prstGeom prst="rect">
            <a:avLst/>
          </a:prstGeom>
        </p:spPr>
        <p:txBody>
          <a:bodyPr wrap="square">
            <a:spAutoFit/>
          </a:bodyPr>
          <a:lstStyle/>
          <a:p>
            <a:pPr lvl="0" algn="just">
              <a:spcAft>
                <a:spcPts val="0"/>
              </a:spcAft>
              <a:buSzPts val="1400"/>
            </a:pPr>
            <a:r>
              <a:rPr lang="vi-VN" sz="3200" b="1">
                <a:latin typeface="+mj-lt"/>
                <a:ea typeface="Times New Roman" panose="02020603050405020304" pitchFamily="18" charset="0"/>
                <a:cs typeface="Times New Roman" panose="02020603050405020304" pitchFamily="18" charset="0"/>
              </a:rPr>
              <a:t>Trợ từ đi kèm các từ ngữ trong câu</a:t>
            </a:r>
            <a:r>
              <a:rPr lang="vi-VN" sz="3200">
                <a:latin typeface="+mj-lt"/>
                <a:ea typeface="Times New Roman" panose="02020603050405020304" pitchFamily="18" charset="0"/>
                <a:cs typeface="Times New Roman" panose="02020603050405020304" pitchFamily="18" charset="0"/>
              </a:rPr>
              <a:t> (</a:t>
            </a:r>
            <a:r>
              <a:rPr lang="vi-VN" sz="3200" i="1">
                <a:latin typeface="+mj-lt"/>
                <a:ea typeface="Times New Roman" panose="02020603050405020304" pitchFamily="18" charset="0"/>
                <a:cs typeface="Times New Roman" panose="02020603050405020304" pitchFamily="18" charset="0"/>
              </a:rPr>
              <a:t>chính, đích, ngay cả, những,</a:t>
            </a:r>
            <a:r>
              <a:rPr lang="vi-VN" sz="3200">
                <a:latin typeface="+mj-lt"/>
                <a:ea typeface="Times New Roman" panose="02020603050405020304" pitchFamily="18" charset="0"/>
                <a:cs typeface="Times New Roman" panose="02020603050405020304" pitchFamily="18" charset="0"/>
              </a:rPr>
              <a:t> …)</a:t>
            </a:r>
            <a:endParaRPr lang="en-GB" sz="3200">
              <a:latin typeface="+mj-lt"/>
              <a:ea typeface="Times New Roman" panose="02020603050405020304" pitchFamily="18" charset="0"/>
            </a:endParaRPr>
          </a:p>
          <a:p>
            <a:pPr marL="101600" algn="just">
              <a:spcAft>
                <a:spcPts val="0"/>
              </a:spcAft>
            </a:pPr>
            <a:r>
              <a:rPr lang="vi-VN" sz="3200">
                <a:latin typeface="+mj-lt"/>
                <a:ea typeface="Times New Roman" panose="02020603050405020304" pitchFamily="18" charset="0"/>
                <a:cs typeface="Times New Roman" panose="02020603050405020304" pitchFamily="18" charset="0"/>
              </a:rPr>
              <a:t>=&gt; Nhằm nhấn mạnh hoặc biểu thị sự đánh giá sự vật, sự việc được nói đến trong câu.</a:t>
            </a:r>
            <a:endParaRPr lang="en-GB" sz="3200">
              <a:effectLst/>
              <a:latin typeface="+mj-lt"/>
              <a:ea typeface="Times New Roman" panose="02020603050405020304" pitchFamily="18" charset="0"/>
            </a:endParaRPr>
          </a:p>
        </p:txBody>
      </p:sp>
      <p:sp>
        <p:nvSpPr>
          <p:cNvPr id="4" name="Rectangle 3"/>
          <p:cNvSpPr/>
          <p:nvPr/>
        </p:nvSpPr>
        <p:spPr>
          <a:xfrm>
            <a:off x="8057227" y="1565965"/>
            <a:ext cx="3893609" cy="3539430"/>
          </a:xfrm>
          <a:prstGeom prst="rect">
            <a:avLst/>
          </a:prstGeom>
        </p:spPr>
        <p:txBody>
          <a:bodyPr wrap="square">
            <a:spAutoFit/>
          </a:bodyPr>
          <a:lstStyle/>
          <a:p>
            <a:pPr algn="just">
              <a:spcAft>
                <a:spcPts val="0"/>
              </a:spcAft>
            </a:pPr>
            <a:r>
              <a:rPr lang="vi-VN" sz="3200" b="1" smtClean="0">
                <a:latin typeface="+mj-lt"/>
                <a:ea typeface="Times New Roman" panose="02020603050405020304" pitchFamily="18" charset="0"/>
                <a:cs typeface="Times New Roman" panose="02020603050405020304" pitchFamily="18" charset="0"/>
              </a:rPr>
              <a:t>Trợ </a:t>
            </a:r>
            <a:r>
              <a:rPr lang="vi-VN" sz="3200" b="1">
                <a:latin typeface="+mj-lt"/>
                <a:ea typeface="Times New Roman" panose="02020603050405020304" pitchFamily="18" charset="0"/>
                <a:cs typeface="Times New Roman" panose="02020603050405020304" pitchFamily="18" charset="0"/>
              </a:rPr>
              <a:t>từ ở cuối câu</a:t>
            </a:r>
            <a:r>
              <a:rPr lang="vi-VN" sz="3200">
                <a:latin typeface="+mj-lt"/>
                <a:ea typeface="Times New Roman" panose="02020603050405020304" pitchFamily="18" charset="0"/>
                <a:cs typeface="Times New Roman" panose="02020603050405020304" pitchFamily="18" charset="0"/>
              </a:rPr>
              <a:t> (</a:t>
            </a:r>
            <a:r>
              <a:rPr lang="vi-VN" sz="3200" i="1">
                <a:latin typeface="+mj-lt"/>
                <a:ea typeface="Times New Roman" panose="02020603050405020304" pitchFamily="18" charset="0"/>
                <a:cs typeface="Times New Roman" panose="02020603050405020304" pitchFamily="18" charset="0"/>
              </a:rPr>
              <a:t>à, ạ, ư, nhỉ, nhé, nào, cơ, cơ mà, thôi, …</a:t>
            </a:r>
            <a:r>
              <a:rPr lang="vi-VN" sz="3200">
                <a:latin typeface="+mj-lt"/>
                <a:ea typeface="Times New Roman" panose="02020603050405020304" pitchFamily="18" charset="0"/>
                <a:cs typeface="Times New Roman" panose="02020603050405020304" pitchFamily="18" charset="0"/>
              </a:rPr>
              <a:t>) nhằm biểu thị thái độ tình cảm của người nói (người viết) hay mục đích phát ngôn.</a:t>
            </a:r>
            <a:endParaRPr lang="en-GB" sz="3200">
              <a:effectLst/>
              <a:latin typeface="+mj-lt"/>
              <a:ea typeface="Times New Roman" panose="02020603050405020304" pitchFamily="18" charset="0"/>
            </a:endParaRPr>
          </a:p>
        </p:txBody>
      </p:sp>
    </p:spTree>
    <p:extLst>
      <p:ext uri="{BB962C8B-B14F-4D97-AF65-F5344CB8AC3E}">
        <p14:creationId xmlns:p14="http://schemas.microsoft.com/office/powerpoint/2010/main" val="1036285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ppt_x</p:attrName>
                                        </p:attrNameLst>
                                      </p:cBhvr>
                                      <p:tavLst>
                                        <p:tav tm="0">
                                          <p:val>
                                            <p:strVal val="#ppt_x"/>
                                          </p:val>
                                        </p:tav>
                                        <p:tav tm="100000">
                                          <p:val>
                                            <p:strVal val="#ppt_x"/>
                                          </p:val>
                                        </p:tav>
                                      </p:tavLst>
                                    </p:anim>
                                    <p:anim calcmode="lin" valueType="num">
                                      <p:cBhvr>
                                        <p:cTn id="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5A74C63-15CB-4A9C-A0E4-2A715124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id="{6A2C0D77-5D1F-448C-A894-EDF5BFF830C9}"/>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3D1CB2BE-72A0-495B-B617-9FE69684DBED}"/>
              </a:ext>
            </a:extLst>
          </p:cNvPr>
          <p:cNvSpPr/>
          <p:nvPr/>
        </p:nvSpPr>
        <p:spPr>
          <a:xfrm>
            <a:off x="4959331" y="825547"/>
            <a:ext cx="3698915"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r>
              <a:rPr lang="nl-NL" sz="6600" b="1" smtClean="0">
                <a:latin typeface="Times New Roman" panose="02020603050405020304" pitchFamily="18" charset="0"/>
                <a:ea typeface="#9Slide05 Amtenar" panose="02000000000000000000" pitchFamily="2" charset="-93"/>
                <a:cs typeface="Times New Roman" panose="02020603050405020304" pitchFamily="18" charset="0"/>
              </a:rPr>
              <a:t>Thán </a:t>
            </a:r>
            <a:r>
              <a:rPr lang="nl-NL" sz="6600" b="1">
                <a:latin typeface="Times New Roman" panose="02020603050405020304" pitchFamily="18" charset="0"/>
                <a:ea typeface="#9Slide05 Amtenar" panose="02000000000000000000" pitchFamily="2" charset="-93"/>
                <a:cs typeface="Times New Roman" panose="02020603050405020304" pitchFamily="18" charset="0"/>
              </a:rPr>
              <a:t>từ</a:t>
            </a:r>
            <a:endParaRPr lang="en-GB" sz="6600">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8" name="TextBox 11">
            <a:extLst>
              <a:ext uri="{FF2B5EF4-FFF2-40B4-BE49-F238E27FC236}">
                <a16:creationId xmlns:a16="http://schemas.microsoft.com/office/drawing/2014/main" id="{20BD0298-E698-4BB8-9934-786C2CEF8A96}"/>
              </a:ext>
            </a:extLst>
          </p:cNvPr>
          <p:cNvSpPr txBox="1"/>
          <p:nvPr/>
        </p:nvSpPr>
        <p:spPr>
          <a:xfrm>
            <a:off x="4959331" y="2570528"/>
            <a:ext cx="2244653"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0" lvl="1">
              <a:defRPr/>
            </a:pPr>
            <a:r>
              <a:rPr lang="nl-NL" sz="4800" b="1">
                <a:latin typeface="Times New Roman" panose="02020603050405020304" pitchFamily="18" charset="0"/>
                <a:ea typeface="#9Slide05 Amtenar" panose="02000000000000000000" pitchFamily="2" charset="-93"/>
                <a:cs typeface="Times New Roman" panose="02020603050405020304" pitchFamily="18" charset="0"/>
              </a:rPr>
              <a:t>1. Ví dụ</a:t>
            </a:r>
            <a:endParaRPr lang="en-US" altLang="zh-CN" sz="4800" noProof="1">
              <a:solidFill>
                <a:schemeClr val="bg1">
                  <a:lumMod val="50000"/>
                </a:schemeClr>
              </a:solidFill>
              <a:latin typeface="Times New Roman" panose="02020603050405020304" pitchFamily="18" charset="0"/>
              <a:ea typeface="#9Slide05 Amtenar" panose="02000000000000000000" pitchFamily="2" charset="-93"/>
              <a:cs typeface="Times New Roman" panose="02020603050405020304" pitchFamily="18" charset="0"/>
              <a:sym typeface="Arial" panose="020B0604020202020204" pitchFamily="34" charset="0"/>
            </a:endParaRPr>
          </a:p>
        </p:txBody>
      </p:sp>
      <p:grpSp>
        <p:nvGrpSpPr>
          <p:cNvPr id="19" name="组合 18">
            <a:extLst>
              <a:ext uri="{FF2B5EF4-FFF2-40B4-BE49-F238E27FC236}">
                <a16:creationId xmlns:a16="http://schemas.microsoft.com/office/drawing/2014/main" id="{8A62DC06-D23F-4E83-9BB7-BD936C815DFC}"/>
              </a:ext>
            </a:extLst>
          </p:cNvPr>
          <p:cNvGrpSpPr/>
          <p:nvPr/>
        </p:nvGrpSpPr>
        <p:grpSpPr>
          <a:xfrm>
            <a:off x="3681749" y="817927"/>
            <a:ext cx="1277582" cy="1277575"/>
            <a:chOff x="4935391" y="1487359"/>
            <a:chExt cx="281331" cy="281331"/>
          </a:xfrm>
          <a:solidFill>
            <a:srgbClr val="E94E60"/>
          </a:solidFill>
        </p:grpSpPr>
        <p:sp>
          <p:nvSpPr>
            <p:cNvPr id="20" name="椭圆 19">
              <a:extLst>
                <a:ext uri="{FF2B5EF4-FFF2-40B4-BE49-F238E27FC236}">
                  <a16:creationId xmlns:a16="http://schemas.microsoft.com/office/drawing/2014/main" id="{3788121F-F857-46E2-A473-A38752E19B6E}"/>
                </a:ext>
              </a:extLst>
            </p:cNvPr>
            <p:cNvSpPr/>
            <p:nvPr/>
          </p:nvSpPr>
          <p:spPr>
            <a:xfrm>
              <a:off x="4935391" y="1487359"/>
              <a:ext cx="281331" cy="281331"/>
            </a:xfrm>
            <a:prstGeom prst="ellipse">
              <a:avLst/>
            </a:prstGeom>
            <a:noFill/>
            <a:ln w="6350">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dirty="0">
                <a:solidFill>
                  <a:srgbClr val="656371"/>
                </a:solidFill>
                <a:latin typeface="华文新魏" panose="02010800040101010101" pitchFamily="2" charset="-122"/>
                <a:ea typeface="华文新魏" panose="02010800040101010101" pitchFamily="2" charset="-122"/>
              </a:endParaRPr>
            </a:p>
          </p:txBody>
        </p:sp>
        <p:sp>
          <p:nvSpPr>
            <p:cNvPr id="21" name="椭圆 20">
              <a:extLst>
                <a:ext uri="{FF2B5EF4-FFF2-40B4-BE49-F238E27FC236}">
                  <a16:creationId xmlns:a16="http://schemas.microsoft.com/office/drawing/2014/main" id="{9D422B27-1583-46DF-9A52-6A5B677F9E91}"/>
                </a:ext>
              </a:extLst>
            </p:cNvPr>
            <p:cNvSpPr/>
            <p:nvPr/>
          </p:nvSpPr>
          <p:spPr>
            <a:xfrm>
              <a:off x="4979692" y="1531660"/>
              <a:ext cx="192728" cy="192727"/>
            </a:xfrm>
            <a:prstGeom prst="ellipse">
              <a:avLst/>
            </a:prstGeom>
            <a:solidFill>
              <a:srgbClr val="BE7E6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spc="-150" dirty="0">
                  <a:solidFill>
                    <a:schemeClr val="bg1"/>
                  </a:solidFill>
                  <a:latin typeface="华文新魏" panose="02010800040101010101" pitchFamily="2" charset="-122"/>
                  <a:ea typeface="华文新魏" panose="02010800040101010101" pitchFamily="2" charset="-122"/>
                </a:rPr>
                <a:t>II</a:t>
              </a:r>
              <a:endParaRPr lang="zh-CN" altLang="en-US" sz="4000" spc="-150" dirty="0">
                <a:solidFill>
                  <a:schemeClr val="bg1"/>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95733950"/>
              </p:ext>
            </p:extLst>
          </p:nvPr>
        </p:nvGraphicFramePr>
        <p:xfrm>
          <a:off x="452386" y="696428"/>
          <a:ext cx="11492565" cy="5309736"/>
        </p:xfrm>
        <a:graphic>
          <a:graphicData uri="http://schemas.openxmlformats.org/drawingml/2006/table">
            <a:tbl>
              <a:tblPr firstRow="1" firstCol="1" bandRow="1">
                <a:effectLst>
                  <a:outerShdw blurRad="50800" dist="38100" algn="l" rotWithShape="0">
                    <a:prstClr val="black">
                      <a:alpha val="40000"/>
                    </a:prstClr>
                  </a:outerShdw>
                </a:effectLst>
              </a:tblPr>
              <a:tblGrid>
                <a:gridCol w="1530418">
                  <a:extLst>
                    <a:ext uri="{9D8B030D-6E8A-4147-A177-3AD203B41FA5}">
                      <a16:colId xmlns:a16="http://schemas.microsoft.com/office/drawing/2014/main" val="20000"/>
                    </a:ext>
                  </a:extLst>
                </a:gridCol>
                <a:gridCol w="7074568">
                  <a:extLst>
                    <a:ext uri="{9D8B030D-6E8A-4147-A177-3AD203B41FA5}">
                      <a16:colId xmlns:a16="http://schemas.microsoft.com/office/drawing/2014/main" val="20001"/>
                    </a:ext>
                  </a:extLst>
                </a:gridCol>
                <a:gridCol w="2887579">
                  <a:extLst>
                    <a:ext uri="{9D8B030D-6E8A-4147-A177-3AD203B41FA5}">
                      <a16:colId xmlns:a16="http://schemas.microsoft.com/office/drawing/2014/main" val="20002"/>
                    </a:ext>
                  </a:extLst>
                </a:gridCol>
              </a:tblGrid>
              <a:tr h="0">
                <a:tc>
                  <a:txBody>
                    <a:bodyPr/>
                    <a:lstStyle/>
                    <a:p>
                      <a:pPr algn="ctr">
                        <a:spcAft>
                          <a:spcPts val="0"/>
                        </a:spcAft>
                        <a:tabLst>
                          <a:tab pos="90170" algn="l"/>
                          <a:tab pos="180340" algn="l"/>
                          <a:tab pos="270510"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tabLst>
                          <a:tab pos="90170" algn="l"/>
                          <a:tab pos="180340" algn="l"/>
                          <a:tab pos="270510"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thán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Phân nhóm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2856">
                <a:tc>
                  <a:txBody>
                    <a:bodyPr/>
                    <a:lstStyle/>
                    <a:p>
                      <a:pPr>
                        <a:spcAft>
                          <a:spcPts val="0"/>
                        </a:spcAft>
                        <a:tabLst>
                          <a:tab pos="635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Các từ in đậm trong mỗi câu có tác dụng gì?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Nhận xét về vị trí của các từ in đậm này trong câu.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con đã cho bố một bất ngờ quá lớn.</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(Tạ Duy Anh)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Ô hay!</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a:effectLst/>
                          <a:latin typeface="Times New Roman" panose="02020603050405020304" pitchFamily="18" charset="0"/>
                          <a:ea typeface="Times New Roman" panose="02020603050405020304" pitchFamily="18" charset="0"/>
                          <a:cs typeface="Times New Roman" panose="02020603050405020304" pitchFamily="18" charset="0"/>
                        </a:rPr>
                        <a:t>Mợ giận tôi đấy à?</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(Nguyễn Công Hoan)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Vâng!</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Ông giáo dạy phải!</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(Nam Cao)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Từ các ví dụ trên, em rút ra thán từ là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Nên chia thán từ thành mấy nhóm? Nêu đặc điểm của từng nhóm?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1997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id="{4501BA11-1742-4E92-AC06-C58E3CD5ADE2}"/>
              </a:ext>
            </a:extLst>
          </p:cNvPr>
          <p:cNvGrpSpPr/>
          <p:nvPr/>
        </p:nvGrpSpPr>
        <p:grpSpPr>
          <a:xfrm>
            <a:off x="1271678" y="1916837"/>
            <a:ext cx="3989574" cy="3974004"/>
            <a:chOff x="4121854" y="2090042"/>
            <a:chExt cx="3776169" cy="3761432"/>
          </a:xfrm>
          <a:solidFill>
            <a:srgbClr val="BE7E65"/>
          </a:solidFill>
        </p:grpSpPr>
        <p:sp>
          <p:nvSpPr>
            <p:cNvPr id="8" name="下箭头 25">
              <a:extLst>
                <a:ext uri="{FF2B5EF4-FFF2-40B4-BE49-F238E27FC236}">
                  <a16:creationId xmlns:a16="http://schemas.microsoft.com/office/drawing/2014/main" id="{096CF242-E41D-42C4-AB6B-E4F689134578}"/>
                </a:ext>
              </a:extLst>
            </p:cNvPr>
            <p:cNvSpPr/>
            <p:nvPr/>
          </p:nvSpPr>
          <p:spPr>
            <a:xfrm rot="16260000">
              <a:off x="4517909" y="1933320"/>
              <a:ext cx="1783732" cy="2097175"/>
            </a:xfrm>
            <a:custGeom>
              <a:avLst/>
              <a:gdLst/>
              <a:ahLst/>
              <a:cxnLst/>
              <a:rect l="l" t="t" r="r" b="b"/>
              <a:pathLst>
                <a:path w="1465430" h="1722939">
                  <a:moveTo>
                    <a:pt x="1465430" y="1388403"/>
                  </a:moveTo>
                  <a:lnTo>
                    <a:pt x="1055958" y="1722939"/>
                  </a:lnTo>
                  <a:lnTo>
                    <a:pt x="646486" y="1388403"/>
                  </a:lnTo>
                  <a:lnTo>
                    <a:pt x="817256" y="1388403"/>
                  </a:lnTo>
                  <a:cubicBezTo>
                    <a:pt x="818207" y="1379737"/>
                    <a:pt x="818181" y="1371017"/>
                    <a:pt x="818028" y="1362268"/>
                  </a:cubicBezTo>
                  <a:cubicBezTo>
                    <a:pt x="810000" y="902323"/>
                    <a:pt x="456087" y="529556"/>
                    <a:pt x="8518" y="487973"/>
                  </a:cubicBezTo>
                  <a:lnTo>
                    <a:pt x="0" y="0"/>
                  </a:lnTo>
                  <a:cubicBezTo>
                    <a:pt x="717569" y="39799"/>
                    <a:pt x="1292699" y="628338"/>
                    <a:pt x="1305447" y="1358622"/>
                  </a:cubicBezTo>
                  <a:lnTo>
                    <a:pt x="1304532" y="13884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0" name="下箭头 25">
              <a:extLst>
                <a:ext uri="{FF2B5EF4-FFF2-40B4-BE49-F238E27FC236}">
                  <a16:creationId xmlns:a16="http://schemas.microsoft.com/office/drawing/2014/main" id="{3B89A13F-545B-48AC-8680-91CE0BA93025}"/>
                </a:ext>
              </a:extLst>
            </p:cNvPr>
            <p:cNvSpPr/>
            <p:nvPr/>
          </p:nvSpPr>
          <p:spPr>
            <a:xfrm rot="10800000">
              <a:off x="4121854" y="3557733"/>
              <a:ext cx="1718852" cy="2089280"/>
            </a:xfrm>
            <a:custGeom>
              <a:avLst/>
              <a:gdLst/>
              <a:ahLst/>
              <a:cxnLst/>
              <a:rect l="l" t="t" r="r" b="b"/>
              <a:pathLst>
                <a:path w="1412127" h="1716454">
                  <a:moveTo>
                    <a:pt x="1002655" y="1716454"/>
                  </a:moveTo>
                  <a:lnTo>
                    <a:pt x="593183" y="1381918"/>
                  </a:lnTo>
                  <a:lnTo>
                    <a:pt x="763953" y="1381918"/>
                  </a:lnTo>
                  <a:cubicBezTo>
                    <a:pt x="764904" y="1373252"/>
                    <a:pt x="764878" y="1364532"/>
                    <a:pt x="764725" y="1355783"/>
                  </a:cubicBezTo>
                  <a:cubicBezTo>
                    <a:pt x="756968" y="911339"/>
                    <a:pt x="426247" y="548296"/>
                    <a:pt x="0" y="487775"/>
                  </a:cubicBezTo>
                  <a:lnTo>
                    <a:pt x="203814" y="238307"/>
                  </a:lnTo>
                  <a:lnTo>
                    <a:pt x="9119" y="0"/>
                  </a:lnTo>
                  <a:cubicBezTo>
                    <a:pt x="697426" y="67860"/>
                    <a:pt x="1239769" y="643211"/>
                    <a:pt x="1252144" y="1352137"/>
                  </a:cubicBezTo>
                  <a:lnTo>
                    <a:pt x="1251229" y="1381918"/>
                  </a:lnTo>
                  <a:lnTo>
                    <a:pt x="1412127" y="13819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1" name="下箭头 25">
              <a:extLst>
                <a:ext uri="{FF2B5EF4-FFF2-40B4-BE49-F238E27FC236}">
                  <a16:creationId xmlns:a16="http://schemas.microsoft.com/office/drawing/2014/main" id="{6CC76B8D-974D-41B0-B888-1DAE85C272CF}"/>
                </a:ext>
              </a:extLst>
            </p:cNvPr>
            <p:cNvSpPr/>
            <p:nvPr/>
          </p:nvSpPr>
          <p:spPr>
            <a:xfrm rot="5400000">
              <a:off x="5774502" y="3938692"/>
              <a:ext cx="1736680" cy="2088883"/>
            </a:xfrm>
            <a:custGeom>
              <a:avLst/>
              <a:gdLst/>
              <a:ahLst/>
              <a:cxnLst/>
              <a:rect l="l" t="t" r="r" b="b"/>
              <a:pathLst>
                <a:path w="1426774" h="1716127">
                  <a:moveTo>
                    <a:pt x="0" y="485392"/>
                  </a:moveTo>
                  <a:lnTo>
                    <a:pt x="211738" y="226225"/>
                  </a:lnTo>
                  <a:lnTo>
                    <a:pt x="26914" y="0"/>
                  </a:lnTo>
                  <a:cubicBezTo>
                    <a:pt x="713728" y="69291"/>
                    <a:pt x="1254435" y="643967"/>
                    <a:pt x="1266791" y="1351810"/>
                  </a:cubicBezTo>
                  <a:lnTo>
                    <a:pt x="1265876" y="1381591"/>
                  </a:lnTo>
                  <a:lnTo>
                    <a:pt x="1426774" y="1381591"/>
                  </a:lnTo>
                  <a:lnTo>
                    <a:pt x="1017302" y="1716127"/>
                  </a:lnTo>
                  <a:lnTo>
                    <a:pt x="607830" y="1381591"/>
                  </a:lnTo>
                  <a:lnTo>
                    <a:pt x="778600" y="1381591"/>
                  </a:lnTo>
                  <a:cubicBezTo>
                    <a:pt x="779551" y="1372925"/>
                    <a:pt x="779525" y="1364205"/>
                    <a:pt x="779372" y="1355456"/>
                  </a:cubicBezTo>
                  <a:cubicBezTo>
                    <a:pt x="771526" y="905924"/>
                    <a:pt x="433279" y="539668"/>
                    <a:pt x="0" y="48539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2" name="下箭头 25">
              <a:extLst>
                <a:ext uri="{FF2B5EF4-FFF2-40B4-BE49-F238E27FC236}">
                  <a16:creationId xmlns:a16="http://schemas.microsoft.com/office/drawing/2014/main" id="{134BDFF9-F67F-4FD5-8E8B-608E3B0E9529}"/>
                </a:ext>
              </a:extLst>
            </p:cNvPr>
            <p:cNvSpPr/>
            <p:nvPr/>
          </p:nvSpPr>
          <p:spPr>
            <a:xfrm>
              <a:off x="6215086" y="2289694"/>
              <a:ext cx="1682937" cy="2086702"/>
            </a:xfrm>
            <a:custGeom>
              <a:avLst/>
              <a:gdLst/>
              <a:ahLst/>
              <a:cxnLst/>
              <a:rect l="l" t="t" r="r" b="b"/>
              <a:pathLst>
                <a:path w="1382621" h="1714336">
                  <a:moveTo>
                    <a:pt x="0" y="0"/>
                  </a:moveTo>
                  <a:cubicBezTo>
                    <a:pt x="678610" y="77151"/>
                    <a:pt x="1210386" y="648114"/>
                    <a:pt x="1222638" y="1350019"/>
                  </a:cubicBezTo>
                  <a:lnTo>
                    <a:pt x="1221723" y="1379800"/>
                  </a:lnTo>
                  <a:lnTo>
                    <a:pt x="1382621" y="1379800"/>
                  </a:lnTo>
                  <a:lnTo>
                    <a:pt x="973149" y="1714336"/>
                  </a:lnTo>
                  <a:lnTo>
                    <a:pt x="563677" y="1379800"/>
                  </a:lnTo>
                  <a:lnTo>
                    <a:pt x="734447" y="1379800"/>
                  </a:lnTo>
                  <a:cubicBezTo>
                    <a:pt x="735398" y="1371134"/>
                    <a:pt x="735372" y="1362414"/>
                    <a:pt x="735219" y="1353665"/>
                  </a:cubicBezTo>
                  <a:cubicBezTo>
                    <a:pt x="727702" y="923006"/>
                    <a:pt x="416945" y="568776"/>
                    <a:pt x="9984" y="491348"/>
                  </a:cubicBezTo>
                  <a:lnTo>
                    <a:pt x="205376" y="2605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lumMod val="50000"/>
                  </a:schemeClr>
                </a:solidFill>
              </a:endParaRPr>
            </a:p>
          </p:txBody>
        </p:sp>
        <p:grpSp>
          <p:nvGrpSpPr>
            <p:cNvPr id="13" name="组合 12">
              <a:extLst>
                <a:ext uri="{FF2B5EF4-FFF2-40B4-BE49-F238E27FC236}">
                  <a16:creationId xmlns:a16="http://schemas.microsoft.com/office/drawing/2014/main" id="{0658FE52-055B-49A2-9AF0-64AC3837E57E}"/>
                </a:ext>
              </a:extLst>
            </p:cNvPr>
            <p:cNvGrpSpPr/>
            <p:nvPr/>
          </p:nvGrpSpPr>
          <p:grpSpPr>
            <a:xfrm>
              <a:off x="6743970" y="4799271"/>
              <a:ext cx="428976" cy="428976"/>
              <a:chOff x="5117305" y="3444875"/>
              <a:chExt cx="352426" cy="352426"/>
            </a:xfrm>
            <a:grpFill/>
          </p:grpSpPr>
          <p:sp>
            <p:nvSpPr>
              <p:cNvPr id="23" name="椭圆 22">
                <a:extLst>
                  <a:ext uri="{FF2B5EF4-FFF2-40B4-BE49-F238E27FC236}">
                    <a16:creationId xmlns:a16="http://schemas.microsoft.com/office/drawing/2014/main" id="{2FDD07F9-DDDE-4665-98ED-85F2BB39754F}"/>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4" name="TextBox 24">
                <a:extLst>
                  <a:ext uri="{FF2B5EF4-FFF2-40B4-BE49-F238E27FC236}">
                    <a16:creationId xmlns:a16="http://schemas.microsoft.com/office/drawing/2014/main" id="{0D11179F-A3A9-4EC9-8492-40D9C15B8912}"/>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3</a:t>
                </a:r>
                <a:endParaRPr lang="zh-CN" altLang="en-US" dirty="0">
                  <a:solidFill>
                    <a:schemeClr val="bg1"/>
                  </a:solidFill>
                </a:endParaRPr>
              </a:p>
            </p:txBody>
          </p:sp>
        </p:grpSp>
        <p:grpSp>
          <p:nvGrpSpPr>
            <p:cNvPr id="14" name="组合 13">
              <a:extLst>
                <a:ext uri="{FF2B5EF4-FFF2-40B4-BE49-F238E27FC236}">
                  <a16:creationId xmlns:a16="http://schemas.microsoft.com/office/drawing/2014/main" id="{D4CACFCA-A09C-4D01-A1E3-A30850A9F9C8}"/>
                </a:ext>
              </a:extLst>
            </p:cNvPr>
            <p:cNvGrpSpPr/>
            <p:nvPr/>
          </p:nvGrpSpPr>
          <p:grpSpPr>
            <a:xfrm>
              <a:off x="6741076" y="2734655"/>
              <a:ext cx="428976" cy="428976"/>
              <a:chOff x="5117305" y="3444875"/>
              <a:chExt cx="352426" cy="352426"/>
            </a:xfrm>
            <a:grpFill/>
          </p:grpSpPr>
          <p:sp>
            <p:nvSpPr>
              <p:cNvPr id="21" name="椭圆 20">
                <a:extLst>
                  <a:ext uri="{FF2B5EF4-FFF2-40B4-BE49-F238E27FC236}">
                    <a16:creationId xmlns:a16="http://schemas.microsoft.com/office/drawing/2014/main" id="{8EBA75BC-F78D-45EF-BE72-3F75A6D31D1C}"/>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2" name="TextBox 28">
                <a:extLst>
                  <a:ext uri="{FF2B5EF4-FFF2-40B4-BE49-F238E27FC236}">
                    <a16:creationId xmlns:a16="http://schemas.microsoft.com/office/drawing/2014/main" id="{5134B1CC-251D-4837-BF93-405923D6C76B}"/>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2</a:t>
                </a:r>
                <a:endParaRPr lang="zh-CN" altLang="en-US" dirty="0">
                  <a:solidFill>
                    <a:schemeClr val="bg1"/>
                  </a:solidFill>
                </a:endParaRPr>
              </a:p>
            </p:txBody>
          </p:sp>
        </p:grpSp>
        <p:grpSp>
          <p:nvGrpSpPr>
            <p:cNvPr id="15" name="组合 14">
              <a:extLst>
                <a:ext uri="{FF2B5EF4-FFF2-40B4-BE49-F238E27FC236}">
                  <a16:creationId xmlns:a16="http://schemas.microsoft.com/office/drawing/2014/main" id="{93E75BDD-1AE6-473C-AFCF-FC2E52144C9A}"/>
                </a:ext>
              </a:extLst>
            </p:cNvPr>
            <p:cNvGrpSpPr/>
            <p:nvPr/>
          </p:nvGrpSpPr>
          <p:grpSpPr>
            <a:xfrm>
              <a:off x="4899958" y="4807259"/>
              <a:ext cx="428976" cy="428976"/>
              <a:chOff x="5117305" y="3444875"/>
              <a:chExt cx="352426" cy="352426"/>
            </a:xfrm>
            <a:grpFill/>
          </p:grpSpPr>
          <p:sp>
            <p:nvSpPr>
              <p:cNvPr id="19" name="椭圆 18">
                <a:extLst>
                  <a:ext uri="{FF2B5EF4-FFF2-40B4-BE49-F238E27FC236}">
                    <a16:creationId xmlns:a16="http://schemas.microsoft.com/office/drawing/2014/main" id="{43BF45CD-47E3-43FA-9C76-C4685E4B78E0}"/>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0" name="TextBox 31">
                <a:extLst>
                  <a:ext uri="{FF2B5EF4-FFF2-40B4-BE49-F238E27FC236}">
                    <a16:creationId xmlns:a16="http://schemas.microsoft.com/office/drawing/2014/main" id="{6F989676-CBCE-4F99-88A2-5D3D9A0E09BC}"/>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4</a:t>
                </a:r>
                <a:endParaRPr lang="zh-CN" altLang="en-US" dirty="0">
                  <a:solidFill>
                    <a:schemeClr val="bg1"/>
                  </a:solidFill>
                </a:endParaRPr>
              </a:p>
            </p:txBody>
          </p:sp>
        </p:grpSp>
        <p:grpSp>
          <p:nvGrpSpPr>
            <p:cNvPr id="16" name="组合 15">
              <a:extLst>
                <a:ext uri="{FF2B5EF4-FFF2-40B4-BE49-F238E27FC236}">
                  <a16:creationId xmlns:a16="http://schemas.microsoft.com/office/drawing/2014/main" id="{EE9B80A3-31BA-4287-8DB5-3CDE42809FB1}"/>
                </a:ext>
              </a:extLst>
            </p:cNvPr>
            <p:cNvGrpSpPr/>
            <p:nvPr/>
          </p:nvGrpSpPr>
          <p:grpSpPr>
            <a:xfrm>
              <a:off x="4897063" y="2742642"/>
              <a:ext cx="428976" cy="428976"/>
              <a:chOff x="5117305" y="3444875"/>
              <a:chExt cx="352426" cy="352426"/>
            </a:xfrm>
            <a:grpFill/>
          </p:grpSpPr>
          <p:sp>
            <p:nvSpPr>
              <p:cNvPr id="17" name="椭圆 16">
                <a:extLst>
                  <a:ext uri="{FF2B5EF4-FFF2-40B4-BE49-F238E27FC236}">
                    <a16:creationId xmlns:a16="http://schemas.microsoft.com/office/drawing/2014/main" id="{D7515641-C714-4063-B27A-BD819B574FBF}"/>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8" name="TextBox 34">
                <a:extLst>
                  <a:ext uri="{FF2B5EF4-FFF2-40B4-BE49-F238E27FC236}">
                    <a16:creationId xmlns:a16="http://schemas.microsoft.com/office/drawing/2014/main" id="{29BDB534-C5E1-416D-A31C-61110829DB56}"/>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1</a:t>
                </a:r>
                <a:endParaRPr lang="zh-CN" altLang="en-US" dirty="0">
                  <a:solidFill>
                    <a:schemeClr val="bg1"/>
                  </a:solidFill>
                </a:endParaRPr>
              </a:p>
            </p:txBody>
          </p:sp>
        </p:grpSp>
      </p:grpSp>
      <p:sp>
        <p:nvSpPr>
          <p:cNvPr id="25" name="椭圆 24">
            <a:extLst>
              <a:ext uri="{FF2B5EF4-FFF2-40B4-BE49-F238E27FC236}">
                <a16:creationId xmlns:a16="http://schemas.microsoft.com/office/drawing/2014/main" id="{C7236D0F-9B50-419F-8952-674147D4E651}"/>
              </a:ext>
            </a:extLst>
          </p:cNvPr>
          <p:cNvSpPr/>
          <p:nvPr/>
        </p:nvSpPr>
        <p:spPr>
          <a:xfrm>
            <a:off x="5716854" y="2186184"/>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a</a:t>
            </a:r>
            <a:endParaRPr lang="zh-CN" altLang="en-US" sz="1600" dirty="0">
              <a:latin typeface="Impact MT Std" pitchFamily="34" charset="0"/>
              <a:ea typeface="微软雅黑" pitchFamily="34" charset="-122"/>
            </a:endParaRPr>
          </a:p>
        </p:txBody>
      </p:sp>
      <p:cxnSp>
        <p:nvCxnSpPr>
          <p:cNvPr id="26" name="直接连接符 25">
            <a:extLst>
              <a:ext uri="{FF2B5EF4-FFF2-40B4-BE49-F238E27FC236}">
                <a16:creationId xmlns:a16="http://schemas.microsoft.com/office/drawing/2014/main" id="{1120A533-2167-4B0B-8C06-71441E3A0EE4}"/>
              </a:ext>
            </a:extLst>
          </p:cNvPr>
          <p:cNvCxnSpPr/>
          <p:nvPr/>
        </p:nvCxnSpPr>
        <p:spPr>
          <a:xfrm>
            <a:off x="6281292" y="2452916"/>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标题 11">
            <a:extLst>
              <a:ext uri="{FF2B5EF4-FFF2-40B4-BE49-F238E27FC236}">
                <a16:creationId xmlns:a16="http://schemas.microsoft.com/office/drawing/2014/main" id="{4F95FE7E-B3EA-4636-A109-179E483F2B0A}"/>
              </a:ext>
            </a:extLst>
          </p:cNvPr>
          <p:cNvSpPr txBox="1">
            <a:spLocks/>
          </p:cNvSpPr>
          <p:nvPr/>
        </p:nvSpPr>
        <p:spPr>
          <a:xfrm>
            <a:off x="7310834" y="1837378"/>
            <a:ext cx="4749086"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200" b="1" i="1" smtClean="0">
                <a:latin typeface="Times New Roman" panose="02020603050405020304" pitchFamily="18" charset="0"/>
                <a:cs typeface="Times New Roman" panose="02020603050405020304" pitchFamily="18" charset="0"/>
              </a:rPr>
              <a:t>Ôi</a:t>
            </a:r>
            <a:r>
              <a:rPr lang="nl-NL" sz="3200" b="1" i="1">
                <a:latin typeface="Times New Roman" panose="02020603050405020304" pitchFamily="18" charset="0"/>
                <a:cs typeface="Times New Roman" panose="02020603050405020304" pitchFamily="18" charset="0"/>
              </a:rPr>
              <a:t>,</a:t>
            </a:r>
            <a:r>
              <a:rPr lang="nl-NL" sz="3200" i="1">
                <a:latin typeface="Times New Roman" panose="02020603050405020304" pitchFamily="18" charset="0"/>
                <a:cs typeface="Times New Roman" panose="02020603050405020304" pitchFamily="18" charset="0"/>
              </a:rPr>
              <a:t> con đã cho bố một bất ngờ quá lớn.</a:t>
            </a:r>
            <a:r>
              <a:rPr lang="nl-NL"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(Tạ Duy Anh)</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椭圆 27">
            <a:extLst>
              <a:ext uri="{FF2B5EF4-FFF2-40B4-BE49-F238E27FC236}">
                <a16:creationId xmlns:a16="http://schemas.microsoft.com/office/drawing/2014/main" id="{38227462-D8F3-4E86-84DA-4E1D79CC7169}"/>
              </a:ext>
            </a:extLst>
          </p:cNvPr>
          <p:cNvSpPr/>
          <p:nvPr/>
        </p:nvSpPr>
        <p:spPr>
          <a:xfrm>
            <a:off x="5716855" y="3118136"/>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b</a:t>
            </a:r>
            <a:endParaRPr lang="zh-CN" altLang="en-US" sz="1600" dirty="0">
              <a:latin typeface="Impact MT Std" pitchFamily="34" charset="0"/>
              <a:ea typeface="微软雅黑" pitchFamily="34" charset="-122"/>
            </a:endParaRPr>
          </a:p>
        </p:txBody>
      </p:sp>
      <p:cxnSp>
        <p:nvCxnSpPr>
          <p:cNvPr id="29" name="直接连接符 28">
            <a:extLst>
              <a:ext uri="{FF2B5EF4-FFF2-40B4-BE49-F238E27FC236}">
                <a16:creationId xmlns:a16="http://schemas.microsoft.com/office/drawing/2014/main" id="{4DFFE763-8E54-4B61-B121-D5094F9CF742}"/>
              </a:ext>
            </a:extLst>
          </p:cNvPr>
          <p:cNvCxnSpPr/>
          <p:nvPr/>
        </p:nvCxnSpPr>
        <p:spPr>
          <a:xfrm>
            <a:off x="6281293" y="3384868"/>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标题 11">
            <a:extLst>
              <a:ext uri="{FF2B5EF4-FFF2-40B4-BE49-F238E27FC236}">
                <a16:creationId xmlns:a16="http://schemas.microsoft.com/office/drawing/2014/main" id="{E198703E-A843-42EB-9629-81FDEA841879}"/>
              </a:ext>
            </a:extLst>
          </p:cNvPr>
          <p:cNvSpPr txBox="1">
            <a:spLocks/>
          </p:cNvSpPr>
          <p:nvPr/>
        </p:nvSpPr>
        <p:spPr>
          <a:xfrm>
            <a:off x="7156253" y="3008202"/>
            <a:ext cx="503416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i="1" smtClean="0">
                <a:latin typeface="Times New Roman" panose="02020603050405020304" pitchFamily="18" charset="0"/>
                <a:cs typeface="Times New Roman" panose="02020603050405020304" pitchFamily="18" charset="0"/>
              </a:rPr>
              <a:t>Ô </a:t>
            </a:r>
            <a:r>
              <a:rPr lang="en-US" sz="3200" b="1" i="1">
                <a:latin typeface="Times New Roman" panose="02020603050405020304" pitchFamily="18" charset="0"/>
                <a:cs typeface="Times New Roman" panose="02020603050405020304" pitchFamily="18" charset="0"/>
              </a:rPr>
              <a:t>hay</a:t>
            </a:r>
            <a:r>
              <a:rPr lang="en-US" sz="3200" i="1">
                <a:latin typeface="Times New Roman" panose="02020603050405020304" pitchFamily="18" charset="0"/>
                <a:cs typeface="Times New Roman" panose="02020603050405020304" pitchFamily="18" charset="0"/>
              </a:rPr>
              <a:t>! </a:t>
            </a:r>
            <a:r>
              <a:rPr lang="fr-FR" sz="3200" i="1">
                <a:latin typeface="Times New Roman" panose="02020603050405020304" pitchFamily="18" charset="0"/>
                <a:cs typeface="Times New Roman" panose="02020603050405020304" pitchFamily="18" charset="0"/>
              </a:rPr>
              <a:t>Mợ giận tôi đấy à?</a:t>
            </a:r>
            <a:r>
              <a:rPr lang="fr-FR"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(Nguyễn Công Hoan)</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椭圆 30">
            <a:extLst>
              <a:ext uri="{FF2B5EF4-FFF2-40B4-BE49-F238E27FC236}">
                <a16:creationId xmlns:a16="http://schemas.microsoft.com/office/drawing/2014/main" id="{05232C37-47DA-4D91-A345-9E57159676CC}"/>
              </a:ext>
            </a:extLst>
          </p:cNvPr>
          <p:cNvSpPr/>
          <p:nvPr/>
        </p:nvSpPr>
        <p:spPr>
          <a:xfrm>
            <a:off x="5716855" y="4033434"/>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c</a:t>
            </a:r>
            <a:endParaRPr lang="zh-CN" altLang="en-US" sz="1600" dirty="0">
              <a:latin typeface="Impact MT Std" pitchFamily="34" charset="0"/>
              <a:ea typeface="微软雅黑" pitchFamily="34" charset="-122"/>
            </a:endParaRPr>
          </a:p>
        </p:txBody>
      </p:sp>
      <p:cxnSp>
        <p:nvCxnSpPr>
          <p:cNvPr id="32" name="直接连接符 31">
            <a:extLst>
              <a:ext uri="{FF2B5EF4-FFF2-40B4-BE49-F238E27FC236}">
                <a16:creationId xmlns:a16="http://schemas.microsoft.com/office/drawing/2014/main" id="{80BA338D-3411-4FA2-962B-4F2E51384B84}"/>
              </a:ext>
            </a:extLst>
          </p:cNvPr>
          <p:cNvCxnSpPr/>
          <p:nvPr/>
        </p:nvCxnSpPr>
        <p:spPr>
          <a:xfrm>
            <a:off x="6281293" y="4300166"/>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3" name="标题 11">
            <a:extLst>
              <a:ext uri="{FF2B5EF4-FFF2-40B4-BE49-F238E27FC236}">
                <a16:creationId xmlns:a16="http://schemas.microsoft.com/office/drawing/2014/main" id="{165FCBC4-3669-41FC-BE61-34AC2EA8E05E}"/>
              </a:ext>
            </a:extLst>
          </p:cNvPr>
          <p:cNvSpPr txBox="1">
            <a:spLocks/>
          </p:cNvSpPr>
          <p:nvPr/>
        </p:nvSpPr>
        <p:spPr>
          <a:xfrm>
            <a:off x="7310834" y="4244024"/>
            <a:ext cx="4089242"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latin typeface="Times New Roman" panose="02020603050405020304" pitchFamily="18" charset="0"/>
                <a:cs typeface="Times New Roman" panose="02020603050405020304" pitchFamily="18" charset="0"/>
              </a:rPr>
              <a:t> </a:t>
            </a:r>
            <a:r>
              <a:rPr lang="en-US" sz="3200" b="1" i="1">
                <a:latin typeface="Times New Roman" panose="02020603050405020304" pitchFamily="18" charset="0"/>
                <a:cs typeface="Times New Roman" panose="02020603050405020304" pitchFamily="18" charset="0"/>
              </a:rPr>
              <a:t>Vâng!</a:t>
            </a:r>
            <a:r>
              <a:rPr lang="en-US" sz="3200" i="1">
                <a:latin typeface="Times New Roman" panose="02020603050405020304" pitchFamily="18" charset="0"/>
                <a:cs typeface="Times New Roman" panose="02020603050405020304" pitchFamily="18" charset="0"/>
              </a:rPr>
              <a:t> Ông giáo dạy phải!</a:t>
            </a:r>
            <a:r>
              <a:rPr lang="en-US" sz="3200">
                <a:latin typeface="Times New Roman" panose="02020603050405020304" pitchFamily="18" charset="0"/>
                <a:cs typeface="Times New Roman" panose="02020603050405020304" pitchFamily="18" charset="0"/>
              </a:rPr>
              <a:t> (Nam Cao)</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53550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30" grpId="0"/>
      <p:bldP spid="31"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383F4D4-B885-46A9-87E9-D989E2B11C26}"/>
              </a:ext>
            </a:extLst>
          </p:cNvPr>
          <p:cNvGrpSpPr/>
          <p:nvPr/>
        </p:nvGrpSpPr>
        <p:grpSpPr>
          <a:xfrm>
            <a:off x="1039450" y="82299"/>
            <a:ext cx="10429756" cy="677108"/>
            <a:chOff x="4448494" y="419937"/>
            <a:chExt cx="10429756" cy="677108"/>
          </a:xfrm>
        </p:grpSpPr>
        <p:sp>
          <p:nvSpPr>
            <p:cNvPr id="7" name="矩形 6">
              <a:extLst>
                <a:ext uri="{FF2B5EF4-FFF2-40B4-BE49-F238E27FC236}">
                  <a16:creationId xmlns:a16="http://schemas.microsoft.com/office/drawing/2014/main" id="{C1809754-3305-4366-B3DB-204430B55AB0}"/>
                </a:ext>
              </a:extLst>
            </p:cNvPr>
            <p:cNvSpPr/>
            <p:nvPr/>
          </p:nvSpPr>
          <p:spPr>
            <a:xfrm>
              <a:off x="7608767" y="705521"/>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id="{0792B6C9-B21B-40B4-8209-86021D31ABE5}"/>
                </a:ext>
              </a:extLst>
            </p:cNvPr>
            <p:cNvSpPr txBox="1">
              <a:spLocks noChangeArrowheads="1"/>
            </p:cNvSpPr>
            <p:nvPr/>
          </p:nvSpPr>
          <p:spPr bwMode="auto">
            <a:xfrm>
              <a:off x="4448494" y="419937"/>
              <a:ext cx="3255323" cy="6771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44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Nhận xét</a:t>
              </a:r>
              <a:endParaRPr lang="zh-CN" altLang="en-US" sz="4400" b="1"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4">
            <a:extLst>
              <a:ext uri="{FF2B5EF4-FFF2-40B4-BE49-F238E27FC236}">
                <a16:creationId xmlns:a16="http://schemas.microsoft.com/office/drawing/2014/main" id="{35F3537F-3030-4608-A671-39C554768FD1}"/>
              </a:ext>
            </a:extLst>
          </p:cNvPr>
          <p:cNvGrpSpPr/>
          <p:nvPr/>
        </p:nvGrpSpPr>
        <p:grpSpPr>
          <a:xfrm>
            <a:off x="394636" y="799629"/>
            <a:ext cx="11357808" cy="3177567"/>
            <a:chOff x="-504682" y="568852"/>
            <a:chExt cx="9787391" cy="2738215"/>
          </a:xfrm>
          <a:solidFill>
            <a:srgbClr val="BE7E65"/>
          </a:solidFill>
        </p:grpSpPr>
        <p:sp>
          <p:nvSpPr>
            <p:cNvPr id="8" name="文本框 27">
              <a:extLst>
                <a:ext uri="{FF2B5EF4-FFF2-40B4-BE49-F238E27FC236}">
                  <a16:creationId xmlns:a16="http://schemas.microsoft.com/office/drawing/2014/main" id="{E6767CF0-EF80-45FF-BC32-94E87F2B7DC4}"/>
                </a:ext>
              </a:extLst>
            </p:cNvPr>
            <p:cNvSpPr txBox="1"/>
            <p:nvPr/>
          </p:nvSpPr>
          <p:spPr>
            <a:xfrm>
              <a:off x="-504682" y="1104704"/>
              <a:ext cx="9787391" cy="1107962"/>
            </a:xfrm>
            <a:prstGeom prst="rect">
              <a:avLst/>
            </a:prstGeom>
            <a:grpFill/>
            <a:ln w="12700">
              <a:noFill/>
            </a:ln>
          </p:spPr>
          <p:txBody>
            <a:bodyPr wrap="square" lIns="68580" tIns="34290" rIns="68580" bIns="34290" rtlCol="0">
              <a:spAutoFit/>
            </a:bodyPr>
            <a:lstStyle/>
            <a:p>
              <a:pPr indent="540000">
                <a:lnSpc>
                  <a:spcPct val="130000"/>
                </a:lnSpc>
              </a:pPr>
              <a:r>
                <a:rPr lang="en-US" sz="3200">
                  <a:latin typeface="Times New Roman" panose="02020603050405020304" pitchFamily="18" charset="0"/>
                  <a:cs typeface="Times New Roman" panose="02020603050405020304" pitchFamily="18" charset="0"/>
                </a:rPr>
                <a:t>Câu a từ </a:t>
              </a:r>
              <a:r>
                <a:rPr lang="en-US" sz="3200" b="1" i="1">
                  <a:latin typeface="Times New Roman" panose="02020603050405020304" pitchFamily="18" charset="0"/>
                  <a:cs typeface="Times New Roman" panose="02020603050405020304" pitchFamily="18" charset="0"/>
                </a:rPr>
                <a:t>ôi </a:t>
              </a:r>
              <a:r>
                <a:rPr lang="en-US" sz="3200">
                  <a:latin typeface="Times New Roman" panose="02020603050405020304" pitchFamily="18" charset="0"/>
                  <a:cs typeface="Times New Roman" panose="02020603050405020304" pitchFamily="18" charset="0"/>
                </a:rPr>
                <a:t>bộc lộ cảm xúc sung sướng, hạnh phúc của người bố về sự bất ngờ mà con mang lại.</a:t>
              </a:r>
              <a:endPar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E0992C00-2752-4452-BB5E-008C1BC68111}"/>
                </a:ext>
              </a:extLst>
            </p:cNvPr>
            <p:cNvSpPr/>
            <p:nvPr/>
          </p:nvSpPr>
          <p:spPr bwMode="auto">
            <a:xfrm>
              <a:off x="2083171" y="568852"/>
              <a:ext cx="5691936" cy="474874"/>
            </a:xfrm>
            <a:prstGeom prst="rect">
              <a:avLst/>
            </a:prstGeom>
            <a:grpFill/>
            <a:ln>
              <a:noFill/>
            </a:ln>
          </p:spPr>
          <p:txBody>
            <a:bodyPr vert="horz" wrap="square" lIns="68580" tIns="34290" rIns="68580" bIns="34290" numCol="1" rtlCol="0" anchor="t" anchorCtr="0" compatLnSpc="1">
              <a:prstTxWarp prst="textNoShape">
                <a:avLst/>
              </a:prstTxWarp>
            </a:bodyPr>
            <a:lstStyle/>
            <a:p>
              <a:pPr algn="ctr"/>
              <a:r>
                <a:rPr lang="en-US" sz="3200" b="1">
                  <a:latin typeface="Times New Roman" panose="02020603050405020304" pitchFamily="18" charset="0"/>
                  <a:cs typeface="Times New Roman" panose="02020603050405020304" pitchFamily="18" charset="0"/>
                </a:rPr>
                <a:t>Tác dụng</a:t>
              </a:r>
              <a:r>
                <a:rPr lang="en-US" sz="3200">
                  <a:latin typeface="Times New Roman" panose="02020603050405020304" pitchFamily="18" charset="0"/>
                  <a:cs typeface="Times New Roman" panose="02020603050405020304" pitchFamily="18" charset="0"/>
                </a:rPr>
                <a:t> của các từ in đậm trong câu</a:t>
              </a:r>
              <a:endParaRPr lang="zh-CN" altLang="en-US"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287C8DAD-76A1-4D86-B8C0-3DD60A7E2A87}"/>
                </a:ext>
              </a:extLst>
            </p:cNvPr>
            <p:cNvSpPr txBox="1"/>
            <p:nvPr/>
          </p:nvSpPr>
          <p:spPr>
            <a:xfrm>
              <a:off x="-504682" y="2199105"/>
              <a:ext cx="9787391" cy="1107962"/>
            </a:xfrm>
            <a:prstGeom prst="rect">
              <a:avLst/>
            </a:prstGeom>
            <a:grpFill/>
            <a:ln w="12700">
              <a:noFill/>
            </a:ln>
          </p:spPr>
          <p:txBody>
            <a:bodyPr wrap="square" lIns="68580" tIns="34290" rIns="68580" bIns="34290" rtlCol="0">
              <a:spAutoFit/>
            </a:bodyPr>
            <a:lstStyle/>
            <a:p>
              <a:pPr indent="540000">
                <a:lnSpc>
                  <a:spcPct val="130000"/>
                </a:lnSpc>
              </a:pPr>
              <a:r>
                <a:rPr lang="en-US" sz="3200">
                  <a:latin typeface="Times New Roman" panose="02020603050405020304" pitchFamily="18" charset="0"/>
                  <a:cs typeface="Times New Roman" panose="02020603050405020304" pitchFamily="18" charset="0"/>
                </a:rPr>
                <a:t>Câu b từ </a:t>
              </a:r>
              <a:r>
                <a:rPr lang="en-US" sz="3200" b="1" i="1">
                  <a:latin typeface="Times New Roman" panose="02020603050405020304" pitchFamily="18" charset="0"/>
                  <a:cs typeface="Times New Roman" panose="02020603050405020304" pitchFamily="18" charset="0"/>
                </a:rPr>
                <a:t>ô hay</a:t>
              </a:r>
              <a:r>
                <a:rPr lang="en-US" sz="3200">
                  <a:latin typeface="Times New Roman" panose="02020603050405020304" pitchFamily="18" charset="0"/>
                  <a:cs typeface="Times New Roman" panose="02020603050405020304" pitchFamily="18" charset="0"/>
                </a:rPr>
                <a:t> bộc lộ cảm xúc bất ngờ, ngỡ ngàng về việc “mợ giận tôi” </a:t>
              </a:r>
              <a:endPar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15" name="文本框 10">
            <a:extLst>
              <a:ext uri="{FF2B5EF4-FFF2-40B4-BE49-F238E27FC236}">
                <a16:creationId xmlns:a16="http://schemas.microsoft.com/office/drawing/2014/main" id="{287C8DAD-76A1-4D86-B8C0-3DD60A7E2A87}"/>
              </a:ext>
            </a:extLst>
          </p:cNvPr>
          <p:cNvSpPr txBox="1"/>
          <p:nvPr/>
        </p:nvSpPr>
        <p:spPr>
          <a:xfrm>
            <a:off x="481263" y="4307432"/>
            <a:ext cx="11357808" cy="609526"/>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pPr indent="540000">
              <a:lnSpc>
                <a:spcPct val="130000"/>
              </a:lnSpc>
            </a:pPr>
            <a:r>
              <a:rPr lang="en-US" sz="3000">
                <a:latin typeface="Times New Roman" panose="02020603050405020304" pitchFamily="18" charset="0"/>
                <a:cs typeface="Times New Roman" panose="02020603050405020304" pitchFamily="18" charset="0"/>
              </a:rPr>
              <a:t>Câu c từ </a:t>
            </a:r>
            <a:r>
              <a:rPr lang="en-US" sz="3000" b="1" i="1">
                <a:latin typeface="Times New Roman" panose="02020603050405020304" pitchFamily="18" charset="0"/>
                <a:cs typeface="Times New Roman" panose="02020603050405020304" pitchFamily="18" charset="0"/>
              </a:rPr>
              <a:t>vâng</a:t>
            </a:r>
            <a:r>
              <a:rPr lang="en-US" sz="3000">
                <a:latin typeface="Times New Roman" panose="02020603050405020304" pitchFamily="18" charset="0"/>
                <a:cs typeface="Times New Roman" panose="02020603050405020304" pitchFamily="18" charset="0"/>
              </a:rPr>
              <a:t> dùng để đáp lại nhân vật ông giáo một cách lễ phép.</a:t>
            </a:r>
            <a:endParaRPr lang="zh-CN" altLang="en-US" sz="30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文本框 10">
            <a:extLst>
              <a:ext uri="{FF2B5EF4-FFF2-40B4-BE49-F238E27FC236}">
                <a16:creationId xmlns:a16="http://schemas.microsoft.com/office/drawing/2014/main" id="{287C8DAD-76A1-4D86-B8C0-3DD60A7E2A87}"/>
              </a:ext>
            </a:extLst>
          </p:cNvPr>
          <p:cNvSpPr txBox="1"/>
          <p:nvPr/>
        </p:nvSpPr>
        <p:spPr>
          <a:xfrm>
            <a:off x="2433332" y="5247195"/>
            <a:ext cx="8104471" cy="992579"/>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r>
              <a:rPr lang="vi-VN" sz="3000">
                <a:latin typeface="Times New Roman" panose="02020603050405020304" pitchFamily="18" charset="0"/>
                <a:cs typeface="Times New Roman" panose="02020603050405020304" pitchFamily="18" charset="0"/>
              </a:rPr>
              <a:t>=</a:t>
            </a:r>
            <a:r>
              <a:rPr lang="en-US" sz="3000">
                <a:latin typeface="Times New Roman" panose="02020603050405020304" pitchFamily="18" charset="0"/>
                <a:cs typeface="Times New Roman" panose="02020603050405020304" pitchFamily="18" charset="0"/>
              </a:rPr>
              <a:t>&gt; Các từ: </a:t>
            </a:r>
            <a:r>
              <a:rPr lang="en-US" sz="3000" b="1" i="1">
                <a:latin typeface="Times New Roman" panose="02020603050405020304" pitchFamily="18" charset="0"/>
                <a:cs typeface="Times New Roman" panose="02020603050405020304" pitchFamily="18" charset="0"/>
              </a:rPr>
              <a:t>ôi, ô hay, vâng </a:t>
            </a:r>
            <a:r>
              <a:rPr lang="en-US" sz="3000">
                <a:latin typeface="Times New Roman" panose="02020603050405020304" pitchFamily="18" charset="0"/>
                <a:cs typeface="Times New Roman" panose="02020603050405020304" pitchFamily="18" charset="0"/>
              </a:rPr>
              <a:t>trong các câu trên là thán từ.</a:t>
            </a:r>
            <a:endParaRPr lang="en-GB"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8542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4">
            <a:extLst>
              <a:ext uri="{FF2B5EF4-FFF2-40B4-BE49-F238E27FC236}">
                <a16:creationId xmlns:a16="http://schemas.microsoft.com/office/drawing/2014/main" id="{22B4B225-2FDC-4407-AA68-198C92F4FB4C}"/>
              </a:ext>
            </a:extLst>
          </p:cNvPr>
          <p:cNvSpPr txBox="1"/>
          <p:nvPr/>
        </p:nvSpPr>
        <p:spPr>
          <a:xfrm>
            <a:off x="2781701" y="2701070"/>
            <a:ext cx="6400800" cy="2390078"/>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pPr indent="540000">
              <a:lnSpc>
                <a:spcPct val="130000"/>
              </a:lnSpc>
            </a:pPr>
            <a:r>
              <a:rPr lang="vi-VN" sz="4000">
                <a:solidFill>
                  <a:srgbClr val="000000"/>
                </a:solidFill>
                <a:latin typeface="Times New Roman" panose="02020603050405020304" pitchFamily="18" charset="0"/>
                <a:cs typeface="Times New Roman" panose="02020603050405020304" pitchFamily="18" charset="0"/>
              </a:rPr>
              <a:t>C</a:t>
            </a:r>
            <a:r>
              <a:rPr lang="en-US" sz="4000" smtClean="0">
                <a:solidFill>
                  <a:srgbClr val="000000"/>
                </a:solidFill>
                <a:latin typeface="Times New Roman" panose="02020603050405020304" pitchFamily="18" charset="0"/>
                <a:cs typeface="Times New Roman" panose="02020603050405020304" pitchFamily="18" charset="0"/>
              </a:rPr>
              <a:t>ác </a:t>
            </a:r>
            <a:r>
              <a:rPr lang="en-US" sz="4000">
                <a:solidFill>
                  <a:srgbClr val="000000"/>
                </a:solidFill>
                <a:latin typeface="Times New Roman" panose="02020603050405020304" pitchFamily="18" charset="0"/>
                <a:cs typeface="Times New Roman" panose="02020603050405020304" pitchFamily="18" charset="0"/>
              </a:rPr>
              <a:t>thán từ </a:t>
            </a:r>
            <a:r>
              <a:rPr lang="en-US" sz="4000" b="1" i="1">
                <a:solidFill>
                  <a:srgbClr val="000000"/>
                </a:solidFill>
                <a:latin typeface="Times New Roman" panose="02020603050405020304" pitchFamily="18" charset="0"/>
                <a:cs typeface="Times New Roman" panose="02020603050405020304" pitchFamily="18" charset="0"/>
              </a:rPr>
              <a:t>ôi, ô hay, vâng </a:t>
            </a:r>
            <a:r>
              <a:rPr lang="en-US" sz="4000">
                <a:solidFill>
                  <a:srgbClr val="000000"/>
                </a:solidFill>
                <a:latin typeface="Times New Roman" panose="02020603050405020304" pitchFamily="18" charset="0"/>
                <a:cs typeface="Times New Roman" panose="02020603050405020304" pitchFamily="18" charset="0"/>
              </a:rPr>
              <a:t>đứng ở đầu câu, có trường hợp tách thành câu đặc biệt. </a:t>
            </a:r>
            <a:endParaRPr lang="zh-CN" altLang="en-US" sz="40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8" name="矩形 13">
            <a:extLst>
              <a:ext uri="{FF2B5EF4-FFF2-40B4-BE49-F238E27FC236}">
                <a16:creationId xmlns:a16="http://schemas.microsoft.com/office/drawing/2014/main" id="{1482853A-B92B-4F04-B84B-C8926AFBC6FF}"/>
              </a:ext>
            </a:extLst>
          </p:cNvPr>
          <p:cNvSpPr/>
          <p:nvPr/>
        </p:nvSpPr>
        <p:spPr bwMode="auto">
          <a:xfrm>
            <a:off x="4889819" y="1117143"/>
            <a:ext cx="1679531" cy="750158"/>
          </a:xfrm>
          <a:prstGeom prst="rect">
            <a:avLst/>
          </a:prstGeom>
          <a:solidFill>
            <a:srgbClr val="BE7E6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rtlCol="0" anchor="t" anchorCtr="0" compatLnSpc="1">
            <a:prstTxWarp prst="textNoShape">
              <a:avLst/>
            </a:prstTxWarp>
          </a:bodyPr>
          <a:lstStyle/>
          <a:p>
            <a:pPr algn="ctr"/>
            <a:r>
              <a:rPr lang="en-US" sz="4000" b="1">
                <a:solidFill>
                  <a:srgbClr val="000000"/>
                </a:solidFill>
                <a:latin typeface="Times New Roman" panose="02020603050405020304" pitchFamily="18" charset="0"/>
                <a:cs typeface="Times New Roman" panose="02020603050405020304" pitchFamily="18" charset="0"/>
              </a:rPr>
              <a:t>Vị trí</a:t>
            </a:r>
            <a:endPar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432701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94987" y="537535"/>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id="{A4A51C1C-AEBD-489E-970D-DFA7F44A9CFC}"/>
              </a:ext>
            </a:extLst>
          </p:cNvPr>
          <p:cNvGrpSpPr/>
          <p:nvPr/>
        </p:nvGrpSpPr>
        <p:grpSpPr>
          <a:xfrm>
            <a:off x="1554180" y="2051995"/>
            <a:ext cx="4494081" cy="4042020"/>
            <a:chOff x="6186051" y="1854238"/>
            <a:chExt cx="4494081" cy="4042020"/>
          </a:xfrm>
        </p:grpSpPr>
        <p:sp>
          <p:nvSpPr>
            <p:cNvPr id="11" name="Rectangle 3">
              <a:extLst>
                <a:ext uri="{FF2B5EF4-FFF2-40B4-BE49-F238E27FC236}">
                  <a16:creationId xmlns:a16="http://schemas.microsoft.com/office/drawing/2014/main" id="{7E9163AC-73CE-463B-BD08-15A3FCD7E256}"/>
                </a:ext>
              </a:extLst>
            </p:cNvPr>
            <p:cNvSpPr/>
            <p:nvPr/>
          </p:nvSpPr>
          <p:spPr>
            <a:xfrm>
              <a:off x="6186052" y="4682268"/>
              <a:ext cx="4494080" cy="1213990"/>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latin typeface="+mn-ea"/>
              </a:endParaRPr>
            </a:p>
          </p:txBody>
        </p:sp>
        <p:sp>
          <p:nvSpPr>
            <p:cNvPr id="10" name="矩形 9">
              <a:extLst>
                <a:ext uri="{FF2B5EF4-FFF2-40B4-BE49-F238E27FC236}">
                  <a16:creationId xmlns:a16="http://schemas.microsoft.com/office/drawing/2014/main" id="{B984EAB4-A5CD-40C5-AC50-6D564563BEC9}"/>
                </a:ext>
              </a:extLst>
            </p:cNvPr>
            <p:cNvSpPr/>
            <p:nvPr/>
          </p:nvSpPr>
          <p:spPr>
            <a:xfrm flipH="1">
              <a:off x="6186051" y="1854238"/>
              <a:ext cx="4494078" cy="266225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13" name="组合 12">
            <a:extLst>
              <a:ext uri="{FF2B5EF4-FFF2-40B4-BE49-F238E27FC236}">
                <a16:creationId xmlns:a16="http://schemas.microsoft.com/office/drawing/2014/main" id="{45933A2A-D1E8-48CC-9721-DD20B4146654}"/>
              </a:ext>
            </a:extLst>
          </p:cNvPr>
          <p:cNvGrpSpPr/>
          <p:nvPr/>
        </p:nvGrpSpPr>
        <p:grpSpPr>
          <a:xfrm>
            <a:off x="6410960" y="1847840"/>
            <a:ext cx="5353784" cy="4054979"/>
            <a:chOff x="844937" y="1859616"/>
            <a:chExt cx="5745729" cy="4553250"/>
          </a:xfrm>
        </p:grpSpPr>
        <p:grpSp>
          <p:nvGrpSpPr>
            <p:cNvPr id="14" name="组合 13">
              <a:extLst>
                <a:ext uri="{FF2B5EF4-FFF2-40B4-BE49-F238E27FC236}">
                  <a16:creationId xmlns:a16="http://schemas.microsoft.com/office/drawing/2014/main" id="{D5D0105D-F5E1-4B0D-94D7-D64E17FB3EE2}"/>
                </a:ext>
              </a:extLst>
            </p:cNvPr>
            <p:cNvGrpSpPr/>
            <p:nvPr/>
          </p:nvGrpSpPr>
          <p:grpSpPr>
            <a:xfrm>
              <a:off x="844937" y="1859616"/>
              <a:ext cx="4597610" cy="174940"/>
              <a:chOff x="4906190" y="973037"/>
              <a:chExt cx="3933010" cy="166280"/>
            </a:xfrm>
            <a:solidFill>
              <a:schemeClr val="accent3"/>
            </a:solidFill>
          </p:grpSpPr>
          <p:sp>
            <p:nvSpPr>
              <p:cNvPr id="28" name="矩形 27">
                <a:extLst>
                  <a:ext uri="{FF2B5EF4-FFF2-40B4-BE49-F238E27FC236}">
                    <a16:creationId xmlns:a16="http://schemas.microsoft.com/office/drawing/2014/main" id="{32E19F0D-F24E-44DB-8C71-62CB53F25631}"/>
                  </a:ext>
                </a:extLst>
              </p:cNvPr>
              <p:cNvSpPr/>
              <p:nvPr/>
            </p:nvSpPr>
            <p:spPr>
              <a:xfrm>
                <a:off x="4906190" y="973037"/>
                <a:ext cx="166280" cy="166280"/>
              </a:xfrm>
              <a:prstGeom prst="rect">
                <a:avLst/>
              </a:prstGeom>
              <a:solidFill>
                <a:srgbClr val="BE7E65"/>
              </a:solid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0">
                  <a:solidFill>
                    <a:srgbClr val="FFB850"/>
                  </a:solidFill>
                  <a:latin typeface="Times New Roman" panose="02020603050405020304" pitchFamily="18" charset="0"/>
                  <a:cs typeface="Times New Roman" panose="02020603050405020304" pitchFamily="18" charset="0"/>
                </a:endParaRPr>
              </a:p>
            </p:txBody>
          </p:sp>
          <p:cxnSp>
            <p:nvCxnSpPr>
              <p:cNvPr id="29" name="直接连接符 28">
                <a:extLst>
                  <a:ext uri="{FF2B5EF4-FFF2-40B4-BE49-F238E27FC236}">
                    <a16:creationId xmlns:a16="http://schemas.microsoft.com/office/drawing/2014/main" id="{7F07856E-F5FA-41DD-B461-FCB89FB7C0B2}"/>
                  </a:ext>
                </a:extLst>
              </p:cNvPr>
              <p:cNvCxnSpPr>
                <a:stCxn id="28" idx="3"/>
              </p:cNvCxnSpPr>
              <p:nvPr/>
            </p:nvCxnSpPr>
            <p:spPr>
              <a:xfrm>
                <a:off x="5072470" y="1056178"/>
                <a:ext cx="3766730" cy="0"/>
              </a:xfrm>
              <a:prstGeom prst="line">
                <a:avLst/>
              </a:prstGeom>
              <a:solidFill>
                <a:srgbClr val="BE7E65"/>
              </a:solidFill>
              <a:ln>
                <a:solidFill>
                  <a:srgbClr val="BE7E65"/>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5" name="组合 14">
              <a:extLst>
                <a:ext uri="{FF2B5EF4-FFF2-40B4-BE49-F238E27FC236}">
                  <a16:creationId xmlns:a16="http://schemas.microsoft.com/office/drawing/2014/main" id="{6C35886D-82DD-4364-91F8-AA4871B232DD}"/>
                </a:ext>
              </a:extLst>
            </p:cNvPr>
            <p:cNvGrpSpPr/>
            <p:nvPr/>
          </p:nvGrpSpPr>
          <p:grpSpPr>
            <a:xfrm>
              <a:off x="844937" y="6158054"/>
              <a:ext cx="4597610" cy="174940"/>
              <a:chOff x="4906190" y="5331797"/>
              <a:chExt cx="3933010" cy="166280"/>
            </a:xfrm>
            <a:solidFill>
              <a:schemeClr val="accent2"/>
            </a:solidFill>
          </p:grpSpPr>
          <p:sp>
            <p:nvSpPr>
              <p:cNvPr id="26" name="矩形 25">
                <a:extLst>
                  <a:ext uri="{FF2B5EF4-FFF2-40B4-BE49-F238E27FC236}">
                    <a16:creationId xmlns:a16="http://schemas.microsoft.com/office/drawing/2014/main" id="{971C2EBC-D65B-487F-ACED-43420AE2B87E}"/>
                  </a:ext>
                </a:extLst>
              </p:cNvPr>
              <p:cNvSpPr/>
              <p:nvPr/>
            </p:nvSpPr>
            <p:spPr>
              <a:xfrm>
                <a:off x="4906190" y="5331797"/>
                <a:ext cx="166280" cy="166280"/>
              </a:xfrm>
              <a:prstGeom prst="rect">
                <a:avLst/>
              </a:prstGeom>
              <a:solidFill>
                <a:srgbClr val="BE7E65"/>
              </a:solid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0">
                  <a:latin typeface="Times New Roman" panose="02020603050405020304" pitchFamily="18" charset="0"/>
                  <a:cs typeface="Times New Roman" panose="02020603050405020304" pitchFamily="18" charset="0"/>
                </a:endParaRPr>
              </a:p>
            </p:txBody>
          </p:sp>
          <p:cxnSp>
            <p:nvCxnSpPr>
              <p:cNvPr id="27" name="直接连接符 26">
                <a:extLst>
                  <a:ext uri="{FF2B5EF4-FFF2-40B4-BE49-F238E27FC236}">
                    <a16:creationId xmlns:a16="http://schemas.microsoft.com/office/drawing/2014/main" id="{CCD90907-A9BE-41A9-807A-F74129BC9F0C}"/>
                  </a:ext>
                </a:extLst>
              </p:cNvPr>
              <p:cNvCxnSpPr>
                <a:stCxn id="26" idx="3"/>
              </p:cNvCxnSpPr>
              <p:nvPr/>
            </p:nvCxnSpPr>
            <p:spPr>
              <a:xfrm>
                <a:off x="5072470" y="5414938"/>
                <a:ext cx="3766730" cy="0"/>
              </a:xfrm>
              <a:prstGeom prst="line">
                <a:avLst/>
              </a:prstGeom>
              <a:solidFill>
                <a:srgbClr val="BE7E65"/>
              </a:solidFill>
              <a:ln>
                <a:solidFill>
                  <a:srgbClr val="BE7E6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7" name="TextBox 35">
              <a:extLst>
                <a:ext uri="{FF2B5EF4-FFF2-40B4-BE49-F238E27FC236}">
                  <a16:creationId xmlns:a16="http://schemas.microsoft.com/office/drawing/2014/main" id="{4C5B32BC-C802-4E59-84E6-77CC3B313EFC}"/>
                </a:ext>
              </a:extLst>
            </p:cNvPr>
            <p:cNvSpPr txBox="1"/>
            <p:nvPr/>
          </p:nvSpPr>
          <p:spPr>
            <a:xfrm>
              <a:off x="844937" y="1954680"/>
              <a:ext cx="5745729" cy="4458186"/>
            </a:xfrm>
            <a:prstGeom prst="rect">
              <a:avLst/>
            </a:prstGeom>
            <a:noFill/>
          </p:spPr>
          <p:txBody>
            <a:bodyPr wrap="square" rtlCol="0">
              <a:spAutoFit/>
            </a:bodyPr>
            <a:lstStyle/>
            <a:p>
              <a:pPr algn="just"/>
              <a:r>
                <a:rPr lang="nl-NL" sz="3600">
                  <a:latin typeface="Times New Roman" panose="02020603050405020304" pitchFamily="18" charset="0"/>
                  <a:cs typeface="Times New Roman" panose="02020603050405020304" pitchFamily="18" charset="0"/>
                </a:rPr>
                <a:t>Thán từ là những từ </a:t>
              </a:r>
              <a:r>
                <a:rPr lang="vi-VN" sz="3600" smtClean="0">
                  <a:latin typeface="Times New Roman" panose="02020603050405020304" pitchFamily="18" charset="0"/>
                  <a:cs typeface="Times New Roman" panose="02020603050405020304" pitchFamily="18" charset="0"/>
                </a:rPr>
                <a:t>dù</a:t>
              </a:r>
              <a:r>
                <a:rPr lang="nl-NL" sz="3600" smtClean="0">
                  <a:latin typeface="Times New Roman" panose="02020603050405020304" pitchFamily="18" charset="0"/>
                  <a:cs typeface="Times New Roman" panose="02020603050405020304" pitchFamily="18" charset="0"/>
                </a:rPr>
                <a:t>ng </a:t>
              </a:r>
              <a:r>
                <a:rPr lang="nl-NL" sz="3600">
                  <a:latin typeface="Times New Roman" panose="02020603050405020304" pitchFamily="18" charset="0"/>
                  <a:cs typeface="Times New Roman" panose="02020603050405020304" pitchFamily="18" charset="0"/>
                </a:rPr>
                <a:t>để biểu lộ tình cảm, cảm xúc của người nói (người viết) hoặc dùng để gọi đáp. Thán từ thường đứng ở đầu câu nhưng cũng có thể tách ra thành câu đặc biệt</a:t>
              </a:r>
              <a:r>
                <a:rPr lang="nl-NL" sz="1400">
                  <a:latin typeface="Times New Roman" panose="02020603050405020304" pitchFamily="18" charset="0"/>
                  <a:cs typeface="Times New Roman" panose="02020603050405020304" pitchFamily="18" charset="0"/>
                </a:rPr>
                <a:t>.</a:t>
              </a:r>
              <a:endParaRPr lang="en-GB" sz="1400">
                <a:latin typeface="Times New Roman" panose="02020603050405020304" pitchFamily="18" charset="0"/>
                <a:cs typeface="Times New Roman" panose="02020603050405020304" pitchFamily="18" charset="0"/>
              </a:endParaRPr>
            </a:p>
          </p:txBody>
        </p:sp>
      </p:grpSp>
      <p:sp>
        <p:nvSpPr>
          <p:cNvPr id="2" name="Rectangle 1"/>
          <p:cNvSpPr/>
          <p:nvPr/>
        </p:nvSpPr>
        <p:spPr>
          <a:xfrm>
            <a:off x="1327465" y="537535"/>
            <a:ext cx="2593980" cy="424155"/>
          </a:xfrm>
          <a:prstGeom prst="rect">
            <a:avLst/>
          </a:prstGeom>
        </p:spPr>
        <p:txBody>
          <a:bodyPr wrap="none">
            <a:spAutoFit/>
          </a:bodyPr>
          <a:lstStyle/>
          <a:p>
            <a:pPr algn="just">
              <a:lnSpc>
                <a:spcPts val="2160"/>
              </a:lnSpc>
              <a:spcAft>
                <a:spcPts val="0"/>
              </a:spcAft>
            </a:pPr>
            <a:r>
              <a:rPr lang="nl-NL" sz="4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2. Kết luận</a:t>
            </a:r>
            <a:endParaRPr lang="en-GB" sz="36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3" name="Rectangle 2"/>
          <p:cNvSpPr/>
          <p:nvPr/>
        </p:nvSpPr>
        <p:spPr>
          <a:xfrm>
            <a:off x="5728986" y="861604"/>
            <a:ext cx="2993127" cy="707886"/>
          </a:xfrm>
          <a:prstGeom prst="rect">
            <a:avLst/>
          </a:prstGeom>
        </p:spPr>
        <p:txBody>
          <a:bodyPr wrap="none">
            <a:spAutoFit/>
          </a:bodyPr>
          <a:lstStyle/>
          <a:p>
            <a:r>
              <a:rPr lang="nl-NL" sz="4000" b="1">
                <a:latin typeface="Times New Roman" panose="02020603050405020304" pitchFamily="18" charset="0"/>
                <a:ea typeface="Times New Roman" panose="02020603050405020304" pitchFamily="18" charset="0"/>
                <a:cs typeface="Times New Roman" panose="02020603050405020304" pitchFamily="18" charset="0"/>
              </a:rPr>
              <a:t>a. Khái niệm</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303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id="{CEFC3AF5-6D6A-4104-9FC6-7C832E8ECB90}"/>
              </a:ext>
            </a:extLst>
          </p:cNvPr>
          <p:cNvGrpSpPr/>
          <p:nvPr/>
        </p:nvGrpSpPr>
        <p:grpSpPr>
          <a:xfrm flipH="1">
            <a:off x="1305813" y="1737002"/>
            <a:ext cx="4709976" cy="4233952"/>
            <a:chOff x="2186171" y="3295359"/>
            <a:chExt cx="13827251" cy="9258202"/>
          </a:xfrm>
        </p:grpSpPr>
        <p:sp>
          <p:nvSpPr>
            <p:cNvPr id="8" name="Rectangle 9">
              <a:extLst>
                <a:ext uri="{FF2B5EF4-FFF2-40B4-BE49-F238E27FC236}">
                  <a16:creationId xmlns:a16="http://schemas.microsoft.com/office/drawing/2014/main" id="{78B011A1-7078-4EC0-82B9-2AB6F777F80A}"/>
                </a:ext>
              </a:extLst>
            </p:cNvPr>
            <p:cNvSpPr/>
            <p:nvPr/>
          </p:nvSpPr>
          <p:spPr>
            <a:xfrm>
              <a:off x="7478499" y="3295359"/>
              <a:ext cx="8534923" cy="4630587"/>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0" name="Rectangle 11">
              <a:extLst>
                <a:ext uri="{FF2B5EF4-FFF2-40B4-BE49-F238E27FC236}">
                  <a16:creationId xmlns:a16="http://schemas.microsoft.com/office/drawing/2014/main" id="{D845E897-77F2-4469-809D-1843EF992D9E}"/>
                </a:ext>
              </a:extLst>
            </p:cNvPr>
            <p:cNvSpPr/>
            <p:nvPr/>
          </p:nvSpPr>
          <p:spPr>
            <a:xfrm>
              <a:off x="7478499" y="7922974"/>
              <a:ext cx="8534921" cy="4630587"/>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1" name="Rectangle 10">
              <a:extLst>
                <a:ext uri="{FF2B5EF4-FFF2-40B4-BE49-F238E27FC236}">
                  <a16:creationId xmlns:a16="http://schemas.microsoft.com/office/drawing/2014/main" id="{1365EF48-33E7-4460-9A6E-EB9F66CB008E}"/>
                </a:ext>
              </a:extLst>
            </p:cNvPr>
            <p:cNvSpPr/>
            <p:nvPr/>
          </p:nvSpPr>
          <p:spPr>
            <a:xfrm>
              <a:off x="2186618" y="3295359"/>
              <a:ext cx="5290354" cy="4630585"/>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2" name="Rectangle 9">
              <a:extLst>
                <a:ext uri="{FF2B5EF4-FFF2-40B4-BE49-F238E27FC236}">
                  <a16:creationId xmlns:a16="http://schemas.microsoft.com/office/drawing/2014/main" id="{46CE1C4E-5A6C-46B9-889A-ABA336038F2E}"/>
                </a:ext>
              </a:extLst>
            </p:cNvPr>
            <p:cNvSpPr/>
            <p:nvPr/>
          </p:nvSpPr>
          <p:spPr>
            <a:xfrm>
              <a:off x="2186171" y="7907019"/>
              <a:ext cx="5290354" cy="4630585"/>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grpSp>
      <p:sp>
        <p:nvSpPr>
          <p:cNvPr id="2" name="Rectangle 1"/>
          <p:cNvSpPr/>
          <p:nvPr/>
        </p:nvSpPr>
        <p:spPr>
          <a:xfrm>
            <a:off x="6188761" y="798051"/>
            <a:ext cx="5484747" cy="1200329"/>
          </a:xfrm>
          <a:prstGeom prst="rect">
            <a:avLst/>
          </a:prstGeom>
        </p:spPr>
        <p:txBody>
          <a:bodyPr wrap="square">
            <a:spAutoFit/>
          </a:bodyPr>
          <a:lstStyle/>
          <a:p>
            <a:r>
              <a:rPr lang="nl-NL" sz="3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b. Các nhóm thán từ: Thán từ gồm hai nhóm</a:t>
            </a:r>
            <a:endParaRPr lang="en-GB" sz="3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3" name="Rectangle 2"/>
          <p:cNvSpPr/>
          <p:nvPr/>
        </p:nvSpPr>
        <p:spPr>
          <a:xfrm>
            <a:off x="6188761" y="2349803"/>
            <a:ext cx="5753502" cy="1754326"/>
          </a:xfrm>
          <a:prstGeom prst="rect">
            <a:avLst/>
          </a:prstGeom>
        </p:spPr>
        <p:txBody>
          <a:bodyPr wrap="square">
            <a:spAutoFit/>
          </a:bodyPr>
          <a:lstStyle/>
          <a:p>
            <a:r>
              <a:rPr lang="nl-NL" sz="3600" b="1">
                <a:latin typeface="Times New Roman" panose="02020603050405020304" pitchFamily="18" charset="0"/>
                <a:ea typeface="Times New Roman" panose="02020603050405020304" pitchFamily="18" charset="0"/>
                <a:cs typeface="Times New Roman" panose="02020603050405020304" pitchFamily="18" charset="0"/>
              </a:rPr>
              <a:t>Thán từ biểu lộ tình cảm, cảm xúc </a:t>
            </a:r>
            <a:r>
              <a:rPr lang="nl-NL" sz="3600" i="1">
                <a:latin typeface="Times New Roman" panose="02020603050405020304" pitchFamily="18" charset="0"/>
                <a:ea typeface="Times New Roman" panose="02020603050405020304" pitchFamily="18" charset="0"/>
                <a:cs typeface="Times New Roman" panose="02020603050405020304" pitchFamily="18" charset="0"/>
              </a:rPr>
              <a:t>(a, ái, a ha, ối, ô hay, than ôi, …</a:t>
            </a:r>
            <a:endParaRPr lang="en-GB" sz="3600">
              <a:latin typeface="Times New Roman" panose="02020603050405020304" pitchFamily="18" charset="0"/>
              <a:cs typeface="Times New Roman" panose="02020603050405020304" pitchFamily="18" charset="0"/>
            </a:endParaRPr>
          </a:p>
        </p:txBody>
      </p:sp>
      <p:sp>
        <p:nvSpPr>
          <p:cNvPr id="4" name="Rectangle 3"/>
          <p:cNvSpPr/>
          <p:nvPr/>
        </p:nvSpPr>
        <p:spPr>
          <a:xfrm>
            <a:off x="6173354" y="4640218"/>
            <a:ext cx="5515559" cy="1200329"/>
          </a:xfrm>
          <a:prstGeom prst="rect">
            <a:avLst/>
          </a:prstGeom>
        </p:spPr>
        <p:txBody>
          <a:bodyPr wrap="square">
            <a:spAutoFit/>
          </a:bodyPr>
          <a:lstStyle/>
          <a:p>
            <a:pPr lvl="0" algn="just">
              <a:spcAft>
                <a:spcPts val="0"/>
              </a:spcAft>
              <a:buSzPts val="1400"/>
            </a:pPr>
            <a:r>
              <a:rPr lang="nl-NL" sz="3600" b="1">
                <a:latin typeface="Times New Roman" panose="02020603050405020304" pitchFamily="18" charset="0"/>
                <a:ea typeface="Times New Roman" panose="02020603050405020304" pitchFamily="18" charset="0"/>
                <a:cs typeface="Times New Roman" panose="02020603050405020304" pitchFamily="18" charset="0"/>
              </a:rPr>
              <a:t>Thán từ gọi đáp </a:t>
            </a:r>
            <a:r>
              <a:rPr lang="nl-NL" sz="3600" i="1">
                <a:latin typeface="Times New Roman" panose="02020603050405020304" pitchFamily="18" charset="0"/>
                <a:ea typeface="Times New Roman" panose="02020603050405020304" pitchFamily="18" charset="0"/>
                <a:cs typeface="Times New Roman" panose="02020603050405020304" pitchFamily="18" charset="0"/>
              </a:rPr>
              <a:t>(này, ơi, dạ, vâng, ừ,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352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3:</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Thực hành</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585162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1:</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Khởi động</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7530971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1445" y="0"/>
            <a:ext cx="6413935" cy="743473"/>
          </a:xfrm>
          <a:prstGeom prst="rect">
            <a:avLst/>
          </a:prstGeom>
        </p:spPr>
        <p:txBody>
          <a:bodyPr wrap="none">
            <a:spAutoFit/>
          </a:bodyPr>
          <a:lstStyle/>
          <a:p>
            <a:pPr>
              <a:lnSpc>
                <a:spcPct val="115000"/>
              </a:lnSpc>
              <a:spcAft>
                <a:spcPts val="0"/>
              </a:spcAft>
              <a:tabLst>
                <a:tab pos="1386840" algn="l"/>
              </a:tabLst>
            </a:pPr>
            <a:r>
              <a:rPr lang="nl-NL" sz="40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Phiếu học tập số 5- Bài tập 1</a:t>
            </a:r>
            <a:endParaRPr lang="en-GB"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20763857"/>
              </p:ext>
            </p:extLst>
          </p:nvPr>
        </p:nvGraphicFramePr>
        <p:xfrm>
          <a:off x="625642" y="1029903"/>
          <a:ext cx="11290434" cy="529160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295949">
                  <a:extLst>
                    <a:ext uri="{9D8B030D-6E8A-4147-A177-3AD203B41FA5}">
                      <a16:colId xmlns:a16="http://schemas.microsoft.com/office/drawing/2014/main" val="20000"/>
                    </a:ext>
                  </a:extLst>
                </a:gridCol>
                <a:gridCol w="1665171">
                  <a:extLst>
                    <a:ext uri="{9D8B030D-6E8A-4147-A177-3AD203B41FA5}">
                      <a16:colId xmlns:a16="http://schemas.microsoft.com/office/drawing/2014/main" val="20001"/>
                    </a:ext>
                  </a:extLst>
                </a:gridCol>
                <a:gridCol w="2329314">
                  <a:extLst>
                    <a:ext uri="{9D8B030D-6E8A-4147-A177-3AD203B41FA5}">
                      <a16:colId xmlns:a16="http://schemas.microsoft.com/office/drawing/2014/main" val="20002"/>
                    </a:ext>
                  </a:extLst>
                </a:gridCol>
              </a:tblGrid>
              <a:tr h="519764">
                <a:tc>
                  <a:txBody>
                    <a:bodyPr/>
                    <a:lstStyle/>
                    <a:p>
                      <a:pPr algn="ct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Trợ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33057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510">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185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Tôi quên cả mẹ tôi đứng sau tôi.</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6279">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Các em đừng khóc. Trưa nay, các em được về nhà cơ mà.</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3769">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Con Hiên không có áo à?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(Thạch Lam)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936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Hai con tôi quý quá, dám tự do lấy áo đem cho người ta không sợ mẹ mắng ư?</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79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1191195"/>
              </p:ext>
            </p:extLst>
          </p:nvPr>
        </p:nvGraphicFramePr>
        <p:xfrm>
          <a:off x="433137" y="421339"/>
          <a:ext cx="11608067" cy="5588902"/>
        </p:xfrm>
        <a:graphic>
          <a:graphicData uri="http://schemas.openxmlformats.org/drawingml/2006/table">
            <a:tbl>
              <a:tblPr firstRow="1" firstCol="1" bandRow="1">
                <a:effectLst>
                  <a:outerShdw blurRad="50800" dist="38100" algn="l" rotWithShape="0">
                    <a:prstClr val="black">
                      <a:alpha val="40000"/>
                    </a:prstClr>
                  </a:outerShdw>
                </a:effectLst>
              </a:tblPr>
              <a:tblGrid>
                <a:gridCol w="5409398">
                  <a:extLst>
                    <a:ext uri="{9D8B030D-6E8A-4147-A177-3AD203B41FA5}">
                      <a16:colId xmlns:a16="http://schemas.microsoft.com/office/drawing/2014/main" val="20000"/>
                    </a:ext>
                  </a:extLst>
                </a:gridCol>
                <a:gridCol w="1164657">
                  <a:extLst>
                    <a:ext uri="{9D8B030D-6E8A-4147-A177-3AD203B41FA5}">
                      <a16:colId xmlns:a16="http://schemas.microsoft.com/office/drawing/2014/main" val="20001"/>
                    </a:ext>
                  </a:extLst>
                </a:gridCol>
                <a:gridCol w="5034012">
                  <a:extLst>
                    <a:ext uri="{9D8B030D-6E8A-4147-A177-3AD203B41FA5}">
                      <a16:colId xmlns:a16="http://schemas.microsoft.com/office/drawing/2014/main" val="20002"/>
                    </a:ext>
                  </a:extLst>
                </a:gridCol>
              </a:tblGrid>
              <a:tr h="357438">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Trợ từ</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2314">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i="0">
                          <a:effectLst/>
                          <a:latin typeface="Times New Roman" panose="02020603050405020304" pitchFamily="18" charset="0"/>
                          <a:ea typeface="Times New Roman" panose="02020603050405020304" pitchFamily="18" charset="0"/>
                          <a:cs typeface="Times New Roman" panose="02020603050405020304" pitchFamily="18" charset="0"/>
                        </a:rPr>
                        <a:t>nhấn mạnh vào sự vật nêu ở chủ ngữ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lòng tôi).</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5730">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Tôi quên cả mẹ tôi đứng sau tôi.</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cả</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nhấn mạnh vào người được nói đến trong câu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(mẹ tôi)</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4022">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Các em đừng khóc. Trưa nay, các em được về nhà cơ mà.</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cơ mà</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biểu thị thái độ ân cần, quan tâm, động viên của người nói</a:t>
                      </a: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(ông Đốc)</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4876">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 Con Hiên không có áo à? </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(Thạch Lam)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vừa để hỏi, vừa biểu thị thái tình cảm thân mật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(với cái Hiên)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53168">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Hai con tôi quý quá, dám tự do lấy áo đem cho người ta không sợ mẹ mắng ư?</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Vừa để hỏi, vừa biểu thị thái tình cảm ngạc nhiên (của mẹ với việc con cho áo bạn)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5768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7977" y="92243"/>
            <a:ext cx="5788764" cy="678327"/>
          </a:xfrm>
          <a:prstGeom prst="rect">
            <a:avLst/>
          </a:prstGeom>
        </p:spPr>
        <p:txBody>
          <a:bodyPr wrap="none">
            <a:spAutoFit/>
          </a:bodyPr>
          <a:lstStyle/>
          <a:p>
            <a:pPr>
              <a:lnSpc>
                <a:spcPct val="115000"/>
              </a:lnSpc>
              <a:spcAft>
                <a:spcPts val="0"/>
              </a:spcAft>
              <a:tabLst>
                <a:tab pos="1386840" algn="l"/>
              </a:tabLst>
            </a:pPr>
            <a:r>
              <a:rPr lang="nl-NL" sz="3600" b="1">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Phiếu học tập số 6- Bài tập 2</a:t>
            </a:r>
            <a:endParaRPr lang="en-GB" sz="3200">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0180334"/>
              </p:ext>
            </p:extLst>
          </p:nvPr>
        </p:nvGraphicFramePr>
        <p:xfrm>
          <a:off x="365760" y="895149"/>
          <a:ext cx="11550317" cy="53805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469204">
                  <a:extLst>
                    <a:ext uri="{9D8B030D-6E8A-4147-A177-3AD203B41FA5}">
                      <a16:colId xmlns:a16="http://schemas.microsoft.com/office/drawing/2014/main" val="20000"/>
                    </a:ext>
                  </a:extLst>
                </a:gridCol>
                <a:gridCol w="2117558">
                  <a:extLst>
                    <a:ext uri="{9D8B030D-6E8A-4147-A177-3AD203B41FA5}">
                      <a16:colId xmlns:a16="http://schemas.microsoft.com/office/drawing/2014/main" val="20001"/>
                    </a:ext>
                  </a:extLst>
                </a:gridCol>
                <a:gridCol w="1963555">
                  <a:extLst>
                    <a:ext uri="{9D8B030D-6E8A-4147-A177-3AD203B41FA5}">
                      <a16:colId xmlns:a16="http://schemas.microsoft.com/office/drawing/2014/main" val="20002"/>
                    </a:ext>
                  </a:extLst>
                </a:gridCol>
              </a:tblGrid>
              <a:tr h="881321">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Câu</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Trợ từ</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(đánh dấu x)</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Lí giải</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265114">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Vì có những hôm đi chơi suốt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ngày với chúng bạn ở đồng làng Lê Xá, lòng tôi vẫn không cảm thấy xa nhà hay xa mẹ tôi chút nào hết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510">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5525">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Trước sân trường làng Mỹ Lý dày đặc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người.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6273">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lúc này, toàn thân các cậu cũng đang run run theo nhịp bước rộn ràng trong các lớp.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2291">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Nhân vật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(Theo Từ điển thuật ngữ văn học, Lê Bá Hán, Trần Đình Sử, Nguyễn Khắc Phi đồng Chủ biên)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799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0233546"/>
              </p:ext>
            </p:extLst>
          </p:nvPr>
        </p:nvGraphicFramePr>
        <p:xfrm>
          <a:off x="1269612" y="263080"/>
          <a:ext cx="9946332" cy="5364480"/>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3212936">
                  <a:extLst>
                    <a:ext uri="{9D8B030D-6E8A-4147-A177-3AD203B41FA5}">
                      <a16:colId xmlns:a16="http://schemas.microsoft.com/office/drawing/2014/main" val="20000"/>
                    </a:ext>
                  </a:extLst>
                </a:gridCol>
                <a:gridCol w="1747508">
                  <a:extLst>
                    <a:ext uri="{9D8B030D-6E8A-4147-A177-3AD203B41FA5}">
                      <a16:colId xmlns:a16="http://schemas.microsoft.com/office/drawing/2014/main" val="20001"/>
                    </a:ext>
                  </a:extLst>
                </a:gridCol>
                <a:gridCol w="4985888">
                  <a:extLst>
                    <a:ext uri="{9D8B030D-6E8A-4147-A177-3AD203B41FA5}">
                      <a16:colId xmlns:a16="http://schemas.microsoft.com/office/drawing/2014/main" val="20002"/>
                    </a:ext>
                  </a:extLst>
                </a:gridCol>
              </a:tblGrid>
              <a:tr h="0">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Câu (Từ in đậm)</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Trợ từ</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Lí giải</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cả</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Không vì: không thực hiện chức năng của trợ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cả</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nhấn mạnh nội dung thông tin được nói đến trong câu (số lượng người là rất nhiều)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342900" lvl="0" indent="-342900">
                        <a:spcAft>
                          <a:spcPts val="0"/>
                        </a:spcAft>
                        <a:buFont typeface="+mj-lt"/>
                        <a:buAutoNum type="alphaLcPeriod"/>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Vì 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đã nhấn mạnh thời gian được đề cập đến trong câu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lúc này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342900" lvl="0" indent="-342900">
                        <a:spcAft>
                          <a:spcPts val="0"/>
                        </a:spcAft>
                        <a:buFont typeface="+mj-lt"/>
                        <a:buAutoNum type="alphaLcPeriod"/>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Không là trợ từ.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097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94987" y="537535"/>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49">
            <a:extLst>
              <a:ext uri="{FF2B5EF4-FFF2-40B4-BE49-F238E27FC236}">
                <a16:creationId xmlns:a16="http://schemas.microsoft.com/office/drawing/2014/main" id="{544DF67C-3151-4391-AC1A-6CDBBCCA0898}"/>
              </a:ext>
            </a:extLst>
          </p:cNvPr>
          <p:cNvCxnSpPr/>
          <p:nvPr/>
        </p:nvCxnSpPr>
        <p:spPr>
          <a:xfrm>
            <a:off x="3791062" y="5181812"/>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grpSp>
        <p:nvGrpSpPr>
          <p:cNvPr id="8" name="Group 73">
            <a:extLst>
              <a:ext uri="{FF2B5EF4-FFF2-40B4-BE49-F238E27FC236}">
                <a16:creationId xmlns:a16="http://schemas.microsoft.com/office/drawing/2014/main" id="{CB861485-7535-4D15-90E6-B84A8616951F}"/>
              </a:ext>
            </a:extLst>
          </p:cNvPr>
          <p:cNvGrpSpPr/>
          <p:nvPr/>
        </p:nvGrpSpPr>
        <p:grpSpPr>
          <a:xfrm>
            <a:off x="4344918" y="2235799"/>
            <a:ext cx="3502166" cy="3399279"/>
            <a:chOff x="4125516" y="790575"/>
            <a:chExt cx="3839766" cy="3848100"/>
          </a:xfrm>
        </p:grpSpPr>
        <p:sp>
          <p:nvSpPr>
            <p:cNvPr id="10" name="Freeform 5">
              <a:extLst>
                <a:ext uri="{FF2B5EF4-FFF2-40B4-BE49-F238E27FC236}">
                  <a16:creationId xmlns:a16="http://schemas.microsoft.com/office/drawing/2014/main" id="{3A318222-8562-425B-8182-4D8E68E13957}"/>
                </a:ext>
              </a:extLst>
            </p:cNvPr>
            <p:cNvSpPr>
              <a:spLocks noEditPoints="1"/>
            </p:cNvSpPr>
            <p:nvPr/>
          </p:nvSpPr>
          <p:spPr bwMode="auto">
            <a:xfrm>
              <a:off x="5092304" y="1765697"/>
              <a:ext cx="1906190" cy="1906191"/>
            </a:xfrm>
            <a:custGeom>
              <a:avLst/>
              <a:gdLst>
                <a:gd name="T0" fmla="*/ 116 w 211"/>
                <a:gd name="T1" fmla="*/ 10 h 211"/>
                <a:gd name="T2" fmla="*/ 116 w 211"/>
                <a:gd name="T3" fmla="*/ 0 h 211"/>
                <a:gd name="T4" fmla="*/ 181 w 211"/>
                <a:gd name="T5" fmla="*/ 30 h 211"/>
                <a:gd name="T6" fmla="*/ 211 w 211"/>
                <a:gd name="T7" fmla="*/ 95 h 211"/>
                <a:gd name="T8" fmla="*/ 201 w 211"/>
                <a:gd name="T9" fmla="*/ 95 h 211"/>
                <a:gd name="T10" fmla="*/ 174 w 211"/>
                <a:gd name="T11" fmla="*/ 37 h 211"/>
                <a:gd name="T12" fmla="*/ 116 w 211"/>
                <a:gd name="T13" fmla="*/ 10 h 211"/>
                <a:gd name="T14" fmla="*/ 10 w 211"/>
                <a:gd name="T15" fmla="*/ 115 h 211"/>
                <a:gd name="T16" fmla="*/ 0 w 211"/>
                <a:gd name="T17" fmla="*/ 115 h 211"/>
                <a:gd name="T18" fmla="*/ 30 w 211"/>
                <a:gd name="T19" fmla="*/ 180 h 211"/>
                <a:gd name="T20" fmla="*/ 96 w 211"/>
                <a:gd name="T21" fmla="*/ 211 h 211"/>
                <a:gd name="T22" fmla="*/ 96 w 211"/>
                <a:gd name="T23" fmla="*/ 201 h 211"/>
                <a:gd name="T24" fmla="*/ 38 w 211"/>
                <a:gd name="T25" fmla="*/ 173 h 211"/>
                <a:gd name="T26" fmla="*/ 10 w 211"/>
                <a:gd name="T27" fmla="*/ 115 h 211"/>
                <a:gd name="T28" fmla="*/ 10 w 211"/>
                <a:gd name="T29" fmla="*/ 95 h 211"/>
                <a:gd name="T30" fmla="*/ 38 w 211"/>
                <a:gd name="T31" fmla="*/ 37 h 211"/>
                <a:gd name="T32" fmla="*/ 96 w 211"/>
                <a:gd name="T33" fmla="*/ 10 h 211"/>
                <a:gd name="T34" fmla="*/ 96 w 211"/>
                <a:gd name="T35" fmla="*/ 0 h 211"/>
                <a:gd name="T36" fmla="*/ 30 w 211"/>
                <a:gd name="T37" fmla="*/ 30 h 211"/>
                <a:gd name="T38" fmla="*/ 0 w 211"/>
                <a:gd name="T39" fmla="*/ 95 h 211"/>
                <a:gd name="T40" fmla="*/ 10 w 211"/>
                <a:gd name="T41" fmla="*/ 95 h 211"/>
                <a:gd name="T42" fmla="*/ 201 w 211"/>
                <a:gd name="T43" fmla="*/ 115 h 211"/>
                <a:gd name="T44" fmla="*/ 174 w 211"/>
                <a:gd name="T45" fmla="*/ 173 h 211"/>
                <a:gd name="T46" fmla="*/ 116 w 211"/>
                <a:gd name="T47" fmla="*/ 201 h 211"/>
                <a:gd name="T48" fmla="*/ 116 w 211"/>
                <a:gd name="T49" fmla="*/ 211 h 211"/>
                <a:gd name="T50" fmla="*/ 181 w 211"/>
                <a:gd name="T51" fmla="*/ 180 h 211"/>
                <a:gd name="T52" fmla="*/ 211 w 211"/>
                <a:gd name="T53" fmla="*/ 115 h 211"/>
                <a:gd name="T54" fmla="*/ 201 w 211"/>
                <a:gd name="T55" fmla="*/ 1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11">
                  <a:moveTo>
                    <a:pt x="116" y="10"/>
                  </a:moveTo>
                  <a:cubicBezTo>
                    <a:pt x="116" y="0"/>
                    <a:pt x="116" y="0"/>
                    <a:pt x="116" y="0"/>
                  </a:cubicBezTo>
                  <a:cubicBezTo>
                    <a:pt x="139" y="2"/>
                    <a:pt x="163" y="12"/>
                    <a:pt x="181" y="30"/>
                  </a:cubicBezTo>
                  <a:cubicBezTo>
                    <a:pt x="199" y="48"/>
                    <a:pt x="209" y="72"/>
                    <a:pt x="211" y="95"/>
                  </a:cubicBezTo>
                  <a:cubicBezTo>
                    <a:pt x="201" y="95"/>
                    <a:pt x="201" y="95"/>
                    <a:pt x="201" y="95"/>
                  </a:cubicBezTo>
                  <a:cubicBezTo>
                    <a:pt x="199" y="74"/>
                    <a:pt x="190" y="53"/>
                    <a:pt x="174" y="37"/>
                  </a:cubicBezTo>
                  <a:cubicBezTo>
                    <a:pt x="157" y="21"/>
                    <a:pt x="137" y="12"/>
                    <a:pt x="116" y="10"/>
                  </a:cubicBezTo>
                  <a:close/>
                  <a:moveTo>
                    <a:pt x="10" y="115"/>
                  </a:moveTo>
                  <a:cubicBezTo>
                    <a:pt x="0" y="115"/>
                    <a:pt x="0" y="115"/>
                    <a:pt x="0" y="115"/>
                  </a:cubicBezTo>
                  <a:cubicBezTo>
                    <a:pt x="2" y="139"/>
                    <a:pt x="12" y="162"/>
                    <a:pt x="30" y="180"/>
                  </a:cubicBezTo>
                  <a:cubicBezTo>
                    <a:pt x="49" y="199"/>
                    <a:pt x="72" y="209"/>
                    <a:pt x="96" y="211"/>
                  </a:cubicBezTo>
                  <a:cubicBezTo>
                    <a:pt x="96" y="201"/>
                    <a:pt x="96" y="201"/>
                    <a:pt x="96" y="201"/>
                  </a:cubicBezTo>
                  <a:cubicBezTo>
                    <a:pt x="74" y="199"/>
                    <a:pt x="54" y="189"/>
                    <a:pt x="38" y="173"/>
                  </a:cubicBezTo>
                  <a:cubicBezTo>
                    <a:pt x="21" y="157"/>
                    <a:pt x="12" y="137"/>
                    <a:pt x="10" y="115"/>
                  </a:cubicBezTo>
                  <a:close/>
                  <a:moveTo>
                    <a:pt x="10" y="95"/>
                  </a:moveTo>
                  <a:cubicBezTo>
                    <a:pt x="12" y="74"/>
                    <a:pt x="21" y="53"/>
                    <a:pt x="38" y="37"/>
                  </a:cubicBezTo>
                  <a:cubicBezTo>
                    <a:pt x="54" y="21"/>
                    <a:pt x="74" y="12"/>
                    <a:pt x="96" y="10"/>
                  </a:cubicBezTo>
                  <a:cubicBezTo>
                    <a:pt x="96" y="0"/>
                    <a:pt x="96" y="0"/>
                    <a:pt x="96" y="0"/>
                  </a:cubicBezTo>
                  <a:cubicBezTo>
                    <a:pt x="72" y="2"/>
                    <a:pt x="49" y="12"/>
                    <a:pt x="30" y="30"/>
                  </a:cubicBezTo>
                  <a:cubicBezTo>
                    <a:pt x="12" y="48"/>
                    <a:pt x="2" y="72"/>
                    <a:pt x="0" y="95"/>
                  </a:cubicBezTo>
                  <a:lnTo>
                    <a:pt x="10" y="95"/>
                  </a:lnTo>
                  <a:close/>
                  <a:moveTo>
                    <a:pt x="201" y="115"/>
                  </a:moveTo>
                  <a:cubicBezTo>
                    <a:pt x="199" y="137"/>
                    <a:pt x="190" y="157"/>
                    <a:pt x="174" y="173"/>
                  </a:cubicBezTo>
                  <a:cubicBezTo>
                    <a:pt x="157" y="189"/>
                    <a:pt x="137" y="199"/>
                    <a:pt x="116" y="201"/>
                  </a:cubicBezTo>
                  <a:cubicBezTo>
                    <a:pt x="116" y="211"/>
                    <a:pt x="116" y="211"/>
                    <a:pt x="116" y="211"/>
                  </a:cubicBezTo>
                  <a:cubicBezTo>
                    <a:pt x="139" y="209"/>
                    <a:pt x="163" y="199"/>
                    <a:pt x="181" y="180"/>
                  </a:cubicBezTo>
                  <a:cubicBezTo>
                    <a:pt x="199" y="162"/>
                    <a:pt x="209" y="139"/>
                    <a:pt x="211" y="115"/>
                  </a:cubicBezTo>
                  <a:lnTo>
                    <a:pt x="201" y="115"/>
                  </a:lnTo>
                  <a:close/>
                </a:path>
              </a:pathLst>
            </a:custGeom>
            <a:solidFill>
              <a:srgbClr val="BBB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1" name="Freeform 6">
              <a:extLst>
                <a:ext uri="{FF2B5EF4-FFF2-40B4-BE49-F238E27FC236}">
                  <a16:creationId xmlns:a16="http://schemas.microsoft.com/office/drawing/2014/main" id="{3384B3D1-7FD3-44A4-B2C5-10EC3695C2EC}"/>
                </a:ext>
              </a:extLst>
            </p:cNvPr>
            <p:cNvSpPr>
              <a:spLocks/>
            </p:cNvSpPr>
            <p:nvPr/>
          </p:nvSpPr>
          <p:spPr bwMode="auto">
            <a:xfrm>
              <a:off x="4125516" y="790575"/>
              <a:ext cx="1833563" cy="1833563"/>
            </a:xfrm>
            <a:custGeom>
              <a:avLst/>
              <a:gdLst>
                <a:gd name="T0" fmla="*/ 95 w 203"/>
                <a:gd name="T1" fmla="*/ 203 h 203"/>
                <a:gd name="T2" fmla="*/ 129 w 203"/>
                <a:gd name="T3" fmla="*/ 130 h 203"/>
                <a:gd name="T4" fmla="*/ 203 w 203"/>
                <a:gd name="T5" fmla="*/ 96 h 203"/>
                <a:gd name="T6" fmla="*/ 203 w 203"/>
                <a:gd name="T7" fmla="*/ 0 h 203"/>
                <a:gd name="T8" fmla="*/ 77 w 203"/>
                <a:gd name="T9" fmla="*/ 48 h 203"/>
                <a:gd name="T10" fmla="*/ 40 w 203"/>
                <a:gd name="T11" fmla="*/ 41 h 203"/>
                <a:gd name="T12" fmla="*/ 48 w 203"/>
                <a:gd name="T13" fmla="*/ 78 h 203"/>
                <a:gd name="T14" fmla="*/ 0 w 203"/>
                <a:gd name="T15" fmla="*/ 203 h 203"/>
                <a:gd name="T16" fmla="*/ 95 w 20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95" y="203"/>
                  </a:moveTo>
                  <a:cubicBezTo>
                    <a:pt x="97" y="177"/>
                    <a:pt x="109" y="150"/>
                    <a:pt x="129" y="130"/>
                  </a:cubicBezTo>
                  <a:cubicBezTo>
                    <a:pt x="150" y="109"/>
                    <a:pt x="176" y="98"/>
                    <a:pt x="203" y="96"/>
                  </a:cubicBezTo>
                  <a:cubicBezTo>
                    <a:pt x="203" y="0"/>
                    <a:pt x="203" y="0"/>
                    <a:pt x="203" y="0"/>
                  </a:cubicBezTo>
                  <a:cubicBezTo>
                    <a:pt x="158" y="2"/>
                    <a:pt x="114" y="18"/>
                    <a:pt x="77" y="48"/>
                  </a:cubicBezTo>
                  <a:cubicBezTo>
                    <a:pt x="40" y="41"/>
                    <a:pt x="40" y="41"/>
                    <a:pt x="40" y="41"/>
                  </a:cubicBezTo>
                  <a:cubicBezTo>
                    <a:pt x="48" y="78"/>
                    <a:pt x="48" y="78"/>
                    <a:pt x="48" y="78"/>
                  </a:cubicBezTo>
                  <a:cubicBezTo>
                    <a:pt x="18" y="114"/>
                    <a:pt x="2" y="159"/>
                    <a:pt x="0" y="203"/>
                  </a:cubicBezTo>
                  <a:lnTo>
                    <a:pt x="95" y="203"/>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2" name="Freeform 7">
              <a:extLst>
                <a:ext uri="{FF2B5EF4-FFF2-40B4-BE49-F238E27FC236}">
                  <a16:creationId xmlns:a16="http://schemas.microsoft.com/office/drawing/2014/main" id="{9E816DBA-7C16-4929-A93D-090B0F9641B3}"/>
                </a:ext>
              </a:extLst>
            </p:cNvPr>
            <p:cNvSpPr>
              <a:spLocks/>
            </p:cNvSpPr>
            <p:nvPr/>
          </p:nvSpPr>
          <p:spPr bwMode="auto">
            <a:xfrm>
              <a:off x="4125516" y="2805112"/>
              <a:ext cx="1833563" cy="1833563"/>
            </a:xfrm>
            <a:custGeom>
              <a:avLst/>
              <a:gdLst>
                <a:gd name="T0" fmla="*/ 203 w 203"/>
                <a:gd name="T1" fmla="*/ 108 h 203"/>
                <a:gd name="T2" fmla="*/ 129 w 203"/>
                <a:gd name="T3" fmla="*/ 74 h 203"/>
                <a:gd name="T4" fmla="*/ 95 w 203"/>
                <a:gd name="T5" fmla="*/ 0 h 203"/>
                <a:gd name="T6" fmla="*/ 0 w 203"/>
                <a:gd name="T7" fmla="*/ 0 h 203"/>
                <a:gd name="T8" fmla="*/ 48 w 203"/>
                <a:gd name="T9" fmla="*/ 126 h 203"/>
                <a:gd name="T10" fmla="*/ 40 w 203"/>
                <a:gd name="T11" fmla="*/ 162 h 203"/>
                <a:gd name="T12" fmla="*/ 77 w 203"/>
                <a:gd name="T13" fmla="*/ 155 h 203"/>
                <a:gd name="T14" fmla="*/ 203 w 203"/>
                <a:gd name="T15" fmla="*/ 203 h 203"/>
                <a:gd name="T16" fmla="*/ 203 w 203"/>
                <a:gd name="T17" fmla="*/ 10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203" y="108"/>
                  </a:moveTo>
                  <a:cubicBezTo>
                    <a:pt x="176" y="105"/>
                    <a:pt x="150" y="94"/>
                    <a:pt x="129" y="74"/>
                  </a:cubicBezTo>
                  <a:cubicBezTo>
                    <a:pt x="109" y="53"/>
                    <a:pt x="98" y="27"/>
                    <a:pt x="95" y="0"/>
                  </a:cubicBezTo>
                  <a:cubicBezTo>
                    <a:pt x="0" y="0"/>
                    <a:pt x="0" y="0"/>
                    <a:pt x="0" y="0"/>
                  </a:cubicBezTo>
                  <a:cubicBezTo>
                    <a:pt x="2" y="45"/>
                    <a:pt x="18" y="89"/>
                    <a:pt x="48" y="126"/>
                  </a:cubicBezTo>
                  <a:cubicBezTo>
                    <a:pt x="40" y="162"/>
                    <a:pt x="40" y="162"/>
                    <a:pt x="40" y="162"/>
                  </a:cubicBezTo>
                  <a:cubicBezTo>
                    <a:pt x="77" y="155"/>
                    <a:pt x="77" y="155"/>
                    <a:pt x="77" y="155"/>
                  </a:cubicBezTo>
                  <a:cubicBezTo>
                    <a:pt x="114" y="185"/>
                    <a:pt x="158" y="201"/>
                    <a:pt x="203" y="203"/>
                  </a:cubicBezTo>
                  <a:lnTo>
                    <a:pt x="203" y="108"/>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3" name="Freeform 8">
              <a:extLst>
                <a:ext uri="{FF2B5EF4-FFF2-40B4-BE49-F238E27FC236}">
                  <a16:creationId xmlns:a16="http://schemas.microsoft.com/office/drawing/2014/main" id="{DA3195BF-C2BA-46C9-813C-0B1514604519}"/>
                </a:ext>
              </a:extLst>
            </p:cNvPr>
            <p:cNvSpPr>
              <a:spLocks/>
            </p:cNvSpPr>
            <p:nvPr/>
          </p:nvSpPr>
          <p:spPr bwMode="auto">
            <a:xfrm>
              <a:off x="6140054" y="790575"/>
              <a:ext cx="1825228" cy="1833563"/>
            </a:xfrm>
            <a:custGeom>
              <a:avLst/>
              <a:gdLst>
                <a:gd name="T0" fmla="*/ 127 w 202"/>
                <a:gd name="T1" fmla="*/ 50 h 203"/>
                <a:gd name="T2" fmla="*/ 0 w 202"/>
                <a:gd name="T3" fmla="*/ 0 h 203"/>
                <a:gd name="T4" fmla="*/ 0 w 202"/>
                <a:gd name="T5" fmla="*/ 96 h 203"/>
                <a:gd name="T6" fmla="*/ 73 w 202"/>
                <a:gd name="T7" fmla="*/ 130 h 203"/>
                <a:gd name="T8" fmla="*/ 107 w 202"/>
                <a:gd name="T9" fmla="*/ 203 h 203"/>
                <a:gd name="T10" fmla="*/ 202 w 202"/>
                <a:gd name="T11" fmla="*/ 203 h 203"/>
                <a:gd name="T12" fmla="*/ 156 w 202"/>
                <a:gd name="T13" fmla="*/ 79 h 203"/>
                <a:gd name="T14" fmla="*/ 163 w 202"/>
                <a:gd name="T15" fmla="*/ 42 h 203"/>
                <a:gd name="T16" fmla="*/ 127 w 202"/>
                <a:gd name="T17" fmla="*/ 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27" y="50"/>
                  </a:moveTo>
                  <a:cubicBezTo>
                    <a:pt x="90" y="19"/>
                    <a:pt x="45" y="3"/>
                    <a:pt x="0" y="0"/>
                  </a:cubicBezTo>
                  <a:cubicBezTo>
                    <a:pt x="0" y="96"/>
                    <a:pt x="0" y="96"/>
                    <a:pt x="0" y="96"/>
                  </a:cubicBezTo>
                  <a:cubicBezTo>
                    <a:pt x="26" y="98"/>
                    <a:pt x="53" y="109"/>
                    <a:pt x="73" y="130"/>
                  </a:cubicBezTo>
                  <a:cubicBezTo>
                    <a:pt x="94" y="150"/>
                    <a:pt x="105" y="177"/>
                    <a:pt x="107" y="203"/>
                  </a:cubicBezTo>
                  <a:cubicBezTo>
                    <a:pt x="202" y="203"/>
                    <a:pt x="202" y="203"/>
                    <a:pt x="202" y="203"/>
                  </a:cubicBezTo>
                  <a:cubicBezTo>
                    <a:pt x="200" y="159"/>
                    <a:pt x="185" y="115"/>
                    <a:pt x="156" y="79"/>
                  </a:cubicBezTo>
                  <a:cubicBezTo>
                    <a:pt x="163" y="42"/>
                    <a:pt x="163" y="42"/>
                    <a:pt x="163" y="42"/>
                  </a:cubicBezTo>
                  <a:lnTo>
                    <a:pt x="127" y="50"/>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4" name="Freeform 9">
              <a:extLst>
                <a:ext uri="{FF2B5EF4-FFF2-40B4-BE49-F238E27FC236}">
                  <a16:creationId xmlns:a16="http://schemas.microsoft.com/office/drawing/2014/main" id="{6E4A5828-BD46-4D55-B65F-495DCF9800A8}"/>
                </a:ext>
              </a:extLst>
            </p:cNvPr>
            <p:cNvSpPr>
              <a:spLocks/>
            </p:cNvSpPr>
            <p:nvPr/>
          </p:nvSpPr>
          <p:spPr bwMode="auto">
            <a:xfrm>
              <a:off x="6140054" y="2805112"/>
              <a:ext cx="1825228" cy="1833563"/>
            </a:xfrm>
            <a:custGeom>
              <a:avLst/>
              <a:gdLst>
                <a:gd name="T0" fmla="*/ 107 w 202"/>
                <a:gd name="T1" fmla="*/ 0 h 203"/>
                <a:gd name="T2" fmla="*/ 73 w 202"/>
                <a:gd name="T3" fmla="*/ 74 h 203"/>
                <a:gd name="T4" fmla="*/ 0 w 202"/>
                <a:gd name="T5" fmla="*/ 108 h 203"/>
                <a:gd name="T6" fmla="*/ 0 w 202"/>
                <a:gd name="T7" fmla="*/ 203 h 203"/>
                <a:gd name="T8" fmla="*/ 123 w 202"/>
                <a:gd name="T9" fmla="*/ 157 h 203"/>
                <a:gd name="T10" fmla="*/ 161 w 202"/>
                <a:gd name="T11" fmla="*/ 164 h 203"/>
                <a:gd name="T12" fmla="*/ 153 w 202"/>
                <a:gd name="T13" fmla="*/ 127 h 203"/>
                <a:gd name="T14" fmla="*/ 202 w 202"/>
                <a:gd name="T15" fmla="*/ 0 h 203"/>
                <a:gd name="T16" fmla="*/ 107 w 202"/>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07" y="0"/>
                  </a:moveTo>
                  <a:cubicBezTo>
                    <a:pt x="105" y="27"/>
                    <a:pt x="93" y="53"/>
                    <a:pt x="73" y="74"/>
                  </a:cubicBezTo>
                  <a:cubicBezTo>
                    <a:pt x="53" y="94"/>
                    <a:pt x="26" y="105"/>
                    <a:pt x="0" y="108"/>
                  </a:cubicBezTo>
                  <a:cubicBezTo>
                    <a:pt x="0" y="203"/>
                    <a:pt x="0" y="203"/>
                    <a:pt x="0" y="203"/>
                  </a:cubicBezTo>
                  <a:cubicBezTo>
                    <a:pt x="44" y="201"/>
                    <a:pt x="87" y="186"/>
                    <a:pt x="123" y="157"/>
                  </a:cubicBezTo>
                  <a:cubicBezTo>
                    <a:pt x="161" y="164"/>
                    <a:pt x="161" y="164"/>
                    <a:pt x="161" y="164"/>
                  </a:cubicBezTo>
                  <a:cubicBezTo>
                    <a:pt x="153" y="127"/>
                    <a:pt x="153" y="127"/>
                    <a:pt x="153" y="127"/>
                  </a:cubicBezTo>
                  <a:cubicBezTo>
                    <a:pt x="184" y="90"/>
                    <a:pt x="200" y="46"/>
                    <a:pt x="202" y="0"/>
                  </a:cubicBezTo>
                  <a:lnTo>
                    <a:pt x="107" y="0"/>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grpSp>
          <p:nvGrpSpPr>
            <p:cNvPr id="15" name="组合 48">
              <a:extLst>
                <a:ext uri="{FF2B5EF4-FFF2-40B4-BE49-F238E27FC236}">
                  <a16:creationId xmlns:a16="http://schemas.microsoft.com/office/drawing/2014/main" id="{0CDEF648-65C8-47B0-8E92-1E958732BD6B}"/>
                </a:ext>
              </a:extLst>
            </p:cNvPr>
            <p:cNvGrpSpPr/>
            <p:nvPr/>
          </p:nvGrpSpPr>
          <p:grpSpPr>
            <a:xfrm>
              <a:off x="4611947" y="1399612"/>
              <a:ext cx="842963" cy="383381"/>
              <a:chOff x="8478838" y="1247776"/>
              <a:chExt cx="1123950" cy="511175"/>
            </a:xfrm>
            <a:solidFill>
              <a:schemeClr val="bg1"/>
            </a:solidFill>
          </p:grpSpPr>
          <p:sp>
            <p:nvSpPr>
              <p:cNvPr id="38" name="Freeform 24">
                <a:extLst>
                  <a:ext uri="{FF2B5EF4-FFF2-40B4-BE49-F238E27FC236}">
                    <a16:creationId xmlns:a16="http://schemas.microsoft.com/office/drawing/2014/main" id="{02FF4413-D6C6-40A9-B5EE-0C629490D403}"/>
                  </a:ext>
                </a:extLst>
              </p:cNvPr>
              <p:cNvSpPr>
                <a:spLocks/>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9" name="Freeform 26">
                <a:extLst>
                  <a:ext uri="{FF2B5EF4-FFF2-40B4-BE49-F238E27FC236}">
                    <a16:creationId xmlns:a16="http://schemas.microsoft.com/office/drawing/2014/main" id="{7196BB52-35AF-4838-98E0-165F250728CB}"/>
                  </a:ext>
                </a:extLst>
              </p:cNvPr>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0" name="Rectangle 27">
                <a:extLst>
                  <a:ext uri="{FF2B5EF4-FFF2-40B4-BE49-F238E27FC236}">
                    <a16:creationId xmlns:a16="http://schemas.microsoft.com/office/drawing/2014/main" id="{EE11F9A3-EB72-4841-BBFC-F7D2909269F3}"/>
                  </a:ext>
                </a:extLst>
              </p:cNvPr>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1" name="Freeform 28">
                <a:extLst>
                  <a:ext uri="{FF2B5EF4-FFF2-40B4-BE49-F238E27FC236}">
                    <a16:creationId xmlns:a16="http://schemas.microsoft.com/office/drawing/2014/main" id="{44956965-619E-439E-9B5B-A8F3AD725571}"/>
                  </a:ext>
                </a:extLst>
              </p:cNvPr>
              <p:cNvSpPr>
                <a:spLocks/>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2" name="Oval 29">
                <a:extLst>
                  <a:ext uri="{FF2B5EF4-FFF2-40B4-BE49-F238E27FC236}">
                    <a16:creationId xmlns:a16="http://schemas.microsoft.com/office/drawing/2014/main" id="{D415A66D-22DB-46EB-A79A-C8EF78946E5E}"/>
                  </a:ext>
                </a:extLst>
              </p:cNvPr>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3" name="Oval 30">
                <a:extLst>
                  <a:ext uri="{FF2B5EF4-FFF2-40B4-BE49-F238E27FC236}">
                    <a16:creationId xmlns:a16="http://schemas.microsoft.com/office/drawing/2014/main" id="{0AF4B33F-3121-4AB4-9B20-45CC28DD8567}"/>
                  </a:ext>
                </a:extLst>
              </p:cNvPr>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4" name="Freeform 31">
                <a:extLst>
                  <a:ext uri="{FF2B5EF4-FFF2-40B4-BE49-F238E27FC236}">
                    <a16:creationId xmlns:a16="http://schemas.microsoft.com/office/drawing/2014/main" id="{2F81C748-2369-4A3F-B3B8-1F63D2A20DCC}"/>
                  </a:ext>
                </a:extLst>
              </p:cNvPr>
              <p:cNvSpPr>
                <a:spLocks/>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5" name="Oval 32">
                <a:extLst>
                  <a:ext uri="{FF2B5EF4-FFF2-40B4-BE49-F238E27FC236}">
                    <a16:creationId xmlns:a16="http://schemas.microsoft.com/office/drawing/2014/main" id="{C67468FF-FE36-4C2D-BEE4-DDF182BB15B2}"/>
                  </a:ext>
                </a:extLst>
              </p:cNvPr>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6" name="组合 59">
              <a:extLst>
                <a:ext uri="{FF2B5EF4-FFF2-40B4-BE49-F238E27FC236}">
                  <a16:creationId xmlns:a16="http://schemas.microsoft.com/office/drawing/2014/main" id="{8D4C3053-37B6-40B8-95CC-359D199A879C}"/>
                </a:ext>
              </a:extLst>
            </p:cNvPr>
            <p:cNvGrpSpPr/>
            <p:nvPr/>
          </p:nvGrpSpPr>
          <p:grpSpPr>
            <a:xfrm>
              <a:off x="6796172" y="1361681"/>
              <a:ext cx="527447" cy="531019"/>
              <a:chOff x="10121900" y="1050926"/>
              <a:chExt cx="703262" cy="708025"/>
            </a:xfrm>
            <a:solidFill>
              <a:schemeClr val="bg1"/>
            </a:solidFill>
          </p:grpSpPr>
          <p:sp>
            <p:nvSpPr>
              <p:cNvPr id="36" name="Freeform 44">
                <a:extLst>
                  <a:ext uri="{FF2B5EF4-FFF2-40B4-BE49-F238E27FC236}">
                    <a16:creationId xmlns:a16="http://schemas.microsoft.com/office/drawing/2014/main" id="{86714437-8761-4DF1-8055-5EDB7D12B236}"/>
                  </a:ext>
                </a:extLst>
              </p:cNvPr>
              <p:cNvSpPr>
                <a:spLocks/>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7" name="Freeform 45">
                <a:extLst>
                  <a:ext uri="{FF2B5EF4-FFF2-40B4-BE49-F238E27FC236}">
                    <a16:creationId xmlns:a16="http://schemas.microsoft.com/office/drawing/2014/main" id="{18F096ED-DE5D-4D50-BFBA-95BAD0E8C0B7}"/>
                  </a:ext>
                </a:extLst>
              </p:cNvPr>
              <p:cNvSpPr>
                <a:spLocks/>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7" name="组合 63">
              <a:extLst>
                <a:ext uri="{FF2B5EF4-FFF2-40B4-BE49-F238E27FC236}">
                  <a16:creationId xmlns:a16="http://schemas.microsoft.com/office/drawing/2014/main" id="{58C78A3D-A30A-46D4-B159-628EAB913F5A}"/>
                </a:ext>
              </a:extLst>
            </p:cNvPr>
            <p:cNvGrpSpPr/>
            <p:nvPr/>
          </p:nvGrpSpPr>
          <p:grpSpPr>
            <a:xfrm>
              <a:off x="4605398" y="3489574"/>
              <a:ext cx="750093" cy="471488"/>
              <a:chOff x="8491538" y="3690938"/>
              <a:chExt cx="1000124" cy="628650"/>
            </a:xfrm>
            <a:solidFill>
              <a:schemeClr val="bg1"/>
            </a:solidFill>
          </p:grpSpPr>
          <p:sp>
            <p:nvSpPr>
              <p:cNvPr id="27" name="Freeform 57">
                <a:extLst>
                  <a:ext uri="{FF2B5EF4-FFF2-40B4-BE49-F238E27FC236}">
                    <a16:creationId xmlns:a16="http://schemas.microsoft.com/office/drawing/2014/main" id="{BE40143C-1BCB-454A-8FCC-C1D1D5070F70}"/>
                  </a:ext>
                </a:extLst>
              </p:cNvPr>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8" name="Freeform 58">
                <a:extLst>
                  <a:ext uri="{FF2B5EF4-FFF2-40B4-BE49-F238E27FC236}">
                    <a16:creationId xmlns:a16="http://schemas.microsoft.com/office/drawing/2014/main" id="{6944FEB3-0D33-4154-B49F-D8377CC4A0D3}"/>
                  </a:ext>
                </a:extLst>
              </p:cNvPr>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9" name="Freeform 59">
                <a:extLst>
                  <a:ext uri="{FF2B5EF4-FFF2-40B4-BE49-F238E27FC236}">
                    <a16:creationId xmlns:a16="http://schemas.microsoft.com/office/drawing/2014/main" id="{D5971A14-FB64-4695-8D5D-4F3A45590986}"/>
                  </a:ext>
                </a:extLst>
              </p:cNvPr>
              <p:cNvSpPr>
                <a:spLocks/>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0" name="Freeform 60">
                <a:extLst>
                  <a:ext uri="{FF2B5EF4-FFF2-40B4-BE49-F238E27FC236}">
                    <a16:creationId xmlns:a16="http://schemas.microsoft.com/office/drawing/2014/main" id="{D6BF26D5-73E8-4BDB-97E0-DC57746F9848}"/>
                  </a:ext>
                </a:extLst>
              </p:cNvPr>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1" name="Freeform 61">
                <a:extLst>
                  <a:ext uri="{FF2B5EF4-FFF2-40B4-BE49-F238E27FC236}">
                    <a16:creationId xmlns:a16="http://schemas.microsoft.com/office/drawing/2014/main" id="{1AF996C0-3878-4297-ACCD-3582024CCA7D}"/>
                  </a:ext>
                </a:extLst>
              </p:cNvPr>
              <p:cNvSpPr>
                <a:spLocks/>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2" name="Freeform 62">
                <a:extLst>
                  <a:ext uri="{FF2B5EF4-FFF2-40B4-BE49-F238E27FC236}">
                    <a16:creationId xmlns:a16="http://schemas.microsoft.com/office/drawing/2014/main" id="{13B04186-F55E-45AC-B3DD-CC38F30B57E6}"/>
                  </a:ext>
                </a:extLst>
              </p:cNvPr>
              <p:cNvSpPr>
                <a:spLocks/>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3" name="Freeform 63">
                <a:extLst>
                  <a:ext uri="{FF2B5EF4-FFF2-40B4-BE49-F238E27FC236}">
                    <a16:creationId xmlns:a16="http://schemas.microsoft.com/office/drawing/2014/main" id="{521E48B3-E896-430A-9E42-B90C38768D9B}"/>
                  </a:ext>
                </a:extLst>
              </p:cNvPr>
              <p:cNvSpPr>
                <a:spLocks/>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4" name="Freeform 64">
                <a:extLst>
                  <a:ext uri="{FF2B5EF4-FFF2-40B4-BE49-F238E27FC236}">
                    <a16:creationId xmlns:a16="http://schemas.microsoft.com/office/drawing/2014/main" id="{F8C775B7-F1D2-4C24-B64B-8C92B1D24A32}"/>
                  </a:ext>
                </a:extLst>
              </p:cNvPr>
              <p:cNvSpPr>
                <a:spLocks/>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5" name="Freeform 65">
                <a:extLst>
                  <a:ext uri="{FF2B5EF4-FFF2-40B4-BE49-F238E27FC236}">
                    <a16:creationId xmlns:a16="http://schemas.microsoft.com/office/drawing/2014/main" id="{016523A3-4C7A-411C-A6D0-D5AEB041D500}"/>
                  </a:ext>
                </a:extLst>
              </p:cNvPr>
              <p:cNvSpPr>
                <a:spLocks/>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8" name="组合 75">
              <a:extLst>
                <a:ext uri="{FF2B5EF4-FFF2-40B4-BE49-F238E27FC236}">
                  <a16:creationId xmlns:a16="http://schemas.microsoft.com/office/drawing/2014/main" id="{148EF80A-5833-41E0-9B9F-FCBEA7F45638}"/>
                </a:ext>
              </a:extLst>
            </p:cNvPr>
            <p:cNvGrpSpPr/>
            <p:nvPr/>
          </p:nvGrpSpPr>
          <p:grpSpPr>
            <a:xfrm>
              <a:off x="6909793" y="3360455"/>
              <a:ext cx="453628" cy="678657"/>
              <a:chOff x="10158413" y="3421063"/>
              <a:chExt cx="604837" cy="904876"/>
            </a:xfrm>
            <a:solidFill>
              <a:schemeClr val="bg1"/>
            </a:solidFill>
          </p:grpSpPr>
          <p:sp>
            <p:nvSpPr>
              <p:cNvPr id="19" name="Freeform 5">
                <a:extLst>
                  <a:ext uri="{FF2B5EF4-FFF2-40B4-BE49-F238E27FC236}">
                    <a16:creationId xmlns:a16="http://schemas.microsoft.com/office/drawing/2014/main" id="{65C45F4F-E0B2-4C4E-AEC0-2176962BFAD7}"/>
                  </a:ext>
                </a:extLst>
              </p:cNvPr>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0" name="Freeform 6">
                <a:extLst>
                  <a:ext uri="{FF2B5EF4-FFF2-40B4-BE49-F238E27FC236}">
                    <a16:creationId xmlns:a16="http://schemas.microsoft.com/office/drawing/2014/main" id="{2C4618A1-0BBF-4B6A-B908-93119E995487}"/>
                  </a:ext>
                </a:extLst>
              </p:cNvPr>
              <p:cNvSpPr>
                <a:spLocks/>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1" name="Freeform 7">
                <a:extLst>
                  <a:ext uri="{FF2B5EF4-FFF2-40B4-BE49-F238E27FC236}">
                    <a16:creationId xmlns:a16="http://schemas.microsoft.com/office/drawing/2014/main" id="{B2305783-2EB5-4ED8-934B-28C4C4354519}"/>
                  </a:ext>
                </a:extLst>
              </p:cNvPr>
              <p:cNvSpPr>
                <a:spLocks/>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2" name="Rectangle 8">
                <a:extLst>
                  <a:ext uri="{FF2B5EF4-FFF2-40B4-BE49-F238E27FC236}">
                    <a16:creationId xmlns:a16="http://schemas.microsoft.com/office/drawing/2014/main" id="{3E9C8528-1BBC-4371-A1E4-AF2F37D4FC98}"/>
                  </a:ext>
                </a:extLst>
              </p:cNvPr>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3" name="Freeform 9">
                <a:extLst>
                  <a:ext uri="{FF2B5EF4-FFF2-40B4-BE49-F238E27FC236}">
                    <a16:creationId xmlns:a16="http://schemas.microsoft.com/office/drawing/2014/main" id="{5FE73986-8FE4-4F3B-AB88-D91ED682CF94}"/>
                  </a:ext>
                </a:extLst>
              </p:cNvPr>
              <p:cNvSpPr>
                <a:spLocks/>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4" name="Freeform 10">
                <a:extLst>
                  <a:ext uri="{FF2B5EF4-FFF2-40B4-BE49-F238E27FC236}">
                    <a16:creationId xmlns:a16="http://schemas.microsoft.com/office/drawing/2014/main" id="{BA882481-1605-4B05-B621-184769934154}"/>
                  </a:ext>
                </a:extLst>
              </p:cNvPr>
              <p:cNvSpPr>
                <a:spLocks/>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5" name="Freeform 11">
                <a:extLst>
                  <a:ext uri="{FF2B5EF4-FFF2-40B4-BE49-F238E27FC236}">
                    <a16:creationId xmlns:a16="http://schemas.microsoft.com/office/drawing/2014/main" id="{5B5FD3F2-40C0-4EEC-ABBE-981EA8F55479}"/>
                  </a:ext>
                </a:extLst>
              </p:cNvPr>
              <p:cNvSpPr>
                <a:spLocks/>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6" name="Freeform 12">
                <a:extLst>
                  <a:ext uri="{FF2B5EF4-FFF2-40B4-BE49-F238E27FC236}">
                    <a16:creationId xmlns:a16="http://schemas.microsoft.com/office/drawing/2014/main" id="{A9F8752A-14EF-42DF-BAA6-87F218A29A2B}"/>
                  </a:ext>
                </a:extLst>
              </p:cNvPr>
              <p:cNvSpPr>
                <a:spLocks/>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cxnSp>
        <p:nvCxnSpPr>
          <p:cNvPr id="46" name="Straight Connector 49">
            <a:extLst>
              <a:ext uri="{FF2B5EF4-FFF2-40B4-BE49-F238E27FC236}">
                <a16:creationId xmlns:a16="http://schemas.microsoft.com/office/drawing/2014/main" id="{6957500F-0CC0-412B-88CA-BEE5F1C2BDB9}"/>
              </a:ext>
            </a:extLst>
          </p:cNvPr>
          <p:cNvCxnSpPr/>
          <p:nvPr/>
        </p:nvCxnSpPr>
        <p:spPr>
          <a:xfrm>
            <a:off x="3880813" y="2696013"/>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cxnSp>
        <p:nvCxnSpPr>
          <p:cNvPr id="47" name="Straight Connector 41">
            <a:extLst>
              <a:ext uri="{FF2B5EF4-FFF2-40B4-BE49-F238E27FC236}">
                <a16:creationId xmlns:a16="http://schemas.microsoft.com/office/drawing/2014/main" id="{461D95F1-DE05-4098-A2C9-41FB711EB75C}"/>
              </a:ext>
            </a:extLst>
          </p:cNvPr>
          <p:cNvCxnSpPr/>
          <p:nvPr/>
        </p:nvCxnSpPr>
        <p:spPr>
          <a:xfrm>
            <a:off x="7402435" y="2714503"/>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cxnSp>
        <p:nvCxnSpPr>
          <p:cNvPr id="48" name="Straight Connector 51">
            <a:extLst>
              <a:ext uri="{FF2B5EF4-FFF2-40B4-BE49-F238E27FC236}">
                <a16:creationId xmlns:a16="http://schemas.microsoft.com/office/drawing/2014/main" id="{62D189D0-2EA9-46E7-9A50-7CA6577C11D8}"/>
              </a:ext>
            </a:extLst>
          </p:cNvPr>
          <p:cNvCxnSpPr/>
          <p:nvPr/>
        </p:nvCxnSpPr>
        <p:spPr>
          <a:xfrm>
            <a:off x="7202438" y="5181812"/>
            <a:ext cx="1254125"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sp>
        <p:nvSpPr>
          <p:cNvPr id="49" name="Oval 57">
            <a:extLst>
              <a:ext uri="{FF2B5EF4-FFF2-40B4-BE49-F238E27FC236}">
                <a16:creationId xmlns:a16="http://schemas.microsoft.com/office/drawing/2014/main" id="{4A194F4B-C6BE-4598-8C03-75990748F2C1}"/>
              </a:ext>
            </a:extLst>
          </p:cNvPr>
          <p:cNvSpPr/>
          <p:nvPr/>
        </p:nvSpPr>
        <p:spPr>
          <a:xfrm>
            <a:off x="7850110" y="2387478"/>
            <a:ext cx="630238" cy="638175"/>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Oval 67">
            <a:extLst>
              <a:ext uri="{FF2B5EF4-FFF2-40B4-BE49-F238E27FC236}">
                <a16:creationId xmlns:a16="http://schemas.microsoft.com/office/drawing/2014/main" id="{1C87D0B7-8CC3-4D5F-B45D-8F803C7D8563}"/>
              </a:ext>
            </a:extLst>
          </p:cNvPr>
          <p:cNvSpPr/>
          <p:nvPr/>
        </p:nvSpPr>
        <p:spPr>
          <a:xfrm>
            <a:off x="8008888" y="4881774"/>
            <a:ext cx="630238" cy="639763"/>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Oval 69">
            <a:extLst>
              <a:ext uri="{FF2B5EF4-FFF2-40B4-BE49-F238E27FC236}">
                <a16:creationId xmlns:a16="http://schemas.microsoft.com/office/drawing/2014/main" id="{9B69A6EB-1B74-412B-A961-89A2942B1A9D}"/>
              </a:ext>
            </a:extLst>
          </p:cNvPr>
          <p:cNvSpPr/>
          <p:nvPr/>
        </p:nvSpPr>
        <p:spPr>
          <a:xfrm>
            <a:off x="3651362" y="4898449"/>
            <a:ext cx="630238" cy="639763"/>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Oval 70">
            <a:extLst>
              <a:ext uri="{FF2B5EF4-FFF2-40B4-BE49-F238E27FC236}">
                <a16:creationId xmlns:a16="http://schemas.microsoft.com/office/drawing/2014/main" id="{DFDD6956-017D-4034-A442-CF7E775652F6}"/>
              </a:ext>
            </a:extLst>
          </p:cNvPr>
          <p:cNvSpPr/>
          <p:nvPr/>
        </p:nvSpPr>
        <p:spPr>
          <a:xfrm>
            <a:off x="3698250" y="2343588"/>
            <a:ext cx="630238" cy="639762"/>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TextBox 60">
            <a:extLst>
              <a:ext uri="{FF2B5EF4-FFF2-40B4-BE49-F238E27FC236}">
                <a16:creationId xmlns:a16="http://schemas.microsoft.com/office/drawing/2014/main" id="{0792B6C9-B21B-40B4-8209-86021D31ABE5}"/>
              </a:ext>
            </a:extLst>
          </p:cNvPr>
          <p:cNvSpPr txBox="1">
            <a:spLocks noChangeArrowheads="1"/>
          </p:cNvSpPr>
          <p:nvPr/>
        </p:nvSpPr>
        <p:spPr bwMode="auto">
          <a:xfrm>
            <a:off x="3968966" y="847842"/>
            <a:ext cx="61568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just"/>
            <a: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Bài tập </a:t>
            </a:r>
            <a:r>
              <a:rPr lang="en-US" sz="6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6000"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2" name="Rectangle 1"/>
          <p:cNvSpPr/>
          <p:nvPr/>
        </p:nvSpPr>
        <p:spPr>
          <a:xfrm>
            <a:off x="465055" y="3028048"/>
            <a:ext cx="2991040" cy="1569660"/>
          </a:xfrm>
          <a:prstGeom prst="rect">
            <a:avLst/>
          </a:prstGeom>
        </p:spPr>
        <p:txBody>
          <a:bodyPr wrap="square">
            <a:spAutoFit/>
          </a:bodyPr>
          <a:lstStyle/>
          <a:p>
            <a:pPr lvl="0" algn="just">
              <a:spcAft>
                <a:spcPts val="0"/>
              </a:spcAft>
              <a:buSzPts val="1400"/>
              <a:tabLst>
                <a:tab pos="1386840" algn="l"/>
              </a:tabLst>
            </a:pPr>
            <a:r>
              <a:rPr lang="en-US" sz="4800">
                <a:latin typeface="Times New Roman" panose="02020603050405020304" pitchFamily="18" charset="0"/>
                <a:ea typeface="Times New Roman" panose="02020603050405020304" pitchFamily="18" charset="0"/>
                <a:cs typeface="Times New Roman" panose="02020603050405020304" pitchFamily="18" charset="0"/>
              </a:rPr>
              <a:t>Xác định thán từ</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8297785" y="2982765"/>
            <a:ext cx="3751874" cy="2308324"/>
          </a:xfrm>
          <a:prstGeom prst="rect">
            <a:avLst/>
          </a:prstGeom>
        </p:spPr>
        <p:txBody>
          <a:bodyPr wrap="square">
            <a:spAutoFit/>
          </a:bodyPr>
          <a:lstStyle/>
          <a:p>
            <a:pPr lvl="0" algn="just">
              <a:spcAft>
                <a:spcPts val="0"/>
              </a:spcAft>
              <a:buSzPts val="1400"/>
              <a:tabLst>
                <a:tab pos="1386840" algn="l"/>
              </a:tabLst>
            </a:pPr>
            <a:r>
              <a:rPr lang="en-US" sz="4800">
                <a:latin typeface="Times New Roman" panose="02020603050405020304" pitchFamily="18" charset="0"/>
                <a:ea typeface="Times New Roman" panose="02020603050405020304" pitchFamily="18" charset="0"/>
                <a:cs typeface="Times New Roman" panose="02020603050405020304" pitchFamily="18" charset="0"/>
              </a:rPr>
              <a:t>Nêu tác dụng của thán từ trong mỗi câu</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71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50"/>
                                        <p:tgtEl>
                                          <p:spTgt spid="47"/>
                                        </p:tgtEl>
                                      </p:cBhvr>
                                    </p:animEffect>
                                    <p:anim calcmode="lin" valueType="num">
                                      <p:cBhvr>
                                        <p:cTn id="14" dur="250" fill="hold"/>
                                        <p:tgtEl>
                                          <p:spTgt spid="47"/>
                                        </p:tgtEl>
                                        <p:attrNameLst>
                                          <p:attrName>ppt_x</p:attrName>
                                        </p:attrNameLst>
                                      </p:cBhvr>
                                      <p:tavLst>
                                        <p:tav tm="0">
                                          <p:val>
                                            <p:strVal val="#ppt_x"/>
                                          </p:val>
                                        </p:tav>
                                        <p:tav tm="100000">
                                          <p:val>
                                            <p:strVal val="#ppt_x"/>
                                          </p:val>
                                        </p:tav>
                                      </p:tavLst>
                                    </p:anim>
                                    <p:anim calcmode="lin" valueType="num">
                                      <p:cBhvr>
                                        <p:cTn id="15" dur="25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250"/>
                                        <p:tgtEl>
                                          <p:spTgt spid="48"/>
                                        </p:tgtEl>
                                      </p:cBhvr>
                                    </p:animEffect>
                                    <p:anim calcmode="lin" valueType="num">
                                      <p:cBhvr>
                                        <p:cTn id="20" dur="250" fill="hold"/>
                                        <p:tgtEl>
                                          <p:spTgt spid="48"/>
                                        </p:tgtEl>
                                        <p:attrNameLst>
                                          <p:attrName>ppt_x</p:attrName>
                                        </p:attrNameLst>
                                      </p:cBhvr>
                                      <p:tavLst>
                                        <p:tav tm="0">
                                          <p:val>
                                            <p:strVal val="#ppt_x"/>
                                          </p:val>
                                        </p:tav>
                                        <p:tav tm="100000">
                                          <p:val>
                                            <p:strVal val="#ppt_x"/>
                                          </p:val>
                                        </p:tav>
                                      </p:tavLst>
                                    </p:anim>
                                    <p:anim calcmode="lin" valueType="num">
                                      <p:cBhvr>
                                        <p:cTn id="21" dur="25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50"/>
                                        <p:tgtEl>
                                          <p:spTgt spid="49"/>
                                        </p:tgtEl>
                                      </p:cBhvr>
                                    </p:animEffect>
                                    <p:anim calcmode="lin" valueType="num">
                                      <p:cBhvr>
                                        <p:cTn id="26" dur="250" fill="hold"/>
                                        <p:tgtEl>
                                          <p:spTgt spid="49"/>
                                        </p:tgtEl>
                                        <p:attrNameLst>
                                          <p:attrName>ppt_x</p:attrName>
                                        </p:attrNameLst>
                                      </p:cBhvr>
                                      <p:tavLst>
                                        <p:tav tm="0">
                                          <p:val>
                                            <p:strVal val="#ppt_x"/>
                                          </p:val>
                                        </p:tav>
                                        <p:tav tm="100000">
                                          <p:val>
                                            <p:strVal val="#ppt_x"/>
                                          </p:val>
                                        </p:tav>
                                      </p:tavLst>
                                    </p:anim>
                                    <p:anim calcmode="lin" valueType="num">
                                      <p:cBhvr>
                                        <p:cTn id="27" dur="250" fill="hold"/>
                                        <p:tgtEl>
                                          <p:spTgt spid="4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250"/>
                                        <p:tgtEl>
                                          <p:spTgt spid="50"/>
                                        </p:tgtEl>
                                      </p:cBhvr>
                                    </p:animEffect>
                                    <p:anim calcmode="lin" valueType="num">
                                      <p:cBhvr>
                                        <p:cTn id="32" dur="250" fill="hold"/>
                                        <p:tgtEl>
                                          <p:spTgt spid="50"/>
                                        </p:tgtEl>
                                        <p:attrNameLst>
                                          <p:attrName>ppt_x</p:attrName>
                                        </p:attrNameLst>
                                      </p:cBhvr>
                                      <p:tavLst>
                                        <p:tav tm="0">
                                          <p:val>
                                            <p:strVal val="#ppt_x"/>
                                          </p:val>
                                        </p:tav>
                                        <p:tav tm="100000">
                                          <p:val>
                                            <p:strVal val="#ppt_x"/>
                                          </p:val>
                                        </p:tav>
                                      </p:tavLst>
                                    </p:anim>
                                    <p:anim calcmode="lin" valueType="num">
                                      <p:cBhvr>
                                        <p:cTn id="33" dur="250" fill="hold"/>
                                        <p:tgtEl>
                                          <p:spTgt spid="50"/>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250"/>
                                        <p:tgtEl>
                                          <p:spTgt spid="51"/>
                                        </p:tgtEl>
                                      </p:cBhvr>
                                    </p:animEffect>
                                    <p:anim calcmode="lin" valueType="num">
                                      <p:cBhvr>
                                        <p:cTn id="38" dur="250" fill="hold"/>
                                        <p:tgtEl>
                                          <p:spTgt spid="51"/>
                                        </p:tgtEl>
                                        <p:attrNameLst>
                                          <p:attrName>ppt_x</p:attrName>
                                        </p:attrNameLst>
                                      </p:cBhvr>
                                      <p:tavLst>
                                        <p:tav tm="0">
                                          <p:val>
                                            <p:strVal val="#ppt_x"/>
                                          </p:val>
                                        </p:tav>
                                        <p:tav tm="100000">
                                          <p:val>
                                            <p:strVal val="#ppt_x"/>
                                          </p:val>
                                        </p:tav>
                                      </p:tavLst>
                                    </p:anim>
                                    <p:anim calcmode="lin" valueType="num">
                                      <p:cBhvr>
                                        <p:cTn id="39" dur="250" fill="hold"/>
                                        <p:tgtEl>
                                          <p:spTgt spid="51"/>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50"/>
                                        <p:tgtEl>
                                          <p:spTgt spid="52"/>
                                        </p:tgtEl>
                                      </p:cBhvr>
                                    </p:animEffect>
                                    <p:anim calcmode="lin" valueType="num">
                                      <p:cBhvr>
                                        <p:cTn id="44" dur="250" fill="hold"/>
                                        <p:tgtEl>
                                          <p:spTgt spid="52"/>
                                        </p:tgtEl>
                                        <p:attrNameLst>
                                          <p:attrName>ppt_x</p:attrName>
                                        </p:attrNameLst>
                                      </p:cBhvr>
                                      <p:tavLst>
                                        <p:tav tm="0">
                                          <p:val>
                                            <p:strVal val="#ppt_x"/>
                                          </p:val>
                                        </p:tav>
                                        <p:tav tm="100000">
                                          <p:val>
                                            <p:strVal val="#ppt_x"/>
                                          </p:val>
                                        </p:tav>
                                      </p:tavLst>
                                    </p:anim>
                                    <p:anim calcmode="lin" valueType="num">
                                      <p:cBhvr>
                                        <p:cTn id="45" dur="250" fill="hold"/>
                                        <p:tgtEl>
                                          <p:spTgt spid="52"/>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anim calcmode="lin" valueType="num">
                                      <p:cBhvr>
                                        <p:cTn id="50" dur="250" fill="hold"/>
                                        <p:tgtEl>
                                          <p:spTgt spid="5"/>
                                        </p:tgtEl>
                                        <p:attrNameLst>
                                          <p:attrName>ppt_x</p:attrName>
                                        </p:attrNameLst>
                                      </p:cBhvr>
                                      <p:tavLst>
                                        <p:tav tm="0">
                                          <p:val>
                                            <p:strVal val="#ppt_x"/>
                                          </p:val>
                                        </p:tav>
                                        <p:tav tm="100000">
                                          <p:val>
                                            <p:strVal val="#ppt_x"/>
                                          </p:val>
                                        </p:tav>
                                      </p:tavLst>
                                    </p:anim>
                                    <p:anim calcmode="lin" valueType="num">
                                      <p:cBhvr>
                                        <p:cTn id="5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barn(inVertical)">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61"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2667941"/>
              </p:ext>
            </p:extLst>
          </p:nvPr>
        </p:nvGraphicFramePr>
        <p:xfrm>
          <a:off x="519763" y="233412"/>
          <a:ext cx="11088304" cy="59131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581093">
                  <a:extLst>
                    <a:ext uri="{9D8B030D-6E8A-4147-A177-3AD203B41FA5}">
                      <a16:colId xmlns:a16="http://schemas.microsoft.com/office/drawing/2014/main" val="20000"/>
                    </a:ext>
                  </a:extLst>
                </a:gridCol>
                <a:gridCol w="1387599">
                  <a:extLst>
                    <a:ext uri="{9D8B030D-6E8A-4147-A177-3AD203B41FA5}">
                      <a16:colId xmlns:a16="http://schemas.microsoft.com/office/drawing/2014/main" val="20001"/>
                    </a:ext>
                  </a:extLst>
                </a:gridCol>
                <a:gridCol w="4119612">
                  <a:extLst>
                    <a:ext uri="{9D8B030D-6E8A-4147-A177-3AD203B41FA5}">
                      <a16:colId xmlns:a16="http://schemas.microsoft.com/office/drawing/2014/main" val="20002"/>
                    </a:ext>
                  </a:extLst>
                </a:gridCol>
              </a:tblGrid>
              <a:tr h="251531">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Thán từ</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8826">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 em Liên thảo nhỉ. Hôm nay lại rót đầy cho chị đây.</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ngạc nhiên của người nói</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459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Ừ, phải đấy. Để chị về lấy.</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ừ</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dùng để gọi đáp trong giao tiếp (chị đáp lại em)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8035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Ôi chào, sớm với muộn thì có ăn thua gì.</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Ôi, chào</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của người nói về sự việc được nói tới trong câu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8035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Vâng, bà để mặc em...</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vâng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dùng để gọi đáp trong giao tiếp (đáp lại một cách lễ phép</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3188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Ô hay, thế là thế nào nhỉ?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(Kim Lân)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ô hay</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ngạc nhiên của người nói về sự việc được nói tới trong câu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158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id="{AEB5BE19-F6D4-4E05-AD4C-82C2EC14046A}"/>
              </a:ext>
            </a:extLst>
          </p:cNvPr>
          <p:cNvGrpSpPr/>
          <p:nvPr/>
        </p:nvGrpSpPr>
        <p:grpSpPr>
          <a:xfrm>
            <a:off x="4041746" y="1655185"/>
            <a:ext cx="4251563" cy="4146348"/>
            <a:chOff x="2810223" y="1003877"/>
            <a:chExt cx="3952033" cy="3854231"/>
          </a:xfrm>
        </p:grpSpPr>
        <p:grpSp>
          <p:nvGrpSpPr>
            <p:cNvPr id="8" name="组合 7">
              <a:extLst>
                <a:ext uri="{FF2B5EF4-FFF2-40B4-BE49-F238E27FC236}">
                  <a16:creationId xmlns:a16="http://schemas.microsoft.com/office/drawing/2014/main" id="{839F3416-5549-41D8-995B-71F8A8474135}"/>
                </a:ext>
              </a:extLst>
            </p:cNvPr>
            <p:cNvGrpSpPr/>
            <p:nvPr/>
          </p:nvGrpSpPr>
          <p:grpSpPr>
            <a:xfrm>
              <a:off x="2873515" y="1003877"/>
              <a:ext cx="2065893" cy="1757720"/>
              <a:chOff x="2873515" y="1003877"/>
              <a:chExt cx="2065893" cy="1757720"/>
            </a:xfrm>
          </p:grpSpPr>
          <p:sp>
            <p:nvSpPr>
              <p:cNvPr id="52" name="任意多边形 54">
                <a:extLst>
                  <a:ext uri="{FF2B5EF4-FFF2-40B4-BE49-F238E27FC236}">
                    <a16:creationId xmlns:a16="http://schemas.microsoft.com/office/drawing/2014/main" id="{62CAE3BB-70E1-4E4A-9742-BB8A11E7822B}"/>
                  </a:ext>
                </a:extLst>
              </p:cNvPr>
              <p:cNvSpPr/>
              <p:nvPr/>
            </p:nvSpPr>
            <p:spPr>
              <a:xfrm rot="5400000">
                <a:off x="3027602" y="849790"/>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grpSp>
            <p:nvGrpSpPr>
              <p:cNvPr id="53" name="组合 199">
                <a:extLst>
                  <a:ext uri="{FF2B5EF4-FFF2-40B4-BE49-F238E27FC236}">
                    <a16:creationId xmlns:a16="http://schemas.microsoft.com/office/drawing/2014/main" id="{8E7087AA-DD1A-463C-99F8-5BEE196BEE5B}"/>
                  </a:ext>
                </a:extLst>
              </p:cNvPr>
              <p:cNvGrpSpPr>
                <a:grpSpLocks/>
              </p:cNvGrpSpPr>
              <p:nvPr/>
            </p:nvGrpSpPr>
            <p:grpSpPr bwMode="auto">
              <a:xfrm>
                <a:off x="3516576" y="1705213"/>
                <a:ext cx="464573" cy="416302"/>
                <a:chOff x="6942138" y="1422400"/>
                <a:chExt cx="357188" cy="323851"/>
              </a:xfrm>
            </p:grpSpPr>
            <p:sp>
              <p:nvSpPr>
                <p:cNvPr id="55" name="Freeform 31">
                  <a:extLst>
                    <a:ext uri="{FF2B5EF4-FFF2-40B4-BE49-F238E27FC236}">
                      <a16:creationId xmlns:a16="http://schemas.microsoft.com/office/drawing/2014/main" id="{F9DF8A3D-EC7B-40EF-B48A-63E33D54EDC9}"/>
                    </a:ext>
                  </a:extLst>
                </p:cNvPr>
                <p:cNvSpPr>
                  <a:spLocks/>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 name="Freeform 32">
                  <a:extLst>
                    <a:ext uri="{FF2B5EF4-FFF2-40B4-BE49-F238E27FC236}">
                      <a16:creationId xmlns:a16="http://schemas.microsoft.com/office/drawing/2014/main" id="{E6FDED7C-C28B-4162-A586-65894BB96A71}"/>
                    </a:ext>
                  </a:extLst>
                </p:cNvPr>
                <p:cNvSpPr>
                  <a:spLocks/>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7" name="Freeform 33">
                  <a:extLst>
                    <a:ext uri="{FF2B5EF4-FFF2-40B4-BE49-F238E27FC236}">
                      <a16:creationId xmlns:a16="http://schemas.microsoft.com/office/drawing/2014/main" id="{138DE6DF-B7CE-40C3-839E-4BF1C601A4FC}"/>
                    </a:ext>
                  </a:extLst>
                </p:cNvPr>
                <p:cNvSpPr>
                  <a:spLocks/>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 name="Freeform 34">
                  <a:extLst>
                    <a:ext uri="{FF2B5EF4-FFF2-40B4-BE49-F238E27FC236}">
                      <a16:creationId xmlns:a16="http://schemas.microsoft.com/office/drawing/2014/main" id="{EF6C3C78-9A13-4DAA-89E4-ED68C64F5BA8}"/>
                    </a:ext>
                  </a:extLst>
                </p:cNvPr>
                <p:cNvSpPr>
                  <a:spLocks/>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 name="Freeform 35">
                  <a:extLst>
                    <a:ext uri="{FF2B5EF4-FFF2-40B4-BE49-F238E27FC236}">
                      <a16:creationId xmlns:a16="http://schemas.microsoft.com/office/drawing/2014/main" id="{D0E5A108-04A1-4A3B-9131-9789C9DCAF10}"/>
                    </a:ext>
                  </a:extLst>
                </p:cNvPr>
                <p:cNvSpPr>
                  <a:spLocks/>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 name="Freeform 36">
                  <a:extLst>
                    <a:ext uri="{FF2B5EF4-FFF2-40B4-BE49-F238E27FC236}">
                      <a16:creationId xmlns:a16="http://schemas.microsoft.com/office/drawing/2014/main" id="{D1AA2367-3BB1-4D8F-8478-C19CF98E786A}"/>
                    </a:ext>
                  </a:extLst>
                </p:cNvPr>
                <p:cNvSpPr>
                  <a:spLocks/>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 name="Freeform 37">
                  <a:extLst>
                    <a:ext uri="{FF2B5EF4-FFF2-40B4-BE49-F238E27FC236}">
                      <a16:creationId xmlns:a16="http://schemas.microsoft.com/office/drawing/2014/main" id="{7DE56AC9-0F83-45C0-9147-94C00B918CB7}"/>
                    </a:ext>
                  </a:extLst>
                </p:cNvPr>
                <p:cNvSpPr>
                  <a:spLocks/>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0" name="组合 9">
              <a:extLst>
                <a:ext uri="{FF2B5EF4-FFF2-40B4-BE49-F238E27FC236}">
                  <a16:creationId xmlns:a16="http://schemas.microsoft.com/office/drawing/2014/main" id="{95368579-760A-44AD-8ADD-128884788B35}"/>
                </a:ext>
              </a:extLst>
            </p:cNvPr>
            <p:cNvGrpSpPr/>
            <p:nvPr/>
          </p:nvGrpSpPr>
          <p:grpSpPr>
            <a:xfrm>
              <a:off x="4983715" y="1011377"/>
              <a:ext cx="1778541" cy="2040255"/>
              <a:chOff x="4983715" y="1011377"/>
              <a:chExt cx="1778541" cy="2040255"/>
            </a:xfrm>
          </p:grpSpPr>
          <p:sp>
            <p:nvSpPr>
              <p:cNvPr id="44" name="任意多边形 46">
                <a:extLst>
                  <a:ext uri="{FF2B5EF4-FFF2-40B4-BE49-F238E27FC236}">
                    <a16:creationId xmlns:a16="http://schemas.microsoft.com/office/drawing/2014/main" id="{08302D53-79CB-4BC9-9907-748A580AB0C3}"/>
                  </a:ext>
                </a:extLst>
              </p:cNvPr>
              <p:cNvSpPr/>
              <p:nvPr/>
            </p:nvSpPr>
            <p:spPr>
              <a:xfrm flipH="1" flipV="1">
                <a:off x="4983715" y="1011377"/>
                <a:ext cx="1778541"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45" name="组合 193">
                <a:extLst>
                  <a:ext uri="{FF2B5EF4-FFF2-40B4-BE49-F238E27FC236}">
                    <a16:creationId xmlns:a16="http://schemas.microsoft.com/office/drawing/2014/main" id="{28220B90-ABD7-4E7B-A2E9-6ED7AFA984CD}"/>
                  </a:ext>
                </a:extLst>
              </p:cNvPr>
              <p:cNvGrpSpPr>
                <a:grpSpLocks/>
              </p:cNvGrpSpPr>
              <p:nvPr/>
            </p:nvGrpSpPr>
            <p:grpSpPr bwMode="auto">
              <a:xfrm>
                <a:off x="5557151" y="1782723"/>
                <a:ext cx="431661" cy="356295"/>
                <a:chOff x="9478963" y="1489075"/>
                <a:chExt cx="307975" cy="257176"/>
              </a:xfrm>
            </p:grpSpPr>
            <p:sp>
              <p:nvSpPr>
                <p:cNvPr id="47" name="Freeform 26">
                  <a:extLst>
                    <a:ext uri="{FF2B5EF4-FFF2-40B4-BE49-F238E27FC236}">
                      <a16:creationId xmlns:a16="http://schemas.microsoft.com/office/drawing/2014/main" id="{F21C3952-8AC9-4C2A-8497-00C716B9C768}"/>
                    </a:ext>
                  </a:extLst>
                </p:cNvPr>
                <p:cNvSpPr>
                  <a:spLocks/>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 name="Freeform 27">
                  <a:extLst>
                    <a:ext uri="{FF2B5EF4-FFF2-40B4-BE49-F238E27FC236}">
                      <a16:creationId xmlns:a16="http://schemas.microsoft.com/office/drawing/2014/main" id="{F2284ACB-4E39-418C-8B49-9B032F30B529}"/>
                    </a:ext>
                  </a:extLst>
                </p:cNvPr>
                <p:cNvSpPr>
                  <a:spLocks/>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 name="Freeform 28">
                  <a:extLst>
                    <a:ext uri="{FF2B5EF4-FFF2-40B4-BE49-F238E27FC236}">
                      <a16:creationId xmlns:a16="http://schemas.microsoft.com/office/drawing/2014/main" id="{0A7A1E8A-0525-4524-9772-E1133117E1B3}"/>
                    </a:ext>
                  </a:extLst>
                </p:cNvPr>
                <p:cNvSpPr>
                  <a:spLocks/>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 name="Freeform 29">
                  <a:extLst>
                    <a:ext uri="{FF2B5EF4-FFF2-40B4-BE49-F238E27FC236}">
                      <a16:creationId xmlns:a16="http://schemas.microsoft.com/office/drawing/2014/main" id="{FC1A72DD-1FD4-41A9-9F07-2A33B9AEB3D8}"/>
                    </a:ext>
                  </a:extLst>
                </p:cNvPr>
                <p:cNvSpPr>
                  <a:spLocks/>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 name="Freeform 30">
                  <a:extLst>
                    <a:ext uri="{FF2B5EF4-FFF2-40B4-BE49-F238E27FC236}">
                      <a16:creationId xmlns:a16="http://schemas.microsoft.com/office/drawing/2014/main" id="{6789C011-34B6-4393-926C-5D69A711D932}"/>
                    </a:ext>
                  </a:extLst>
                </p:cNvPr>
                <p:cNvSpPr>
                  <a:spLocks/>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a16="http://schemas.microsoft.com/office/drawing/2014/main" id="{CBC59B86-00E5-417C-BBE3-C5A8C2C7B6CE}"/>
                </a:ext>
              </a:extLst>
            </p:cNvPr>
            <p:cNvGrpSpPr/>
            <p:nvPr/>
          </p:nvGrpSpPr>
          <p:grpSpPr>
            <a:xfrm>
              <a:off x="2810223" y="2814102"/>
              <a:ext cx="1779807" cy="2040255"/>
              <a:chOff x="2810223" y="2814102"/>
              <a:chExt cx="1779807" cy="2040255"/>
            </a:xfrm>
          </p:grpSpPr>
          <p:sp>
            <p:nvSpPr>
              <p:cNvPr id="31" name="任意多边形 33">
                <a:extLst>
                  <a:ext uri="{FF2B5EF4-FFF2-40B4-BE49-F238E27FC236}">
                    <a16:creationId xmlns:a16="http://schemas.microsoft.com/office/drawing/2014/main" id="{CE6D2610-18E1-4672-A238-29960EA45F5D}"/>
                  </a:ext>
                </a:extLst>
              </p:cNvPr>
              <p:cNvSpPr/>
              <p:nvPr/>
            </p:nvSpPr>
            <p:spPr>
              <a:xfrm flipH="1">
                <a:off x="2810223" y="2814102"/>
                <a:ext cx="1779807"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32" name="组合 207">
                <a:extLst>
                  <a:ext uri="{FF2B5EF4-FFF2-40B4-BE49-F238E27FC236}">
                    <a16:creationId xmlns:a16="http://schemas.microsoft.com/office/drawing/2014/main" id="{F44AEB80-8B1B-4841-B36A-5762731ED3D4}"/>
                  </a:ext>
                </a:extLst>
              </p:cNvPr>
              <p:cNvGrpSpPr>
                <a:grpSpLocks/>
              </p:cNvGrpSpPr>
              <p:nvPr/>
            </p:nvGrpSpPr>
            <p:grpSpPr bwMode="auto">
              <a:xfrm>
                <a:off x="3450751" y="3914240"/>
                <a:ext cx="596223" cy="418802"/>
                <a:chOff x="6934200" y="4259263"/>
                <a:chExt cx="373063" cy="265113"/>
              </a:xfrm>
            </p:grpSpPr>
            <p:sp>
              <p:nvSpPr>
                <p:cNvPr id="34" name="Oval 38">
                  <a:extLst>
                    <a:ext uri="{FF2B5EF4-FFF2-40B4-BE49-F238E27FC236}">
                      <a16:creationId xmlns:a16="http://schemas.microsoft.com/office/drawing/2014/main" id="{F2D20F4C-AFC4-4012-B4CA-D47C0EE0E270}"/>
                    </a:ext>
                  </a:extLst>
                </p:cNvPr>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5" name="Freeform 39">
                  <a:extLst>
                    <a:ext uri="{FF2B5EF4-FFF2-40B4-BE49-F238E27FC236}">
                      <a16:creationId xmlns:a16="http://schemas.microsoft.com/office/drawing/2014/main" id="{9D6C874A-5D23-417B-89B7-51DC77666FA7}"/>
                    </a:ext>
                  </a:extLst>
                </p:cNvPr>
                <p:cNvSpPr>
                  <a:spLocks/>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 name="Oval 40">
                  <a:extLst>
                    <a:ext uri="{FF2B5EF4-FFF2-40B4-BE49-F238E27FC236}">
                      <a16:creationId xmlns:a16="http://schemas.microsoft.com/office/drawing/2014/main" id="{B170A780-4E4B-4601-B00E-053B7E14D369}"/>
                    </a:ext>
                  </a:extLst>
                </p:cNvPr>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7" name="Freeform 41">
                  <a:extLst>
                    <a:ext uri="{FF2B5EF4-FFF2-40B4-BE49-F238E27FC236}">
                      <a16:creationId xmlns:a16="http://schemas.microsoft.com/office/drawing/2014/main" id="{42A7695B-DE2C-4B3A-A496-380A1BD95483}"/>
                    </a:ext>
                  </a:extLst>
                </p:cNvPr>
                <p:cNvSpPr>
                  <a:spLocks/>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 name="Oval 42">
                  <a:extLst>
                    <a:ext uri="{FF2B5EF4-FFF2-40B4-BE49-F238E27FC236}">
                      <a16:creationId xmlns:a16="http://schemas.microsoft.com/office/drawing/2014/main" id="{8EAFF4E2-D78B-4766-9A39-EB4292FC2078}"/>
                    </a:ext>
                  </a:extLst>
                </p:cNvPr>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9" name="Freeform 43">
                  <a:extLst>
                    <a:ext uri="{FF2B5EF4-FFF2-40B4-BE49-F238E27FC236}">
                      <a16:creationId xmlns:a16="http://schemas.microsoft.com/office/drawing/2014/main" id="{C1AFCD9D-A01D-40F1-AD54-07B4F2626C58}"/>
                    </a:ext>
                  </a:extLst>
                </p:cNvPr>
                <p:cNvSpPr>
                  <a:spLocks/>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Oval 44">
                  <a:extLst>
                    <a:ext uri="{FF2B5EF4-FFF2-40B4-BE49-F238E27FC236}">
                      <a16:creationId xmlns:a16="http://schemas.microsoft.com/office/drawing/2014/main" id="{C453ED9D-B09A-4C40-8ECE-6FB57D72F737}"/>
                    </a:ext>
                  </a:extLst>
                </p:cNvPr>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41" name="Freeform 45">
                  <a:extLst>
                    <a:ext uri="{FF2B5EF4-FFF2-40B4-BE49-F238E27FC236}">
                      <a16:creationId xmlns:a16="http://schemas.microsoft.com/office/drawing/2014/main" id="{F7C32FBD-0365-4D94-A867-14B305680E23}"/>
                    </a:ext>
                  </a:extLst>
                </p:cNvPr>
                <p:cNvSpPr>
                  <a:spLocks/>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 name="Oval 46">
                  <a:extLst>
                    <a:ext uri="{FF2B5EF4-FFF2-40B4-BE49-F238E27FC236}">
                      <a16:creationId xmlns:a16="http://schemas.microsoft.com/office/drawing/2014/main" id="{34999007-2349-4EC4-928D-62650059C2BE}"/>
                    </a:ext>
                  </a:extLst>
                </p:cNvPr>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43" name="Freeform 47">
                  <a:extLst>
                    <a:ext uri="{FF2B5EF4-FFF2-40B4-BE49-F238E27FC236}">
                      <a16:creationId xmlns:a16="http://schemas.microsoft.com/office/drawing/2014/main" id="{6C34E7A4-8CE8-4ED2-A2C6-5A0266EE488C}"/>
                    </a:ext>
                  </a:extLst>
                </p:cNvPr>
                <p:cNvSpPr>
                  <a:spLocks/>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a16="http://schemas.microsoft.com/office/drawing/2014/main" id="{088650AD-4B4E-4CA6-BFF6-7FA534F3D228}"/>
                </a:ext>
              </a:extLst>
            </p:cNvPr>
            <p:cNvGrpSpPr/>
            <p:nvPr/>
          </p:nvGrpSpPr>
          <p:grpSpPr>
            <a:xfrm>
              <a:off x="4696362" y="3100388"/>
              <a:ext cx="2065893" cy="1757720"/>
              <a:chOff x="4696362" y="3100388"/>
              <a:chExt cx="2065893" cy="1757720"/>
            </a:xfrm>
          </p:grpSpPr>
          <p:sp>
            <p:nvSpPr>
              <p:cNvPr id="21" name="任意多边形 23">
                <a:extLst>
                  <a:ext uri="{FF2B5EF4-FFF2-40B4-BE49-F238E27FC236}">
                    <a16:creationId xmlns:a16="http://schemas.microsoft.com/office/drawing/2014/main" id="{49D59A1F-8F3E-4DBC-ACFB-F4A158067236}"/>
                  </a:ext>
                </a:extLst>
              </p:cNvPr>
              <p:cNvSpPr/>
              <p:nvPr/>
            </p:nvSpPr>
            <p:spPr>
              <a:xfrm rot="16200000" flipH="1">
                <a:off x="4850449" y="2946301"/>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22" name="组合 218">
                <a:extLst>
                  <a:ext uri="{FF2B5EF4-FFF2-40B4-BE49-F238E27FC236}">
                    <a16:creationId xmlns:a16="http://schemas.microsoft.com/office/drawing/2014/main" id="{5EE1141C-A3ED-4E91-99ED-995A5D6CD88D}"/>
                  </a:ext>
                </a:extLst>
              </p:cNvPr>
              <p:cNvGrpSpPr>
                <a:grpSpLocks/>
              </p:cNvGrpSpPr>
              <p:nvPr/>
            </p:nvGrpSpPr>
            <p:grpSpPr bwMode="auto">
              <a:xfrm>
                <a:off x="5506517" y="3859233"/>
                <a:ext cx="532930" cy="531316"/>
                <a:chOff x="9488488" y="4192588"/>
                <a:chExt cx="341313" cy="344487"/>
              </a:xfrm>
            </p:grpSpPr>
            <p:sp>
              <p:nvSpPr>
                <p:cNvPr id="24" name="Freeform 48">
                  <a:extLst>
                    <a:ext uri="{FF2B5EF4-FFF2-40B4-BE49-F238E27FC236}">
                      <a16:creationId xmlns:a16="http://schemas.microsoft.com/office/drawing/2014/main" id="{D6DB496A-6FC0-4795-A8D4-8B8064DD33AD}"/>
                    </a:ext>
                  </a:extLst>
                </p:cNvPr>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5" name="Freeform 49">
                  <a:extLst>
                    <a:ext uri="{FF2B5EF4-FFF2-40B4-BE49-F238E27FC236}">
                      <a16:creationId xmlns:a16="http://schemas.microsoft.com/office/drawing/2014/main" id="{6274A6FE-5C34-441D-9402-4261686F3392}"/>
                    </a:ext>
                  </a:extLst>
                </p:cNvPr>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Freeform 50">
                  <a:extLst>
                    <a:ext uri="{FF2B5EF4-FFF2-40B4-BE49-F238E27FC236}">
                      <a16:creationId xmlns:a16="http://schemas.microsoft.com/office/drawing/2014/main" id="{05DB982D-27E9-4CC8-89BE-3CC93E644BB4}"/>
                    </a:ext>
                  </a:extLst>
                </p:cNvPr>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7" name="Oval 51">
                  <a:extLst>
                    <a:ext uri="{FF2B5EF4-FFF2-40B4-BE49-F238E27FC236}">
                      <a16:creationId xmlns:a16="http://schemas.microsoft.com/office/drawing/2014/main" id="{48459402-FF6B-4265-9A17-32CD966C2000}"/>
                    </a:ext>
                  </a:extLst>
                </p:cNvPr>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28" name="Oval 52">
                  <a:extLst>
                    <a:ext uri="{FF2B5EF4-FFF2-40B4-BE49-F238E27FC236}">
                      <a16:creationId xmlns:a16="http://schemas.microsoft.com/office/drawing/2014/main" id="{4A7DF743-9AF0-40C7-850F-0EBB97224E8B}"/>
                    </a:ext>
                  </a:extLst>
                </p:cNvPr>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29" name="Oval 53">
                  <a:extLst>
                    <a:ext uri="{FF2B5EF4-FFF2-40B4-BE49-F238E27FC236}">
                      <a16:creationId xmlns:a16="http://schemas.microsoft.com/office/drawing/2014/main" id="{5AAB8843-3C87-435A-B520-D764F3F060A0}"/>
                    </a:ext>
                  </a:extLst>
                </p:cNvPr>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0" name="Oval 54">
                  <a:extLst>
                    <a:ext uri="{FF2B5EF4-FFF2-40B4-BE49-F238E27FC236}">
                      <a16:creationId xmlns:a16="http://schemas.microsoft.com/office/drawing/2014/main" id="{CEF67CA5-9974-4452-8C16-FCAB7F7DCFDB}"/>
                    </a:ext>
                  </a:extLst>
                </p:cNvPr>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grpSp>
        </p:grpSp>
      </p:grpSp>
      <p:sp>
        <p:nvSpPr>
          <p:cNvPr id="62" name="TextBox 61">
            <a:extLst>
              <a:ext uri="{FF2B5EF4-FFF2-40B4-BE49-F238E27FC236}">
                <a16:creationId xmlns:a16="http://schemas.microsoft.com/office/drawing/2014/main" id="{0792B6C9-B21B-40B4-8209-86021D31ABE5}"/>
              </a:ext>
            </a:extLst>
          </p:cNvPr>
          <p:cNvSpPr txBox="1">
            <a:spLocks noChangeArrowheads="1"/>
          </p:cNvSpPr>
          <p:nvPr/>
        </p:nvSpPr>
        <p:spPr bwMode="auto">
          <a:xfrm>
            <a:off x="3089631" y="677429"/>
            <a:ext cx="503138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fr-FR"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Bài tập 4, trang 25</a:t>
            </a:r>
            <a:endParaRPr lang="zh-CN" altLang="en-US" sz="4400"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2" name="Rectangle 1"/>
          <p:cNvSpPr/>
          <p:nvPr/>
        </p:nvSpPr>
        <p:spPr>
          <a:xfrm>
            <a:off x="791971" y="2493060"/>
            <a:ext cx="2840297" cy="1754326"/>
          </a:xfrm>
          <a:prstGeom prst="rect">
            <a:avLst/>
          </a:prstGeom>
        </p:spPr>
        <p:txBody>
          <a:bodyPr wrap="square">
            <a:spAutoFit/>
          </a:bodyPr>
          <a:lstStyle/>
          <a:p>
            <a:pPr lvl="0" algn="just">
              <a:spcAft>
                <a:spcPts val="0"/>
              </a:spcAft>
              <a:buSzPts val="1400"/>
              <a:tabLst>
                <a:tab pos="1386840" algn="l"/>
              </a:tabLst>
            </a:pPr>
            <a:r>
              <a:rPr lang="fr-FR" sz="3600">
                <a:latin typeface="Times New Roman" panose="02020603050405020304" pitchFamily="18" charset="0"/>
                <a:ea typeface="Times New Roman" panose="02020603050405020304" pitchFamily="18" charset="0"/>
                <a:cs typeface="Times New Roman" panose="02020603050405020304" pitchFamily="18" charset="0"/>
              </a:rPr>
              <a:t>Xác định thán từ (trong các từ in đậm)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8910206" y="2571945"/>
            <a:ext cx="2670663" cy="1754326"/>
          </a:xfrm>
          <a:prstGeom prst="rect">
            <a:avLst/>
          </a:prstGeom>
        </p:spPr>
        <p:txBody>
          <a:bodyPr wrap="square">
            <a:spAutoFit/>
          </a:bodyPr>
          <a:lstStyle/>
          <a:p>
            <a:pPr lvl="0" algn="just">
              <a:spcAft>
                <a:spcPts val="0"/>
              </a:spcAft>
              <a:buSzPts val="1400"/>
              <a:tabLst>
                <a:tab pos="1386840" algn="l"/>
              </a:tabLst>
            </a:pPr>
            <a:r>
              <a:rPr lang="fr-FR" sz="3600">
                <a:latin typeface="Times New Roman" panose="02020603050405020304" pitchFamily="18" charset="0"/>
                <a:ea typeface="Times New Roman" panose="02020603050405020304" pitchFamily="18" charset="0"/>
                <a:cs typeface="Times New Roman" panose="02020603050405020304" pitchFamily="18" charset="0"/>
              </a:rPr>
              <a:t>Lí giải vì sao những từ đó là thán từ</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322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barn(inVertical)">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6100794"/>
              </p:ext>
            </p:extLst>
          </p:nvPr>
        </p:nvGraphicFramePr>
        <p:xfrm>
          <a:off x="2380874" y="315462"/>
          <a:ext cx="7773778" cy="29260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21105">
                  <a:extLst>
                    <a:ext uri="{9D8B030D-6E8A-4147-A177-3AD203B41FA5}">
                      <a16:colId xmlns:a16="http://schemas.microsoft.com/office/drawing/2014/main" val="20000"/>
                    </a:ext>
                  </a:extLst>
                </a:gridCol>
                <a:gridCol w="3302551">
                  <a:extLst>
                    <a:ext uri="{9D8B030D-6E8A-4147-A177-3AD203B41FA5}">
                      <a16:colId xmlns:a16="http://schemas.microsoft.com/office/drawing/2014/main" val="20001"/>
                    </a:ext>
                  </a:extLst>
                </a:gridCol>
                <a:gridCol w="3050122">
                  <a:extLst>
                    <a:ext uri="{9D8B030D-6E8A-4147-A177-3AD203B41FA5}">
                      <a16:colId xmlns:a16="http://schemas.microsoft.com/office/drawing/2014/main" val="20002"/>
                    </a:ext>
                  </a:extLst>
                </a:gridCol>
              </a:tblGrid>
              <a:tr h="0">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Thán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Câu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Lí giải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 rẽ lối này cơ mà.</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trong câu này có tác dụng để gọi đáp.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 thầy nó ạ.</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2902129" y="3779966"/>
            <a:ext cx="6731267" cy="2589620"/>
          </a:xfrm>
          <a:prstGeom prst="rect">
            <a:avLst/>
          </a:prstGeom>
        </p:spPr>
        <p:txBody>
          <a:bodyPr wrap="square">
            <a:spAutoFit/>
          </a:bodyPr>
          <a:lstStyle/>
          <a:p>
            <a:pPr marL="342900" lvl="0" indent="-342900" algn="just">
              <a:lnSpc>
                <a:spcPct val="115000"/>
              </a:lnSpc>
              <a:spcAft>
                <a:spcPts val="1200"/>
              </a:spcAft>
              <a:buSzPts val="1400"/>
              <a:buFont typeface="Times New Roman" panose="02020603050405020304" pitchFamily="18" charset="0"/>
              <a:buChar char="-"/>
            </a:pPr>
            <a:r>
              <a:rPr lang="en-US" sz="3600">
                <a:latin typeface="Times New Roman" panose="02020603050405020304" pitchFamily="18" charset="0"/>
                <a:ea typeface="Times New Roman" panose="02020603050405020304" pitchFamily="18" charset="0"/>
                <a:cs typeface="Times New Roman" panose="02020603050405020304" pitchFamily="18" charset="0"/>
              </a:rPr>
              <a:t>Các từ in đậm trong các câu còn lại (câu a,c) không phải là thán từ vì nó không có chức năng bộc lộ cảm xúc hay gọi đáp.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6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4:</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Vận dụng</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2528052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0034F42-505A-48A3-93AA-553136BCA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7" name="矩形 56">
            <a:extLst>
              <a:ext uri="{FF2B5EF4-FFF2-40B4-BE49-F238E27FC236}">
                <a16:creationId xmlns:a16="http://schemas.microsoft.com/office/drawing/2014/main" id="{07471AF7-794C-40C0-B101-AF870BE11554}"/>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3048793" y="836232"/>
            <a:ext cx="6092825" cy="3416320"/>
          </a:xfrm>
          <a:prstGeom prst="rect">
            <a:avLst/>
          </a:prstGeom>
        </p:spPr>
        <p:txBody>
          <a:bodyPr>
            <a:spAutoFit/>
          </a:bodyPr>
          <a:lstStyle/>
          <a:p>
            <a:pPr algn="just"/>
            <a:r>
              <a:rPr lang="en-US" sz="3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Bài tập 5.tr25: </a:t>
            </a:r>
            <a:r>
              <a:rPr lang="en-US" sz="3600">
                <a:latin typeface="Times New Roman" panose="02020603050405020304" pitchFamily="18" charset="0"/>
                <a:ea typeface="Times New Roman" panose="02020603050405020304" pitchFamily="18" charset="0"/>
                <a:cs typeface="Times New Roman" panose="02020603050405020304" pitchFamily="18" charset="0"/>
              </a:rPr>
              <a:t>Viết đoạn văn (khoảng 6 – 8 dòng) kể về một kỉ niệm của em, trong đó có sử dụng ít nhất một trợ từ hoặc một thán từ. Chỉ ra trợ từ (hoặc thán từ) trong đoạn văn đã viết.</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750" fill="hold"/>
                                        <p:tgtEl>
                                          <p:spTgt spid="57"/>
                                        </p:tgtEl>
                                        <p:attrNameLst>
                                          <p:attrName>ppt_w</p:attrName>
                                        </p:attrNameLst>
                                      </p:cBhvr>
                                      <p:tavLst>
                                        <p:tav tm="0">
                                          <p:val>
                                            <p:fltVal val="0"/>
                                          </p:val>
                                        </p:tav>
                                        <p:tav tm="100000">
                                          <p:val>
                                            <p:strVal val="#ppt_w"/>
                                          </p:val>
                                        </p:tav>
                                      </p:tavLst>
                                    </p:anim>
                                    <p:anim calcmode="lin" valueType="num">
                                      <p:cBhvr>
                                        <p:cTn id="12" dur="750" fill="hold"/>
                                        <p:tgtEl>
                                          <p:spTgt spid="57"/>
                                        </p:tgtEl>
                                        <p:attrNameLst>
                                          <p:attrName>ppt_h</p:attrName>
                                        </p:attrNameLst>
                                      </p:cBhvr>
                                      <p:tavLst>
                                        <p:tav tm="0">
                                          <p:val>
                                            <p:fltVal val="0"/>
                                          </p:val>
                                        </p:tav>
                                        <p:tav tm="100000">
                                          <p:val>
                                            <p:strVal val="#ppt_h"/>
                                          </p:val>
                                        </p:tav>
                                      </p:tavLst>
                                    </p:anim>
                                    <p:animEffect transition="in" filter="fade">
                                      <p:cBhvr>
                                        <p:cTn id="13"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383F4D4-B885-46A9-87E9-D989E2B11C26}"/>
              </a:ext>
            </a:extLst>
          </p:cNvPr>
          <p:cNvGrpSpPr/>
          <p:nvPr/>
        </p:nvGrpSpPr>
        <p:grpSpPr>
          <a:xfrm>
            <a:off x="2236668" y="116946"/>
            <a:ext cx="7269483" cy="722827"/>
            <a:chOff x="5645712" y="454584"/>
            <a:chExt cx="7269483" cy="722827"/>
          </a:xfrm>
        </p:grpSpPr>
        <p:sp>
          <p:nvSpPr>
            <p:cNvPr id="7" name="矩形 6">
              <a:extLst>
                <a:ext uri="{FF2B5EF4-FFF2-40B4-BE49-F238E27FC236}">
                  <a16:creationId xmlns:a16="http://schemas.microsoft.com/office/drawing/2014/main" id="{C1809754-3305-4366-B3DB-204430B55AB0}"/>
                </a:ext>
              </a:extLst>
            </p:cNvPr>
            <p:cNvSpPr/>
            <p:nvPr/>
          </p:nvSpPr>
          <p:spPr>
            <a:xfrm>
              <a:off x="5645712" y="1131692"/>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id="{0792B6C9-B21B-40B4-8209-86021D31ABE5}"/>
                </a:ext>
              </a:extLst>
            </p:cNvPr>
            <p:cNvSpPr txBox="1">
              <a:spLocks noChangeArrowheads="1"/>
            </p:cNvSpPr>
            <p:nvPr/>
          </p:nvSpPr>
          <p:spPr bwMode="auto">
            <a:xfrm>
              <a:off x="6864435" y="454584"/>
              <a:ext cx="51014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vi-VN" altLang="zh-CN" sz="4400" b="1" smtClean="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rPr>
                <a:t>Phiếu học tập số 1</a:t>
              </a:r>
              <a:endParaRPr lang="zh-CN" altLang="en-US" sz="4400" b="1" dirty="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098626198"/>
              </p:ext>
            </p:extLst>
          </p:nvPr>
        </p:nvGraphicFramePr>
        <p:xfrm>
          <a:off x="807372" y="1214478"/>
          <a:ext cx="11069053" cy="502562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132293">
                  <a:extLst>
                    <a:ext uri="{9D8B030D-6E8A-4147-A177-3AD203B41FA5}">
                      <a16:colId xmlns:a16="http://schemas.microsoft.com/office/drawing/2014/main" val="20000"/>
                    </a:ext>
                  </a:extLst>
                </a:gridCol>
                <a:gridCol w="5936760">
                  <a:extLst>
                    <a:ext uri="{9D8B030D-6E8A-4147-A177-3AD203B41FA5}">
                      <a16:colId xmlns:a16="http://schemas.microsoft.com/office/drawing/2014/main" val="20001"/>
                    </a:ext>
                  </a:extLst>
                </a:gridCol>
              </a:tblGrid>
              <a:tr h="636502">
                <a:tc>
                  <a:txBody>
                    <a:bodyPr/>
                    <a:lstStyle/>
                    <a:p>
                      <a:pPr algn="ctr">
                        <a:lnSpc>
                          <a:spcPct val="100000"/>
                        </a:lnSpc>
                        <a:spcAft>
                          <a:spcPts val="0"/>
                        </a:spcAft>
                        <a:tabLst>
                          <a:tab pos="90170" algn="l"/>
                          <a:tab pos="180340" algn="l"/>
                          <a:tab pos="270510" algn="l"/>
                        </a:tabLs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yêu cầu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 pos="270510" algn="l"/>
                        </a:tabLs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0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nl-NL"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 ăn có hai bát cơm</a:t>
                      </a:r>
                      <a:r>
                        <a:rPr lang="nl-NL"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3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0000"/>
                        </a:lnSpc>
                        <a:spcAft>
                          <a:spcPts val="0"/>
                        </a:spcAft>
                        <a:buSzPts val="1400"/>
                        <a:buFont typeface="Times New Roman" panose="02020603050405020304" pitchFamily="18" charset="0"/>
                        <a:buChar char="-"/>
                        <a:tabLst>
                          <a:tab pos="90170" algn="l"/>
                          <a:tab pos="180340" algn="l"/>
                          <a:tab pos="270510" algn="l"/>
                        </a:tabLst>
                      </a:pP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56695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1" y="171162"/>
            <a:ext cx="11271182" cy="5599610"/>
          </a:xfrm>
          <a:prstGeom prst="rect">
            <a:avLst/>
          </a:prstGeom>
          <a:ln>
            <a:solidFill>
              <a:schemeClr val="accent1"/>
            </a:solidFill>
          </a:ln>
        </p:spPr>
        <p:txBody>
          <a:bodyPr wrap="square">
            <a:spAutoFit/>
          </a:bodyPr>
          <a:lstStyle/>
          <a:p>
            <a:pPr algn="ctr">
              <a:lnSpc>
                <a:spcPct val="115000"/>
              </a:lnSpc>
              <a:spcAft>
                <a:spcPts val="1000"/>
              </a:spcAft>
              <a:tabLst>
                <a:tab pos="1386840" algn="l"/>
              </a:tabLst>
            </a:pPr>
            <a:r>
              <a:rPr lang="vi-VN" sz="2000" b="1">
                <a:solidFill>
                  <a:srgbClr val="FF0000"/>
                </a:solidFill>
                <a:latin typeface="+mj-lt"/>
                <a:ea typeface="MS Mincho"/>
                <a:cs typeface="Times New Roman" panose="02020603050405020304" pitchFamily="18" charset="0"/>
              </a:rPr>
              <a:t>PHIẾU CHỈNH SỬA BÀI VIẾT</a:t>
            </a:r>
            <a:endParaRPr lang="en-GB" sz="2000" b="1">
              <a:latin typeface="+mj-lt"/>
              <a:ea typeface="Times New Roman" panose="02020603050405020304" pitchFamily="18" charset="0"/>
            </a:endParaRPr>
          </a:p>
          <a:p>
            <a:pPr>
              <a:lnSpc>
                <a:spcPct val="115000"/>
              </a:lnSpc>
              <a:spcAft>
                <a:spcPts val="1000"/>
              </a:spcAft>
              <a:tabLst>
                <a:tab pos="1386840" algn="l"/>
              </a:tabLst>
            </a:pPr>
            <a:r>
              <a:rPr lang="vi-VN" sz="2000" b="1">
                <a:solidFill>
                  <a:srgbClr val="003366"/>
                </a:solidFill>
                <a:latin typeface="+mj-lt"/>
                <a:ea typeface="MS Mincho"/>
                <a:cs typeface="Times New Roman" panose="02020603050405020304" pitchFamily="18" charset="0"/>
              </a:rPr>
              <a:t>Nhiệm vụ:</a:t>
            </a:r>
            <a:r>
              <a:rPr lang="vi-VN" sz="2000" b="1">
                <a:solidFill>
                  <a:srgbClr val="0070C0"/>
                </a:solidFill>
                <a:latin typeface="+mj-lt"/>
                <a:ea typeface="MS Mincho"/>
                <a:cs typeface="Times New Roman" panose="02020603050405020304" pitchFamily="18" charset="0"/>
              </a:rPr>
              <a:t> </a:t>
            </a:r>
            <a:r>
              <a:rPr lang="vi-VN" sz="2000" b="1">
                <a:latin typeface="+mj-lt"/>
                <a:ea typeface="MS Mincho"/>
                <a:cs typeface="Times New Roman" panose="02020603050405020304" pitchFamily="18" charset="0"/>
              </a:rPr>
              <a:t>Hãy đọc bài viết của mình và hoàn chỉnh bài viết bằng cách trả lời các câu hỏi sau:</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solidFill>
                  <a:srgbClr val="0D0D0D"/>
                </a:solidFill>
                <a:latin typeface="+mj-lt"/>
                <a:ea typeface="MS Mincho"/>
                <a:cs typeface="Times New Roman" panose="02020603050405020304" pitchFamily="18" charset="0"/>
              </a:rPr>
              <a:t>1. Bài viết  đảm bảo hình thức đoạn văn chưa?</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 </a:t>
            </a:r>
            <a:r>
              <a:rPr lang="vi-VN" sz="2000" b="1">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solidFill>
                  <a:srgbClr val="0D0D0D"/>
                </a:solidFill>
                <a:latin typeface="+mj-lt"/>
                <a:ea typeface="MS Mincho"/>
                <a:cs typeface="Times New Roman" panose="02020603050405020304" pitchFamily="18" charset="0"/>
              </a:rPr>
              <a:t>2. Nội dung đã đảm bảo các ý chưa? Nếu chưa cần bổ sung những ý nào?</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3. Bài viết có sai chính tả không? Nếu có em sửa chữa như thế nào?</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4. Đoạn văn viết đã kể lại một kỉ niệm của em chưa (kỉ niệm được kể là kỉ niệm gì? Kỉ niệm ấy diễn ra ở đâu, như thế nào? Ai cùng tham gia kỉ niệm. Kỉ niệm qua đi khiến em có suy nghĩ và cảm xúc gì? </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Nếu chưa, hãy khắc phục.</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5. Đoạn văn đã sử dụng ít nhất một trợ từ (hoặc thán từ) chưa? Hãy chỉ ra ở phần chú thích.</a:t>
            </a:r>
            <a:endParaRPr lang="en-GB" sz="2000" b="1">
              <a:effectLst/>
              <a:latin typeface="+mj-lt"/>
              <a:ea typeface="Times New Roman" panose="02020603050405020304" pitchFamily="18" charset="0"/>
            </a:endParaRPr>
          </a:p>
        </p:txBody>
      </p:sp>
    </p:spTree>
    <p:extLst>
      <p:ext uri="{BB962C8B-B14F-4D97-AF65-F5344CB8AC3E}">
        <p14:creationId xmlns:p14="http://schemas.microsoft.com/office/powerpoint/2010/main" val="16599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11" name="品 2">
            <a:extLst>
              <a:ext uri="{FF2B5EF4-FFF2-40B4-BE49-F238E27FC236}">
                <a16:creationId xmlns:a16="http://schemas.microsoft.com/office/drawing/2014/main" id="{4F2697CB-6EB8-4C02-9FCD-A841242A3658}"/>
              </a:ext>
            </a:extLst>
          </p:cNvPr>
          <p:cNvSpPr>
            <a:spLocks noChangeArrowheads="1"/>
          </p:cNvSpPr>
          <p:nvPr/>
        </p:nvSpPr>
        <p:spPr bwMode="auto">
          <a:xfrm>
            <a:off x="356135" y="1126156"/>
            <a:ext cx="5473165" cy="5073192"/>
          </a:xfrm>
          <a:prstGeom prst="rect">
            <a:avLst/>
          </a:prstGeom>
          <a:solidFill>
            <a:srgbClr val="BE7E65"/>
          </a:solidFill>
          <a:ln w="12700">
            <a:noFill/>
            <a:bevel/>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chemeClr val="bg1"/>
              </a:solidFill>
              <a:latin typeface="宋体" panose="02010600030101010101" pitchFamily="2" charset="-122"/>
              <a:sym typeface="宋体" panose="02010600030101010101" pitchFamily="2" charset="-122"/>
            </a:endParaRPr>
          </a:p>
        </p:txBody>
      </p:sp>
      <p:sp>
        <p:nvSpPr>
          <p:cNvPr id="14" name="矩形 10">
            <a:extLst>
              <a:ext uri="{FF2B5EF4-FFF2-40B4-BE49-F238E27FC236}">
                <a16:creationId xmlns:a16="http://schemas.microsoft.com/office/drawing/2014/main" id="{4650F417-72F2-4F49-9BC9-98E0413FA140}"/>
              </a:ext>
            </a:extLst>
          </p:cNvPr>
          <p:cNvSpPr>
            <a:spLocks noChangeArrowheads="1"/>
          </p:cNvSpPr>
          <p:nvPr/>
        </p:nvSpPr>
        <p:spPr bwMode="auto">
          <a:xfrm>
            <a:off x="6055834" y="1750505"/>
            <a:ext cx="5239174" cy="4448843"/>
          </a:xfrm>
          <a:prstGeom prst="rect">
            <a:avLst/>
          </a:prstGeom>
          <a:blipFill dpi="0" rotWithShape="1">
            <a:blip r:embed="rId3"/>
            <a:srcRect/>
            <a:stretch>
              <a:fillRect/>
            </a:stretch>
          </a:blip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2" name="Rectangle 1"/>
          <p:cNvSpPr/>
          <p:nvPr/>
        </p:nvSpPr>
        <p:spPr>
          <a:xfrm>
            <a:off x="481263" y="1232856"/>
            <a:ext cx="5348037" cy="4859792"/>
          </a:xfrm>
          <a:prstGeom prst="rect">
            <a:avLst/>
          </a:prstGeom>
        </p:spPr>
        <p:txBody>
          <a:bodyPr wrap="square">
            <a:spAutoFit/>
          </a:bodyPr>
          <a:lstStyle/>
          <a:p>
            <a:pPr algn="just">
              <a:lnSpc>
                <a:spcPct val="115000"/>
              </a:lnSpc>
            </a:pPr>
            <a:r>
              <a:rPr lang="vi-VN" sz="2800" b="1">
                <a:solidFill>
                  <a:srgbClr val="000000"/>
                </a:solidFill>
                <a:latin typeface="+mj-lt"/>
                <a:ea typeface="Times New Roman" panose="02020603050405020304" pitchFamily="18" charset="0"/>
                <a:cs typeface="Times New Roman" panose="02020603050405020304" pitchFamily="18" charset="0"/>
              </a:rPr>
              <a:t>Yêu cầu của đoạn văn: </a:t>
            </a:r>
            <a:endParaRPr lang="en-GB" sz="2400">
              <a:latin typeface="+mj-lt"/>
              <a:ea typeface="Times New Roman" panose="02020603050405020304" pitchFamily="18" charset="0"/>
            </a:endParaRPr>
          </a:p>
          <a:p>
            <a:pPr algn="just">
              <a:lnSpc>
                <a:spcPct val="115000"/>
              </a:lnSpc>
            </a:pPr>
            <a:r>
              <a:rPr lang="vi-VN" sz="2800">
                <a:solidFill>
                  <a:srgbClr val="000000"/>
                </a:solidFill>
                <a:latin typeface="+mj-lt"/>
                <a:ea typeface="Times New Roman" panose="02020603050405020304" pitchFamily="18" charset="0"/>
                <a:cs typeface="Times New Roman" panose="02020603050405020304" pitchFamily="18" charset="0"/>
              </a:rPr>
              <a:t>- </a:t>
            </a:r>
            <a:r>
              <a:rPr lang="vi-VN" sz="2800" b="1" i="1">
                <a:solidFill>
                  <a:srgbClr val="000000"/>
                </a:solidFill>
                <a:latin typeface="+mj-lt"/>
                <a:ea typeface="Times New Roman" panose="02020603050405020304" pitchFamily="18" charset="0"/>
                <a:cs typeface="Times New Roman" panose="02020603050405020304" pitchFamily="18" charset="0"/>
              </a:rPr>
              <a:t>Hình thức:</a:t>
            </a:r>
            <a:r>
              <a:rPr lang="vi-VN" sz="2800">
                <a:solidFill>
                  <a:srgbClr val="000000"/>
                </a:solidFill>
                <a:latin typeface="+mj-lt"/>
                <a:ea typeface="Times New Roman" panose="02020603050405020304" pitchFamily="18" charset="0"/>
                <a:cs typeface="Times New Roman" panose="02020603050405020304" pitchFamily="18" charset="0"/>
              </a:rPr>
              <a:t> là một đoạn văn tự sự, có độ dài từ 6-8 dòng.</a:t>
            </a:r>
            <a:endParaRPr lang="en-GB" sz="2400">
              <a:latin typeface="+mj-lt"/>
              <a:ea typeface="Times New Roman" panose="02020603050405020304" pitchFamily="18" charset="0"/>
            </a:endParaRPr>
          </a:p>
          <a:p>
            <a:pPr algn="just">
              <a:lnSpc>
                <a:spcPct val="115000"/>
              </a:lnSpc>
              <a:spcAft>
                <a:spcPts val="1200"/>
              </a:spcAft>
            </a:pPr>
            <a:r>
              <a:rPr lang="vi-VN" sz="2800">
                <a:solidFill>
                  <a:srgbClr val="000000"/>
                </a:solidFill>
                <a:latin typeface="+mj-lt"/>
                <a:ea typeface="Times New Roman" panose="02020603050405020304" pitchFamily="18" charset="0"/>
                <a:cs typeface="Times New Roman" panose="02020603050405020304" pitchFamily="18" charset="0"/>
              </a:rPr>
              <a:t>- </a:t>
            </a:r>
            <a:r>
              <a:rPr lang="vi-VN" sz="2800" b="1" i="1">
                <a:solidFill>
                  <a:srgbClr val="000000"/>
                </a:solidFill>
                <a:latin typeface="+mj-lt"/>
                <a:ea typeface="Times New Roman" panose="02020603050405020304" pitchFamily="18" charset="0"/>
                <a:cs typeface="Times New Roman" panose="02020603050405020304" pitchFamily="18" charset="0"/>
              </a:rPr>
              <a:t>Nội dung:</a:t>
            </a:r>
            <a:endParaRPr lang="en-GB" sz="2400">
              <a:latin typeface="+mj-lt"/>
              <a:ea typeface="Times New Roman" panose="02020603050405020304" pitchFamily="18" charset="0"/>
            </a:endParaRPr>
          </a:p>
          <a:p>
            <a:pPr algn="just">
              <a:lnSpc>
                <a:spcPct val="115000"/>
              </a:lnSpc>
              <a:spcAft>
                <a:spcPts val="1200"/>
              </a:spcAft>
            </a:pPr>
            <a:r>
              <a:rPr lang="vi-VN" sz="2800" b="1" i="1">
                <a:latin typeface="+mj-lt"/>
                <a:ea typeface="Times New Roman" panose="02020603050405020304" pitchFamily="18" charset="0"/>
                <a:cs typeface="Times New Roman" panose="02020603050405020304" pitchFamily="18" charset="0"/>
              </a:rPr>
              <a:t>+ </a:t>
            </a:r>
            <a:r>
              <a:rPr lang="vi-VN" sz="2800">
                <a:latin typeface="+mj-lt"/>
                <a:ea typeface="Times New Roman" panose="02020603050405020304" pitchFamily="18" charset="0"/>
                <a:cs typeface="Times New Roman" panose="02020603050405020304" pitchFamily="18" charset="0"/>
              </a:rPr>
              <a:t>Kể về một kỉ niệm của em</a:t>
            </a:r>
            <a:endParaRPr lang="en-GB" sz="2400">
              <a:latin typeface="+mj-lt"/>
              <a:ea typeface="Times New Roman" panose="02020603050405020304" pitchFamily="18" charset="0"/>
            </a:endParaRPr>
          </a:p>
          <a:p>
            <a:pPr algn="just">
              <a:lnSpc>
                <a:spcPct val="115000"/>
              </a:lnSpc>
              <a:spcAft>
                <a:spcPts val="1200"/>
              </a:spcAft>
            </a:pPr>
            <a:r>
              <a:rPr lang="vi-VN" sz="2800">
                <a:latin typeface="+mj-lt"/>
                <a:ea typeface="Times New Roman" panose="02020603050405020304" pitchFamily="18" charset="0"/>
                <a:cs typeface="Times New Roman" panose="02020603050405020304" pitchFamily="18" charset="0"/>
              </a:rPr>
              <a:t>+ Có sử dụng ít nhất một trợ từ hoặc một thán từ. Chỉ ra trợ từ (hoặc thán từ) trong đoạn văn đã viết</a:t>
            </a:r>
            <a:r>
              <a:rPr lang="vi-VN" sz="2800" b="1" i="1">
                <a:latin typeface="+mj-lt"/>
                <a:ea typeface="Times New Roman" panose="02020603050405020304" pitchFamily="18" charset="0"/>
                <a:cs typeface="Times New Roman" panose="02020603050405020304" pitchFamily="18" charset="0"/>
              </a:rPr>
              <a:t> </a:t>
            </a:r>
            <a:endParaRPr lang="en-GB" sz="2400">
              <a:effectLst/>
              <a:latin typeface="+mj-lt"/>
              <a:ea typeface="Times New Roman" panose="02020603050405020304" pitchFamily="18" charset="0"/>
            </a:endParaRPr>
          </a:p>
        </p:txBody>
      </p:sp>
    </p:spTree>
    <p:extLst>
      <p:ext uri="{BB962C8B-B14F-4D97-AF65-F5344CB8AC3E}">
        <p14:creationId xmlns:p14="http://schemas.microsoft.com/office/powerpoint/2010/main" val="23209508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8" name="Freeform 8">
            <a:extLst>
              <a:ext uri="{FF2B5EF4-FFF2-40B4-BE49-F238E27FC236}">
                <a16:creationId xmlns:a16="http://schemas.microsoft.com/office/drawing/2014/main" id="{D5F95CE2-EF19-4FD3-B578-3E19657DC600}"/>
              </a:ext>
            </a:extLst>
          </p:cNvPr>
          <p:cNvSpPr>
            <a:spLocks noEditPoints="1"/>
          </p:cNvSpPr>
          <p:nvPr/>
        </p:nvSpPr>
        <p:spPr bwMode="auto">
          <a:xfrm>
            <a:off x="7038537" y="2092921"/>
            <a:ext cx="580798" cy="579211"/>
          </a:xfrm>
          <a:custGeom>
            <a:avLst/>
            <a:gdLst>
              <a:gd name="T0" fmla="*/ 290513 w 794"/>
              <a:gd name="T1" fmla="*/ 0 h 794"/>
              <a:gd name="T2" fmla="*/ 581025 w 794"/>
              <a:gd name="T3" fmla="*/ 289719 h 794"/>
              <a:gd name="T4" fmla="*/ 290513 w 794"/>
              <a:gd name="T5" fmla="*/ 579437 h 794"/>
              <a:gd name="T6" fmla="*/ 0 w 794"/>
              <a:gd name="T7" fmla="*/ 289719 h 794"/>
              <a:gd name="T8" fmla="*/ 290513 w 794"/>
              <a:gd name="T9" fmla="*/ 0 h 794"/>
              <a:gd name="T10" fmla="*/ 513702 w 794"/>
              <a:gd name="T11" fmla="*/ 182442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4 h 794"/>
              <a:gd name="T22" fmla="*/ 242947 w 794"/>
              <a:gd name="T23" fmla="*/ 452457 h 794"/>
              <a:gd name="T24" fmla="*/ 298562 w 794"/>
              <a:gd name="T25" fmla="*/ 397724 h 794"/>
              <a:gd name="T26" fmla="*/ 298562 w 794"/>
              <a:gd name="T27" fmla="*/ 397724 h 794"/>
              <a:gd name="T28" fmla="*/ 513702 w 794"/>
              <a:gd name="T29" fmla="*/ 182442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BE7E65"/>
          </a:solidFill>
          <a:ln>
            <a:noFill/>
          </a:ln>
        </p:spPr>
        <p:txBody>
          <a:bodyPr/>
          <a:lstStyle/>
          <a:p>
            <a:endParaRPr lang="zh-CN" altLang="en-US" sz="1800">
              <a:solidFill>
                <a:schemeClr val="bg1">
                  <a:lumMod val="50000"/>
                </a:schemeClr>
              </a:solidFill>
            </a:endParaRPr>
          </a:p>
        </p:txBody>
      </p:sp>
      <p:sp>
        <p:nvSpPr>
          <p:cNvPr id="10" name="Freeform 8">
            <a:extLst>
              <a:ext uri="{FF2B5EF4-FFF2-40B4-BE49-F238E27FC236}">
                <a16:creationId xmlns:a16="http://schemas.microsoft.com/office/drawing/2014/main" id="{96595B3E-CFCC-44EC-832D-80394A746B15}"/>
              </a:ext>
            </a:extLst>
          </p:cNvPr>
          <p:cNvSpPr>
            <a:spLocks noEditPoints="1"/>
          </p:cNvSpPr>
          <p:nvPr/>
        </p:nvSpPr>
        <p:spPr bwMode="auto">
          <a:xfrm>
            <a:off x="7038537" y="3103763"/>
            <a:ext cx="580798" cy="579212"/>
          </a:xfrm>
          <a:custGeom>
            <a:avLst/>
            <a:gdLst>
              <a:gd name="T0" fmla="*/ 290513 w 794"/>
              <a:gd name="T1" fmla="*/ 0 h 794"/>
              <a:gd name="T2" fmla="*/ 581025 w 794"/>
              <a:gd name="T3" fmla="*/ 289719 h 794"/>
              <a:gd name="T4" fmla="*/ 290513 w 794"/>
              <a:gd name="T5" fmla="*/ 579438 h 794"/>
              <a:gd name="T6" fmla="*/ 0 w 794"/>
              <a:gd name="T7" fmla="*/ 289719 h 794"/>
              <a:gd name="T8" fmla="*/ 290513 w 794"/>
              <a:gd name="T9" fmla="*/ 0 h 794"/>
              <a:gd name="T10" fmla="*/ 513702 w 794"/>
              <a:gd name="T11" fmla="*/ 182443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5 h 794"/>
              <a:gd name="T22" fmla="*/ 242947 w 794"/>
              <a:gd name="T23" fmla="*/ 452458 h 794"/>
              <a:gd name="T24" fmla="*/ 298562 w 794"/>
              <a:gd name="T25" fmla="*/ 397725 h 794"/>
              <a:gd name="T26" fmla="*/ 298562 w 794"/>
              <a:gd name="T27" fmla="*/ 397725 h 794"/>
              <a:gd name="T28" fmla="*/ 513702 w 794"/>
              <a:gd name="T29" fmla="*/ 182443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BE7E65"/>
          </a:solidFill>
          <a:ln>
            <a:noFill/>
          </a:ln>
        </p:spPr>
        <p:txBody>
          <a:bodyPr/>
          <a:lstStyle/>
          <a:p>
            <a:endParaRPr lang="zh-CN" altLang="en-US" sz="1800">
              <a:solidFill>
                <a:schemeClr val="bg1">
                  <a:lumMod val="50000"/>
                </a:schemeClr>
              </a:solidFill>
            </a:endParaRPr>
          </a:p>
        </p:txBody>
      </p:sp>
      <p:sp>
        <p:nvSpPr>
          <p:cNvPr id="11" name="TextBox 10">
            <a:extLst>
              <a:ext uri="{FF2B5EF4-FFF2-40B4-BE49-F238E27FC236}">
                <a16:creationId xmlns:a16="http://schemas.microsoft.com/office/drawing/2014/main" id="{DF140E11-7FA3-4B8A-AB72-11C26C44A435}"/>
              </a:ext>
            </a:extLst>
          </p:cNvPr>
          <p:cNvSpPr txBox="1">
            <a:spLocks noChangeArrowheads="1"/>
          </p:cNvSpPr>
          <p:nvPr/>
        </p:nvSpPr>
        <p:spPr bwMode="auto">
          <a:xfrm>
            <a:off x="7758980" y="2097425"/>
            <a:ext cx="3967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vi-VN" sz="3200">
                <a:solidFill>
                  <a:schemeClr val="tx1"/>
                </a:solidFill>
                <a:latin typeface="+mj-lt"/>
                <a:cs typeface="Times New Roman" panose="02020603050405020304" pitchFamily="18" charset="0"/>
              </a:rPr>
              <a:t>Hoàn thành các bài tập</a:t>
            </a:r>
            <a:endParaRPr lang="zh-CN" altLang="en-US" sz="3200" dirty="0">
              <a:solidFill>
                <a:schemeClr val="tx1"/>
              </a:solidFill>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6F4CB85B-AB26-4816-92BA-6B00A457C7C8}"/>
              </a:ext>
            </a:extLst>
          </p:cNvPr>
          <p:cNvSpPr txBox="1">
            <a:spLocks noChangeArrowheads="1"/>
          </p:cNvSpPr>
          <p:nvPr/>
        </p:nvSpPr>
        <p:spPr bwMode="auto">
          <a:xfrm>
            <a:off x="7758980" y="3138761"/>
            <a:ext cx="39670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buNone/>
            </a:pPr>
            <a:r>
              <a:rPr lang="vi-VN" sz="3200">
                <a:solidFill>
                  <a:schemeClr val="tx1"/>
                </a:solidFill>
                <a:latin typeface="+mj-lt"/>
                <a:cs typeface="Times New Roman" panose="02020603050405020304" pitchFamily="18" charset="0"/>
              </a:rPr>
              <a:t>Chuẩn bị bài thực hành đọc hiểu văn bản: “</a:t>
            </a:r>
            <a:r>
              <a:rPr lang="vi-VN" sz="3200" i="1">
                <a:solidFill>
                  <a:schemeClr val="tx1"/>
                </a:solidFill>
                <a:latin typeface="+mj-lt"/>
                <a:cs typeface="Times New Roman" panose="02020603050405020304" pitchFamily="18" charset="0"/>
              </a:rPr>
              <a:t>Người mẹ vườn cau” (Nguyễn Ngọc Tư)</a:t>
            </a:r>
            <a:endParaRPr lang="en-GB" sz="3200">
              <a:solidFill>
                <a:schemeClr val="tx1"/>
              </a:solidFill>
              <a:latin typeface="+mj-lt"/>
              <a:cs typeface="Times New Roman" panose="02020603050405020304" pitchFamily="18" charset="0"/>
            </a:endParaRPr>
          </a:p>
        </p:txBody>
      </p:sp>
      <p:grpSp>
        <p:nvGrpSpPr>
          <p:cNvPr id="16" name="组合 15">
            <a:extLst>
              <a:ext uri="{FF2B5EF4-FFF2-40B4-BE49-F238E27FC236}">
                <a16:creationId xmlns:a16="http://schemas.microsoft.com/office/drawing/2014/main" id="{31B9FC71-AD6D-40DE-876A-928D57B6702C}"/>
              </a:ext>
            </a:extLst>
          </p:cNvPr>
          <p:cNvGrpSpPr/>
          <p:nvPr/>
        </p:nvGrpSpPr>
        <p:grpSpPr>
          <a:xfrm>
            <a:off x="494034" y="2253899"/>
            <a:ext cx="4392772" cy="2292944"/>
            <a:chOff x="1431504" y="3543775"/>
            <a:chExt cx="4392772" cy="2292944"/>
          </a:xfrm>
          <a:solidFill>
            <a:srgbClr val="BE7E65"/>
          </a:solidFill>
        </p:grpSpPr>
        <p:sp>
          <p:nvSpPr>
            <p:cNvPr id="17" name="Rectangle 157">
              <a:extLst>
                <a:ext uri="{FF2B5EF4-FFF2-40B4-BE49-F238E27FC236}">
                  <a16:creationId xmlns:a16="http://schemas.microsoft.com/office/drawing/2014/main" id="{7B08A251-B71B-4B1E-8947-3EA3A02536AE}"/>
                </a:ext>
              </a:extLst>
            </p:cNvPr>
            <p:cNvSpPr/>
            <p:nvPr/>
          </p:nvSpPr>
          <p:spPr>
            <a:xfrm>
              <a:off x="1914443" y="3548789"/>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ectangle 158">
              <a:extLst>
                <a:ext uri="{FF2B5EF4-FFF2-40B4-BE49-F238E27FC236}">
                  <a16:creationId xmlns:a16="http://schemas.microsoft.com/office/drawing/2014/main" id="{335A9246-2223-4037-B03A-9EFFAA99E89B}"/>
                </a:ext>
              </a:extLst>
            </p:cNvPr>
            <p:cNvSpPr/>
            <p:nvPr/>
          </p:nvSpPr>
          <p:spPr>
            <a:xfrm>
              <a:off x="1914443" y="3548789"/>
              <a:ext cx="1954917"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Content Placeholder 2">
              <a:extLst>
                <a:ext uri="{FF2B5EF4-FFF2-40B4-BE49-F238E27FC236}">
                  <a16:creationId xmlns:a16="http://schemas.microsoft.com/office/drawing/2014/main" id="{3EAE5DBB-2D91-4D18-B157-1D0DACF9C872}"/>
                </a:ext>
              </a:extLst>
            </p:cNvPr>
            <p:cNvSpPr txBox="1"/>
            <p:nvPr/>
          </p:nvSpPr>
          <p:spPr>
            <a:xfrm>
              <a:off x="2046663" y="3567511"/>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20" name="Rectangle 160">
              <a:extLst>
                <a:ext uri="{FF2B5EF4-FFF2-40B4-BE49-F238E27FC236}">
                  <a16:creationId xmlns:a16="http://schemas.microsoft.com/office/drawing/2014/main" id="{CDD0136F-0355-47E8-92C7-4FA587C0B3CC}"/>
                </a:ext>
              </a:extLst>
            </p:cNvPr>
            <p:cNvSpPr/>
            <p:nvPr/>
          </p:nvSpPr>
          <p:spPr>
            <a:xfrm>
              <a:off x="1914443" y="4978909"/>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161">
              <a:extLst>
                <a:ext uri="{FF2B5EF4-FFF2-40B4-BE49-F238E27FC236}">
                  <a16:creationId xmlns:a16="http://schemas.microsoft.com/office/drawing/2014/main" id="{26C96BBE-FB1F-487C-B2E8-BDF22F36CB34}"/>
                </a:ext>
              </a:extLst>
            </p:cNvPr>
            <p:cNvSpPr/>
            <p:nvPr/>
          </p:nvSpPr>
          <p:spPr>
            <a:xfrm>
              <a:off x="1914443" y="4978909"/>
              <a:ext cx="1609929"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Content Placeholder 2">
              <a:extLst>
                <a:ext uri="{FF2B5EF4-FFF2-40B4-BE49-F238E27FC236}">
                  <a16:creationId xmlns:a16="http://schemas.microsoft.com/office/drawing/2014/main" id="{75512F1E-9FB0-4317-9538-34E7618C7EA6}"/>
                </a:ext>
              </a:extLst>
            </p:cNvPr>
            <p:cNvSpPr txBox="1"/>
            <p:nvPr/>
          </p:nvSpPr>
          <p:spPr>
            <a:xfrm>
              <a:off x="2046663" y="4998931"/>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23" name="Rectangle 163">
              <a:extLst>
                <a:ext uri="{FF2B5EF4-FFF2-40B4-BE49-F238E27FC236}">
                  <a16:creationId xmlns:a16="http://schemas.microsoft.com/office/drawing/2014/main" id="{EDACAA6A-D143-4A65-8C51-A9125A7D1F27}"/>
                </a:ext>
              </a:extLst>
            </p:cNvPr>
            <p:cNvSpPr/>
            <p:nvPr/>
          </p:nvSpPr>
          <p:spPr>
            <a:xfrm>
              <a:off x="1914443" y="4499382"/>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164">
              <a:extLst>
                <a:ext uri="{FF2B5EF4-FFF2-40B4-BE49-F238E27FC236}">
                  <a16:creationId xmlns:a16="http://schemas.microsoft.com/office/drawing/2014/main" id="{8BB4FD93-37DD-4728-8785-7D088482B7C5}"/>
                </a:ext>
              </a:extLst>
            </p:cNvPr>
            <p:cNvSpPr/>
            <p:nvPr/>
          </p:nvSpPr>
          <p:spPr>
            <a:xfrm>
              <a:off x="1914444" y="4499382"/>
              <a:ext cx="2913209"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Content Placeholder 2">
              <a:extLst>
                <a:ext uri="{FF2B5EF4-FFF2-40B4-BE49-F238E27FC236}">
                  <a16:creationId xmlns:a16="http://schemas.microsoft.com/office/drawing/2014/main" id="{A770C34C-5390-4A83-BF6D-31C136A895C0}"/>
                </a:ext>
              </a:extLst>
            </p:cNvPr>
            <p:cNvSpPr txBox="1"/>
            <p:nvPr/>
          </p:nvSpPr>
          <p:spPr>
            <a:xfrm>
              <a:off x="2046663" y="4518105"/>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75%</a:t>
              </a:r>
            </a:p>
          </p:txBody>
        </p:sp>
        <p:sp>
          <p:nvSpPr>
            <p:cNvPr id="26" name="Rectangle 166">
              <a:extLst>
                <a:ext uri="{FF2B5EF4-FFF2-40B4-BE49-F238E27FC236}">
                  <a16:creationId xmlns:a16="http://schemas.microsoft.com/office/drawing/2014/main" id="{527609A4-03E1-49C7-AB68-B9000EC510C7}"/>
                </a:ext>
              </a:extLst>
            </p:cNvPr>
            <p:cNvSpPr/>
            <p:nvPr/>
          </p:nvSpPr>
          <p:spPr>
            <a:xfrm>
              <a:off x="1914443" y="4020325"/>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Rectangle 167">
              <a:extLst>
                <a:ext uri="{FF2B5EF4-FFF2-40B4-BE49-F238E27FC236}">
                  <a16:creationId xmlns:a16="http://schemas.microsoft.com/office/drawing/2014/main" id="{17BD8610-26BD-4E7B-86F2-04DB2A7342A2}"/>
                </a:ext>
              </a:extLst>
            </p:cNvPr>
            <p:cNvSpPr/>
            <p:nvPr/>
          </p:nvSpPr>
          <p:spPr>
            <a:xfrm>
              <a:off x="1914444" y="4020325"/>
              <a:ext cx="2299903"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Content Placeholder 2">
              <a:extLst>
                <a:ext uri="{FF2B5EF4-FFF2-40B4-BE49-F238E27FC236}">
                  <a16:creationId xmlns:a16="http://schemas.microsoft.com/office/drawing/2014/main" id="{F460FDF9-81DC-465C-BB82-9A597B3ED158}"/>
                </a:ext>
              </a:extLst>
            </p:cNvPr>
            <p:cNvSpPr txBox="1"/>
            <p:nvPr/>
          </p:nvSpPr>
          <p:spPr>
            <a:xfrm>
              <a:off x="2046663" y="4039049"/>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62%</a:t>
              </a:r>
            </a:p>
          </p:txBody>
        </p:sp>
        <p:grpSp>
          <p:nvGrpSpPr>
            <p:cNvPr id="29" name="Group 169">
              <a:extLst>
                <a:ext uri="{FF2B5EF4-FFF2-40B4-BE49-F238E27FC236}">
                  <a16:creationId xmlns:a16="http://schemas.microsoft.com/office/drawing/2014/main" id="{DCAD3C0B-C496-4F60-9BD9-4E849841F23D}"/>
                </a:ext>
              </a:extLst>
            </p:cNvPr>
            <p:cNvGrpSpPr/>
            <p:nvPr/>
          </p:nvGrpSpPr>
          <p:grpSpPr>
            <a:xfrm>
              <a:off x="1431504" y="4004767"/>
              <a:ext cx="320407" cy="321016"/>
              <a:chOff x="7275629" y="3973834"/>
              <a:chExt cx="464344" cy="465138"/>
            </a:xfrm>
            <a:grpFill/>
          </p:grpSpPr>
          <p:sp>
            <p:nvSpPr>
              <p:cNvPr id="50" name="AutoShape 37">
                <a:extLst>
                  <a:ext uri="{FF2B5EF4-FFF2-40B4-BE49-F238E27FC236}">
                    <a16:creationId xmlns:a16="http://schemas.microsoft.com/office/drawing/2014/main" id="{75731A3F-8190-4AD0-86CC-8358FAB6FA8E}"/>
                  </a:ext>
                </a:extLst>
              </p:cNvPr>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AutoShape 38">
                <a:extLst>
                  <a:ext uri="{FF2B5EF4-FFF2-40B4-BE49-F238E27FC236}">
                    <a16:creationId xmlns:a16="http://schemas.microsoft.com/office/drawing/2014/main" id="{889B2018-009A-4A8B-A6F4-22553A3DD137}"/>
                  </a:ext>
                </a:extLst>
              </p:cNvPr>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AutoShape 39">
                <a:extLst>
                  <a:ext uri="{FF2B5EF4-FFF2-40B4-BE49-F238E27FC236}">
                    <a16:creationId xmlns:a16="http://schemas.microsoft.com/office/drawing/2014/main" id="{3FA21AD1-B26E-41E1-8388-29A97F686B73}"/>
                  </a:ext>
                </a:extLst>
              </p:cNvPr>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AutoShape 40">
                <a:extLst>
                  <a:ext uri="{FF2B5EF4-FFF2-40B4-BE49-F238E27FC236}">
                    <a16:creationId xmlns:a16="http://schemas.microsoft.com/office/drawing/2014/main" id="{29E2793C-8CBD-4904-8197-0A5FA1B5E83D}"/>
                  </a:ext>
                </a:extLst>
              </p:cNvPr>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AutoShape 41">
                <a:extLst>
                  <a:ext uri="{FF2B5EF4-FFF2-40B4-BE49-F238E27FC236}">
                    <a16:creationId xmlns:a16="http://schemas.microsoft.com/office/drawing/2014/main" id="{7829438A-3814-4547-82E4-0748BFD4D6D1}"/>
                  </a:ext>
                </a:extLst>
              </p:cNvPr>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AutoShape 42">
                <a:extLst>
                  <a:ext uri="{FF2B5EF4-FFF2-40B4-BE49-F238E27FC236}">
                    <a16:creationId xmlns:a16="http://schemas.microsoft.com/office/drawing/2014/main" id="{73216D15-EA2F-4BD2-BEE6-4DADE3887057}"/>
                  </a:ext>
                </a:extLst>
              </p:cNvPr>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176">
              <a:extLst>
                <a:ext uri="{FF2B5EF4-FFF2-40B4-BE49-F238E27FC236}">
                  <a16:creationId xmlns:a16="http://schemas.microsoft.com/office/drawing/2014/main" id="{763C71C9-54FE-4AFB-9C15-BFDA909FF787}"/>
                </a:ext>
              </a:extLst>
            </p:cNvPr>
            <p:cNvGrpSpPr/>
            <p:nvPr/>
          </p:nvGrpSpPr>
          <p:grpSpPr>
            <a:xfrm>
              <a:off x="1459377" y="4987292"/>
              <a:ext cx="272268" cy="311149"/>
              <a:chOff x="9162373" y="3045147"/>
              <a:chExt cx="406400" cy="464344"/>
            </a:xfrm>
            <a:grpFill/>
          </p:grpSpPr>
          <p:sp>
            <p:nvSpPr>
              <p:cNvPr id="46" name="AutoShape 48">
                <a:extLst>
                  <a:ext uri="{FF2B5EF4-FFF2-40B4-BE49-F238E27FC236}">
                    <a16:creationId xmlns:a16="http://schemas.microsoft.com/office/drawing/2014/main" id="{D1343C5A-17F2-4133-95BE-08A2F8D271DF}"/>
                  </a:ext>
                </a:extLst>
              </p:cNvPr>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AutoShape 49">
                <a:extLst>
                  <a:ext uri="{FF2B5EF4-FFF2-40B4-BE49-F238E27FC236}">
                    <a16:creationId xmlns:a16="http://schemas.microsoft.com/office/drawing/2014/main" id="{6F5AD275-9045-484C-8F48-26E21D48282E}"/>
                  </a:ext>
                </a:extLst>
              </p:cNvPr>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AutoShape 50">
                <a:extLst>
                  <a:ext uri="{FF2B5EF4-FFF2-40B4-BE49-F238E27FC236}">
                    <a16:creationId xmlns:a16="http://schemas.microsoft.com/office/drawing/2014/main" id="{AAF60DF3-2406-449C-A3F5-53F190A86EFB}"/>
                  </a:ext>
                </a:extLst>
              </p:cNvPr>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AutoShape 51">
                <a:extLst>
                  <a:ext uri="{FF2B5EF4-FFF2-40B4-BE49-F238E27FC236}">
                    <a16:creationId xmlns:a16="http://schemas.microsoft.com/office/drawing/2014/main" id="{3762E317-E839-49C8-AF55-1FED0755AA59}"/>
                  </a:ext>
                </a:extLst>
              </p:cNvPr>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1" name="Group 181">
              <a:extLst>
                <a:ext uri="{FF2B5EF4-FFF2-40B4-BE49-F238E27FC236}">
                  <a16:creationId xmlns:a16="http://schemas.microsoft.com/office/drawing/2014/main" id="{E914072C-0059-47E5-BBDE-CFCFCD054E8B}"/>
                </a:ext>
              </a:extLst>
            </p:cNvPr>
            <p:cNvGrpSpPr/>
            <p:nvPr/>
          </p:nvGrpSpPr>
          <p:grpSpPr>
            <a:xfrm>
              <a:off x="1489500" y="3543775"/>
              <a:ext cx="220176" cy="321016"/>
              <a:chOff x="3582988" y="3510757"/>
              <a:chExt cx="319088" cy="465138"/>
            </a:xfrm>
            <a:grpFill/>
          </p:grpSpPr>
          <p:sp>
            <p:nvSpPr>
              <p:cNvPr id="44" name="AutoShape 113">
                <a:extLst>
                  <a:ext uri="{FF2B5EF4-FFF2-40B4-BE49-F238E27FC236}">
                    <a16:creationId xmlns:a16="http://schemas.microsoft.com/office/drawing/2014/main" id="{DE2381DA-8E9F-46B1-B343-94C40097A1A3}"/>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AutoShape 114">
                <a:extLst>
                  <a:ext uri="{FF2B5EF4-FFF2-40B4-BE49-F238E27FC236}">
                    <a16:creationId xmlns:a16="http://schemas.microsoft.com/office/drawing/2014/main" id="{F6E5209D-8021-47B8-9178-FC86E2BAF5F6}"/>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184">
              <a:extLst>
                <a:ext uri="{FF2B5EF4-FFF2-40B4-BE49-F238E27FC236}">
                  <a16:creationId xmlns:a16="http://schemas.microsoft.com/office/drawing/2014/main" id="{3FA287DC-BBFC-47DB-A060-276277A2ADC4}"/>
                </a:ext>
              </a:extLst>
            </p:cNvPr>
            <p:cNvGrpSpPr/>
            <p:nvPr/>
          </p:nvGrpSpPr>
          <p:grpSpPr>
            <a:xfrm>
              <a:off x="1471920" y="4496027"/>
              <a:ext cx="240440" cy="321016"/>
              <a:chOff x="2639219" y="3510757"/>
              <a:chExt cx="348456" cy="465138"/>
            </a:xfrm>
            <a:grpFill/>
          </p:grpSpPr>
          <p:sp>
            <p:nvSpPr>
              <p:cNvPr id="42" name="AutoShape 115">
                <a:extLst>
                  <a:ext uri="{FF2B5EF4-FFF2-40B4-BE49-F238E27FC236}">
                    <a16:creationId xmlns:a16="http://schemas.microsoft.com/office/drawing/2014/main" id="{CC70918E-7FE0-4DF9-87E5-289AF48E813E}"/>
                  </a:ext>
                </a:extLst>
              </p:cNvPr>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AutoShape 116">
                <a:extLst>
                  <a:ext uri="{FF2B5EF4-FFF2-40B4-BE49-F238E27FC236}">
                    <a16:creationId xmlns:a16="http://schemas.microsoft.com/office/drawing/2014/main" id="{9660B897-A604-4D35-950F-D4820809DE75}"/>
                  </a:ext>
                </a:extLst>
              </p:cNvPr>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4" name="Rectangle 191">
              <a:extLst>
                <a:ext uri="{FF2B5EF4-FFF2-40B4-BE49-F238E27FC236}">
                  <a16:creationId xmlns:a16="http://schemas.microsoft.com/office/drawing/2014/main" id="{101C81E9-384B-4314-B603-C2472FE556AA}"/>
                </a:ext>
              </a:extLst>
            </p:cNvPr>
            <p:cNvSpPr/>
            <p:nvPr/>
          </p:nvSpPr>
          <p:spPr>
            <a:xfrm>
              <a:off x="1914443" y="5437395"/>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ectangle 192">
              <a:extLst>
                <a:ext uri="{FF2B5EF4-FFF2-40B4-BE49-F238E27FC236}">
                  <a16:creationId xmlns:a16="http://schemas.microsoft.com/office/drawing/2014/main" id="{9DBD16BE-7B64-45E2-B311-73325F442EDC}"/>
                </a:ext>
              </a:extLst>
            </p:cNvPr>
            <p:cNvSpPr/>
            <p:nvPr/>
          </p:nvSpPr>
          <p:spPr>
            <a:xfrm>
              <a:off x="1914443" y="5437395"/>
              <a:ext cx="3630241"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Content Placeholder 2">
              <a:extLst>
                <a:ext uri="{FF2B5EF4-FFF2-40B4-BE49-F238E27FC236}">
                  <a16:creationId xmlns:a16="http://schemas.microsoft.com/office/drawing/2014/main" id="{FFC76198-63D8-4CE5-B085-0D4D01B5D289}"/>
                </a:ext>
              </a:extLst>
            </p:cNvPr>
            <p:cNvSpPr txBox="1"/>
            <p:nvPr/>
          </p:nvSpPr>
          <p:spPr>
            <a:xfrm>
              <a:off x="2046663" y="5456115"/>
              <a:ext cx="692638" cy="380604"/>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1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90%</a:t>
              </a:r>
            </a:p>
          </p:txBody>
        </p:sp>
        <p:grpSp>
          <p:nvGrpSpPr>
            <p:cNvPr id="37" name="Group 194">
              <a:extLst>
                <a:ext uri="{FF2B5EF4-FFF2-40B4-BE49-F238E27FC236}">
                  <a16:creationId xmlns:a16="http://schemas.microsoft.com/office/drawing/2014/main" id="{4EEB0B11-7C39-4ADB-8427-AFB475A5F8EF}"/>
                </a:ext>
              </a:extLst>
            </p:cNvPr>
            <p:cNvGrpSpPr/>
            <p:nvPr/>
          </p:nvGrpSpPr>
          <p:grpSpPr>
            <a:xfrm>
              <a:off x="1464865" y="5451366"/>
              <a:ext cx="287043" cy="306482"/>
              <a:chOff x="9159875" y="1647825"/>
              <a:chExt cx="434975" cy="464344"/>
            </a:xfrm>
            <a:grpFill/>
          </p:grpSpPr>
          <p:sp>
            <p:nvSpPr>
              <p:cNvPr id="39" name="AutoShape 78">
                <a:extLst>
                  <a:ext uri="{FF2B5EF4-FFF2-40B4-BE49-F238E27FC236}">
                    <a16:creationId xmlns:a16="http://schemas.microsoft.com/office/drawing/2014/main" id="{4EFE84DD-F4D2-42B5-AA8E-DA91DEB43572}"/>
                  </a:ext>
                </a:extLst>
              </p:cNvPr>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AutoShape 79">
                <a:extLst>
                  <a:ext uri="{FF2B5EF4-FFF2-40B4-BE49-F238E27FC236}">
                    <a16:creationId xmlns:a16="http://schemas.microsoft.com/office/drawing/2014/main" id="{C2B2D789-4102-4920-869F-E6B183825908}"/>
                  </a:ext>
                </a:extLst>
              </p:cNvPr>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AutoShape 80">
                <a:extLst>
                  <a:ext uri="{FF2B5EF4-FFF2-40B4-BE49-F238E27FC236}">
                    <a16:creationId xmlns:a16="http://schemas.microsoft.com/office/drawing/2014/main" id="{43ECA612-CEE0-4754-A53C-7F2005B2EB25}"/>
                  </a:ext>
                </a:extLst>
              </p:cNvPr>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Rectangle 1"/>
          <p:cNvSpPr/>
          <p:nvPr/>
        </p:nvSpPr>
        <p:spPr>
          <a:xfrm>
            <a:off x="3087733" y="1114570"/>
            <a:ext cx="4256293"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de-DE" sz="4800" b="1">
                <a:solidFill>
                  <a:srgbClr val="0000FF"/>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rPr>
              <a:t>Hư</a:t>
            </a:r>
            <a:r>
              <a:rPr lang="vi-VN" sz="4800" b="1">
                <a:solidFill>
                  <a:srgbClr val="0000FF"/>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rPr>
              <a:t>ớng dẫn học tập</a:t>
            </a:r>
            <a:endParaRPr lang="en-GB" sz="6000">
              <a:effectLst>
                <a:outerShdw blurRad="38100" dist="38100" dir="2700000" algn="tl">
                  <a:srgbClr val="000000">
                    <a:alpha val="43137"/>
                  </a:srgbClr>
                </a:outerShdw>
              </a:effectLst>
              <a:latin typeface="#9Slide05 Agile Script Calligra" panose="03070402050302030203" pitchFamily="66" charset="-93"/>
            </a:endParaRPr>
          </a:p>
        </p:txBody>
      </p:sp>
    </p:spTree>
    <p:extLst>
      <p:ext uri="{BB962C8B-B14F-4D97-AF65-F5344CB8AC3E}">
        <p14:creationId xmlns:p14="http://schemas.microsoft.com/office/powerpoint/2010/main" val="34179903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43E69B9-741F-432B-B8C2-D00318CD8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18">
            <a:extLst>
              <a:ext uri="{FF2B5EF4-FFF2-40B4-BE49-F238E27FC236}">
                <a16:creationId xmlns:a16="http://schemas.microsoft.com/office/drawing/2014/main" id="{25F41018-572E-4535-A28A-B1C997E4DCB7}"/>
              </a:ext>
            </a:extLst>
          </p:cNvPr>
          <p:cNvSpPr>
            <a:spLocks noChangeArrowheads="1"/>
          </p:cNvSpPr>
          <p:nvPr>
            <p:custDataLst>
              <p:tags r:id="rId1"/>
            </p:custDataLst>
          </p:nvPr>
        </p:nvSpPr>
        <p:spPr bwMode="auto">
          <a:xfrm>
            <a:off x="1043700" y="1406117"/>
            <a:ext cx="2174487"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BE7E65"/>
                </a:solidFill>
                <a:latin typeface="MStiffHei PRC UltraBold" panose="00000500000000000000" pitchFamily="2" charset="-122"/>
                <a:ea typeface="金梅浪漫體" panose="02010609000101010101" pitchFamily="49" charset="-120"/>
                <a:cs typeface="宋体" pitchFamily="2" charset="-122"/>
              </a:rPr>
              <a:t>“</a:t>
            </a:r>
            <a:endParaRPr lang="en-US" altLang="zh-CN" sz="14500" dirty="0">
              <a:solidFill>
                <a:srgbClr val="BE7E65"/>
              </a:solidFill>
              <a:latin typeface="MStiffHei PRC UltraBold" panose="00000500000000000000" pitchFamily="2" charset="-122"/>
              <a:ea typeface="金梅浪漫體" panose="02010609000101010101" pitchFamily="49" charset="-120"/>
              <a:cs typeface="宋体" pitchFamily="2" charset="-122"/>
            </a:endParaRPr>
          </a:p>
        </p:txBody>
      </p:sp>
      <p:sp>
        <p:nvSpPr>
          <p:cNvPr id="14" name="18">
            <a:extLst>
              <a:ext uri="{FF2B5EF4-FFF2-40B4-BE49-F238E27FC236}">
                <a16:creationId xmlns:a16="http://schemas.microsoft.com/office/drawing/2014/main" id="{1677B730-5EEA-452A-9168-44E009EAC232}"/>
              </a:ext>
            </a:extLst>
          </p:cNvPr>
          <p:cNvSpPr>
            <a:spLocks noChangeArrowheads="1"/>
          </p:cNvSpPr>
          <p:nvPr>
            <p:custDataLst>
              <p:tags r:id="rId2"/>
            </p:custDataLst>
          </p:nvPr>
        </p:nvSpPr>
        <p:spPr bwMode="auto">
          <a:xfrm>
            <a:off x="9216209" y="1475018"/>
            <a:ext cx="1987575"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BE7E65"/>
                </a:solidFill>
                <a:latin typeface="MStiffHei PRC UltraBold" panose="00000500000000000000" pitchFamily="2" charset="-122"/>
                <a:ea typeface="金梅浪漫體" panose="02010609000101010101" pitchFamily="49" charset="-120"/>
                <a:cs typeface="宋体" pitchFamily="2" charset="-122"/>
              </a:rPr>
              <a:t>”</a:t>
            </a:r>
            <a:endParaRPr lang="en-US" altLang="zh-CN" sz="14500" dirty="0">
              <a:solidFill>
                <a:srgbClr val="BE7E65"/>
              </a:solidFill>
              <a:latin typeface="MStiffHei PRC UltraBold" panose="00000500000000000000" pitchFamily="2" charset="-122"/>
              <a:ea typeface="金梅浪漫體" panose="02010609000101010101" pitchFamily="49" charset="-120"/>
              <a:cs typeface="宋体" pitchFamily="2" charset="-122"/>
            </a:endParaRPr>
          </a:p>
        </p:txBody>
      </p:sp>
      <p:sp>
        <p:nvSpPr>
          <p:cNvPr id="15" name="TextBox 4">
            <a:extLst>
              <a:ext uri="{FF2B5EF4-FFF2-40B4-BE49-F238E27FC236}">
                <a16:creationId xmlns:a16="http://schemas.microsoft.com/office/drawing/2014/main" id="{270C9BE3-CBEA-44C5-91C3-31A30AC10B8F}"/>
              </a:ext>
            </a:extLst>
          </p:cNvPr>
          <p:cNvSpPr txBox="1"/>
          <p:nvPr/>
        </p:nvSpPr>
        <p:spPr>
          <a:xfrm>
            <a:off x="3109863" y="3113170"/>
            <a:ext cx="6394790" cy="461665"/>
          </a:xfrm>
          <a:prstGeom prst="rect">
            <a:avLst/>
          </a:prstGeom>
          <a:noFill/>
        </p:spPr>
        <p:txBody>
          <a:bodyPr wrap="square" rtlCol="0">
            <a:spAutoFit/>
          </a:bodyPr>
          <a:lstStyle/>
          <a:p>
            <a:pPr algn="ctr"/>
            <a:r>
              <a:rPr lang="en-US" altLang="zh-CN" sz="2400" spc="300" dirty="0">
                <a:solidFill>
                  <a:srgbClr val="BE7E65"/>
                </a:solidFill>
                <a:latin typeface="Rockwell" panose="02060603020205020403" pitchFamily="18" charset="0"/>
                <a:ea typeface="华文新魏" panose="02010800040101010101" pitchFamily="2" charset="-122"/>
              </a:rPr>
              <a:t>SUMMER RECRUIT STUDENTS</a:t>
            </a:r>
          </a:p>
        </p:txBody>
      </p:sp>
      <p:cxnSp>
        <p:nvCxnSpPr>
          <p:cNvPr id="17" name="直接连接符 16">
            <a:extLst>
              <a:ext uri="{FF2B5EF4-FFF2-40B4-BE49-F238E27FC236}">
                <a16:creationId xmlns:a16="http://schemas.microsoft.com/office/drawing/2014/main" id="{0DBD3A69-8CC8-4252-8623-616C93B85258}"/>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文本框 7">
            <a:extLst>
              <a:ext uri="{FF2B5EF4-FFF2-40B4-BE49-F238E27FC236}">
                <a16:creationId xmlns:a16="http://schemas.microsoft.com/office/drawing/2014/main" id="{CB1F3A9A-5841-4169-8109-49B6DB4867B4}"/>
              </a:ext>
            </a:extLst>
          </p:cNvPr>
          <p:cNvSpPr txBox="1">
            <a:spLocks noChangeArrowheads="1"/>
          </p:cNvSpPr>
          <p:nvPr/>
        </p:nvSpPr>
        <p:spPr bwMode="auto">
          <a:xfrm>
            <a:off x="4246675" y="1822042"/>
            <a:ext cx="3977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smtClean="0">
                <a:solidFill>
                  <a:srgbClr val="BE7E65"/>
                </a:solidFill>
                <a:latin typeface="华文琥珀" panose="02010800040101010101" pitchFamily="2" charset="-122"/>
                <a:ea typeface="华文琥珀" panose="02010800040101010101" pitchFamily="2" charset="-122"/>
              </a:rPr>
              <a:t>Thanks You</a:t>
            </a:r>
            <a:endParaRPr lang="en-US" altLang="zh-CN" sz="6000" dirty="0">
              <a:solidFill>
                <a:srgbClr val="BE7E65"/>
              </a:solidFill>
              <a:latin typeface="华文琥珀" panose="02010800040101010101" pitchFamily="2" charset="-122"/>
              <a:ea typeface="华文琥珀" panose="02010800040101010101" pitchFamily="2" charset="-122"/>
            </a:endParaRPr>
          </a:p>
        </p:txBody>
      </p:sp>
      <p:sp>
        <p:nvSpPr>
          <p:cNvPr id="20" name="矩形 19">
            <a:extLst>
              <a:ext uri="{FF2B5EF4-FFF2-40B4-BE49-F238E27FC236}">
                <a16:creationId xmlns:a16="http://schemas.microsoft.com/office/drawing/2014/main" id="{A7D022DE-9CB4-4964-92F4-2CDAE0193978}"/>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2" presetClass="entr" presetSubtype="4" fill="hold" grpId="0"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8" dur="7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14:presetBounceEnd="50000">
                                      <p:stCondLst>
                                        <p:cond delay="0"/>
                                      </p:stCondLst>
                                      <p:endCondLst>
                                        <p:cond evt="begin" delay="0">
                                          <p:tn val="19"/>
                                        </p:cond>
                                      </p:end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75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750"/>
                                </p:stCondLst>
                                <p:childTnLst>
                                  <p:par>
                                    <p:cTn id="29" presetID="16" presetClass="entr" presetSubtype="37"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750" fill="hold"/>
                                            <p:tgtEl>
                                              <p:spTgt spid="13"/>
                                            </p:tgtEl>
                                            <p:attrNameLst>
                                              <p:attrName>ppt_x</p:attrName>
                                            </p:attrNameLst>
                                          </p:cBhvr>
                                          <p:tavLst>
                                            <p:tav tm="0">
                                              <p:val>
                                                <p:strVal val="#ppt_x"/>
                                              </p:val>
                                            </p:tav>
                                            <p:tav tm="100000">
                                              <p:val>
                                                <p:strVal val="#ppt_x"/>
                                              </p:val>
                                            </p:tav>
                                          </p:tavLst>
                                        </p:anim>
                                        <p:anim calcmode="lin" valueType="num">
                                          <p:cBhvr additive="base">
                                            <p:cTn id="18" dur="7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stCondLst>
                                        <p:cond delay="0"/>
                                      </p:stCondLst>
                                      <p:endCondLst>
                                        <p:cond evt="begin" delay="0">
                                          <p:tn val="19"/>
                                        </p:cond>
                                      </p:end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ppt_x"/>
                                              </p:val>
                                            </p:tav>
                                            <p:tav tm="100000">
                                              <p:val>
                                                <p:strVal val="#ppt_x"/>
                                              </p:val>
                                            </p:tav>
                                          </p:tavLst>
                                        </p:anim>
                                        <p:anim calcmode="lin" valueType="num">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750"/>
                                </p:stCondLst>
                                <p:childTnLst>
                                  <p:par>
                                    <p:cTn id="29" presetID="16" presetClass="entr" presetSubtype="37"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2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6">
            <a:extLst>
              <a:ext uri="{FF2B5EF4-FFF2-40B4-BE49-F238E27FC236}">
                <a16:creationId xmlns:a16="http://schemas.microsoft.com/office/drawing/2014/main" id="{B398160F-DDFB-47BD-BEEB-63E68ED79A62}"/>
              </a:ext>
            </a:extLst>
          </p:cNvPr>
          <p:cNvSpPr/>
          <p:nvPr/>
        </p:nvSpPr>
        <p:spPr>
          <a:xfrm>
            <a:off x="354630" y="2716432"/>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9">
            <a:extLst>
              <a:ext uri="{FF2B5EF4-FFF2-40B4-BE49-F238E27FC236}">
                <a16:creationId xmlns:a16="http://schemas.microsoft.com/office/drawing/2014/main" id="{1486D0BA-A7A7-482F-9C78-F6DAA50CCC44}"/>
              </a:ext>
            </a:extLst>
          </p:cNvPr>
          <p:cNvSpPr/>
          <p:nvPr/>
        </p:nvSpPr>
        <p:spPr>
          <a:xfrm>
            <a:off x="9293452" y="281993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10">
            <a:extLst>
              <a:ext uri="{FF2B5EF4-FFF2-40B4-BE49-F238E27FC236}">
                <a16:creationId xmlns:a16="http://schemas.microsoft.com/office/drawing/2014/main" id="{3C2E8B0E-FF29-4AA4-AAA1-A4E3E760EB1B}"/>
              </a:ext>
            </a:extLst>
          </p:cNvPr>
          <p:cNvSpPr/>
          <p:nvPr/>
        </p:nvSpPr>
        <p:spPr>
          <a:xfrm flipV="1">
            <a:off x="4617978" y="484084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FF3AF5A3-FD33-4FFF-9FD6-933212631D93}"/>
              </a:ext>
            </a:extLst>
          </p:cNvPr>
          <p:cNvSpPr txBox="1"/>
          <p:nvPr/>
        </p:nvSpPr>
        <p:spPr>
          <a:xfrm>
            <a:off x="462925" y="3441432"/>
            <a:ext cx="2765501" cy="707886"/>
          </a:xfrm>
          <a:prstGeom prst="rect">
            <a:avLst/>
          </a:prstGeom>
          <a:noFill/>
          <a:effectLst/>
        </p:spPr>
        <p:txBody>
          <a:bodyPr wrap="none" rtlCol="0">
            <a:spAutoFit/>
          </a:bodyPr>
          <a:lstStyle/>
          <a:p>
            <a:r>
              <a:rPr lang="vi-VN" sz="4000" b="1">
                <a:effectLst>
                  <a:outerShdw blurRad="38100" dist="38100" dir="2700000" algn="tl">
                    <a:srgbClr val="000000">
                      <a:alpha val="43137"/>
                    </a:srgbClr>
                  </a:outerShdw>
                </a:effectLst>
                <a:latin typeface="+mj-lt"/>
              </a:rPr>
              <a:t>Giống nhau</a:t>
            </a:r>
            <a:endParaRPr lang="en-US" altLang="zh-CN" sz="4000" dirty="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2" name="文本框 24">
            <a:extLst>
              <a:ext uri="{FF2B5EF4-FFF2-40B4-BE49-F238E27FC236}">
                <a16:creationId xmlns:a16="http://schemas.microsoft.com/office/drawing/2014/main" id="{0A75C9F6-0F6C-4D7F-A780-0E4645055489}"/>
              </a:ext>
            </a:extLst>
          </p:cNvPr>
          <p:cNvSpPr txBox="1"/>
          <p:nvPr/>
        </p:nvSpPr>
        <p:spPr>
          <a:xfrm>
            <a:off x="4843891" y="4929894"/>
            <a:ext cx="2593980" cy="707886"/>
          </a:xfrm>
          <a:prstGeom prst="rect">
            <a:avLst/>
          </a:prstGeom>
          <a:noFill/>
          <a:effectLst/>
        </p:spPr>
        <p:txBody>
          <a:bodyPr wrap="none" rtlCol="0">
            <a:spAutoFit/>
          </a:bodyPr>
          <a:lstStyle/>
          <a:p>
            <a:pPr lvl="0"/>
            <a:r>
              <a:rPr lang="vi-VN" sz="4000" b="1">
                <a:effectLst>
                  <a:outerShdw blurRad="38100" dist="38100" dir="2700000" algn="tl">
                    <a:srgbClr val="000000">
                      <a:alpha val="43137"/>
                    </a:srgbClr>
                  </a:outerShdw>
                </a:effectLst>
                <a:latin typeface="+mj-lt"/>
              </a:rPr>
              <a:t>Khác nhau</a:t>
            </a:r>
            <a:endParaRPr lang="en-US" altLang="zh-CN" sz="4000" dirty="0">
              <a:solidFill>
                <a:srgbClr val="FFFFFF"/>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3" name="文本框 25">
            <a:extLst>
              <a:ext uri="{FF2B5EF4-FFF2-40B4-BE49-F238E27FC236}">
                <a16:creationId xmlns:a16="http://schemas.microsoft.com/office/drawing/2014/main" id="{BCDE5718-0DC6-476B-8968-11D3E2EE5B86}"/>
              </a:ext>
            </a:extLst>
          </p:cNvPr>
          <p:cNvSpPr txBox="1"/>
          <p:nvPr/>
        </p:nvSpPr>
        <p:spPr>
          <a:xfrm>
            <a:off x="9395696" y="3166596"/>
            <a:ext cx="2713744" cy="1200329"/>
          </a:xfrm>
          <a:prstGeom prst="rect">
            <a:avLst/>
          </a:prstGeom>
          <a:noFill/>
          <a:effectLst/>
        </p:spPr>
        <p:txBody>
          <a:bodyPr wrap="square" rtlCol="0">
            <a:spAutoFit/>
          </a:bodyPr>
          <a:lstStyle/>
          <a:p>
            <a:pPr lvl="0" algn="ctr"/>
            <a:r>
              <a:rPr lang="vi-VN" sz="3600" b="1">
                <a:effectLst>
                  <a:outerShdw blurRad="38100" dist="38100" dir="2700000" algn="tl">
                    <a:srgbClr val="000000">
                      <a:alpha val="43137"/>
                    </a:srgbClr>
                  </a:outerShdw>
                </a:effectLst>
                <a:latin typeface="+mj-lt"/>
              </a:rPr>
              <a:t>Lí do của sự khác nhau </a:t>
            </a:r>
            <a:endParaRPr lang="en-US" altLang="zh-CN" sz="3600" dirty="0">
              <a:solidFill>
                <a:srgbClr val="FFFFFF"/>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4" name="文本框 26">
            <a:extLst>
              <a:ext uri="{FF2B5EF4-FFF2-40B4-BE49-F238E27FC236}">
                <a16:creationId xmlns:a16="http://schemas.microsoft.com/office/drawing/2014/main" id="{5D0D8C21-8ADE-47FA-A236-0DD550F5DC92}"/>
              </a:ext>
            </a:extLst>
          </p:cNvPr>
          <p:cNvSpPr txBox="1"/>
          <p:nvPr/>
        </p:nvSpPr>
        <p:spPr>
          <a:xfrm>
            <a:off x="3488331" y="-921"/>
            <a:ext cx="6117681" cy="830997"/>
          </a:xfrm>
          <a:prstGeom prst="rect">
            <a:avLst/>
          </a:prstGeom>
          <a:noFill/>
          <a:ln>
            <a:solidFill>
              <a:schemeClr val="accent1"/>
            </a:solidFill>
          </a:ln>
          <a:effectLst/>
        </p:spPr>
        <p:txBody>
          <a:bodyPr wrap="square" rtlCol="0">
            <a:spAutoFit/>
          </a:bodyPr>
          <a:lstStyle/>
          <a:p>
            <a:pPr algn="just"/>
            <a:r>
              <a:rPr lang="vi-VN" sz="2400" b="1">
                <a:latin typeface="+mj-lt"/>
              </a:rPr>
              <a:t>Câu a: </a:t>
            </a:r>
            <a:r>
              <a:rPr lang="vi-VN" sz="2400">
                <a:latin typeface="+mj-lt"/>
              </a:rPr>
              <a:t>người nói chỉ thông báo</a:t>
            </a:r>
            <a:r>
              <a:rPr lang="vi-VN" sz="2400" b="1">
                <a:latin typeface="+mj-lt"/>
              </a:rPr>
              <a:t> </a:t>
            </a:r>
            <a:r>
              <a:rPr lang="vi-VN" sz="2400">
                <a:latin typeface="+mj-lt"/>
              </a:rPr>
              <a:t>một cách khách quan về sự việc </a:t>
            </a:r>
            <a:r>
              <a:rPr lang="vi-VN" sz="2400" i="1">
                <a:latin typeface="+mj-lt"/>
              </a:rPr>
              <a:t>ăn hai bát cơm</a:t>
            </a:r>
            <a:r>
              <a:rPr lang="vi-VN" sz="2400">
                <a:latin typeface="+mj-lt"/>
              </a:rPr>
              <a:t>.</a:t>
            </a:r>
            <a:endParaRPr lang="en-US" altLang="zh-CN" sz="2400" dirty="0">
              <a:solidFill>
                <a:schemeClr val="bg1">
                  <a:lumMod val="50000"/>
                </a:schemeClr>
              </a:solidFill>
              <a:latin typeface="+mj-lt"/>
              <a:ea typeface="微软雅黑" panose="020B0503020204020204" pitchFamily="34" charset="-122"/>
              <a:cs typeface="Lato Regular"/>
            </a:endParaRPr>
          </a:p>
        </p:txBody>
      </p:sp>
      <p:sp>
        <p:nvSpPr>
          <p:cNvPr id="15" name="文本框 27">
            <a:extLst>
              <a:ext uri="{FF2B5EF4-FFF2-40B4-BE49-F238E27FC236}">
                <a16:creationId xmlns:a16="http://schemas.microsoft.com/office/drawing/2014/main" id="{586C4DB5-701C-4B5D-A6C3-801D898DC4BE}"/>
              </a:ext>
            </a:extLst>
          </p:cNvPr>
          <p:cNvSpPr txBox="1"/>
          <p:nvPr/>
        </p:nvSpPr>
        <p:spPr>
          <a:xfrm>
            <a:off x="0" y="4277651"/>
            <a:ext cx="3428071" cy="1200329"/>
          </a:xfrm>
          <a:prstGeom prst="rect">
            <a:avLst/>
          </a:prstGeom>
          <a:noFill/>
          <a:ln>
            <a:solidFill>
              <a:schemeClr val="accent1"/>
            </a:solidFill>
          </a:ln>
          <a:effectLst/>
        </p:spPr>
        <p:txBody>
          <a:bodyPr wrap="square" rtlCol="0">
            <a:spAutoFit/>
          </a:bodyPr>
          <a:lstStyle/>
          <a:p>
            <a:pPr algn="just"/>
            <a:r>
              <a:rPr lang="vi-VN" sz="2400">
                <a:latin typeface="+mj-lt"/>
                <a:cs typeface="Times New Roman" panose="02020603050405020304" pitchFamily="18" charset="0"/>
              </a:rPr>
              <a:t>Nghĩa của 3 câu a,b,c đều thông báo sự việc</a:t>
            </a:r>
            <a:r>
              <a:rPr lang="vi-VN" sz="2400" b="1">
                <a:latin typeface="+mj-lt"/>
                <a:cs typeface="Times New Roman" panose="02020603050405020304" pitchFamily="18" charset="0"/>
              </a:rPr>
              <a:t> “</a:t>
            </a:r>
            <a:r>
              <a:rPr lang="vi-VN" sz="2400" i="1">
                <a:latin typeface="+mj-lt"/>
                <a:cs typeface="Times New Roman" panose="02020603050405020304" pitchFamily="18" charset="0"/>
              </a:rPr>
              <a:t>Nó ăn hai bát cơm.”</a:t>
            </a:r>
            <a:endParaRPr lang="en-US" altLang="zh-CN" sz="2400" dirty="0">
              <a:solidFill>
                <a:schemeClr val="bg1">
                  <a:lumMod val="50000"/>
                </a:schemeClr>
              </a:solidFill>
              <a:latin typeface="+mj-lt"/>
              <a:ea typeface="微软雅黑" panose="020B0503020204020204" pitchFamily="34" charset="-122"/>
              <a:cs typeface="Times New Roman" panose="02020603050405020304" pitchFamily="18" charset="0"/>
            </a:endParaRPr>
          </a:p>
        </p:txBody>
      </p:sp>
      <p:sp>
        <p:nvSpPr>
          <p:cNvPr id="16" name="文本框 28">
            <a:extLst>
              <a:ext uri="{FF2B5EF4-FFF2-40B4-BE49-F238E27FC236}">
                <a16:creationId xmlns:a16="http://schemas.microsoft.com/office/drawing/2014/main" id="{30EDB538-827F-461D-A42B-73110EE92447}"/>
              </a:ext>
            </a:extLst>
          </p:cNvPr>
          <p:cNvSpPr txBox="1"/>
          <p:nvPr/>
        </p:nvSpPr>
        <p:spPr>
          <a:xfrm>
            <a:off x="8647194" y="4437908"/>
            <a:ext cx="3543219" cy="830997"/>
          </a:xfrm>
          <a:prstGeom prst="rect">
            <a:avLst/>
          </a:prstGeom>
          <a:noFill/>
          <a:ln>
            <a:solidFill>
              <a:schemeClr val="accent1"/>
            </a:solidFill>
          </a:ln>
          <a:effectLst/>
        </p:spPr>
        <p:txBody>
          <a:bodyPr wrap="square" rtlCol="0">
            <a:spAutoFit/>
          </a:bodyPr>
          <a:lstStyle/>
          <a:p>
            <a:pPr algn="just"/>
            <a:r>
              <a:rPr lang="vi-VN" sz="2400">
                <a:latin typeface="+mj-lt"/>
                <a:cs typeface="Times New Roman" panose="02020603050405020304" pitchFamily="18" charset="0"/>
              </a:rPr>
              <a:t>D</a:t>
            </a:r>
            <a:r>
              <a:rPr lang="vi-VN" sz="2400" smtClean="0">
                <a:latin typeface="+mj-lt"/>
                <a:cs typeface="Times New Roman" panose="02020603050405020304" pitchFamily="18" charset="0"/>
              </a:rPr>
              <a:t>o </a:t>
            </a:r>
            <a:r>
              <a:rPr lang="vi-VN" sz="2400">
                <a:latin typeface="+mj-lt"/>
                <a:cs typeface="Times New Roman" panose="02020603050405020304" pitchFamily="18" charset="0"/>
              </a:rPr>
              <a:t>thêm vào câu các từ </a:t>
            </a:r>
            <a:r>
              <a:rPr lang="vi-VN" sz="2400" b="1" i="1">
                <a:latin typeface="+mj-lt"/>
                <a:cs typeface="Times New Roman" panose="02020603050405020304" pitchFamily="18" charset="0"/>
              </a:rPr>
              <a:t>có, những</a:t>
            </a:r>
            <a:r>
              <a:rPr lang="vi-VN" sz="2400">
                <a:latin typeface="+mj-lt"/>
                <a:cs typeface="Times New Roman" panose="02020603050405020304" pitchFamily="18" charset="0"/>
              </a:rPr>
              <a:t> trong câu.</a:t>
            </a:r>
            <a:endParaRPr lang="en-US" altLang="zh-CN" sz="2400" dirty="0">
              <a:solidFill>
                <a:schemeClr val="bg1">
                  <a:lumMod val="50000"/>
                </a:schemeClr>
              </a:solidFill>
              <a:latin typeface="+mj-lt"/>
              <a:ea typeface="微软雅黑" panose="020B0503020204020204" pitchFamily="34" charset="-122"/>
              <a:cs typeface="Times New Roman" panose="02020603050405020304" pitchFamily="18" charset="0"/>
            </a:endParaRPr>
          </a:p>
        </p:txBody>
      </p:sp>
      <p:grpSp>
        <p:nvGrpSpPr>
          <p:cNvPr id="17" name="组合 16">
            <a:extLst>
              <a:ext uri="{FF2B5EF4-FFF2-40B4-BE49-F238E27FC236}">
                <a16:creationId xmlns:a16="http://schemas.microsoft.com/office/drawing/2014/main" id="{842231CA-8D41-4084-B11D-33AF4EC83035}"/>
              </a:ext>
            </a:extLst>
          </p:cNvPr>
          <p:cNvGrpSpPr/>
          <p:nvPr/>
        </p:nvGrpSpPr>
        <p:grpSpPr>
          <a:xfrm>
            <a:off x="5721406" y="5672204"/>
            <a:ext cx="690104" cy="524346"/>
            <a:chOff x="4268086" y="4221191"/>
            <a:chExt cx="509646" cy="387231"/>
          </a:xfrm>
          <a:solidFill>
            <a:schemeClr val="bg1"/>
          </a:solidFill>
        </p:grpSpPr>
        <p:sp>
          <p:nvSpPr>
            <p:cNvPr id="18" name="Freeform 20">
              <a:extLst>
                <a:ext uri="{FF2B5EF4-FFF2-40B4-BE49-F238E27FC236}">
                  <a16:creationId xmlns:a16="http://schemas.microsoft.com/office/drawing/2014/main" id="{BFBE1681-D46A-486B-967F-20196EDCB68B}"/>
                </a:ext>
              </a:extLst>
            </p:cNvPr>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9" name="Freeform 21">
              <a:extLst>
                <a:ext uri="{FF2B5EF4-FFF2-40B4-BE49-F238E27FC236}">
                  <a16:creationId xmlns:a16="http://schemas.microsoft.com/office/drawing/2014/main" id="{7D226843-4B0E-418B-AF6C-DD6541FE8C27}"/>
                </a:ext>
              </a:extLst>
            </p:cNvPr>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20" name="组合 19">
            <a:extLst>
              <a:ext uri="{FF2B5EF4-FFF2-40B4-BE49-F238E27FC236}">
                <a16:creationId xmlns:a16="http://schemas.microsoft.com/office/drawing/2014/main" id="{F5C8920D-F5DD-48B4-8730-BD6C8CD78030}"/>
              </a:ext>
            </a:extLst>
          </p:cNvPr>
          <p:cNvGrpSpPr/>
          <p:nvPr/>
        </p:nvGrpSpPr>
        <p:grpSpPr>
          <a:xfrm>
            <a:off x="1517672" y="2967051"/>
            <a:ext cx="516202" cy="493686"/>
            <a:chOff x="1004888" y="993775"/>
            <a:chExt cx="2438400" cy="2332038"/>
          </a:xfrm>
          <a:solidFill>
            <a:schemeClr val="bg1"/>
          </a:solidFill>
        </p:grpSpPr>
        <p:sp>
          <p:nvSpPr>
            <p:cNvPr id="21" name="Freeform 25">
              <a:extLst>
                <a:ext uri="{FF2B5EF4-FFF2-40B4-BE49-F238E27FC236}">
                  <a16:creationId xmlns:a16="http://schemas.microsoft.com/office/drawing/2014/main" id="{AA02B2FA-9E2C-4DB2-A82D-8E3567CA1967}"/>
                </a:ext>
              </a:extLst>
            </p:cNvPr>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2" name="任意多边形 22">
              <a:extLst>
                <a:ext uri="{FF2B5EF4-FFF2-40B4-BE49-F238E27FC236}">
                  <a16:creationId xmlns:a16="http://schemas.microsoft.com/office/drawing/2014/main" id="{95EAB57C-CC0B-4E8D-B70D-212F54E29515}"/>
                </a:ext>
              </a:extLst>
            </p:cNvPr>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2000">
                <a:solidFill>
                  <a:prstClr val="black"/>
                </a:solidFill>
              </a:endParaRPr>
            </a:p>
          </p:txBody>
        </p:sp>
      </p:grpSp>
      <p:grpSp>
        <p:nvGrpSpPr>
          <p:cNvPr id="23" name="组合 22">
            <a:extLst>
              <a:ext uri="{FF2B5EF4-FFF2-40B4-BE49-F238E27FC236}">
                <a16:creationId xmlns:a16="http://schemas.microsoft.com/office/drawing/2014/main" id="{B7394B1A-55BA-4B2E-9AC7-5542D9821332}"/>
              </a:ext>
            </a:extLst>
          </p:cNvPr>
          <p:cNvGrpSpPr/>
          <p:nvPr/>
        </p:nvGrpSpPr>
        <p:grpSpPr>
          <a:xfrm>
            <a:off x="10099721" y="2536427"/>
            <a:ext cx="448230" cy="573233"/>
            <a:chOff x="1605186" y="572440"/>
            <a:chExt cx="563562" cy="720725"/>
          </a:xfrm>
          <a:solidFill>
            <a:schemeClr val="bg1"/>
          </a:solidFill>
        </p:grpSpPr>
        <p:sp>
          <p:nvSpPr>
            <p:cNvPr id="24" name="Freeform 32">
              <a:extLst>
                <a:ext uri="{FF2B5EF4-FFF2-40B4-BE49-F238E27FC236}">
                  <a16:creationId xmlns:a16="http://schemas.microsoft.com/office/drawing/2014/main" id="{459FFE34-04ED-46E8-8E40-D45E6EAE79C7}"/>
                </a:ext>
              </a:extLst>
            </p:cNvPr>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33">
              <a:extLst>
                <a:ext uri="{FF2B5EF4-FFF2-40B4-BE49-F238E27FC236}">
                  <a16:creationId xmlns:a16="http://schemas.microsoft.com/office/drawing/2014/main" id="{0530E929-E37A-4936-ABDE-C52EAEAC700A}"/>
                </a:ext>
              </a:extLst>
            </p:cNvPr>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34">
              <a:extLst>
                <a:ext uri="{FF2B5EF4-FFF2-40B4-BE49-F238E27FC236}">
                  <a16:creationId xmlns:a16="http://schemas.microsoft.com/office/drawing/2014/main" id="{ADAC4B0D-CFE9-4190-94BA-BCBCAE232993}"/>
                </a:ext>
              </a:extLst>
            </p:cNvPr>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 name="Rectangle 1"/>
          <p:cNvSpPr/>
          <p:nvPr/>
        </p:nvSpPr>
        <p:spPr>
          <a:xfrm>
            <a:off x="3488332" y="948160"/>
            <a:ext cx="6117680" cy="830997"/>
          </a:xfrm>
          <a:prstGeom prst="rect">
            <a:avLst/>
          </a:prstGeom>
          <a:ln>
            <a:solidFill>
              <a:schemeClr val="accent1"/>
            </a:solidFill>
          </a:ln>
        </p:spPr>
        <p:txBody>
          <a:bodyPr wrap="square">
            <a:spAutoFit/>
          </a:bodyPr>
          <a:lstStyle/>
          <a:p>
            <a:pPr algn="just">
              <a:spcAft>
                <a:spcPts val="0"/>
              </a:spcAft>
              <a:tabLst>
                <a:tab pos="90170" algn="l"/>
                <a:tab pos="180340" algn="l"/>
                <a:tab pos="270510" algn="l"/>
              </a:tabLst>
            </a:pPr>
            <a:r>
              <a:rPr lang="vi-VN" sz="2400" b="1" smtClean="0">
                <a:solidFill>
                  <a:srgbClr val="222222"/>
                </a:solidFill>
                <a:latin typeface="+mj-lt"/>
                <a:ea typeface="Times New Roman" panose="02020603050405020304" pitchFamily="18" charset="0"/>
                <a:cs typeface="Times New Roman" panose="02020603050405020304" pitchFamily="18" charset="0"/>
              </a:rPr>
              <a:t>Câu </a:t>
            </a:r>
            <a:r>
              <a:rPr lang="vi-VN" sz="2400" b="1">
                <a:solidFill>
                  <a:srgbClr val="222222"/>
                </a:solidFill>
                <a:latin typeface="+mj-lt"/>
                <a:ea typeface="Times New Roman" panose="02020603050405020304" pitchFamily="18" charset="0"/>
                <a:cs typeface="Times New Roman" panose="02020603050405020304" pitchFamily="18" charset="0"/>
              </a:rPr>
              <a:t>b, c:</a:t>
            </a:r>
            <a:r>
              <a:rPr lang="vi-VN" sz="2400">
                <a:solidFill>
                  <a:srgbClr val="222222"/>
                </a:solidFill>
                <a:latin typeface="+mj-lt"/>
                <a:ea typeface="Times New Roman" panose="02020603050405020304" pitchFamily="18" charset="0"/>
                <a:cs typeface="Times New Roman" panose="02020603050405020304" pitchFamily="18" charset="0"/>
              </a:rPr>
              <a:t> Người nói có ý biểu thị thái độ đánh giá về sự việc </a:t>
            </a:r>
            <a:r>
              <a:rPr lang="vi-VN" sz="2400" i="1">
                <a:solidFill>
                  <a:srgbClr val="222222"/>
                </a:solidFill>
                <a:latin typeface="+mj-lt"/>
                <a:ea typeface="Times New Roman" panose="02020603050405020304" pitchFamily="18" charset="0"/>
                <a:cs typeface="Times New Roman" panose="02020603050405020304" pitchFamily="18" charset="0"/>
              </a:rPr>
              <a:t>ăn hai bát cơm</a:t>
            </a:r>
            <a:endParaRPr lang="en-GB" sz="2400">
              <a:effectLst/>
              <a:latin typeface="+mj-lt"/>
              <a:ea typeface="Times New Roman" panose="02020603050405020304" pitchFamily="18" charset="0"/>
            </a:endParaRPr>
          </a:p>
        </p:txBody>
      </p:sp>
      <p:sp>
        <p:nvSpPr>
          <p:cNvPr id="3" name="Rectangle 2"/>
          <p:cNvSpPr/>
          <p:nvPr/>
        </p:nvSpPr>
        <p:spPr>
          <a:xfrm>
            <a:off x="3459774" y="1878288"/>
            <a:ext cx="6305739" cy="1200329"/>
          </a:xfrm>
          <a:prstGeom prst="rect">
            <a:avLst/>
          </a:prstGeom>
          <a:ln>
            <a:solidFill>
              <a:schemeClr val="accent1"/>
            </a:solidFill>
          </a:ln>
        </p:spPr>
        <p:txBody>
          <a:bodyPr wrap="square">
            <a:spAutoFit/>
          </a:bodyPr>
          <a:lstStyle/>
          <a:p>
            <a:pPr algn="just"/>
            <a:r>
              <a:rPr lang="vi-VN" sz="2400" b="1">
                <a:solidFill>
                  <a:srgbClr val="222222"/>
                </a:solidFill>
                <a:latin typeface="+mj-lt"/>
                <a:ea typeface="Times New Roman" panose="02020603050405020304" pitchFamily="18" charset="0"/>
              </a:rPr>
              <a:t>Câu b</a:t>
            </a:r>
            <a:r>
              <a:rPr lang="vi-VN" sz="2400">
                <a:solidFill>
                  <a:srgbClr val="222222"/>
                </a:solidFill>
                <a:latin typeface="+mj-lt"/>
                <a:ea typeface="Times New Roman" panose="02020603050405020304" pitchFamily="18" charset="0"/>
              </a:rPr>
              <a:t>: Biểu thị sự đánh giá về số lượng sự vật </a:t>
            </a:r>
            <a:r>
              <a:rPr lang="vi-VN" sz="2400" i="1">
                <a:solidFill>
                  <a:srgbClr val="222222"/>
                </a:solidFill>
                <a:latin typeface="+mj-lt"/>
                <a:ea typeface="Times New Roman" panose="02020603050405020304" pitchFamily="18" charset="0"/>
              </a:rPr>
              <a:t>ăn hai bát cơm</a:t>
            </a:r>
            <a:r>
              <a:rPr lang="vi-VN" sz="2400">
                <a:solidFill>
                  <a:srgbClr val="222222"/>
                </a:solidFill>
                <a:latin typeface="+mj-lt"/>
                <a:ea typeface="Times New Roman" panose="02020603050405020304" pitchFamily="18" charset="0"/>
              </a:rPr>
              <a:t>, như vậy là rất nhiều so với mức bình thường.</a:t>
            </a:r>
            <a:endParaRPr lang="en-GB" sz="2400">
              <a:latin typeface="+mj-lt"/>
            </a:endParaRPr>
          </a:p>
        </p:txBody>
      </p:sp>
      <p:sp>
        <p:nvSpPr>
          <p:cNvPr id="4" name="Rectangle 3"/>
          <p:cNvSpPr/>
          <p:nvPr/>
        </p:nvSpPr>
        <p:spPr>
          <a:xfrm>
            <a:off x="3488331" y="3152714"/>
            <a:ext cx="5847105" cy="1200329"/>
          </a:xfrm>
          <a:prstGeom prst="rect">
            <a:avLst/>
          </a:prstGeom>
          <a:ln>
            <a:solidFill>
              <a:schemeClr val="accent1"/>
            </a:solidFill>
          </a:ln>
        </p:spPr>
        <p:txBody>
          <a:bodyPr wrap="square">
            <a:spAutoFit/>
          </a:bodyPr>
          <a:lstStyle/>
          <a:p>
            <a:pPr algn="just"/>
            <a:r>
              <a:rPr lang="vi-VN" sz="2400" b="1">
                <a:solidFill>
                  <a:srgbClr val="222222"/>
                </a:solidFill>
                <a:latin typeface="+mj-lt"/>
                <a:ea typeface="Times New Roman" panose="02020603050405020304" pitchFamily="18" charset="0"/>
              </a:rPr>
              <a:t>Câu c:</a:t>
            </a:r>
            <a:r>
              <a:rPr lang="vi-VN" sz="2400">
                <a:solidFill>
                  <a:srgbClr val="222222"/>
                </a:solidFill>
                <a:latin typeface="+mj-lt"/>
                <a:ea typeface="Times New Roman" panose="02020603050405020304" pitchFamily="18" charset="0"/>
              </a:rPr>
              <a:t> Biểu thị sự đánh giá về số lượng sự vật </a:t>
            </a:r>
            <a:r>
              <a:rPr lang="vi-VN" sz="2400" i="1">
                <a:solidFill>
                  <a:srgbClr val="222222"/>
                </a:solidFill>
                <a:latin typeface="+mj-lt"/>
                <a:ea typeface="Times New Roman" panose="02020603050405020304" pitchFamily="18" charset="0"/>
              </a:rPr>
              <a:t>ăn hai bát cơm</a:t>
            </a:r>
            <a:r>
              <a:rPr lang="vi-VN" sz="2400">
                <a:solidFill>
                  <a:srgbClr val="222222"/>
                </a:solidFill>
                <a:latin typeface="+mj-lt"/>
                <a:ea typeface="Times New Roman" panose="02020603050405020304" pitchFamily="18" charset="0"/>
              </a:rPr>
              <a:t> là ăn quá ít so với mức bình thường.</a:t>
            </a:r>
            <a:endParaRPr lang="en-GB" sz="2400">
              <a:latin typeface="+mj-lt"/>
            </a:endParaRPr>
          </a:p>
        </p:txBody>
      </p:sp>
    </p:spTree>
    <p:extLst>
      <p:ext uri="{BB962C8B-B14F-4D97-AF65-F5344CB8AC3E}">
        <p14:creationId xmlns:p14="http://schemas.microsoft.com/office/powerpoint/2010/main" val="542085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par>
                                <p:cTn id="58" presetID="6" presetClass="entr" presetSubtype="16"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circle(in)">
                                      <p:cBhvr>
                                        <p:cTn id="60" dur="20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p:bldP spid="12" grpId="0"/>
      <p:bldP spid="13" grpId="0"/>
      <p:bldP spid="14" grpId="0" animBg="1"/>
      <p:bldP spid="15" grpId="0" animBg="1"/>
      <p:bldP spid="16" grpId="0" animBg="1"/>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2:</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Hình thành kiến thức</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2823008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5A74C63-15CB-4A9C-A0E4-2A715124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id="{6A2C0D77-5D1F-448C-A894-EDF5BFF830C9}"/>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3D1CB2BE-72A0-495B-B617-9FE69684DBED}"/>
              </a:ext>
            </a:extLst>
          </p:cNvPr>
          <p:cNvSpPr/>
          <p:nvPr/>
        </p:nvSpPr>
        <p:spPr>
          <a:xfrm>
            <a:off x="4760322" y="720935"/>
            <a:ext cx="7771551"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r>
              <a:rPr lang="nl-NL" sz="11500" b="1" smtClean="0">
                <a:latin typeface="Times New Roman" panose="02020603050405020304" pitchFamily="18" charset="0"/>
                <a:cs typeface="Times New Roman" panose="02020603050405020304" pitchFamily="18" charset="0"/>
              </a:rPr>
              <a:t>Trợ </a:t>
            </a:r>
            <a:r>
              <a:rPr lang="nl-NL" sz="11500" b="1">
                <a:latin typeface="Times New Roman" panose="02020603050405020304" pitchFamily="18" charset="0"/>
                <a:cs typeface="Times New Roman" panose="02020603050405020304" pitchFamily="18" charset="0"/>
              </a:rPr>
              <a:t>từ</a:t>
            </a:r>
            <a:endParaRPr lang="en-GB" sz="11500">
              <a:latin typeface="Times New Roman" panose="02020603050405020304" pitchFamily="18" charset="0"/>
              <a:cs typeface="Times New Roman" panose="02020603050405020304" pitchFamily="18" charset="0"/>
            </a:endParaRPr>
          </a:p>
        </p:txBody>
      </p:sp>
      <p:sp>
        <p:nvSpPr>
          <p:cNvPr id="16" name="TextBox 11">
            <a:extLst>
              <a:ext uri="{FF2B5EF4-FFF2-40B4-BE49-F238E27FC236}">
                <a16:creationId xmlns:a16="http://schemas.microsoft.com/office/drawing/2014/main" id="{B4FD118A-C6ED-46D2-A995-2CC53132365B}"/>
              </a:ext>
            </a:extLst>
          </p:cNvPr>
          <p:cNvSpPr txBox="1"/>
          <p:nvPr/>
        </p:nvSpPr>
        <p:spPr>
          <a:xfrm>
            <a:off x="4911257" y="2461426"/>
            <a:ext cx="3277703" cy="1015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lvl="1">
              <a:defRPr/>
            </a:pPr>
            <a:r>
              <a:rPr lang="nl-NL" sz="6000" b="1">
                <a:latin typeface="Times New Roman" panose="02020603050405020304" pitchFamily="18" charset="0"/>
                <a:cs typeface="Times New Roman" panose="02020603050405020304" pitchFamily="18" charset="0"/>
              </a:rPr>
              <a:t>1. Ví dụ</a:t>
            </a:r>
            <a:endParaRPr lang="en-US" altLang="zh-CN" sz="6000" noProof="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19" name="组合 18">
            <a:extLst>
              <a:ext uri="{FF2B5EF4-FFF2-40B4-BE49-F238E27FC236}">
                <a16:creationId xmlns:a16="http://schemas.microsoft.com/office/drawing/2014/main" id="{8A62DC06-D23F-4E83-9BB7-BD936C815DFC}"/>
              </a:ext>
            </a:extLst>
          </p:cNvPr>
          <p:cNvGrpSpPr/>
          <p:nvPr/>
        </p:nvGrpSpPr>
        <p:grpSpPr>
          <a:xfrm>
            <a:off x="3305735" y="838444"/>
            <a:ext cx="1277582" cy="1277575"/>
            <a:chOff x="4935391" y="1487359"/>
            <a:chExt cx="281331" cy="281331"/>
          </a:xfrm>
          <a:solidFill>
            <a:srgbClr val="E94E60"/>
          </a:solidFill>
        </p:grpSpPr>
        <p:sp>
          <p:nvSpPr>
            <p:cNvPr id="20" name="椭圆 19">
              <a:extLst>
                <a:ext uri="{FF2B5EF4-FFF2-40B4-BE49-F238E27FC236}">
                  <a16:creationId xmlns:a16="http://schemas.microsoft.com/office/drawing/2014/main" id="{3788121F-F857-46E2-A473-A38752E19B6E}"/>
                </a:ext>
              </a:extLst>
            </p:cNvPr>
            <p:cNvSpPr/>
            <p:nvPr/>
          </p:nvSpPr>
          <p:spPr>
            <a:xfrm>
              <a:off x="4935391" y="1487359"/>
              <a:ext cx="281331" cy="281331"/>
            </a:xfrm>
            <a:prstGeom prst="ellipse">
              <a:avLst/>
            </a:prstGeom>
            <a:noFill/>
            <a:ln w="6350">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dirty="0">
                <a:solidFill>
                  <a:srgbClr val="656371"/>
                </a:solidFill>
                <a:latin typeface="华文新魏" panose="02010800040101010101" pitchFamily="2" charset="-122"/>
                <a:ea typeface="华文新魏" panose="02010800040101010101" pitchFamily="2" charset="-122"/>
              </a:endParaRPr>
            </a:p>
          </p:txBody>
        </p:sp>
        <p:sp>
          <p:nvSpPr>
            <p:cNvPr id="21" name="椭圆 20">
              <a:extLst>
                <a:ext uri="{FF2B5EF4-FFF2-40B4-BE49-F238E27FC236}">
                  <a16:creationId xmlns:a16="http://schemas.microsoft.com/office/drawing/2014/main" id="{9D422B27-1583-46DF-9A52-6A5B677F9E91}"/>
                </a:ext>
              </a:extLst>
            </p:cNvPr>
            <p:cNvSpPr/>
            <p:nvPr/>
          </p:nvSpPr>
          <p:spPr>
            <a:xfrm>
              <a:off x="4979692" y="1531660"/>
              <a:ext cx="192728" cy="192727"/>
            </a:xfrm>
            <a:prstGeom prst="ellipse">
              <a:avLst/>
            </a:prstGeom>
            <a:solidFill>
              <a:srgbClr val="BE7E6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spc="-150" dirty="0">
                  <a:solidFill>
                    <a:schemeClr val="bg1"/>
                  </a:solidFill>
                  <a:latin typeface="华文新魏" panose="02010800040101010101" pitchFamily="2" charset="-122"/>
                  <a:ea typeface="华文新魏" panose="02010800040101010101" pitchFamily="2" charset="-122"/>
                </a:rPr>
                <a:t>I</a:t>
              </a:r>
              <a:endParaRPr lang="zh-CN" altLang="en-US" sz="4000" spc="-150" dirty="0">
                <a:solidFill>
                  <a:schemeClr val="bg1"/>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4056260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383F4D4-B885-46A9-87E9-D989E2B11C26}"/>
              </a:ext>
            </a:extLst>
          </p:cNvPr>
          <p:cNvGrpSpPr/>
          <p:nvPr/>
        </p:nvGrpSpPr>
        <p:grpSpPr>
          <a:xfrm>
            <a:off x="2236668" y="116946"/>
            <a:ext cx="7269483" cy="722827"/>
            <a:chOff x="5645712" y="454584"/>
            <a:chExt cx="7269483" cy="722827"/>
          </a:xfrm>
        </p:grpSpPr>
        <p:sp>
          <p:nvSpPr>
            <p:cNvPr id="7" name="矩形 6">
              <a:extLst>
                <a:ext uri="{FF2B5EF4-FFF2-40B4-BE49-F238E27FC236}">
                  <a16:creationId xmlns:a16="http://schemas.microsoft.com/office/drawing/2014/main" id="{C1809754-3305-4366-B3DB-204430B55AB0}"/>
                </a:ext>
              </a:extLst>
            </p:cNvPr>
            <p:cNvSpPr/>
            <p:nvPr/>
          </p:nvSpPr>
          <p:spPr>
            <a:xfrm>
              <a:off x="5645712" y="1131692"/>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id="{0792B6C9-B21B-40B4-8209-86021D31ABE5}"/>
                </a:ext>
              </a:extLst>
            </p:cNvPr>
            <p:cNvSpPr txBox="1">
              <a:spLocks noChangeArrowheads="1"/>
            </p:cNvSpPr>
            <p:nvPr/>
          </p:nvSpPr>
          <p:spPr bwMode="auto">
            <a:xfrm>
              <a:off x="6864435" y="454584"/>
              <a:ext cx="51014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4400" b="1" smtClean="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rPr>
                <a:t>Phiếu học tập số 2</a:t>
              </a:r>
              <a:endParaRPr lang="zh-CN" altLang="en-US" sz="4400" b="1" dirty="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496481210"/>
              </p:ext>
            </p:extLst>
          </p:nvPr>
        </p:nvGraphicFramePr>
        <p:xfrm>
          <a:off x="1083912" y="1391920"/>
          <a:ext cx="10712917" cy="4070986"/>
        </p:xfrm>
        <a:graphic>
          <a:graphicData uri="http://schemas.openxmlformats.org/drawingml/2006/table">
            <a:tbl>
              <a:tblPr firstRow="1" firstCol="1" bandRow="1">
                <a:effectLst>
                  <a:outerShdw blurRad="50800" dist="38100" algn="l" rotWithShape="0">
                    <a:prstClr val="black">
                      <a:alpha val="40000"/>
                    </a:prstClr>
                  </a:outerShdw>
                </a:effectLst>
              </a:tblPr>
              <a:tblGrid>
                <a:gridCol w="4321743">
                  <a:extLst>
                    <a:ext uri="{9D8B030D-6E8A-4147-A177-3AD203B41FA5}">
                      <a16:colId xmlns:a16="http://schemas.microsoft.com/office/drawing/2014/main" val="20000"/>
                    </a:ext>
                  </a:extLst>
                </a:gridCol>
                <a:gridCol w="4283242">
                  <a:extLst>
                    <a:ext uri="{9D8B030D-6E8A-4147-A177-3AD203B41FA5}">
                      <a16:colId xmlns:a16="http://schemas.microsoft.com/office/drawing/2014/main" val="20001"/>
                    </a:ext>
                  </a:extLst>
                </a:gridCol>
                <a:gridCol w="2107932">
                  <a:extLst>
                    <a:ext uri="{9D8B030D-6E8A-4147-A177-3AD203B41FA5}">
                      <a16:colId xmlns:a16="http://schemas.microsoft.com/office/drawing/2014/main" val="20002"/>
                    </a:ext>
                  </a:extLst>
                </a:gridCol>
              </a:tblGrid>
              <a:tr h="390858">
                <a:tc gridSpan="3">
                  <a:txBody>
                    <a:bodyPr/>
                    <a:lstStyle/>
                    <a:p>
                      <a:pPr algn="ctr">
                        <a:lnSpc>
                          <a:spcPct val="100000"/>
                        </a:lnSpc>
                        <a:spcAft>
                          <a:spcPts val="0"/>
                        </a:spcAft>
                        <a:tabLst>
                          <a:tab pos="90170" algn="l"/>
                          <a:tab pos="180340" algn="l"/>
                          <a:tab pos="270510" algn="l"/>
                        </a:tabLst>
                      </a:pPr>
                      <a:r>
                        <a:rPr lang="vi-VN" sz="2800" b="1">
                          <a:solidFill>
                            <a:srgbClr val="FF0000"/>
                          </a:solidFill>
                          <a:effectLst/>
                          <a:latin typeface="+mj-lt"/>
                          <a:ea typeface="Times New Roman" panose="02020603050405020304" pitchFamily="18" charset="0"/>
                          <a:cs typeface="Times New Roman" panose="02020603050405020304" pitchFamily="18" charset="0"/>
                        </a:rPr>
                        <a:t>Tìm hiểu về trợ từ</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83946">
                <a:tc gridSpan="2">
                  <a:txBody>
                    <a:bodyPr/>
                    <a:lstStyle/>
                    <a:p>
                      <a:pPr>
                        <a:lnSpc>
                          <a:spcPct val="100000"/>
                        </a:lnSpc>
                        <a:spcAft>
                          <a:spcPts val="0"/>
                        </a:spcAft>
                        <a:tabLst>
                          <a:tab pos="90170" algn="l"/>
                          <a:tab pos="180340" algn="l"/>
                          <a:tab pos="270510" algn="l"/>
                        </a:tabLst>
                      </a:pPr>
                      <a:r>
                        <a:rPr lang="vi-VN" sz="2800" b="1">
                          <a:solidFill>
                            <a:srgbClr val="000000"/>
                          </a:solidFill>
                          <a:effectLst/>
                          <a:latin typeface="+mj-lt"/>
                          <a:ea typeface="Times New Roman" panose="02020603050405020304" pitchFamily="18" charset="0"/>
                          <a:cs typeface="Times New Roman" panose="02020603050405020304" pitchFamily="18" charset="0"/>
                        </a:rPr>
                        <a:t>Nghĩa của các câu dưới đây có điểm gì khác nhau? Vì sao có sự khác nhau đó</a:t>
                      </a:r>
                      <a:r>
                        <a:rPr lang="vi-VN" sz="2800" b="1"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0000"/>
                        </a:lnSpc>
                        <a:spcAft>
                          <a:spcPts val="0"/>
                        </a:spcAft>
                        <a:tabLst>
                          <a:tab pos="90170" algn="l"/>
                          <a:tab pos="180340" algn="l"/>
                          <a:tab pos="270510" algn="l"/>
                        </a:tabLst>
                      </a:pPr>
                      <a:r>
                        <a:rPr lang="en-US" sz="2800" b="1">
                          <a:solidFill>
                            <a:srgbClr val="000000"/>
                          </a:solidFill>
                          <a:effectLst/>
                          <a:latin typeface="+mj-lt"/>
                          <a:ea typeface="Times New Roman" panose="02020603050405020304" pitchFamily="18" charset="0"/>
                          <a:cs typeface="Times New Roman" panose="02020603050405020304" pitchFamily="18" charset="0"/>
                        </a:rPr>
                        <a:t>Nhận xét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00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a.</a:t>
                      </a:r>
                      <a:r>
                        <a:rPr lang="vi-VN" sz="2800" i="1">
                          <a:solidFill>
                            <a:srgbClr val="000000"/>
                          </a:solidFill>
                          <a:effectLst/>
                          <a:latin typeface="+mj-lt"/>
                          <a:ea typeface="Times New Roman" panose="02020603050405020304" pitchFamily="18" charset="0"/>
                          <a:cs typeface="Times New Roman" panose="02020603050405020304" pitchFamily="18" charset="0"/>
                        </a:rPr>
                        <a:t> </a:t>
                      </a:r>
                      <a:r>
                        <a:rPr lang="en-US" sz="2800" b="1" i="1">
                          <a:solidFill>
                            <a:srgbClr val="000000"/>
                          </a:solidFill>
                          <a:effectLst/>
                          <a:latin typeface="+mj-lt"/>
                          <a:ea typeface="Times New Roman" panose="02020603050405020304" pitchFamily="18" charset="0"/>
                          <a:cs typeface="Times New Roman" panose="02020603050405020304" pitchFamily="18" charset="0"/>
                        </a:rPr>
                        <a:t>Chính</a:t>
                      </a:r>
                      <a:r>
                        <a:rPr lang="en-US" sz="2800" i="1">
                          <a:solidFill>
                            <a:srgbClr val="000000"/>
                          </a:solidFill>
                          <a:effectLst/>
                          <a:latin typeface="+mj-lt"/>
                          <a:ea typeface="Times New Roman" panose="02020603050405020304" pitchFamily="18" charset="0"/>
                          <a:cs typeface="Times New Roman" panose="02020603050405020304" pitchFamily="18" charset="0"/>
                        </a:rPr>
                        <a:t> mắt con trông thấy nó.</a:t>
                      </a:r>
                      <a:r>
                        <a:rPr lang="en-US" sz="2800" i="0">
                          <a:solidFill>
                            <a:srgbClr val="000000"/>
                          </a:solidFill>
                          <a:effectLst/>
                          <a:latin typeface="+mj-lt"/>
                          <a:ea typeface="Times New Roman" panose="02020603050405020304" pitchFamily="18" charset="0"/>
                          <a:cs typeface="Times New Roman" panose="02020603050405020304" pitchFamily="18" charset="0"/>
                        </a:rPr>
                        <a:t> (Nguyễn Công Hoan</a:t>
                      </a:r>
                      <a:r>
                        <a:rPr lang="en-US" sz="2800" i="1"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Mắt con trông thấy nó.</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00000"/>
                        </a:lnSpc>
                        <a:spcAft>
                          <a:spcPts val="0"/>
                        </a:spcAft>
                      </a:pPr>
                      <a:r>
                        <a:rPr lang="vi-VN" sz="2800" i="1">
                          <a:solidFill>
                            <a:srgbClr val="000000"/>
                          </a:solidFill>
                          <a:effectLst/>
                          <a:latin typeface="+mj-lt"/>
                          <a:ea typeface="Times New Roman" panose="02020603050405020304" pitchFamily="18" charset="0"/>
                          <a:cs typeface="Times New Roman" panose="02020603050405020304" pitchFamily="18" charset="0"/>
                        </a:rPr>
                        <a:t>b.</a:t>
                      </a:r>
                      <a:r>
                        <a:rPr lang="en-US" sz="2800" i="1">
                          <a:solidFill>
                            <a:srgbClr val="000000"/>
                          </a:solidFill>
                          <a:effectLst/>
                          <a:latin typeface="+mj-lt"/>
                          <a:ea typeface="Times New Roman" panose="02020603050405020304" pitchFamily="18" charset="0"/>
                          <a:cs typeface="Times New Roman" panose="02020603050405020304" pitchFamily="18" charset="0"/>
                        </a:rPr>
                        <a:t> San ăn </a:t>
                      </a:r>
                      <a:r>
                        <a:rPr lang="en-US" sz="2800" b="1" i="1">
                          <a:solidFill>
                            <a:srgbClr val="000000"/>
                          </a:solidFill>
                          <a:effectLst/>
                          <a:latin typeface="+mj-lt"/>
                          <a:ea typeface="Times New Roman" panose="02020603050405020304" pitchFamily="18" charset="0"/>
                          <a:cs typeface="Times New Roman" panose="02020603050405020304" pitchFamily="18" charset="0"/>
                        </a:rPr>
                        <a:t>những</a:t>
                      </a:r>
                      <a:r>
                        <a:rPr lang="en-US" sz="2800" i="1">
                          <a:solidFill>
                            <a:srgbClr val="000000"/>
                          </a:solidFill>
                          <a:effectLst/>
                          <a:latin typeface="+mj-lt"/>
                          <a:ea typeface="Times New Roman" panose="02020603050405020304" pitchFamily="18" charset="0"/>
                          <a:cs typeface="Times New Roman" panose="02020603050405020304" pitchFamily="18" charset="0"/>
                        </a:rPr>
                        <a:t> hai quả chuối. </a:t>
                      </a:r>
                      <a:r>
                        <a:rPr lang="vi-VN" sz="2800" i="0">
                          <a:solidFill>
                            <a:srgbClr val="000000"/>
                          </a:solidFill>
                          <a:effectLst/>
                          <a:latin typeface="+mj-lt"/>
                          <a:ea typeface="Times New Roman" panose="02020603050405020304" pitchFamily="18" charset="0"/>
                          <a:cs typeface="Times New Roman" panose="02020603050405020304" pitchFamily="18" charset="0"/>
                        </a:rPr>
                        <a:t>(Nam Cao)</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San ăn hai quả chuối</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00000"/>
                        </a:lnSpc>
                        <a:spcAft>
                          <a:spcPts val="0"/>
                        </a:spcAft>
                        <a:tabLst>
                          <a:tab pos="90170" algn="l"/>
                          <a:tab pos="180340" algn="l"/>
                          <a:tab pos="270510" algn="l"/>
                        </a:tabLst>
                      </a:pPr>
                      <a:r>
                        <a:rPr lang="en-US" sz="2800">
                          <a:solidFill>
                            <a:srgbClr val="000000"/>
                          </a:solidFill>
                          <a:effectLst/>
                          <a:latin typeface="+mj-lt"/>
                          <a:ea typeface="Times New Roman" panose="02020603050405020304" pitchFamily="18" charset="0"/>
                          <a:cs typeface="Times New Roman" panose="02020603050405020304" pitchFamily="18" charset="0"/>
                        </a:rPr>
                        <a:t>c.</a:t>
                      </a:r>
                      <a:r>
                        <a:rPr lang="en-US" sz="2800" i="1">
                          <a:solidFill>
                            <a:srgbClr val="000000"/>
                          </a:solidFill>
                          <a:effectLst/>
                          <a:latin typeface="+mj-lt"/>
                          <a:ea typeface="Times New Roman" panose="02020603050405020304" pitchFamily="18" charset="0"/>
                          <a:cs typeface="Times New Roman" panose="02020603050405020304" pitchFamily="18" charset="0"/>
                        </a:rPr>
                        <a:t> Em thắp đèn lên chị </a:t>
                      </a:r>
                      <a:r>
                        <a:rPr lang="en-US" sz="2800" b="1" i="1">
                          <a:solidFill>
                            <a:srgbClr val="000000"/>
                          </a:solidFill>
                          <a:effectLst/>
                          <a:latin typeface="+mj-lt"/>
                          <a:ea typeface="Times New Roman" panose="02020603050405020304" pitchFamily="18" charset="0"/>
                          <a:cs typeface="Times New Roman" panose="02020603050405020304" pitchFamily="18" charset="0"/>
                        </a:rPr>
                        <a:t>nhé</a:t>
                      </a:r>
                      <a:r>
                        <a:rPr lang="en-US" sz="2800" i="1">
                          <a:solidFill>
                            <a:srgbClr val="000000"/>
                          </a:solidFill>
                          <a:effectLst/>
                          <a:latin typeface="+mj-lt"/>
                          <a:ea typeface="Times New Roman" panose="02020603050405020304" pitchFamily="18" charset="0"/>
                          <a:cs typeface="Times New Roman" panose="02020603050405020304" pitchFamily="18" charset="0"/>
                        </a:rPr>
                        <a:t>?</a:t>
                      </a:r>
                      <a:r>
                        <a:rPr lang="en-US" sz="2800" i="0">
                          <a:solidFill>
                            <a:srgbClr val="000000"/>
                          </a:solidFill>
                          <a:effectLst/>
                          <a:latin typeface="+mj-lt"/>
                          <a:ea typeface="Times New Roman" panose="02020603050405020304" pitchFamily="18" charset="0"/>
                          <a:cs typeface="Times New Roman" panose="02020603050405020304" pitchFamily="18" charset="0"/>
                        </a:rPr>
                        <a:t>(Thạch Lam)</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Em thắp đèn lên được không chị?</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89538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765359" y="578261"/>
            <a:ext cx="3046245" cy="47381"/>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5" name="矩形 4">
            <a:extLst>
              <a:ext uri="{FF2B5EF4-FFF2-40B4-BE49-F238E27FC236}">
                <a16:creationId xmlns:a16="http://schemas.microsoft.com/office/drawing/2014/main" id="{43C8A0E6-FB28-486D-88CF-17D7CD8C1208}"/>
              </a:ext>
            </a:extLst>
          </p:cNvPr>
          <p:cNvSpPr/>
          <p:nvPr/>
        </p:nvSpPr>
        <p:spPr>
          <a:xfrm>
            <a:off x="250648" y="1588480"/>
            <a:ext cx="3657209" cy="3006251"/>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dirty="0"/>
          </a:p>
        </p:txBody>
      </p:sp>
      <p:sp>
        <p:nvSpPr>
          <p:cNvPr id="8" name="矩形 7">
            <a:extLst>
              <a:ext uri="{FF2B5EF4-FFF2-40B4-BE49-F238E27FC236}">
                <a16:creationId xmlns:a16="http://schemas.microsoft.com/office/drawing/2014/main" id="{95CC9DDA-C6D2-4A30-A956-63640E68C312}"/>
              </a:ext>
            </a:extLst>
          </p:cNvPr>
          <p:cNvSpPr/>
          <p:nvPr/>
        </p:nvSpPr>
        <p:spPr>
          <a:xfrm flipH="1">
            <a:off x="250647" y="4634590"/>
            <a:ext cx="3657209" cy="920044"/>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itchFamily="34" charset="-122"/>
              <a:ea typeface="微软雅黑" pitchFamily="34" charset="-122"/>
            </a:endParaRPr>
          </a:p>
        </p:txBody>
      </p:sp>
      <p:sp>
        <p:nvSpPr>
          <p:cNvPr id="12" name="PA_KSO_Shape">
            <a:extLst>
              <a:ext uri="{FF2B5EF4-FFF2-40B4-BE49-F238E27FC236}">
                <a16:creationId xmlns:a16="http://schemas.microsoft.com/office/drawing/2014/main" id="{7A3FAC8F-0625-4453-B2B0-1A68AAE203F1}"/>
              </a:ext>
            </a:extLst>
          </p:cNvPr>
          <p:cNvSpPr/>
          <p:nvPr>
            <p:custDataLst>
              <p:tags r:id="rId1"/>
            </p:custDataLst>
          </p:nvPr>
        </p:nvSpPr>
        <p:spPr>
          <a:xfrm>
            <a:off x="3959186" y="232905"/>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PA_KSO_Shape_15">
            <a:extLst>
              <a:ext uri="{FF2B5EF4-FFF2-40B4-BE49-F238E27FC236}">
                <a16:creationId xmlns:a16="http://schemas.microsoft.com/office/drawing/2014/main" id="{B859D7C6-7762-46EE-B2B2-BDB6E79B4866}"/>
              </a:ext>
            </a:extLst>
          </p:cNvPr>
          <p:cNvSpPr/>
          <p:nvPr>
            <p:custDataLst>
              <p:tags r:id="rId2"/>
            </p:custDataLst>
          </p:nvPr>
        </p:nvSpPr>
        <p:spPr>
          <a:xfrm>
            <a:off x="4067571" y="2163259"/>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PA_KSO_Shape_16">
            <a:extLst>
              <a:ext uri="{FF2B5EF4-FFF2-40B4-BE49-F238E27FC236}">
                <a16:creationId xmlns:a16="http://schemas.microsoft.com/office/drawing/2014/main" id="{86C2FA07-8EA9-4156-B775-568404931BB3}"/>
              </a:ext>
            </a:extLst>
          </p:cNvPr>
          <p:cNvSpPr/>
          <p:nvPr>
            <p:custDataLst>
              <p:tags r:id="rId3"/>
            </p:custDataLst>
          </p:nvPr>
        </p:nvSpPr>
        <p:spPr>
          <a:xfrm>
            <a:off x="2877230" y="6071633"/>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出品 26">
            <a:extLst>
              <a:ext uri="{FF2B5EF4-FFF2-40B4-BE49-F238E27FC236}">
                <a16:creationId xmlns:a16="http://schemas.microsoft.com/office/drawing/2014/main" id="{1FC756E1-CF69-4924-ABE0-A7950C69FF4B}"/>
              </a:ext>
            </a:extLst>
          </p:cNvPr>
          <p:cNvSpPr txBox="1"/>
          <p:nvPr>
            <p:custDataLst>
              <p:tags r:id="rId4"/>
            </p:custDataLst>
          </p:nvPr>
        </p:nvSpPr>
        <p:spPr>
          <a:xfrm>
            <a:off x="4591411" y="-20992"/>
            <a:ext cx="7125692" cy="2062103"/>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a- </a:t>
            </a:r>
            <a:r>
              <a:rPr lang="en-US" sz="3200" b="1" i="1">
                <a:latin typeface="Times New Roman" panose="02020603050405020304" pitchFamily="18" charset="0"/>
                <a:cs typeface="Times New Roman" panose="02020603050405020304" pitchFamily="18" charset="0"/>
              </a:rPr>
              <a:t>Chính</a:t>
            </a:r>
            <a:r>
              <a:rPr lang="en-US" sz="3200" i="1">
                <a:latin typeface="Times New Roman" panose="02020603050405020304" pitchFamily="18" charset="0"/>
                <a:cs typeface="Times New Roman" panose="02020603050405020304" pitchFamily="18" charset="0"/>
              </a:rPr>
              <a:t> mắt con trông thấy nó.</a:t>
            </a:r>
            <a:r>
              <a:rPr lang="en-US" sz="3200">
                <a:latin typeface="Times New Roman" panose="02020603050405020304" pitchFamily="18" charset="0"/>
                <a:cs typeface="Times New Roman" panose="02020603050405020304" pitchFamily="18" charset="0"/>
              </a:rPr>
              <a:t> (Nguyễn Công Hoan</a:t>
            </a:r>
            <a:r>
              <a:rPr lang="en-US" sz="3200" i="1">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a:t>
            </a:r>
            <a:r>
              <a:rPr lang="en-US" sz="3200">
                <a:latin typeface="Times New Roman" panose="02020603050405020304" pitchFamily="18" charset="0"/>
                <a:cs typeface="Times New Roman" panose="02020603050405020304" pitchFamily="18" charset="0"/>
              </a:rPr>
              <a:t>&gt; </a:t>
            </a:r>
            <a:r>
              <a:rPr lang="vi-VN" sz="3200">
                <a:latin typeface="Times New Roman" panose="02020603050405020304" pitchFamily="18" charset="0"/>
                <a:cs typeface="Times New Roman" panose="02020603050405020304" pitchFamily="18" charset="0"/>
              </a:rPr>
              <a:t>Thêm từ </a:t>
            </a:r>
            <a:r>
              <a:rPr lang="vi-VN" sz="3200" b="1" i="1">
                <a:latin typeface="Times New Roman" panose="02020603050405020304" pitchFamily="18" charset="0"/>
                <a:cs typeface="Times New Roman" panose="02020603050405020304" pitchFamily="18" charset="0"/>
              </a:rPr>
              <a:t>chính </a:t>
            </a:r>
            <a:r>
              <a:rPr lang="vi-VN" sz="3200">
                <a:latin typeface="Times New Roman" panose="02020603050405020304" pitchFamily="18" charset="0"/>
                <a:cs typeface="Times New Roman" panose="02020603050405020304" pitchFamily="18" charset="0"/>
              </a:rPr>
              <a:t>vào câu nhằm nhấn mạnh vào sự vật nêu ở chủ ngữ (</a:t>
            </a:r>
            <a:r>
              <a:rPr lang="vi-VN" sz="3200" i="1">
                <a:latin typeface="Times New Roman" panose="02020603050405020304" pitchFamily="18" charset="0"/>
                <a:cs typeface="Times New Roman" panose="02020603050405020304" pitchFamily="18" charset="0"/>
              </a:rPr>
              <a:t>con mắt).</a:t>
            </a:r>
            <a:endParaRPr lang="en-GB" sz="3200">
              <a:latin typeface="Times New Roman" panose="02020603050405020304" pitchFamily="18" charset="0"/>
              <a:cs typeface="Times New Roman" panose="02020603050405020304" pitchFamily="18" charset="0"/>
            </a:endParaRPr>
          </a:p>
        </p:txBody>
      </p:sp>
      <p:sp>
        <p:nvSpPr>
          <p:cNvPr id="18" name="品 28">
            <a:extLst>
              <a:ext uri="{FF2B5EF4-FFF2-40B4-BE49-F238E27FC236}">
                <a16:creationId xmlns:a16="http://schemas.microsoft.com/office/drawing/2014/main" id="{D3BFBCCE-ACDC-42E3-BEA5-3E0A07F97871}"/>
              </a:ext>
            </a:extLst>
          </p:cNvPr>
          <p:cNvSpPr txBox="1"/>
          <p:nvPr>
            <p:custDataLst>
              <p:tags r:id="rId5"/>
            </p:custDataLst>
          </p:nvPr>
        </p:nvSpPr>
        <p:spPr>
          <a:xfrm>
            <a:off x="4541390" y="2041111"/>
            <a:ext cx="7384311" cy="2062103"/>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b</a:t>
            </a:r>
            <a:r>
              <a:rPr lang="vi-VN" sz="3200" i="1">
                <a:latin typeface="Times New Roman" panose="02020603050405020304" pitchFamily="18" charset="0"/>
                <a:cs typeface="Times New Roman" panose="02020603050405020304" pitchFamily="18" charset="0"/>
              </a:rPr>
              <a:t>-</a:t>
            </a:r>
            <a:r>
              <a:rPr lang="en-US" sz="3200" i="1">
                <a:latin typeface="Times New Roman" panose="02020603050405020304" pitchFamily="18" charset="0"/>
                <a:cs typeface="Times New Roman" panose="02020603050405020304" pitchFamily="18" charset="0"/>
              </a:rPr>
              <a:t> San ăn </a:t>
            </a:r>
            <a:r>
              <a:rPr lang="en-US" sz="3200" b="1" i="1">
                <a:latin typeface="Times New Roman" panose="02020603050405020304" pitchFamily="18" charset="0"/>
                <a:cs typeface="Times New Roman" panose="02020603050405020304" pitchFamily="18" charset="0"/>
              </a:rPr>
              <a:t>những</a:t>
            </a:r>
            <a:r>
              <a:rPr lang="en-US" sz="3200" i="1">
                <a:latin typeface="Times New Roman" panose="02020603050405020304" pitchFamily="18" charset="0"/>
                <a:cs typeface="Times New Roman" panose="02020603050405020304" pitchFamily="18" charset="0"/>
              </a:rPr>
              <a:t> hai quả chuối. </a:t>
            </a:r>
            <a:r>
              <a:rPr lang="vi-VN" sz="3200">
                <a:latin typeface="Times New Roman" panose="02020603050405020304" pitchFamily="18" charset="0"/>
                <a:cs typeface="Times New Roman" panose="02020603050405020304" pitchFamily="18" charset="0"/>
              </a:rPr>
              <a:t>(Nam Cao)</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=&gt; Thêm từ </a:t>
            </a:r>
            <a:r>
              <a:rPr lang="vi-VN" sz="3200" b="1" i="1">
                <a:latin typeface="Times New Roman" panose="02020603050405020304" pitchFamily="18" charset="0"/>
                <a:cs typeface="Times New Roman" panose="02020603050405020304" pitchFamily="18" charset="0"/>
              </a:rPr>
              <a:t>những </a:t>
            </a:r>
            <a:r>
              <a:rPr lang="vi-VN" sz="3200">
                <a:latin typeface="Times New Roman" panose="02020603050405020304" pitchFamily="18" charset="0"/>
                <a:cs typeface="Times New Roman" panose="02020603050405020304" pitchFamily="18" charset="0"/>
              </a:rPr>
              <a:t>vào câu nhằm biểu thị sự đánh giá về số lượng sự vật (</a:t>
            </a:r>
            <a:r>
              <a:rPr lang="vi-VN" sz="3200" i="1">
                <a:latin typeface="Times New Roman" panose="02020603050405020304" pitchFamily="18" charset="0"/>
                <a:cs typeface="Times New Roman" panose="02020603050405020304" pitchFamily="18" charset="0"/>
              </a:rPr>
              <a:t>hai quả chuối </a:t>
            </a:r>
            <a:r>
              <a:rPr lang="vi-VN" sz="3200">
                <a:latin typeface="Times New Roman" panose="02020603050405020304" pitchFamily="18" charset="0"/>
                <a:cs typeface="Times New Roman" panose="02020603050405020304" pitchFamily="18" charset="0"/>
              </a:rPr>
              <a:t>là nhiều</a:t>
            </a:r>
            <a:r>
              <a:rPr lang="vi-VN" sz="3200" i="1">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
        <p:nvSpPr>
          <p:cNvPr id="20" name="30">
            <a:extLst>
              <a:ext uri="{FF2B5EF4-FFF2-40B4-BE49-F238E27FC236}">
                <a16:creationId xmlns:a16="http://schemas.microsoft.com/office/drawing/2014/main" id="{9A6013B2-C6FD-456E-830C-20F3F7E5B52E}"/>
              </a:ext>
            </a:extLst>
          </p:cNvPr>
          <p:cNvSpPr txBox="1"/>
          <p:nvPr>
            <p:custDataLst>
              <p:tags r:id="rId6"/>
            </p:custDataLst>
          </p:nvPr>
        </p:nvSpPr>
        <p:spPr>
          <a:xfrm>
            <a:off x="4591411" y="4063560"/>
            <a:ext cx="7440168" cy="2062103"/>
          </a:xfrm>
          <a:prstGeom prst="rect">
            <a:avLst/>
          </a:prstGeom>
          <a:noFill/>
        </p:spPr>
        <p:txBody>
          <a:bodyPr wrap="square" rtlCol="0">
            <a:spAutoFit/>
          </a:bodyPr>
          <a:lstStyle/>
          <a:p>
            <a:pPr algn="just"/>
            <a:r>
              <a:rPr lang="vi-VN" sz="3200" i="1">
                <a:latin typeface="Times New Roman" panose="02020603050405020304" pitchFamily="18" charset="0"/>
                <a:cs typeface="Times New Roman" panose="02020603050405020304" pitchFamily="18" charset="0"/>
              </a:rPr>
              <a:t>c- Em thắp đèn lên chị </a:t>
            </a:r>
            <a:r>
              <a:rPr lang="vi-VN" sz="3200" b="1" i="1">
                <a:latin typeface="Times New Roman" panose="02020603050405020304" pitchFamily="18" charset="0"/>
                <a:cs typeface="Times New Roman" panose="02020603050405020304" pitchFamily="18" charset="0"/>
              </a:rPr>
              <a:t>nhé</a:t>
            </a:r>
            <a:r>
              <a:rPr lang="vi-VN" sz="3200" i="1">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(Thạch Lam)</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=&gt; Thêm từ </a:t>
            </a:r>
            <a:r>
              <a:rPr lang="vi-VN" sz="3200" b="1" i="1">
                <a:latin typeface="Times New Roman" panose="02020603050405020304" pitchFamily="18" charset="0"/>
                <a:cs typeface="Times New Roman" panose="02020603050405020304" pitchFamily="18" charset="0"/>
              </a:rPr>
              <a:t>nhé </a:t>
            </a:r>
            <a:r>
              <a:rPr lang="vi-VN" sz="3200">
                <a:latin typeface="Times New Roman" panose="02020603050405020304" pitchFamily="18" charset="0"/>
                <a:cs typeface="Times New Roman" panose="02020603050405020304" pitchFamily="18" charset="0"/>
              </a:rPr>
              <a:t>vào câu vừa thể hiện mục đích hỏi vừa thể hiện tình cảm thân mật của người nói.</a:t>
            </a:r>
            <a:endParaRPr lang="zh-CN" altLang="en-US" sz="3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PA_KSO_Shape_16">
            <a:extLst>
              <a:ext uri="{FF2B5EF4-FFF2-40B4-BE49-F238E27FC236}">
                <a16:creationId xmlns:a16="http://schemas.microsoft.com/office/drawing/2014/main" id="{86C2FA07-8EA9-4156-B775-568404931BB3}"/>
              </a:ext>
            </a:extLst>
          </p:cNvPr>
          <p:cNvSpPr/>
          <p:nvPr>
            <p:custDataLst>
              <p:tags r:id="rId7"/>
            </p:custDataLst>
          </p:nvPr>
        </p:nvSpPr>
        <p:spPr>
          <a:xfrm>
            <a:off x="4117592" y="4187447"/>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Rectangle 1"/>
          <p:cNvSpPr/>
          <p:nvPr/>
        </p:nvSpPr>
        <p:spPr>
          <a:xfrm>
            <a:off x="3455917" y="6016156"/>
            <a:ext cx="6311343" cy="584775"/>
          </a:xfrm>
          <a:prstGeom prst="rect">
            <a:avLst/>
          </a:prstGeom>
        </p:spPr>
        <p:txBody>
          <a:bodyPr wrap="none">
            <a:spAutoFit/>
          </a:bodyPr>
          <a:lstStyle/>
          <a:p>
            <a:r>
              <a:rPr lang="nl-NL" sz="3200" b="1">
                <a:latin typeface="Times New Roman" panose="02020603050405020304" pitchFamily="18" charset="0"/>
                <a:ea typeface="Times New Roman" panose="02020603050405020304" pitchFamily="18" charset="0"/>
                <a:cs typeface="Times New Roman" panose="02020603050405020304" pitchFamily="18" charset="0"/>
              </a:rPr>
              <a:t>Các từ: </a:t>
            </a: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 những, nhé </a:t>
            </a: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trợ từ</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6" grpId="0"/>
      <p:bldP spid="18" grpId="0"/>
      <p:bldP spid="20" grpId="0"/>
      <p:bldP spid="2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1809754-3305-4366-B3DB-204430B55AB0}"/>
              </a:ext>
            </a:extLst>
          </p:cNvPr>
          <p:cNvSpPr/>
          <p:nvPr/>
        </p:nvSpPr>
        <p:spPr>
          <a:xfrm>
            <a:off x="4920930" y="75969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54">
            <a:extLst>
              <a:ext uri="{FF2B5EF4-FFF2-40B4-BE49-F238E27FC236}">
                <a16:creationId xmlns:a16="http://schemas.microsoft.com/office/drawing/2014/main" id="{D6836EE5-C7AD-4964-95F8-99D2B8BDEE26}"/>
              </a:ext>
            </a:extLst>
          </p:cNvPr>
          <p:cNvCxnSpPr>
            <a:cxnSpLocks/>
          </p:cNvCxnSpPr>
          <p:nvPr/>
        </p:nvCxnSpPr>
        <p:spPr>
          <a:xfrm>
            <a:off x="5525981" y="2373191"/>
            <a:ext cx="0" cy="3426885"/>
          </a:xfrm>
          <a:prstGeom prst="line">
            <a:avLst/>
          </a:prstGeom>
          <a:ln>
            <a:solidFill>
              <a:srgbClr val="645C60"/>
            </a:solidFill>
            <a:prstDash val="dash"/>
          </a:ln>
        </p:spPr>
        <p:style>
          <a:lnRef idx="1">
            <a:schemeClr val="accent1"/>
          </a:lnRef>
          <a:fillRef idx="0">
            <a:schemeClr val="accent1"/>
          </a:fillRef>
          <a:effectRef idx="0">
            <a:schemeClr val="accent1"/>
          </a:effectRef>
          <a:fontRef idx="minor">
            <a:schemeClr val="tx1"/>
          </a:fontRef>
        </p:style>
      </p:cxnSp>
      <p:grpSp>
        <p:nvGrpSpPr>
          <p:cNvPr id="27" name="Group 35">
            <a:extLst>
              <a:ext uri="{FF2B5EF4-FFF2-40B4-BE49-F238E27FC236}">
                <a16:creationId xmlns:a16="http://schemas.microsoft.com/office/drawing/2014/main" id="{84EAD58B-470F-40F3-AE30-C56AE669A7BD}"/>
              </a:ext>
            </a:extLst>
          </p:cNvPr>
          <p:cNvGrpSpPr>
            <a:grpSpLocks/>
          </p:cNvGrpSpPr>
          <p:nvPr/>
        </p:nvGrpSpPr>
        <p:grpSpPr bwMode="auto">
          <a:xfrm>
            <a:off x="1506655" y="2120007"/>
            <a:ext cx="1981476" cy="1986802"/>
            <a:chOff x="6516746" y="1863304"/>
            <a:chExt cx="2001660" cy="2006869"/>
          </a:xfrm>
          <a:solidFill>
            <a:srgbClr val="BE7E65"/>
          </a:solidFill>
        </p:grpSpPr>
        <p:sp>
          <p:nvSpPr>
            <p:cNvPr id="28" name="Teardrop 3">
              <a:extLst>
                <a:ext uri="{FF2B5EF4-FFF2-40B4-BE49-F238E27FC236}">
                  <a16:creationId xmlns:a16="http://schemas.microsoft.com/office/drawing/2014/main" id="{84DB8B83-8473-48CD-8A89-84FA0DA007F2}"/>
                </a:ext>
              </a:extLst>
            </p:cNvPr>
            <p:cNvSpPr/>
            <p:nvPr/>
          </p:nvSpPr>
          <p:spPr>
            <a:xfrm flipV="1">
              <a:off x="6516746" y="1868068"/>
              <a:ext cx="2001660" cy="200210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US" sz="1600" dirty="0">
                <a:solidFill>
                  <a:schemeClr val="bg1"/>
                </a:solidFill>
                <a:latin typeface="Roboto Condensed" panose="02000000000000000000" pitchFamily="2" charset="0"/>
                <a:cs typeface="Arial"/>
              </a:endParaRPr>
            </a:p>
          </p:txBody>
        </p:sp>
        <p:sp>
          <p:nvSpPr>
            <p:cNvPr id="29" name="Oval 7">
              <a:extLst>
                <a:ext uri="{FF2B5EF4-FFF2-40B4-BE49-F238E27FC236}">
                  <a16:creationId xmlns:a16="http://schemas.microsoft.com/office/drawing/2014/main" id="{2F02FFBD-C416-44F4-8D5E-1D8B4D435A00}"/>
                </a:ext>
              </a:extLst>
            </p:cNvPr>
            <p:cNvSpPr/>
            <p:nvPr/>
          </p:nvSpPr>
          <p:spPr>
            <a:xfrm>
              <a:off x="6516746" y="1863304"/>
              <a:ext cx="588910" cy="589042"/>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S</a:t>
              </a:r>
              <a:endParaRPr lang="en-US" altLang="zh-CN" sz="1600">
                <a:solidFill>
                  <a:schemeClr val="bg1"/>
                </a:solidFill>
                <a:latin typeface="Roboto Condensed" charset="0"/>
                <a:cs typeface="Arial" pitchFamily="34" charset="0"/>
              </a:endParaRPr>
            </a:p>
          </p:txBody>
        </p:sp>
      </p:grpSp>
      <p:grpSp>
        <p:nvGrpSpPr>
          <p:cNvPr id="31" name="Group 34">
            <a:extLst>
              <a:ext uri="{FF2B5EF4-FFF2-40B4-BE49-F238E27FC236}">
                <a16:creationId xmlns:a16="http://schemas.microsoft.com/office/drawing/2014/main" id="{B535EF9E-F5BA-486F-B431-25B15E725289}"/>
              </a:ext>
            </a:extLst>
          </p:cNvPr>
          <p:cNvGrpSpPr>
            <a:grpSpLocks/>
          </p:cNvGrpSpPr>
          <p:nvPr/>
        </p:nvGrpSpPr>
        <p:grpSpPr bwMode="auto">
          <a:xfrm>
            <a:off x="3253581" y="2120007"/>
            <a:ext cx="1981476" cy="1986802"/>
            <a:chOff x="8516644" y="1863304"/>
            <a:chExt cx="2001658" cy="2006870"/>
          </a:xfrm>
          <a:solidFill>
            <a:srgbClr val="BE7E65"/>
          </a:solidFill>
        </p:grpSpPr>
        <p:sp>
          <p:nvSpPr>
            <p:cNvPr id="32" name="Teardrop 4">
              <a:extLst>
                <a:ext uri="{FF2B5EF4-FFF2-40B4-BE49-F238E27FC236}">
                  <a16:creationId xmlns:a16="http://schemas.microsoft.com/office/drawing/2014/main" id="{7FAED9E4-2A89-4107-BF5F-E9B063A80B65}"/>
                </a:ext>
              </a:extLst>
            </p:cNvPr>
            <p:cNvSpPr/>
            <p:nvPr/>
          </p:nvSpPr>
          <p:spPr>
            <a:xfrm rot="16200000" flipH="1">
              <a:off x="8516420" y="1868292"/>
              <a:ext cx="2002106" cy="200165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US" sz="1600" dirty="0">
                <a:solidFill>
                  <a:schemeClr val="bg1"/>
                </a:solidFill>
                <a:latin typeface="Roboto Condensed" panose="02000000000000000000" pitchFamily="2" charset="0"/>
                <a:cs typeface="Arial"/>
              </a:endParaRPr>
            </a:p>
          </p:txBody>
        </p:sp>
        <p:sp>
          <p:nvSpPr>
            <p:cNvPr id="33" name="Oval 8">
              <a:extLst>
                <a:ext uri="{FF2B5EF4-FFF2-40B4-BE49-F238E27FC236}">
                  <a16:creationId xmlns:a16="http://schemas.microsoft.com/office/drawing/2014/main" id="{23592877-721F-45C6-9B41-13C7208B2998}"/>
                </a:ext>
              </a:extLst>
            </p:cNvPr>
            <p:cNvSpPr/>
            <p:nvPr/>
          </p:nvSpPr>
          <p:spPr>
            <a:xfrm>
              <a:off x="9929393" y="1863304"/>
              <a:ext cx="588909" cy="589042"/>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W</a:t>
              </a:r>
              <a:endParaRPr lang="en-US" altLang="zh-CN" sz="1600">
                <a:solidFill>
                  <a:schemeClr val="bg1"/>
                </a:solidFill>
                <a:latin typeface="Roboto Condensed" charset="0"/>
                <a:cs typeface="Arial" pitchFamily="34" charset="0"/>
              </a:endParaRPr>
            </a:p>
          </p:txBody>
        </p:sp>
      </p:grpSp>
      <p:grpSp>
        <p:nvGrpSpPr>
          <p:cNvPr id="35" name="Group 36">
            <a:extLst>
              <a:ext uri="{FF2B5EF4-FFF2-40B4-BE49-F238E27FC236}">
                <a16:creationId xmlns:a16="http://schemas.microsoft.com/office/drawing/2014/main" id="{A651872B-4EC3-4E7D-9C7E-E675DA850413}"/>
              </a:ext>
            </a:extLst>
          </p:cNvPr>
          <p:cNvGrpSpPr>
            <a:grpSpLocks/>
          </p:cNvGrpSpPr>
          <p:nvPr/>
        </p:nvGrpSpPr>
        <p:grpSpPr bwMode="auto">
          <a:xfrm>
            <a:off x="1506655" y="3829188"/>
            <a:ext cx="1981476" cy="1982088"/>
            <a:chOff x="6516746" y="3870173"/>
            <a:chExt cx="2001660" cy="2001657"/>
          </a:xfrm>
          <a:solidFill>
            <a:srgbClr val="BE7E65"/>
          </a:solidFill>
        </p:grpSpPr>
        <p:sp>
          <p:nvSpPr>
            <p:cNvPr id="36" name="Teardrop 5">
              <a:extLst>
                <a:ext uri="{FF2B5EF4-FFF2-40B4-BE49-F238E27FC236}">
                  <a16:creationId xmlns:a16="http://schemas.microsoft.com/office/drawing/2014/main" id="{718C8B20-51EE-4FDF-9B72-03FC316076D0}"/>
                </a:ext>
              </a:extLst>
            </p:cNvPr>
            <p:cNvSpPr/>
            <p:nvPr/>
          </p:nvSpPr>
          <p:spPr>
            <a:xfrm>
              <a:off x="6516746" y="3870173"/>
              <a:ext cx="2001660" cy="200165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AU" sz="1600" dirty="0">
                <a:solidFill>
                  <a:schemeClr val="bg1"/>
                </a:solidFill>
                <a:latin typeface="Roboto Condensed" panose="02000000000000000000" pitchFamily="2" charset="0"/>
                <a:cs typeface="Arial"/>
              </a:endParaRPr>
            </a:p>
          </p:txBody>
        </p:sp>
        <p:sp>
          <p:nvSpPr>
            <p:cNvPr id="37" name="Oval 10">
              <a:extLst>
                <a:ext uri="{FF2B5EF4-FFF2-40B4-BE49-F238E27FC236}">
                  <a16:creationId xmlns:a16="http://schemas.microsoft.com/office/drawing/2014/main" id="{81097F42-23DA-48CE-A9CF-4568D4AC45FC}"/>
                </a:ext>
              </a:extLst>
            </p:cNvPr>
            <p:cNvSpPr/>
            <p:nvPr/>
          </p:nvSpPr>
          <p:spPr>
            <a:xfrm>
              <a:off x="6516746" y="5282920"/>
              <a:ext cx="588910" cy="588910"/>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T</a:t>
              </a:r>
              <a:endParaRPr lang="en-US" altLang="zh-CN" sz="1600">
                <a:solidFill>
                  <a:schemeClr val="bg1"/>
                </a:solidFill>
                <a:latin typeface="Roboto Condensed" charset="0"/>
                <a:cs typeface="Arial" pitchFamily="34" charset="0"/>
              </a:endParaRPr>
            </a:p>
          </p:txBody>
        </p:sp>
      </p:grpSp>
      <p:grpSp>
        <p:nvGrpSpPr>
          <p:cNvPr id="39" name="Group 37">
            <a:extLst>
              <a:ext uri="{FF2B5EF4-FFF2-40B4-BE49-F238E27FC236}">
                <a16:creationId xmlns:a16="http://schemas.microsoft.com/office/drawing/2014/main" id="{835FDB01-C08C-46E1-AE12-3BAE4A4D7BB7}"/>
              </a:ext>
            </a:extLst>
          </p:cNvPr>
          <p:cNvGrpSpPr>
            <a:grpSpLocks/>
          </p:cNvGrpSpPr>
          <p:nvPr/>
        </p:nvGrpSpPr>
        <p:grpSpPr bwMode="auto">
          <a:xfrm>
            <a:off x="3253581" y="3829188"/>
            <a:ext cx="1981476" cy="1982088"/>
            <a:chOff x="8516643" y="3870173"/>
            <a:chExt cx="2001659" cy="2001657"/>
          </a:xfrm>
          <a:solidFill>
            <a:srgbClr val="BE7E65"/>
          </a:solidFill>
        </p:grpSpPr>
        <p:sp>
          <p:nvSpPr>
            <p:cNvPr id="40" name="Teardrop 6">
              <a:extLst>
                <a:ext uri="{FF2B5EF4-FFF2-40B4-BE49-F238E27FC236}">
                  <a16:creationId xmlns:a16="http://schemas.microsoft.com/office/drawing/2014/main" id="{3001BEB0-213F-41B8-8CC7-989C8571F10E}"/>
                </a:ext>
              </a:extLst>
            </p:cNvPr>
            <p:cNvSpPr/>
            <p:nvPr/>
          </p:nvSpPr>
          <p:spPr>
            <a:xfrm flipH="1">
              <a:off x="8516643" y="3870173"/>
              <a:ext cx="2001659" cy="200165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AU" sz="1600" dirty="0">
                <a:solidFill>
                  <a:schemeClr val="bg1"/>
                </a:solidFill>
                <a:latin typeface="Roboto Condensed" panose="02000000000000000000" pitchFamily="2" charset="0"/>
                <a:cs typeface="Arial"/>
              </a:endParaRPr>
            </a:p>
          </p:txBody>
        </p:sp>
        <p:sp>
          <p:nvSpPr>
            <p:cNvPr id="41" name="Oval 9">
              <a:extLst>
                <a:ext uri="{FF2B5EF4-FFF2-40B4-BE49-F238E27FC236}">
                  <a16:creationId xmlns:a16="http://schemas.microsoft.com/office/drawing/2014/main" id="{4DD1B79A-3177-4013-826B-0FCE0EB2789D}"/>
                </a:ext>
              </a:extLst>
            </p:cNvPr>
            <p:cNvSpPr/>
            <p:nvPr/>
          </p:nvSpPr>
          <p:spPr>
            <a:xfrm>
              <a:off x="9929392" y="5282920"/>
              <a:ext cx="588910" cy="588910"/>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O</a:t>
              </a:r>
              <a:endParaRPr lang="en-US" altLang="zh-CN" sz="1600">
                <a:solidFill>
                  <a:schemeClr val="bg1"/>
                </a:solidFill>
                <a:latin typeface="Roboto Condensed" charset="0"/>
                <a:cs typeface="Arial" pitchFamily="34" charset="0"/>
              </a:endParaRPr>
            </a:p>
          </p:txBody>
        </p:sp>
      </p:grpSp>
      <p:sp>
        <p:nvSpPr>
          <p:cNvPr id="2" name="Rectangle 1"/>
          <p:cNvSpPr/>
          <p:nvPr/>
        </p:nvSpPr>
        <p:spPr>
          <a:xfrm>
            <a:off x="1852795" y="3383342"/>
            <a:ext cx="3076483" cy="462499"/>
          </a:xfrm>
          <a:prstGeom prst="rect">
            <a:avLst/>
          </a:prstGeom>
        </p:spPr>
        <p:txBody>
          <a:bodyPr wrap="none">
            <a:spAutoFit/>
          </a:bodyPr>
          <a:lstStyle/>
          <a:p>
            <a:pPr algn="just">
              <a:lnSpc>
                <a:spcPts val="2160"/>
              </a:lnSpc>
              <a:spcAft>
                <a:spcPts val="0"/>
              </a:spcAft>
            </a:pPr>
            <a:r>
              <a:rPr lang="vi-VN" sz="4800" b="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 Kết luận</a:t>
            </a:r>
            <a:endParaRPr lang="en-GB" sz="4400">
              <a:effectLst>
                <a:outerShdw blurRad="38100" dist="38100" dir="2700000" algn="tl">
                  <a:srgbClr val="000000">
                    <a:alpha val="43137"/>
                  </a:srgbClr>
                </a:outerShdw>
              </a:effectLst>
              <a:latin typeface="+mj-lt"/>
              <a:ea typeface="Times New Roman" panose="02020603050405020304" pitchFamily="18" charset="0"/>
            </a:endParaRPr>
          </a:p>
        </p:txBody>
      </p:sp>
      <p:sp>
        <p:nvSpPr>
          <p:cNvPr id="3" name="Rectangle 2"/>
          <p:cNvSpPr/>
          <p:nvPr/>
        </p:nvSpPr>
        <p:spPr>
          <a:xfrm>
            <a:off x="6021852" y="47082"/>
            <a:ext cx="4451155" cy="769441"/>
          </a:xfrm>
          <a:prstGeom prst="rect">
            <a:avLst/>
          </a:prstGeom>
        </p:spPr>
        <p:txBody>
          <a:bodyPr wrap="none">
            <a:spAutoFit/>
          </a:bodyPr>
          <a:lstStyle/>
          <a:p>
            <a:r>
              <a:rPr lang="en-US" sz="4400" b="1">
                <a:solidFill>
                  <a:srgbClr val="FF0000"/>
                </a:solidFill>
                <a:effectLst>
                  <a:outerShdw blurRad="38100" dist="38100" dir="2700000" algn="tl">
                    <a:srgbClr val="000000">
                      <a:alpha val="43137"/>
                    </a:srgbClr>
                  </a:outerShdw>
                </a:effectLst>
                <a:latin typeface="+mj-lt"/>
                <a:ea typeface="Times New Roman" panose="02020603050405020304" pitchFamily="18" charset="0"/>
              </a:rPr>
              <a:t>Phiếu học tập số 3</a:t>
            </a:r>
            <a:endParaRPr lang="en-GB" sz="5400">
              <a:effectLst>
                <a:outerShdw blurRad="38100" dist="38100" dir="2700000" algn="tl">
                  <a:srgbClr val="000000">
                    <a:alpha val="43137"/>
                  </a:srgbClr>
                </a:outerShdw>
              </a:effectLst>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2565841855"/>
              </p:ext>
            </p:extLst>
          </p:nvPr>
        </p:nvGraphicFramePr>
        <p:xfrm>
          <a:off x="5525981" y="1250535"/>
          <a:ext cx="6495973" cy="4876800"/>
        </p:xfrm>
        <a:graphic>
          <a:graphicData uri="http://schemas.openxmlformats.org/drawingml/2006/table">
            <a:tbl>
              <a:tblPr firstRow="1" firstCol="1" bandRow="1"/>
              <a:tblGrid>
                <a:gridCol w="2682383">
                  <a:extLst>
                    <a:ext uri="{9D8B030D-6E8A-4147-A177-3AD203B41FA5}">
                      <a16:colId xmlns:a16="http://schemas.microsoft.com/office/drawing/2014/main" val="20000"/>
                    </a:ext>
                  </a:extLst>
                </a:gridCol>
                <a:gridCol w="3813590">
                  <a:extLst>
                    <a:ext uri="{9D8B030D-6E8A-4147-A177-3AD203B41FA5}">
                      <a16:colId xmlns:a16="http://schemas.microsoft.com/office/drawing/2014/main" val="20001"/>
                    </a:ext>
                  </a:extLst>
                </a:gridCol>
              </a:tblGrid>
              <a:tr h="0">
                <a:tc gridSpan="2">
                  <a:txBody>
                    <a:bodyPr/>
                    <a:lstStyle/>
                    <a:p>
                      <a:pPr algn="ctr">
                        <a:spcAft>
                          <a:spcPts val="0"/>
                        </a:spcAft>
                        <a:tabLst>
                          <a:tab pos="90170" algn="l"/>
                          <a:tab pos="180340" algn="l"/>
                          <a:tab pos="270510" algn="l"/>
                        </a:tabLs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trợ từ</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tabLst>
                          <a:tab pos="90170" algn="l"/>
                          <a:tab pos="180340" algn="l"/>
                          <a:tab pos="270510" algn="l"/>
                        </a:tabLs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Phân loại</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tabLst>
                          <a:tab pos="90170" algn="l"/>
                          <a:tab pos="180340" algn="l"/>
                          <a:tab pos="270510" algn="l"/>
                        </a:tabLst>
                      </a:pPr>
                      <a:r>
                        <a:rPr lang="en-US" sz="4000" b="0" i="1">
                          <a:effectLst/>
                          <a:latin typeface="Times New Roman" panose="02020603050405020304" pitchFamily="18" charset="0"/>
                          <a:ea typeface="Times New Roman" panose="02020603050405020304" pitchFamily="18" charset="0"/>
                          <a:cs typeface="Times New Roman" panose="02020603050405020304" pitchFamily="18" charset="0"/>
                        </a:rPr>
                        <a:t>Trợ từ là gì? </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0" i="1">
                          <a:effectLst/>
                          <a:latin typeface="Times New Roman" panose="02020603050405020304" pitchFamily="18" charset="0"/>
                          <a:ea typeface="Times New Roman" panose="02020603050405020304" pitchFamily="18" charset="0"/>
                          <a:cs typeface="Times New Roman" panose="02020603050405020304" pitchFamily="18" charset="0"/>
                        </a:rPr>
                        <a:t>Trợ từ có thể phân thành mấy nhóm? Ví dụ: trợ từ thường gặp?</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tabLst>
                          <a:tab pos="90170" algn="l"/>
                          <a:tab pos="180340" algn="l"/>
                          <a:tab pos="270510" algn="l"/>
                        </a:tabLst>
                      </a:pPr>
                      <a:r>
                        <a:rPr lang="en-US" sz="4000" b="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110387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par>
                                <p:cTn id="26" presetID="53"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26" presetClass="emph" presetSubtype="0" fill="hold" nodeType="afterEffect">
                                  <p:stCondLst>
                                    <p:cond delay="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par>
                                <p:cTn id="35" presetID="26" presetClass="emph" presetSubtype="0" fill="hold" nodeType="withEffect">
                                  <p:stCondLst>
                                    <p:cond delay="30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par>
                                <p:cTn id="38" presetID="26" presetClass="emph" presetSubtype="0" fill="hold" nodeType="withEffect">
                                  <p:stCondLst>
                                    <p:cond delay="600"/>
                                  </p:stCondLst>
                                  <p:childTnLst>
                                    <p:animEffect transition="out" filter="fade">
                                      <p:cBhvr>
                                        <p:cTn id="39" dur="500" tmFilter="0, 0; .2, .5; .8, .5; 1, 0"/>
                                        <p:tgtEl>
                                          <p:spTgt spid="35"/>
                                        </p:tgtEl>
                                      </p:cBhvr>
                                    </p:animEffect>
                                    <p:animScale>
                                      <p:cBhvr>
                                        <p:cTn id="40" dur="250" autoRev="1" fill="hold"/>
                                        <p:tgtEl>
                                          <p:spTgt spid="35"/>
                                        </p:tgtEl>
                                      </p:cBhvr>
                                      <p:by x="105000" y="105000"/>
                                    </p:animScale>
                                  </p:childTnLst>
                                </p:cTn>
                              </p:par>
                              <p:par>
                                <p:cTn id="41" presetID="26" presetClass="emph" presetSubtype="0" fill="hold" nodeType="withEffect">
                                  <p:stCondLst>
                                    <p:cond delay="900"/>
                                  </p:stCondLst>
                                  <p:childTnLst>
                                    <p:animEffect transition="out" filter="fade">
                                      <p:cBhvr>
                                        <p:cTn id="42" dur="500" tmFilter="0, 0; .2, .5; .8, .5; 1, 0"/>
                                        <p:tgtEl>
                                          <p:spTgt spid="39"/>
                                        </p:tgtEl>
                                      </p:cBhvr>
                                    </p:animEffect>
                                    <p:animScale>
                                      <p:cBhvr>
                                        <p:cTn id="43" dur="250" autoRev="1" fill="hold"/>
                                        <p:tgtEl>
                                          <p:spTgt spid="3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7705</TotalTime>
  <Words>2171</Words>
  <Application>Microsoft Office PowerPoint</Application>
  <PresentationFormat>Custom</PresentationFormat>
  <Paragraphs>281</Paragraphs>
  <Slides>33</Slides>
  <Notes>26</Notes>
  <HiddenSlides>0</HiddenSlides>
  <MMClips>0</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33</vt:i4>
      </vt:variant>
    </vt:vector>
  </HeadingPairs>
  <TitlesOfParts>
    <vt:vector size="71" baseType="lpstr">
      <vt:lpstr>Calibri</vt:lpstr>
      <vt:lpstr>SVN-A Love Of Thunder</vt:lpstr>
      <vt:lpstr>#9Slide05 Amtenar</vt:lpstr>
      <vt:lpstr>Roboto Condensed</vt:lpstr>
      <vt:lpstr>Rockwell</vt:lpstr>
      <vt:lpstr>#9Slide05 Agile Script Calligra</vt:lpstr>
      <vt:lpstr>金梅浪漫體</vt:lpstr>
      <vt:lpstr>Microsoft YaHei</vt:lpstr>
      <vt:lpstr>Lato Regular</vt:lpstr>
      <vt:lpstr>MS PGothic</vt:lpstr>
      <vt:lpstr>迷你简汉真广标</vt:lpstr>
      <vt:lpstr>等线</vt:lpstr>
      <vt:lpstr>Open Sans Extrabold</vt:lpstr>
      <vt:lpstr>Impact</vt:lpstr>
      <vt:lpstr>LiHei Pro</vt:lpstr>
      <vt:lpstr>Open Sans Light</vt:lpstr>
      <vt:lpstr>STXinwei</vt:lpstr>
      <vt:lpstr>字魂37号-波纹乖乖体</vt:lpstr>
      <vt:lpstr>MS Mincho</vt:lpstr>
      <vt:lpstr>STHupo</vt:lpstr>
      <vt:lpstr>SimSun</vt:lpstr>
      <vt:lpstr>Times New Roman</vt:lpstr>
      <vt:lpstr>ITC Avant Garde Std Bk</vt:lpstr>
      <vt:lpstr>MStiffHei PRC UltraBold</vt:lpstr>
      <vt:lpstr>Impact MT Std</vt:lpstr>
      <vt:lpstr>Arial</vt:lpstr>
      <vt:lpstr>等线 Light</vt:lpstr>
      <vt:lpstr>Signika</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3219</cp:revision>
  <dcterms:created xsi:type="dcterms:W3CDTF">2015-12-01T09:06:39Z</dcterms:created>
  <dcterms:modified xsi:type="dcterms:W3CDTF">2023-09-29T15:30:14Z</dcterms:modified>
</cp:coreProperties>
</file>