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04cf695f2afe4ff6" Type="http://schemas.microsoft.com/office/2007/relationships/ui/extensibility" Target="customUI/customUI14.xm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34" r:id="rId3"/>
    <p:sldMasterId id="2147483746" r:id="rId4"/>
    <p:sldMasterId id="2147483758" r:id="rId5"/>
    <p:sldMasterId id="2147483782" r:id="rId6"/>
    <p:sldMasterId id="2147483794" r:id="rId7"/>
    <p:sldMasterId id="2147483812" r:id="rId8"/>
  </p:sldMasterIdLst>
  <p:notesMasterIdLst>
    <p:notesMasterId r:id="rId40"/>
  </p:notesMasterIdLst>
  <p:sldIdLst>
    <p:sldId id="266" r:id="rId9"/>
    <p:sldId id="302" r:id="rId10"/>
    <p:sldId id="301" r:id="rId11"/>
    <p:sldId id="270" r:id="rId12"/>
    <p:sldId id="271" r:id="rId13"/>
    <p:sldId id="303" r:id="rId14"/>
    <p:sldId id="304" r:id="rId15"/>
    <p:sldId id="305" r:id="rId16"/>
    <p:sldId id="275" r:id="rId17"/>
    <p:sldId id="276" r:id="rId18"/>
    <p:sldId id="289" r:id="rId19"/>
    <p:sldId id="290" r:id="rId20"/>
    <p:sldId id="279" r:id="rId21"/>
    <p:sldId id="280" r:id="rId22"/>
    <p:sldId id="306" r:id="rId23"/>
    <p:sldId id="300" r:id="rId24"/>
    <p:sldId id="296" r:id="rId25"/>
    <p:sldId id="291" r:id="rId26"/>
    <p:sldId id="297" r:id="rId27"/>
    <p:sldId id="293" r:id="rId28"/>
    <p:sldId id="285" r:id="rId29"/>
    <p:sldId id="286" r:id="rId30"/>
    <p:sldId id="299" r:id="rId31"/>
    <p:sldId id="261" r:id="rId32"/>
    <p:sldId id="265" r:id="rId33"/>
    <p:sldId id="256" r:id="rId34"/>
    <p:sldId id="257" r:id="rId35"/>
    <p:sldId id="262" r:id="rId36"/>
    <p:sldId id="263" r:id="rId37"/>
    <p:sldId id="264" r:id="rId38"/>
    <p:sldId id="287" r:id="rId3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800080"/>
    <a:srgbClr val="00FF00"/>
    <a:srgbClr val="0000CC"/>
    <a:srgbClr val="003300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0" autoAdjust="0"/>
    <p:restoredTop sz="94602" autoAdjust="0"/>
  </p:normalViewPr>
  <p:slideViewPr>
    <p:cSldViewPr snapToGrid="0">
      <p:cViewPr varScale="1">
        <p:scale>
          <a:sx n="84" d="100"/>
          <a:sy n="84" d="100"/>
        </p:scale>
        <p:origin x="956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4" Type="http://schemas.openxmlformats.org/officeDocument/2006/relationships/image" Target="../media/image1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6" Type="http://schemas.openxmlformats.org/officeDocument/2006/relationships/image" Target="../media/image137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5" Type="http://schemas.openxmlformats.org/officeDocument/2006/relationships/image" Target="../media/image142.wmf"/><Relationship Id="rId4" Type="http://schemas.openxmlformats.org/officeDocument/2006/relationships/image" Target="../media/image1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5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12" Type="http://schemas.openxmlformats.org/officeDocument/2006/relationships/image" Target="../media/image104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11" Type="http://schemas.openxmlformats.org/officeDocument/2006/relationships/image" Target="../media/image103.wmf"/><Relationship Id="rId5" Type="http://schemas.openxmlformats.org/officeDocument/2006/relationships/image" Target="../media/image97.wmf"/><Relationship Id="rId10" Type="http://schemas.openxmlformats.org/officeDocument/2006/relationships/image" Target="../media/image102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Relationship Id="rId14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4804B-DC44-493A-AD40-AC3AE5CC052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554C9-9224-4C02-B974-287357DFE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37231F7-160D-44A4-8772-946EF03FFDC2}" type="slidenum">
              <a:rPr lang="en-US">
                <a:solidFill>
                  <a:prstClr val="black"/>
                </a:solidFill>
              </a:rPr>
              <a:pPr eaLnBrk="1" hangingPunct="1"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09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18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5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9" y="27385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72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94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4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5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95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840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7499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54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036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64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848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63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80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7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4" y="273897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2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29331" y="273579"/>
            <a:ext cx="7885339" cy="4359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9331" y="4767755"/>
            <a:ext cx="2058080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724" y="4767755"/>
            <a:ext cx="3086554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6590" y="4767755"/>
            <a:ext cx="2058081" cy="273579"/>
          </a:xfrm>
        </p:spPr>
        <p:txBody>
          <a:bodyPr/>
          <a:lstStyle>
            <a:lvl1pPr>
              <a:defRPr/>
            </a:lvl1pPr>
          </a:lstStyle>
          <a:p>
            <a:fld id="{395B2B8F-7D40-4DDF-BD23-4A7DD83F3A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9417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581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6093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5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878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047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1839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29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1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924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44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322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62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47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7817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97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94" y="273897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042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29331" y="273579"/>
            <a:ext cx="7885339" cy="4359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9331" y="4767755"/>
            <a:ext cx="2058080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724" y="4767755"/>
            <a:ext cx="3086554" cy="273579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6590" y="4767755"/>
            <a:ext cx="2058081" cy="273579"/>
          </a:xfrm>
        </p:spPr>
        <p:txBody>
          <a:bodyPr/>
          <a:lstStyle>
            <a:lvl1pPr>
              <a:defRPr/>
            </a:lvl1pPr>
          </a:lstStyle>
          <a:p>
            <a:fld id="{395B2B8F-7D40-4DDF-BD23-4A7DD83F3A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1600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5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3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400"/>
            </a:lvl1pPr>
            <a:lvl2pPr marL="257175" indent="0" algn="ctr">
              <a:buNone/>
              <a:defRPr sz="1100"/>
            </a:lvl2pPr>
            <a:lvl3pPr marL="514350" indent="0" algn="ctr">
              <a:buNone/>
              <a:defRPr sz="1000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BAE1E84A-A88E-4478-9F61-CF47DDA7E6B8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A3AA2B6C-DDF8-4117-97E3-C73A5D20C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30191"/>
      </p:ext>
    </p:extLst>
  </p:cSld>
  <p:clrMapOvr>
    <a:masterClrMapping/>
  </p:clrMapOvr>
  <p:transition spd="slow" advTm="0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FCA2103-80D5-4926-A9D2-D895DC921F06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75B3D0FC-1CBC-4A8D-9515-CA8ED1462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32379"/>
      </p:ext>
    </p:extLst>
  </p:cSld>
  <p:clrMapOvr>
    <a:masterClrMapping/>
  </p:clrMapOvr>
  <p:transition spd="slow" advTm="0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3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A5F5674B-C3FA-4A35-9404-CC31BA7FB61A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53338" y="4567239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F729D31A-2EB6-4A4B-A185-E3510300AE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05101"/>
      </p:ext>
    </p:extLst>
  </p:cSld>
  <p:clrMapOvr>
    <a:masterClrMapping/>
  </p:clrMapOvr>
  <p:transition spd="slow" advTm="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F2A4C04-2D66-4B16-8DD3-3E8E7BB66385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3AC2D9AA-8795-4963-9373-CC37553825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85537"/>
      </p:ext>
    </p:extLst>
  </p:cSld>
  <p:clrMapOvr>
    <a:masterClrMapping/>
  </p:clrMapOvr>
  <p:transition spd="slow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6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5" y="1260872"/>
            <a:ext cx="3887391" cy="617934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4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1" cy="2763441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6D6B8BEF-2498-4701-8574-44B762EA8902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613092D-2AF1-47AC-9523-AC06BDB267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44660"/>
      </p:ext>
    </p:extLst>
  </p:cSld>
  <p:clrMapOvr>
    <a:masterClrMapping/>
  </p:clrMapOvr>
  <p:transition spd="slow" advTm="0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783F154E-1E18-4CD6-8BCD-3F2B044BEBAD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6C796A8-1E77-43F5-992F-A441DB7DD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554222"/>
      </p:ext>
    </p:extLst>
  </p:cSld>
  <p:clrMapOvr>
    <a:masterClrMapping/>
  </p:clrMapOvr>
  <p:transition spd="slow" advTm="0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8CA4D013-02BE-41C0-A322-1C3AEECFA557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93C1586-C8F2-4C1B-89FF-88FE673AE5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140432"/>
      </p:ext>
    </p:extLst>
  </p:cSld>
  <p:clrMapOvr>
    <a:masterClrMapping/>
  </p:clrMapOvr>
  <p:transition spd="slow" advTm="0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3"/>
            <a:ext cx="2949178" cy="1200151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2234A64A-2C46-4D26-87AA-C41A5761A41A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D8ACB134-8BE3-452F-B363-279E59EEAB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55155"/>
      </p:ext>
    </p:extLst>
  </p:cSld>
  <p:clrMapOvr>
    <a:masterClrMapping/>
  </p:clrMapOvr>
  <p:transition spd="slow" advTm="0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3"/>
            <a:ext cx="2949178" cy="1200151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  <a:prstGeom prst="rect">
            <a:avLst/>
          </a:prstGeom>
        </p:spPr>
        <p:txBody>
          <a:bodyPr lIns="68580" tIns="34290" rIns="68580" bIns="34290" anchor="t"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9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DE22C60-FDF8-4091-8DDE-258FF80894C4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BFC5D88C-8D01-4C99-9D8F-624664BD4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20510"/>
      </p:ext>
    </p:extLst>
  </p:cSld>
  <p:clrMapOvr>
    <a:masterClrMapping/>
  </p:clrMapOvr>
  <p:transition spd="slow" advTm="0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12DBD57-302A-4BC6-9A5E-4D44B828EFBA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5CCAF9AE-5290-4AF1-9F1F-99A4523383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07873"/>
      </p:ext>
    </p:extLst>
  </p:cSld>
  <p:clrMapOvr>
    <a:masterClrMapping/>
  </p:clrMapOvr>
  <p:transition spd="slow" advTm="0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4" y="273843"/>
            <a:ext cx="580072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D98884F5-1988-40FC-AC18-CEBAD5089E7A}" type="datetimeFigureOut">
              <a:rPr lang="zh-CN" altLang="en-US"/>
              <a:pPr>
                <a:defRPr/>
              </a:pPr>
              <a:t>2023/5/16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defTabSz="513874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prstClr val="black"/>
                </a:solidFill>
                <a:latin typeface="Calibri"/>
              </a:defRPr>
            </a:lvl1pPr>
          </a:lstStyle>
          <a:p>
            <a:pPr>
              <a:defRPr/>
            </a:pPr>
            <a:fld id="{15E7E829-80F6-4023-BA57-7C1BAA5AF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77890"/>
      </p:ext>
    </p:extLst>
  </p:cSld>
  <p:clrMapOvr>
    <a:masterClrMapping/>
  </p:clrMapOvr>
  <p:transition spd="slow" advTm="0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721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286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6705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989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367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3072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565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1938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479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414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639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807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04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9793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5245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156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4781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582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1940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1040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677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0781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402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8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22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471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807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0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8949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42646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65" indent="0">
              <a:buNone/>
              <a:defRPr sz="1800" b="1"/>
            </a:lvl3pPr>
            <a:lvl4pPr marL="1371396" indent="0">
              <a:buNone/>
              <a:defRPr sz="1600" b="1"/>
            </a:lvl4pPr>
            <a:lvl5pPr marL="1828529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70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3429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853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752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65" indent="0">
              <a:buNone/>
              <a:defRPr sz="2400"/>
            </a:lvl3pPr>
            <a:lvl4pPr marL="1371396" indent="0">
              <a:buNone/>
              <a:defRPr sz="2000"/>
            </a:lvl4pPr>
            <a:lvl5pPr marL="1828529" indent="0">
              <a:buNone/>
              <a:defRPr sz="2000"/>
            </a:lvl5pPr>
            <a:lvl6pPr marL="2285658" indent="0">
              <a:buNone/>
              <a:defRPr sz="2000"/>
            </a:lvl6pPr>
            <a:lvl7pPr marL="2742788" indent="0">
              <a:buNone/>
              <a:defRPr sz="2000"/>
            </a:lvl7pPr>
            <a:lvl8pPr marL="3199920" indent="0">
              <a:buNone/>
              <a:defRPr sz="2000"/>
            </a:lvl8pPr>
            <a:lvl9pPr marL="365705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6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65" indent="0">
              <a:buNone/>
              <a:defRPr sz="1000"/>
            </a:lvl3pPr>
            <a:lvl4pPr marL="1371396" indent="0">
              <a:buNone/>
              <a:defRPr sz="900"/>
            </a:lvl4pPr>
            <a:lvl5pPr marL="1828529" indent="0">
              <a:buNone/>
              <a:defRPr sz="900"/>
            </a:lvl5pPr>
            <a:lvl6pPr marL="2285658" indent="0">
              <a:buNone/>
              <a:defRPr sz="900"/>
            </a:lvl6pPr>
            <a:lvl7pPr marL="2742788" indent="0">
              <a:buNone/>
              <a:defRPr sz="900"/>
            </a:lvl7pPr>
            <a:lvl8pPr marL="3199920" indent="0">
              <a:buNone/>
              <a:defRPr sz="900"/>
            </a:lvl8pPr>
            <a:lvl9pPr marL="365705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554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7712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18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95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80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FB7B7-6A36-4902-9A1D-650AA392D18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9476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4005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567F5-9EEE-4F41-87E3-1FC9D4DC4A1E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Hướng dẫn:Nguyễn Hoàng Huyên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D2448-3D6F-48F5-B951-C7676BE49D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0405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C44B24-770E-48EF-B052-CA1E7DCBF1A5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B6A0-BD49-43B3-B1E5-FD8D2AD2E97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133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4D033F-4ADB-455D-91A9-BDB7EEB2148B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D44262-928C-44FC-9C7C-1CBDF81BCF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260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FD42D5-407C-4B06-980C-E140EB41FE22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15908-1575-46FF-8832-733125332C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4791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D59447-34BD-47E6-808D-CBB9F2AD68B0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5DB57-2102-4358-ACED-CEBBF9C8CE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295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0710E2-70E0-45A2-851F-BD8D623B4742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D8EF3-0BFB-4B8C-B468-96E5A2CEC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2661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4729EB-C07C-418B-9643-C563653DF03C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B89C87-8CF1-49EC-9319-158F46F7C0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346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28E340-0E65-4743-97E5-DED8FF773378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05320F-668A-4EFF-8F68-31A63A6872B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093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DF2A20-DFE0-41FA-AB56-D6E78F9BF112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B5C74-BFD8-4D22-904C-B124F180FC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9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998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821A29-E65F-4B86-9133-5EA914E19D71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ED032-52FF-4E12-A03B-5D992BF1C8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611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6DBAF-1B1E-42A2-B20B-34BF13653AB4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18A8A3-A769-4B50-9BBF-975DEDEAA6C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94249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3F5F7-24C2-40FD-BDF4-8E3E2538AF6F}" type="datetimeFigureOut">
              <a:rPr lang="en-US" smtClean="0"/>
              <a:pPr>
                <a:defRPr/>
              </a:pPr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6480B1-D810-4B92-B5BA-8E42D8F11D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0904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4" y="77391"/>
            <a:ext cx="8243887" cy="985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00151"/>
            <a:ext cx="4038600" cy="161329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927747"/>
            <a:ext cx="4038600" cy="16144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200150"/>
            <a:ext cx="4038600" cy="33420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04221-EBEE-4550-A683-AF5A0C290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092323"/>
      </p:ext>
    </p:extLst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0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16/05/2023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7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80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3F69F2-81F5-48C7-9089-1B233AA5C05C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16/05/2023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E4AA330-F69B-477C-BB71-9A23B625CDF8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 defTabSz="685800"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4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81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9524" y="1"/>
            <a:ext cx="9153525" cy="514231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513874">
              <a:defRPr/>
            </a:pPr>
            <a:endParaRPr lang="zh-CN" altLang="en-US" sz="1000">
              <a:solidFill>
                <a:prstClr val="white"/>
              </a:solidFill>
            </a:endParaRPr>
          </a:p>
        </p:txBody>
      </p:sp>
      <p:pic>
        <p:nvPicPr>
          <p:cNvPr id="4099" name="图片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9" r="2" b="7018"/>
          <a:stretch>
            <a:fillRect/>
          </a:stretch>
        </p:blipFill>
        <p:spPr bwMode="auto">
          <a:xfrm>
            <a:off x="-9525" y="1028701"/>
            <a:ext cx="6084888" cy="411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550" y="4218385"/>
            <a:ext cx="4616450" cy="106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956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 spd="slow" advTm="0">
    <p:random/>
  </p:transition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5pPr>
      <a:lvl6pPr marL="3429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6pPr>
      <a:lvl7pPr marL="685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7pPr>
      <a:lvl8pPr marL="10287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8pPr>
      <a:lvl9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Calibri Light" pitchFamily="34" charset="0"/>
        </a:defRPr>
      </a:lvl9pPr>
    </p:titleStyle>
    <p:bodyStyle>
      <a:lvl1pPr marL="128588" indent="-128588" algn="l" defTabSz="51435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hangingPunct="0">
        <a:lnSpc>
          <a:spcPct val="90000"/>
        </a:lnSpc>
        <a:spcBef>
          <a:spcPts val="281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04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11894-28B8-4005-BA35-73238799DD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06FD8-449D-4F0F-BCDD-5B30A88EA0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0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2DDBA-2028-4793-AD0A-728546C95B14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16/05/2023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FD6F1-DD2F-47FF-9189-3F0A7A858B69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75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</p:sldLayoutIdLst>
  <p:txStyles>
    <p:titleStyle>
      <a:lvl1pPr algn="ctr" defTabSz="9142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8" indent="-342848" algn="l" defTabSz="9142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1" indent="-285708" algn="l" defTabSz="9142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0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4" algn="l" defTabSz="9142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3" indent="-228564" algn="l" defTabSz="9142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2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7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4" algn="l" defTabSz="9142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5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9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8CA53-903E-45B1-924E-016F6886A371}" type="datetimeFigureOut">
              <a:rPr lang="en-US" smtClean="0"/>
              <a:t>16/05/2023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5B2D-261F-417C-BEAA-C9491D796A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891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1.wmf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image" Target="../media/image30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0.wmf"/><Relationship Id="rId24" Type="http://schemas.openxmlformats.org/officeDocument/2006/relationships/image" Target="../media/image26.wmf"/><Relationship Id="rId5" Type="http://schemas.openxmlformats.org/officeDocument/2006/relationships/image" Target="../media/image17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8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wmf"/><Relationship Id="rId14" Type="http://schemas.openxmlformats.org/officeDocument/2006/relationships/image" Target="../media/image29.png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37.wmf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21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36.wmf"/><Relationship Id="rId20" Type="http://schemas.openxmlformats.org/officeDocument/2006/relationships/image" Target="../media/image3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40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10" Type="http://schemas.openxmlformats.org/officeDocument/2006/relationships/image" Target="../media/image33.wmf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35.wmf"/><Relationship Id="rId22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29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49.wmf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48.wmf"/><Relationship Id="rId4" Type="http://schemas.openxmlformats.org/officeDocument/2006/relationships/image" Target="../media/image44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5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.xml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37.bin"/><Relationship Id="rId26" Type="http://schemas.openxmlformats.org/officeDocument/2006/relationships/image" Target="../media/image69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66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64.wmf"/><Relationship Id="rId25" Type="http://schemas.openxmlformats.org/officeDocument/2006/relationships/image" Target="../media/image68.wmf"/><Relationship Id="rId2" Type="http://schemas.openxmlformats.org/officeDocument/2006/relationships/slideLayout" Target="../slideLayouts/slideLayout25.xml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40.bin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23" Type="http://schemas.openxmlformats.org/officeDocument/2006/relationships/image" Target="../media/image67.wmf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65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image" Target="../media/image74.png"/><Relationship Id="rId7" Type="http://schemas.openxmlformats.org/officeDocument/2006/relationships/oleObject" Target="../embeddings/oleObject42.bin"/><Relationship Id="rId12" Type="http://schemas.microsoft.com/office/2007/relationships/hdphoto" Target="../media/hdphoto2.wdp"/><Relationship Id="rId2" Type="http://schemas.openxmlformats.org/officeDocument/2006/relationships/slideLayout" Target="../slideLayouts/slideLayout4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1.wmf"/><Relationship Id="rId11" Type="http://schemas.openxmlformats.org/officeDocument/2006/relationships/image" Target="../media/image75.png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73.wmf"/><Relationship Id="rId4" Type="http://schemas.microsoft.com/office/2007/relationships/hdphoto" Target="../media/hdphoto1.wdp"/><Relationship Id="rId9" Type="http://schemas.openxmlformats.org/officeDocument/2006/relationships/oleObject" Target="../embeddings/oleObject4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oleObject" Target="../embeddings/oleObject48.bin"/><Relationship Id="rId18" Type="http://schemas.openxmlformats.org/officeDocument/2006/relationships/image" Target="../media/image82.wmf"/><Relationship Id="rId3" Type="http://schemas.openxmlformats.org/officeDocument/2006/relationships/notesSlide" Target="../notesSlides/notesSlide7.xml"/><Relationship Id="rId21" Type="http://schemas.openxmlformats.org/officeDocument/2006/relationships/oleObject" Target="../embeddings/oleObject52.bin"/><Relationship Id="rId7" Type="http://schemas.openxmlformats.org/officeDocument/2006/relationships/image" Target="../media/image77.wmf"/><Relationship Id="rId12" Type="http://schemas.openxmlformats.org/officeDocument/2006/relationships/image" Target="../media/image86.png"/><Relationship Id="rId17" Type="http://schemas.openxmlformats.org/officeDocument/2006/relationships/oleObject" Target="../embeddings/oleObject50.bin"/><Relationship Id="rId25" Type="http://schemas.openxmlformats.org/officeDocument/2006/relationships/image" Target="../media/image87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81.wmf"/><Relationship Id="rId20" Type="http://schemas.openxmlformats.org/officeDocument/2006/relationships/image" Target="../media/image83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79.wmf"/><Relationship Id="rId24" Type="http://schemas.openxmlformats.org/officeDocument/2006/relationships/image" Target="../media/image85.wmf"/><Relationship Id="rId5" Type="http://schemas.openxmlformats.org/officeDocument/2006/relationships/image" Target="../media/image76.wmf"/><Relationship Id="rId15" Type="http://schemas.openxmlformats.org/officeDocument/2006/relationships/oleObject" Target="../embeddings/oleObject49.bin"/><Relationship Id="rId23" Type="http://schemas.openxmlformats.org/officeDocument/2006/relationships/oleObject" Target="../embeddings/oleObject53.bin"/><Relationship Id="rId10" Type="http://schemas.openxmlformats.org/officeDocument/2006/relationships/oleObject" Target="../embeddings/oleObject47.bin"/><Relationship Id="rId19" Type="http://schemas.openxmlformats.org/officeDocument/2006/relationships/oleObject" Target="../embeddings/oleObject51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78.wmf"/><Relationship Id="rId14" Type="http://schemas.openxmlformats.org/officeDocument/2006/relationships/image" Target="../media/image80.wmf"/><Relationship Id="rId22" Type="http://schemas.openxmlformats.org/officeDocument/2006/relationships/image" Target="../media/image8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8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88.wmf"/><Relationship Id="rId10" Type="http://schemas.openxmlformats.org/officeDocument/2006/relationships/image" Target="../media/image92.png"/><Relationship Id="rId4" Type="http://schemas.openxmlformats.org/officeDocument/2006/relationships/oleObject" Target="../embeddings/oleObject54.bin"/><Relationship Id="rId9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99.wmf"/><Relationship Id="rId26" Type="http://schemas.openxmlformats.org/officeDocument/2006/relationships/image" Target="../media/image103.wmf"/><Relationship Id="rId3" Type="http://schemas.openxmlformats.org/officeDocument/2006/relationships/notesSlide" Target="../notesSlides/notesSlide9.xml"/><Relationship Id="rId21" Type="http://schemas.openxmlformats.org/officeDocument/2006/relationships/oleObject" Target="../embeddings/oleObject64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96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98.wmf"/><Relationship Id="rId20" Type="http://schemas.openxmlformats.org/officeDocument/2006/relationships/image" Target="../media/image100.wmf"/><Relationship Id="rId29" Type="http://schemas.openxmlformats.org/officeDocument/2006/relationships/oleObject" Target="../embeddings/oleObject68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102.wmf"/><Relationship Id="rId32" Type="http://schemas.openxmlformats.org/officeDocument/2006/relationships/image" Target="../media/image106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104.wmf"/><Relationship Id="rId10" Type="http://schemas.openxmlformats.org/officeDocument/2006/relationships/image" Target="../media/image95.wmf"/><Relationship Id="rId19" Type="http://schemas.openxmlformats.org/officeDocument/2006/relationships/oleObject" Target="../embeddings/oleObject63.bin"/><Relationship Id="rId31" Type="http://schemas.openxmlformats.org/officeDocument/2006/relationships/oleObject" Target="../embeddings/oleObject69.bin"/><Relationship Id="rId4" Type="http://schemas.openxmlformats.org/officeDocument/2006/relationships/image" Target="../media/image91.png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97.wmf"/><Relationship Id="rId22" Type="http://schemas.openxmlformats.org/officeDocument/2006/relationships/image" Target="../media/image101.wmf"/><Relationship Id="rId27" Type="http://schemas.openxmlformats.org/officeDocument/2006/relationships/oleObject" Target="../embeddings/oleObject67.bin"/><Relationship Id="rId30" Type="http://schemas.openxmlformats.org/officeDocument/2006/relationships/image" Target="../media/image10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73.bin"/><Relationship Id="rId3" Type="http://schemas.openxmlformats.org/officeDocument/2006/relationships/image" Target="../media/image111.png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109.wmf"/><Relationship Id="rId2" Type="http://schemas.openxmlformats.org/officeDocument/2006/relationships/slideLayout" Target="../slideLayouts/slideLayout59.xml"/><Relationship Id="rId1" Type="http://schemas.openxmlformats.org/officeDocument/2006/relationships/vmlDrawing" Target="../drawings/vmlDrawing10.vml"/><Relationship Id="rId6" Type="http://schemas.microsoft.com/office/2007/relationships/hdphoto" Target="../media/hdphoto4.wdp"/><Relationship Id="rId11" Type="http://schemas.openxmlformats.org/officeDocument/2006/relationships/oleObject" Target="../embeddings/oleObject72.bin"/><Relationship Id="rId5" Type="http://schemas.openxmlformats.org/officeDocument/2006/relationships/image" Target="../media/image112.png"/><Relationship Id="rId10" Type="http://schemas.openxmlformats.org/officeDocument/2006/relationships/image" Target="../media/image108.wmf"/><Relationship Id="rId4" Type="http://schemas.microsoft.com/office/2007/relationships/hdphoto" Target="../media/hdphoto3.wdp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110.wmf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5.png"/><Relationship Id="rId12" Type="http://schemas.openxmlformats.org/officeDocument/2006/relationships/image" Target="../media/image119.png"/><Relationship Id="rId17" Type="http://schemas.openxmlformats.org/officeDocument/2006/relationships/image" Target="../media/image122.png"/><Relationship Id="rId2" Type="http://schemas.openxmlformats.org/officeDocument/2006/relationships/audio" Target="../media/media1.mp3"/><Relationship Id="rId16" Type="http://schemas.openxmlformats.org/officeDocument/2006/relationships/image" Target="../media/image121.png"/><Relationship Id="rId1" Type="http://schemas.microsoft.com/office/2007/relationships/media" Target="../media/media1.mp3"/><Relationship Id="rId6" Type="http://schemas.microsoft.com/office/2007/relationships/hdphoto" Target="../media/hdphoto5.wdp"/><Relationship Id="rId11" Type="http://schemas.openxmlformats.org/officeDocument/2006/relationships/image" Target="../media/image118.png"/><Relationship Id="rId5" Type="http://schemas.openxmlformats.org/officeDocument/2006/relationships/image" Target="../media/image114.png"/><Relationship Id="rId15" Type="http://schemas.openxmlformats.org/officeDocument/2006/relationships/slide" Target="slide25.xml"/><Relationship Id="rId10" Type="http://schemas.openxmlformats.org/officeDocument/2006/relationships/image" Target="../media/image117.png"/><Relationship Id="rId4" Type="http://schemas.openxmlformats.org/officeDocument/2006/relationships/image" Target="../media/image113.jpg"/><Relationship Id="rId9" Type="http://schemas.openxmlformats.org/officeDocument/2006/relationships/image" Target="../media/image116.png"/><Relationship Id="rId14" Type="http://schemas.microsoft.com/office/2007/relationships/hdphoto" Target="../media/hdphoto7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microsoft.com/office/2007/relationships/hdphoto" Target="../media/hdphoto7.wdp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microsoft.com/office/2007/relationships/hdphoto" Target="../media/hdphoto8.wdp"/><Relationship Id="rId4" Type="http://schemas.openxmlformats.org/officeDocument/2006/relationships/image" Target="../media/image124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16.png"/><Relationship Id="rId18" Type="http://schemas.openxmlformats.org/officeDocument/2006/relationships/slide" Target="slide27.xml"/><Relationship Id="rId3" Type="http://schemas.microsoft.com/office/2007/relationships/media" Target="../media/media3.mp3"/><Relationship Id="rId21" Type="http://schemas.openxmlformats.org/officeDocument/2006/relationships/slide" Target="slide30.xml"/><Relationship Id="rId7" Type="http://schemas.openxmlformats.org/officeDocument/2006/relationships/image" Target="../media/image114.png"/><Relationship Id="rId12" Type="http://schemas.openxmlformats.org/officeDocument/2006/relationships/image" Target="../media/image126.png"/><Relationship Id="rId17" Type="http://schemas.openxmlformats.org/officeDocument/2006/relationships/image" Target="../media/image122.png"/><Relationship Id="rId2" Type="http://schemas.openxmlformats.org/officeDocument/2006/relationships/audio" Target="../media/media2.mp3"/><Relationship Id="rId16" Type="http://schemas.openxmlformats.org/officeDocument/2006/relationships/image" Target="../media/image118.png"/><Relationship Id="rId20" Type="http://schemas.openxmlformats.org/officeDocument/2006/relationships/slide" Target="slide29.xml"/><Relationship Id="rId1" Type="http://schemas.microsoft.com/office/2007/relationships/media" Target="../media/media2.mp3"/><Relationship Id="rId6" Type="http://schemas.openxmlformats.org/officeDocument/2006/relationships/image" Target="../media/image113.jpg"/><Relationship Id="rId11" Type="http://schemas.openxmlformats.org/officeDocument/2006/relationships/image" Target="../media/image125.gi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27.png"/><Relationship Id="rId10" Type="http://schemas.microsoft.com/office/2007/relationships/hdphoto" Target="../media/hdphoto6.wdp"/><Relationship Id="rId19" Type="http://schemas.openxmlformats.org/officeDocument/2006/relationships/slide" Target="slide28.xml"/><Relationship Id="rId4" Type="http://schemas.openxmlformats.org/officeDocument/2006/relationships/audio" Target="../media/media3.mp3"/><Relationship Id="rId9" Type="http://schemas.openxmlformats.org/officeDocument/2006/relationships/image" Target="../media/image115.png"/><Relationship Id="rId14" Type="http://schemas.openxmlformats.org/officeDocument/2006/relationships/image" Target="../media/image1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0.png"/><Relationship Id="rId5" Type="http://schemas.openxmlformats.org/officeDocument/2006/relationships/slide" Target="slide26.xml"/><Relationship Id="rId10" Type="http://schemas.openxmlformats.org/officeDocument/2006/relationships/image" Target="../media/image128.wmf"/><Relationship Id="rId4" Type="http://schemas.openxmlformats.org/officeDocument/2006/relationships/image" Target="../media/image129.png"/><Relationship Id="rId9" Type="http://schemas.openxmlformats.org/officeDocument/2006/relationships/oleObject" Target="../embeddings/oleObject7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80.bin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13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0.png"/><Relationship Id="rId11" Type="http://schemas.openxmlformats.org/officeDocument/2006/relationships/image" Target="../media/image133.wmf"/><Relationship Id="rId5" Type="http://schemas.openxmlformats.org/officeDocument/2006/relationships/slide" Target="slide26.xml"/><Relationship Id="rId15" Type="http://schemas.openxmlformats.org/officeDocument/2006/relationships/image" Target="../media/image135.wmf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137.wmf"/><Relationship Id="rId4" Type="http://schemas.openxmlformats.org/officeDocument/2006/relationships/image" Target="../media/image129.png"/><Relationship Id="rId9" Type="http://schemas.openxmlformats.org/officeDocument/2006/relationships/image" Target="../media/image132.wmf"/><Relationship Id="rId14" Type="http://schemas.openxmlformats.org/officeDocument/2006/relationships/oleObject" Target="../embeddings/oleObject7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140.wmf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83.bin"/><Relationship Id="rId17" Type="http://schemas.openxmlformats.org/officeDocument/2006/relationships/image" Target="../media/image14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5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30.png"/><Relationship Id="rId11" Type="http://schemas.openxmlformats.org/officeDocument/2006/relationships/image" Target="../media/image139.wmf"/><Relationship Id="rId5" Type="http://schemas.openxmlformats.org/officeDocument/2006/relationships/slide" Target="slide26.xml"/><Relationship Id="rId15" Type="http://schemas.openxmlformats.org/officeDocument/2006/relationships/image" Target="../media/image141.wmf"/><Relationship Id="rId10" Type="http://schemas.openxmlformats.org/officeDocument/2006/relationships/oleObject" Target="../embeddings/oleObject82.bin"/><Relationship Id="rId4" Type="http://schemas.openxmlformats.org/officeDocument/2006/relationships/image" Target="../media/image129.png"/><Relationship Id="rId9" Type="http://schemas.openxmlformats.org/officeDocument/2006/relationships/image" Target="../media/image138.wmf"/><Relationship Id="rId14" Type="http://schemas.openxmlformats.org/officeDocument/2006/relationships/oleObject" Target="../embeddings/oleObject8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145.wmf"/><Relationship Id="rId3" Type="http://schemas.openxmlformats.org/officeDocument/2006/relationships/image" Target="../media/image123.png"/><Relationship Id="rId7" Type="http://schemas.microsoft.com/office/2007/relationships/hdphoto" Target="../media/hdphoto9.wdp"/><Relationship Id="rId12" Type="http://schemas.openxmlformats.org/officeDocument/2006/relationships/oleObject" Target="../embeddings/oleObject88.bin"/><Relationship Id="rId17" Type="http://schemas.openxmlformats.org/officeDocument/2006/relationships/image" Target="../media/image14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0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30.png"/><Relationship Id="rId11" Type="http://schemas.openxmlformats.org/officeDocument/2006/relationships/image" Target="../media/image144.wmf"/><Relationship Id="rId5" Type="http://schemas.openxmlformats.org/officeDocument/2006/relationships/slide" Target="slide26.xml"/><Relationship Id="rId15" Type="http://schemas.openxmlformats.org/officeDocument/2006/relationships/image" Target="../media/image146.wmf"/><Relationship Id="rId10" Type="http://schemas.openxmlformats.org/officeDocument/2006/relationships/oleObject" Target="../embeddings/oleObject87.bin"/><Relationship Id="rId4" Type="http://schemas.openxmlformats.org/officeDocument/2006/relationships/image" Target="../media/image129.png"/><Relationship Id="rId9" Type="http://schemas.openxmlformats.org/officeDocument/2006/relationships/image" Target="../media/image143.wmf"/><Relationship Id="rId14" Type="http://schemas.openxmlformats.org/officeDocument/2006/relationships/oleObject" Target="../embeddings/oleObject8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C0F6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200808"/>
              <a:ext cx="12192000" cy="2657192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549664" y="1162039"/>
            <a:ext cx="7776583" cy="1999808"/>
            <a:chOff x="549664" y="1385332"/>
            <a:chExt cx="7776583" cy="1999808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30" t="35920" r="14035" b="41240"/>
            <a:stretch/>
          </p:blipFill>
          <p:spPr bwMode="auto">
            <a:xfrm>
              <a:off x="549664" y="1467294"/>
              <a:ext cx="7776583" cy="1917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4544432" y="1385332"/>
              <a:ext cx="1818167" cy="646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3600" b="1" dirty="0" err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36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2</a:t>
              </a:r>
              <a:endPara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49664" y="2103051"/>
              <a:ext cx="2350515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600" b="1" cap="all" dirty="0" err="1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Chương</a:t>
              </a:r>
              <a:r>
                <a:rPr lang="en-US" sz="3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2</a:t>
              </a:r>
              <a:endParaRPr lang="en-US" sz="36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17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953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3091" y="2893622"/>
            <a:ext cx="4694217" cy="15788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Bài toán: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Cho           đường kính       vuông góc với dây       tại        tại   . Chứng minh:  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271640"/>
              </p:ext>
            </p:extLst>
          </p:nvPr>
        </p:nvGraphicFramePr>
        <p:xfrm>
          <a:off x="2280585" y="3018523"/>
          <a:ext cx="838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2" name="Equation" r:id="rId4" imgW="863280" imgH="431640" progId="Equation.DSMT4">
                  <p:embed/>
                </p:oleObj>
              </mc:Choice>
              <mc:Fallback>
                <p:oleObj name="Equation" r:id="rId4" imgW="863280" imgH="4316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585" y="3018523"/>
                        <a:ext cx="838200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908655"/>
              </p:ext>
            </p:extLst>
          </p:nvPr>
        </p:nvGraphicFramePr>
        <p:xfrm>
          <a:off x="969076" y="3515005"/>
          <a:ext cx="504825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3" name="Equation" r:id="rId6" imgW="520560" imgH="304560" progId="Equation.DSMT4">
                  <p:embed/>
                </p:oleObj>
              </mc:Choice>
              <mc:Fallback>
                <p:oleObj name="Equation" r:id="rId6" imgW="520560" imgH="30456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076" y="3515005"/>
                        <a:ext cx="504825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04463"/>
              </p:ext>
            </p:extLst>
          </p:nvPr>
        </p:nvGraphicFramePr>
        <p:xfrm>
          <a:off x="703827" y="4037371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4" name="Equation" r:id="rId8" imgW="533160" imgH="317160" progId="Equation.DSMT4">
                  <p:embed/>
                </p:oleObj>
              </mc:Choice>
              <mc:Fallback>
                <p:oleObj name="Equation" r:id="rId8" imgW="533160" imgH="31716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827" y="4037371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62035"/>
              </p:ext>
            </p:extLst>
          </p:nvPr>
        </p:nvGraphicFramePr>
        <p:xfrm>
          <a:off x="310607" y="4538315"/>
          <a:ext cx="10080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5" name="Equation" r:id="rId10" imgW="1041120" imgH="393480" progId="Equation.DSMT4">
                  <p:embed/>
                </p:oleObj>
              </mc:Choice>
              <mc:Fallback>
                <p:oleObj name="Equation" r:id="rId10" imgW="1041120" imgH="39348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607" y="4538315"/>
                        <a:ext cx="1008063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806445"/>
              </p:ext>
            </p:extLst>
          </p:nvPr>
        </p:nvGraphicFramePr>
        <p:xfrm>
          <a:off x="1799692" y="4055721"/>
          <a:ext cx="134938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6" name="Equation" r:id="rId12" imgW="139680" imgH="266400" progId="Equation.DSMT4">
                  <p:embed/>
                </p:oleObj>
              </mc:Choice>
              <mc:Fallback>
                <p:oleObj name="Equation" r:id="rId12" imgW="139680" imgH="266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9692" y="4055721"/>
                        <a:ext cx="134938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595" y="632127"/>
            <a:ext cx="1720573" cy="183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236763" y="2419351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,đường kính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900271"/>
              </p:ext>
            </p:extLst>
          </p:nvPr>
        </p:nvGraphicFramePr>
        <p:xfrm>
          <a:off x="5810266" y="2552109"/>
          <a:ext cx="4937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7" name="Equation" r:id="rId15" imgW="507960" imgH="431640" progId="Equation.DSMT4">
                  <p:embed/>
                </p:oleObj>
              </mc:Choice>
              <mc:Fallback>
                <p:oleObj name="Equation" r:id="rId15" imgW="507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66" y="2552109"/>
                        <a:ext cx="493713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093762" y="3338313"/>
            <a:ext cx="1057636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GT 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5732046" y="2580727"/>
            <a:ext cx="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5122448" y="3852787"/>
            <a:ext cx="1057636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KL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762177" y="2932021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dây  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767107"/>
              </p:ext>
            </p:extLst>
          </p:nvPr>
        </p:nvGraphicFramePr>
        <p:xfrm>
          <a:off x="6472876" y="3061578"/>
          <a:ext cx="5175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8" name="Equation" r:id="rId17" imgW="533160" imgH="317160" progId="Equation.DSMT4">
                  <p:embed/>
                </p:oleObj>
              </mc:Choice>
              <mc:Fallback>
                <p:oleObj name="Equation" r:id="rId17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2876" y="3061578"/>
                        <a:ext cx="517525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006919"/>
              </p:ext>
            </p:extLst>
          </p:nvPr>
        </p:nvGraphicFramePr>
        <p:xfrm>
          <a:off x="7736471" y="3522135"/>
          <a:ext cx="147638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9" name="Equation" r:id="rId19" imgW="152280" imgH="291960" progId="Equation.DSMT4">
                  <p:embed/>
                </p:oleObj>
              </mc:Choice>
              <mc:Fallback>
                <p:oleObj name="Equation" r:id="rId19" imgW="15228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6471" y="3522135"/>
                        <a:ext cx="147638" cy="287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808952"/>
              </p:ext>
            </p:extLst>
          </p:nvPr>
        </p:nvGraphicFramePr>
        <p:xfrm>
          <a:off x="5768975" y="3960228"/>
          <a:ext cx="10096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20" name="Equation" r:id="rId21" imgW="1041120" imgH="393480" progId="Equation.DSMT4">
                  <p:embed/>
                </p:oleObj>
              </mc:Choice>
              <mc:Fallback>
                <p:oleObj name="Equation" r:id="rId21" imgW="1041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975" y="3960228"/>
                        <a:ext cx="10096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93629"/>
              </p:ext>
            </p:extLst>
          </p:nvPr>
        </p:nvGraphicFramePr>
        <p:xfrm>
          <a:off x="8130750" y="2531730"/>
          <a:ext cx="5048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21" name="Equation" r:id="rId23" imgW="520560" imgH="304560" progId="Equation.DSMT4">
                  <p:embed/>
                </p:oleObj>
              </mc:Choice>
              <mc:Fallback>
                <p:oleObj name="Equation" r:id="rId23" imgW="5205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0750" y="2531730"/>
                        <a:ext cx="5048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7220798" y="2970114"/>
            <a:ext cx="896722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  tại 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762585"/>
              </p:ext>
            </p:extLst>
          </p:nvPr>
        </p:nvGraphicFramePr>
        <p:xfrm>
          <a:off x="6687894" y="3514819"/>
          <a:ext cx="51593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22" name="Equation" r:id="rId25" imgW="533160" imgH="317160" progId="Equation.DSMT4">
                  <p:embed/>
                </p:oleObj>
              </mc:Choice>
              <mc:Fallback>
                <p:oleObj name="Equation" r:id="rId25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7894" y="3514819"/>
                        <a:ext cx="515938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250964"/>
              </p:ext>
            </p:extLst>
          </p:nvPr>
        </p:nvGraphicFramePr>
        <p:xfrm>
          <a:off x="5830363" y="3513757"/>
          <a:ext cx="81280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23" name="Equation" r:id="rId27" imgW="838080" imgH="304560" progId="Equation.DSMT4">
                  <p:embed/>
                </p:oleObj>
              </mc:Choice>
              <mc:Fallback>
                <p:oleObj name="Equation" r:id="rId27" imgW="8380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0363" y="3513757"/>
                        <a:ext cx="812800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5289961" y="3859290"/>
            <a:ext cx="33785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604" y="522418"/>
            <a:ext cx="1408996" cy="108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27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" grpId="0"/>
      <p:bldP spid="17" grpId="0"/>
      <p:bldP spid="19" grpId="0"/>
      <p:bldP spid="20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339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84" y="2965633"/>
            <a:ext cx="1853566" cy="197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816468"/>
              </p:ext>
            </p:extLst>
          </p:nvPr>
        </p:nvGraphicFramePr>
        <p:xfrm>
          <a:off x="4677582" y="1506435"/>
          <a:ext cx="1160463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4" name="Equation" r:id="rId5" imgW="1193760" imgH="317160" progId="Equation.DSMT4">
                  <p:embed/>
                </p:oleObj>
              </mc:Choice>
              <mc:Fallback>
                <p:oleObj name="Equation" r:id="rId5" imgW="11937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7582" y="1506435"/>
                        <a:ext cx="1160463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4627475" y="561682"/>
            <a:ext cx="4640887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 hợp 1:        là đường kính  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501389"/>
              </p:ext>
            </p:extLst>
          </p:nvPr>
        </p:nvGraphicFramePr>
        <p:xfrm>
          <a:off x="6853245" y="680320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5" name="Equation" r:id="rId7" imgW="533160" imgH="317160" progId="Equation.DSMT4">
                  <p:embed/>
                </p:oleObj>
              </mc:Choice>
              <mc:Fallback>
                <p:oleObj name="Equation" r:id="rId7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3245" y="680320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264626"/>
              </p:ext>
            </p:extLst>
          </p:nvPr>
        </p:nvGraphicFramePr>
        <p:xfrm>
          <a:off x="5893019" y="1489207"/>
          <a:ext cx="2109788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6" name="Equation" r:id="rId9" imgW="2171520" imgH="317160" progId="Equation.DSMT4">
                  <p:embed/>
                </p:oleObj>
              </mc:Choice>
              <mc:Fallback>
                <p:oleObj name="Equation" r:id="rId9" imgW="21715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3019" y="1489207"/>
                        <a:ext cx="2109788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Rectangle 45"/>
          <p:cNvSpPr/>
          <p:nvPr/>
        </p:nvSpPr>
        <p:spPr>
          <a:xfrm>
            <a:off x="4572000" y="1895043"/>
            <a:ext cx="45720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 hợp 2:       không là đường kính  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25519"/>
              </p:ext>
            </p:extLst>
          </p:nvPr>
        </p:nvGraphicFramePr>
        <p:xfrm>
          <a:off x="6778695" y="2013790"/>
          <a:ext cx="515937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7" name="Equation" r:id="rId11" imgW="533160" imgH="317160" progId="Equation.DSMT4">
                  <p:embed/>
                </p:oleObj>
              </mc:Choice>
              <mc:Fallback>
                <p:oleObj name="Equation" r:id="rId11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95" y="2013790"/>
                        <a:ext cx="515937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4724400" y="2696576"/>
            <a:ext cx="2743200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             có </a:t>
            </a: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288351"/>
              </p:ext>
            </p:extLst>
          </p:nvPr>
        </p:nvGraphicFramePr>
        <p:xfrm>
          <a:off x="5419794" y="2813394"/>
          <a:ext cx="9874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8" name="Equation" r:id="rId13" imgW="1015920" imgH="317160" progId="Equation.DSMT4">
                  <p:embed/>
                </p:oleObj>
              </mc:Choice>
              <mc:Fallback>
                <p:oleObj name="Equation" r:id="rId13" imgW="10159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9794" y="2813394"/>
                        <a:ext cx="987425" cy="312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82207"/>
              </p:ext>
            </p:extLst>
          </p:nvPr>
        </p:nvGraphicFramePr>
        <p:xfrm>
          <a:off x="6855168" y="2820988"/>
          <a:ext cx="1974850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49" name="Equation" r:id="rId15" imgW="2031840" imgH="317160" progId="Equation.DSMT4">
                  <p:embed/>
                </p:oleObj>
              </mc:Choice>
              <mc:Fallback>
                <p:oleObj name="Equation" r:id="rId15" imgW="203184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5168" y="2820988"/>
                        <a:ext cx="1974850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324359"/>
              </p:ext>
            </p:extLst>
          </p:nvPr>
        </p:nvGraphicFramePr>
        <p:xfrm>
          <a:off x="4562482" y="3292475"/>
          <a:ext cx="1393825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0" name="Equation" r:id="rId17" imgW="1434960" imgH="317160" progId="Equation.DSMT4">
                  <p:embed/>
                </p:oleObj>
              </mc:Choice>
              <mc:Fallback>
                <p:oleObj name="Equation" r:id="rId17" imgW="14349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482" y="3292475"/>
                        <a:ext cx="1393825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5889345" y="3164141"/>
            <a:ext cx="1600200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cân tại   </a:t>
            </a: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323711"/>
              </p:ext>
            </p:extLst>
          </p:nvPr>
        </p:nvGraphicFramePr>
        <p:xfrm>
          <a:off x="6994531" y="3299105"/>
          <a:ext cx="28416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1" name="Equation" r:id="rId19" imgW="291960" imgH="317160" progId="Equation.DSMT4">
                  <p:embed/>
                </p:oleObj>
              </mc:Choice>
              <mc:Fallback>
                <p:oleObj name="Equation" r:id="rId19" imgW="2919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4531" y="3299105"/>
                        <a:ext cx="284163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4717085" y="3647598"/>
            <a:ext cx="41910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là đường cao đồng thời là đường trung tuyến </a:t>
            </a: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946296"/>
              </p:ext>
            </p:extLst>
          </p:nvPr>
        </p:nvGraphicFramePr>
        <p:xfrm>
          <a:off x="4705350" y="3763971"/>
          <a:ext cx="801688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2" name="Equation" r:id="rId21" imgW="825480" imgH="317160" progId="Equation.DSMT4">
                  <p:embed/>
                </p:oleObj>
              </mc:Choice>
              <mc:Fallback>
                <p:oleObj name="Equation" r:id="rId21" imgW="82548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5350" y="3763971"/>
                        <a:ext cx="801688" cy="312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908833"/>
              </p:ext>
            </p:extLst>
          </p:nvPr>
        </p:nvGraphicFramePr>
        <p:xfrm>
          <a:off x="4678363" y="4606927"/>
          <a:ext cx="15049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" name="Equation" r:id="rId23" imgW="1549080" imgH="317160" progId="Equation.DSMT4">
                  <p:embed/>
                </p:oleObj>
              </mc:Choice>
              <mc:Fallback>
                <p:oleObj name="Equation" r:id="rId23" imgW="154908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4606927"/>
                        <a:ext cx="1504950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1682496" y="4315965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37221" y="4329380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61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6" grpId="0"/>
      <p:bldP spid="48" grpId="0"/>
      <p:bldP spid="52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0"/>
          <p:cNvSpPr txBox="1">
            <a:spLocks noChangeArrowheads="1"/>
          </p:cNvSpPr>
          <p:nvPr/>
        </p:nvSpPr>
        <p:spPr bwMode="auto">
          <a:xfrm>
            <a:off x="111868" y="586117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So sánh độ dài của đường kính và dây 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339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219916" y="1506443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1: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11870" y="2011539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4" name="Picture 2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84" y="2965633"/>
            <a:ext cx="1853566" cy="197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H="1">
            <a:off x="1682496" y="4315965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2237221" y="4329380"/>
            <a:ext cx="91440" cy="1828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4627934" y="742078"/>
            <a:ext cx="4516066" cy="207440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Trong một đường tròn, đường kính vuông góc với một dây thì đi qua trung điểm của dây ấy.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013927" y="3958918"/>
            <a:ext cx="0" cy="455804"/>
          </a:xfrm>
          <a:prstGeom prst="line">
            <a:avLst/>
          </a:prstGeom>
          <a:ln w="1905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897726"/>
              </p:ext>
            </p:extLst>
          </p:nvPr>
        </p:nvGraphicFramePr>
        <p:xfrm>
          <a:off x="5043233" y="3053499"/>
          <a:ext cx="12541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5" name="Equation" r:id="rId5" imgW="1295280" imgH="317160" progId="Equation.DSMT4">
                  <p:embed/>
                </p:oleObj>
              </mc:Choice>
              <mc:Fallback>
                <p:oleObj name="Equation" r:id="rId5" imgW="1295280" imgH="3171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3233" y="3053499"/>
                        <a:ext cx="1254125" cy="309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265682"/>
              </p:ext>
            </p:extLst>
          </p:nvPr>
        </p:nvGraphicFramePr>
        <p:xfrm>
          <a:off x="6399975" y="3061394"/>
          <a:ext cx="1414462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6" name="Equation" r:id="rId7" imgW="1460160" imgH="393480" progId="Equation.DSMT4">
                  <p:embed/>
                </p:oleObj>
              </mc:Choice>
              <mc:Fallback>
                <p:oleObj name="Equation" r:id="rId7" imgW="146016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975" y="3061394"/>
                        <a:ext cx="1414462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572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0" y="481561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0564" y="1364757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 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-36939" y="2340111"/>
            <a:ext cx="438393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* Điền vào chỗ </a:t>
            </a:r>
            <a:r>
              <a:rPr lang="en-US" sz="28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trống (...) để có mệnh đề đảo của định lí 2:</a:t>
            </a:r>
          </a:p>
        </p:txBody>
      </p:sp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-36939" y="3300611"/>
            <a:ext cx="4602181" cy="8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/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28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một đường tròn, đường  kính.................................... của một dây thì......................với dây ấy.</a:t>
            </a:r>
          </a:p>
        </p:txBody>
      </p:sp>
      <p:sp>
        <p:nvSpPr>
          <p:cNvPr id="66" name="Text Box 39"/>
          <p:cNvSpPr txBox="1">
            <a:spLocks noChangeArrowheads="1"/>
          </p:cNvSpPr>
          <p:nvPr/>
        </p:nvSpPr>
        <p:spPr bwMode="auto">
          <a:xfrm>
            <a:off x="1706305" y="3815883"/>
            <a:ext cx="2196132" cy="52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 góc</a:t>
            </a:r>
          </a:p>
        </p:txBody>
      </p:sp>
      <p:sp>
        <p:nvSpPr>
          <p:cNvPr id="67" name="Rectangle 40"/>
          <p:cNvSpPr>
            <a:spLocks noChangeArrowheads="1"/>
          </p:cNvSpPr>
          <p:nvPr/>
        </p:nvSpPr>
        <p:spPr bwMode="auto">
          <a:xfrm>
            <a:off x="819330" y="3474954"/>
            <a:ext cx="2819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63" tIns="46032" rIns="92063" bIns="46032"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qua trung điểm</a:t>
            </a:r>
          </a:p>
        </p:txBody>
      </p:sp>
      <p:sp>
        <p:nvSpPr>
          <p:cNvPr id="68" name="Text Box 41"/>
          <p:cNvSpPr txBox="1">
            <a:spLocks noChangeArrowheads="1"/>
          </p:cNvSpPr>
          <p:nvPr/>
        </p:nvSpPr>
        <p:spPr bwMode="auto">
          <a:xfrm>
            <a:off x="4667949" y="2888670"/>
            <a:ext cx="4403243" cy="224675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Arial" charset="0"/>
              </a:rPr>
              <a:t>Hãy bổ sung thêm điều kiện vào mệnh đề đảo trên để được một mệnh đề đúng và phát biểu lại dưới dạng định lí?</a:t>
            </a:r>
          </a:p>
        </p:txBody>
      </p:sp>
      <p:sp>
        <p:nvSpPr>
          <p:cNvPr id="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58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90" y="4313546"/>
            <a:ext cx="953819" cy="73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915" y="822524"/>
            <a:ext cx="1791681" cy="203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7528141" y="2050031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8213941" y="2069081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2403" y="1963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55" y="1136207"/>
            <a:ext cx="1950571" cy="163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36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9530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-21947" y="587308"/>
            <a:ext cx="5145932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Quan hệ vuông góc giữa đường kính và dây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6200" y="1528807"/>
            <a:ext cx="4516066" cy="5878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2: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(SGK Tr.103)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200" y="2081115"/>
            <a:ext cx="4876800" cy="207440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</a:pPr>
            <a:r>
              <a:rPr lang="en-US" sz="2800">
                <a:solidFill>
                  <a:srgbClr val="006600"/>
                </a:solidFill>
                <a:latin typeface="Times New Roman"/>
                <a:ea typeface="Times New Roman"/>
                <a:cs typeface="Times New Roman"/>
              </a:rPr>
              <a:t>Định lí 3: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Trong một đường tròn, đường kính đi qua trung điểm của một dây không đi qua tâm thì vuông góc với dây ấy</a:t>
            </a:r>
            <a:endParaRPr lang="en-US" sz="2800">
              <a:solidFill>
                <a:srgbClr val="0000CC"/>
              </a:solidFill>
              <a:latin typeface=".VnTime"/>
              <a:ea typeface="Times New Roman"/>
              <a:cs typeface="Times New Roman"/>
            </a:endParaRPr>
          </a:p>
        </p:txBody>
      </p:sp>
      <p:sp>
        <p:nvSpPr>
          <p:cNvPr id="10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79" y="625269"/>
            <a:ext cx="1757901" cy="199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2"/>
          <p:cNvSpPr>
            <a:spLocks noChangeShapeType="1"/>
          </p:cNvSpPr>
          <p:nvPr/>
        </p:nvSpPr>
        <p:spPr bwMode="auto">
          <a:xfrm>
            <a:off x="6533301" y="1823266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Line 3"/>
          <p:cNvSpPr>
            <a:spLocks noChangeShapeType="1"/>
          </p:cNvSpPr>
          <p:nvPr/>
        </p:nvSpPr>
        <p:spPr bwMode="auto">
          <a:xfrm>
            <a:off x="7219101" y="1842316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674468" y="3030858"/>
            <a:ext cx="2250332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là đường kính  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49104"/>
              </p:ext>
            </p:extLst>
          </p:nvPr>
        </p:nvGraphicFramePr>
        <p:xfrm>
          <a:off x="7600966" y="2604185"/>
          <a:ext cx="4937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0" name="Equation" r:id="rId5" imgW="507960" imgH="431640" progId="Equation.DSMT4">
                  <p:embed/>
                </p:oleObj>
              </mc:Choice>
              <mc:Fallback>
                <p:oleObj name="Equation" r:id="rId5" imgW="507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0966" y="2604185"/>
                        <a:ext cx="493713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227929"/>
              </p:ext>
            </p:extLst>
          </p:nvPr>
        </p:nvGraphicFramePr>
        <p:xfrm>
          <a:off x="5278454" y="3157539"/>
          <a:ext cx="5048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1" name="Equation" r:id="rId7" imgW="520560" imgH="304560" progId="Equation.DSMT4">
                  <p:embed/>
                </p:oleObj>
              </mc:Choice>
              <mc:Fallback>
                <p:oleObj name="Equation" r:id="rId7" imgW="5205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8454" y="3157539"/>
                        <a:ext cx="5048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5798515" y="3521812"/>
            <a:ext cx="33528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một dây không đi qua tâm 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177203"/>
              </p:ext>
            </p:extLst>
          </p:nvPr>
        </p:nvGraphicFramePr>
        <p:xfrm>
          <a:off x="5319718" y="3649663"/>
          <a:ext cx="5175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2" name="Equation" r:id="rId9" imgW="533160" imgH="317160" progId="Equation.DSMT4">
                  <p:embed/>
                </p:oleObj>
              </mc:Choice>
              <mc:Fallback>
                <p:oleObj name="Equation" r:id="rId9" imgW="53316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9718" y="3649663"/>
                        <a:ext cx="517525" cy="31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238600" y="2511774"/>
            <a:ext cx="3554285" cy="52320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 đường tròn</a:t>
            </a:r>
            <a:r>
              <a:rPr lang="en-US" sz="2800">
                <a:solidFill>
                  <a:srgbClr val="015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921918"/>
              </p:ext>
            </p:extLst>
          </p:nvPr>
        </p:nvGraphicFramePr>
        <p:xfrm>
          <a:off x="5238584" y="4545428"/>
          <a:ext cx="10096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3" name="Equation" r:id="rId11" imgW="1041120" imgH="393480" progId="Equation.DSMT4">
                  <p:embed/>
                </p:oleObj>
              </mc:Choice>
              <mc:Fallback>
                <p:oleObj name="Equation" r:id="rId11" imgW="1041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584" y="4545428"/>
                        <a:ext cx="100965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6788533" y="1753530"/>
            <a:ext cx="119482" cy="133786"/>
          </a:xfrm>
          <a:prstGeom prst="rect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8699080"/>
              </p:ext>
            </p:extLst>
          </p:nvPr>
        </p:nvGraphicFramePr>
        <p:xfrm>
          <a:off x="6333688" y="4556973"/>
          <a:ext cx="1771650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54" name="Equation" r:id="rId13" imgW="1828800" imgH="317160" progId="Equation.DSMT4">
                  <p:embed/>
                </p:oleObj>
              </mc:Choice>
              <mc:Fallback>
                <p:oleObj name="Equation" r:id="rId13" imgW="1828800" imgH="3171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3688" y="4556973"/>
                        <a:ext cx="1771650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176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9" grpId="0"/>
      <p:bldP spid="2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41" name="Line 25"/>
          <p:cNvSpPr>
            <a:spLocks noChangeShapeType="1"/>
          </p:cNvSpPr>
          <p:nvPr/>
        </p:nvSpPr>
        <p:spPr bwMode="auto">
          <a:xfrm flipV="1">
            <a:off x="8035145" y="2057400"/>
            <a:ext cx="0" cy="40005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0376" y="132856"/>
            <a:ext cx="8506522" cy="752475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?2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Cho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vẽ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sau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Hãy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độ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dài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dây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AB,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OA =13cm, AM = MB,  OM = 5cm.</a:t>
            </a:r>
          </a:p>
        </p:txBody>
      </p:sp>
      <p:sp>
        <p:nvSpPr>
          <p:cNvPr id="86037" name="Oval 21"/>
          <p:cNvSpPr>
            <a:spLocks noChangeArrowheads="1"/>
          </p:cNvSpPr>
          <p:nvPr/>
        </p:nvSpPr>
        <p:spPr bwMode="auto">
          <a:xfrm>
            <a:off x="7206470" y="1200150"/>
            <a:ext cx="1657350" cy="1657350"/>
          </a:xfrm>
          <a:prstGeom prst="ellipse">
            <a:avLst/>
          </a:prstGeom>
          <a:noFill/>
          <a:ln w="4445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5" name="Oval 22"/>
          <p:cNvSpPr>
            <a:spLocks noChangeArrowheads="1"/>
          </p:cNvSpPr>
          <p:nvPr/>
        </p:nvSpPr>
        <p:spPr bwMode="auto">
          <a:xfrm>
            <a:off x="8006570" y="2000250"/>
            <a:ext cx="57150" cy="57150"/>
          </a:xfrm>
          <a:prstGeom prst="ellipse">
            <a:avLst/>
          </a:prstGeom>
          <a:solidFill>
            <a:srgbClr val="FF00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6039" name="Line 23"/>
          <p:cNvSpPr>
            <a:spLocks noChangeShapeType="1"/>
          </p:cNvSpPr>
          <p:nvPr/>
        </p:nvSpPr>
        <p:spPr bwMode="auto">
          <a:xfrm flipH="1">
            <a:off x="7263620" y="2057400"/>
            <a:ext cx="742950" cy="28575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0" name="Line 24"/>
          <p:cNvSpPr>
            <a:spLocks noChangeShapeType="1"/>
          </p:cNvSpPr>
          <p:nvPr/>
        </p:nvSpPr>
        <p:spPr bwMode="auto">
          <a:xfrm>
            <a:off x="7263620" y="2352675"/>
            <a:ext cx="1543050" cy="0"/>
          </a:xfrm>
          <a:prstGeom prst="line">
            <a:avLst/>
          </a:prstGeom>
          <a:noFill/>
          <a:ln w="254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3" name="Line 27"/>
          <p:cNvSpPr>
            <a:spLocks noChangeShapeType="1"/>
          </p:cNvSpPr>
          <p:nvPr/>
        </p:nvSpPr>
        <p:spPr bwMode="auto">
          <a:xfrm flipH="1">
            <a:off x="7777970" y="2286000"/>
            <a:ext cx="57150" cy="11430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4" name="Line 28"/>
          <p:cNvSpPr>
            <a:spLocks noChangeShapeType="1"/>
          </p:cNvSpPr>
          <p:nvPr/>
        </p:nvSpPr>
        <p:spPr bwMode="auto">
          <a:xfrm flipH="1">
            <a:off x="8235170" y="2286000"/>
            <a:ext cx="57150" cy="11430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86045" name="Text Box 29"/>
          <p:cNvSpPr txBox="1">
            <a:spLocks noChangeArrowheads="1"/>
          </p:cNvSpPr>
          <p:nvPr/>
        </p:nvSpPr>
        <p:spPr bwMode="auto">
          <a:xfrm>
            <a:off x="7949420" y="1771650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86047" name="Text Box 31"/>
          <p:cNvSpPr txBox="1">
            <a:spLocks noChangeArrowheads="1"/>
          </p:cNvSpPr>
          <p:nvPr/>
        </p:nvSpPr>
        <p:spPr bwMode="auto">
          <a:xfrm>
            <a:off x="8782857" y="22860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7068357" y="22860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6049" name="Text Box 33"/>
          <p:cNvSpPr txBox="1">
            <a:spLocks noChangeArrowheads="1"/>
          </p:cNvSpPr>
          <p:nvPr/>
        </p:nvSpPr>
        <p:spPr bwMode="auto">
          <a:xfrm>
            <a:off x="7377920" y="2000250"/>
            <a:ext cx="47961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>
                <a:solidFill>
                  <a:srgbClr val="000000"/>
                </a:solidFill>
              </a:rPr>
              <a:t>13cm</a:t>
            </a:r>
          </a:p>
        </p:txBody>
      </p:sp>
      <p:sp>
        <p:nvSpPr>
          <p:cNvPr id="86050" name="Text Box 34"/>
          <p:cNvSpPr txBox="1">
            <a:spLocks noChangeArrowheads="1"/>
          </p:cNvSpPr>
          <p:nvPr/>
        </p:nvSpPr>
        <p:spPr bwMode="auto">
          <a:xfrm>
            <a:off x="8006570" y="2114550"/>
            <a:ext cx="4154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 b="1">
                <a:solidFill>
                  <a:srgbClr val="000000"/>
                </a:solidFill>
              </a:rPr>
              <a:t>5cm</a:t>
            </a:r>
          </a:p>
        </p:txBody>
      </p:sp>
      <p:sp>
        <p:nvSpPr>
          <p:cNvPr id="20495" name="Rectangle 35"/>
          <p:cNvSpPr>
            <a:spLocks noChangeArrowheads="1"/>
          </p:cNvSpPr>
          <p:nvPr/>
        </p:nvSpPr>
        <p:spPr bwMode="auto">
          <a:xfrm>
            <a:off x="8006570" y="2362200"/>
            <a:ext cx="57150" cy="17145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bg1"/>
              </a:solidFill>
            </a:endParaRPr>
          </a:p>
        </p:txBody>
      </p:sp>
      <p:sp>
        <p:nvSpPr>
          <p:cNvPr id="86046" name="Text Box 30"/>
          <p:cNvSpPr txBox="1">
            <a:spLocks noChangeArrowheads="1"/>
          </p:cNvSpPr>
          <p:nvPr/>
        </p:nvSpPr>
        <p:spPr bwMode="auto">
          <a:xfrm>
            <a:off x="7892270" y="2343150"/>
            <a:ext cx="377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20497" name="Text Box 37"/>
          <p:cNvSpPr txBox="1">
            <a:spLocks noChangeArrowheads="1"/>
          </p:cNvSpPr>
          <p:nvPr/>
        </p:nvSpPr>
        <p:spPr bwMode="auto">
          <a:xfrm>
            <a:off x="1245394" y="-297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37189" y="1099150"/>
            <a:ext cx="843582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alt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(O)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AB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OM </a:t>
            </a:r>
            <a:r>
              <a:rPr lang="en-US" alt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MB (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gt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OM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sym typeface="Symbol" panose="05050102010706020507" pitchFamily="18" charset="2"/>
              </a:rPr>
              <a:t>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  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đk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dây)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3" panose="05040102010807070707" pitchFamily="18" charset="2"/>
              </a:rPr>
              <a:t>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AOM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OA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OM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AM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Pytago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AM</a:t>
            </a:r>
            <a:r>
              <a:rPr lang="en-US" altLang="en-US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OM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13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5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169 – 25 = 144 = 12</a:t>
            </a:r>
            <a:r>
              <a:rPr lang="en-US" alt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257175" indent="-257175"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en-US" sz="2400" dirty="0">
                <a:latin typeface="Times New Roman" panose="02020603050405020304" pitchFamily="18" charset="0"/>
              </a:rPr>
              <a:t>12 (cm) </a:t>
            </a:r>
            <a:r>
              <a:rPr lang="en-US" altLang="en-US" sz="2400" dirty="0" err="1">
                <a:latin typeface="Times New Roman" panose="02020603050405020304" pitchFamily="18" charset="0"/>
              </a:rPr>
              <a:t>mà</a:t>
            </a:r>
            <a:r>
              <a:rPr lang="en-US" altLang="en-US" sz="2400" dirty="0">
                <a:latin typeface="Times New Roman" panose="02020603050405020304" pitchFamily="18" charset="0"/>
              </a:rPr>
              <a:t> AB = 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AM </a:t>
            </a:r>
          </a:p>
          <a:p>
            <a:pPr marL="257175" indent="-257175">
              <a:buFont typeface="Symbol" panose="05050102010706020507" pitchFamily="18" charset="2"/>
              <a:buChar char="Þ"/>
              <a:defRPr/>
            </a:pP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 =</a:t>
            </a:r>
            <a:r>
              <a:rPr lang="en-US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</a:rPr>
              <a:t>2.12 = 24 (cm)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defRPr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= 24cm</a:t>
            </a:r>
          </a:p>
          <a:p>
            <a:pPr>
              <a:defRPr/>
            </a:pP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7065801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6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86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500"/>
                                        <p:tgtEl>
                                          <p:spTgt spid="86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500"/>
                                        <p:tgtEl>
                                          <p:spTgt spid="8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86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500"/>
                                        <p:tgtEl>
                                          <p:spTgt spid="86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6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7" grpId="0" animBg="1"/>
      <p:bldP spid="86045" grpId="0"/>
      <p:bldP spid="86047" grpId="0"/>
      <p:bldP spid="86048" grpId="0"/>
      <p:bldP spid="86049" grpId="0"/>
      <p:bldP spid="86050" grpId="0"/>
      <p:bldP spid="860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2" y="1181165"/>
            <a:ext cx="3389313" cy="120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27" y="539379"/>
            <a:ext cx="3582988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image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064608"/>
            <a:ext cx="2324100" cy="7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image0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59" y="2046749"/>
            <a:ext cx="1420813" cy="7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55" y="1064421"/>
            <a:ext cx="2017713" cy="1092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610225" y="1790651"/>
            <a:ext cx="2057400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 kính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867400" y="1800225"/>
            <a:ext cx="1600200" cy="3429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851025" y="2775351"/>
            <a:ext cx="2286000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 góc với dây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010292" y="2757494"/>
            <a:ext cx="3209925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đi qua trung điểm của dây</a:t>
            </a:r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>
            <a:off x="4241800" y="2847975"/>
            <a:ext cx="16002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 flipH="1">
            <a:off x="4267200" y="3014663"/>
            <a:ext cx="15763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48093" y="2114602"/>
            <a:ext cx="3066841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4" rIns="91428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336600"/>
                </a:solidFill>
                <a:cs typeface="Arial" charset="0"/>
              </a:rPr>
              <a:t> </a:t>
            </a:r>
            <a:r>
              <a:rPr lang="en-US" sz="200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Đường kính là dây lớn nhất</a:t>
            </a: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1854200" y="2781300"/>
            <a:ext cx="2286000" cy="342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450878" y="2172891"/>
            <a:ext cx="3198813" cy="3429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5916638" y="2755106"/>
            <a:ext cx="3024187" cy="3429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endParaRPr lang="en-US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1521" name="Group 20"/>
          <p:cNvGrpSpPr>
            <a:grpSpLocks/>
          </p:cNvGrpSpPr>
          <p:nvPr/>
        </p:nvGrpSpPr>
        <p:grpSpPr bwMode="auto">
          <a:xfrm>
            <a:off x="31750" y="33362"/>
            <a:ext cx="9074150" cy="5083969"/>
            <a:chOff x="20" y="28"/>
            <a:chExt cx="5716" cy="4270"/>
          </a:xfrm>
        </p:grpSpPr>
        <p:grpSp>
          <p:nvGrpSpPr>
            <p:cNvPr id="21523" name="Group 21"/>
            <p:cNvGrpSpPr>
              <a:grpSpLocks/>
            </p:cNvGrpSpPr>
            <p:nvPr/>
          </p:nvGrpSpPr>
          <p:grpSpPr bwMode="auto">
            <a:xfrm>
              <a:off x="20" y="28"/>
              <a:ext cx="5520" cy="3936"/>
              <a:chOff x="158" y="164"/>
              <a:chExt cx="4854" cy="3265"/>
            </a:xfrm>
          </p:grpSpPr>
          <p:sp>
            <p:nvSpPr>
              <p:cNvPr id="21529" name="Line 22"/>
              <p:cNvSpPr>
                <a:spLocks noChangeShapeType="1"/>
              </p:cNvSpPr>
              <p:nvPr/>
            </p:nvSpPr>
            <p:spPr bwMode="auto">
              <a:xfrm flipH="1" flipV="1">
                <a:off x="249" y="254"/>
                <a:ext cx="4627" cy="0"/>
              </a:xfrm>
              <a:prstGeom prst="line">
                <a:avLst/>
              </a:prstGeom>
              <a:noFill/>
              <a:ln w="28575">
                <a:solidFill>
                  <a:srgbClr val="33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0" name="Line 23"/>
              <p:cNvSpPr>
                <a:spLocks noChangeShapeType="1"/>
              </p:cNvSpPr>
              <p:nvPr/>
            </p:nvSpPr>
            <p:spPr bwMode="auto">
              <a:xfrm flipH="1" flipV="1">
                <a:off x="158" y="164"/>
                <a:ext cx="4854" cy="0"/>
              </a:xfrm>
              <a:prstGeom prst="line">
                <a:avLst/>
              </a:prstGeom>
              <a:noFill/>
              <a:ln w="76200">
                <a:solidFill>
                  <a:srgbClr val="00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1" name="Line 24"/>
              <p:cNvSpPr>
                <a:spLocks noChangeShapeType="1"/>
              </p:cNvSpPr>
              <p:nvPr/>
            </p:nvSpPr>
            <p:spPr bwMode="auto">
              <a:xfrm flipH="1">
                <a:off x="158" y="164"/>
                <a:ext cx="0" cy="3265"/>
              </a:xfrm>
              <a:prstGeom prst="line">
                <a:avLst/>
              </a:prstGeom>
              <a:noFill/>
              <a:ln w="76200">
                <a:solidFill>
                  <a:srgbClr val="00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32" name="Line 25"/>
              <p:cNvSpPr>
                <a:spLocks noChangeShapeType="1"/>
              </p:cNvSpPr>
              <p:nvPr/>
            </p:nvSpPr>
            <p:spPr bwMode="auto">
              <a:xfrm flipH="1">
                <a:off x="249" y="254"/>
                <a:ext cx="0" cy="3085"/>
              </a:xfrm>
              <a:prstGeom prst="line">
                <a:avLst/>
              </a:prstGeom>
              <a:noFill/>
              <a:ln w="28575">
                <a:solidFill>
                  <a:srgbClr val="33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  <p:grpSp>
          <p:nvGrpSpPr>
            <p:cNvPr id="21524" name="Group 26"/>
            <p:cNvGrpSpPr>
              <a:grpSpLocks/>
            </p:cNvGrpSpPr>
            <p:nvPr/>
          </p:nvGrpSpPr>
          <p:grpSpPr bwMode="auto">
            <a:xfrm>
              <a:off x="792" y="288"/>
              <a:ext cx="4944" cy="4010"/>
              <a:chOff x="748" y="845"/>
              <a:chExt cx="4854" cy="3265"/>
            </a:xfrm>
          </p:grpSpPr>
          <p:sp>
            <p:nvSpPr>
              <p:cNvPr id="21525" name="Line 27"/>
              <p:cNvSpPr>
                <a:spLocks noChangeShapeType="1"/>
              </p:cNvSpPr>
              <p:nvPr/>
            </p:nvSpPr>
            <p:spPr bwMode="auto">
              <a:xfrm>
                <a:off x="884" y="4020"/>
                <a:ext cx="4627" cy="0"/>
              </a:xfrm>
              <a:prstGeom prst="line">
                <a:avLst/>
              </a:prstGeom>
              <a:noFill/>
              <a:ln w="28575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6" name="Line 28"/>
              <p:cNvSpPr>
                <a:spLocks noChangeShapeType="1"/>
              </p:cNvSpPr>
              <p:nvPr/>
            </p:nvSpPr>
            <p:spPr bwMode="auto">
              <a:xfrm>
                <a:off x="748" y="4110"/>
                <a:ext cx="4854" cy="0"/>
              </a:xfrm>
              <a:prstGeom prst="line">
                <a:avLst/>
              </a:prstGeom>
              <a:noFill/>
              <a:ln w="76200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7" name="Line 29"/>
              <p:cNvSpPr>
                <a:spLocks noChangeShapeType="1"/>
              </p:cNvSpPr>
              <p:nvPr/>
            </p:nvSpPr>
            <p:spPr bwMode="auto">
              <a:xfrm flipV="1">
                <a:off x="5602" y="845"/>
                <a:ext cx="0" cy="3265"/>
              </a:xfrm>
              <a:prstGeom prst="line">
                <a:avLst/>
              </a:prstGeom>
              <a:noFill/>
              <a:ln w="76200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  <p:sp>
            <p:nvSpPr>
              <p:cNvPr id="21528" name="Line 30"/>
              <p:cNvSpPr>
                <a:spLocks noChangeShapeType="1"/>
              </p:cNvSpPr>
              <p:nvPr/>
            </p:nvSpPr>
            <p:spPr bwMode="auto">
              <a:xfrm flipV="1">
                <a:off x="5511" y="935"/>
                <a:ext cx="0" cy="3085"/>
              </a:xfrm>
              <a:prstGeom prst="line">
                <a:avLst/>
              </a:prstGeom>
              <a:noFill/>
              <a:ln w="28575">
                <a:solidFill>
                  <a:srgbClr val="CC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solidFill>
                    <a:prstClr val="black"/>
                  </a:solidFill>
                  <a:cs typeface="Arial" charset="0"/>
                </a:endParaRPr>
              </a:p>
            </p:txBody>
          </p:sp>
        </p:grpSp>
      </p:grp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4305300" y="3009905"/>
            <a:ext cx="1981200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Không qua tâm</a:t>
            </a:r>
          </a:p>
        </p:txBody>
      </p:sp>
    </p:spTree>
    <p:extLst>
      <p:ext uri="{BB962C8B-B14F-4D97-AF65-F5344CB8AC3E}">
        <p14:creationId xmlns:p14="http://schemas.microsoft.com/office/powerpoint/2010/main" val="301191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2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 animBg="1"/>
      <p:bldP spid="22539" grpId="0" animBg="1"/>
      <p:bldP spid="22540" grpId="0" animBg="1"/>
      <p:bldP spid="22542" grpId="0" animBg="1"/>
      <p:bldP spid="22543" grpId="0" animBg="1"/>
      <p:bldP spid="22544" grpId="0" animBg="1"/>
      <p:bldP spid="22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8E982F-530C-43CD-8B55-7A3290D62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8018" y="2656261"/>
            <a:ext cx="4137896" cy="994172"/>
          </a:xfrm>
        </p:spPr>
        <p:txBody>
          <a:bodyPr>
            <a:normAutofit/>
          </a:bodyPr>
          <a:lstStyle/>
          <a:p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1" name="Content Placeholder 4">
            <a:extLst>
              <a:ext uri="{FF2B5EF4-FFF2-40B4-BE49-F238E27FC236}">
                <a16:creationId xmlns:a16="http://schemas.microsoft.com/office/drawing/2014/main" id="{38CFD401-CAC9-488D-AF79-A51A9B496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484" t="6822" r="2572" b="3462"/>
          <a:stretch/>
        </p:blipFill>
        <p:spPr>
          <a:xfrm>
            <a:off x="22099" y="-1"/>
            <a:ext cx="9121901" cy="5143499"/>
          </a:xfrm>
          <a:prstGeom prst="rect">
            <a:avLst/>
          </a:prstGeom>
        </p:spPr>
      </p:pic>
      <p:pic>
        <p:nvPicPr>
          <p:cNvPr id="23554" name="Picture 2" descr="Acer Aspire 3 Slim A314-35-C4RT /Celeron N5100/4GB/256GB SSD/14″/Win 10  Home/Pure Silver » SoftC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5" t="18747" r="9248" b="23403"/>
          <a:stretch/>
        </p:blipFill>
        <p:spPr bwMode="auto">
          <a:xfrm>
            <a:off x="1998921" y="723014"/>
            <a:ext cx="4295554" cy="314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668771" y="843203"/>
            <a:ext cx="29133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Luyện</a:t>
            </a:r>
            <a:r>
              <a:rPr lang="en-U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tập</a:t>
            </a:r>
            <a:r>
              <a:rPr lang="en-U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48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05"/>
    </mc:Choice>
    <mc:Fallback xmlns="">
      <p:transition spd="slow" advTm="2930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7244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19436" y="743009"/>
            <a:ext cx="5190764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1: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Hãy tính độ dài dây       , biết                                                                                                 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816592"/>
              </p:ext>
            </p:extLst>
          </p:nvPr>
        </p:nvGraphicFramePr>
        <p:xfrm>
          <a:off x="3581418" y="842964"/>
          <a:ext cx="4429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8" name="Equation" r:id="rId4" imgW="457200" imgH="266400" progId="Equation.DSMT4">
                  <p:embed/>
                </p:oleObj>
              </mc:Choice>
              <mc:Fallback>
                <p:oleObj name="Equation" r:id="rId4" imgW="45720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18" y="842964"/>
                        <a:ext cx="442913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40894"/>
              </p:ext>
            </p:extLst>
          </p:nvPr>
        </p:nvGraphicFramePr>
        <p:xfrm>
          <a:off x="503256" y="1258888"/>
          <a:ext cx="40163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9" name="Equation" r:id="rId6" imgW="4152600" imgH="330120" progId="Equation.DSMT4">
                  <p:embed/>
                </p:oleObj>
              </mc:Choice>
              <mc:Fallback>
                <p:oleObj name="Equation" r:id="rId6" imgW="41526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56" y="1258888"/>
                        <a:ext cx="401637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181618" y="814750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208506"/>
              </p:ext>
            </p:extLst>
          </p:nvPr>
        </p:nvGraphicFramePr>
        <p:xfrm>
          <a:off x="6040375" y="922285"/>
          <a:ext cx="119538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0" name="Equation" r:id="rId8" imgW="1231560" imgH="330120" progId="Equation.DSMT4">
                  <p:embed/>
                </p:oleObj>
              </mc:Choice>
              <mc:Fallback>
                <p:oleObj name="Equation" r:id="rId8" imgW="12315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0375" y="922285"/>
                        <a:ext cx="1195387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581509"/>
              </p:ext>
            </p:extLst>
          </p:nvPr>
        </p:nvGraphicFramePr>
        <p:xfrm>
          <a:off x="5205413" y="1428752"/>
          <a:ext cx="152717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1" name="Equation" r:id="rId10" imgW="1574640" imgH="330120" progId="Equation.DSMT4">
                  <p:embed/>
                </p:oleObj>
              </mc:Choice>
              <mc:Fallback>
                <p:oleObj name="Equation" r:id="rId10" imgW="15746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413" y="1428752"/>
                        <a:ext cx="152717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6755686" y="1296946"/>
            <a:ext cx="18288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Định lí 3)                                                                            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969555" y="1817942"/>
            <a:ext cx="2375722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vuông tại       có:                                                                                                          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759327"/>
              </p:ext>
            </p:extLst>
          </p:nvPr>
        </p:nvGraphicFramePr>
        <p:xfrm>
          <a:off x="5029203" y="1938339"/>
          <a:ext cx="911225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2" name="Equation" r:id="rId12" imgW="939600" imgH="279360" progId="Equation.DSMT4">
                  <p:embed/>
                </p:oleObj>
              </mc:Choice>
              <mc:Fallback>
                <p:oleObj name="Equation" r:id="rId12" imgW="9396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3" y="1938339"/>
                        <a:ext cx="911225" cy="27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391107"/>
              </p:ext>
            </p:extLst>
          </p:nvPr>
        </p:nvGraphicFramePr>
        <p:xfrm>
          <a:off x="7315216" y="1928786"/>
          <a:ext cx="34607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3" name="Equation" r:id="rId14" imgW="355320" imgH="330120" progId="Equation.DSMT4">
                  <p:embed/>
                </p:oleObj>
              </mc:Choice>
              <mc:Fallback>
                <p:oleObj name="Equation" r:id="rId14" imgW="3553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16" y="1928786"/>
                        <a:ext cx="34607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092894"/>
              </p:ext>
            </p:extLst>
          </p:nvPr>
        </p:nvGraphicFramePr>
        <p:xfrm>
          <a:off x="4800600" y="2405062"/>
          <a:ext cx="24145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4" name="Equation" r:id="rId16" imgW="2489040" imgH="406080" progId="Equation.DSMT4">
                  <p:embed/>
                </p:oleObj>
              </mc:Choice>
              <mc:Fallback>
                <p:oleObj name="Equation" r:id="rId16" imgW="24890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405062"/>
                        <a:ext cx="2414588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007614" y="2375195"/>
            <a:ext cx="236498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 Định lí Pytago)                                                                                                        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172141"/>
              </p:ext>
            </p:extLst>
          </p:nvPr>
        </p:nvGraphicFramePr>
        <p:xfrm>
          <a:off x="4860946" y="2876603"/>
          <a:ext cx="27590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5" name="Equation" r:id="rId18" imgW="2844720" imgH="406080" progId="Equation.DSMT4">
                  <p:embed/>
                </p:oleObj>
              </mc:Choice>
              <mc:Fallback>
                <p:oleObj name="Equation" r:id="rId18" imgW="28447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946" y="2876603"/>
                        <a:ext cx="2759075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44562"/>
              </p:ext>
            </p:extLst>
          </p:nvPr>
        </p:nvGraphicFramePr>
        <p:xfrm>
          <a:off x="4827588" y="3319516"/>
          <a:ext cx="28575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6" name="Equation" r:id="rId20" imgW="2946240" imgH="406080" progId="Equation.DSMT4">
                  <p:embed/>
                </p:oleObj>
              </mc:Choice>
              <mc:Fallback>
                <p:oleObj name="Equation" r:id="rId20" imgW="29462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3319516"/>
                        <a:ext cx="2857500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374233"/>
              </p:ext>
            </p:extLst>
          </p:nvPr>
        </p:nvGraphicFramePr>
        <p:xfrm>
          <a:off x="4876825" y="3838576"/>
          <a:ext cx="19827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7" name="Equation" r:id="rId22" imgW="2044440" imgH="342720" progId="Equation.DSMT4">
                  <p:embed/>
                </p:oleObj>
              </mc:Choice>
              <mc:Fallback>
                <p:oleObj name="Equation" r:id="rId22" imgW="204444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25" y="3838576"/>
                        <a:ext cx="198278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4771071" y="4293016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464228"/>
              </p:ext>
            </p:extLst>
          </p:nvPr>
        </p:nvGraphicFramePr>
        <p:xfrm>
          <a:off x="5608638" y="4395788"/>
          <a:ext cx="31543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8" name="Equation" r:id="rId24" imgW="3251160" imgH="342720" progId="Equation.DSMT4">
                  <p:embed/>
                </p:oleObj>
              </mc:Choice>
              <mc:Fallback>
                <p:oleObj name="Equation" r:id="rId24" imgW="32511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8638" y="4395788"/>
                        <a:ext cx="3154362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33558"/>
            <a:ext cx="2362200" cy="229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A picture containing toy, doll&#10;&#10;Description automatically generated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375" y="423193"/>
            <a:ext cx="1404222" cy="9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7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82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6998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07" t="40168" r="17629" b="27376"/>
          <a:stretch/>
        </p:blipFill>
        <p:spPr bwMode="auto">
          <a:xfrm>
            <a:off x="7206467" y="1645766"/>
            <a:ext cx="1907845" cy="237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6200" y="1276350"/>
            <a:ext cx="4343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a) 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BC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703829"/>
              </p:ext>
            </p:extLst>
          </p:nvPr>
        </p:nvGraphicFramePr>
        <p:xfrm>
          <a:off x="228600" y="1771465"/>
          <a:ext cx="2336470" cy="683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3" name="Equation" r:id="rId5" imgW="1346040" imgH="393480" progId="Equation.DSMT4">
                  <p:embed/>
                </p:oleObj>
              </mc:Choice>
              <mc:Fallback>
                <p:oleObj name="Equation" r:id="rId5" imgW="1346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1771465"/>
                        <a:ext cx="2336470" cy="683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4117" y="3758849"/>
            <a:ext cx="4114800" cy="756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BDC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DM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727085"/>
              </p:ext>
            </p:extLst>
          </p:nvPr>
        </p:nvGraphicFramePr>
        <p:xfrm>
          <a:off x="259278" y="3182937"/>
          <a:ext cx="16748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4" name="Equation" r:id="rId7" imgW="965160" imgH="393480" progId="Equation.DSMT4">
                  <p:embed/>
                </p:oleObj>
              </mc:Choice>
              <mc:Fallback>
                <p:oleObj name="Equation" r:id="rId7" imgW="9651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278" y="3182937"/>
                        <a:ext cx="1674813" cy="68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84117" y="2454449"/>
            <a:ext cx="4114800" cy="756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BEC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EM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endParaRPr lang="en-US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38066"/>
              </p:ext>
            </p:extLst>
          </p:nvPr>
        </p:nvGraphicFramePr>
        <p:xfrm>
          <a:off x="320675" y="4459288"/>
          <a:ext cx="169703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5" name="Equation" r:id="rId9" imgW="977760" imgH="393480" progId="Equation.DSMT4">
                  <p:embed/>
                </p:oleObj>
              </mc:Choice>
              <mc:Fallback>
                <p:oleObj name="Equation" r:id="rId9" imgW="977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675" y="4459288"/>
                        <a:ext cx="1697038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514600" y="1774001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66900" y="3211284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133600" y="4506407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594761" y="1388530"/>
            <a:ext cx="0" cy="3705286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574845" y="1248314"/>
            <a:ext cx="2631622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(1), (2)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(3)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72000" y="1749614"/>
            <a:ext cx="3581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MB = MC = ME = MD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94761" y="2342499"/>
            <a:ext cx="2611706" cy="1153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: B, E, D, C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endParaRPr lang="en-US" sz="24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43300" y="3932183"/>
            <a:ext cx="4571012" cy="849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M,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; BC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A3FF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endParaRPr lang="en-US" sz="2400" b="1" dirty="0">
              <a:solidFill>
                <a:srgbClr val="FFA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724400" y="4618229"/>
            <a:ext cx="2819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DE &lt; BC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6200" y="57150"/>
            <a:ext cx="7321138" cy="1107498"/>
            <a:chOff x="76200" y="57150"/>
            <a:chExt cx="7321138" cy="1107498"/>
          </a:xfrm>
        </p:grpSpPr>
        <p:pic>
          <p:nvPicPr>
            <p:cNvPr id="169986" name="Picture 2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2" t="24084" r="14130" b="60777"/>
            <a:stretch/>
          </p:blipFill>
          <p:spPr bwMode="auto">
            <a:xfrm>
              <a:off x="76200" y="57150"/>
              <a:ext cx="7321138" cy="110749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152400" y="209550"/>
              <a:ext cx="914400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2</a:t>
              </a:r>
              <a:endPara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701141" y="745548"/>
            <a:ext cx="1575391" cy="419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(10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sgk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104)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6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8" grpId="0"/>
      <p:bldP spid="17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55840" y="4512469"/>
            <a:ext cx="306161" cy="50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vi-VN" altLang="en-US" sz="2786" b="1">
              <a:solidFill>
                <a:srgbClr val="CC0000"/>
              </a:solidFill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93902" y="240960"/>
            <a:ext cx="5118554" cy="45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500">
                <a:solidFill>
                  <a:srgbClr val="0000CC"/>
                </a:solidFill>
              </a:rPr>
              <a:t>Thế nào là dây của đường tròn ?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309563" y="671853"/>
            <a:ext cx="5337401" cy="109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/>
              <a:t>Đoạn thẳng nối hai điểm phân biệt trên đường tròn được gọi là dây của đường tròn đó</a:t>
            </a:r>
          </a:p>
        </p:txBody>
      </p:sp>
      <p:sp>
        <p:nvSpPr>
          <p:cNvPr id="40982" name="Text Box 22"/>
          <p:cNvSpPr txBox="1">
            <a:spLocks noChangeArrowheads="1"/>
          </p:cNvSpPr>
          <p:nvPr/>
        </p:nvSpPr>
        <p:spPr bwMode="auto">
          <a:xfrm>
            <a:off x="415018" y="2168639"/>
            <a:ext cx="5720670" cy="75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/>
              <a:t>Dây </a:t>
            </a:r>
            <a:r>
              <a:rPr lang="en-US" altLang="en-US" sz="2214">
                <a:solidFill>
                  <a:srgbClr val="FF0000"/>
                </a:solidFill>
              </a:rPr>
              <a:t>đi qua tâm</a:t>
            </a:r>
            <a:r>
              <a:rPr lang="en-US" altLang="en-US" sz="2214"/>
              <a:t> của đường tròn được gọi là đường kính của đường tròn đó</a:t>
            </a:r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429760" y="1708264"/>
            <a:ext cx="5294312" cy="45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286"/>
              <a:t> </a:t>
            </a:r>
            <a:r>
              <a:rPr lang="en-US" altLang="en-US" sz="2500">
                <a:solidFill>
                  <a:srgbClr val="0000CC"/>
                </a:solidFill>
              </a:rPr>
              <a:t>Thế nào là đường kính của đường tròn?</a:t>
            </a:r>
          </a:p>
        </p:txBody>
      </p:sp>
      <p:sp>
        <p:nvSpPr>
          <p:cNvPr id="40988" name="Text Box 28"/>
          <p:cNvSpPr txBox="1">
            <a:spLocks noChangeArrowheads="1"/>
          </p:cNvSpPr>
          <p:nvPr/>
        </p:nvSpPr>
        <p:spPr bwMode="auto">
          <a:xfrm>
            <a:off x="231322" y="3425031"/>
            <a:ext cx="8681357" cy="41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14" b="1" u="sng" dirty="0" err="1">
                <a:solidFill>
                  <a:srgbClr val="FF0000"/>
                </a:solidFill>
              </a:rPr>
              <a:t>Lưu</a:t>
            </a:r>
            <a:r>
              <a:rPr lang="en-US" altLang="en-US" sz="2214" b="1" u="sng" dirty="0">
                <a:solidFill>
                  <a:srgbClr val="FF0000"/>
                </a:solidFill>
              </a:rPr>
              <a:t> ý</a:t>
            </a:r>
            <a:r>
              <a:rPr lang="en-US" altLang="en-US" sz="2214" b="1" dirty="0">
                <a:solidFill>
                  <a:srgbClr val="FF0000"/>
                </a:solidFill>
              </a:rPr>
              <a:t>: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Đường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kính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cũng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là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một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dây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của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đường</a:t>
            </a:r>
            <a:r>
              <a:rPr lang="en-US" altLang="en-US" sz="2214" b="1" i="1" dirty="0">
                <a:solidFill>
                  <a:srgbClr val="FF0000"/>
                </a:solidFill>
              </a:rPr>
              <a:t> </a:t>
            </a:r>
            <a:r>
              <a:rPr lang="en-US" altLang="en-US" sz="2214" b="1" i="1" dirty="0" err="1">
                <a:solidFill>
                  <a:srgbClr val="FF0000"/>
                </a:solidFill>
              </a:rPr>
              <a:t>tròn</a:t>
            </a:r>
            <a:endParaRPr lang="en-US" altLang="en-US" sz="2214" b="1" i="1" dirty="0">
              <a:solidFill>
                <a:srgbClr val="FF0000"/>
              </a:solidFill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231321" y="4030549"/>
            <a:ext cx="8410349" cy="929619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86" b="1">
                <a:solidFill>
                  <a:srgbClr val="000099"/>
                </a:solidFill>
              </a:rPr>
              <a:t>Trong các dây của đường tròn tâm O bán kính R dây lớn nhất có độ dài bằng bao nhiêu ?</a:t>
            </a:r>
          </a:p>
        </p:txBody>
      </p:sp>
      <p:grpSp>
        <p:nvGrpSpPr>
          <p:cNvPr id="41017" name="Group 57"/>
          <p:cNvGrpSpPr>
            <a:grpSpLocks/>
          </p:cNvGrpSpPr>
          <p:nvPr/>
        </p:nvGrpSpPr>
        <p:grpSpPr bwMode="auto">
          <a:xfrm>
            <a:off x="6338661" y="2835"/>
            <a:ext cx="2183946" cy="1878920"/>
            <a:chOff x="4377" y="394"/>
            <a:chExt cx="1309" cy="1172"/>
          </a:xfrm>
        </p:grpSpPr>
        <p:sp>
          <p:nvSpPr>
            <p:cNvPr id="40991" name="AutoShape 31"/>
            <p:cNvSpPr>
              <a:spLocks noChangeAspect="1" noChangeArrowheads="1" noTextEdit="1"/>
            </p:cNvSpPr>
            <p:nvPr/>
          </p:nvSpPr>
          <p:spPr bwMode="auto">
            <a:xfrm>
              <a:off x="4377" y="394"/>
              <a:ext cx="1309" cy="1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3" name="Oval 33"/>
            <p:cNvSpPr>
              <a:spLocks noChangeArrowheads="1"/>
            </p:cNvSpPr>
            <p:nvPr/>
          </p:nvSpPr>
          <p:spPr bwMode="auto">
            <a:xfrm>
              <a:off x="4557" y="538"/>
              <a:ext cx="956" cy="956"/>
            </a:xfrm>
            <a:prstGeom prst="ellips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4" name="Line 34"/>
            <p:cNvSpPr>
              <a:spLocks noChangeShapeType="1"/>
            </p:cNvSpPr>
            <p:nvPr/>
          </p:nvSpPr>
          <p:spPr bwMode="auto">
            <a:xfrm>
              <a:off x="4549" y="1023"/>
              <a:ext cx="9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5" name="Line 35"/>
            <p:cNvSpPr>
              <a:spLocks noChangeShapeType="1"/>
            </p:cNvSpPr>
            <p:nvPr/>
          </p:nvSpPr>
          <p:spPr bwMode="auto">
            <a:xfrm>
              <a:off x="4801" y="595"/>
              <a:ext cx="619" cy="1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6" name="Oval 36"/>
            <p:cNvSpPr>
              <a:spLocks noChangeArrowheads="1"/>
            </p:cNvSpPr>
            <p:nvPr/>
          </p:nvSpPr>
          <p:spPr bwMode="auto">
            <a:xfrm>
              <a:off x="5017" y="998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7" name="Rectangle 37"/>
            <p:cNvSpPr>
              <a:spLocks noChangeArrowheads="1"/>
            </p:cNvSpPr>
            <p:nvPr/>
          </p:nvSpPr>
          <p:spPr bwMode="auto">
            <a:xfrm>
              <a:off x="5010" y="1020"/>
              <a:ext cx="7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 b="1">
                  <a:solidFill>
                    <a:srgbClr val="000000"/>
                  </a:solidFill>
                </a:rPr>
                <a:t>O</a:t>
              </a:r>
              <a:endParaRPr lang="en-US" altLang="en-US" sz="1286"/>
            </a:p>
          </p:txBody>
        </p:sp>
        <p:sp>
          <p:nvSpPr>
            <p:cNvPr id="40998" name="Oval 38"/>
            <p:cNvSpPr>
              <a:spLocks noChangeArrowheads="1"/>
            </p:cNvSpPr>
            <p:nvPr/>
          </p:nvSpPr>
          <p:spPr bwMode="auto">
            <a:xfrm>
              <a:off x="4542" y="991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0999" name="Rectangle 39"/>
            <p:cNvSpPr>
              <a:spLocks noChangeArrowheads="1"/>
            </p:cNvSpPr>
            <p:nvPr/>
          </p:nvSpPr>
          <p:spPr bwMode="auto">
            <a:xfrm>
              <a:off x="4449" y="926"/>
              <a:ext cx="60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A</a:t>
              </a:r>
              <a:endParaRPr lang="en-US" altLang="en-US" sz="1286"/>
            </a:p>
          </p:txBody>
        </p:sp>
        <p:sp>
          <p:nvSpPr>
            <p:cNvPr id="41000" name="Oval 40"/>
            <p:cNvSpPr>
              <a:spLocks noChangeArrowheads="1"/>
            </p:cNvSpPr>
            <p:nvPr/>
          </p:nvSpPr>
          <p:spPr bwMode="auto">
            <a:xfrm>
              <a:off x="5492" y="1012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1" name="Rectangle 41"/>
            <p:cNvSpPr>
              <a:spLocks noChangeArrowheads="1"/>
            </p:cNvSpPr>
            <p:nvPr/>
          </p:nvSpPr>
          <p:spPr bwMode="auto">
            <a:xfrm>
              <a:off x="5535" y="940"/>
              <a:ext cx="55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B</a:t>
              </a:r>
              <a:endParaRPr lang="en-US" altLang="en-US" sz="1286"/>
            </a:p>
          </p:txBody>
        </p:sp>
        <p:sp>
          <p:nvSpPr>
            <p:cNvPr id="41002" name="Oval 42"/>
            <p:cNvSpPr>
              <a:spLocks noChangeArrowheads="1"/>
            </p:cNvSpPr>
            <p:nvPr/>
          </p:nvSpPr>
          <p:spPr bwMode="auto">
            <a:xfrm>
              <a:off x="5406" y="718"/>
              <a:ext cx="35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3" name="Rectangle 43"/>
            <p:cNvSpPr>
              <a:spLocks noChangeArrowheads="1"/>
            </p:cNvSpPr>
            <p:nvPr/>
          </p:nvSpPr>
          <p:spPr bwMode="auto">
            <a:xfrm>
              <a:off x="5449" y="653"/>
              <a:ext cx="60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D</a:t>
              </a:r>
              <a:endParaRPr lang="en-US" altLang="en-US" sz="1286"/>
            </a:p>
          </p:txBody>
        </p:sp>
        <p:sp>
          <p:nvSpPr>
            <p:cNvPr id="41004" name="Oval 44"/>
            <p:cNvSpPr>
              <a:spLocks noChangeArrowheads="1"/>
            </p:cNvSpPr>
            <p:nvPr/>
          </p:nvSpPr>
          <p:spPr bwMode="auto">
            <a:xfrm>
              <a:off x="4787" y="581"/>
              <a:ext cx="36" cy="36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5" name="Rectangle 45"/>
            <p:cNvSpPr>
              <a:spLocks noChangeArrowheads="1"/>
            </p:cNvSpPr>
            <p:nvPr/>
          </p:nvSpPr>
          <p:spPr bwMode="auto">
            <a:xfrm>
              <a:off x="4686" y="466"/>
              <a:ext cx="55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71">
                  <a:solidFill>
                    <a:srgbClr val="000000"/>
                  </a:solidFill>
                </a:rPr>
                <a:t>C</a:t>
              </a:r>
              <a:endParaRPr lang="en-US" altLang="en-US" sz="1286"/>
            </a:p>
          </p:txBody>
        </p:sp>
      </p:grpSp>
      <p:grpSp>
        <p:nvGrpSpPr>
          <p:cNvPr id="41016" name="Group 56"/>
          <p:cNvGrpSpPr>
            <a:grpSpLocks/>
          </p:cNvGrpSpPr>
          <p:nvPr/>
        </p:nvGrpSpPr>
        <p:grpSpPr bwMode="auto">
          <a:xfrm>
            <a:off x="5476875" y="1721871"/>
            <a:ext cx="2305277" cy="1946956"/>
            <a:chOff x="4259" y="1555"/>
            <a:chExt cx="1379" cy="1185"/>
          </a:xfrm>
        </p:grpSpPr>
        <p:sp>
          <p:nvSpPr>
            <p:cNvPr id="41006" name="AutoShape 46"/>
            <p:cNvSpPr>
              <a:spLocks noChangeAspect="1" noChangeArrowheads="1" noTextEdit="1"/>
            </p:cNvSpPr>
            <p:nvPr/>
          </p:nvSpPr>
          <p:spPr bwMode="auto">
            <a:xfrm>
              <a:off x="4428" y="1555"/>
              <a:ext cx="1210" cy="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8" name="Oval 48"/>
            <p:cNvSpPr>
              <a:spLocks noChangeArrowheads="1"/>
            </p:cNvSpPr>
            <p:nvPr/>
          </p:nvSpPr>
          <p:spPr bwMode="auto">
            <a:xfrm>
              <a:off x="4477" y="1632"/>
              <a:ext cx="1001" cy="1031"/>
            </a:xfrm>
            <a:prstGeom prst="ellipse">
              <a:avLst/>
            </a:prstGeom>
            <a:noFill/>
            <a:ln w="2857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09" name="Line 49"/>
            <p:cNvSpPr>
              <a:spLocks noChangeShapeType="1"/>
            </p:cNvSpPr>
            <p:nvPr/>
          </p:nvSpPr>
          <p:spPr bwMode="auto">
            <a:xfrm flipV="1">
              <a:off x="4501" y="2151"/>
              <a:ext cx="96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0" name="Oval 50"/>
            <p:cNvSpPr>
              <a:spLocks noChangeArrowheads="1"/>
            </p:cNvSpPr>
            <p:nvPr/>
          </p:nvSpPr>
          <p:spPr bwMode="auto">
            <a:xfrm>
              <a:off x="4961" y="2128"/>
              <a:ext cx="33" cy="3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1" name="Rectangle 51"/>
            <p:cNvSpPr>
              <a:spLocks noChangeArrowheads="1"/>
            </p:cNvSpPr>
            <p:nvPr/>
          </p:nvSpPr>
          <p:spPr bwMode="auto">
            <a:xfrm>
              <a:off x="4961" y="2159"/>
              <a:ext cx="8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357" b="1">
                  <a:solidFill>
                    <a:srgbClr val="000000"/>
                  </a:solidFill>
                </a:rPr>
                <a:t>O</a:t>
              </a:r>
              <a:endParaRPr lang="en-US" altLang="en-US" sz="1286"/>
            </a:p>
          </p:txBody>
        </p:sp>
        <p:sp>
          <p:nvSpPr>
            <p:cNvPr id="41012" name="Oval 52"/>
            <p:cNvSpPr>
              <a:spLocks noChangeArrowheads="1"/>
            </p:cNvSpPr>
            <p:nvPr/>
          </p:nvSpPr>
          <p:spPr bwMode="auto">
            <a:xfrm>
              <a:off x="4461" y="2128"/>
              <a:ext cx="33" cy="39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3" name="Rectangle 53"/>
            <p:cNvSpPr>
              <a:spLocks noChangeArrowheads="1"/>
            </p:cNvSpPr>
            <p:nvPr/>
          </p:nvSpPr>
          <p:spPr bwMode="auto">
            <a:xfrm>
              <a:off x="4259" y="2087"/>
              <a:ext cx="71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>
                  <a:solidFill>
                    <a:srgbClr val="000000"/>
                  </a:solidFill>
                </a:rPr>
                <a:t>A</a:t>
              </a:r>
              <a:endParaRPr lang="en-US" altLang="en-US" sz="1286"/>
            </a:p>
          </p:txBody>
        </p:sp>
        <p:sp>
          <p:nvSpPr>
            <p:cNvPr id="41014" name="Oval 54"/>
            <p:cNvSpPr>
              <a:spLocks noChangeArrowheads="1"/>
            </p:cNvSpPr>
            <p:nvPr/>
          </p:nvSpPr>
          <p:spPr bwMode="auto">
            <a:xfrm>
              <a:off x="5458" y="2136"/>
              <a:ext cx="34" cy="38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286"/>
            </a:p>
          </p:txBody>
        </p:sp>
        <p:sp>
          <p:nvSpPr>
            <p:cNvPr id="41015" name="Rectangle 55"/>
            <p:cNvSpPr>
              <a:spLocks noChangeArrowheads="1"/>
            </p:cNvSpPr>
            <p:nvPr/>
          </p:nvSpPr>
          <p:spPr bwMode="auto">
            <a:xfrm>
              <a:off x="5498" y="2066"/>
              <a:ext cx="66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0006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001713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501775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01838" defTabSz="1001713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590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162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734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30638" defTabSz="10017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86">
                  <a:solidFill>
                    <a:srgbClr val="000000"/>
                  </a:solidFill>
                </a:rPr>
                <a:t>B</a:t>
              </a:r>
              <a:endParaRPr lang="en-US" altLang="en-US" sz="1286"/>
            </a:p>
          </p:txBody>
        </p:sp>
      </p:grpSp>
    </p:spTree>
    <p:extLst>
      <p:ext uri="{BB962C8B-B14F-4D97-AF65-F5344CB8AC3E}">
        <p14:creationId xmlns:p14="http://schemas.microsoft.com/office/powerpoint/2010/main" val="495512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81" grpId="0"/>
      <p:bldP spid="40982" grpId="0"/>
      <p:bldP spid="40983" grpId="0"/>
      <p:bldP spid="40988" grpId="0"/>
      <p:bldP spid="409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724400" y="590551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6200" y="712490"/>
            <a:ext cx="4276364" cy="156964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 2: 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 đường tròn           . Vẽ hai dây       và       vuông góc với nhau. Chứng minh rằng                                 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696754"/>
              </p:ext>
            </p:extLst>
          </p:nvPr>
        </p:nvGraphicFramePr>
        <p:xfrm>
          <a:off x="3046927" y="792955"/>
          <a:ext cx="7366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0" name="Equation" r:id="rId4" imgW="761760" imgH="380880" progId="Equation.DSMT4">
                  <p:embed/>
                </p:oleObj>
              </mc:Choice>
              <mc:Fallback>
                <p:oleObj name="Equation" r:id="rId4" imgW="76176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927" y="792955"/>
                        <a:ext cx="7366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332498"/>
              </p:ext>
            </p:extLst>
          </p:nvPr>
        </p:nvGraphicFramePr>
        <p:xfrm>
          <a:off x="1487807" y="1188848"/>
          <a:ext cx="47942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" name="Equation" r:id="rId6" imgW="495000" imgH="330120" progId="Equation.DSMT4">
                  <p:embed/>
                </p:oleObj>
              </mc:Choice>
              <mc:Fallback>
                <p:oleObj name="Equation" r:id="rId6" imgW="4950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807" y="1188848"/>
                        <a:ext cx="479425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838861"/>
              </p:ext>
            </p:extLst>
          </p:nvPr>
        </p:nvGraphicFramePr>
        <p:xfrm>
          <a:off x="2296739" y="1192900"/>
          <a:ext cx="49212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2" name="Equation" r:id="rId8" imgW="507960" imgH="330120" progId="Equation.DSMT4">
                  <p:embed/>
                </p:oleObj>
              </mc:Choice>
              <mc:Fallback>
                <p:oleObj name="Equation" r:id="rId8" imgW="5079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739" y="1192900"/>
                        <a:ext cx="49212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3913667"/>
              </p:ext>
            </p:extLst>
          </p:nvPr>
        </p:nvGraphicFramePr>
        <p:xfrm>
          <a:off x="1528453" y="1874529"/>
          <a:ext cx="15255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" name="Equation" r:id="rId10" imgW="1574640" imgH="419040" progId="Equation.DSMT4">
                  <p:embed/>
                </p:oleObj>
              </mc:Choice>
              <mc:Fallback>
                <p:oleObj name="Equation" r:id="rId10" imgW="15746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453" y="1874529"/>
                        <a:ext cx="1525587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9" t="5545" r="554" b="2258"/>
          <a:stretch>
            <a:fillRect/>
          </a:stretch>
        </p:blipFill>
        <p:spPr bwMode="auto">
          <a:xfrm>
            <a:off x="616027" y="2358161"/>
            <a:ext cx="1915031" cy="18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656118"/>
              </p:ext>
            </p:extLst>
          </p:nvPr>
        </p:nvGraphicFramePr>
        <p:xfrm>
          <a:off x="5814383" y="1089326"/>
          <a:ext cx="1538287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4" name="Equation" r:id="rId13" imgW="1587240" imgH="419040" progId="Equation.DSMT4">
                  <p:embed/>
                </p:oleObj>
              </mc:Choice>
              <mc:Fallback>
                <p:oleObj name="Equation" r:id="rId13" imgW="1587240" imgH="41904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4383" y="1089326"/>
                        <a:ext cx="1538287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101830"/>
              </p:ext>
            </p:extLst>
          </p:nvPr>
        </p:nvGraphicFramePr>
        <p:xfrm>
          <a:off x="5739865" y="1813969"/>
          <a:ext cx="18097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5" name="Equation" r:id="rId15" imgW="1866600" imgH="723600" progId="Equation.DSMT4">
                  <p:embed/>
                </p:oleObj>
              </mc:Choice>
              <mc:Fallback>
                <p:oleObj name="Equation" r:id="rId15" imgW="1866600" imgH="7236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9865" y="1813969"/>
                        <a:ext cx="1809750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096425"/>
              </p:ext>
            </p:extLst>
          </p:nvPr>
        </p:nvGraphicFramePr>
        <p:xfrm>
          <a:off x="6079836" y="3100470"/>
          <a:ext cx="11557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" name="Equation" r:id="rId17" imgW="1193760" imgH="330120" progId="Equation.DSMT4">
                  <p:embed/>
                </p:oleObj>
              </mc:Choice>
              <mc:Fallback>
                <p:oleObj name="Equation" r:id="rId17" imgW="1193760" imgH="33012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9836" y="3100470"/>
                        <a:ext cx="11557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925508"/>
              </p:ext>
            </p:extLst>
          </p:nvPr>
        </p:nvGraphicFramePr>
        <p:xfrm>
          <a:off x="6067136" y="2819483"/>
          <a:ext cx="116840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7" name="Equation" r:id="rId19" imgW="1206360" imgH="330120" progId="Equation.DSMT4">
                  <p:embed/>
                </p:oleObj>
              </mc:Choice>
              <mc:Fallback>
                <p:oleObj name="Equation" r:id="rId19" imgW="1206360" imgH="33012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7136" y="2819483"/>
                        <a:ext cx="1168400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4866872" y="4068194"/>
            <a:ext cx="4276364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724400" y="3704782"/>
            <a:ext cx="4667769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>
              <a:defRPr/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      là hai dây của đường tròn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540058"/>
              </p:ext>
            </p:extLst>
          </p:nvPr>
        </p:nvGraphicFramePr>
        <p:xfrm>
          <a:off x="4762903" y="3809373"/>
          <a:ext cx="5524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8" name="Equation" r:id="rId21" imgW="571320" imgH="330120" progId="Equation.DSMT4">
                  <p:embed/>
                </p:oleObj>
              </mc:Choice>
              <mc:Fallback>
                <p:oleObj name="Equation" r:id="rId21" imgW="571320" imgH="33012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903" y="3809373"/>
                        <a:ext cx="55245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897475"/>
              </p:ext>
            </p:extLst>
          </p:nvPr>
        </p:nvGraphicFramePr>
        <p:xfrm>
          <a:off x="5269663" y="3823035"/>
          <a:ext cx="49212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9" name="Equation" r:id="rId23" imgW="507960" imgH="330120" progId="Equation.DSMT4">
                  <p:embed/>
                </p:oleObj>
              </mc:Choice>
              <mc:Fallback>
                <p:oleObj name="Equation" r:id="rId23" imgW="507960" imgH="3301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9663" y="3823035"/>
                        <a:ext cx="492125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Up Arrow 46"/>
          <p:cNvSpPr/>
          <p:nvPr/>
        </p:nvSpPr>
        <p:spPr>
          <a:xfrm>
            <a:off x="6443623" y="1461369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Up Arrow 47"/>
          <p:cNvSpPr/>
          <p:nvPr/>
        </p:nvSpPr>
        <p:spPr>
          <a:xfrm>
            <a:off x="6504079" y="2442177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Up Arrow 48"/>
          <p:cNvSpPr/>
          <p:nvPr/>
        </p:nvSpPr>
        <p:spPr>
          <a:xfrm>
            <a:off x="6575871" y="3462375"/>
            <a:ext cx="219154" cy="31167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0"/>
          <a:stretch>
            <a:fillRect/>
          </a:stretch>
        </p:blipFill>
        <p:spPr bwMode="auto">
          <a:xfrm>
            <a:off x="7892089" y="712490"/>
            <a:ext cx="1032866" cy="90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00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 animBg="1"/>
      <p:bldP spid="48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6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6309" y="765632"/>
            <a:ext cx="8924564" cy="1938980"/>
            <a:chOff x="136309" y="765632"/>
            <a:chExt cx="8924564" cy="1938980"/>
          </a:xfrm>
        </p:grpSpPr>
        <p:sp>
          <p:nvSpPr>
            <p:cNvPr id="10" name="Rectangle 9"/>
            <p:cNvSpPr/>
            <p:nvPr/>
          </p:nvSpPr>
          <p:spPr>
            <a:xfrm>
              <a:off x="136309" y="765632"/>
              <a:ext cx="8924564" cy="1938980"/>
            </a:xfrm>
            <a:prstGeom prst="rect">
              <a:avLst/>
            </a:prstGeom>
          </p:spPr>
          <p:txBody>
            <a:bodyPr wrap="square" lIns="91428" tIns="45714" rIns="91428" bIns="45714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4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toán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thực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tế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vượt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eo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biển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Măng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–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Sơ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nối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nước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Pháp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chiều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dài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khoảng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en-US" sz="24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.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Giả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rằng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vị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trí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thuộc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Pháp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nằm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trên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cùng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kinh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tuyến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ở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bề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mặt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(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xem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như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hình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cầu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bán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).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Hãy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độ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sâu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nhất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hầm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so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bề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mặt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Trái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Đất</a:t>
              </a:r>
              <a:r>
                <a:rPr lang="en-US" sz="24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.                                               </a:t>
              </a: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5332241"/>
                </p:ext>
              </p:extLst>
            </p:nvPr>
          </p:nvGraphicFramePr>
          <p:xfrm>
            <a:off x="4659315" y="1225414"/>
            <a:ext cx="750887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2" name="Equation" r:id="rId4" imgW="774360" imgH="330120" progId="Equation.DSMT4">
                    <p:embed/>
                  </p:oleObj>
                </mc:Choice>
                <mc:Fallback>
                  <p:oleObj name="Equation" r:id="rId4" imgW="774360" imgH="3301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9315" y="1225414"/>
                          <a:ext cx="750887" cy="322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2359930"/>
                </p:ext>
              </p:extLst>
            </p:nvPr>
          </p:nvGraphicFramePr>
          <p:xfrm>
            <a:off x="7519450" y="1956729"/>
            <a:ext cx="1071562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3" name="Equation" r:id="rId6" imgW="1104840" imgH="330120" progId="Equation.DSMT4">
                    <p:embed/>
                  </p:oleObj>
                </mc:Choice>
                <mc:Fallback>
                  <p:oleObj name="Equation" r:id="rId6" imgW="1104840" imgH="3301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19450" y="1956729"/>
                          <a:ext cx="1071562" cy="322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99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30" y="2685751"/>
            <a:ext cx="4540074" cy="230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104" y="2704612"/>
            <a:ext cx="2169497" cy="222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A picture containing toy, doll&#10;&#10;Description automatically generated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84" y="4209265"/>
            <a:ext cx="1262813" cy="84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91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Line 20"/>
          <p:cNvSpPr>
            <a:spLocks noChangeShapeType="1"/>
          </p:cNvSpPr>
          <p:nvPr/>
        </p:nvSpPr>
        <p:spPr bwMode="auto">
          <a:xfrm>
            <a:off x="0" y="590550"/>
            <a:ext cx="9067800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464" y="556618"/>
            <a:ext cx="97933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3:</a:t>
            </a:r>
          </a:p>
        </p:txBody>
      </p:sp>
      <p:sp>
        <p:nvSpPr>
          <p:cNvPr id="23" name="Rectangle 30"/>
          <p:cNvSpPr>
            <a:spLocks noChangeArrowheads="1"/>
          </p:cNvSpPr>
          <p:nvPr/>
        </p:nvSpPr>
        <p:spPr bwMode="auto">
          <a:xfrm>
            <a:off x="6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200" y="67342"/>
            <a:ext cx="9067800" cy="52320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2. ĐƯỜNG KÍNH VÀ DÂY CỦA ĐƯỜNG TRÒN</a:t>
            </a:r>
          </a:p>
        </p:txBody>
      </p:sp>
      <p:pic>
        <p:nvPicPr>
          <p:cNvPr id="2109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87396"/>
            <a:ext cx="2057400" cy="222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19125" y="2952798"/>
            <a:ext cx="16383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42875" y="3333798"/>
            <a:ext cx="259080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Kẻ                tại                                                                       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918500"/>
              </p:ext>
            </p:extLst>
          </p:nvPr>
        </p:nvGraphicFramePr>
        <p:xfrm>
          <a:off x="644409" y="3436885"/>
          <a:ext cx="108426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8" name="Equation" r:id="rId5" imgW="1117440" imgH="330120" progId="Equation.DSMT4">
                  <p:embed/>
                </p:oleObj>
              </mc:Choice>
              <mc:Fallback>
                <p:oleObj name="Equation" r:id="rId5" imgW="11174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09" y="3436885"/>
                        <a:ext cx="1084263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80756"/>
              </p:ext>
            </p:extLst>
          </p:nvPr>
        </p:nvGraphicFramePr>
        <p:xfrm>
          <a:off x="2180564" y="3451906"/>
          <a:ext cx="2333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19" name="Equation" r:id="rId7" imgW="241200" imgH="279360" progId="Equation.DSMT4">
                  <p:embed/>
                </p:oleObj>
              </mc:Choice>
              <mc:Fallback>
                <p:oleObj name="Equation" r:id="rId7" imgW="241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0564" y="3451906"/>
                        <a:ext cx="233362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906259"/>
              </p:ext>
            </p:extLst>
          </p:nvPr>
        </p:nvGraphicFramePr>
        <p:xfrm>
          <a:off x="22225" y="3841750"/>
          <a:ext cx="5905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0" name="Equation" r:id="rId9" imgW="609480" imgH="279360" progId="Equation.DSMT4">
                  <p:embed/>
                </p:oleObj>
              </mc:Choice>
              <mc:Fallback>
                <p:oleObj name="Equation" r:id="rId9" imgW="6094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" y="3841750"/>
                        <a:ext cx="5905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585667" y="3742149"/>
            <a:ext cx="4464077" cy="83098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trung điểm của       ( Quan hệ giữa đường kính và dây)                                                                     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681908"/>
              </p:ext>
            </p:extLst>
          </p:nvPr>
        </p:nvGraphicFramePr>
        <p:xfrm>
          <a:off x="2897093" y="3830640"/>
          <a:ext cx="41910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1" name="Equation" r:id="rId11" imgW="431640" imgH="266400" progId="Equation.DSMT4">
                  <p:embed/>
                </p:oleObj>
              </mc:Choice>
              <mc:Fallback>
                <p:oleObj name="Equation" r:id="rId11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093" y="3830640"/>
                        <a:ext cx="419100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736784"/>
              </p:ext>
            </p:extLst>
          </p:nvPr>
        </p:nvGraphicFramePr>
        <p:xfrm>
          <a:off x="-11113" y="4465638"/>
          <a:ext cx="403383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2" name="Equation" r:id="rId13" imgW="4165560" imgH="634680" progId="Equation.DSMT4">
                  <p:embed/>
                </p:oleObj>
              </mc:Choice>
              <mc:Fallback>
                <p:oleObj name="Equation" r:id="rId13" imgW="416556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3" y="4465638"/>
                        <a:ext cx="4033838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493364"/>
              </p:ext>
            </p:extLst>
          </p:nvPr>
        </p:nvGraphicFramePr>
        <p:xfrm>
          <a:off x="5019675" y="891069"/>
          <a:ext cx="83820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3" name="Equation" r:id="rId15" imgW="863280" imgH="279360" progId="Equation.DSMT4">
                  <p:embed/>
                </p:oleObj>
              </mc:Choice>
              <mc:Fallback>
                <p:oleObj name="Equation" r:id="rId15" imgW="8632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675" y="891069"/>
                        <a:ext cx="83820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572734"/>
              </p:ext>
            </p:extLst>
          </p:nvPr>
        </p:nvGraphicFramePr>
        <p:xfrm>
          <a:off x="7164131" y="883774"/>
          <a:ext cx="2349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4" name="Equation" r:id="rId17" imgW="241200" imgH="279360" progId="Equation.DSMT4">
                  <p:embed/>
                </p:oleObj>
              </mc:Choice>
              <mc:Fallback>
                <p:oleObj name="Equation" r:id="rId17" imgW="241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131" y="883774"/>
                        <a:ext cx="23495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787336"/>
              </p:ext>
            </p:extLst>
          </p:nvPr>
        </p:nvGraphicFramePr>
        <p:xfrm>
          <a:off x="4827588" y="1357747"/>
          <a:ext cx="22669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5" name="Equation" r:id="rId19" imgW="2336760" imgH="406080" progId="Equation.DSMT4">
                  <p:embed/>
                </p:oleObj>
              </mc:Choice>
              <mc:Fallback>
                <p:oleObj name="Equation" r:id="rId19" imgW="23367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1357747"/>
                        <a:ext cx="2266950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960947" y="1327905"/>
            <a:ext cx="2364986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Định lí Pytago)                                                                                                         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967880"/>
              </p:ext>
            </p:extLst>
          </p:nvPr>
        </p:nvGraphicFramePr>
        <p:xfrm>
          <a:off x="4889500" y="1789558"/>
          <a:ext cx="26098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6" name="Equation" r:id="rId21" imgW="2692080" imgH="406080" progId="Equation.DSMT4">
                  <p:embed/>
                </p:oleObj>
              </mc:Choice>
              <mc:Fallback>
                <p:oleObj name="Equation" r:id="rId21" imgW="26920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1789558"/>
                        <a:ext cx="2609850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658194"/>
              </p:ext>
            </p:extLst>
          </p:nvPr>
        </p:nvGraphicFramePr>
        <p:xfrm>
          <a:off x="5233996" y="2272147"/>
          <a:ext cx="253841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7" name="Equation" r:id="rId23" imgW="2616120" imgH="406080" progId="Equation.DSMT4">
                  <p:embed/>
                </p:oleObj>
              </mc:Choice>
              <mc:Fallback>
                <p:oleObj name="Equation" r:id="rId23" imgW="26161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3996" y="2272147"/>
                        <a:ext cx="2538413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4672"/>
              </p:ext>
            </p:extLst>
          </p:nvPr>
        </p:nvGraphicFramePr>
        <p:xfrm>
          <a:off x="4953019" y="2791259"/>
          <a:ext cx="26463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8" name="Equation" r:id="rId25" imgW="2730240" imgH="342720" progId="Equation.DSMT4">
                  <p:embed/>
                </p:oleObj>
              </mc:Choice>
              <mc:Fallback>
                <p:oleObj name="Equation" r:id="rId25" imgW="273024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19" y="2791259"/>
                        <a:ext cx="2646363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4724419" y="3245726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169562"/>
              </p:ext>
            </p:extLst>
          </p:nvPr>
        </p:nvGraphicFramePr>
        <p:xfrm>
          <a:off x="5567859" y="3362851"/>
          <a:ext cx="17875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29" name="Equation" r:id="rId27" imgW="1841400" imgH="330120" progId="Equation.DSMT4">
                  <p:embed/>
                </p:oleObj>
              </mc:Choice>
              <mc:Fallback>
                <p:oleObj name="Equation" r:id="rId27" imgW="1841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859" y="3362851"/>
                        <a:ext cx="1787525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4572000" y="631252"/>
            <a:ext cx="0" cy="4455098"/>
          </a:xfrm>
          <a:prstGeom prst="line">
            <a:avLst/>
          </a:prstGeom>
          <a:ln w="19050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5859029" y="769087"/>
            <a:ext cx="2375722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 tại     có:                                                                                                          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401514"/>
              </p:ext>
            </p:extLst>
          </p:nvPr>
        </p:nvGraphicFramePr>
        <p:xfrm>
          <a:off x="5121290" y="3777097"/>
          <a:ext cx="33496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0" name="Equation" r:id="rId29" imgW="3454200" imgH="342720" progId="Equation.DSMT4">
                  <p:embed/>
                </p:oleObj>
              </mc:Choice>
              <mc:Fallback>
                <p:oleObj name="Equation" r:id="rId29" imgW="34542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290" y="3777097"/>
                        <a:ext cx="3349625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4572000" y="408194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Độ sâu nhất của đường hầm so với bề mặt Trái Đất là </a:t>
            </a:r>
            <a:endParaRPr lang="en-US" sz="2400">
              <a:solidFill>
                <a:srgbClr val="0000CC"/>
              </a:solidFill>
              <a:cs typeface="Arial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842797"/>
              </p:ext>
            </p:extLst>
          </p:nvPr>
        </p:nvGraphicFramePr>
        <p:xfrm>
          <a:off x="6954348" y="4549571"/>
          <a:ext cx="11572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1" name="Equation" r:id="rId31" imgW="1193760" imgH="342720" progId="Equation.DSMT4">
                  <p:embed/>
                </p:oleObj>
              </mc:Choice>
              <mc:Fallback>
                <p:oleObj name="Equation" r:id="rId31" imgW="1193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348" y="4549571"/>
                        <a:ext cx="115728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54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32" grpId="0"/>
      <p:bldP spid="36" grpId="0"/>
      <p:bldP spid="39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9504"/>
            <a:ext cx="9144000" cy="5143500"/>
          </a:xfrm>
          <a:prstGeom prst="rect">
            <a:avLst/>
          </a:prstGeom>
          <a:solidFill>
            <a:srgbClr val="00482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AutoShape 6" descr="Giải bài 11 trang 104 – SGK Toán lớp 9 tập 1 - Giải bài tập SGK Toán 9 -  chuabaitap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678" y="70429"/>
            <a:ext cx="6979722" cy="1282121"/>
            <a:chOff x="30678" y="70429"/>
            <a:chExt cx="7325096" cy="1282121"/>
          </a:xfrm>
        </p:grpSpPr>
        <p:grpSp>
          <p:nvGrpSpPr>
            <p:cNvPr id="2" name="Group 1"/>
            <p:cNvGrpSpPr/>
            <p:nvPr/>
          </p:nvGrpSpPr>
          <p:grpSpPr>
            <a:xfrm>
              <a:off x="30678" y="70429"/>
              <a:ext cx="7325096" cy="1282121"/>
              <a:chOff x="30678" y="70429"/>
              <a:chExt cx="7325096" cy="1282121"/>
            </a:xfrm>
          </p:grpSpPr>
          <p:pic>
            <p:nvPicPr>
              <p:cNvPr id="171010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92" t="23994" r="19409" b="58480"/>
              <a:stretch/>
            </p:blipFill>
            <p:spPr bwMode="auto">
              <a:xfrm>
                <a:off x="30678" y="70429"/>
                <a:ext cx="7325096" cy="12821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Rectangle 26"/>
              <p:cNvSpPr/>
              <p:nvPr/>
            </p:nvSpPr>
            <p:spPr>
              <a:xfrm>
                <a:off x="152400" y="292389"/>
                <a:ext cx="914400" cy="838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3</a:t>
                </a:r>
                <a:endParaRPr lang="en-US" sz="3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4676899" y="857250"/>
              <a:ext cx="2257301" cy="419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(11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sgk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104)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1019" name="Picture 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84" t="41592" r="41169" b="27759"/>
          <a:stretch/>
        </p:blipFill>
        <p:spPr bwMode="auto">
          <a:xfrm>
            <a:off x="6172200" y="1438214"/>
            <a:ext cx="2420901" cy="2213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76200" y="1384650"/>
            <a:ext cx="33528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OM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CD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665685"/>
              </p:ext>
            </p:extLst>
          </p:nvPr>
        </p:nvGraphicFramePr>
        <p:xfrm>
          <a:off x="155575" y="1885950"/>
          <a:ext cx="188143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Equation" r:id="rId7" imgW="876240" imgH="177480" progId="Equation.DSMT4">
                  <p:embed/>
                </p:oleObj>
              </mc:Choice>
              <mc:Fallback>
                <p:oleObj name="Equation" r:id="rId7" imgW="8762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5575" y="1885950"/>
                        <a:ext cx="188143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76200" y="3456771"/>
            <a:ext cx="3617026" cy="378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AHKB 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048669"/>
              </p:ext>
            </p:extLst>
          </p:nvPr>
        </p:nvGraphicFramePr>
        <p:xfrm>
          <a:off x="152400" y="2459566"/>
          <a:ext cx="1600200" cy="440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5" name="Equation" r:id="rId9" imgW="647640" imgH="177480" progId="Equation.DSMT4">
                  <p:embed/>
                </p:oleObj>
              </mc:Choice>
              <mc:Fallback>
                <p:oleObj name="Equation" r:id="rId9" imgW="647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2400" y="2459566"/>
                        <a:ext cx="1600200" cy="440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84117" y="2898677"/>
            <a:ext cx="4114800" cy="5874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AHKB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endParaRPr lang="en-US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924792" y="1809750"/>
            <a:ext cx="2799608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đk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00200" y="2404133"/>
            <a:ext cx="3200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CD)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777748"/>
              </p:ext>
            </p:extLst>
          </p:nvPr>
        </p:nvGraphicFramePr>
        <p:xfrm>
          <a:off x="199901" y="3943350"/>
          <a:ext cx="368563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6" name="Equation" r:id="rId11" imgW="2006280" imgH="457200" progId="Equation.DSMT4">
                  <p:embed/>
                </p:oleObj>
              </mc:Choice>
              <mc:Fallback>
                <p:oleObj name="Equation" r:id="rId11" imgW="20062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01" y="3943350"/>
                        <a:ext cx="368563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8906" y="4681704"/>
            <a:ext cx="5248894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(Theo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đ.lí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22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2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419600" y="1733550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924300" y="4060651"/>
            <a:ext cx="762000" cy="5684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5252852" y="1438214"/>
            <a:ext cx="0" cy="3705286"/>
          </a:xfrm>
          <a:prstGeom prst="line">
            <a:avLst/>
          </a:prstGeom>
          <a:ln w="38100">
            <a:solidFill>
              <a:srgbClr val="66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326044" y="3645979"/>
            <a:ext cx="2631622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(2) – (1);</a:t>
            </a:r>
            <a:endParaRPr lang="en-US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323199" y="4147279"/>
            <a:ext cx="3581400" cy="50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MH – CM = MK - MD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818190"/>
              </p:ext>
            </p:extLst>
          </p:nvPr>
        </p:nvGraphicFramePr>
        <p:xfrm>
          <a:off x="5447751" y="4648579"/>
          <a:ext cx="1978571" cy="419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7" name="Equation" r:id="rId13" imgW="838080" imgH="177480" progId="Equation.DSMT4">
                  <p:embed/>
                </p:oleObj>
              </mc:Choice>
              <mc:Fallback>
                <p:oleObj name="Equation" r:id="rId13" imgW="8380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47751" y="4648579"/>
                        <a:ext cx="1978571" cy="4196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264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7" grpId="0"/>
      <p:bldP spid="38" grpId="0"/>
      <p:bldP spid="39" grpId="0"/>
      <p:bldP spid="42" grpId="0"/>
      <p:bldP spid="43" grpId="0"/>
      <p:bldP spid="44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44" b="100000" l="9786" r="8960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302" y="1461929"/>
            <a:ext cx="1020848" cy="22196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96029" y="82511"/>
            <a:ext cx="2202288" cy="6432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36" y="2487506"/>
            <a:ext cx="1591329" cy="11934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06" y="2487506"/>
            <a:ext cx="1562864" cy="11934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98" y="1463381"/>
            <a:ext cx="1018120" cy="2217612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370760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84095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5" y="1912887"/>
            <a:ext cx="2097206" cy="2670280"/>
          </a:xfrm>
          <a:prstGeom prst="rect">
            <a:avLst/>
          </a:prstGeom>
        </p:spPr>
      </p:pic>
      <p:pic>
        <p:nvPicPr>
          <p:cNvPr id="9" name="Picture 2" descr="Káº¿t quáº£ hÃ¬nh áº£nh cho frame cartoon light bulb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5889" y1="9231" x2="4222" y2="89038"/>
                        <a14:foregroundMark x1="7333" y1="7885" x2="93778" y2="7500"/>
                        <a14:foregroundMark x1="94778" y1="10000" x2="94667" y2="83077"/>
                        <a14:foregroundMark x1="92222" y1="89615" x2="6111" y2="90192"/>
                        <a14:foregroundMark x1="6333" y1="33077" x2="76778" y2="93462"/>
                        <a14:foregroundMark x1="95889" y1="80000" x2="90556" y2="94615"/>
                        <a14:foregroundMark x1="93889" y1="27500" x2="88778" y2="48462"/>
                        <a14:foregroundMark x1="92556" y1="15769" x2="92222" y2="86538"/>
                        <a14:foregroundMark x1="8889" y1="85769" x2="89667" y2="84615"/>
                        <a14:foregroundMark x1="7333" y1="17308" x2="7667" y2="80577"/>
                        <a14:foregroundMark x1="96111" y1="9423" x2="96889" y2="22500"/>
                        <a14:foregroundMark x1="96778" y1="85192" x2="93444" y2="92885"/>
                        <a14:foregroundMark x1="15333" y1="14423" x2="85778" y2="14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6" y="2"/>
            <a:ext cx="6744154" cy="2373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807902" y="453085"/>
            <a:ext cx="575093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 ĐỒ ĐIỆN </a:t>
            </a:r>
          </a:p>
          <a:p>
            <a:pPr algn="ctr"/>
            <a:r>
              <a:rPr lang="en-US" sz="5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 TƯƠNG LAI</a:t>
            </a:r>
            <a:endParaRPr lang="en-US" sz="5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" descr="C:\Users\ADMIN\Desktop\Tai nguyen thiet ke tro choi\Angry birds epic birds\1505573783630 (2)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972" y="2352147"/>
            <a:ext cx="1069648" cy="43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iet kiem di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57386" y="3907934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 numSld="8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431304" y="4446446"/>
            <a:ext cx="1612771" cy="618229"/>
          </a:xfrm>
          <a:prstGeom prst="rect">
            <a:avLst/>
          </a:prstGeom>
        </p:spPr>
      </p:pic>
      <p:pic>
        <p:nvPicPr>
          <p:cNvPr id="8" name="Picture 2" descr="Káº¿t quáº£ hÃ¬nh áº£nh cho frame cartoon light bulb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889" y1="9231" x2="4222" y2="89038"/>
                        <a14:foregroundMark x1="7333" y1="7885" x2="93778" y2="7500"/>
                        <a14:foregroundMark x1="94778" y1="10000" x2="94667" y2="83077"/>
                        <a14:foregroundMark x1="92222" y1="89615" x2="6111" y2="90192"/>
                        <a14:foregroundMark x1="6333" y1="33077" x2="76778" y2="93462"/>
                        <a14:foregroundMark x1="95889" y1="80000" x2="90556" y2="94615"/>
                        <a14:foregroundMark x1="93889" y1="27500" x2="88778" y2="48462"/>
                        <a14:foregroundMark x1="92556" y1="15769" x2="92222" y2="86538"/>
                        <a14:foregroundMark x1="8889" y1="85769" x2="89667" y2="84615"/>
                        <a14:foregroundMark x1="7333" y1="17308" x2="7667" y2="80577"/>
                        <a14:foregroundMark x1="96111" y1="9423" x2="96889" y2="22500"/>
                        <a14:foregroundMark x1="96778" y1="85192" x2="93444" y2="92885"/>
                        <a14:foregroundMark x1="15333" y1="14423" x2="85778" y2="14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23" y="775898"/>
            <a:ext cx="8369754" cy="359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7619" y="1284350"/>
            <a:ext cx="6923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000FF"/>
                </a:solidFill>
              </a:rPr>
              <a:t>Ai đó đã ra khỏi phòng nhưng lại quên tắt các đồ điện.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Em hãy giúp </a:t>
            </a:r>
            <a:r>
              <a:rPr lang="en-US" sz="3600">
                <a:solidFill>
                  <a:srgbClr val="FF0000"/>
                </a:solidFill>
              </a:rPr>
              <a:t>tắt các đồ điện 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bằng cách trả lời nhanh và chính xác </a:t>
            </a:r>
          </a:p>
          <a:p>
            <a:pPr algn="ctr"/>
            <a:r>
              <a:rPr lang="en-US" sz="3600">
                <a:solidFill>
                  <a:srgbClr val="0000FF"/>
                </a:solidFill>
              </a:rPr>
              <a:t>các câu hỏi.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0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44" b="100000" l="9786" r="8960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302" y="1461929"/>
            <a:ext cx="1020848" cy="22196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96029" y="82511"/>
            <a:ext cx="2202288" cy="643231"/>
          </a:xfrm>
          <a:prstGeom prst="rect">
            <a:avLst/>
          </a:prstGeom>
        </p:spPr>
      </p:pic>
      <p:pic>
        <p:nvPicPr>
          <p:cNvPr id="1026" name="Picture 2" descr="Káº¿t quáº£ hÃ¬nh áº£nh cho gif cartoon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98" y="2179953"/>
            <a:ext cx="869181" cy="113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" y="1900247"/>
            <a:ext cx="2097912" cy="2671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36" y="2487506"/>
            <a:ext cx="1591329" cy="11934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06" y="2487506"/>
            <a:ext cx="1562864" cy="11934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208" y="2560321"/>
            <a:ext cx="1123739" cy="84280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98" y="1463381"/>
            <a:ext cx="1018120" cy="2217612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370760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840956" y="557222"/>
            <a:ext cx="95250" cy="34289"/>
          </a:xfrm>
          <a:prstGeom prst="ellipse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 rot="698401">
            <a:off x="5436417" y="81121"/>
            <a:ext cx="10708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</a:rPr>
              <a:t>TẮT</a:t>
            </a:r>
          </a:p>
        </p:txBody>
      </p:sp>
      <p:pic>
        <p:nvPicPr>
          <p:cNvPr id="28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430064" y="17303"/>
            <a:ext cx="609600" cy="457200"/>
          </a:xfrm>
          <a:prstGeom prst="rect">
            <a:avLst/>
          </a:prstGeom>
        </p:spPr>
      </p:pic>
      <p:pic>
        <p:nvPicPr>
          <p:cNvPr id="31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82464" y="131603"/>
            <a:ext cx="609600" cy="457200"/>
          </a:xfrm>
          <a:prstGeom prst="rect">
            <a:avLst/>
          </a:prstGeom>
        </p:spPr>
      </p:pic>
      <p:pic>
        <p:nvPicPr>
          <p:cNvPr id="32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34864" y="245903"/>
            <a:ext cx="609600" cy="457200"/>
          </a:xfrm>
          <a:prstGeom prst="rect">
            <a:avLst/>
          </a:prstGeom>
        </p:spPr>
      </p:pic>
      <p:pic>
        <p:nvPicPr>
          <p:cNvPr id="33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87264" y="360203"/>
            <a:ext cx="609600" cy="457200"/>
          </a:xfrm>
          <a:prstGeom prst="rect">
            <a:avLst/>
          </a:prstGeom>
        </p:spPr>
      </p:pic>
      <p:sp>
        <p:nvSpPr>
          <p:cNvPr id="18" name="Oval 17">
            <a:hlinkClick r:id="rId18" action="ppaction://hlinksldjump"/>
          </p:cNvPr>
          <p:cNvSpPr/>
          <p:nvPr/>
        </p:nvSpPr>
        <p:spPr>
          <a:xfrm>
            <a:off x="84171" y="6118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Oval 19">
            <a:hlinkClick r:id="rId19" action="ppaction://hlinksldjump"/>
          </p:cNvPr>
          <p:cNvSpPr/>
          <p:nvPr/>
        </p:nvSpPr>
        <p:spPr>
          <a:xfrm>
            <a:off x="908038" y="6118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Oval 20">
            <a:hlinkClick r:id="rId20" action="ppaction://hlinksldjump"/>
          </p:cNvPr>
          <p:cNvSpPr/>
          <p:nvPr/>
        </p:nvSpPr>
        <p:spPr>
          <a:xfrm>
            <a:off x="1731905" y="51529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Oval 21">
            <a:hlinkClick r:id="rId21" action="ppaction://hlinksldjump"/>
          </p:cNvPr>
          <p:cNvSpPr/>
          <p:nvPr/>
        </p:nvSpPr>
        <p:spPr>
          <a:xfrm>
            <a:off x="2489612" y="49918"/>
            <a:ext cx="566670" cy="415343"/>
          </a:xfrm>
          <a:prstGeom prst="ellips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2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82464" y="1461929"/>
            <a:ext cx="609600" cy="457200"/>
          </a:xfrm>
          <a:prstGeom prst="rect">
            <a:avLst/>
          </a:prstGeom>
        </p:spPr>
      </p:pic>
      <p:pic>
        <p:nvPicPr>
          <p:cNvPr id="24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34864" y="1576229"/>
            <a:ext cx="609600" cy="457200"/>
          </a:xfrm>
          <a:prstGeom prst="rect">
            <a:avLst/>
          </a:prstGeom>
        </p:spPr>
      </p:pic>
      <p:pic>
        <p:nvPicPr>
          <p:cNvPr id="25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887264" y="1690528"/>
            <a:ext cx="609600" cy="457200"/>
          </a:xfrm>
          <a:prstGeom prst="rect">
            <a:avLst/>
          </a:prstGeom>
        </p:spPr>
      </p:pic>
      <p:pic>
        <p:nvPicPr>
          <p:cNvPr id="29" name="Tieng vo tay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039664" y="1804829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611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52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90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2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0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52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52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9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19" grpId="0" animBg="1"/>
      <p:bldP spid="27" grpId="0" animBg="1"/>
      <p:bldP spid="26" grpId="0"/>
      <p:bldP spid="26" grpId="1"/>
      <p:bldP spid="18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39" y="74877"/>
            <a:ext cx="8323263" cy="28003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94" y="2895602"/>
            <a:ext cx="6734119" cy="2200275"/>
          </a:xfrm>
          <a:prstGeom prst="rect">
            <a:avLst/>
          </a:prstGeom>
        </p:spPr>
      </p:pic>
      <p:pic>
        <p:nvPicPr>
          <p:cNvPr id="3" name="Pictur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66607" y="3764913"/>
            <a:ext cx="4771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Góc vuông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642784" y="569042"/>
            <a:ext cx="3104789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anchor="ctr">
            <a:spAutoFit/>
          </a:bodyPr>
          <a:lstStyle/>
          <a:p>
            <a:pPr defTabSz="914360" eaLnBrk="0" hangingPunct="0"/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          là </a:t>
            </a:r>
            <a:r>
              <a:rPr lang="en-US" sz="2400" dirty="0">
                <a:solidFill>
                  <a:srgbClr val="0000CC"/>
                </a:solidFill>
                <a:latin typeface="Times New Roman" pitchFamily="18" charset="0"/>
              </a:rPr>
              <a:t>góc gì?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611372" y="1700455"/>
            <a:ext cx="1980021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B.</a:t>
            </a:r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vuông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11372" y="1098682"/>
            <a:ext cx="1843766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A. Góc nhọn 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767352" y="1119996"/>
            <a:ext cx="1526372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C.</a:t>
            </a:r>
            <a:r>
              <a:rPr lang="en-US" sz="24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Góc tù  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749920" y="1673563"/>
            <a:ext cx="1603316" cy="461663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9" rIns="91436" bIns="45719" anchor="ctr">
            <a:spAutoFit/>
          </a:bodyPr>
          <a:lstStyle/>
          <a:p>
            <a:pPr defTabSz="914360" eaLnBrk="0" hangingPunct="0">
              <a:tabLst>
                <a:tab pos="1142951" algn="l"/>
              </a:tabLst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</a:rPr>
              <a:t>D. Góc bẹt </a:t>
            </a: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375" y="510841"/>
            <a:ext cx="1925942" cy="167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174044"/>
              </p:ext>
            </p:extLst>
          </p:nvPr>
        </p:nvGraphicFramePr>
        <p:xfrm>
          <a:off x="2378104" y="663340"/>
          <a:ext cx="7239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Equation" r:id="rId9" imgW="749160" imgH="279360" progId="Equation.DSMT4">
                  <p:embed/>
                </p:oleObj>
              </mc:Choice>
              <mc:Fallback>
                <p:oleObj name="Equation" r:id="rId9" imgW="749160" imgH="2793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104" y="663340"/>
                        <a:ext cx="723900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99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8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2" y="47627"/>
            <a:ext cx="8323263" cy="252412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2860243"/>
            <a:ext cx="7666330" cy="2179930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03845" y="39744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đường tròn            . Khi đó dây lớn nhất của đường tròn có độ dài là               .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2464"/>
              </p:ext>
            </p:extLst>
          </p:nvPr>
        </p:nvGraphicFramePr>
        <p:xfrm>
          <a:off x="3844955" y="396625"/>
          <a:ext cx="8699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2" name="Equation" r:id="rId8" imgW="901440" imgH="482400" progId="Equation.DSMT4">
                  <p:embed/>
                </p:oleObj>
              </mc:Choice>
              <mc:Fallback>
                <p:oleObj name="Equation" r:id="rId8" imgW="9014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4955" y="396625"/>
                        <a:ext cx="869950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05775"/>
              </p:ext>
            </p:extLst>
          </p:nvPr>
        </p:nvGraphicFramePr>
        <p:xfrm>
          <a:off x="1825625" y="1309688"/>
          <a:ext cx="130016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3" name="Equation" r:id="rId10" imgW="1346040" imgH="330120" progId="Equation.DSMT4">
                  <p:embed/>
                </p:oleObj>
              </mc:Choice>
              <mc:Fallback>
                <p:oleObj name="Equation" r:id="rId10" imgW="134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25" y="1309688"/>
                        <a:ext cx="1300163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654735"/>
              </p:ext>
            </p:extLst>
          </p:nvPr>
        </p:nvGraphicFramePr>
        <p:xfrm>
          <a:off x="1886449" y="1717954"/>
          <a:ext cx="10414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4" name="Equation" r:id="rId12" imgW="1079280" imgH="330120" progId="Equation.DSMT4">
                  <p:embed/>
                </p:oleObj>
              </mc:Choice>
              <mc:Fallback>
                <p:oleObj name="Equation" r:id="rId12" imgW="107928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449" y="1717954"/>
                        <a:ext cx="10414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427109"/>
              </p:ext>
            </p:extLst>
          </p:nvPr>
        </p:nvGraphicFramePr>
        <p:xfrm>
          <a:off x="4365625" y="1309688"/>
          <a:ext cx="105410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5" name="Equation" r:id="rId14" imgW="1091880" imgH="330120" progId="Equation.DSMT4">
                  <p:embed/>
                </p:oleObj>
              </mc:Choice>
              <mc:Fallback>
                <p:oleObj name="Equation" r:id="rId14" imgW="109188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1309688"/>
                        <a:ext cx="1054100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761924"/>
              </p:ext>
            </p:extLst>
          </p:nvPr>
        </p:nvGraphicFramePr>
        <p:xfrm>
          <a:off x="4442105" y="1717675"/>
          <a:ext cx="10668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" name="Equation" r:id="rId16" imgW="1104840" imgH="330120" progId="Equation.DSMT4">
                  <p:embed/>
                </p:oleObj>
              </mc:Choice>
              <mc:Fallback>
                <p:oleObj name="Equation" r:id="rId16" imgW="1104840" imgH="33012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2105" y="1717675"/>
                        <a:ext cx="10668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921269"/>
              </p:ext>
            </p:extLst>
          </p:nvPr>
        </p:nvGraphicFramePr>
        <p:xfrm>
          <a:off x="3992753" y="3515995"/>
          <a:ext cx="10414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7" name="Equation" r:id="rId18" imgW="1079280" imgH="330120" progId="Equation.DSMT4">
                  <p:embed/>
                </p:oleObj>
              </mc:Choice>
              <mc:Fallback>
                <p:oleObj name="Equation" r:id="rId18" imgW="1079280" imgH="3301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753" y="3515995"/>
                        <a:ext cx="1041400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921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2" y="105699"/>
            <a:ext cx="8323263" cy="25317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2" y="2720531"/>
            <a:ext cx="7677938" cy="2398017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063808" y="4692931"/>
            <a:ext cx="1051183" cy="402953"/>
          </a:xfrm>
          <a:prstGeom prst="rect">
            <a:avLst/>
          </a:prstGeom>
        </p:spPr>
      </p:pic>
      <p:sp>
        <p:nvSpPr>
          <p:cNvPr id="7" name="AutoShape 33"/>
          <p:cNvSpPr>
            <a:spLocks noChangeArrowheads="1"/>
          </p:cNvSpPr>
          <p:nvPr/>
        </p:nvSpPr>
        <p:spPr bwMode="auto">
          <a:xfrm>
            <a:off x="1952625" y="4796323"/>
            <a:ext cx="3563938" cy="451485"/>
          </a:xfrm>
          <a:prstGeom prst="verticalScroll">
            <a:avLst>
              <a:gd name="adj" fmla="val 1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1603845" y="8656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đường tròn        dây lớn nhất bằng              . Tính bán kính của đường tròn   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280778"/>
              </p:ext>
            </p:extLst>
          </p:nvPr>
        </p:nvGraphicFramePr>
        <p:xfrm>
          <a:off x="4202599" y="865381"/>
          <a:ext cx="4905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3" name="Equation" r:id="rId8" imgW="507960" imgH="482400" progId="Equation.DSMT4">
                  <p:embed/>
                </p:oleObj>
              </mc:Choice>
              <mc:Fallback>
                <p:oleObj name="Equation" r:id="rId8" imgW="5079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2599" y="865381"/>
                        <a:ext cx="490537" cy="47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247508"/>
              </p:ext>
            </p:extLst>
          </p:nvPr>
        </p:nvGraphicFramePr>
        <p:xfrm>
          <a:off x="2011128" y="1327258"/>
          <a:ext cx="674688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" name="Equation" r:id="rId10" imgW="698400" imgH="330120" progId="Equation.DSMT4">
                  <p:embed/>
                </p:oleObj>
              </mc:Choice>
              <mc:Fallback>
                <p:oleObj name="Equation" r:id="rId10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128" y="1327258"/>
                        <a:ext cx="674688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1550833" y="3231419"/>
            <a:ext cx="6344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Dây lớn nhất bằng         . Đường kính của đường tròn là         . Bán kính của đường tròn là      </a:t>
            </a:r>
            <a:endParaRPr 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889058"/>
              </p:ext>
            </p:extLst>
          </p:nvPr>
        </p:nvGraphicFramePr>
        <p:xfrm>
          <a:off x="4033574" y="3331962"/>
          <a:ext cx="6746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5" name="Equation" r:id="rId12" imgW="698400" imgH="330120" progId="Equation.DSMT4">
                  <p:embed/>
                </p:oleObj>
              </mc:Choice>
              <mc:Fallback>
                <p:oleObj name="Equation" r:id="rId12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3574" y="3331962"/>
                        <a:ext cx="6746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427647"/>
              </p:ext>
            </p:extLst>
          </p:nvPr>
        </p:nvGraphicFramePr>
        <p:xfrm>
          <a:off x="3779386" y="4122174"/>
          <a:ext cx="13366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6" name="Equation" r:id="rId14" imgW="1384200" imgH="634680" progId="Equation.DSMT4">
                  <p:embed/>
                </p:oleObj>
              </mc:Choice>
              <mc:Fallback>
                <p:oleObj name="Equation" r:id="rId14" imgW="138420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386" y="4122174"/>
                        <a:ext cx="13366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18290"/>
              </p:ext>
            </p:extLst>
          </p:nvPr>
        </p:nvGraphicFramePr>
        <p:xfrm>
          <a:off x="3069976" y="3704337"/>
          <a:ext cx="6746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7" name="Equation" r:id="rId16" imgW="698400" imgH="330120" progId="Equation.DSMT4">
                  <p:embed/>
                </p:oleObj>
              </mc:Choice>
              <mc:Fallback>
                <p:oleObj name="Equation" r:id="rId16" imgW="698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9976" y="3704337"/>
                        <a:ext cx="6746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35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397794" y="4548187"/>
            <a:ext cx="6343650" cy="18466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en-US" sz="600">
              <a:solidFill>
                <a:srgbClr val="66FFFF"/>
              </a:solidFill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485900" y="4514851"/>
            <a:ext cx="228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vi-VN" altLang="en-US" sz="2700" b="1">
              <a:solidFill>
                <a:srgbClr val="CC0000"/>
              </a:solidFill>
              <a:latin typeface="VNI-Times" pitchFamily="2" charset="0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4857750" y="3829051"/>
            <a:ext cx="7429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vi-VN" altLang="en-US" sz="2700" b="1">
              <a:solidFill>
                <a:srgbClr val="CC0000"/>
              </a:solidFill>
              <a:latin typeface="VNI-Times" pitchFamily="2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376332" y="642938"/>
            <a:ext cx="2841839" cy="2343150"/>
            <a:chOff x="1356" y="1536"/>
            <a:chExt cx="3210" cy="2572"/>
          </a:xfrm>
        </p:grpSpPr>
        <p:sp>
          <p:nvSpPr>
            <p:cNvPr id="7180" name="Line 10"/>
            <p:cNvSpPr>
              <a:spLocks noChangeShapeType="1"/>
            </p:cNvSpPr>
            <p:nvPr/>
          </p:nvSpPr>
          <p:spPr bwMode="auto">
            <a:xfrm>
              <a:off x="1710" y="2918"/>
              <a:ext cx="2458" cy="1"/>
            </a:xfrm>
            <a:prstGeom prst="line">
              <a:avLst/>
            </a:prstGeom>
            <a:noFill/>
            <a:ln w="4127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350"/>
            </a:p>
          </p:txBody>
        </p:sp>
        <p:grpSp>
          <p:nvGrpSpPr>
            <p:cNvPr id="7181" name="Group 11"/>
            <p:cNvGrpSpPr>
              <a:grpSpLocks/>
            </p:cNvGrpSpPr>
            <p:nvPr/>
          </p:nvGrpSpPr>
          <p:grpSpPr bwMode="auto">
            <a:xfrm>
              <a:off x="1356" y="1536"/>
              <a:ext cx="3210" cy="2572"/>
              <a:chOff x="1356" y="1536"/>
              <a:chExt cx="3210" cy="2572"/>
            </a:xfrm>
          </p:grpSpPr>
          <p:sp>
            <p:nvSpPr>
              <p:cNvPr id="7182" name="Oval 12"/>
              <p:cNvSpPr>
                <a:spLocks noChangeArrowheads="1"/>
              </p:cNvSpPr>
              <p:nvPr/>
            </p:nvSpPr>
            <p:spPr bwMode="auto">
              <a:xfrm>
                <a:off x="1710" y="1680"/>
                <a:ext cx="2466" cy="2428"/>
              </a:xfrm>
              <a:prstGeom prst="ellipse">
                <a:avLst/>
              </a:prstGeom>
              <a:noFill/>
              <a:ln w="4127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7183" name="Rectangle 13"/>
              <p:cNvSpPr>
                <a:spLocks noChangeArrowheads="1"/>
              </p:cNvSpPr>
              <p:nvPr/>
            </p:nvSpPr>
            <p:spPr bwMode="auto">
              <a:xfrm>
                <a:off x="1356" y="2736"/>
                <a:ext cx="299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A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sp>
            <p:nvSpPr>
              <p:cNvPr id="7184" name="Line 14"/>
              <p:cNvSpPr>
                <a:spLocks noChangeShapeType="1"/>
              </p:cNvSpPr>
              <p:nvPr/>
            </p:nvSpPr>
            <p:spPr bwMode="auto">
              <a:xfrm flipH="1">
                <a:off x="1944" y="1840"/>
                <a:ext cx="1584" cy="327"/>
              </a:xfrm>
              <a:prstGeom prst="line">
                <a:avLst/>
              </a:prstGeom>
              <a:noFill/>
              <a:ln w="41275">
                <a:solidFill>
                  <a:srgbClr val="000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sz="1350"/>
              </a:p>
            </p:txBody>
          </p:sp>
          <p:sp>
            <p:nvSpPr>
              <p:cNvPr id="7185" name="Rectangle 15"/>
              <p:cNvSpPr>
                <a:spLocks noChangeArrowheads="1"/>
              </p:cNvSpPr>
              <p:nvPr/>
            </p:nvSpPr>
            <p:spPr bwMode="auto">
              <a:xfrm>
                <a:off x="4294" y="2736"/>
                <a:ext cx="272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B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sp>
            <p:nvSpPr>
              <p:cNvPr id="7186" name="Rectangle 16"/>
              <p:cNvSpPr>
                <a:spLocks noChangeArrowheads="1"/>
              </p:cNvSpPr>
              <p:nvPr/>
            </p:nvSpPr>
            <p:spPr bwMode="auto">
              <a:xfrm>
                <a:off x="1615" y="1872"/>
                <a:ext cx="264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C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  <p:grpSp>
            <p:nvGrpSpPr>
              <p:cNvPr id="7187" name="Group 17"/>
              <p:cNvGrpSpPr>
                <a:grpSpLocks/>
              </p:cNvGrpSpPr>
              <p:nvPr/>
            </p:nvGrpSpPr>
            <p:grpSpPr bwMode="auto">
              <a:xfrm>
                <a:off x="2393" y="2833"/>
                <a:ext cx="1152" cy="621"/>
                <a:chOff x="2352" y="3251"/>
                <a:chExt cx="1152" cy="621"/>
              </a:xfrm>
            </p:grpSpPr>
            <p:sp>
              <p:nvSpPr>
                <p:cNvPr id="718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352" y="3264"/>
                  <a:ext cx="1152" cy="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3000" b="1">
                      <a:solidFill>
                        <a:srgbClr val="0000FF"/>
                      </a:solidFill>
                      <a:latin typeface="VNI-Times" pitchFamily="2" charset="0"/>
                    </a:rPr>
                    <a:t>O</a:t>
                  </a:r>
                </a:p>
              </p:txBody>
            </p:sp>
            <p:sp>
              <p:nvSpPr>
                <p:cNvPr id="7190" name="Oval 19"/>
                <p:cNvSpPr>
                  <a:spLocks noChangeArrowheads="1"/>
                </p:cNvSpPr>
                <p:nvPr/>
              </p:nvSpPr>
              <p:spPr bwMode="auto">
                <a:xfrm>
                  <a:off x="2880" y="3251"/>
                  <a:ext cx="52" cy="150"/>
                </a:xfrm>
                <a:prstGeom prst="ellipse">
                  <a:avLst/>
                </a:prstGeom>
                <a:solidFill>
                  <a:srgbClr val="CC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/>
                </a:p>
              </p:txBody>
            </p:sp>
          </p:grpSp>
          <p:sp>
            <p:nvSpPr>
              <p:cNvPr id="7188" name="Rectangle 20"/>
              <p:cNvSpPr>
                <a:spLocks noChangeArrowheads="1"/>
              </p:cNvSpPr>
              <p:nvPr/>
            </p:nvSpPr>
            <p:spPr bwMode="auto">
              <a:xfrm>
                <a:off x="3387" y="1536"/>
                <a:ext cx="666" cy="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2925" b="1">
                    <a:solidFill>
                      <a:srgbClr val="0000FF"/>
                    </a:solidFill>
                    <a:latin typeface="VNI-Times" pitchFamily="2" charset="0"/>
                  </a:rPr>
                  <a:t>   D</a:t>
                </a:r>
                <a:endParaRPr lang="en-US" altLang="en-US" sz="2700" b="1">
                  <a:solidFill>
                    <a:srgbClr val="CC0000"/>
                  </a:solidFill>
                  <a:latin typeface="VNI-Times" pitchFamily="2" charset="0"/>
                </a:endParaRPr>
              </a:p>
            </p:txBody>
          </p:sp>
        </p:grpSp>
      </p:grpSp>
      <p:pic>
        <p:nvPicPr>
          <p:cNvPr id="23" name="Picture 15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6576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5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3645694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4877989" y="1135529"/>
            <a:ext cx="30393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.VnTime" panose="020B7200000000000000" pitchFamily="34" charset="0"/>
              </a:rPr>
              <a:t>*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 </a:t>
            </a:r>
            <a:r>
              <a:rPr lang="en-US" altLang="en-US" sz="2400" b="1">
                <a:latin typeface=".VnTime" panose="020B7200000000000000" pitchFamily="34" charset="0"/>
              </a:rPr>
              <a:t>kÝnh: AB</a:t>
            </a: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4857749" y="1557011"/>
            <a:ext cx="45500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.VnTime" panose="020B7200000000000000" pitchFamily="34" charset="0"/>
              </a:rPr>
              <a:t>*</a:t>
            </a:r>
            <a:r>
              <a:rPr lang="en-US" altLang="en-US" sz="2400" b="1" dirty="0" err="1">
                <a:latin typeface=".VnTime" panose="020B7200000000000000" pitchFamily="34" charset="0"/>
              </a:rPr>
              <a:t>D©y</a:t>
            </a:r>
            <a:r>
              <a:rPr lang="en-US" altLang="en-US" sz="2400" b="1" dirty="0">
                <a:latin typeface=".VnTime" panose="020B7200000000000000" pitchFamily="34" charset="0"/>
              </a:rPr>
              <a:t> AB 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®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i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qua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t©m</a:t>
            </a:r>
            <a:endParaRPr lang="en-US" altLang="en-US" sz="2400" b="1" dirty="0">
              <a:solidFill>
                <a:srgbClr val="FF0000"/>
              </a:solidFill>
              <a:latin typeface=".VnTime" panose="020B7200000000000000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.VnTime" panose="020B7200000000000000" pitchFamily="34" charset="0"/>
              </a:rPr>
              <a:t>  </a:t>
            </a:r>
            <a:r>
              <a:rPr lang="en-US" altLang="en-US" sz="2400" b="1" dirty="0" err="1">
                <a:latin typeface=".VnTime" panose="020B7200000000000000" pitchFamily="34" charset="0"/>
              </a:rPr>
              <a:t>D©y</a:t>
            </a:r>
            <a:r>
              <a:rPr lang="en-US" altLang="en-US" sz="2400" b="1" dirty="0">
                <a:latin typeface=".VnTime" panose="020B7200000000000000" pitchFamily="34" charset="0"/>
              </a:rPr>
              <a:t> CD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kh«ng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®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i</a:t>
            </a:r>
            <a:r>
              <a:rPr lang="en-US" altLang="en-US" sz="2400" b="1" dirty="0">
                <a:solidFill>
                  <a:srgbClr val="FF0000"/>
                </a:solidFill>
                <a:latin typeface=".VnTime" panose="020B7200000000000000" pitchFamily="34" charset="0"/>
              </a:rPr>
              <a:t> qua </a:t>
            </a:r>
            <a:r>
              <a:rPr lang="en-US" altLang="en-US" sz="2400" b="1" dirty="0" err="1">
                <a:solidFill>
                  <a:srgbClr val="FF0000"/>
                </a:solidFill>
                <a:latin typeface=".VnTime" panose="020B7200000000000000" pitchFamily="34" charset="0"/>
              </a:rPr>
              <a:t>t©m</a:t>
            </a:r>
            <a:endParaRPr lang="en-US" altLang="en-US" sz="2400" b="1" dirty="0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50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55" y="47633"/>
            <a:ext cx="8048214" cy="22270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29" y="2355998"/>
            <a:ext cx="8040329" cy="2763457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943289" y="4617361"/>
            <a:ext cx="1051183" cy="40295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1259181" y="79845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 hình vẽ sau biết                    . Tính  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457910"/>
              </p:ext>
            </p:extLst>
          </p:nvPr>
        </p:nvGraphicFramePr>
        <p:xfrm>
          <a:off x="3901736" y="908051"/>
          <a:ext cx="148431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9" name="Equation" r:id="rId8" imgW="1536480" imgH="330120" progId="Equation.DSMT4">
                  <p:embed/>
                </p:oleObj>
              </mc:Choice>
              <mc:Fallback>
                <p:oleObj name="Equation" r:id="rId8" imgW="15364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1736" y="908051"/>
                        <a:ext cx="1484313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600877"/>
              </p:ext>
            </p:extLst>
          </p:nvPr>
        </p:nvGraphicFramePr>
        <p:xfrm>
          <a:off x="2022440" y="1268313"/>
          <a:ext cx="4048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0" name="Equation" r:id="rId10" imgW="419040" imgH="266400" progId="Equation.DSMT4">
                  <p:embed/>
                </p:oleObj>
              </mc:Choice>
              <mc:Fallback>
                <p:oleObj name="Equation" r:id="rId10" imgW="4190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40" y="1268313"/>
                        <a:ext cx="404813" cy="26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35"/>
          <p:cNvGrpSpPr>
            <a:grpSpLocks/>
          </p:cNvGrpSpPr>
          <p:nvPr/>
        </p:nvGrpSpPr>
        <p:grpSpPr bwMode="auto">
          <a:xfrm>
            <a:off x="5579712" y="256039"/>
            <a:ext cx="2027822" cy="1887824"/>
            <a:chOff x="3792" y="2352"/>
            <a:chExt cx="1602" cy="1666"/>
          </a:xfrm>
        </p:grpSpPr>
        <p:sp>
          <p:nvSpPr>
            <p:cNvPr id="30" name="Line 36"/>
            <p:cNvSpPr>
              <a:spLocks noChangeShapeType="1"/>
            </p:cNvSpPr>
            <p:nvPr/>
          </p:nvSpPr>
          <p:spPr bwMode="auto">
            <a:xfrm>
              <a:off x="4008" y="3228"/>
              <a:ext cx="1107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1" name="Group 37"/>
            <p:cNvGrpSpPr>
              <a:grpSpLocks/>
            </p:cNvGrpSpPr>
            <p:nvPr/>
          </p:nvGrpSpPr>
          <p:grpSpPr bwMode="auto">
            <a:xfrm>
              <a:off x="3792" y="2352"/>
              <a:ext cx="1602" cy="1666"/>
              <a:chOff x="3792" y="2352"/>
              <a:chExt cx="1602" cy="1666"/>
            </a:xfrm>
          </p:grpSpPr>
          <p:sp>
            <p:nvSpPr>
              <p:cNvPr id="32" name="Line 38"/>
              <p:cNvSpPr>
                <a:spLocks noChangeShapeType="1"/>
              </p:cNvSpPr>
              <p:nvPr/>
            </p:nvSpPr>
            <p:spPr bwMode="auto">
              <a:xfrm>
                <a:off x="4944" y="3125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3" name="Line 39"/>
              <p:cNvSpPr>
                <a:spLocks noChangeShapeType="1"/>
              </p:cNvSpPr>
              <p:nvPr/>
            </p:nvSpPr>
            <p:spPr bwMode="auto">
              <a:xfrm>
                <a:off x="4848" y="2688"/>
                <a:ext cx="0" cy="1008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34" name="Group 40"/>
              <p:cNvGrpSpPr>
                <a:grpSpLocks/>
              </p:cNvGrpSpPr>
              <p:nvPr/>
            </p:nvGrpSpPr>
            <p:grpSpPr bwMode="auto">
              <a:xfrm>
                <a:off x="3792" y="2352"/>
                <a:ext cx="1602" cy="1666"/>
                <a:chOff x="3792" y="2352"/>
                <a:chExt cx="1602" cy="1666"/>
              </a:xfrm>
            </p:grpSpPr>
            <p:sp>
              <p:nvSpPr>
                <p:cNvPr id="35" name="Oval 41"/>
                <p:cNvSpPr>
                  <a:spLocks noChangeArrowheads="1"/>
                </p:cNvSpPr>
                <p:nvPr/>
              </p:nvSpPr>
              <p:spPr bwMode="auto">
                <a:xfrm>
                  <a:off x="4011" y="2597"/>
                  <a:ext cx="1107" cy="1200"/>
                </a:xfrm>
                <a:prstGeom prst="ellipse">
                  <a:avLst/>
                </a:prstGeom>
                <a:noFill/>
                <a:ln w="9525" algn="ctr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4608" y="2352"/>
                  <a:ext cx="528" cy="353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M</a:t>
                  </a:r>
                </a:p>
              </p:txBody>
            </p:sp>
            <p:sp>
              <p:nvSpPr>
                <p:cNvPr id="3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4632" y="3665"/>
                  <a:ext cx="528" cy="353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N</a:t>
                  </a:r>
                </a:p>
              </p:txBody>
            </p:sp>
            <p:sp>
              <p:nvSpPr>
                <p:cNvPr id="3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3792" y="3025"/>
                  <a:ext cx="267" cy="353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P</a:t>
                  </a:r>
                </a:p>
              </p:txBody>
            </p:sp>
            <p:sp>
              <p:nvSpPr>
                <p:cNvPr id="3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5079" y="2702"/>
                  <a:ext cx="315" cy="679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400" dirty="0">
                      <a:solidFill>
                        <a:srgbClr val="4E39C9"/>
                      </a:solidFill>
                      <a:latin typeface=".VnTime" pitchFamily="34" charset="0"/>
                      <a:cs typeface="Arial" charset="0"/>
                    </a:rPr>
                    <a:t> </a:t>
                  </a:r>
                  <a:r>
                    <a:rPr lang="en-US" sz="20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Q</a:t>
                  </a:r>
                </a:p>
              </p:txBody>
            </p:sp>
            <p:sp>
              <p:nvSpPr>
                <p:cNvPr id="40" name="Line 46"/>
                <p:cNvSpPr>
                  <a:spLocks noChangeShapeType="1"/>
                </p:cNvSpPr>
                <p:nvPr/>
              </p:nvSpPr>
              <p:spPr bwMode="auto">
                <a:xfrm>
                  <a:off x="4848" y="3120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410" y="2739"/>
                  <a:ext cx="336" cy="869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endParaRPr lang="en-US" sz="800" dirty="0">
                    <a:solidFill>
                      <a:srgbClr val="4E39C9"/>
                    </a:solidFill>
                    <a:latin typeface=".VnTime" pitchFamily="34" charset="0"/>
                    <a:cs typeface="Arial" charset="0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en-US" sz="200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  <a:endParaRPr lang="en-US" sz="20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2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4776" y="3168"/>
                  <a:ext cx="288" cy="353"/>
                </a:xfrm>
                <a:prstGeom prst="rect">
                  <a:avLst/>
                </a:prstGeom>
                <a:noFill/>
                <a:ln w="9525" algn="ctr">
                  <a:noFill/>
                  <a:prstDash val="sysDot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en-US" sz="20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I</a:t>
                  </a:r>
                </a:p>
              </p:txBody>
            </p:sp>
          </p:grpSp>
        </p:grpSp>
      </p:grpSp>
      <p:sp>
        <p:nvSpPr>
          <p:cNvPr id="43" name="Oval 42"/>
          <p:cNvSpPr/>
          <p:nvPr/>
        </p:nvSpPr>
        <p:spPr>
          <a:xfrm>
            <a:off x="2342065" y="456634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1925177" y="2920759"/>
            <a:ext cx="3458543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có                                                                                                           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96244"/>
              </p:ext>
            </p:extLst>
          </p:nvPr>
        </p:nvGraphicFramePr>
        <p:xfrm>
          <a:off x="1567228" y="3516521"/>
          <a:ext cx="130651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1" name="Equation" r:id="rId12" imgW="1346040" imgH="330120" progId="Equation.DSMT4">
                  <p:embed/>
                </p:oleObj>
              </mc:Choice>
              <mc:Fallback>
                <p:oleObj name="Equation" r:id="rId12" imgW="134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7228" y="3516521"/>
                        <a:ext cx="1306513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510371"/>
              </p:ext>
            </p:extLst>
          </p:nvPr>
        </p:nvGraphicFramePr>
        <p:xfrm>
          <a:off x="2748322" y="3044984"/>
          <a:ext cx="11445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2" name="Equation" r:id="rId14" imgW="1180800" imgH="330120" progId="Equation.DSMT4">
                  <p:embed/>
                </p:oleObj>
              </mc:Choice>
              <mc:Fallback>
                <p:oleObj name="Equation" r:id="rId14" imgW="11808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8322" y="3044984"/>
                        <a:ext cx="1144587" cy="322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/>
          <p:nvPr/>
        </p:nvSpPr>
        <p:spPr>
          <a:xfrm>
            <a:off x="2811214" y="3377139"/>
            <a:ext cx="5131220" cy="461653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 Quan hệ giữa đường kính và dây )                                                                                          </a:t>
            </a: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328694"/>
              </p:ext>
            </p:extLst>
          </p:nvPr>
        </p:nvGraphicFramePr>
        <p:xfrm>
          <a:off x="1560600" y="3838784"/>
          <a:ext cx="30321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3" name="Equation" r:id="rId16" imgW="3124080" imgH="634680" progId="Equation.DSMT4">
                  <p:embed/>
                </p:oleObj>
              </mc:Choice>
              <mc:Fallback>
                <p:oleObj name="Equation" r:id="rId16" imgW="312408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0600" y="3838784"/>
                        <a:ext cx="30321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26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2438400" y="158236"/>
            <a:ext cx="4419600" cy="5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 DẪN VỀ NHÀ </a:t>
            </a: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04800" y="776073"/>
            <a:ext cx="5562600" cy="52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Xem lại các dạng bài tập đã chữa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04800" y="1246150"/>
            <a:ext cx="8763000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 thuộc: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 lí về quan hệ vuông góc giữa đường kính và dây của đường tròn, nắm được đường kính là dây lớn nhất của đường tròn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04799" y="2554882"/>
            <a:ext cx="8444179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z="2800" dirty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10,11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SGK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104.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bìa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gấp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fr-FR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9895" y="3407100"/>
            <a:ext cx="8686800" cy="95409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Chuẩn bị giờ sau: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Hoàn thành các bài tập, giờ sau luyện tập </a:t>
            </a:r>
          </a:p>
        </p:txBody>
      </p:sp>
      <p:pic>
        <p:nvPicPr>
          <p:cNvPr id="7" name="Picture 21" descr="Whitecorner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97278">
            <a:off x="-52488" y="2672206"/>
            <a:ext cx="1970407" cy="236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74532" y="4253973"/>
            <a:ext cx="7514661" cy="707874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cap="all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0099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Chúc các em học tốt.</a:t>
            </a:r>
          </a:p>
        </p:txBody>
      </p:sp>
    </p:spTree>
    <p:extLst>
      <p:ext uri="{BB962C8B-B14F-4D97-AF65-F5344CB8AC3E}">
        <p14:creationId xmlns:p14="http://schemas.microsoft.com/office/powerpoint/2010/main" val="38700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/>
      <p:bldP spid="20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0"/>
          <a:stretch>
            <a:fillRect/>
          </a:stretch>
        </p:blipFill>
        <p:spPr bwMode="auto">
          <a:xfrm>
            <a:off x="7215844" y="3943416"/>
            <a:ext cx="2385356" cy="104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3082546" y="1775270"/>
            <a:ext cx="3267644" cy="3168303"/>
          </a:xfrm>
          <a:prstGeom prst="ellipse">
            <a:avLst/>
          </a:prstGeom>
          <a:noFill/>
          <a:ln w="38100">
            <a:solidFill>
              <a:srgbClr val="015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36" y="2965693"/>
            <a:ext cx="180725" cy="5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57" y="3794287"/>
            <a:ext cx="203181" cy="56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3071684" y="3340412"/>
            <a:ext cx="3329116" cy="19049"/>
          </a:xfrm>
          <a:prstGeom prst="line">
            <a:avLst/>
          </a:prstGeom>
          <a:noFill/>
          <a:ln w="19050">
            <a:solidFill>
              <a:srgbClr val="00B05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rot="1530936" flipV="1">
            <a:off x="3111804" y="3314485"/>
            <a:ext cx="3075027" cy="743484"/>
          </a:xfrm>
          <a:prstGeom prst="line">
            <a:avLst/>
          </a:prstGeom>
          <a:noFill/>
          <a:ln w="19050">
            <a:solidFill>
              <a:srgbClr val="00B05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572001" y="3100806"/>
            <a:ext cx="459512" cy="46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156FF"/>
                </a:solidFill>
                <a:cs typeface="Arial" charset="0"/>
                <a:sym typeface="Symbol" pitchFamily="18" charset="2"/>
              </a:rPr>
              <a:t>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71450" y="99351"/>
            <a:ext cx="8972550" cy="181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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 thủ nào chạm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 trước.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cầu thủ ở 2 vị trí như hình vẽ. Nếu cả 2 cầu thủ cùng bắt đầu chạy thẳng tới bóng và chạy với vận tốc bằng nhau. Hỏi cầu thủ nào chạm bóng trước?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73941">
            <a:off x="2924246" y="3232154"/>
            <a:ext cx="192487" cy="17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85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42" y="1962150"/>
            <a:ext cx="6594475" cy="318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4" y="1671691"/>
            <a:ext cx="7183437" cy="166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967"/>
            <a:ext cx="6691312" cy="27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079553"/>
            <a:ext cx="4500563" cy="279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4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06" name="Picture 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08" y="1958863"/>
            <a:ext cx="2634116" cy="2075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408" name="Picture 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465" y="1501889"/>
            <a:ext cx="2288268" cy="230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0" y="1379424"/>
            <a:ext cx="4187599" cy="68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là đường kính: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1060224" y="1658371"/>
            <a:ext cx="1193029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</a:t>
            </a:r>
            <a:r>
              <a:rPr lang="en-US" altLang="en-US" sz="2000" b="1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000" b="1">
                <a:solidFill>
                  <a:srgbClr val="FF0000"/>
                </a:solidFill>
              </a:rPr>
              <a:t>AB )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02546" y="4107657"/>
            <a:ext cx="3136446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Hiển nhiên AB = 2R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4023179" y="1364684"/>
            <a:ext cx="5120821" cy="37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không là đường kính</a:t>
            </a:r>
            <a:r>
              <a:rPr lang="en-US" altLang="en-US" sz="1286"/>
              <a:t>:</a:t>
            </a:r>
            <a:endParaRPr lang="en-US" altLang="en-US" sz="2000" b="1">
              <a:solidFill>
                <a:srgbClr val="0000FF"/>
              </a:solidFill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3831545" y="3477192"/>
            <a:ext cx="3290661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Xét tam giác AOB ta có: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3995965" y="3943237"/>
            <a:ext cx="4581071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AB &lt; AO + OB = 2R(BĐT tam giác)</a:t>
            </a:r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5202465" y="4333309"/>
            <a:ext cx="2447018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286"/>
              <a:t>Nên AB  &lt; 2R</a:t>
            </a:r>
          </a:p>
        </p:txBody>
      </p:sp>
      <p:sp>
        <p:nvSpPr>
          <p:cNvPr id="57368" name="Line 24"/>
          <p:cNvSpPr>
            <a:spLocks noChangeShapeType="1"/>
          </p:cNvSpPr>
          <p:nvPr/>
        </p:nvSpPr>
        <p:spPr bwMode="auto">
          <a:xfrm>
            <a:off x="3721554" y="1364684"/>
            <a:ext cx="0" cy="35934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5093607" y="1658371"/>
            <a:ext cx="1078960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</a:t>
            </a:r>
            <a:r>
              <a:rPr lang="en-US" altLang="en-US" sz="2000" b="1">
                <a:solidFill>
                  <a:srgbClr val="FF0000"/>
                </a:solidFill>
              </a:rPr>
              <a:t>AB)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68741" y="485889"/>
            <a:ext cx="8680223" cy="86344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571" b="1" u="sng">
                <a:solidFill>
                  <a:srgbClr val="0000FF"/>
                </a:solidFill>
              </a:rPr>
              <a:t>Bài toán 1</a:t>
            </a:r>
            <a:r>
              <a:rPr lang="en-US" altLang="en-US" sz="2571" b="1">
                <a:solidFill>
                  <a:srgbClr val="0000FF"/>
                </a:solidFill>
              </a:rPr>
              <a:t>:</a:t>
            </a:r>
            <a:r>
              <a:rPr lang="en-US" altLang="en-US" sz="2571"/>
              <a:t> Cho AB là một dây bất kỳ của đường tròn  (O; R).                           </a:t>
            </a:r>
          </a:p>
          <a:p>
            <a:r>
              <a:rPr lang="en-US" altLang="en-US" sz="2571"/>
              <a:t>               Chứng minh rằng:  AB </a:t>
            </a:r>
            <a:r>
              <a:rPr lang="en-US" altLang="en-US" sz="2571" b="1"/>
              <a:t>≤</a:t>
            </a:r>
            <a:r>
              <a:rPr lang="en-US" altLang="en-US" sz="2571"/>
              <a:t> 2R </a:t>
            </a:r>
          </a:p>
        </p:txBody>
      </p:sp>
      <p:sp>
        <p:nvSpPr>
          <p:cNvPr id="57409" name="Rectangle 65"/>
          <p:cNvSpPr>
            <a:spLocks noGrp="1"/>
          </p:cNvSpPr>
          <p:nvPr>
            <p:ph type="title"/>
          </p:nvPr>
        </p:nvSpPr>
        <p:spPr>
          <a:xfrm>
            <a:off x="26081" y="56130"/>
            <a:ext cx="6795634" cy="375330"/>
          </a:xfrm>
        </p:spPr>
        <p:txBody>
          <a:bodyPr>
            <a:noAutofit/>
          </a:bodyPr>
          <a:lstStyle/>
          <a:p>
            <a:r>
              <a:rPr lang="en-US" altLang="en-US" sz="2800" b="1" u="sng" dirty="0">
                <a:solidFill>
                  <a:srgbClr val="FF0000"/>
                </a:solidFill>
              </a:rPr>
              <a:t>1. So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sánh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độ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dài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của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đường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kính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và</a:t>
            </a:r>
            <a:r>
              <a:rPr lang="en-US" altLang="en-US" sz="2800" b="1" u="sng" dirty="0">
                <a:solidFill>
                  <a:srgbClr val="FF0000"/>
                </a:solidFill>
              </a:rPr>
              <a:t> </a:t>
            </a:r>
            <a:r>
              <a:rPr lang="en-US" altLang="en-US" sz="2800" b="1" u="sng" dirty="0" err="1">
                <a:solidFill>
                  <a:srgbClr val="FF0000"/>
                </a:solidFill>
              </a:rPr>
              <a:t>dây</a:t>
            </a:r>
            <a:endParaRPr lang="en-US" altLang="en-US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386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3" grpId="0"/>
      <p:bldP spid="57354" grpId="0"/>
      <p:bldP spid="57355" grpId="0"/>
      <p:bldP spid="57356" grpId="0"/>
      <p:bldP spid="57357" grpId="0"/>
      <p:bldP spid="57367" grpId="0"/>
      <p:bldP spid="57374" grpId="0"/>
      <p:bldP spid="573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8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78" y="1679916"/>
            <a:ext cx="2908526" cy="229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8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447" y="1310256"/>
            <a:ext cx="2533196" cy="255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191634" y="1023371"/>
            <a:ext cx="3995964" cy="68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là đường kính</a:t>
            </a: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1170214" y="1391898"/>
            <a:ext cx="1193029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</a:t>
            </a:r>
            <a:r>
              <a:rPr lang="en-US" altLang="en-US" sz="2000" b="1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en-US" altLang="en-US" sz="2000" b="1">
                <a:solidFill>
                  <a:srgbClr val="FF0000"/>
                </a:solidFill>
              </a:rPr>
              <a:t>AB )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4023179" y="1035844"/>
            <a:ext cx="4956402" cy="37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</a:rPr>
              <a:t>*)Trường hợp dây AB không là đường kính</a:t>
            </a:r>
          </a:p>
        </p:txBody>
      </p:sp>
      <p:sp>
        <p:nvSpPr>
          <p:cNvPr id="105481" name="Line 9"/>
          <p:cNvSpPr>
            <a:spLocks noChangeShapeType="1"/>
          </p:cNvSpPr>
          <p:nvPr/>
        </p:nvSpPr>
        <p:spPr bwMode="auto">
          <a:xfrm>
            <a:off x="4050393" y="1008630"/>
            <a:ext cx="0" cy="263298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5395232" y="1297782"/>
            <a:ext cx="1078960" cy="42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</a:rPr>
              <a:t>(O</a:t>
            </a:r>
            <a:r>
              <a:rPr lang="en-US" altLang="en-US" sz="2286" b="1">
                <a:solidFill>
                  <a:srgbClr val="FF0000"/>
                </a:solidFill>
                <a:sym typeface="Symbol" panose="05050102010706020507" pitchFamily="18" charset="2"/>
              </a:rPr>
              <a:t></a:t>
            </a:r>
            <a:r>
              <a:rPr lang="en-US" altLang="en-US" sz="2000" b="1">
                <a:solidFill>
                  <a:srgbClr val="FF0000"/>
                </a:solidFill>
              </a:rPr>
              <a:t>AB)</a:t>
            </a: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268741" y="129835"/>
            <a:ext cx="8680223" cy="86344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571" b="1" u="sng">
                <a:solidFill>
                  <a:srgbClr val="0000FF"/>
                </a:solidFill>
              </a:rPr>
              <a:t>Bài toán 1</a:t>
            </a:r>
            <a:r>
              <a:rPr lang="en-US" altLang="en-US" sz="2571" b="1">
                <a:solidFill>
                  <a:srgbClr val="0000FF"/>
                </a:solidFill>
              </a:rPr>
              <a:t>:</a:t>
            </a:r>
            <a:r>
              <a:rPr lang="en-US" altLang="en-US" sz="2571"/>
              <a:t> Cho AB là một dây bất kỳ của đường tròn  (O; R).                           </a:t>
            </a:r>
          </a:p>
          <a:p>
            <a:r>
              <a:rPr lang="en-US" altLang="en-US" sz="2571"/>
              <a:t>               Chứng minh rằng:  AB </a:t>
            </a:r>
            <a:r>
              <a:rPr lang="en-US" altLang="en-US" sz="2571" b="1"/>
              <a:t>≤</a:t>
            </a:r>
            <a:r>
              <a:rPr lang="en-US" altLang="en-US" sz="2571"/>
              <a:t> 2R </a:t>
            </a:r>
          </a:p>
        </p:txBody>
      </p:sp>
      <p:sp>
        <p:nvSpPr>
          <p:cNvPr id="105484" name="Line 12"/>
          <p:cNvSpPr>
            <a:spLocks noChangeShapeType="1"/>
          </p:cNvSpPr>
          <p:nvPr/>
        </p:nvSpPr>
        <p:spPr bwMode="auto">
          <a:xfrm>
            <a:off x="-20411" y="1009764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3474358" y="3668827"/>
            <a:ext cx="1453696" cy="456925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en-US" sz="2500" b="1">
                <a:solidFill>
                  <a:srgbClr val="FF0000"/>
                </a:solidFill>
              </a:rPr>
              <a:t>AB </a:t>
            </a:r>
            <a:r>
              <a:rPr lang="en-US" altLang="en-US" sz="2500" b="1">
                <a:solidFill>
                  <a:srgbClr val="FF0000"/>
                </a:solidFill>
                <a:cs typeface="Times New Roman" panose="02020603050405020304" pitchFamily="18" charset="0"/>
              </a:rPr>
              <a:t>≤</a:t>
            </a:r>
            <a:r>
              <a:rPr lang="en-US" altLang="en-US" sz="2500" b="1">
                <a:solidFill>
                  <a:srgbClr val="FF0000"/>
                </a:solidFill>
              </a:rPr>
              <a:t> 2R</a:t>
            </a: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100920" y="4241460"/>
            <a:ext cx="8988651" cy="489883"/>
          </a:xfrm>
          <a:prstGeom prst="rect">
            <a:avLst/>
          </a:prstGeom>
          <a:solidFill>
            <a:srgbClr val="D5FBA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714"/>
              <a:t>Hãy phát biểu kết quả của bài toán trên dưới dạng một định lí ?</a:t>
            </a:r>
          </a:p>
        </p:txBody>
      </p:sp>
      <p:sp>
        <p:nvSpPr>
          <p:cNvPr id="105489" name="Line 17"/>
          <p:cNvSpPr>
            <a:spLocks noChangeShapeType="1"/>
          </p:cNvSpPr>
          <p:nvPr/>
        </p:nvSpPr>
        <p:spPr bwMode="auto">
          <a:xfrm>
            <a:off x="2596697" y="3394416"/>
            <a:ext cx="796018" cy="49439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  <p:sp>
        <p:nvSpPr>
          <p:cNvPr id="105490" name="Line 18"/>
          <p:cNvSpPr>
            <a:spLocks noChangeShapeType="1"/>
          </p:cNvSpPr>
          <p:nvPr/>
        </p:nvSpPr>
        <p:spPr bwMode="auto">
          <a:xfrm flipH="1">
            <a:off x="5038046" y="3587184"/>
            <a:ext cx="913946" cy="285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286"/>
          </a:p>
        </p:txBody>
      </p:sp>
    </p:spTree>
    <p:extLst>
      <p:ext uri="{BB962C8B-B14F-4D97-AF65-F5344CB8AC3E}">
        <p14:creationId xmlns:p14="http://schemas.microsoft.com/office/powerpoint/2010/main" val="98172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7" grpId="0" animBg="1"/>
      <p:bldP spid="10548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455840" y="4512469"/>
            <a:ext cx="306161" cy="50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vi-VN" altLang="en-US" sz="2786" b="1">
              <a:solidFill>
                <a:srgbClr val="CC0000"/>
              </a:solidFill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424090" y="327139"/>
            <a:ext cx="8488589" cy="92961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786" b="1" u="sng">
                <a:solidFill>
                  <a:srgbClr val="0000FF"/>
                </a:solidFill>
              </a:rPr>
              <a:t>Định lí 1</a:t>
            </a:r>
            <a:r>
              <a:rPr lang="en-US" altLang="en-US" sz="2786">
                <a:solidFill>
                  <a:srgbClr val="0000FF"/>
                </a:solidFill>
              </a:rPr>
              <a:t>: Trong các dây của một đường tròn, </a:t>
            </a:r>
            <a:r>
              <a:rPr lang="en-US" altLang="en-US" sz="2786">
                <a:solidFill>
                  <a:srgbClr val="FF0000"/>
                </a:solidFill>
              </a:rPr>
              <a:t>dây</a:t>
            </a:r>
            <a:r>
              <a:rPr lang="en-US" altLang="en-US" sz="2786">
                <a:solidFill>
                  <a:srgbClr val="0000FF"/>
                </a:solidFill>
              </a:rPr>
              <a:t> </a:t>
            </a:r>
            <a:r>
              <a:rPr lang="en-US" altLang="en-US" sz="2786">
                <a:solidFill>
                  <a:srgbClr val="FF0000"/>
                </a:solidFill>
              </a:rPr>
              <a:t>lớn nhất</a:t>
            </a:r>
            <a:r>
              <a:rPr lang="en-US" altLang="en-US" sz="2786">
                <a:solidFill>
                  <a:srgbClr val="0000FF"/>
                </a:solidFill>
              </a:rPr>
              <a:t> là </a:t>
            </a:r>
            <a:r>
              <a:rPr lang="en-US" altLang="en-US" sz="2786">
                <a:solidFill>
                  <a:srgbClr val="FF0000"/>
                </a:solidFill>
              </a:rPr>
              <a:t>đường kính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384402" y="1880621"/>
            <a:ext cx="8412616" cy="929619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506" tIns="35753" rIns="71506" bIns="35753">
            <a:spAutoFit/>
          </a:bodyPr>
          <a:lstStyle>
            <a:lvl1pPr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006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01713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01775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01838" defTabSz="1001713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590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162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734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30638" defTabSz="10017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86" b="1">
                <a:solidFill>
                  <a:srgbClr val="FF0000"/>
                </a:solidFill>
              </a:rPr>
              <a:t>Trong các dây của đường tròn tâm O bán kính R dây lớn nhất có độ dài bằng bao nhiêu ?</a:t>
            </a:r>
          </a:p>
        </p:txBody>
      </p:sp>
    </p:spTree>
    <p:extLst>
      <p:ext uri="{BB962C8B-B14F-4D97-AF65-F5344CB8AC3E}">
        <p14:creationId xmlns:p14="http://schemas.microsoft.com/office/powerpoint/2010/main" val="547060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  <p:bldP spid="880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902676" y="1816850"/>
            <a:ext cx="3267644" cy="3168303"/>
          </a:xfrm>
          <a:prstGeom prst="ellips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28" tIns="45714" rIns="91428" bIns="4571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503" y="3007044"/>
            <a:ext cx="180725" cy="59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203" y="3835867"/>
            <a:ext cx="203181" cy="56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891814" y="3381992"/>
            <a:ext cx="3329116" cy="19049"/>
          </a:xfrm>
          <a:prstGeom prst="line">
            <a:avLst/>
          </a:prstGeom>
          <a:noFill/>
          <a:ln w="19050">
            <a:solidFill>
              <a:srgbClr val="0066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rot="1530936" flipV="1">
            <a:off x="931942" y="3356065"/>
            <a:ext cx="3075027" cy="743484"/>
          </a:xfrm>
          <a:prstGeom prst="line">
            <a:avLst/>
          </a:prstGeom>
          <a:noFill/>
          <a:ln w="19050">
            <a:solidFill>
              <a:srgbClr val="0066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8" tIns="45714" rIns="91428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392131" y="3142386"/>
            <a:ext cx="459512" cy="46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156FF"/>
                </a:solidFill>
                <a:cs typeface="Arial" charset="0"/>
                <a:sym typeface="Symbol" pitchFamily="18" charset="2"/>
              </a:rPr>
              <a:t>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71450" y="-44232"/>
            <a:ext cx="8972550" cy="181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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 thủ nào chạm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 trước. </a:t>
            </a:r>
            <a:r>
              <a: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cầu thủ ở 2 vị trí như hình vẽ. Nếu cả 2 cầu thủ cùng bắt đầu chạy thẳng tới bóng và chạy với vận tốc bằng nhau. Hỏi cầu thủ nào chạm bóng trước?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73941">
            <a:off x="744388" y="3273734"/>
            <a:ext cx="192487" cy="17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57725" y="1699029"/>
            <a:ext cx="4219970" cy="267764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36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95865E-6 L -0.37848 0.0126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4" y="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00278 L -0.35225 -0.145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-74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14.xml>PPT9 86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829</TotalTime>
  <Words>1588</Words>
  <Application>Microsoft Office PowerPoint</Application>
  <PresentationFormat>On-screen Show (16:9)</PresentationFormat>
  <Paragraphs>208</Paragraphs>
  <Slides>31</Slides>
  <Notes>10</Notes>
  <HiddenSlides>0</HiddenSlides>
  <MMClips>9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宋体</vt:lpstr>
      <vt:lpstr>.VnTime</vt:lpstr>
      <vt:lpstr>Arial</vt:lpstr>
      <vt:lpstr>Calibri</vt:lpstr>
      <vt:lpstr>Calibri Light</vt:lpstr>
      <vt:lpstr>Symbol</vt:lpstr>
      <vt:lpstr>Times New Roman</vt:lpstr>
      <vt:lpstr>VNI-Times</vt:lpstr>
      <vt:lpstr>Wingdings</vt:lpstr>
      <vt:lpstr>Wingdings 3</vt:lpstr>
      <vt:lpstr>Office Theme</vt:lpstr>
      <vt:lpstr>2_Office Theme</vt:lpstr>
      <vt:lpstr>3_Office Theme</vt:lpstr>
      <vt:lpstr>1_Office 主题</vt:lpstr>
      <vt:lpstr>5_Office Theme</vt:lpstr>
      <vt:lpstr>8_Office Theme</vt:lpstr>
      <vt:lpstr>1_Office Theme</vt:lpstr>
      <vt:lpstr>4_Office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So sánh độ dài của đường kính và dây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?2 Cho hình vẽ sau. Hãy tính độ dài dây AB, biết OA =13cm, AM = MB,  OM = 5cm.</vt:lpstr>
      <vt:lpstr>PowerPoint Presentation</vt:lpstr>
      <vt:lpstr>Các em tạm dừng để làm bài xong sau đó xem tiếp.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85</cp:revision>
  <dcterms:created xsi:type="dcterms:W3CDTF">2019-08-13T03:27:32Z</dcterms:created>
  <dcterms:modified xsi:type="dcterms:W3CDTF">2023-05-16T14:09:27Z</dcterms:modified>
</cp:coreProperties>
</file>