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499" r:id="rId2"/>
    <p:sldId id="490" r:id="rId3"/>
    <p:sldId id="491" r:id="rId4"/>
    <p:sldId id="501" r:id="rId5"/>
    <p:sldId id="493" r:id="rId6"/>
    <p:sldId id="497" r:id="rId7"/>
    <p:sldId id="498" r:id="rId8"/>
    <p:sldId id="494" r:id="rId9"/>
    <p:sldId id="500" r:id="rId10"/>
    <p:sldId id="495" r:id="rId11"/>
    <p:sldId id="496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 snapToObjects="1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D31B0-0571-4973-AA7F-3DD6B2798F0B}" type="datetimeFigureOut">
              <a:rPr lang="vi-VN" smtClean="0"/>
              <a:t>20/12/2022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B9EE-AED6-427D-8424-0535FE63BE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170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493096-2886-2544-8BC8-6FAF8DED0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6F79D88-BE7C-E441-9854-FF7DBEAE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C968C0-1272-FC46-B6B1-B48493D5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12/20/2022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5FA692-4B01-CC48-A620-4A44972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C4DE83-2E00-2149-8212-35CE3E10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793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3C4046-7137-BF40-806C-7FEE66B7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48D392-8E23-C645-9B3B-176D24E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D5CBA5-B345-E042-B1BF-D36A7A18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12/20/2022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F7AAC7-258B-3749-8F60-76ACBEAF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73C984-E8AA-5445-9CC0-2EEA355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5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44A2AB4-1214-6045-BF77-65C4F32E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9E8E26-18DF-5A4B-A5ED-C2FBFAAE9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984DCA-0EE3-1240-95E3-2375BB65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12/20/2022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7FA7E7-C236-354D-B65C-A0745EA7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67947E-CC13-DE43-A931-C039BD97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095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12/20/2022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4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53C4EA-BDA5-754E-A8CE-F7A5CD7C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3A71E8-69E4-8444-81ED-4DE718AF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3883BD-95AF-7C41-AB00-CF14B625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12/20/2022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005A82-DC1F-644B-AA51-CBF3B876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53DEBA-9AA5-CD4B-98BF-62BD4A1F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34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0F5EE7-19E8-8844-9F07-B3A1EF4F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56B41E-950A-1E44-B17D-0ACC59190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3487863-6E8D-A340-A6BF-04383FDC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30520E-892B-2041-A6EA-E5CC0EF6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12/20/2022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7A4C06-E3E8-B640-8579-B4ED029E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BFF2E8-A348-A14E-A610-B38F5ED0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06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4738E-CDAB-254E-88DC-587FAF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6AEB0D-156C-A040-9C5A-98B763B2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16ED7D-F0AC-DE47-B8CB-6F0F9651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96E98D1-E470-7E40-9F32-831AE2265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40DDB1F-BD65-A74F-A85D-0C9A5876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B7BB534-3189-5E4F-8096-20915794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12/20/2022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DA5E367-A6B4-A148-A44B-61456D34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5AC40D3-6A48-FB4B-B8B8-12C3396D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94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0FA0B5-28F1-8748-A8B4-CD2FCC52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0F86EC-E833-F14C-9E66-41E9BEB4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12/20/2022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FE3430E-D9A5-E04A-985D-93317E89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6C48E-4D98-784D-9AF0-ABC124B7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637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5E831CA-2E69-5949-B30F-B8B78C06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12/20/2022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6312613-5B0C-B145-BC31-11CC02A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A4D6E0-DF1D-D44F-AFB2-05755379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3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261EC1-65C2-EB45-A93E-1AA9DBD8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443CC4-A924-DC4D-BA58-15D09327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ABEE95-5BCE-8648-9C00-80EA5308A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7BA5D7-C2E5-1742-AA49-7F1ED86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12/20/2022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7C4474-E552-A24D-910B-4D79E138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97345F-AC4B-3649-9A05-4D44A23D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156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48DB51-B784-E74C-9D76-06757914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9534F8A-F4A6-2E42-8AA7-3B53EFA74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E69CCA-7AD0-DF4E-BE22-882BA089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71F450-BAB6-7349-B544-02570C29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12/20/2022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D9A3AE-09C2-4744-8813-4D233C72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5C0A07-998A-7A4E-A16D-51441D4A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2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40C9B2B-FF67-DE4E-9ACE-99ACF44E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22186-470E-8242-8E12-9F20C1A8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0F3543-E5C8-354B-B80B-CE428A270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x-none" smtClean="0"/>
              <a:t>12/20/2022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CE371A-8B3D-194A-954B-64E0C6A3B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D0657F-ABA6-3747-885D-9C40F476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1104404" y="78400"/>
            <a:ext cx="9743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x-none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HÌNH THÀNH VÀ BƯỚC ĐẦU PHÁT TRIỂN CỦA CÁC VƯƠNG QUỐC PHONG KIẾN Ở ĐÔNG NAM Á 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(TỪ THẾ KỈ VII ĐẾN THẾ KỈ X</a:t>
            </a:r>
            <a:r>
              <a:rPr lang="vi-V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20526659_684991958366288_984150484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" y="1828169"/>
            <a:ext cx="5965247" cy="5002280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6012872" y="1828169"/>
            <a:ext cx="6179127" cy="50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2945" y="180143"/>
            <a:ext cx="2313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dụng:</a:t>
            </a:r>
            <a:endParaRPr lang="vi-VN" sz="36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283" y="771603"/>
            <a:ext cx="108481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u="sng" dirty="0" smtClean="0">
                <a:solidFill>
                  <a:schemeClr val="bg1"/>
                </a:solidFill>
                <a:latin typeface="+mj-lt"/>
              </a:rPr>
              <a:t>Câu 3:</a:t>
            </a:r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b="1" dirty="0">
                <a:solidFill>
                  <a:schemeClr val="bg1"/>
                </a:solidFill>
                <a:latin typeface="+mj-lt"/>
              </a:rPr>
              <a:t>Có một câu chuyện thú vị như sau: Vào thế kỉ X, 1 pao nghệ tây (khoảng 4 lạng) có giá ngang với 1 con ngựa, 1 pao gừng có giá ngang 1 con bò. </a:t>
            </a:r>
            <a:endParaRPr lang="en-US" sz="3600" b="1" dirty="0" smtClean="0">
              <a:solidFill>
                <a:schemeClr val="bg1"/>
              </a:solidFill>
              <a:latin typeface="+mj-lt"/>
            </a:endParaRPr>
          </a:p>
          <a:p>
            <a:pPr algn="just"/>
            <a:endParaRPr lang="en-US" sz="3600" b="1" dirty="0" smtClean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Từ </a:t>
            </a:r>
            <a:r>
              <a:rPr lang="vi-VN" sz="3600" b="1" dirty="0">
                <a:solidFill>
                  <a:schemeClr val="bg1"/>
                </a:solidFill>
                <a:latin typeface="+mj-lt"/>
              </a:rPr>
              <a:t>câu chuyện trên cùng thông tin trong bài học, hãy viết một đoạn văn ngắn (từ 3-5 câu) mô tả sự hấp dẫn của nguồn gia vị ở các vương quốc Đông Nam Á đối với thương nhân nước </a:t>
            </a:r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ngoài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.</a:t>
            </a:r>
            <a:endParaRPr lang="vi-VN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273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63040" y="1051560"/>
            <a:ext cx="9189720" cy="3368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 dirty="0" smtClean="0">
                <a:solidFill>
                  <a:schemeClr val="accent1"/>
                </a:solidFill>
                <a:latin typeface="+mj-lt"/>
              </a:rPr>
              <a:t>GIAO NHIỆM VỤ Ở NHÀ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Hoàn thành bài tập.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Đọc và trả lời các câu hỏi bài 1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. Giao lưu văn hóa ở Đông Nam Á.</a:t>
            </a:r>
            <a:endParaRPr lang="vi-VN" sz="2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010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163" y="2733206"/>
            <a:ext cx="11062154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vi-VN" sz="3600" b="1" dirty="0">
                <a:latin typeface="+mj-lt"/>
              </a:rPr>
              <a:t>Nêu tên và xác định nơi hình </a:t>
            </a:r>
            <a:r>
              <a:rPr lang="vi-VN" sz="3600" b="1" dirty="0" smtClean="0">
                <a:latin typeface="+mj-lt"/>
              </a:rPr>
              <a:t>thành </a:t>
            </a:r>
            <a:r>
              <a:rPr lang="vi-VN" sz="3600" b="1" dirty="0">
                <a:latin typeface="+mj-lt"/>
              </a:rPr>
              <a:t>các vương quốc phong kiến</a:t>
            </a:r>
            <a:r>
              <a:rPr lang="vi-VN" sz="3600" b="1" dirty="0" smtClean="0">
                <a:latin typeface="+mj-lt"/>
              </a:rPr>
              <a:t> trên </a:t>
            </a:r>
            <a:r>
              <a:rPr lang="vi-VN" sz="3600" b="1" dirty="0">
                <a:latin typeface="+mj-lt"/>
              </a:rPr>
              <a:t>lược </a:t>
            </a:r>
            <a:r>
              <a:rPr lang="vi-VN" sz="3600" b="1" dirty="0" smtClean="0">
                <a:latin typeface="+mj-lt"/>
              </a:rPr>
              <a:t>đồ và vương </a:t>
            </a:r>
            <a:r>
              <a:rPr lang="vi-VN" sz="3600" b="1" dirty="0">
                <a:latin typeface="+mj-lt"/>
              </a:rPr>
              <a:t>quốc đó thuộc các quốc gia </a:t>
            </a:r>
            <a:r>
              <a:rPr lang="vi-VN" sz="3600" b="1" dirty="0" smtClean="0">
                <a:latin typeface="+mj-lt"/>
              </a:rPr>
              <a:t>Đông Nam Á </a:t>
            </a:r>
            <a:r>
              <a:rPr lang="vi-VN" sz="3600" b="1" dirty="0">
                <a:latin typeface="+mj-lt"/>
              </a:rPr>
              <a:t>nào ngày nay</a:t>
            </a:r>
            <a:r>
              <a:rPr lang="vi-VN" sz="3600" b="1" dirty="0" smtClean="0">
                <a:latin typeface="+mj-lt"/>
              </a:rPr>
              <a:t>?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vi-VN" sz="3600" b="1" dirty="0">
                <a:latin typeface="+mj-lt"/>
              </a:rPr>
              <a:t>cơ sở hình thành các vương quốc phong kiến Đông Nam </a:t>
            </a:r>
            <a:r>
              <a:rPr lang="vi-VN" sz="3600" b="1" dirty="0" smtClean="0">
                <a:latin typeface="+mj-lt"/>
              </a:rPr>
              <a:t>Á?</a:t>
            </a:r>
            <a:endParaRPr lang="vi-VN" sz="3600" b="1" dirty="0">
              <a:latin typeface="+mj-lt"/>
              <a:ea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5252" y="764919"/>
            <a:ext cx="7818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164" y="1467400"/>
            <a:ext cx="1106215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sát lược đồ </a:t>
            </a:r>
            <a:r>
              <a:rPr lang="vi-VN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hình1 </a:t>
            </a: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vi-VN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tr. 52) và </a:t>
            </a: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khai thác thông tin trong SGK </a:t>
            </a:r>
            <a:endParaRPr lang="vi-VN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1163" y="202862"/>
            <a:ext cx="10196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FF00"/>
                </a:solidFill>
                <a:latin typeface="+mj-lt"/>
              </a:rPr>
              <a:t>1. Sự hình thành các vương quốc phong kiến.</a:t>
            </a:r>
            <a:endParaRPr lang="vi-VN" sz="36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7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163" y="202862"/>
            <a:ext cx="10197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FF00"/>
                </a:solidFill>
                <a:latin typeface="+mj-lt"/>
              </a:rPr>
              <a:t>1. Sự hình thành các vương quốc phong kiến.</a:t>
            </a:r>
            <a:endParaRPr lang="vi-VN" sz="36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24910"/>
              </p:ext>
            </p:extLst>
          </p:nvPr>
        </p:nvGraphicFramePr>
        <p:xfrm>
          <a:off x="300250" y="1335142"/>
          <a:ext cx="11709780" cy="5283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3380">
                  <a:extLst>
                    <a:ext uri="{9D8B030D-6E8A-4147-A177-3AD203B41FA5}">
                      <a16:colId xmlns:a16="http://schemas.microsoft.com/office/drawing/2014/main" xmlns="" val="985507104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xmlns="" val="1519948728"/>
                    </a:ext>
                  </a:extLst>
                </a:gridCol>
              </a:tblGrid>
              <a:tr h="7802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Vương quốc phong kiến</a:t>
                      </a:r>
                      <a:endParaRPr lang="vi-VN" sz="3200" b="1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vi-VN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Thuộc quốc gia ngày nay </a:t>
                      </a:r>
                      <a:endParaRPr lang="vi-VN" sz="3200" b="1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vi-VN" sz="3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498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Pa-gan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Sri</a:t>
                      </a:r>
                      <a:r>
                        <a:rPr lang="vi-VN" sz="3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Kse-tra</a:t>
                      </a:r>
                      <a:endParaRPr lang="vi-VN" sz="3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Myanma</a:t>
                      </a:r>
                      <a:endParaRPr lang="vi-VN" sz="32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6185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Ha-ri-pun-giay-a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Đva-ra-va-ti </a:t>
                      </a:r>
                      <a:endParaRPr lang="vi-VN" sz="3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Thái Lan</a:t>
                      </a:r>
                      <a:endParaRPr lang="vi-VN" sz="32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020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3200" b="1" dirty="0" smtClean="0">
                          <a:latin typeface="+mj-lt"/>
                        </a:rPr>
                        <a:t>- Chân</a:t>
                      </a:r>
                      <a:r>
                        <a:rPr lang="vi-VN" sz="3200" b="1" baseline="0" dirty="0" smtClean="0">
                          <a:latin typeface="+mj-lt"/>
                        </a:rPr>
                        <a:t> Lạp</a:t>
                      </a:r>
                      <a:endParaRPr lang="vi-VN" sz="3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 b="1" dirty="0" smtClean="0">
                          <a:latin typeface="+mj-lt"/>
                        </a:rPr>
                        <a:t>Cam-pu-chia</a:t>
                      </a:r>
                      <a:endParaRPr lang="vi-VN" sz="32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524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Đại Cồ Việt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C</a:t>
                      </a: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hăm-pa </a:t>
                      </a:r>
                      <a:endParaRPr lang="vi-VN" sz="3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3200" b="1" dirty="0" smtClean="0">
                          <a:latin typeface="+mj-lt"/>
                        </a:rPr>
                        <a:t>Việt</a:t>
                      </a:r>
                      <a:r>
                        <a:rPr lang="vi-VN" sz="3200" b="1" baseline="0" dirty="0" smtClean="0">
                          <a:latin typeface="+mj-lt"/>
                        </a:rPr>
                        <a:t> Nam</a:t>
                      </a:r>
                      <a:endParaRPr lang="vi-VN" sz="32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18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Tu-ma-sic </a:t>
                      </a:r>
                      <a:endParaRPr lang="vi-VN" sz="3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Xin-ga-po</a:t>
                      </a:r>
                      <a:endParaRPr lang="vi-VN" sz="32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116133"/>
                  </a:ext>
                </a:extLst>
              </a:tr>
              <a:tr h="833802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Sri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V</a:t>
                      </a: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i-giay-a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Ka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lin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ga </a:t>
                      </a:r>
                      <a:endParaRPr lang="vi-VN" sz="3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In-đô-nê-xi-a</a:t>
                      </a:r>
                      <a:endParaRPr lang="vi-VN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957953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94510" y="722418"/>
            <a:ext cx="938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- Hình thành từ </a:t>
            </a:r>
            <a:r>
              <a:rPr lang="vi-VN" sz="3600" b="1" dirty="0">
                <a:solidFill>
                  <a:schemeClr val="bg1"/>
                </a:solidFill>
                <a:latin typeface="+mj-lt"/>
              </a:rPr>
              <a:t>thế </a:t>
            </a:r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kỉ </a:t>
            </a:r>
            <a:r>
              <a:rPr lang="vi-VN" sz="3600" b="1" dirty="0">
                <a:solidFill>
                  <a:schemeClr val="bg1"/>
                </a:solidFill>
                <a:latin typeface="+mj-lt"/>
              </a:rPr>
              <a:t>VII – </a:t>
            </a:r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X.</a:t>
            </a:r>
            <a:endParaRPr lang="vi-VN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010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606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solidFill>
                  <a:prstClr val="white"/>
                </a:solidFill>
                <a:latin typeface="Calibri Light" panose="020F0302020204030204"/>
              </a:rPr>
              <a:t>. </a:t>
            </a:r>
            <a:endParaRPr lang="vi-VN" sz="28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1727" y="-27551"/>
            <a:ext cx="10197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Hoạt động kinh tế ở các vương quốc phong kiến Đông Nam </a:t>
            </a:r>
            <a:r>
              <a:rPr lang="vi-V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 từ 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 kỉ VII đến thế kỉ X.</a:t>
            </a:r>
            <a:endParaRPr lang="vi-VN" sz="3600" dirty="0">
              <a:solidFill>
                <a:srgbClr val="FFFF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77669" y="1126101"/>
            <a:ext cx="9861194" cy="50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dirty="0" smtClean="0">
                <a:solidFill>
                  <a:prstClr val="white"/>
                </a:solidFill>
              </a:rPr>
              <a:t>Hoạt động nhóm</a:t>
            </a:r>
            <a:r>
              <a:rPr lang="en-US" altLang="vi-VN" sz="2800" dirty="0" smtClean="0">
                <a:solidFill>
                  <a:prstClr val="white"/>
                </a:solidFill>
              </a:rPr>
              <a:t> -</a:t>
            </a:r>
            <a:r>
              <a:rPr lang="nl-NL" altLang="vi-VN" sz="2800" b="0" dirty="0" smtClean="0">
                <a:solidFill>
                  <a:prstClr val="white"/>
                </a:solidFill>
              </a:rPr>
              <a:t> 5</a:t>
            </a:r>
            <a:r>
              <a:rPr lang="nl-NL" altLang="vi-VN" sz="2800" dirty="0" smtClean="0">
                <a:solidFill>
                  <a:prstClr val="white"/>
                </a:solidFill>
              </a:rPr>
              <a:t> phút</a:t>
            </a:r>
            <a:endParaRPr lang="en-US" altLang="vi-VN" sz="2800" dirty="0">
              <a:solidFill>
                <a:prstClr val="white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665019" y="1702058"/>
            <a:ext cx="11181238" cy="4111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vi-VN" dirty="0" smtClean="0">
                <a:solidFill>
                  <a:prstClr val="black"/>
                </a:solidFill>
              </a:rPr>
              <a:t>Khai </a:t>
            </a:r>
            <a:r>
              <a:rPr lang="vi-VN" dirty="0">
                <a:solidFill>
                  <a:prstClr val="black"/>
                </a:solidFill>
              </a:rPr>
              <a:t>thác tư liệu sgk (55) và cho biết thương nhân nước ngoài bị hấp dẫn bởi những sản vật nào của vương quốc Sri Vi-giay-a</a:t>
            </a:r>
            <a:r>
              <a:rPr lang="vi-VN" dirty="0" smtClean="0">
                <a:solidFill>
                  <a:prstClr val="black"/>
                </a:solidFill>
              </a:rPr>
              <a:t>?</a:t>
            </a:r>
          </a:p>
          <a:p>
            <a:pPr marL="342900" indent="-342900" algn="just">
              <a:buFontTx/>
              <a:buChar char="-"/>
            </a:pPr>
            <a:r>
              <a:rPr lang="vi-VN" dirty="0" smtClean="0">
                <a:solidFill>
                  <a:prstClr val="black"/>
                </a:solidFill>
              </a:rPr>
              <a:t>Hãy </a:t>
            </a:r>
            <a:r>
              <a:rPr lang="vi-VN" dirty="0">
                <a:solidFill>
                  <a:prstClr val="black"/>
                </a:solidFill>
              </a:rPr>
              <a:t>trình bày hoạt động kinh tế chính của các vương quốc phong kiến Đông Nam Á từ thế kỉ VII đến X</a:t>
            </a:r>
            <a:r>
              <a:rPr lang="vi-VN" dirty="0" smtClean="0">
                <a:solidFill>
                  <a:prstClr val="black"/>
                </a:solidFill>
              </a:rPr>
              <a:t>?</a:t>
            </a:r>
          </a:p>
          <a:p>
            <a:pPr algn="just"/>
            <a:r>
              <a:rPr lang="vi-VN" dirty="0" smtClean="0">
                <a:solidFill>
                  <a:prstClr val="black"/>
                </a:solidFill>
              </a:rPr>
              <a:t>- </a:t>
            </a:r>
            <a:r>
              <a:rPr lang="vi-VN" dirty="0">
                <a:solidFill>
                  <a:prstClr val="black"/>
                </a:solidFill>
              </a:rPr>
              <a:t>Giải thích về sự phát triển kinh tế khác nhau giữa các vương quốc lục địa với vương quốc ở hải đảo?</a:t>
            </a:r>
          </a:p>
          <a:p>
            <a:pPr algn="just"/>
            <a:endParaRPr lang="en-US" altLang="vi-VN" sz="24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55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23812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2945" y="180143"/>
            <a:ext cx="9947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Hoạt động kinh tế ở các vương quốc phong kiến Đông Nam Á từ thế kỉ VII đến thế kỉ X.</a:t>
            </a:r>
            <a:endParaRPr lang="vi-VN" sz="3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144" y="1309560"/>
            <a:ext cx="11002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chemeClr val="bg1"/>
                </a:solidFill>
                <a:latin typeface="+mj-lt"/>
              </a:rPr>
              <a:t>+ Nông nghiệp vẫn là </a:t>
            </a:r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n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ề</a:t>
            </a:r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n </a:t>
            </a:r>
            <a:r>
              <a:rPr lang="vi-VN" sz="3600" b="1" dirty="0">
                <a:solidFill>
                  <a:schemeClr val="bg1"/>
                </a:solidFill>
                <a:latin typeface="+mj-lt"/>
              </a:rPr>
              <a:t>kinh tế chủ yếu của </a:t>
            </a:r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các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vương </a:t>
            </a:r>
            <a:r>
              <a:rPr lang="vi-VN" sz="3600" b="1" dirty="0">
                <a:solidFill>
                  <a:schemeClr val="bg1"/>
                </a:solidFill>
                <a:latin typeface="+mj-lt"/>
              </a:rPr>
              <a:t>quốc phong kiến.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489" y="4842380"/>
            <a:ext cx="1099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=&gt; </a:t>
            </a:r>
            <a:r>
              <a:rPr lang="vi-VN" sz="3600" b="1" dirty="0">
                <a:solidFill>
                  <a:schemeClr val="bg1"/>
                </a:solidFill>
                <a:latin typeface="+mj-lt"/>
              </a:rPr>
              <a:t>Điểm giao lưu kinh tế, văn hoá giữa các châu lục</a:t>
            </a:r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.</a:t>
            </a:r>
            <a:endParaRPr lang="vi-VN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145" y="2493284"/>
            <a:ext cx="11002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chemeClr val="bg1"/>
                </a:solidFill>
                <a:latin typeface="+mj-lt"/>
              </a:rPr>
              <a:t>+ Thương mại biển phát triển, kết nối buôn bán châu Á và châu Âu. (Con đường gia vị</a:t>
            </a:r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)</a:t>
            </a:r>
          </a:p>
          <a:p>
            <a:pPr algn="just"/>
            <a:r>
              <a:rPr lang="vi-VN" sz="3600" b="1" dirty="0">
                <a:solidFill>
                  <a:schemeClr val="bg1"/>
                </a:solidFill>
                <a:latin typeface="+mj-lt"/>
              </a:rPr>
              <a:t>+ Thương cảng nổi tiếng: Đại Chiêm (Chăm pa), Pa-lem-bang (Sri Vi-giay-a</a:t>
            </a:r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)…</a:t>
            </a:r>
            <a:endParaRPr lang="vi-VN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281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/>
            </a:r>
            <a:br>
              <a:rPr lang="vi-VN" dirty="0"/>
            </a:br>
            <a:endParaRPr lang="x-none" dirty="0"/>
          </a:p>
        </p:txBody>
      </p:sp>
      <p:sp>
        <p:nvSpPr>
          <p:cNvPr id="10" name="Rectangle 9"/>
          <p:cNvSpPr/>
          <p:nvPr/>
        </p:nvSpPr>
        <p:spPr>
          <a:xfrm>
            <a:off x="738205" y="28404"/>
            <a:ext cx="2325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Trắc nghiệm: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09650" y="989321"/>
            <a:ext cx="10172700" cy="48793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Câu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1: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Ý nào sau đây </a:t>
            </a:r>
            <a:r>
              <a:rPr lang="vi-VN" sz="2800" b="1" u="sng" dirty="0">
                <a:solidFill>
                  <a:srgbClr val="FF0000"/>
                </a:solidFill>
                <a:latin typeface="+mj-lt"/>
              </a:rPr>
              <a:t>không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phù hợp để điền vào chỗ trống (....) trong câu sau?</a:t>
            </a:r>
          </a:p>
          <a:p>
            <a:r>
              <a:rPr lang="vi-VN" sz="2800" dirty="0">
                <a:latin typeface="+mj-lt"/>
              </a:rPr>
              <a:t> </a:t>
            </a:r>
            <a:r>
              <a:rPr lang="vi-VN" sz="2800" b="1" i="1" dirty="0">
                <a:latin typeface="+mj-lt"/>
              </a:rPr>
              <a:t>Các vương quốc phong kiến ​​Đông Nam Á đã phát huy những lợi thế để phát triển kinh tế, đó </a:t>
            </a:r>
            <a:r>
              <a:rPr lang="vi-VN" sz="2800" b="1" i="1" dirty="0" smtClean="0">
                <a:latin typeface="+mj-lt"/>
              </a:rPr>
              <a:t>là ...</a:t>
            </a:r>
          </a:p>
          <a:p>
            <a:pPr marL="342900" indent="-342900">
              <a:buAutoNum type="alphaUcPeriod"/>
            </a:pPr>
            <a:r>
              <a:rPr lang="vi-VN" sz="2800" b="1" dirty="0" smtClean="0">
                <a:latin typeface="+mj-lt"/>
              </a:rPr>
              <a:t> Vị </a:t>
            </a:r>
            <a:r>
              <a:rPr lang="vi-VN" sz="2800" b="1" dirty="0">
                <a:latin typeface="+mj-lt"/>
              </a:rPr>
              <a:t>trí địa lý. </a:t>
            </a:r>
            <a:endParaRPr lang="vi-VN" sz="2800" b="1" dirty="0" smtClean="0">
              <a:latin typeface="+mj-lt"/>
            </a:endParaRPr>
          </a:p>
          <a:p>
            <a:pPr marL="514350" indent="-514350">
              <a:buAutoNum type="alphaUcPeriod"/>
            </a:pPr>
            <a:r>
              <a:rPr lang="vi-VN" sz="2800" b="1" dirty="0">
                <a:latin typeface="+mj-lt"/>
              </a:rPr>
              <a:t>Điều kiện tự nhiên thuận lợi. </a:t>
            </a:r>
            <a:endParaRPr lang="vi-VN" sz="2800" b="1" dirty="0" smtClean="0">
              <a:latin typeface="+mj-lt"/>
            </a:endParaRPr>
          </a:p>
          <a:p>
            <a:pPr marL="514350" indent="-514350">
              <a:buAutoNum type="alphaUcPeriod"/>
            </a:pPr>
            <a:r>
              <a:rPr lang="vi-VN" sz="2800" b="1" dirty="0">
                <a:latin typeface="+mj-lt"/>
              </a:rPr>
              <a:t>Khí hậu ôn hòa, thuận lợi cho cây trồng lâu năm phát triển</a:t>
            </a:r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indent="-342900">
              <a:buAutoNum type="alphaUcPeriod"/>
            </a:pPr>
            <a:r>
              <a:rPr lang="vi-VN" sz="2800" b="1" dirty="0" smtClean="0">
                <a:latin typeface="+mj-lt"/>
              </a:rPr>
              <a:t> Điểm </a:t>
            </a:r>
            <a:r>
              <a:rPr lang="vi-VN" sz="2800" b="1" dirty="0">
                <a:latin typeface="+mj-lt"/>
              </a:rPr>
              <a:t>đến hấp dẫn của thương nhân các nước Ả Rập, Hy Lạp, La Mã</a:t>
            </a:r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.</a:t>
            </a:r>
            <a:endParaRPr lang="vi-VN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20312" y="4619231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1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/>
            </a:r>
            <a:br>
              <a:rPr lang="vi-VN" dirty="0"/>
            </a:br>
            <a:endParaRPr lang="x-none" dirty="0"/>
          </a:p>
        </p:txBody>
      </p:sp>
      <p:sp>
        <p:nvSpPr>
          <p:cNvPr id="10" name="Rectangle 9"/>
          <p:cNvSpPr/>
          <p:nvPr/>
        </p:nvSpPr>
        <p:spPr>
          <a:xfrm>
            <a:off x="738205" y="28404"/>
            <a:ext cx="2325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Trắc nghiệm: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849" y="551624"/>
            <a:ext cx="10172700" cy="29688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Các quốc gia phong kiến Đông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 ra đời vào khoảng thời gian nào?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Thiên niên kỉ VII TCN.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Từ thế kỉ VII đến thế kỉ X.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Thế kỉ VII.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Thế kỉ X TCN.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6131" y="2036032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09700" y="3627120"/>
            <a:ext cx="10172700" cy="3154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Câu 3: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Quốc gia phong kiến ​​nào ở Đông Nam Á phát triển mạnh về hoạt động buôn bán đường biển?  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Chân Lạp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Pa-gan</a:t>
            </a:r>
            <a:r>
              <a:rPr lang="vi-VN" sz="2800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Xri Vi-giay-a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Cam-pu-chia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>
            <a:off x="1561859" y="5533270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2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24938" y="40689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2945" y="180143"/>
            <a:ext cx="5115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tập: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8732" y="725062"/>
            <a:ext cx="10819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u="sng" dirty="0">
                <a:solidFill>
                  <a:schemeClr val="bg1"/>
                </a:solidFill>
                <a:latin typeface="+mj-lt"/>
              </a:rPr>
              <a:t>Câu 1</a:t>
            </a:r>
            <a:r>
              <a:rPr lang="vi-VN" sz="3600" b="1" dirty="0">
                <a:solidFill>
                  <a:schemeClr val="bg1"/>
                </a:solidFill>
                <a:latin typeface="+mj-lt"/>
              </a:rPr>
              <a:t>: Các vương quốc phong kiến Đông Nam Á đã phát huy những lợi thế nào để phát triển kinh tế</a:t>
            </a:r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?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(HS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605" y="2932044"/>
            <a:ext cx="110388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rgbClr val="FFC000"/>
                </a:solidFill>
                <a:latin typeface="+mj-lt"/>
              </a:rPr>
              <a:t>- Vị trí địa lí thuận lợi: nằm án ngữ trên con đường hàng hải nối giữa Ấn Độ Dương và Thái Bình Dương, nối các quốc gia phương Đông với Địa Trung </a:t>
            </a:r>
            <a:r>
              <a:rPr lang="vi-VN" sz="3600" b="1" dirty="0" smtClean="0">
                <a:solidFill>
                  <a:srgbClr val="FFC000"/>
                </a:solidFill>
                <a:latin typeface="+mj-lt"/>
              </a:rPr>
              <a:t>Hải</a:t>
            </a:r>
            <a:r>
              <a:rPr lang="en-US" sz="3600" b="1" dirty="0" smtClean="0">
                <a:solidFill>
                  <a:srgbClr val="FFC000"/>
                </a:solidFill>
                <a:latin typeface="+mj-lt"/>
              </a:rPr>
              <a:t> =&gt; 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b="1" dirty="0">
                <a:solidFill>
                  <a:srgbClr val="FFC000"/>
                </a:solidFill>
                <a:latin typeface="+mj-lt"/>
              </a:rPr>
              <a:t>- </a:t>
            </a:r>
            <a:r>
              <a:rPr lang="vi-VN" sz="3600" b="1" dirty="0" smtClean="0">
                <a:solidFill>
                  <a:srgbClr val="FFC000"/>
                </a:solidFill>
                <a:latin typeface="+mj-lt"/>
              </a:rPr>
              <a:t>Đi</a:t>
            </a:r>
            <a:r>
              <a:rPr lang="en-US" sz="3600" b="1" dirty="0" smtClean="0">
                <a:solidFill>
                  <a:srgbClr val="FFC000"/>
                </a:solidFill>
                <a:latin typeface="+mj-lt"/>
              </a:rPr>
              <a:t>ề</a:t>
            </a:r>
            <a:r>
              <a:rPr lang="vi-VN" sz="3600" b="1" dirty="0" smtClean="0">
                <a:solidFill>
                  <a:srgbClr val="FFC000"/>
                </a:solidFill>
                <a:latin typeface="+mj-lt"/>
              </a:rPr>
              <a:t>u </a:t>
            </a:r>
            <a:r>
              <a:rPr lang="vi-VN" sz="3600" b="1" dirty="0">
                <a:solidFill>
                  <a:srgbClr val="FFC000"/>
                </a:solidFill>
                <a:latin typeface="+mj-lt"/>
              </a:rPr>
              <a:t>kiện tự nhiên thuận lợi: Mạng lưới sông ngòi dày đặc, đất đai tương đối màu mỡ, khí hậu gió mùa, nhiều sản vật phong </a:t>
            </a:r>
            <a:r>
              <a:rPr lang="vi-VN" sz="3600" b="1" dirty="0" smtClean="0">
                <a:solidFill>
                  <a:srgbClr val="FFC000"/>
                </a:solidFill>
                <a:latin typeface="+mj-lt"/>
              </a:rPr>
              <a:t>phú</a:t>
            </a:r>
            <a:r>
              <a:rPr lang="en-US" sz="36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en-US" sz="3600" b="1" dirty="0" smtClean="0">
                <a:solidFill>
                  <a:srgbClr val="FFC000"/>
                </a:solidFill>
                <a:latin typeface="+mj-lt"/>
              </a:rPr>
              <a:t>=&gt;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052945" y="2393395"/>
            <a:ext cx="1399309" cy="4833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+mj-lt"/>
              </a:rPr>
              <a:t>Gợi ý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040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solidFill>
                  <a:prstClr val="white"/>
                </a:solidFill>
                <a:latin typeface="Calibri Light" panose="020F0302020204030204"/>
              </a:rPr>
              <a:t>. </a:t>
            </a:r>
            <a:endParaRPr lang="vi-VN" sz="28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2945" y="180143"/>
            <a:ext cx="5156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tập:</a:t>
            </a:r>
            <a:endParaRPr lang="vi-VN" sz="3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5604" y="808723"/>
            <a:ext cx="10997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u="sng" dirty="0">
                <a:solidFill>
                  <a:prstClr val="white"/>
                </a:solidFill>
                <a:latin typeface="Times New Roman" panose="02020603050405020304" pitchFamily="18" charset="0"/>
              </a:rPr>
              <a:t>Câu </a:t>
            </a:r>
            <a:r>
              <a:rPr lang="vi-VN" sz="3600" b="1" u="sng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2</a:t>
            </a:r>
            <a:r>
              <a:rPr lang="vi-VN" sz="36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: </a:t>
            </a:r>
            <a:r>
              <a:rPr lang="vi-VN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Hoạt động giao lưu thương mại đã tác động như thế nào đến sự phát triển kinh tế các quốc gia phong kiến Đông Nam Á? </a:t>
            </a:r>
            <a:endParaRPr lang="en-US" sz="3600" b="1" dirty="0" smtClean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(HS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hoạt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cá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5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phút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)</a:t>
            </a:r>
            <a:endParaRPr lang="vi-VN" sz="36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433" y="3187862"/>
            <a:ext cx="108090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sầm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en-US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3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909</Words>
  <Application>Microsoft Office PowerPoint</Application>
  <PresentationFormat>Widescreen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DELL</cp:lastModifiedBy>
  <cp:revision>48</cp:revision>
  <dcterms:created xsi:type="dcterms:W3CDTF">2021-07-16T02:46:11Z</dcterms:created>
  <dcterms:modified xsi:type="dcterms:W3CDTF">2022-12-20T00:53:15Z</dcterms:modified>
</cp:coreProperties>
</file>