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00" r:id="rId3"/>
    <p:sldId id="301" r:id="rId4"/>
    <p:sldId id="302" r:id="rId5"/>
    <p:sldId id="303" r:id="rId6"/>
    <p:sldId id="304" r:id="rId7"/>
    <p:sldId id="305" r:id="rId8"/>
    <p:sldId id="256" r:id="rId9"/>
    <p:sldId id="258" r:id="rId10"/>
    <p:sldId id="259" r:id="rId11"/>
    <p:sldId id="295" r:id="rId12"/>
    <p:sldId id="296" r:id="rId13"/>
    <p:sldId id="297" r:id="rId14"/>
    <p:sldId id="260" r:id="rId15"/>
    <p:sldId id="298" r:id="rId16"/>
    <p:sldId id="308" r:id="rId17"/>
    <p:sldId id="292" r:id="rId18"/>
    <p:sldId id="277" r:id="rId19"/>
    <p:sldId id="278" r:id="rId20"/>
    <p:sldId id="280" r:id="rId21"/>
    <p:sldId id="279" r:id="rId22"/>
    <p:sldId id="281" r:id="rId23"/>
    <p:sldId id="282" r:id="rId24"/>
    <p:sldId id="284" r:id="rId25"/>
    <p:sldId id="285" r:id="rId26"/>
    <p:sldId id="286" r:id="rId27"/>
    <p:sldId id="287" r:id="rId28"/>
    <p:sldId id="289" r:id="rId29"/>
    <p:sldId id="290" r:id="rId30"/>
    <p:sldId id="2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LOI" initials="LL" lastIdx="1" clrIdx="0">
    <p:extLst>
      <p:ext uri="{19B8F6BF-5375-455C-9EA6-DF929625EA0E}">
        <p15:presenceInfo xmlns:p15="http://schemas.microsoft.com/office/powerpoint/2012/main" userId="LE L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302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88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5" y="0"/>
            <a:ext cx="5016484" cy="6858000"/>
          </a:xfrm>
          <a:prstGeom prst="rect">
            <a:avLst/>
          </a:prstGeom>
          <a:gradFill>
            <a:gsLst>
              <a:gs pos="0">
                <a:schemeClr val="accent5">
                  <a:tint val="65000"/>
                  <a:shade val="92000"/>
                  <a:satMod val="130000"/>
                </a:schemeClr>
              </a:gs>
              <a:gs pos="51000">
                <a:schemeClr val="accent5">
                  <a:tint val="60000"/>
                  <a:shade val="99000"/>
                  <a:satMod val="120000"/>
                  <a:alpha val="0"/>
                </a:schemeClr>
              </a:gs>
              <a:gs pos="100000">
                <a:schemeClr val="accent5">
                  <a:tint val="55000"/>
                  <a:satMod val="14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954471" y="0"/>
            <a:ext cx="64008" cy="633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1CAFA5-F628-4A87-85DE-6F90E51EFF10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AF794-DB9F-4B06-A998-558C58CEAC30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24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62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528-119D-4E09-B39E-F645F2BFF29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D3E6-8F9C-43BB-8488-26672C9F2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6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3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93" r:id="rId4"/>
    <p:sldLayoutId id="2147483694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9.xml"/><Relationship Id="rId3" Type="http://schemas.openxmlformats.org/officeDocument/2006/relationships/slideLayout" Target="../slideLayouts/slideLayout4.xml"/><Relationship Id="rId7" Type="http://schemas.openxmlformats.org/officeDocument/2006/relationships/slide" Target="slide14.xml"/><Relationship Id="rId12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3.xml"/><Relationship Id="rId11" Type="http://schemas.openxmlformats.org/officeDocument/2006/relationships/image" Target="../media/image11.gif"/><Relationship Id="rId5" Type="http://schemas.openxmlformats.org/officeDocument/2006/relationships/slide" Target="slide12.xml"/><Relationship Id="rId10" Type="http://schemas.openxmlformats.org/officeDocument/2006/relationships/image" Target="../media/image10.gif"/><Relationship Id="rId4" Type="http://schemas.openxmlformats.org/officeDocument/2006/relationships/image" Target="../media/image8.png"/><Relationship Id="rId9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1138" y="1382151"/>
            <a:ext cx="9144000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 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ĐỀ: TOÁN HỌC 6</a:t>
            </a:r>
            <a:endParaRPr lang="vi-VN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8915" y="2597709"/>
            <a:ext cx="882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1" y="4631883"/>
            <a:ext cx="9298275" cy="2198914"/>
            <a:chOff x="0" y="4631883"/>
            <a:chExt cx="9298275" cy="2198914"/>
          </a:xfrm>
        </p:grpSpPr>
        <p:pic>
          <p:nvPicPr>
            <p:cNvPr id="5" name="Picture 2" descr="Kết quả hình ảnh cho Hoa Sen 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70" b="63213" l="0" r="985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45" b="37180"/>
            <a:stretch/>
          </p:blipFill>
          <p:spPr bwMode="auto">
            <a:xfrm>
              <a:off x="0" y="4631883"/>
              <a:ext cx="9298275" cy="2198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ết quả hình ảnh cho Hoa Sen 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86" b="89734" l="0" r="95012">
                          <a14:foregroundMark x1="34204" y1="43346" x2="34204" y2="43346"/>
                          <a14:foregroundMark x1="53919" y1="29658" x2="53919" y2="29658"/>
                          <a14:foregroundMark x1="47031" y1="36502" x2="47031" y2="36502"/>
                          <a14:foregroundMark x1="39667" y1="41445" x2="39667" y2="41445"/>
                          <a14:foregroundMark x1="44656" y1="78327" x2="44656" y2="78327"/>
                          <a14:foregroundMark x1="44656" y1="73764" x2="44656" y2="73764"/>
                          <a14:foregroundMark x1="65083" y1="55133" x2="65083" y2="55133"/>
                          <a14:foregroundMark x1="79335" y1="65019" x2="79335" y2="65019"/>
                          <a14:foregroundMark x1="54157" y1="74525" x2="54157" y2="74525"/>
                          <a14:foregroundMark x1="56295" y1="73764" x2="56532" y2="72624"/>
                          <a14:foregroundMark x1="56295" y1="78707" x2="56295" y2="787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90"/>
            <a:stretch/>
          </p:blipFill>
          <p:spPr bwMode="auto">
            <a:xfrm>
              <a:off x="3338067" y="4955733"/>
              <a:ext cx="2776421" cy="1864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730402" y="4206844"/>
            <a:ext cx="8828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BÙI THỊ THANH LOAN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166" y="7184"/>
            <a:ext cx="1432988" cy="9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982E67-F48B-40DC-858B-26413207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0" y="1419726"/>
            <a:ext cx="11176289" cy="478665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25B252A-57D0-4BBB-911A-666A0A38D39A}"/>
              </a:ext>
            </a:extLst>
          </p:cNvPr>
          <p:cNvSpPr/>
          <p:nvPr/>
        </p:nvSpPr>
        <p:spPr>
          <a:xfrm>
            <a:off x="529390" y="190500"/>
            <a:ext cx="11176289" cy="1229226"/>
          </a:xfrm>
          <a:prstGeom prst="wedgeRoundRectCallout">
            <a:avLst>
              <a:gd name="adj1" fmla="val -48716"/>
              <a:gd name="adj2" fmla="val 15573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hiện: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HĐ1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739F6-ACE4-45E1-A9B6-3EB2DF22D1F9}"/>
              </a:ext>
            </a:extLst>
          </p:cNvPr>
          <p:cNvSpPr txBox="1"/>
          <p:nvPr/>
        </p:nvSpPr>
        <p:spPr>
          <a:xfrm>
            <a:off x="136478" y="297736"/>
            <a:ext cx="11822911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r>
              <a:rPr lang="vi-VN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208BE-4319-48CD-88F5-69EC4920A578}"/>
              </a:ext>
            </a:extLst>
          </p:cNvPr>
          <p:cNvSpPr txBox="1"/>
          <p:nvPr/>
        </p:nvSpPr>
        <p:spPr>
          <a:xfrm>
            <a:off x="136478" y="2779295"/>
            <a:ext cx="11822911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r>
              <a:rPr lang="vi-VN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1548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2236A-99E8-415A-AE12-EB15AA63CE17}"/>
              </a:ext>
            </a:extLst>
          </p:cNvPr>
          <p:cNvSpPr txBox="1"/>
          <p:nvPr/>
        </p:nvSpPr>
        <p:spPr>
          <a:xfrm>
            <a:off x="170566" y="2559674"/>
            <a:ext cx="11730669" cy="156966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586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739F6-ACE4-45E1-A9B6-3EB2DF22D1F9}"/>
              </a:ext>
            </a:extLst>
          </p:cNvPr>
          <p:cNvSpPr txBox="1"/>
          <p:nvPr/>
        </p:nvSpPr>
        <p:spPr>
          <a:xfrm>
            <a:off x="136478" y="177421"/>
            <a:ext cx="11822911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122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2208BE-4319-48CD-88F5-69EC4920A578}"/>
              </a:ext>
            </a:extLst>
          </p:cNvPr>
          <p:cNvSpPr txBox="1"/>
          <p:nvPr/>
        </p:nvSpPr>
        <p:spPr>
          <a:xfrm>
            <a:off x="96252" y="276727"/>
            <a:ext cx="11959389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E8ECBF-25DF-4DE4-91B8-7EA5DF4F6E17}"/>
              </a:ext>
            </a:extLst>
          </p:cNvPr>
          <p:cNvSpPr txBox="1"/>
          <p:nvPr/>
        </p:nvSpPr>
        <p:spPr>
          <a:xfrm>
            <a:off x="48126" y="2695073"/>
            <a:ext cx="11863736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4585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546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</p:spTree>
    <p:extLst>
      <p:ext uri="{BB962C8B-B14F-4D97-AF65-F5344CB8AC3E}">
        <p14:creationId xmlns:p14="http://schemas.microsoft.com/office/powerpoint/2010/main" val="20583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C1266-EA6F-413F-BE28-FF1317D2F87A}"/>
              </a:ext>
            </a:extLst>
          </p:cNvPr>
          <p:cNvSpPr txBox="1"/>
          <p:nvPr/>
        </p:nvSpPr>
        <p:spPr>
          <a:xfrm>
            <a:off x="91573" y="1778829"/>
            <a:ext cx="11912600" cy="25114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0, 2, 4, 6, 8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28A8C5B-D3E0-40AB-AB81-10160B1FAEA7}"/>
              </a:ext>
            </a:extLst>
          </p:cNvPr>
          <p:cNvSpPr/>
          <p:nvPr/>
        </p:nvSpPr>
        <p:spPr>
          <a:xfrm>
            <a:off x="1479885" y="118309"/>
            <a:ext cx="9601868" cy="1256163"/>
          </a:xfrm>
          <a:prstGeom prst="wedgeRoundRectCallout">
            <a:avLst>
              <a:gd name="adj1" fmla="val -49992"/>
              <a:gd name="adj2" fmla="val 2009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2, cho 5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91573" y="4541311"/>
            <a:ext cx="1191260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1734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982E67-F48B-40DC-858B-26413207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032"/>
            <a:ext cx="12192000" cy="61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9921" y="-88640"/>
            <a:ext cx="349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212" y="5034483"/>
            <a:ext cx="11277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a) 1 965 + 2 020                                 b) 1 968 – 1930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3212" y="506415"/>
            <a:ext cx="579630" cy="462435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212" y="4577075"/>
            <a:ext cx="579630" cy="457408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212" y="763271"/>
            <a:ext cx="120273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1 930; 1 954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975;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021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1 930; 1 945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đều chia hết cho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954;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972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7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AF0965-0B2C-48BE-ABDD-DA5AE5CC5212}"/>
              </a:ext>
            </a:extLst>
          </p:cNvPr>
          <p:cNvSpPr txBox="1"/>
          <p:nvPr/>
        </p:nvSpPr>
        <p:spPr>
          <a:xfrm>
            <a:off x="4215063" y="10102"/>
            <a:ext cx="309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A989D-6C00-4B23-875C-CF04726D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3" y="807509"/>
            <a:ext cx="10767594" cy="11303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81D9D-6678-43F1-BAF3-814A16CDD94C}"/>
              </a:ext>
            </a:extLst>
          </p:cNvPr>
          <p:cNvSpPr txBox="1"/>
          <p:nvPr/>
        </p:nvSpPr>
        <p:spPr>
          <a:xfrm>
            <a:off x="368300" y="2116852"/>
            <a:ext cx="11696700" cy="3129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là : 324 ; 248 ; 2020 (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vi-VN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 </a:t>
            </a:r>
            <a:r>
              <a:rPr lang="fr-FR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là :  2020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(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0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0C18A8-2E9B-40F7-AD50-629A33C444E9}"/>
              </a:ext>
            </a:extLst>
          </p:cNvPr>
          <p:cNvSpPr txBox="1"/>
          <p:nvPr/>
        </p:nvSpPr>
        <p:spPr>
          <a:xfrm>
            <a:off x="838200" y="1690152"/>
            <a:ext cx="1054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 HIỆU CHIA HẾT CHO 3, CHO 9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D8753-DDBB-497B-A42B-5B05858F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2088"/>
            <a:ext cx="7688580" cy="1686917"/>
          </a:xfrm>
          <a:prstGeom prst="rect">
            <a:avLst/>
          </a:prstGeom>
        </p:spPr>
      </p:pic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CB2C81AE-8673-47CA-BFE9-9515A7FD3DC6}"/>
              </a:ext>
            </a:extLst>
          </p:cNvPr>
          <p:cNvSpPr/>
          <p:nvPr/>
        </p:nvSpPr>
        <p:spPr>
          <a:xfrm>
            <a:off x="274320" y="3291840"/>
            <a:ext cx="11612880" cy="2956560"/>
          </a:xfrm>
          <a:prstGeom prst="ribbon2">
            <a:avLst>
              <a:gd name="adj1" fmla="val 16667"/>
              <a:gd name="adj2" fmla="val 7231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180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+ 8 =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C2590-E1A4-4A7B-B3B0-FC338DB891B9}"/>
              </a:ext>
            </a:extLst>
          </p:cNvPr>
          <p:cNvSpPr txBox="1"/>
          <p:nvPr/>
        </p:nvSpPr>
        <p:spPr>
          <a:xfrm>
            <a:off x="274320" y="2484120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40549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9038B47-2AF4-44ED-96AE-C03EBB14FB3B}"/>
              </a:ext>
            </a:extLst>
          </p:cNvPr>
          <p:cNvSpPr/>
          <p:nvPr/>
        </p:nvSpPr>
        <p:spPr>
          <a:xfrm>
            <a:off x="3230880" y="243840"/>
            <a:ext cx="8503920" cy="1402080"/>
          </a:xfrm>
          <a:prstGeom prst="wedgeEllipseCallout">
            <a:avLst>
              <a:gd name="adj1" fmla="val -81227"/>
              <a:gd name="adj2" fmla="val 1180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HĐ3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HĐ4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A02C7-C2BB-48FF-83F0-3113F0F7E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9393"/>
            <a:ext cx="12111000" cy="30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5685" y="96253"/>
            <a:ext cx="988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chia hết của một tổng.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54242" y="681028"/>
                <a:ext cx="1108108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u="sng" dirty="0" smtClean="0">
                    <a:solidFill>
                      <a:srgbClr val="FF0000"/>
                    </a:solidFill>
                    <a:latin typeface="+mj-lt"/>
                  </a:rPr>
                  <a:t>Tính chất 1</a:t>
                </a:r>
                <a:r>
                  <a:rPr lang="vi-VN" sz="3200" dirty="0" smtClean="0">
                    <a:solidFill>
                      <a:srgbClr val="FF0000"/>
                    </a:solidFill>
                    <a:latin typeface="+mj-lt"/>
                  </a:rPr>
                  <a:t>:</a:t>
                </a:r>
              </a:p>
              <a:p>
                <a:r>
                  <a:rPr lang="vi-VN" sz="3200" dirty="0" smtClean="0">
                    <a:latin typeface="+mj-lt"/>
                  </a:rPr>
                  <a:t>Nếu tất cả các số hạng của một tổng đều chia hết cho cùng một số thì tổng chia hết cho số đó</a:t>
                </a:r>
              </a:p>
              <a:p>
                <a:pPr marL="285750" indent="-285750">
                  <a:buFontTx/>
                  <a:buChar char="-"/>
                </a:pPr>
                <a:r>
                  <a:rPr lang="vi-VN" sz="3200" dirty="0" smtClean="0">
                    <a:latin typeface="+mj-lt"/>
                  </a:rPr>
                  <a:t>Nếu a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vi-VN" sz="3200" dirty="0" smtClean="0">
                    <a:latin typeface="+mj-lt"/>
                  </a:rPr>
                  <a:t> m và b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3200" dirty="0" smtClean="0">
                    <a:latin typeface="+mj-lt"/>
                  </a:rPr>
                  <a:t> thì ( a+b )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vi-VN" sz="3200" dirty="0" smtClean="0">
                    <a:latin typeface="+mj-lt"/>
                  </a:rPr>
                  <a:t> m</a:t>
                </a:r>
              </a:p>
              <a:p>
                <a:pPr marL="285750" indent="-285750">
                  <a:buFontTx/>
                  <a:buChar char="-"/>
                </a:pPr>
                <a:r>
                  <a:rPr lang="vi-VN" sz="3200" dirty="0">
                    <a:latin typeface="+mj-lt"/>
                  </a:rPr>
                  <a:t>Nếu a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vi-VN" sz="3200" dirty="0">
                    <a:latin typeface="+mj-lt"/>
                  </a:rPr>
                  <a:t> </a:t>
                </a:r>
                <a:r>
                  <a:rPr lang="vi-VN" sz="3200" dirty="0" smtClean="0">
                    <a:latin typeface="+mj-lt"/>
                  </a:rPr>
                  <a:t>m, b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3200" dirty="0">
                    <a:latin typeface="+mj-lt"/>
                  </a:rPr>
                  <a:t> </a:t>
                </a:r>
                <a:r>
                  <a:rPr lang="vi-VN" sz="3200" dirty="0" smtClean="0">
                    <a:latin typeface="+mj-lt"/>
                  </a:rPr>
                  <a:t>và c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vi-VN" sz="3200" dirty="0" smtClean="0">
                    <a:latin typeface="+mj-lt"/>
                  </a:rPr>
                  <a:t> m thì ( a+ b + c )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vi-VN" sz="3200" dirty="0" smtClean="0">
                    <a:latin typeface="+mj-lt"/>
                  </a:rPr>
                  <a:t> m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42" y="681028"/>
                <a:ext cx="11081084" cy="2554545"/>
              </a:xfrm>
              <a:prstGeom prst="rect">
                <a:avLst/>
              </a:prstGeom>
              <a:blipFill>
                <a:blip r:embed="rId2"/>
                <a:stretch>
                  <a:fillRect l="-1375" t="-3341" r="-715" b="-6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3925" y="3139320"/>
                <a:ext cx="1108108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u="sng" dirty="0" smtClean="0">
                    <a:solidFill>
                      <a:srgbClr val="FF0000"/>
                    </a:solidFill>
                    <a:latin typeface="+mj-lt"/>
                  </a:rPr>
                  <a:t>Tính chất 2</a:t>
                </a:r>
                <a:r>
                  <a:rPr lang="vi-VN" sz="3200" dirty="0" smtClean="0">
                    <a:solidFill>
                      <a:srgbClr val="FF0000"/>
                    </a:solidFill>
                    <a:latin typeface="+mj-lt"/>
                  </a:rPr>
                  <a:t>:</a:t>
                </a:r>
              </a:p>
              <a:p>
                <a:r>
                  <a:rPr lang="vi-VN" sz="3200" dirty="0" smtClean="0">
                    <a:latin typeface="+mj-lt"/>
                  </a:rPr>
                  <a:t>Nếu có một số hạng của một tổng không chia hết cho một số đã cho, các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 còn lại đều chia hết cho số đó </a:t>
                </a:r>
                <a:r>
                  <a:rPr lang="vi-VN" sz="3200" dirty="0" smtClean="0">
                    <a:latin typeface="+mj-lt"/>
                  </a:rPr>
                  <a:t>thì tổng không chia hết cho số đã cho</a:t>
                </a:r>
              </a:p>
              <a:p>
                <a:r>
                  <a:rPr lang="vi-VN" sz="3200" dirty="0" smtClean="0">
                    <a:latin typeface="+mj-lt"/>
                  </a:rPr>
                  <a:t>- Nếu a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vi-VN" sz="3200" dirty="0" smtClean="0">
                    <a:latin typeface="+mj-lt"/>
                  </a:rPr>
                  <a:t> m và b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b="1" dirty="0" smtClean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3200" dirty="0" smtClean="0">
                    <a:latin typeface="+mj-lt"/>
                  </a:rPr>
                  <a:t> thì ( a+b ) </a:t>
                </a:r>
                <a14:m>
                  <m:oMath xmlns:m="http://schemas.openxmlformats.org/officeDocument/2006/math">
                    <m:r>
                      <a:rPr lang="vi-V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 smtClean="0">
                    <a:latin typeface="+mj-lt"/>
                  </a:rPr>
                  <a:t>  m</a:t>
                </a:r>
              </a:p>
              <a:p>
                <a:pPr marL="285750" indent="-285750">
                  <a:buFontTx/>
                  <a:buChar char="-"/>
                </a:pPr>
                <a:r>
                  <a:rPr lang="vi-VN" sz="3200" dirty="0">
                    <a:latin typeface="+mj-lt"/>
                  </a:rPr>
                  <a:t>Nếu a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vi-VN" sz="3200" dirty="0">
                    <a:latin typeface="+mj-lt"/>
                  </a:rPr>
                  <a:t> </a:t>
                </a:r>
                <a:r>
                  <a:rPr lang="vi-VN" sz="3200" dirty="0" smtClean="0">
                    <a:latin typeface="+mj-lt"/>
                  </a:rPr>
                  <a:t>m, b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3200" dirty="0">
                    <a:latin typeface="+mj-lt"/>
                  </a:rPr>
                  <a:t> </a:t>
                </a:r>
                <a:r>
                  <a:rPr lang="vi-VN" sz="3200" dirty="0" smtClean="0">
                    <a:latin typeface="+mj-lt"/>
                  </a:rPr>
                  <a:t>và c </a:t>
                </a:r>
                <a14:m>
                  <m:oMath xmlns:m="http://schemas.openxmlformats.org/officeDocument/2006/math">
                    <m:r>
                      <a:rPr lang="vi-V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 smtClean="0">
                    <a:latin typeface="+mj-lt"/>
                  </a:rPr>
                  <a:t>   m thì ( a+ b + c ) </a:t>
                </a:r>
                <a14:m>
                  <m:oMath xmlns:m="http://schemas.openxmlformats.org/officeDocument/2006/math">
                    <m:r>
                      <a:rPr lang="vi-V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 smtClean="0">
                    <a:latin typeface="+mj-lt"/>
                  </a:rPr>
                  <a:t>  m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5" y="3139320"/>
                <a:ext cx="11081084" cy="3046988"/>
              </a:xfrm>
              <a:prstGeom prst="rect">
                <a:avLst/>
              </a:prstGeom>
              <a:blipFill>
                <a:blip r:embed="rId3"/>
                <a:stretch>
                  <a:fillRect l="-1375" t="-2800" r="-2035" b="-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723" y="5135414"/>
            <a:ext cx="277130" cy="514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469" y="5197642"/>
            <a:ext cx="220732" cy="409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492" y="5658646"/>
            <a:ext cx="244139" cy="45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346" y="5670676"/>
            <a:ext cx="232843" cy="4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06E22-D64B-4456-9ECF-884671C8627E}"/>
              </a:ext>
            </a:extLst>
          </p:cNvPr>
          <p:cNvSpPr txBox="1"/>
          <p:nvPr/>
        </p:nvSpPr>
        <p:spPr>
          <a:xfrm>
            <a:off x="139700" y="1586324"/>
            <a:ext cx="11912600" cy="1179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1C03F98-E694-48FA-B1A0-61FFB3D52F8A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534F1-1DB4-45AF-BBEB-52289D98307B}"/>
              </a:ext>
            </a:extLst>
          </p:cNvPr>
          <p:cNvSpPr txBox="1"/>
          <p:nvPr/>
        </p:nvSpPr>
        <p:spPr>
          <a:xfrm>
            <a:off x="212678" y="2935861"/>
            <a:ext cx="1168976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E9300-6C74-4C95-83AD-E37B5C13B2FF}"/>
              </a:ext>
            </a:extLst>
          </p:cNvPr>
          <p:cNvSpPr txBox="1"/>
          <p:nvPr/>
        </p:nvSpPr>
        <p:spPr>
          <a:xfrm>
            <a:off x="76200" y="4292221"/>
            <a:ext cx="11963400" cy="21236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198, 594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875, 469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</p:txBody>
      </p:sp>
    </p:spTree>
    <p:extLst>
      <p:ext uri="{BB962C8B-B14F-4D97-AF65-F5344CB8AC3E}">
        <p14:creationId xmlns:p14="http://schemas.microsoft.com/office/powerpoint/2010/main" val="34109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312 -0.177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F66706-655C-4A2F-96C5-4813170D9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3984"/>
            <a:ext cx="3729990" cy="3256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C5F32B-CA09-4325-82A8-BAD2F178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68" y="1048067"/>
            <a:ext cx="3818663" cy="2594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613BA-F5D4-4B62-861F-4289985D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099" y="177482"/>
            <a:ext cx="3558881" cy="299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5E9082A3-F5D5-46A2-A9B2-9BAF2C2DC860}"/>
                  </a:ext>
                </a:extLst>
              </p:cNvPr>
              <p:cNvSpPr/>
              <p:nvPr/>
            </p:nvSpPr>
            <p:spPr>
              <a:xfrm>
                <a:off x="457200" y="3810782"/>
                <a:ext cx="10279380" cy="2376658"/>
              </a:xfrm>
              <a:prstGeom prst="cloudCallout">
                <a:avLst>
                  <a:gd name="adj1" fmla="val 23359"/>
                  <a:gd name="adj2" fmla="val -146369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3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có tổng các chữ số là 7 + 1 + 0 + 0 + 1 = 9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</a:t>
                </a:r>
                <a:r>
                  <a:rPr lang="en-US" sz="3600" dirty="0">
                    <a:ln>
                      <a:solidFill>
                        <a:srgbClr val="00B0F0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71007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3600" dirty="0">
                  <a:ln>
                    <a:solidFill>
                      <a:srgbClr val="00B0F0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5E9082A3-F5D5-46A2-A9B2-9BAF2C2DC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782"/>
                <a:ext cx="10279380" cy="2376658"/>
              </a:xfrm>
              <a:prstGeom prst="cloudCallout">
                <a:avLst>
                  <a:gd name="adj1" fmla="val 23359"/>
                  <a:gd name="adj2" fmla="val -14636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3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/>
              <p:nvPr/>
            </p:nvSpPr>
            <p:spPr>
              <a:xfrm>
                <a:off x="106680" y="228600"/>
                <a:ext cx="11963400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12∗</m:t>
                        </m:r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228600"/>
                <a:ext cx="11963400" cy="524118"/>
              </a:xfrm>
              <a:prstGeom prst="rect">
                <a:avLst/>
              </a:prstGeom>
              <a:blipFill>
                <a:blip r:embed="rId2"/>
                <a:stretch>
                  <a:fillRect l="-1070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/>
              <p:nvPr/>
            </p:nvSpPr>
            <p:spPr>
              <a:xfrm>
                <a:off x="731520" y="2240280"/>
                <a:ext cx="10881360" cy="2987040"/>
              </a:xfrm>
              <a:prstGeom prst="borderCallout1">
                <a:avLst>
                  <a:gd name="adj1" fmla="val -2679"/>
                  <a:gd name="adj2" fmla="val 48250"/>
                  <a:gd name="adj3" fmla="val -50894"/>
                  <a:gd name="adj4" fmla="val 2686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1+2+6=9⋮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⟹126⋮9</m:t>
                    </m:r>
                  </m:oMath>
                </a14:m>
                <a:endParaRPr lang="en-US" sz="60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2240280"/>
                <a:ext cx="10881360" cy="2987040"/>
              </a:xfrm>
              <a:prstGeom prst="borderCallout1">
                <a:avLst>
                  <a:gd name="adj1" fmla="val -2679"/>
                  <a:gd name="adj2" fmla="val 48250"/>
                  <a:gd name="adj3" fmla="val -50894"/>
                  <a:gd name="adj4" fmla="val 26860"/>
                </a:avLst>
              </a:prstGeom>
              <a:blipFill>
                <a:blip r:embed="rId3"/>
                <a:stretch>
                  <a:fillRect l="-24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5BB69-D239-4796-8139-8872477C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5" y="114300"/>
            <a:ext cx="11647210" cy="2305050"/>
          </a:xfrm>
          <a:prstGeom prst="rect">
            <a:avLst/>
          </a:prstGeom>
          <a:ln>
            <a:solidFill>
              <a:srgbClr val="00B0F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2CB242-9470-40A3-B362-E4BE9C8859B6}"/>
                  </a:ext>
                </a:extLst>
              </p:cNvPr>
              <p:cNvSpPr txBox="1"/>
              <p:nvPr/>
            </p:nvSpPr>
            <p:spPr>
              <a:xfrm>
                <a:off x="272395" y="2952750"/>
                <a:ext cx="11462405" cy="277383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1 + 0 + 8 = 9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nông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108 : 9 + 1 = 13 (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13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2CB242-9470-40A3-B362-E4BE9C88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95" y="2952750"/>
                <a:ext cx="11462405" cy="2773836"/>
              </a:xfrm>
              <a:prstGeom prst="rect">
                <a:avLst/>
              </a:prstGeom>
              <a:blipFill>
                <a:blip r:embed="rId3"/>
                <a:stretch>
                  <a:fillRect l="-1220" t="-1302" b="-5423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3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9038B47-2AF4-44ED-96AE-C03EBB14FB3B}"/>
              </a:ext>
            </a:extLst>
          </p:cNvPr>
          <p:cNvSpPr/>
          <p:nvPr/>
        </p:nvSpPr>
        <p:spPr>
          <a:xfrm>
            <a:off x="3230880" y="243840"/>
            <a:ext cx="8503920" cy="1402080"/>
          </a:xfrm>
          <a:prstGeom prst="wedgeEllipseCallout">
            <a:avLst>
              <a:gd name="adj1" fmla="val -81227"/>
              <a:gd name="adj2" fmla="val 1180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HĐ5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HĐ6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B4748-D128-4E97-9701-F8DC9923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667000"/>
            <a:ext cx="11877676" cy="32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06E22-D64B-4456-9ECF-884671C8627E}"/>
              </a:ext>
            </a:extLst>
          </p:cNvPr>
          <p:cNvSpPr txBox="1"/>
          <p:nvPr/>
        </p:nvSpPr>
        <p:spPr>
          <a:xfrm>
            <a:off x="139700" y="1586324"/>
            <a:ext cx="11912600" cy="1179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1C03F98-E694-48FA-B1A0-61FFB3D52F8A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</a:t>
            </a:r>
            <a:r>
              <a:rPr lang="nl-NL" sz="32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534F1-1DB4-45AF-BBEB-52289D98307B}"/>
              </a:ext>
            </a:extLst>
          </p:cNvPr>
          <p:cNvSpPr txBox="1"/>
          <p:nvPr/>
        </p:nvSpPr>
        <p:spPr>
          <a:xfrm>
            <a:off x="212678" y="2935861"/>
            <a:ext cx="1168976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E9300-6C74-4C95-83AD-E37B5C13B2FF}"/>
              </a:ext>
            </a:extLst>
          </p:cNvPr>
          <p:cNvSpPr txBox="1"/>
          <p:nvPr/>
        </p:nvSpPr>
        <p:spPr>
          <a:xfrm>
            <a:off x="76200" y="4292221"/>
            <a:ext cx="11963400" cy="21236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129, 246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875, 467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</a:p>
        </p:txBody>
      </p:sp>
    </p:spTree>
    <p:extLst>
      <p:ext uri="{BB962C8B-B14F-4D97-AF65-F5344CB8AC3E}">
        <p14:creationId xmlns:p14="http://schemas.microsoft.com/office/powerpoint/2010/main" val="28327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312 -0.177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/>
              <p:nvPr/>
            </p:nvSpPr>
            <p:spPr>
              <a:xfrm>
                <a:off x="106680" y="228600"/>
                <a:ext cx="11963400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Luyện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Thay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dấu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*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bởi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để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12∗5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⋮3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228600"/>
                <a:ext cx="11963400" cy="532903"/>
              </a:xfrm>
              <a:prstGeom prst="rect">
                <a:avLst/>
              </a:prstGeom>
              <a:blipFill>
                <a:blip r:embed="rId2"/>
                <a:stretch>
                  <a:fillRect l="-1070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/>
              <p:nvPr/>
            </p:nvSpPr>
            <p:spPr>
              <a:xfrm>
                <a:off x="361950" y="2240280"/>
                <a:ext cx="11250930" cy="3874770"/>
              </a:xfrm>
              <a:prstGeom prst="borderCallout1">
                <a:avLst>
                  <a:gd name="adj1" fmla="val -2679"/>
                  <a:gd name="adj2" fmla="val 48250"/>
                  <a:gd name="adj3" fmla="val -39095"/>
                  <a:gd name="adj4" fmla="val 29569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just" defTabSz="4572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1,4,7 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1+2+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1+5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=9⋮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⟹1215⋮3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</a:rPr>
                  <a:t>					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1+2+4+5=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⟹1245⋮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1+2+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2240280"/>
                <a:ext cx="11250930" cy="3874770"/>
              </a:xfrm>
              <a:prstGeom prst="borderCallout1">
                <a:avLst>
                  <a:gd name="adj1" fmla="val -2679"/>
                  <a:gd name="adj2" fmla="val 48250"/>
                  <a:gd name="adj3" fmla="val -39095"/>
                  <a:gd name="adj4" fmla="val 29569"/>
                </a:avLst>
              </a:prstGeom>
              <a:blipFill>
                <a:blip r:embed="rId3"/>
                <a:stretch>
                  <a:fillRect l="-15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FC5C6-18D7-40F0-9892-A46445A61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1"/>
            <a:ext cx="11485607" cy="155510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17B04-7D42-4081-8FE8-28EF2690E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55" y="1644232"/>
            <a:ext cx="11485607" cy="47973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C11BBEB-6F60-414D-BEC2-0C16625178B5}"/>
              </a:ext>
            </a:extLst>
          </p:cNvPr>
          <p:cNvSpPr/>
          <p:nvPr/>
        </p:nvSpPr>
        <p:spPr>
          <a:xfrm>
            <a:off x="6464969" y="347365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C9997D-E549-44A8-AE43-C96CF3C5E5F7}"/>
              </a:ext>
            </a:extLst>
          </p:cNvPr>
          <p:cNvSpPr/>
          <p:nvPr/>
        </p:nvSpPr>
        <p:spPr>
          <a:xfrm>
            <a:off x="1115183" y="169225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81F5DD-B71C-4D19-B3F3-57C4286305EB}"/>
              </a:ext>
            </a:extLst>
          </p:cNvPr>
          <p:cNvSpPr/>
          <p:nvPr/>
        </p:nvSpPr>
        <p:spPr>
          <a:xfrm>
            <a:off x="2843725" y="171700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DF2978-AB36-4701-9984-7AD2AB44F17D}"/>
              </a:ext>
            </a:extLst>
          </p:cNvPr>
          <p:cNvSpPr/>
          <p:nvPr/>
        </p:nvSpPr>
        <p:spPr>
          <a:xfrm>
            <a:off x="4684550" y="171700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AB9D2C-7C31-42DB-9AED-CE18307C3E10}"/>
              </a:ext>
            </a:extLst>
          </p:cNvPr>
          <p:cNvSpPr/>
          <p:nvPr/>
        </p:nvSpPr>
        <p:spPr>
          <a:xfrm>
            <a:off x="6464969" y="169225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236FD0-0D18-4248-96B0-EF7133F7005E}"/>
              </a:ext>
            </a:extLst>
          </p:cNvPr>
          <p:cNvSpPr/>
          <p:nvPr/>
        </p:nvSpPr>
        <p:spPr>
          <a:xfrm>
            <a:off x="8217566" y="170733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E8E033-BE66-4B33-8E5D-341542148E86}"/>
              </a:ext>
            </a:extLst>
          </p:cNvPr>
          <p:cNvSpPr/>
          <p:nvPr/>
        </p:nvSpPr>
        <p:spPr>
          <a:xfrm>
            <a:off x="10030066" y="170733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FD1E1C-825B-443A-AA6A-ED5F45840DB8}"/>
              </a:ext>
            </a:extLst>
          </p:cNvPr>
          <p:cNvSpPr/>
          <p:nvPr/>
        </p:nvSpPr>
        <p:spPr>
          <a:xfrm>
            <a:off x="284372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C0BF3D-5A38-4A32-BF6D-C1A89250122D}"/>
              </a:ext>
            </a:extLst>
          </p:cNvPr>
          <p:cNvSpPr/>
          <p:nvPr/>
        </p:nvSpPr>
        <p:spPr>
          <a:xfrm>
            <a:off x="466476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92721C8-359C-48A8-86A2-A9200881E785}"/>
              </a:ext>
            </a:extLst>
          </p:cNvPr>
          <p:cNvSpPr/>
          <p:nvPr/>
        </p:nvSpPr>
        <p:spPr>
          <a:xfrm>
            <a:off x="8217566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0DFD38-CA05-408B-BC87-BB7FD3D128AF}"/>
              </a:ext>
            </a:extLst>
          </p:cNvPr>
          <p:cNvSpPr/>
          <p:nvPr/>
        </p:nvSpPr>
        <p:spPr>
          <a:xfrm>
            <a:off x="995799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1245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DD0602-03E6-4476-BD09-5B0CD0B0DE8C}"/>
              </a:ext>
            </a:extLst>
          </p:cNvPr>
          <p:cNvSpPr/>
          <p:nvPr/>
        </p:nvSpPr>
        <p:spPr>
          <a:xfrm>
            <a:off x="1115183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E8D9B6-5820-4B6B-A4B3-DFA514C267A9}"/>
              </a:ext>
            </a:extLst>
          </p:cNvPr>
          <p:cNvSpPr/>
          <p:nvPr/>
        </p:nvSpPr>
        <p:spPr>
          <a:xfrm>
            <a:off x="2843725" y="525782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EA02F9-D8A9-4F45-97B6-ED6F66E2AE87}"/>
              </a:ext>
            </a:extLst>
          </p:cNvPr>
          <p:cNvSpPr/>
          <p:nvPr/>
        </p:nvSpPr>
        <p:spPr>
          <a:xfrm>
            <a:off x="4664765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CC5AD1-20BB-4C3D-B32F-D85588408C4A}"/>
              </a:ext>
            </a:extLst>
          </p:cNvPr>
          <p:cNvSpPr/>
          <p:nvPr/>
        </p:nvSpPr>
        <p:spPr>
          <a:xfrm>
            <a:off x="6441165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41404C-5011-4807-9578-DA6805688E6F}"/>
              </a:ext>
            </a:extLst>
          </p:cNvPr>
          <p:cNvSpPr/>
          <p:nvPr/>
        </p:nvSpPr>
        <p:spPr>
          <a:xfrm>
            <a:off x="8217566" y="525782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4057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0EE50-7A83-4E9E-A1A7-D25380ED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038308"/>
            <a:ext cx="11671408" cy="124301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904CEC-DEC1-4A18-B686-1D0ADCEF781E}"/>
              </a:ext>
            </a:extLst>
          </p:cNvPr>
          <p:cNvSpPr txBox="1"/>
          <p:nvPr/>
        </p:nvSpPr>
        <p:spPr>
          <a:xfrm>
            <a:off x="138112" y="2627972"/>
            <a:ext cx="11671408" cy="274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là : 450 ; 123 ; 2019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(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là : 450 ; 2025 (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7306" y="106882"/>
            <a:ext cx="304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F5FF72-7525-44AF-AAEA-95AB96EBC3B9}"/>
              </a:ext>
            </a:extLst>
          </p:cNvPr>
          <p:cNvSpPr txBox="1"/>
          <p:nvPr/>
        </p:nvSpPr>
        <p:spPr>
          <a:xfrm>
            <a:off x="256673" y="128337"/>
            <a:ext cx="309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319E4-A16A-4BDC-A782-38AC2A26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3" y="836223"/>
            <a:ext cx="11059027" cy="72499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153848-6A0E-4600-A982-6098CB2A2DF6}"/>
              </a:ext>
            </a:extLst>
          </p:cNvPr>
          <p:cNvSpPr txBox="1"/>
          <p:nvPr/>
        </p:nvSpPr>
        <p:spPr>
          <a:xfrm>
            <a:off x="256673" y="1811774"/>
            <a:ext cx="11059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290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935997-5583-45A1-9901-C9921F565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73" y="2867025"/>
            <a:ext cx="11759648" cy="72499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4BBB48-4F3B-48A6-B4B2-BFA66684C3D7}"/>
              </a:ext>
            </a:extLst>
          </p:cNvPr>
          <p:cNvSpPr txBox="1"/>
          <p:nvPr/>
        </p:nvSpPr>
        <p:spPr>
          <a:xfrm>
            <a:off x="256673" y="4010436"/>
            <a:ext cx="11059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162 chia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đội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đủ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804" y="2186975"/>
            <a:ext cx="2035571" cy="193899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3300601" y="2186976"/>
            <a:ext cx="2035571" cy="193899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857803" y="4545868"/>
            <a:ext cx="2035571" cy="193898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3322327" y="4545868"/>
            <a:ext cx="2035571" cy="193899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3" action="ppaction://hlinksldjump"/>
          </p:cNvPr>
          <p:cNvSpPr/>
          <p:nvPr/>
        </p:nvSpPr>
        <p:spPr>
          <a:xfrm rot="5400000">
            <a:off x="11327428" y="2648741"/>
            <a:ext cx="965961" cy="71437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FADFE7-EF54-41BA-85D8-40EBEA175B67}"/>
              </a:ext>
            </a:extLst>
          </p:cNvPr>
          <p:cNvSpPr txBox="1"/>
          <p:nvPr/>
        </p:nvSpPr>
        <p:spPr>
          <a:xfrm>
            <a:off x="274320" y="228600"/>
            <a:ext cx="11490960" cy="447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Ghi nhớ và ôn lại Các dấu hiệu chia hết cho 2; 3; 5; 9.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hiểu thêm mục “ 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có biết?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 cuối bài ( SGK –tr37)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Hoàn thành các bài tập còn thiếu trên lớp và làm thêm 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2.15; 2.16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bài mới “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 nguyên tố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4" y="2510779"/>
                <a:ext cx="8162496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1975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4" y="2510779"/>
                <a:ext cx="8162496" cy="918222"/>
              </a:xfrm>
              <a:prstGeom prst="snip2DiagRect">
                <a:avLst/>
              </a:prstGeom>
              <a:blipFill>
                <a:blip r:embed="rId3"/>
                <a:stretch>
                  <a:fillRect l="-743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 + 1975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CHỌN CÂU TRẢ LỜI ĐÚNG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2" y="3567637"/>
                <a:ext cx="816249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defRPr/>
                </a:pPr>
                <a:endPara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endPara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1954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</a:t>
                </a:r>
                <a:r>
                  <a:rPr lang="vi-VN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1975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vi-VN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 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vi-VN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vi-VN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2" y="3567637"/>
                <a:ext cx="8162497" cy="918222"/>
              </a:xfrm>
              <a:prstGeom prst="snip2DiagRect">
                <a:avLst/>
              </a:prstGeom>
              <a:blipFill>
                <a:blip r:embed="rId4"/>
                <a:stretch>
                  <a:fillRect l="-743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8162496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/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1954    2, </a:t>
                </a:r>
                <a:r>
                  <a:rPr lang="vi-VN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1975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vi-VN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vi-VN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vi-VN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8162496" cy="918222"/>
              </a:xfrm>
              <a:prstGeom prst="snip2DiagRect">
                <a:avLst/>
              </a:prstGeom>
              <a:blipFill>
                <a:blip r:embed="rId5"/>
                <a:stretch>
                  <a:fillRect l="-743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5767" y="2663333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6944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12923" y="2321095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9085201" y="3429001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4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9056993" y="4448066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8736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961592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2, 938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961592" cy="918222"/>
              </a:xfrm>
              <a:prstGeom prst="snip2DiagRect">
                <a:avLst/>
              </a:prstGeom>
              <a:blipFill>
                <a:blip r:embed="rId3"/>
                <a:stretch>
                  <a:fillRect l="-762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2020 - 938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961592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2, 938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961592" cy="918222"/>
              </a:xfrm>
              <a:prstGeom prst="snip2DiagRect">
                <a:avLst/>
              </a:prstGeom>
              <a:blipFill>
                <a:blip r:embed="rId4"/>
                <a:stretch>
                  <a:fillRect l="-762" t="-66879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961592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2, 938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961592" cy="918222"/>
              </a:xfrm>
              <a:prstGeom prst="snip2DiagRect">
                <a:avLst/>
              </a:prstGeom>
              <a:blipFill>
                <a:blip r:embed="rId5"/>
                <a:stretch>
                  <a:fillRect l="-762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2098" y="2663333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2098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49782" y="3263188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49782" y="4318266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4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49781" y="2259718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25469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8478950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2020   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32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vi-VN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8478950" cy="918222"/>
              </a:xfrm>
              <a:prstGeom prst="snip2DiagRect">
                <a:avLst/>
              </a:prstGeom>
              <a:blipFill>
                <a:blip r:embed="rId3"/>
                <a:stretch>
                  <a:fillRect l="-716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 + 2020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CÂU TRẢ LỜI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5045917"/>
                <a:ext cx="8478950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vi-VN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lang="vi-VN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)⋮</m:t>
                    </m:r>
                    <m:r>
                      <a:rPr lang="vi-VN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5045917"/>
                <a:ext cx="8478950" cy="918222"/>
              </a:xfrm>
              <a:prstGeom prst="snip2DiagRect">
                <a:avLst/>
              </a:prstGeom>
              <a:blipFill>
                <a:blip r:embed="rId4"/>
                <a:stretch>
                  <a:fillRect l="-716" b="-2564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3814792"/>
                <a:ext cx="8478950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  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lang="vi-VN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kumimoji="0" lang="vi-V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814792"/>
                <a:ext cx="8478950" cy="918222"/>
              </a:xfrm>
              <a:prstGeom prst="snip2DiagRect">
                <a:avLst/>
              </a:prstGeom>
              <a:blipFill>
                <a:blip r:embed="rId5"/>
                <a:stretch>
                  <a:fillRect l="-716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2015" y="2671789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194" y="2683269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9479" y="397397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193" y="4009608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9130497" y="4695325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9188115" y="3527106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4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9124624" y="2358886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7459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82851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1930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ctrlPr>
                          <a:rPr kumimoji="0" lang="vi-V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𝟏𝟗𝟓𝟒</m:t>
                        </m:r>
                        <m:r>
                          <a:rPr kumimoji="0" lang="vi-V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vi-VN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vi-VN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8285125" cy="918222"/>
              </a:xfrm>
              <a:prstGeom prst="snip2DiagRect">
                <a:avLst/>
              </a:prstGeom>
              <a:blipFill>
                <a:blip r:embed="rId3"/>
                <a:stretch>
                  <a:fillRect l="-733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1954 - 1930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8223811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1930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ctrlPr>
                          <a:rPr lang="vi-VN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𝟏𝟗𝟓𝟒</m:t>
                        </m:r>
                        <m:r>
                          <a:rPr lang="vi-VN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vi-VN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vi-VN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8223811" cy="918222"/>
              </a:xfrm>
              <a:prstGeom prst="snip2DiagRect">
                <a:avLst/>
              </a:prstGeom>
              <a:blipFill>
                <a:blip r:embed="rId4"/>
                <a:stretch>
                  <a:fillRect l="-73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1954    </a:t>
                </a: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1930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ctrlPr>
                          <a:rPr lang="vi-VN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𝟏𝟗𝟓𝟒</m:t>
                        </m:r>
                        <m:r>
                          <a:rPr lang="vi-VN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vi-VN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</m:d>
                    <m:r>
                      <a:rPr lang="vi-VN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vi-VN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blipFill>
                <a:blip r:embed="rId5"/>
                <a:stretch>
                  <a:fillRect l="-733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7561" y="2683269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184" y="4780376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816093" y="4431508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816092" y="2382003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4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32976" y="3580894"/>
            <a:ext cx="2589963" cy="1275770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5420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A5EA7164-A90A-4115-BDA2-E717871F1408}"/>
              </a:ext>
            </a:extLst>
          </p:cNvPr>
          <p:cNvSpPr/>
          <p:nvPr/>
        </p:nvSpPr>
        <p:spPr>
          <a:xfrm>
            <a:off x="5803900" y="473222"/>
            <a:ext cx="5816600" cy="2162175"/>
          </a:xfrm>
          <a:prstGeom prst="cloudCallout">
            <a:avLst>
              <a:gd name="adj1" fmla="val -75418"/>
              <a:gd name="adj2" fmla="val 53102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 hoàn thành bài toán ra nháp</a:t>
            </a:r>
            <a:endParaRPr lang="en-US" sz="3600" dirty="0">
              <a:ln>
                <a:solidFill>
                  <a:srgbClr val="00B0F0"/>
                </a:solidFill>
              </a:ln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0443" y="347117"/>
            <a:ext cx="3745702" cy="3256568"/>
            <a:chOff x="540443" y="347117"/>
            <a:chExt cx="3745702" cy="32565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9726F4-E6A9-47CF-84F0-8092B2908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443" y="347117"/>
              <a:ext cx="3729990" cy="3256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56155" y="347117"/>
              <a:ext cx="372999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dư của phép chia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r>
                <a:rPr lang="vi-V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cho 2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01857" y="3140063"/>
            <a:ext cx="4410343" cy="3034659"/>
            <a:chOff x="4301857" y="3140063"/>
            <a:chExt cx="4410343" cy="30346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619F0D-02E3-44BA-8E20-718095D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1857" y="3178458"/>
              <a:ext cx="4410343" cy="299626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01857" y="3140063"/>
              <a:ext cx="4410343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chia này không có dư vì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r>
                <a:rPr lang="vi-V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chia hết cho 2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33119" y="272130"/>
            <a:ext cx="3558881" cy="3406542"/>
            <a:chOff x="8633119" y="272130"/>
            <a:chExt cx="3558881" cy="34065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CF89BD-0280-4956-8961-A5880CFE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33119" y="272130"/>
              <a:ext cx="3558881" cy="34065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633119" y="272130"/>
              <a:ext cx="3558881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Sao bạn Tròn trả lời nhanh vậy nhỉ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65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4F355C3-A109-440D-8416-86C8E452A514}"/>
              </a:ext>
            </a:extLst>
          </p:cNvPr>
          <p:cNvSpPr txBox="1"/>
          <p:nvPr/>
        </p:nvSpPr>
        <p:spPr>
          <a:xfrm>
            <a:off x="397714" y="45544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230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.            =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3DA8A8-F0A4-4930-89D9-047937A7BAF1}"/>
              </a:ext>
            </a:extLst>
          </p:cNvPr>
          <p:cNvSpPr/>
          <p:nvPr/>
        </p:nvSpPr>
        <p:spPr>
          <a:xfrm>
            <a:off x="1941379" y="50116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2FF15A-8AA9-44B0-AE97-F379B4B58DE1}"/>
              </a:ext>
            </a:extLst>
          </p:cNvPr>
          <p:cNvSpPr/>
          <p:nvPr/>
        </p:nvSpPr>
        <p:spPr>
          <a:xfrm>
            <a:off x="3340508" y="50116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3ED90-F453-4EB6-A057-56924EAA2870}"/>
              </a:ext>
            </a:extLst>
          </p:cNvPr>
          <p:cNvSpPr txBox="1"/>
          <p:nvPr/>
        </p:nvSpPr>
        <p:spPr>
          <a:xfrm>
            <a:off x="2098939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CE9084-7007-4F47-9C29-7732C91076C9}"/>
              </a:ext>
            </a:extLst>
          </p:cNvPr>
          <p:cNvSpPr txBox="1"/>
          <p:nvPr/>
        </p:nvSpPr>
        <p:spPr>
          <a:xfrm>
            <a:off x="3529654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0638B1-CC9B-4A98-AB6C-E454F87AF4F0}"/>
              </a:ext>
            </a:extLst>
          </p:cNvPr>
          <p:cNvSpPr txBox="1"/>
          <p:nvPr/>
        </p:nvSpPr>
        <p:spPr>
          <a:xfrm>
            <a:off x="4736932" y="440201"/>
            <a:ext cx="141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23.2.5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1A3CA-A964-4EC8-B36B-E43927F809C4}"/>
              </a:ext>
            </a:extLst>
          </p:cNvPr>
          <p:cNvSpPr txBox="1"/>
          <p:nvPr/>
        </p:nvSpPr>
        <p:spPr>
          <a:xfrm>
            <a:off x="412954" y="161368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1510 =           .            =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23694C-088E-43D7-B11A-92F51E243A87}"/>
              </a:ext>
            </a:extLst>
          </p:cNvPr>
          <p:cNvSpPr/>
          <p:nvPr/>
        </p:nvSpPr>
        <p:spPr>
          <a:xfrm>
            <a:off x="1956619" y="165940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37B8DC-0B82-41C7-985A-82385B0842E4}"/>
              </a:ext>
            </a:extLst>
          </p:cNvPr>
          <p:cNvSpPr/>
          <p:nvPr/>
        </p:nvSpPr>
        <p:spPr>
          <a:xfrm>
            <a:off x="3355748" y="165940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309ABB-25F5-4FE9-9019-49E1811E2008}"/>
              </a:ext>
            </a:extLst>
          </p:cNvPr>
          <p:cNvSpPr txBox="1"/>
          <p:nvPr/>
        </p:nvSpPr>
        <p:spPr>
          <a:xfrm>
            <a:off x="2114179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66716F-52A3-480F-B9FC-BD775A0298F6}"/>
              </a:ext>
            </a:extLst>
          </p:cNvPr>
          <p:cNvSpPr txBox="1"/>
          <p:nvPr/>
        </p:nvSpPr>
        <p:spPr>
          <a:xfrm>
            <a:off x="3544894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F67F-316C-4700-BA06-E7D9BA20B56D}"/>
              </a:ext>
            </a:extLst>
          </p:cNvPr>
          <p:cNvSpPr txBox="1"/>
          <p:nvPr/>
        </p:nvSpPr>
        <p:spPr>
          <a:xfrm>
            <a:off x="4752172" y="1598441"/>
            <a:ext cx="169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151.2.5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403F9ED9-A50E-4430-A3CA-A927E7EF16BD}"/>
              </a:ext>
            </a:extLst>
          </p:cNvPr>
          <p:cNvSpPr/>
          <p:nvPr/>
        </p:nvSpPr>
        <p:spPr>
          <a:xfrm>
            <a:off x="4085914" y="2771923"/>
            <a:ext cx="7601320" cy="2011680"/>
          </a:xfrm>
          <a:prstGeom prst="cloudCallout">
            <a:avLst>
              <a:gd name="adj1" fmla="val -39680"/>
              <a:gd name="adj2" fmla="val -161743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6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619</TotalTime>
  <Words>1533</Words>
  <Application>Microsoft Office PowerPoint</Application>
  <PresentationFormat>Widescreen</PresentationFormat>
  <Paragraphs>179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Open Sans Extrabold</vt:lpstr>
      <vt:lpstr>Tahoma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LOI</dc:creator>
  <cp:lastModifiedBy>Windows User</cp:lastModifiedBy>
  <cp:revision>61</cp:revision>
  <dcterms:created xsi:type="dcterms:W3CDTF">2021-08-18T12:44:55Z</dcterms:created>
  <dcterms:modified xsi:type="dcterms:W3CDTF">2023-10-09T02:38:29Z</dcterms:modified>
</cp:coreProperties>
</file>