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8" r:id="rId4"/>
  </p:sldMasterIdLst>
  <p:notesMasterIdLst>
    <p:notesMasterId r:id="rId32"/>
  </p:notesMasterIdLst>
  <p:sldIdLst>
    <p:sldId id="342" r:id="rId5"/>
    <p:sldId id="358" r:id="rId6"/>
    <p:sldId id="257" r:id="rId7"/>
    <p:sldId id="344" r:id="rId8"/>
    <p:sldId id="261" r:id="rId9"/>
    <p:sldId id="359" r:id="rId10"/>
    <p:sldId id="360" r:id="rId11"/>
    <p:sldId id="366" r:id="rId12"/>
    <p:sldId id="264" r:id="rId13"/>
    <p:sldId id="361" r:id="rId14"/>
    <p:sldId id="362" r:id="rId15"/>
    <p:sldId id="363" r:id="rId16"/>
    <p:sldId id="348" r:id="rId17"/>
    <p:sldId id="356" r:id="rId18"/>
    <p:sldId id="349" r:id="rId19"/>
    <p:sldId id="350" r:id="rId20"/>
    <p:sldId id="365" r:id="rId21"/>
    <p:sldId id="367" r:id="rId22"/>
    <p:sldId id="364" r:id="rId23"/>
    <p:sldId id="294" r:id="rId24"/>
    <p:sldId id="304" r:id="rId25"/>
    <p:sldId id="302" r:id="rId26"/>
    <p:sldId id="352" r:id="rId27"/>
    <p:sldId id="353" r:id="rId28"/>
    <p:sldId id="303" r:id="rId29"/>
    <p:sldId id="275" r:id="rId30"/>
    <p:sldId id="276" r:id="rId31"/>
  </p:sldIdLst>
  <p:sldSz cx="9144000" cy="5715000" type="screen16x10"/>
  <p:notesSz cx="9869488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4660"/>
  </p:normalViewPr>
  <p:slideViewPr>
    <p:cSldViewPr>
      <p:cViewPr varScale="1">
        <p:scale>
          <a:sx n="83" d="100"/>
          <a:sy n="83" d="100"/>
        </p:scale>
        <p:origin x="978" y="8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997" y="0"/>
            <a:ext cx="4276778" cy="338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7CAEB-6DBA-43CA-96B5-0A857E1E042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6263" y="841375"/>
            <a:ext cx="3636962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49" y="3241587"/>
            <a:ext cx="7895590" cy="26522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417"/>
            <a:ext cx="4276778" cy="338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997" y="6397417"/>
            <a:ext cx="4276778" cy="338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35140-BCBB-4CF6-9D4C-CE4FBFAF7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EE6C8-3C9E-4958-978B-48D128D90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8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76AAF5-3CCB-4A12-B1E4-46370C414B5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26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76AAF5-3CCB-4A12-B1E4-46370C414B5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924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76AAF5-3CCB-4A12-B1E4-46370C414B5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35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76AAF5-3CCB-4A12-B1E4-46370C414B5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74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76AAF5-3CCB-4A12-B1E4-46370C414B5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09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1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1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867"/>
            <a:ext cx="8229600" cy="48762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BC3E4-E9FB-4BFC-A059-90D6728BCC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9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63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8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48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0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1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96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3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3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64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31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30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325464-1528-4D6D-B7CF-C0995C2A534B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488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A83BEBF-6301-4211-B3FE-593EB3B18F8A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809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F6CCD0B-38DB-40E5-8277-B05947046EEC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7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29F5F4C-70AC-494E-96A5-0E8C07B44DFA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38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A6C9C8F-ECE3-4AE9-B389-C444FA95932E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415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714E2A3-B940-4B03-9B15-ECA2362672F5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66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422262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AF72279-85DB-489E-A78D-9C886E56B278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681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D15F238-C975-4E57-BC35-1E453EE49C37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87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A12481F-1D86-4E84-B5A9-62920B702123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195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50EC861-2A34-4CC1-AC35-9E50565CD5F9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77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3CFFCF7-98AA-4468-92B7-6D5B4C3FFD32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050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867"/>
            <a:ext cx="8229600" cy="48762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5656DC6-0043-4BE4-B278-FB0886081B4D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521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3D4A9CB-E1D4-47DC-9CCF-ED1261C174B1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525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33500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0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243DA1FD-17F8-4C56-A451-C45A30032C69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973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3643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40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333502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2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802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465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96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453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9121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188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6425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294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E3C505E6-48CB-41E8-AF0B-197B35EF6707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4/9/2023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defRPr/>
            </a:pPr>
            <a:fld id="{074C260C-F51B-4CE8-90C3-CD06DFCEFFE2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94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5"/>
            <a:ext cx="5111749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D2618-70FD-4F63-A635-082F9391BD6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F6376-823B-4AEE-815E-CE566CAC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4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6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BB00339-FA2B-45E7-BEDB-7ECBC3DEC5B5}" type="slidenum">
              <a:rPr lang="en-US" altLang="en-US" smtClean="0"/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9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4/9/2023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1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microsoft.com/office/2007/relationships/hdphoto" Target="../media/hdphoto5.wdp"/><Relationship Id="rId9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wmf"/><Relationship Id="rId3" Type="http://schemas.openxmlformats.org/officeDocument/2006/relationships/image" Target="../media/image16.e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microsoft.com/office/2007/relationships/hdphoto" Target="../media/hdphoto6.wdp"/><Relationship Id="rId1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file:///E:\thigioihuyen\VOTAY.wav" TargetMode="External"/><Relationship Id="rId1" Type="http://schemas.openxmlformats.org/officeDocument/2006/relationships/audio" Target="file:///E:\thigioihuyen\KHONGDUNG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audio" Target="file:///E:\thigioihuyen\VOTAY.wav" TargetMode="External"/><Relationship Id="rId16" Type="http://schemas.openxmlformats.org/officeDocument/2006/relationships/image" Target="../media/image39.emf"/><Relationship Id="rId1" Type="http://schemas.openxmlformats.org/officeDocument/2006/relationships/audio" Target="file:///E:\thigioihuyen\KHONGDUNG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slide" Target="slide3.xml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3.xm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png"/><Relationship Id="rId12" Type="http://schemas.openxmlformats.org/officeDocument/2006/relationships/image" Target="../media/image48.png"/><Relationship Id="rId17" Type="http://schemas.openxmlformats.org/officeDocument/2006/relationships/image" Target="../media/image32.gif"/><Relationship Id="rId2" Type="http://schemas.openxmlformats.org/officeDocument/2006/relationships/audio" Target="file:///E:\thigioihuyen\VOTAY.wav" TargetMode="External"/><Relationship Id="rId16" Type="http://schemas.openxmlformats.org/officeDocument/2006/relationships/image" Target="../media/image35.gif"/><Relationship Id="rId20" Type="http://schemas.openxmlformats.org/officeDocument/2006/relationships/image" Target="../media/image42.png"/><Relationship Id="rId1" Type="http://schemas.openxmlformats.org/officeDocument/2006/relationships/audio" Target="file:///E:\thigioihuyen\KHONGDUNG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5" Type="http://schemas.openxmlformats.org/officeDocument/2006/relationships/image" Target="../media/image41.png"/><Relationship Id="rId10" Type="http://schemas.openxmlformats.org/officeDocument/2006/relationships/image" Target="../media/image46.png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file:///E:\thigioihuyen\VOTAY.wav" TargetMode="External"/><Relationship Id="rId16" Type="http://schemas.openxmlformats.org/officeDocument/2006/relationships/image" Target="../media/image52.png"/><Relationship Id="rId1" Type="http://schemas.openxmlformats.org/officeDocument/2006/relationships/audio" Target="file:///E:\thigioihuyen\KHONGDUNG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png"/><Relationship Id="rId12" Type="http://schemas.openxmlformats.org/officeDocument/2006/relationships/image" Target="../media/image44.png"/><Relationship Id="rId2" Type="http://schemas.openxmlformats.org/officeDocument/2006/relationships/audio" Target="file:///E:\thigioihuyen\VOTAY.wav" TargetMode="External"/><Relationship Id="rId1" Type="http://schemas.openxmlformats.org/officeDocument/2006/relationships/audio" Target="file:///E:\thigioihuyen\KHONGDUNG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slide" Target="slide3.xml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97F55-E33B-41A6-9374-D5030BC3D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46200" y="3964490"/>
            <a:ext cx="7112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</a:bodyPr>
          <a:lstStyle/>
          <a:p>
            <a:pPr defTabSz="7619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Thanh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76197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vị: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333" b="1" i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33" b="1" i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2333" i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98F61-306C-42CB-AD33-36243B3FFF43}"/>
              </a:ext>
            </a:extLst>
          </p:cNvPr>
          <p:cNvSpPr txBox="1"/>
          <p:nvPr/>
        </p:nvSpPr>
        <p:spPr>
          <a:xfrm>
            <a:off x="1219200" y="720932"/>
            <a:ext cx="7239000" cy="2790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VỚI TIẾT HỌC HÔM NAY</a:t>
            </a:r>
          </a:p>
          <a:p>
            <a:pPr algn="ctr" defTabSz="380985">
              <a:defRPr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TOÁN 8 </a:t>
            </a:r>
          </a:p>
          <a:p>
            <a:pPr defTabSz="380985">
              <a:defRPr/>
            </a:pPr>
            <a:endParaRPr lang="en-US" sz="2333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7" name="Cartoon Music (9)">
            <a:hlinkClick r:id="" action="ppaction://media"/>
            <a:extLst>
              <a:ext uri="{FF2B5EF4-FFF2-40B4-BE49-F238E27FC236}">
                <a16:creationId xmlns:a16="http://schemas.microsoft.com/office/drawing/2014/main" id="{A750F12A-1F75-4FF9-A8CD-7C7AA519F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7500" y="3429000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1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447335" y="1697442"/>
            <a:ext cx="4191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a) 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đỉnh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B,….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778500" y="2157049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đỉnh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C,….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541154" y="2598422"/>
            <a:ext cx="3238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b)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AC,….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541154" y="3045433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BC,….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760294" y="3939456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CD,….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3984252" y="1682295"/>
            <a:ext cx="3575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C, 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D, 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</a:t>
            </a: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4167249" y="2130095"/>
            <a:ext cx="1181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 </a:t>
            </a: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3151478" y="2561834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BD </a:t>
            </a: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4652964" y="3051772"/>
            <a:ext cx="171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CD,</a:t>
            </a:r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2426674" y="3420937"/>
            <a:ext cx="3581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DA, 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AB</a:t>
            </a: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4691064" y="3902002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AD</a:t>
            </a:r>
          </a:p>
        </p:txBody>
      </p:sp>
      <p:sp>
        <p:nvSpPr>
          <p:cNvPr id="9236" name="Text Box 26"/>
          <p:cNvSpPr txBox="1">
            <a:spLocks noChangeArrowheads="1"/>
          </p:cNvSpPr>
          <p:nvPr/>
        </p:nvSpPr>
        <p:spPr bwMode="auto">
          <a:xfrm>
            <a:off x="688872" y="4679107"/>
            <a:ext cx="4991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d) 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góc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C,….</a:t>
            </a:r>
          </a:p>
        </p:txBody>
      </p:sp>
      <p:grpSp>
        <p:nvGrpSpPr>
          <p:cNvPr id="9237" name="Group 57"/>
          <p:cNvGrpSpPr>
            <a:grpSpLocks/>
          </p:cNvGrpSpPr>
          <p:nvPr/>
        </p:nvGrpSpPr>
        <p:grpSpPr bwMode="auto">
          <a:xfrm>
            <a:off x="3374099" y="4695688"/>
            <a:ext cx="942974" cy="63500"/>
            <a:chOff x="1929" y="2946"/>
            <a:chExt cx="594" cy="48"/>
          </a:xfrm>
        </p:grpSpPr>
        <p:grpSp>
          <p:nvGrpSpPr>
            <p:cNvPr id="9251" name="Group 53"/>
            <p:cNvGrpSpPr>
              <a:grpSpLocks/>
            </p:cNvGrpSpPr>
            <p:nvPr/>
          </p:nvGrpSpPr>
          <p:grpSpPr bwMode="auto">
            <a:xfrm>
              <a:off x="1929" y="2946"/>
              <a:ext cx="192" cy="48"/>
              <a:chOff x="1920" y="2928"/>
              <a:chExt cx="192" cy="48"/>
            </a:xfrm>
          </p:grpSpPr>
          <p:sp>
            <p:nvSpPr>
              <p:cNvPr id="9255" name="Line 51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6" name="Line 52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52" name="Group 54"/>
            <p:cNvGrpSpPr>
              <a:grpSpLocks/>
            </p:cNvGrpSpPr>
            <p:nvPr/>
          </p:nvGrpSpPr>
          <p:grpSpPr bwMode="auto">
            <a:xfrm>
              <a:off x="2331" y="2946"/>
              <a:ext cx="192" cy="48"/>
              <a:chOff x="1920" y="2928"/>
              <a:chExt cx="192" cy="48"/>
            </a:xfrm>
          </p:grpSpPr>
          <p:sp>
            <p:nvSpPr>
              <p:cNvPr id="9253" name="Line 55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4" name="Line 56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65" name="Group 1"/>
          <p:cNvGrpSpPr>
            <a:grpSpLocks/>
          </p:cNvGrpSpPr>
          <p:nvPr/>
        </p:nvGrpSpPr>
        <p:grpSpPr bwMode="auto">
          <a:xfrm>
            <a:off x="4469473" y="4654474"/>
            <a:ext cx="1557677" cy="283101"/>
            <a:chOff x="7102925" y="5624513"/>
            <a:chExt cx="1992995" cy="609187"/>
          </a:xfrm>
        </p:grpSpPr>
        <p:grpSp>
          <p:nvGrpSpPr>
            <p:cNvPr id="9244" name="Group 60"/>
            <p:cNvGrpSpPr>
              <a:grpSpLocks/>
            </p:cNvGrpSpPr>
            <p:nvPr/>
          </p:nvGrpSpPr>
          <p:grpSpPr bwMode="auto">
            <a:xfrm>
              <a:off x="7253287" y="5624513"/>
              <a:ext cx="304800" cy="76200"/>
              <a:chOff x="1920" y="2928"/>
              <a:chExt cx="192" cy="48"/>
            </a:xfrm>
          </p:grpSpPr>
          <p:sp>
            <p:nvSpPr>
              <p:cNvPr id="9249" name="Line 61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0" name="Line 62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45" name="Group 63"/>
            <p:cNvGrpSpPr>
              <a:grpSpLocks/>
            </p:cNvGrpSpPr>
            <p:nvPr/>
          </p:nvGrpSpPr>
          <p:grpSpPr bwMode="auto">
            <a:xfrm>
              <a:off x="7924800" y="5624513"/>
              <a:ext cx="304800" cy="76200"/>
              <a:chOff x="1920" y="2928"/>
              <a:chExt cx="192" cy="48"/>
            </a:xfrm>
          </p:grpSpPr>
          <p:sp>
            <p:nvSpPr>
              <p:cNvPr id="9247" name="Line 64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48" name="Line 65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246" name="Text Box 67"/>
            <p:cNvSpPr txBox="1">
              <a:spLocks noChangeArrowheads="1"/>
            </p:cNvSpPr>
            <p:nvPr/>
          </p:nvSpPr>
          <p:spPr bwMode="auto">
            <a:xfrm>
              <a:off x="7102925" y="5679701"/>
              <a:ext cx="1992995" cy="55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D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EFF5771-F1FA-4DF2-9807-1E31F6EEA40D}"/>
              </a:ext>
            </a:extLst>
          </p:cNvPr>
          <p:cNvSpPr txBox="1"/>
          <p:nvPr/>
        </p:nvSpPr>
        <p:spPr>
          <a:xfrm>
            <a:off x="176211" y="585197"/>
            <a:ext cx="8791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F0FE-7F14-46FE-8D37-BDA87CC91465}"/>
              </a:ext>
            </a:extLst>
          </p:cNvPr>
          <p:cNvSpPr txBox="1"/>
          <p:nvPr/>
        </p:nvSpPr>
        <p:spPr>
          <a:xfrm>
            <a:off x="1690697" y="180414"/>
            <a:ext cx="544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74734-C685-4D2F-BFCA-20B29BD05CB4}"/>
              </a:ext>
            </a:extLst>
          </p:cNvPr>
          <p:cNvSpPr txBox="1"/>
          <p:nvPr/>
        </p:nvSpPr>
        <p:spPr>
          <a:xfrm>
            <a:off x="7559970" y="1666664"/>
            <a:ext cx="79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3đ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E993F6-F269-440E-AC80-718A03C5B775}"/>
              </a:ext>
            </a:extLst>
          </p:cNvPr>
          <p:cNvSpPr txBox="1"/>
          <p:nvPr/>
        </p:nvSpPr>
        <p:spPr>
          <a:xfrm>
            <a:off x="5438777" y="2143960"/>
            <a:ext cx="79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1đ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1056D8-E469-46CF-B2F3-7CE146BB683F}"/>
              </a:ext>
            </a:extLst>
          </p:cNvPr>
          <p:cNvSpPr txBox="1"/>
          <p:nvPr/>
        </p:nvSpPr>
        <p:spPr>
          <a:xfrm>
            <a:off x="3823806" y="2542910"/>
            <a:ext cx="79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1đ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A38152-343D-4062-9B33-9659126CCB68}"/>
              </a:ext>
            </a:extLst>
          </p:cNvPr>
          <p:cNvSpPr txBox="1"/>
          <p:nvPr/>
        </p:nvSpPr>
        <p:spPr>
          <a:xfrm>
            <a:off x="6235114" y="3389711"/>
            <a:ext cx="79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3đ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F370A9-3A57-4144-8F37-A459FCE871EB}"/>
              </a:ext>
            </a:extLst>
          </p:cNvPr>
          <p:cNvSpPr txBox="1"/>
          <p:nvPr/>
        </p:nvSpPr>
        <p:spPr>
          <a:xfrm>
            <a:off x="6258791" y="3916597"/>
            <a:ext cx="79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1đ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1BF4BD-521B-4443-9941-E4B0CA768620}"/>
              </a:ext>
            </a:extLst>
          </p:cNvPr>
          <p:cNvSpPr txBox="1"/>
          <p:nvPr/>
        </p:nvSpPr>
        <p:spPr>
          <a:xfrm>
            <a:off x="5796821" y="4617552"/>
            <a:ext cx="79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1đ</a:t>
            </a:r>
          </a:p>
        </p:txBody>
      </p:sp>
    </p:spTree>
    <p:extLst>
      <p:ext uri="{BB962C8B-B14F-4D97-AF65-F5344CB8AC3E}">
        <p14:creationId xmlns:p14="http://schemas.microsoft.com/office/powerpoint/2010/main" val="845888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6" grpId="0"/>
      <p:bldP spid="34837" grpId="0"/>
      <p:bldP spid="34838" grpId="0"/>
      <p:bldP spid="34839" grpId="0"/>
      <p:bldP spid="348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700337" y="1375237"/>
            <a:ext cx="4191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a) 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đỉnh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B,….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2909209" y="1890821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đỉnh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C,….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725849" y="2363911"/>
            <a:ext cx="3238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b)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chéo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AC,….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2700337" y="2813758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BC,….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2871788" y="3695950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AB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CD,….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6229094" y="1367370"/>
            <a:ext cx="3000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C,C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D,D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</a:t>
            </a:r>
          </a:p>
        </p:txBody>
      </p: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6367464" y="1887345"/>
            <a:ext cx="1181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 </a:t>
            </a: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5271409" y="2351822"/>
            <a:ext cx="60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BD </a:t>
            </a: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6815138" y="2821871"/>
            <a:ext cx="171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CD,</a:t>
            </a:r>
          </a:p>
        </p:txBody>
      </p: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3495674" y="3281175"/>
            <a:ext cx="3581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DA, 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AB</a:t>
            </a:r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6760709" y="3683721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BC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AD</a:t>
            </a:r>
          </a:p>
        </p:txBody>
      </p:sp>
      <p:sp>
        <p:nvSpPr>
          <p:cNvPr id="9236" name="Text Box 26"/>
          <p:cNvSpPr txBox="1">
            <a:spLocks noChangeArrowheads="1"/>
          </p:cNvSpPr>
          <p:nvPr/>
        </p:nvSpPr>
        <p:spPr bwMode="auto">
          <a:xfrm>
            <a:off x="2700338" y="4269231"/>
            <a:ext cx="4991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d) Hai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góc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C,….</a:t>
            </a:r>
          </a:p>
        </p:txBody>
      </p:sp>
      <p:grpSp>
        <p:nvGrpSpPr>
          <p:cNvPr id="9237" name="Group 57"/>
          <p:cNvGrpSpPr>
            <a:grpSpLocks/>
          </p:cNvGrpSpPr>
          <p:nvPr/>
        </p:nvGrpSpPr>
        <p:grpSpPr bwMode="auto">
          <a:xfrm>
            <a:off x="5364958" y="4282491"/>
            <a:ext cx="942974" cy="63500"/>
            <a:chOff x="1929" y="2946"/>
            <a:chExt cx="594" cy="48"/>
          </a:xfrm>
        </p:grpSpPr>
        <p:grpSp>
          <p:nvGrpSpPr>
            <p:cNvPr id="9251" name="Group 53"/>
            <p:cNvGrpSpPr>
              <a:grpSpLocks/>
            </p:cNvGrpSpPr>
            <p:nvPr/>
          </p:nvGrpSpPr>
          <p:grpSpPr bwMode="auto">
            <a:xfrm>
              <a:off x="1929" y="2946"/>
              <a:ext cx="192" cy="48"/>
              <a:chOff x="1920" y="2928"/>
              <a:chExt cx="192" cy="48"/>
            </a:xfrm>
          </p:grpSpPr>
          <p:sp>
            <p:nvSpPr>
              <p:cNvPr id="9255" name="Line 51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6" name="Line 52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52" name="Group 54"/>
            <p:cNvGrpSpPr>
              <a:grpSpLocks/>
            </p:cNvGrpSpPr>
            <p:nvPr/>
          </p:nvGrpSpPr>
          <p:grpSpPr bwMode="auto">
            <a:xfrm>
              <a:off x="2331" y="2946"/>
              <a:ext cx="192" cy="48"/>
              <a:chOff x="1920" y="2928"/>
              <a:chExt cx="192" cy="48"/>
            </a:xfrm>
          </p:grpSpPr>
          <p:sp>
            <p:nvSpPr>
              <p:cNvPr id="9253" name="Line 55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4" name="Line 56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265" name="Group 1"/>
          <p:cNvGrpSpPr>
            <a:grpSpLocks/>
          </p:cNvGrpSpPr>
          <p:nvPr/>
        </p:nvGrpSpPr>
        <p:grpSpPr bwMode="auto">
          <a:xfrm>
            <a:off x="6529752" y="4243312"/>
            <a:ext cx="1600201" cy="513501"/>
            <a:chOff x="7184572" y="5624513"/>
            <a:chExt cx="1600200" cy="616201"/>
          </a:xfrm>
        </p:grpSpPr>
        <p:grpSp>
          <p:nvGrpSpPr>
            <p:cNvPr id="9244" name="Group 60"/>
            <p:cNvGrpSpPr>
              <a:grpSpLocks/>
            </p:cNvGrpSpPr>
            <p:nvPr/>
          </p:nvGrpSpPr>
          <p:grpSpPr bwMode="auto">
            <a:xfrm>
              <a:off x="7253287" y="5624513"/>
              <a:ext cx="304800" cy="76200"/>
              <a:chOff x="1920" y="2928"/>
              <a:chExt cx="192" cy="48"/>
            </a:xfrm>
          </p:grpSpPr>
          <p:sp>
            <p:nvSpPr>
              <p:cNvPr id="9249" name="Line 61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50" name="Line 62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245" name="Group 63"/>
            <p:cNvGrpSpPr>
              <a:grpSpLocks/>
            </p:cNvGrpSpPr>
            <p:nvPr/>
          </p:nvGrpSpPr>
          <p:grpSpPr bwMode="auto">
            <a:xfrm>
              <a:off x="7924800" y="5624513"/>
              <a:ext cx="304800" cy="76200"/>
              <a:chOff x="1920" y="2928"/>
              <a:chExt cx="192" cy="48"/>
            </a:xfrm>
          </p:grpSpPr>
          <p:sp>
            <p:nvSpPr>
              <p:cNvPr id="9247" name="Line 64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48" name="Line 65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246" name="Text Box 67"/>
            <p:cNvSpPr txBox="1">
              <a:spLocks noChangeArrowheads="1"/>
            </p:cNvSpPr>
            <p:nvPr/>
          </p:nvSpPr>
          <p:spPr bwMode="auto">
            <a:xfrm>
              <a:off x="7184572" y="5686716"/>
              <a:ext cx="1600200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D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2700337" y="1463606"/>
            <a:ext cx="0" cy="387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EFF5771-F1FA-4DF2-9807-1E31F6EEA40D}"/>
              </a:ext>
            </a:extLst>
          </p:cNvPr>
          <p:cNvSpPr txBox="1"/>
          <p:nvPr/>
        </p:nvSpPr>
        <p:spPr>
          <a:xfrm>
            <a:off x="176211" y="585197"/>
            <a:ext cx="8791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6FDF-CC4F-48A0-9E3D-88ADD2015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" y="1512252"/>
            <a:ext cx="2633508" cy="2102692"/>
          </a:xfrm>
          <a:prstGeom prst="rect">
            <a:avLst/>
          </a:prstGeom>
        </p:spPr>
      </p:pic>
      <p:pic>
        <p:nvPicPr>
          <p:cNvPr id="3" name="⏳ 2 minutes [COUNTDOWN TIMER] - ⏱ Timer 2 minutes - Conto alla rovescia 2 minuti">
            <a:hlinkClick r:id="" action="ppaction://media"/>
            <a:extLst>
              <a:ext uri="{FF2B5EF4-FFF2-40B4-BE49-F238E27FC236}">
                <a16:creationId xmlns:a16="http://schemas.microsoft.com/office/drawing/2014/main" id="{013EACFC-5A02-47D0-83F7-5DD64D002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11" y="3756992"/>
            <a:ext cx="1204210" cy="1580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75F0FE-7F14-46FE-8D37-BDA87CC91465}"/>
              </a:ext>
            </a:extLst>
          </p:cNvPr>
          <p:cNvSpPr txBox="1"/>
          <p:nvPr/>
        </p:nvSpPr>
        <p:spPr>
          <a:xfrm>
            <a:off x="1690697" y="180414"/>
            <a:ext cx="544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CẶP ĐÔI</a:t>
            </a:r>
          </a:p>
        </p:txBody>
      </p:sp>
    </p:spTree>
    <p:extLst>
      <p:ext uri="{BB962C8B-B14F-4D97-AF65-F5344CB8AC3E}">
        <p14:creationId xmlns:p14="http://schemas.microsoft.com/office/powerpoint/2010/main" val="1966222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3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04DC7-59BC-42C6-9534-4DC4617CA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002710"/>
            <a:ext cx="3810000" cy="2720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43365-E302-45D1-A482-BC0B9DB26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44" y="1002710"/>
            <a:ext cx="4338545" cy="3789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4DD84B-78B7-4E56-9111-B1960460BBEC}"/>
              </a:ext>
            </a:extLst>
          </p:cNvPr>
          <p:cNvSpPr txBox="1"/>
          <p:nvPr/>
        </p:nvSpPr>
        <p:spPr>
          <a:xfrm>
            <a:off x="1524000" y="4191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</p:spTree>
    <p:extLst>
      <p:ext uri="{BB962C8B-B14F-4D97-AF65-F5344CB8AC3E}">
        <p14:creationId xmlns:p14="http://schemas.microsoft.com/office/powerpoint/2010/main" val="353411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478065" y="615674"/>
            <a:ext cx="7691211" cy="227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tứ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Kẻ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đ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chéo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Dựa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định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lí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về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góc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một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tam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v</a:t>
            </a:r>
            <a:r>
              <a:rPr lang="en-US" sz="2800" dirty="0" err="1">
                <a:solidFill>
                  <a:srgbClr val="0000CC"/>
                </a:solidFill>
              </a:rPr>
              <a:t>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các</a:t>
            </a:r>
            <a:r>
              <a:rPr lang="en-US" sz="2800" dirty="0">
                <a:solidFill>
                  <a:srgbClr val="0000CC"/>
                </a:solidFill>
              </a:rPr>
              <a:t> tam </a:t>
            </a:r>
            <a:r>
              <a:rPr lang="en-US" sz="2800" dirty="0" err="1">
                <a:solidFill>
                  <a:srgbClr val="0000CC"/>
                </a:solidFill>
              </a:rPr>
              <a:t>giác</a:t>
            </a:r>
            <a:r>
              <a:rPr lang="en-US" sz="2800" dirty="0">
                <a:solidFill>
                  <a:srgbClr val="0000CC"/>
                </a:solidFill>
              </a:rPr>
              <a:t> ABD </a:t>
            </a:r>
            <a:r>
              <a:rPr lang="en-US" sz="2800" dirty="0" err="1">
                <a:solidFill>
                  <a:srgbClr val="0000CC"/>
                </a:solidFill>
              </a:rPr>
              <a:t>và</a:t>
            </a:r>
            <a:r>
              <a:rPr lang="en-US" sz="2800" dirty="0">
                <a:solidFill>
                  <a:srgbClr val="0000CC"/>
                </a:solidFill>
              </a:rPr>
              <a:t> CBD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hãy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  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</a:t>
            </a:r>
            <a:r>
              <a:rPr lang="en-US" sz="2800" dirty="0">
                <a:solidFill>
                  <a:srgbClr val="0000CC"/>
                </a:solidFill>
              </a:rPr>
              <a:t>ứ </a:t>
            </a:r>
            <a:r>
              <a:rPr lang="en-US" sz="2800" dirty="0" err="1">
                <a:solidFill>
                  <a:srgbClr val="0000CC"/>
                </a:solidFill>
              </a:rPr>
              <a:t>giác</a:t>
            </a:r>
            <a:r>
              <a:rPr lang="en-US" sz="2800" dirty="0">
                <a:solidFill>
                  <a:srgbClr val="0000CC"/>
                </a:solidFill>
              </a:rPr>
              <a:t> ABCD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126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797461"/>
              </p:ext>
            </p:extLst>
          </p:nvPr>
        </p:nvGraphicFramePr>
        <p:xfrm>
          <a:off x="6507166" y="1853913"/>
          <a:ext cx="2049461" cy="428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1" name="Equation" r:id="rId3" imgW="875920" imgH="215806" progId="Equation.DSMT4">
                  <p:embed/>
                </p:oleObj>
              </mc:Choice>
              <mc:Fallback>
                <p:oleObj name="Equation" r:id="rId3" imgW="875920" imgH="215806" progId="Equation.DSMT4">
                  <p:embed/>
                  <p:pic>
                    <p:nvPicPr>
                      <p:cNvPr id="1126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166" y="1853913"/>
                        <a:ext cx="2049461" cy="428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12"/>
          <p:cNvSpPr>
            <a:spLocks/>
          </p:cNvSpPr>
          <p:nvPr/>
        </p:nvSpPr>
        <p:spPr bwMode="auto">
          <a:xfrm>
            <a:off x="5530633" y="3207359"/>
            <a:ext cx="2851370" cy="1862402"/>
          </a:xfrm>
          <a:custGeom>
            <a:avLst/>
            <a:gdLst>
              <a:gd name="T0" fmla="*/ 0 w 1872"/>
              <a:gd name="T1" fmla="*/ 2147483647 h 1200"/>
              <a:gd name="T2" fmla="*/ 2147483647 w 1872"/>
              <a:gd name="T3" fmla="*/ 0 h 1200"/>
              <a:gd name="T4" fmla="*/ 2147483647 w 1872"/>
              <a:gd name="T5" fmla="*/ 2147483647 h 1200"/>
              <a:gd name="T6" fmla="*/ 2147483647 w 1872"/>
              <a:gd name="T7" fmla="*/ 2147483647 h 1200"/>
              <a:gd name="T8" fmla="*/ 0 w 1872"/>
              <a:gd name="T9" fmla="*/ 2147483647 h 1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72" h="1200">
                <a:moveTo>
                  <a:pt x="0" y="576"/>
                </a:moveTo>
                <a:lnTo>
                  <a:pt x="576" y="0"/>
                </a:lnTo>
                <a:lnTo>
                  <a:pt x="1872" y="432"/>
                </a:lnTo>
                <a:lnTo>
                  <a:pt x="816" y="1200"/>
                </a:lnTo>
                <a:lnTo>
                  <a:pt x="0" y="576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5057778" y="2776805"/>
            <a:ext cx="3838575" cy="2750346"/>
            <a:chOff x="3138" y="2723"/>
            <a:chExt cx="2418" cy="2079"/>
          </a:xfrm>
        </p:grpSpPr>
        <p:sp>
          <p:nvSpPr>
            <p:cNvPr id="11299" name="Text Box 13"/>
            <p:cNvSpPr txBox="1">
              <a:spLocks noChangeArrowheads="1"/>
            </p:cNvSpPr>
            <p:nvPr/>
          </p:nvSpPr>
          <p:spPr bwMode="auto">
            <a:xfrm>
              <a:off x="3138" y="3528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300" name="Text Box 14"/>
            <p:cNvSpPr txBox="1">
              <a:spLocks noChangeArrowheads="1"/>
            </p:cNvSpPr>
            <p:nvPr/>
          </p:nvSpPr>
          <p:spPr bwMode="auto">
            <a:xfrm>
              <a:off x="3907" y="2723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301" name="Text Box 15"/>
            <p:cNvSpPr txBox="1">
              <a:spLocks noChangeArrowheads="1"/>
            </p:cNvSpPr>
            <p:nvPr/>
          </p:nvSpPr>
          <p:spPr bwMode="auto">
            <a:xfrm>
              <a:off x="5268" y="3354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1302" name="Text Box 16"/>
            <p:cNvSpPr txBox="1">
              <a:spLocks noChangeArrowheads="1"/>
            </p:cNvSpPr>
            <p:nvPr/>
          </p:nvSpPr>
          <p:spPr bwMode="auto">
            <a:xfrm>
              <a:off x="4066" y="4453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14" name="Line 18"/>
          <p:cNvSpPr>
            <a:spLocks noChangeShapeType="1"/>
          </p:cNvSpPr>
          <p:nvPr/>
        </p:nvSpPr>
        <p:spPr bwMode="auto">
          <a:xfrm flipV="1">
            <a:off x="5587681" y="3862347"/>
            <a:ext cx="2851370" cy="2145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5744076" y="3583752"/>
            <a:ext cx="2374365" cy="480221"/>
            <a:chOff x="3504" y="900"/>
            <a:chExt cx="1048" cy="363"/>
          </a:xfrm>
        </p:grpSpPr>
        <p:sp>
          <p:nvSpPr>
            <p:cNvPr id="11297" name="Text Box 21"/>
            <p:cNvSpPr txBox="1">
              <a:spLocks noChangeArrowheads="1"/>
            </p:cNvSpPr>
            <p:nvPr/>
          </p:nvSpPr>
          <p:spPr bwMode="auto">
            <a:xfrm>
              <a:off x="3504" y="984"/>
              <a:ext cx="24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1298" name="Text Box 22"/>
            <p:cNvSpPr txBox="1">
              <a:spLocks noChangeArrowheads="1"/>
            </p:cNvSpPr>
            <p:nvPr/>
          </p:nvSpPr>
          <p:spPr bwMode="auto">
            <a:xfrm>
              <a:off x="4312" y="900"/>
              <a:ext cx="24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288" name="Group 45"/>
          <p:cNvGrpSpPr>
            <a:grpSpLocks/>
          </p:cNvGrpSpPr>
          <p:nvPr/>
        </p:nvGrpSpPr>
        <p:grpSpPr bwMode="auto">
          <a:xfrm>
            <a:off x="5721362" y="3862347"/>
            <a:ext cx="2435225" cy="505355"/>
            <a:chOff x="6876" y="728"/>
            <a:chExt cx="1534" cy="382"/>
          </a:xfrm>
        </p:grpSpPr>
        <p:sp>
          <p:nvSpPr>
            <p:cNvPr id="11293" name="Text Box 23"/>
            <p:cNvSpPr txBox="1">
              <a:spLocks noChangeArrowheads="1"/>
            </p:cNvSpPr>
            <p:nvPr/>
          </p:nvSpPr>
          <p:spPr bwMode="auto">
            <a:xfrm>
              <a:off x="6876" y="831"/>
              <a:ext cx="24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1294" name="Text Box 24"/>
            <p:cNvSpPr txBox="1">
              <a:spLocks noChangeArrowheads="1"/>
            </p:cNvSpPr>
            <p:nvPr/>
          </p:nvSpPr>
          <p:spPr bwMode="auto">
            <a:xfrm>
              <a:off x="8170" y="728"/>
              <a:ext cx="24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2756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2015D-EF22-449B-88EA-FE7BA6C9C994}"/>
              </a:ext>
            </a:extLst>
          </p:cNvPr>
          <p:cNvSpPr txBox="1"/>
          <p:nvPr/>
        </p:nvSpPr>
        <p:spPr>
          <a:xfrm>
            <a:off x="457200" y="952500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SGK/T50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3.6.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E7B7A6-7345-43AE-9807-5624A8C3B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943100"/>
            <a:ext cx="2737691" cy="35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7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2015D-EF22-449B-88EA-FE7BA6C9C994}"/>
              </a:ext>
            </a:extLst>
          </p:cNvPr>
          <p:cNvSpPr txBox="1"/>
          <p:nvPr/>
        </p:nvSpPr>
        <p:spPr>
          <a:xfrm>
            <a:off x="381000" y="34290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3.6.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E7B7A6-7345-43AE-9807-5624A8C3B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89795"/>
            <a:ext cx="2737691" cy="35489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9E3A65-0C1E-4BA9-B6DA-8EFA6EF0F620}"/>
              </a:ext>
            </a:extLst>
          </p:cNvPr>
          <p:cNvSpPr txBox="1"/>
          <p:nvPr/>
        </p:nvSpPr>
        <p:spPr>
          <a:xfrm>
            <a:off x="609600" y="1428185"/>
            <a:ext cx="236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7CEBF3-109B-4FEE-9EA2-10BBB74F9A4A}"/>
              </a:ext>
            </a:extLst>
          </p:cNvPr>
          <p:cNvSpPr txBox="1"/>
          <p:nvPr/>
        </p:nvSpPr>
        <p:spPr>
          <a:xfrm>
            <a:off x="234109" y="2021027"/>
            <a:ext cx="40527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70F27C9-1B5E-495A-B62B-6C360785E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469721"/>
            <a:ext cx="3325114" cy="487606"/>
          </a:xfrm>
          <a:prstGeom prst="rect">
            <a:avLst/>
          </a:prstGeom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EA7C05A4-DC7E-4BCF-B53D-9BD134407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443235"/>
              </p:ext>
            </p:extLst>
          </p:nvPr>
        </p:nvGraphicFramePr>
        <p:xfrm>
          <a:off x="838199" y="3314701"/>
          <a:ext cx="5181601" cy="1106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5" name="Equation" r:id="rId6" imgW="2286000" imgH="482400" progId="Equation.DSMT4">
                  <p:embed/>
                </p:oleObj>
              </mc:Choice>
              <mc:Fallback>
                <p:oleObj name="Equation" r:id="rId6" imgW="2286000" imgH="4824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" y="3314701"/>
                        <a:ext cx="5181601" cy="1106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51F7E233-A733-4A25-804C-F9F5B558B0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832878"/>
              </p:ext>
            </p:extLst>
          </p:nvPr>
        </p:nvGraphicFramePr>
        <p:xfrm>
          <a:off x="1091216" y="4564678"/>
          <a:ext cx="1398968" cy="51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6" name="Equation" r:id="rId8" imgW="507960" imgH="228600" progId="Equation.DSMT4">
                  <p:embed/>
                </p:oleObj>
              </mc:Choice>
              <mc:Fallback>
                <p:oleObj name="Equation" r:id="rId8" imgW="50796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216" y="4564678"/>
                        <a:ext cx="1398968" cy="519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4811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2015D-EF22-449B-88EA-FE7BA6C9C994}"/>
              </a:ext>
            </a:extLst>
          </p:cNvPr>
          <p:cNvSpPr txBox="1"/>
          <p:nvPr/>
        </p:nvSpPr>
        <p:spPr>
          <a:xfrm>
            <a:off x="62356" y="6867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7CEBF3-109B-4FEE-9EA2-10BBB74F9A4A}"/>
              </a:ext>
            </a:extLst>
          </p:cNvPr>
          <p:cNvSpPr txBox="1"/>
          <p:nvPr/>
        </p:nvSpPr>
        <p:spPr>
          <a:xfrm>
            <a:off x="1181418" y="139601"/>
            <a:ext cx="762709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70F27C9-1B5E-495A-B62B-6C360785E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5839"/>
            <a:ext cx="3325114" cy="487606"/>
          </a:xfrm>
          <a:prstGeom prst="rect">
            <a:avLst/>
          </a:prstGeom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EA7C05A4-DC7E-4BCF-B53D-9BD134407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915212"/>
              </p:ext>
            </p:extLst>
          </p:nvPr>
        </p:nvGraphicFramePr>
        <p:xfrm>
          <a:off x="3627825" y="571500"/>
          <a:ext cx="5181601" cy="1106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8" name="Equation" r:id="rId4" imgW="2286000" imgH="482400" progId="Equation.DSMT4">
                  <p:embed/>
                </p:oleObj>
              </mc:Choice>
              <mc:Fallback>
                <p:oleObj name="Equation" r:id="rId4" imgW="2286000" imgH="4824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EA7C05A4-DC7E-4BCF-B53D-9BD1344079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825" y="571500"/>
                        <a:ext cx="5181601" cy="1106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51F7E233-A733-4A25-804C-F9F5B558B0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596184"/>
              </p:ext>
            </p:extLst>
          </p:nvPr>
        </p:nvGraphicFramePr>
        <p:xfrm>
          <a:off x="1922086" y="1418749"/>
          <a:ext cx="1398968" cy="51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9" name="Equation" r:id="rId6" imgW="507960" imgH="228600" progId="Equation.DSMT4">
                  <p:embed/>
                </p:oleObj>
              </mc:Choice>
              <mc:Fallback>
                <p:oleObj name="Equation" r:id="rId6" imgW="507960" imgH="22860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51F7E233-A733-4A25-804C-F9F5B558B0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2086" y="1418749"/>
                        <a:ext cx="1398968" cy="519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270B02B-2C9D-483B-BB84-69D6350166B8}"/>
              </a:ext>
            </a:extLst>
          </p:cNvPr>
          <p:cNvSpPr txBox="1"/>
          <p:nvPr/>
        </p:nvSpPr>
        <p:spPr>
          <a:xfrm>
            <a:off x="62356" y="21056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7012A7-2073-42E2-8E89-A5F8DBB23E73}"/>
              </a:ext>
            </a:extLst>
          </p:cNvPr>
          <p:cNvSpPr txBox="1"/>
          <p:nvPr/>
        </p:nvSpPr>
        <p:spPr>
          <a:xfrm>
            <a:off x="1976266" y="2108050"/>
            <a:ext cx="6939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2282E4-174F-4922-943D-F63F9B6CB7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6" y="3071411"/>
            <a:ext cx="3419070" cy="2560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2FA4EF-8818-4AA2-A12E-259CE40A9F95}"/>
              </a:ext>
            </a:extLst>
          </p:cNvPr>
          <p:cNvSpPr txBox="1"/>
          <p:nvPr/>
        </p:nvSpPr>
        <p:spPr>
          <a:xfrm>
            <a:off x="5831414" y="5312191"/>
            <a:ext cx="1371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3.7 b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1F5130E-BD7B-4069-B7C0-CEE4AC2B0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070060"/>
              </p:ext>
            </p:extLst>
          </p:nvPr>
        </p:nvGraphicFramePr>
        <p:xfrm>
          <a:off x="7904807" y="4571133"/>
          <a:ext cx="455944" cy="36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0" name="Equation" r:id="rId10" imgW="304560" imgH="203040" progId="Equation.DSMT4">
                  <p:embed/>
                </p:oleObj>
              </mc:Choice>
              <mc:Fallback>
                <p:oleObj name="Equation" r:id="rId10" imgW="304560" imgH="20304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51F7E233-A733-4A25-804C-F9F5B558B0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4807" y="4571133"/>
                        <a:ext cx="455944" cy="369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8D20097-9E32-4CF8-9C97-681FFDA44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381246"/>
              </p:ext>
            </p:extLst>
          </p:nvPr>
        </p:nvGraphicFramePr>
        <p:xfrm>
          <a:off x="6902800" y="3699723"/>
          <a:ext cx="44291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1" name="Equation" r:id="rId12" imgW="304560" imgH="203040" progId="Equation.DSMT4">
                  <p:embed/>
                </p:oleObj>
              </mc:Choice>
              <mc:Fallback>
                <p:oleObj name="Equation" r:id="rId12" imgW="30456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1F5130E-BD7B-4069-B7C0-CEE4AC2B00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800" y="3699723"/>
                        <a:ext cx="442912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463FB6E-0783-4339-9CEE-EC118607BFDE}"/>
              </a:ext>
            </a:extLst>
          </p:cNvPr>
          <p:cNvSpPr txBox="1"/>
          <p:nvPr/>
        </p:nvSpPr>
        <p:spPr>
          <a:xfrm>
            <a:off x="4909761" y="28575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8C177D-0BAE-41B7-8C7E-F6C7B3A084E9}"/>
              </a:ext>
            </a:extLst>
          </p:cNvPr>
          <p:cNvSpPr txBox="1"/>
          <p:nvPr/>
        </p:nvSpPr>
        <p:spPr>
          <a:xfrm>
            <a:off x="4474903" y="494827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FFA7F-58BE-4696-9B60-38CBB40BA3F9}"/>
              </a:ext>
            </a:extLst>
          </p:cNvPr>
          <p:cNvSpPr txBox="1"/>
          <p:nvPr/>
        </p:nvSpPr>
        <p:spPr>
          <a:xfrm>
            <a:off x="7345712" y="332318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DF0C9-EB38-4BB2-A321-07F490A151DC}"/>
              </a:ext>
            </a:extLst>
          </p:cNvPr>
          <p:cNvSpPr txBox="1"/>
          <p:nvPr/>
        </p:nvSpPr>
        <p:spPr>
          <a:xfrm>
            <a:off x="7762673" y="509769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67B83B-24F3-42BC-9CF6-17199CDCA553}"/>
              </a:ext>
            </a:extLst>
          </p:cNvPr>
          <p:cNvSpPr txBox="1"/>
          <p:nvPr/>
        </p:nvSpPr>
        <p:spPr>
          <a:xfrm>
            <a:off x="7337352" y="4686667"/>
            <a:ext cx="326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26A54C-4C2F-4172-80BA-845465EEE285}"/>
              </a:ext>
            </a:extLst>
          </p:cNvPr>
          <p:cNvSpPr/>
          <p:nvPr/>
        </p:nvSpPr>
        <p:spPr>
          <a:xfrm>
            <a:off x="4917383" y="4743620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5816E-CD12-4097-A8D4-CE757231878F}"/>
              </a:ext>
            </a:extLst>
          </p:cNvPr>
          <p:cNvSpPr txBox="1"/>
          <p:nvPr/>
        </p:nvSpPr>
        <p:spPr>
          <a:xfrm>
            <a:off x="7608075" y="4797090"/>
            <a:ext cx="19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3DA232-8D8A-4383-8F69-353857037779}"/>
              </a:ext>
            </a:extLst>
          </p:cNvPr>
          <p:cNvSpPr txBox="1"/>
          <p:nvPr/>
        </p:nvSpPr>
        <p:spPr>
          <a:xfrm>
            <a:off x="7860031" y="4783233"/>
            <a:ext cx="260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A04562-D1E1-4C5A-9F4E-468F337C4C42}"/>
              </a:ext>
            </a:extLst>
          </p:cNvPr>
          <p:cNvSpPr txBox="1"/>
          <p:nvPr/>
        </p:nvSpPr>
        <p:spPr>
          <a:xfrm>
            <a:off x="1290466" y="5314890"/>
            <a:ext cx="1371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3.7 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7DDBE2-9230-4E32-A519-82EA286C74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1878" y="2628900"/>
            <a:ext cx="4161843" cy="27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AppData\Local\Microsoft\Windows\INetCache\Content.MSO\10C61667.tmp">
            <a:extLst>
              <a:ext uri="{FF2B5EF4-FFF2-40B4-BE49-F238E27FC236}">
                <a16:creationId xmlns:a16="http://schemas.microsoft.com/office/drawing/2014/main" id="{4582462D-2B67-4F47-B262-EF7DC41844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1724"/>
            <a:ext cx="17526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322B03-1F24-4DE7-AE7D-B48407453013}"/>
              </a:ext>
            </a:extLst>
          </p:cNvPr>
          <p:cNvSpPr txBox="1"/>
          <p:nvPr/>
        </p:nvSpPr>
        <p:spPr>
          <a:xfrm>
            <a:off x="1600200" y="3429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HỌC PHẲNG</a:t>
            </a:r>
          </a:p>
        </p:txBody>
      </p:sp>
      <p:pic>
        <p:nvPicPr>
          <p:cNvPr id="6" name="Picture 5" descr="Vở bài tập Toán lớp 3 Tập 2 trang 38 Chu vi hình tam giác, chu vi hình tứ  giác | Chân trời sáng tạo">
            <a:extLst>
              <a:ext uri="{FF2B5EF4-FFF2-40B4-BE49-F238E27FC236}">
                <a16:creationId xmlns:a16="http://schemas.microsoft.com/office/drawing/2014/main" id="{D6CCCA7D-6093-49FD-9764-91EE282197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98" y="927675"/>
            <a:ext cx="2624502" cy="166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398B6-E960-4D4D-9B46-72E828C9620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64315"/>
            <a:ext cx="2357755" cy="1524000"/>
          </a:xfrm>
          <a:prstGeom prst="rect">
            <a:avLst/>
          </a:prstGeom>
          <a:noFill/>
        </p:spPr>
      </p:pic>
      <p:pic>
        <p:nvPicPr>
          <p:cNvPr id="55298" name="Picture 2" descr="Hình thang cân là gì ? Định nghĩa, Tính chất về Hình thang cân chi tiết">
            <a:extLst>
              <a:ext uri="{FF2B5EF4-FFF2-40B4-BE49-F238E27FC236}">
                <a16:creationId xmlns:a16="http://schemas.microsoft.com/office/drawing/2014/main" id="{49E031F0-22C3-455D-83F0-0982582E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8" y="3537389"/>
            <a:ext cx="2624502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6F10D-22CE-4442-B5FA-30F0916C1970}"/>
              </a:ext>
            </a:extLst>
          </p:cNvPr>
          <p:cNvSpPr txBox="1"/>
          <p:nvPr/>
        </p:nvSpPr>
        <p:spPr>
          <a:xfrm>
            <a:off x="533400" y="27813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400" b="1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DDA09-9CDA-4437-9794-85417043E11D}"/>
              </a:ext>
            </a:extLst>
          </p:cNvPr>
          <p:cNvSpPr txBox="1"/>
          <p:nvPr/>
        </p:nvSpPr>
        <p:spPr>
          <a:xfrm>
            <a:off x="7145816" y="4914293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400" b="1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E76F3-3D88-487A-870A-6AD083BEA54A}"/>
              </a:ext>
            </a:extLst>
          </p:cNvPr>
          <p:cNvSpPr txBox="1"/>
          <p:nvPr/>
        </p:nvSpPr>
        <p:spPr>
          <a:xfrm>
            <a:off x="3657600" y="490898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400" b="1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43F79-33E3-410D-BD4B-404524E57256}"/>
              </a:ext>
            </a:extLst>
          </p:cNvPr>
          <p:cNvSpPr txBox="1"/>
          <p:nvPr/>
        </p:nvSpPr>
        <p:spPr>
          <a:xfrm>
            <a:off x="723900" y="487598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400" b="1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D72023-ABD0-4A4E-B443-EE3C8930E776}"/>
              </a:ext>
            </a:extLst>
          </p:cNvPr>
          <p:cNvSpPr txBox="1"/>
          <p:nvPr/>
        </p:nvSpPr>
        <p:spPr>
          <a:xfrm>
            <a:off x="6284572" y="27152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4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DB34B1-AEAE-41C1-A4EE-71F890C8EF5B}"/>
              </a:ext>
            </a:extLst>
          </p:cNvPr>
          <p:cNvSpPr txBox="1"/>
          <p:nvPr/>
        </p:nvSpPr>
        <p:spPr>
          <a:xfrm>
            <a:off x="3580436" y="281007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</a:t>
            </a:r>
            <a:r>
              <a:rPr lang="en-US" sz="2400" b="1" dirty="0"/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F6B45A-30C0-41A6-B394-D4CA58BE0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834" y="3551714"/>
            <a:ext cx="2541931" cy="13715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CEE87E-4E07-4572-9A76-49AEB82A1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340" y="3152615"/>
            <a:ext cx="2829117" cy="21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4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1BDDA4-C08F-49D4-B564-08C0CF872B2C}"/>
              </a:ext>
            </a:extLst>
          </p:cNvPr>
          <p:cNvSpPr txBox="1"/>
          <p:nvPr/>
        </p:nvSpPr>
        <p:spPr>
          <a:xfrm>
            <a:off x="609600" y="1905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THỰC TẾ </a:t>
            </a:r>
          </a:p>
        </p:txBody>
      </p:sp>
      <p:pic>
        <p:nvPicPr>
          <p:cNvPr id="55298" name="Picture 2" descr="Đường sẽ mở theo quy hoạch xã Tứ Hiệp, Thanh Trì, Hà Nội (phần 3)">
            <a:extLst>
              <a:ext uri="{FF2B5EF4-FFF2-40B4-BE49-F238E27FC236}">
                <a16:creationId xmlns:a16="http://schemas.microsoft.com/office/drawing/2014/main" id="{B9A59FAC-C861-4E0C-9203-FFEE2FB9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3" y="952500"/>
            <a:ext cx="7687733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117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73A643-3052-4D19-99D7-55C1D61208D3}"/>
              </a:ext>
            </a:extLst>
          </p:cNvPr>
          <p:cNvSpPr txBox="1"/>
          <p:nvPr/>
        </p:nvSpPr>
        <p:spPr>
          <a:xfrm>
            <a:off x="609600" y="1905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THỰC TẾ </a:t>
            </a:r>
          </a:p>
        </p:txBody>
      </p:sp>
      <p:pic>
        <p:nvPicPr>
          <p:cNvPr id="55308" name="Picture 12" descr="Khuôn nhựa đúc gạch bê tông giả đá lát lối đi sân vườn 43X43X4 CM |  Lazada.vn">
            <a:extLst>
              <a:ext uri="{FF2B5EF4-FFF2-40B4-BE49-F238E27FC236}">
                <a16:creationId xmlns:a16="http://schemas.microsoft.com/office/drawing/2014/main" id="{E905CF8D-3DED-4729-8A05-C938D3C0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10" y="1158433"/>
            <a:ext cx="4361727" cy="39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48A17-8E2B-411F-98D8-59FC8B230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377130"/>
            <a:ext cx="3810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420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/>
          </p:cNvPr>
          <p:cNvSpPr/>
          <p:nvPr/>
        </p:nvSpPr>
        <p:spPr>
          <a:xfrm>
            <a:off x="2034718" y="3886202"/>
            <a:ext cx="5052986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I HỘP QUÀ BÍ MẬT</a:t>
            </a:r>
          </a:p>
        </p:txBody>
      </p:sp>
      <p:pic>
        <p:nvPicPr>
          <p:cNvPr id="7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6286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3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66" y="800100"/>
            <a:ext cx="9144793" cy="4914900"/>
          </a:xfrm>
          <a:prstGeom prst="rect">
            <a:avLst/>
          </a:prstGeom>
        </p:spPr>
      </p:pic>
      <p:sp>
        <p:nvSpPr>
          <p:cNvPr id="10" name="Action Button: Go Back or Previous 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122516" y="360138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2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2472643"/>
            <a:ext cx="6000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" y="3550103"/>
            <a:ext cx="154516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6" y="2939819"/>
            <a:ext cx="1627369" cy="134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11319" y="2084647"/>
            <a:ext cx="122835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1 </a:t>
            </a:r>
            <a:r>
              <a:rPr lang="en-US" altLang="en-US" b="1" kern="0" noProof="0" dirty="0" err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thanh</a:t>
            </a:r>
            <a:r>
              <a:rPr lang="en-US" altLang="en-US" b="1" kern="0" noProof="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altLang="en-US" b="1" kern="0" noProof="0" dirty="0" err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kẹo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2" y="2061707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59" y="2493119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737338" y="2866131"/>
            <a:ext cx="7214836" cy="9444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</a:t>
            </a: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sz="2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1779856" y="3870607"/>
            <a:ext cx="7129456" cy="875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360</a:t>
            </a:r>
            <a:r>
              <a:rPr lang="en-US" sz="28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 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1697728" y="990676"/>
            <a:ext cx="7261976" cy="1769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kumimoji="0" lang="en-US" sz="33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</a:t>
            </a: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1880902" y="4803646"/>
            <a:ext cx="7028409" cy="911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</a:t>
            </a:r>
            <a:r>
              <a:rPr 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A,B,C,D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734996" y="2879918"/>
            <a:ext cx="7217178" cy="959627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3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89" y="3050988"/>
            <a:ext cx="510363" cy="5150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A1E8D6-3B33-4A6B-9226-83497C8CC1C2}"/>
              </a:ext>
            </a:extLst>
          </p:cNvPr>
          <p:cNvSpPr/>
          <p:nvPr/>
        </p:nvSpPr>
        <p:spPr>
          <a:xfrm>
            <a:off x="1880902" y="51102"/>
            <a:ext cx="4572000" cy="6132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3.61111E-6 -0.284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2352081"/>
            <a:ext cx="9040427" cy="3077169"/>
          </a:xfrm>
          <a:prstGeom prst="rect">
            <a:avLst/>
          </a:prstGeom>
        </p:spPr>
      </p:pic>
      <p:sp>
        <p:nvSpPr>
          <p:cNvPr id="10" name="Action Button: Go Back or Previous 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4FAB554E-0AE4-95D4-97B5-F4247EA9DE49}"/>
              </a:ext>
            </a:extLst>
          </p:cNvPr>
          <p:cNvSpPr/>
          <p:nvPr/>
        </p:nvSpPr>
        <p:spPr>
          <a:xfrm>
            <a:off x="82989" y="36326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3473106"/>
            <a:ext cx="162401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44" y="2960342"/>
            <a:ext cx="168009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30849" y="2248126"/>
            <a:ext cx="1255713" cy="1328737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1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Ch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ai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nước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Arial"/>
              </a:rPr>
              <a:t>ngọt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9" y="253171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86" y="2161514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4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4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896" y="2665241"/>
            <a:ext cx="4921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4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4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4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013" y="398512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5615896" y="2984245"/>
            <a:ext cx="3127932" cy="974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MN và QP </a:t>
            </a:r>
          </a:p>
        </p:txBody>
      </p:sp>
      <p:sp>
        <p:nvSpPr>
          <p:cNvPr id="35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2247831" y="4196434"/>
            <a:ext cx="2965877" cy="8715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NP và PQ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2209035" y="3080851"/>
            <a:ext cx="2879587" cy="8225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MN và NP 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617680" y="4289927"/>
            <a:ext cx="3240713" cy="8962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</a:t>
            </a:r>
            <a:r>
              <a:rPr kumimoji="0" lang="en-US" sz="2800" b="0" i="0" u="none" strike="noStrike" kern="12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MN và MQ </a:t>
            </a:r>
            <a:endParaRPr kumimoji="0" lang="vi-VN" sz="2800" b="0" i="0" u="none" strike="noStrike" kern="12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5587857" y="3000283"/>
            <a:ext cx="3127932" cy="945645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3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426" y="3027851"/>
            <a:ext cx="724383" cy="73099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883FBF6-FBFB-4974-8F5C-A419FF3AB7A9}"/>
              </a:ext>
            </a:extLst>
          </p:cNvPr>
          <p:cNvSpPr/>
          <p:nvPr/>
        </p:nvSpPr>
        <p:spPr>
          <a:xfrm>
            <a:off x="967504" y="338367"/>
            <a:ext cx="4572000" cy="15391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đúng.Tứ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51C6C26-49ED-4D35-9E2B-87020EA6705E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39" y="105133"/>
            <a:ext cx="3258305" cy="2005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1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5E-6 -0.2864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824482"/>
            <a:ext cx="9089107" cy="2598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/>
              <p:nvPr/>
            </p:nvSpPr>
            <p:spPr>
              <a:xfrm>
                <a:off x="2147542" y="3138243"/>
                <a:ext cx="3138833" cy="88003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𝐶</m:t>
                        </m:r>
                      </m:e>
                    </m:acc>
                  </m:oMath>
                </a14:m>
                <a:endParaRPr kumimoji="0" lang="vi-VN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542" y="3138243"/>
                <a:ext cx="3138833" cy="880037"/>
              </a:xfrm>
              <a:prstGeom prst="roundRect">
                <a:avLst/>
              </a:prstGeom>
              <a:blipFill>
                <a:blip r:embed="rId9"/>
                <a:stretch>
                  <a:fillRect l="-3495" b="-69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/>
              <p:nvPr/>
            </p:nvSpPr>
            <p:spPr>
              <a:xfrm>
                <a:off x="2110585" y="4268502"/>
                <a:ext cx="2879105" cy="8458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và</a:t>
                </a:r>
                <a:r>
                  <a:rPr kumimoji="0" lang="nl-NL" sz="3200" b="0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𝐶</m:t>
                        </m:r>
                      </m:e>
                    </m:acc>
                  </m:oMath>
                </a14:m>
                <a:endParaRPr kumimoji="0" lang="vi-VN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585" y="4268502"/>
                <a:ext cx="2879105" cy="845850"/>
              </a:xfrm>
              <a:prstGeom prst="roundRect">
                <a:avLst/>
              </a:prstGeom>
              <a:blipFill>
                <a:blip r:embed="rId10"/>
                <a:stretch>
                  <a:fillRect l="-5074" b="-151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/>
              <p:nvPr/>
            </p:nvSpPr>
            <p:spPr>
              <a:xfrm>
                <a:off x="5627293" y="3204476"/>
                <a:ext cx="3461815" cy="7969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</a:t>
                </a:r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𝐵</m:t>
                        </m:r>
                      </m:e>
                    </m:acc>
                  </m:oMath>
                </a14:m>
                <a:endParaRPr kumimoji="0" lang="vi-VN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293" y="3204476"/>
                <a:ext cx="3461815" cy="796930"/>
              </a:xfrm>
              <a:prstGeom prst="roundRect">
                <a:avLst/>
              </a:prstGeom>
              <a:blipFill>
                <a:blip r:embed="rId11"/>
                <a:stretch>
                  <a:fillRect l="-3345" b="-1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/>
              <p:nvPr/>
            </p:nvSpPr>
            <p:spPr>
              <a:xfrm>
                <a:off x="5627293" y="4268502"/>
                <a:ext cx="2879105" cy="81586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3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𝐶</m:t>
                        </m:r>
                      </m:e>
                    </m:acc>
                    <m:r>
                      <m:rPr>
                        <m:sty m:val="p"/>
                      </m:rPr>
                      <a:rPr kumimoji="0" 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v</m:t>
                    </m:r>
                    <m:r>
                      <a:rPr kumimoji="0" 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à</m:t>
                    </m:r>
                  </m:oMath>
                </a14:m>
                <a:r>
                  <a:rPr kumimoji="0" lang="nl-NL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𝐷</m:t>
                        </m:r>
                      </m:e>
                    </m:acc>
                  </m:oMath>
                </a14:m>
                <a:endParaRPr kumimoji="0" lang="vi-VN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293" y="4268502"/>
                <a:ext cx="2879105" cy="815864"/>
              </a:xfrm>
              <a:prstGeom prst="roundRect">
                <a:avLst/>
              </a:prstGeom>
              <a:blipFill>
                <a:blip r:embed="rId12"/>
                <a:stretch>
                  <a:fillRect l="-4237" b="-126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54893" y="318675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3" y="3765870"/>
            <a:ext cx="1551751" cy="145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6" y="3358836"/>
            <a:ext cx="16184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50296" y="2464586"/>
            <a:ext cx="1168706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</a:t>
            </a:r>
            <a:r>
              <a:rPr lang="en-US" sz="2400" b="1" kern="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tràng</a:t>
            </a:r>
            <a:r>
              <a:rPr lang="en-US" sz="2400" b="1" kern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pháo</a:t>
            </a:r>
            <a:r>
              <a:rPr lang="en-US" sz="2400" b="1" kern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419" y="394816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73" y="2371728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5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9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1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1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45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9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1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8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148" y="318405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2115749" y="3125141"/>
            <a:ext cx="3133060" cy="880037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3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71" y="3138243"/>
            <a:ext cx="687673" cy="6939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0AA590-0606-4831-B58F-46F128CBED14}"/>
              </a:ext>
            </a:extLst>
          </p:cNvPr>
          <p:cNvSpPr/>
          <p:nvPr/>
        </p:nvSpPr>
        <p:spPr>
          <a:xfrm>
            <a:off x="967504" y="291935"/>
            <a:ext cx="4572000" cy="15391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đúng.Tứ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picture containing line&#10;&#10;Description automatically generated">
            <a:extLst>
              <a:ext uri="{FF2B5EF4-FFF2-40B4-BE49-F238E27FC236}">
                <a16:creationId xmlns:a16="http://schemas.microsoft.com/office/drawing/2014/main" id="{43048583-5B59-41CF-96FA-C0BFA8408920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5627293" y="372506"/>
            <a:ext cx="312967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6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4.16667E-6 -0.2719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66" y="2266950"/>
            <a:ext cx="9144793" cy="3162300"/>
          </a:xfrm>
          <a:prstGeom prst="rect">
            <a:avLst/>
          </a:prstGeom>
        </p:spPr>
      </p:pic>
      <p:sp>
        <p:nvSpPr>
          <p:cNvPr id="10" name="Action Button: Go Back or Previous 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122516" y="360138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2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38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2" y="574085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2472643"/>
            <a:ext cx="6000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" y="3550103"/>
            <a:ext cx="154516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0" y="3072717"/>
            <a:ext cx="1627369" cy="134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64772" y="2312761"/>
            <a:ext cx="122835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>
              <a:buClr>
                <a:srgbClr val="000000"/>
              </a:buClr>
              <a:defRPr/>
            </a:pPr>
            <a:r>
              <a:rPr lang="en-US" altLang="en-US" b="1" kern="0" dirty="0" err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Thưởng</a:t>
            </a:r>
            <a:r>
              <a:rPr lang="en-US" altLang="en-US" b="1" kern="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 10 </a:t>
            </a:r>
            <a:r>
              <a:rPr lang="en-US" altLang="en-US" b="1" kern="0" dirty="0" err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altLang="en-US" b="1" kern="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đồng</a:t>
            </a:r>
            <a:endParaRPr lang="en-US" altLang="en-US" b="1" kern="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" y="260871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59" y="2493119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972526" y="3980731"/>
            <a:ext cx="3423581" cy="9444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B.220</a:t>
            </a:r>
            <a:r>
              <a:rPr lang="en-US" sz="2800" baseline="30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vi-VN" sz="2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606048" y="2666257"/>
            <a:ext cx="3496732" cy="875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320</a:t>
            </a:r>
            <a:r>
              <a:rPr lang="en-US" sz="2800" baseline="30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endParaRPr lang="vi-VN" sz="2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1934520" y="2666258"/>
            <a:ext cx="3608048" cy="8752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200</a:t>
            </a:r>
            <a:r>
              <a:rPr lang="en-US" sz="3300" baseline="30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en-US" sz="2400" kern="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endParaRPr lang="vi-VN" sz="2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495631" y="4034839"/>
            <a:ext cx="3647057" cy="911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130</a:t>
            </a:r>
            <a:r>
              <a:rPr lang="en-US" sz="2800" baseline="30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vi-VN" sz="2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1972526" y="4021874"/>
            <a:ext cx="3400332" cy="937285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3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9" y="4188267"/>
            <a:ext cx="510363" cy="515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54F0FF2-069C-42D6-829F-687C3B32AB9F}"/>
                  </a:ext>
                </a:extLst>
              </p:cNvPr>
              <p:cNvSpPr/>
              <p:nvPr/>
            </p:nvSpPr>
            <p:spPr>
              <a:xfrm>
                <a:off x="1282558" y="360138"/>
                <a:ext cx="7841069" cy="1071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ABCD,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=?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54F0FF2-069C-42D6-829F-687C3B32A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58" y="360138"/>
                <a:ext cx="7841069" cy="1071768"/>
              </a:xfrm>
              <a:prstGeom prst="rect">
                <a:avLst/>
              </a:prstGeom>
              <a:blipFill>
                <a:blip r:embed="rId16"/>
                <a:stretch>
                  <a:fillRect l="-1554" t="-2273" r="-1554" b="-15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44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93827E-7 L -2.77778E-6 -0.284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2663903"/>
            <a:ext cx="9087047" cy="2765347"/>
          </a:xfrm>
          <a:prstGeom prst="rect">
            <a:avLst/>
          </a:prstGeom>
        </p:spPr>
      </p:pic>
      <p:sp>
        <p:nvSpPr>
          <p:cNvPr id="10" name="Action Button: Go Back or Previous 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50B7CA4-38B7-E318-AF3B-2F5A4D82009A}"/>
              </a:ext>
            </a:extLst>
          </p:cNvPr>
          <p:cNvSpPr/>
          <p:nvPr/>
        </p:nvSpPr>
        <p:spPr>
          <a:xfrm>
            <a:off x="68580" y="389659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2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93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7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9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9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93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7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HONGDUNG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9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VOTAY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947" y="445699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5" y="3438386"/>
            <a:ext cx="153551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2" y="2898073"/>
            <a:ext cx="161282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332014" y="2257178"/>
            <a:ext cx="1223719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r>
              <a:rPr lang="en-US" sz="1400" b="1" kern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b="1" kern="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r>
              <a:rPr lang="en-US" b="1" kern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5" y="2215796"/>
            <a:ext cx="714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46" y="2266951"/>
            <a:ext cx="549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5524498" y="4342898"/>
            <a:ext cx="3353159" cy="856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endParaRPr lang="vi-VN" sz="33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2118419" y="4359513"/>
            <a:ext cx="3001698" cy="8566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endParaRPr lang="vi-VN" sz="33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1996738" y="3190963"/>
            <a:ext cx="3102420" cy="8566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3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vi-VN" sz="33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523272" y="3190964"/>
            <a:ext cx="3408383" cy="829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endParaRPr lang="vi-VN" sz="2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5523271" y="4359512"/>
            <a:ext cx="3353160" cy="830214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3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501" y="4441050"/>
            <a:ext cx="646932" cy="652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71939E-312C-4E06-9739-1779A8B60749}"/>
              </a:ext>
            </a:extLst>
          </p:cNvPr>
          <p:cNvSpPr/>
          <p:nvPr/>
        </p:nvSpPr>
        <p:spPr>
          <a:xfrm>
            <a:off x="943873" y="686074"/>
            <a:ext cx="7620513" cy="15391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98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2.77778E-7 -0.296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1" y="4407261"/>
            <a:ext cx="3760788" cy="100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4" y="3282424"/>
            <a:ext cx="2483518" cy="160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716" y="2853820"/>
            <a:ext cx="3586164" cy="140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187507"/>
            <a:ext cx="2775091" cy="9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274">
            <a:off x="3069167" y="1366813"/>
            <a:ext cx="2340179" cy="16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84" y="778809"/>
            <a:ext cx="3936815" cy="16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26" y="139691"/>
            <a:ext cx="4261874" cy="102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00" y="665505"/>
            <a:ext cx="21367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698" y="1355845"/>
            <a:ext cx="1837713" cy="187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584" y="2529918"/>
            <a:ext cx="1892652" cy="1227456"/>
            <a:chOff x="395572" y="3209925"/>
            <a:chExt cx="2423828" cy="1464914"/>
          </a:xfrm>
        </p:grpSpPr>
        <p:pic>
          <p:nvPicPr>
            <p:cNvPr id="20495" name="Picture 13" descr="Káº¿t quáº£ hÃ¬nh áº£nh cho hÃ¬nh áº£nh bá» nÃ£o ngÆ°á»i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" y="3209925"/>
              <a:ext cx="2353469" cy="146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6" name="TextBox 12"/>
            <p:cNvSpPr txBox="1">
              <a:spLocks noChangeArrowheads="1"/>
            </p:cNvSpPr>
            <p:nvPr/>
          </p:nvSpPr>
          <p:spPr bwMode="auto">
            <a:xfrm>
              <a:off x="395572" y="3462563"/>
              <a:ext cx="2190749" cy="113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TỨ GIÁC</a:t>
              </a:r>
            </a:p>
          </p:txBody>
        </p:sp>
      </p:grpSp>
      <p:sp>
        <p:nvSpPr>
          <p:cNvPr id="14" name="Freeform 17"/>
          <p:cNvSpPr>
            <a:spLocks/>
          </p:cNvSpPr>
          <p:nvPr/>
        </p:nvSpPr>
        <p:spPr bwMode="auto">
          <a:xfrm rot="1213187">
            <a:off x="2950738" y="2561133"/>
            <a:ext cx="1460500" cy="930010"/>
          </a:xfrm>
          <a:custGeom>
            <a:avLst/>
            <a:gdLst>
              <a:gd name="T0" fmla="*/ 0 w 1584"/>
              <a:gd name="T1" fmla="*/ 2147483647 h 1536"/>
              <a:gd name="T2" fmla="*/ 2147483647 w 1584"/>
              <a:gd name="T3" fmla="*/ 0 h 1536"/>
              <a:gd name="T4" fmla="*/ 2147483647 w 1584"/>
              <a:gd name="T5" fmla="*/ 2147483647 h 1536"/>
              <a:gd name="T6" fmla="*/ 2147483647 w 1584"/>
              <a:gd name="T7" fmla="*/ 2147483647 h 1536"/>
              <a:gd name="T8" fmla="*/ 0 w 1584"/>
              <a:gd name="T9" fmla="*/ 2147483647 h 1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4" h="1536">
                <a:moveTo>
                  <a:pt x="0" y="816"/>
                </a:moveTo>
                <a:lnTo>
                  <a:pt x="480" y="0"/>
                </a:lnTo>
                <a:lnTo>
                  <a:pt x="1584" y="672"/>
                </a:lnTo>
                <a:lnTo>
                  <a:pt x="432" y="1536"/>
                </a:lnTo>
                <a:lnTo>
                  <a:pt x="0" y="816"/>
                </a:lnTo>
                <a:close/>
              </a:path>
            </a:pathLst>
          </a:custGeom>
          <a:solidFill>
            <a:srgbClr val="336699"/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3" name="AutoShape 22" descr="Káº¿t quáº£ hÃ¬nh áº£nh cho HÃ¬nh áº£nh há»p quÃ "/>
          <p:cNvSpPr>
            <a:spLocks noChangeAspect="1" noChangeArrowheads="1"/>
          </p:cNvSpPr>
          <p:nvPr/>
        </p:nvSpPr>
        <p:spPr bwMode="auto">
          <a:xfrm>
            <a:off x="168276" y="-152134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4" name="AutoShape 24" descr="Káº¿t quáº£ hÃ¬nh áº£nh cho HÃ¬nh áº£nh há»p quÃ "/>
          <p:cNvSpPr>
            <a:spLocks noChangeAspect="1" noChangeArrowheads="1"/>
          </p:cNvSpPr>
          <p:nvPr/>
        </p:nvSpPr>
        <p:spPr bwMode="auto">
          <a:xfrm>
            <a:off x="320676" y="-25134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312329-6A07-47EC-9C9B-2EBC6B1A1AA5}"/>
              </a:ext>
            </a:extLst>
          </p:cNvPr>
          <p:cNvSpPr/>
          <p:nvPr/>
        </p:nvSpPr>
        <p:spPr>
          <a:xfrm>
            <a:off x="6215744" y="2984974"/>
            <a:ext cx="2863732" cy="10487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1A0A19-F8F6-4E61-8748-04C3189C68FF}"/>
              </a:ext>
            </a:extLst>
          </p:cNvPr>
          <p:cNvSpPr txBox="1"/>
          <p:nvPr/>
        </p:nvSpPr>
        <p:spPr>
          <a:xfrm>
            <a:off x="6277712" y="3017338"/>
            <a:ext cx="2739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42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625602" y="846670"/>
            <a:ext cx="5232398" cy="5437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vi-VN" sz="2000" kern="10" dirty="0">
                <a:ln w="9525">
                  <a:round/>
                  <a:headEnd/>
                  <a:tailEnd/>
                </a:ln>
                <a:solidFill>
                  <a:srgbClr val="FF0000">
                    <a:alpha val="65097"/>
                  </a:srgbClr>
                </a:solidFill>
                <a:latin typeface="Times New Roman"/>
                <a:cs typeface="Times New Roman"/>
              </a:rPr>
              <a:t>HƯỚNG DẪN VỀ NHÀ</a:t>
            </a:r>
            <a:endParaRPr lang="en-US" sz="2000" kern="10" dirty="0">
              <a:ln w="9525">
                <a:round/>
                <a:headEnd/>
                <a:tailEnd/>
              </a:ln>
              <a:solidFill>
                <a:srgbClr val="FF0000">
                  <a:alpha val="65097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63654" y="1726625"/>
            <a:ext cx="6584946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lồi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3.2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3.3 SGK/T51.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endParaRPr lang="en-US" alt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thang,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203045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EE037-A633-4BCF-B6A4-17289C3C3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234"/>
            <a:ext cx="9039036" cy="5642362"/>
          </a:xfrm>
          <a:prstGeom prst="rect">
            <a:avLst/>
          </a:prstGeom>
        </p:spPr>
      </p:pic>
      <p:grpSp>
        <p:nvGrpSpPr>
          <p:cNvPr id="2057" name="Group 39"/>
          <p:cNvGrpSpPr>
            <a:grpSpLocks/>
          </p:cNvGrpSpPr>
          <p:nvPr/>
        </p:nvGrpSpPr>
        <p:grpSpPr bwMode="auto">
          <a:xfrm>
            <a:off x="0" y="1"/>
            <a:ext cx="9144000" cy="5715000"/>
            <a:chOff x="0" y="0"/>
            <a:chExt cx="5760" cy="4381"/>
          </a:xfrm>
        </p:grpSpPr>
        <p:pic>
          <p:nvPicPr>
            <p:cNvPr id="2058" name="Picture 4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4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4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4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1219200" y="1562100"/>
            <a:ext cx="48006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10 . 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 GIÁC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7082" y="1180914"/>
            <a:ext cx="605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III: TỨ GIÁC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DCDA3-0BEC-4482-AABD-24C4AEE3F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5" y="65404"/>
            <a:ext cx="1557336" cy="20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DB93F1-EF1F-4750-9F62-8BCBF68FEB24}"/>
              </a:ext>
            </a:extLst>
          </p:cNvPr>
          <p:cNvSpPr/>
          <p:nvPr/>
        </p:nvSpPr>
        <p:spPr>
          <a:xfrm>
            <a:off x="609600" y="1333500"/>
            <a:ext cx="8229600" cy="213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AB, BC, CD, DA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54548"/>
      </p:ext>
    </p:extLst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3"/>
          <p:cNvGrpSpPr>
            <a:grpSpLocks/>
          </p:cNvGrpSpPr>
          <p:nvPr/>
        </p:nvGrpSpPr>
        <p:grpSpPr bwMode="auto">
          <a:xfrm>
            <a:off x="1" y="800497"/>
            <a:ext cx="2362200" cy="1964531"/>
            <a:chOff x="0" y="928"/>
            <a:chExt cx="1488" cy="1485"/>
          </a:xfrm>
        </p:grpSpPr>
        <p:grpSp>
          <p:nvGrpSpPr>
            <p:cNvPr id="6182" name="Group 15"/>
            <p:cNvGrpSpPr>
              <a:grpSpLocks/>
            </p:cNvGrpSpPr>
            <p:nvPr/>
          </p:nvGrpSpPr>
          <p:grpSpPr bwMode="auto">
            <a:xfrm>
              <a:off x="0" y="928"/>
              <a:ext cx="1488" cy="1293"/>
              <a:chOff x="240" y="880"/>
              <a:chExt cx="1488" cy="1293"/>
            </a:xfrm>
          </p:grpSpPr>
          <p:sp>
            <p:nvSpPr>
              <p:cNvPr id="6184" name="Freeform 7"/>
              <p:cNvSpPr>
                <a:spLocks/>
              </p:cNvSpPr>
              <p:nvPr/>
            </p:nvSpPr>
            <p:spPr bwMode="auto">
              <a:xfrm>
                <a:off x="432" y="1152"/>
                <a:ext cx="1008" cy="720"/>
              </a:xfrm>
              <a:custGeom>
                <a:avLst/>
                <a:gdLst>
                  <a:gd name="T0" fmla="*/ 0 w 1248"/>
                  <a:gd name="T1" fmla="*/ 2 h 1056"/>
                  <a:gd name="T2" fmla="*/ 14 w 1248"/>
                  <a:gd name="T3" fmla="*/ 0 h 1056"/>
                  <a:gd name="T4" fmla="*/ 51 w 1248"/>
                  <a:gd name="T5" fmla="*/ 1 h 1056"/>
                  <a:gd name="T6" fmla="*/ 18 w 1248"/>
                  <a:gd name="T7" fmla="*/ 3 h 1056"/>
                  <a:gd name="T8" fmla="*/ 0 w 1248"/>
                  <a:gd name="T9" fmla="*/ 2 h 10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48" h="1056">
                    <a:moveTo>
                      <a:pt x="0" y="624"/>
                    </a:moveTo>
                    <a:lnTo>
                      <a:pt x="336" y="0"/>
                    </a:lnTo>
                    <a:lnTo>
                      <a:pt x="1248" y="384"/>
                    </a:lnTo>
                    <a:lnTo>
                      <a:pt x="432" y="1056"/>
                    </a:lnTo>
                    <a:lnTo>
                      <a:pt x="0" y="62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5" name="Text Box 11"/>
              <p:cNvSpPr txBox="1">
                <a:spLocks noChangeArrowheads="1"/>
              </p:cNvSpPr>
              <p:nvPr/>
            </p:nvSpPr>
            <p:spPr bwMode="auto">
              <a:xfrm>
                <a:off x="240" y="1510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A</a:t>
                </a:r>
              </a:p>
            </p:txBody>
          </p:sp>
          <p:sp>
            <p:nvSpPr>
              <p:cNvPr id="6186" name="Text Box 12"/>
              <p:cNvSpPr txBox="1">
                <a:spLocks noChangeArrowheads="1"/>
              </p:cNvSpPr>
              <p:nvPr/>
            </p:nvSpPr>
            <p:spPr bwMode="auto">
              <a:xfrm>
                <a:off x="528" y="880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D</a:t>
                </a:r>
              </a:p>
            </p:txBody>
          </p:sp>
          <p:sp>
            <p:nvSpPr>
              <p:cNvPr id="6187" name="Text Box 13"/>
              <p:cNvSpPr txBox="1">
                <a:spLocks noChangeArrowheads="1"/>
              </p:cNvSpPr>
              <p:nvPr/>
            </p:nvSpPr>
            <p:spPr bwMode="auto">
              <a:xfrm>
                <a:off x="1440" y="1248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</a:p>
            </p:txBody>
          </p:sp>
          <p:sp>
            <p:nvSpPr>
              <p:cNvPr id="6188" name="Text Box 14"/>
              <p:cNvSpPr txBox="1">
                <a:spLocks noChangeArrowheads="1"/>
              </p:cNvSpPr>
              <p:nvPr/>
            </p:nvSpPr>
            <p:spPr bwMode="auto">
              <a:xfrm>
                <a:off x="672" y="1824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B</a:t>
                </a:r>
              </a:p>
            </p:txBody>
          </p:sp>
        </p:grpSp>
        <p:sp>
          <p:nvSpPr>
            <p:cNvPr id="6183" name="Text Box 32"/>
            <p:cNvSpPr txBox="1">
              <a:spLocks noChangeArrowheads="1"/>
            </p:cNvSpPr>
            <p:nvPr/>
          </p:nvSpPr>
          <p:spPr bwMode="auto">
            <a:xfrm>
              <a:off x="384" y="2064"/>
              <a:ext cx="43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a)</a:t>
              </a:r>
            </a:p>
          </p:txBody>
        </p:sp>
      </p:grpSp>
      <p:grpSp>
        <p:nvGrpSpPr>
          <p:cNvPr id="6147" name="Group 36"/>
          <p:cNvGrpSpPr>
            <a:grpSpLocks/>
          </p:cNvGrpSpPr>
          <p:nvPr/>
        </p:nvGrpSpPr>
        <p:grpSpPr bwMode="auto">
          <a:xfrm>
            <a:off x="2286002" y="705242"/>
            <a:ext cx="1600201" cy="2059779"/>
            <a:chOff x="1440" y="856"/>
            <a:chExt cx="1008" cy="1557"/>
          </a:xfrm>
        </p:grpSpPr>
        <p:grpSp>
          <p:nvGrpSpPr>
            <p:cNvPr id="6175" name="Group 31"/>
            <p:cNvGrpSpPr>
              <a:grpSpLocks/>
            </p:cNvGrpSpPr>
            <p:nvPr/>
          </p:nvGrpSpPr>
          <p:grpSpPr bwMode="auto">
            <a:xfrm>
              <a:off x="1440" y="856"/>
              <a:ext cx="1008" cy="1509"/>
              <a:chOff x="1536" y="808"/>
              <a:chExt cx="1008" cy="1509"/>
            </a:xfrm>
          </p:grpSpPr>
          <p:sp>
            <p:nvSpPr>
              <p:cNvPr id="6177" name="Freeform 8"/>
              <p:cNvSpPr>
                <a:spLocks/>
              </p:cNvSpPr>
              <p:nvPr/>
            </p:nvSpPr>
            <p:spPr bwMode="auto">
              <a:xfrm>
                <a:off x="1728" y="1104"/>
                <a:ext cx="672" cy="864"/>
              </a:xfrm>
              <a:custGeom>
                <a:avLst/>
                <a:gdLst>
                  <a:gd name="T0" fmla="*/ 0 w 672"/>
                  <a:gd name="T1" fmla="*/ 336 h 864"/>
                  <a:gd name="T2" fmla="*/ 624 w 672"/>
                  <a:gd name="T3" fmla="*/ 0 h 864"/>
                  <a:gd name="T4" fmla="*/ 384 w 672"/>
                  <a:gd name="T5" fmla="*/ 384 h 864"/>
                  <a:gd name="T6" fmla="*/ 672 w 672"/>
                  <a:gd name="T7" fmla="*/ 864 h 864"/>
                  <a:gd name="T8" fmla="*/ 0 w 672"/>
                  <a:gd name="T9" fmla="*/ 336 h 8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2" h="864">
                    <a:moveTo>
                      <a:pt x="0" y="336"/>
                    </a:moveTo>
                    <a:lnTo>
                      <a:pt x="624" y="0"/>
                    </a:lnTo>
                    <a:lnTo>
                      <a:pt x="384" y="384"/>
                    </a:lnTo>
                    <a:lnTo>
                      <a:pt x="672" y="864"/>
                    </a:lnTo>
                    <a:lnTo>
                      <a:pt x="0" y="336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8" name="Text Box 16"/>
              <p:cNvSpPr txBox="1">
                <a:spLocks noChangeArrowheads="1"/>
              </p:cNvSpPr>
              <p:nvPr/>
            </p:nvSpPr>
            <p:spPr bwMode="auto">
              <a:xfrm>
                <a:off x="1536" y="1344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A</a:t>
                </a:r>
              </a:p>
            </p:txBody>
          </p:sp>
          <p:sp>
            <p:nvSpPr>
              <p:cNvPr id="6179" name="Text Box 17"/>
              <p:cNvSpPr txBox="1">
                <a:spLocks noChangeArrowheads="1"/>
              </p:cNvSpPr>
              <p:nvPr/>
            </p:nvSpPr>
            <p:spPr bwMode="auto">
              <a:xfrm>
                <a:off x="2256" y="808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B</a:t>
                </a:r>
              </a:p>
            </p:txBody>
          </p:sp>
          <p:sp>
            <p:nvSpPr>
              <p:cNvPr id="6180" name="Text Box 18"/>
              <p:cNvSpPr txBox="1">
                <a:spLocks noChangeArrowheads="1"/>
              </p:cNvSpPr>
              <p:nvPr/>
            </p:nvSpPr>
            <p:spPr bwMode="auto">
              <a:xfrm>
                <a:off x="2133" y="1299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C</a:t>
                </a:r>
              </a:p>
            </p:txBody>
          </p:sp>
          <p:sp>
            <p:nvSpPr>
              <p:cNvPr id="6181" name="Text Box 19"/>
              <p:cNvSpPr txBox="1">
                <a:spLocks noChangeArrowheads="1"/>
              </p:cNvSpPr>
              <p:nvPr/>
            </p:nvSpPr>
            <p:spPr bwMode="auto">
              <a:xfrm>
                <a:off x="2256" y="1968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D</a:t>
                </a:r>
              </a:p>
            </p:txBody>
          </p:sp>
        </p:grpSp>
        <p:sp>
          <p:nvSpPr>
            <p:cNvPr id="6176" name="Text Box 35"/>
            <p:cNvSpPr txBox="1">
              <a:spLocks noChangeArrowheads="1"/>
            </p:cNvSpPr>
            <p:nvPr/>
          </p:nvSpPr>
          <p:spPr bwMode="auto">
            <a:xfrm>
              <a:off x="1776" y="2064"/>
              <a:ext cx="38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b)</a:t>
              </a:r>
            </a:p>
          </p:txBody>
        </p:sp>
      </p:grpSp>
      <p:grpSp>
        <p:nvGrpSpPr>
          <p:cNvPr id="6148" name="Group 38"/>
          <p:cNvGrpSpPr>
            <a:grpSpLocks/>
          </p:cNvGrpSpPr>
          <p:nvPr/>
        </p:nvGrpSpPr>
        <p:grpSpPr bwMode="auto">
          <a:xfrm>
            <a:off x="4397379" y="525331"/>
            <a:ext cx="2079627" cy="2176198"/>
            <a:chOff x="2770" y="720"/>
            <a:chExt cx="1310" cy="1645"/>
          </a:xfrm>
        </p:grpSpPr>
        <p:grpSp>
          <p:nvGrpSpPr>
            <p:cNvPr id="6168" name="Group 30"/>
            <p:cNvGrpSpPr>
              <a:grpSpLocks/>
            </p:cNvGrpSpPr>
            <p:nvPr/>
          </p:nvGrpSpPr>
          <p:grpSpPr bwMode="auto">
            <a:xfrm>
              <a:off x="2770" y="720"/>
              <a:ext cx="1310" cy="1549"/>
              <a:chOff x="2770" y="816"/>
              <a:chExt cx="1310" cy="1549"/>
            </a:xfrm>
          </p:grpSpPr>
          <p:sp>
            <p:nvSpPr>
              <p:cNvPr id="6170" name="Freeform 9"/>
              <p:cNvSpPr>
                <a:spLocks/>
              </p:cNvSpPr>
              <p:nvPr/>
            </p:nvSpPr>
            <p:spPr bwMode="auto">
              <a:xfrm>
                <a:off x="2976" y="1104"/>
                <a:ext cx="912" cy="912"/>
              </a:xfrm>
              <a:custGeom>
                <a:avLst/>
                <a:gdLst>
                  <a:gd name="T0" fmla="*/ 0 w 912"/>
                  <a:gd name="T1" fmla="*/ 288 h 912"/>
                  <a:gd name="T2" fmla="*/ 816 w 912"/>
                  <a:gd name="T3" fmla="*/ 0 h 912"/>
                  <a:gd name="T4" fmla="*/ 0 w 912"/>
                  <a:gd name="T5" fmla="*/ 912 h 912"/>
                  <a:gd name="T6" fmla="*/ 912 w 912"/>
                  <a:gd name="T7" fmla="*/ 912 h 912"/>
                  <a:gd name="T8" fmla="*/ 0 w 912"/>
                  <a:gd name="T9" fmla="*/ 288 h 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0" y="288"/>
                    </a:moveTo>
                    <a:lnTo>
                      <a:pt x="816" y="0"/>
                    </a:lnTo>
                    <a:lnTo>
                      <a:pt x="0" y="912"/>
                    </a:lnTo>
                    <a:lnTo>
                      <a:pt x="912" y="912"/>
                    </a:lnTo>
                    <a:lnTo>
                      <a:pt x="0" y="28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Text Box 20"/>
              <p:cNvSpPr txBox="1">
                <a:spLocks noChangeArrowheads="1"/>
              </p:cNvSpPr>
              <p:nvPr/>
            </p:nvSpPr>
            <p:spPr bwMode="auto">
              <a:xfrm>
                <a:off x="2770" y="1152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A</a:t>
                </a:r>
              </a:p>
            </p:txBody>
          </p:sp>
          <p:sp>
            <p:nvSpPr>
              <p:cNvPr id="6172" name="Text Box 21"/>
              <p:cNvSpPr txBox="1">
                <a:spLocks noChangeArrowheads="1"/>
              </p:cNvSpPr>
              <p:nvPr/>
            </p:nvSpPr>
            <p:spPr bwMode="auto">
              <a:xfrm>
                <a:off x="3696" y="816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D</a:t>
                </a:r>
              </a:p>
            </p:txBody>
          </p:sp>
          <p:sp>
            <p:nvSpPr>
              <p:cNvPr id="6173" name="Text Box 22"/>
              <p:cNvSpPr txBox="1">
                <a:spLocks noChangeArrowheads="1"/>
              </p:cNvSpPr>
              <p:nvPr/>
            </p:nvSpPr>
            <p:spPr bwMode="auto">
              <a:xfrm>
                <a:off x="2832" y="2016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/>
                  <a:t>C</a:t>
                </a:r>
              </a:p>
            </p:txBody>
          </p:sp>
          <p:sp>
            <p:nvSpPr>
              <p:cNvPr id="6174" name="Text Box 23"/>
              <p:cNvSpPr txBox="1">
                <a:spLocks noChangeArrowheads="1"/>
              </p:cNvSpPr>
              <p:nvPr/>
            </p:nvSpPr>
            <p:spPr bwMode="auto">
              <a:xfrm>
                <a:off x="3792" y="2016"/>
                <a:ext cx="288" cy="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B</a:t>
                </a:r>
              </a:p>
            </p:txBody>
          </p:sp>
        </p:grpSp>
        <p:sp>
          <p:nvSpPr>
            <p:cNvPr id="6169" name="Text Box 37"/>
            <p:cNvSpPr txBox="1">
              <a:spLocks noChangeArrowheads="1"/>
            </p:cNvSpPr>
            <p:nvPr/>
          </p:nvSpPr>
          <p:spPr bwMode="auto">
            <a:xfrm>
              <a:off x="3120" y="2016"/>
              <a:ext cx="43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c)</a:t>
              </a:r>
            </a:p>
          </p:txBody>
        </p:sp>
      </p:grpSp>
      <p:grpSp>
        <p:nvGrpSpPr>
          <p:cNvPr id="6160" name="Group 29"/>
          <p:cNvGrpSpPr>
            <a:grpSpLocks/>
          </p:cNvGrpSpPr>
          <p:nvPr/>
        </p:nvGrpSpPr>
        <p:grpSpPr bwMode="auto">
          <a:xfrm>
            <a:off x="6858001" y="588831"/>
            <a:ext cx="2286000" cy="1858697"/>
            <a:chOff x="4272" y="912"/>
            <a:chExt cx="1440" cy="1405"/>
          </a:xfrm>
        </p:grpSpPr>
        <p:sp>
          <p:nvSpPr>
            <p:cNvPr id="6162" name="Freeform 10"/>
            <p:cNvSpPr>
              <a:spLocks/>
            </p:cNvSpPr>
            <p:nvPr/>
          </p:nvSpPr>
          <p:spPr bwMode="auto">
            <a:xfrm>
              <a:off x="4416" y="1200"/>
              <a:ext cx="1104" cy="768"/>
            </a:xfrm>
            <a:custGeom>
              <a:avLst/>
              <a:gdLst>
                <a:gd name="T0" fmla="*/ 0 w 1104"/>
                <a:gd name="T1" fmla="*/ 768 h 768"/>
                <a:gd name="T2" fmla="*/ 336 w 1104"/>
                <a:gd name="T3" fmla="*/ 0 h 768"/>
                <a:gd name="T4" fmla="*/ 1104 w 1104"/>
                <a:gd name="T5" fmla="*/ 768 h 768"/>
                <a:gd name="T6" fmla="*/ 0 w 1104"/>
                <a:gd name="T7" fmla="*/ 768 h 7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04" h="768">
                  <a:moveTo>
                    <a:pt x="0" y="768"/>
                  </a:moveTo>
                  <a:lnTo>
                    <a:pt x="336" y="0"/>
                  </a:lnTo>
                  <a:lnTo>
                    <a:pt x="1104" y="768"/>
                  </a:lnTo>
                  <a:lnTo>
                    <a:pt x="0" y="76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Text Box 24"/>
            <p:cNvSpPr txBox="1">
              <a:spLocks noChangeArrowheads="1"/>
            </p:cNvSpPr>
            <p:nvPr/>
          </p:nvSpPr>
          <p:spPr bwMode="auto">
            <a:xfrm>
              <a:off x="4622" y="912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A</a:t>
              </a:r>
            </a:p>
          </p:txBody>
        </p:sp>
        <p:sp>
          <p:nvSpPr>
            <p:cNvPr id="6164" name="Text Box 25"/>
            <p:cNvSpPr txBox="1">
              <a:spLocks noChangeArrowheads="1"/>
            </p:cNvSpPr>
            <p:nvPr/>
          </p:nvSpPr>
          <p:spPr bwMode="auto">
            <a:xfrm>
              <a:off x="4272" y="1968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6165" name="Text Box 26"/>
            <p:cNvSpPr txBox="1">
              <a:spLocks noChangeArrowheads="1"/>
            </p:cNvSpPr>
            <p:nvPr/>
          </p:nvSpPr>
          <p:spPr bwMode="auto">
            <a:xfrm>
              <a:off x="4608" y="1968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C</a:t>
              </a:r>
            </a:p>
          </p:txBody>
        </p:sp>
        <p:sp>
          <p:nvSpPr>
            <p:cNvPr id="6166" name="Text Box 27"/>
            <p:cNvSpPr txBox="1">
              <a:spLocks noChangeArrowheads="1"/>
            </p:cNvSpPr>
            <p:nvPr/>
          </p:nvSpPr>
          <p:spPr bwMode="auto">
            <a:xfrm>
              <a:off x="5424" y="1968"/>
              <a:ext cx="28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/>
                <a:t>D</a:t>
              </a:r>
            </a:p>
          </p:txBody>
        </p:sp>
        <p:sp>
          <p:nvSpPr>
            <p:cNvPr id="6167" name="Oval 28"/>
            <p:cNvSpPr>
              <a:spLocks noChangeArrowheads="1"/>
            </p:cNvSpPr>
            <p:nvPr/>
          </p:nvSpPr>
          <p:spPr bwMode="auto">
            <a:xfrm>
              <a:off x="4683" y="193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" name="Freeform 49"/>
          <p:cNvSpPr>
            <a:spLocks/>
          </p:cNvSpPr>
          <p:nvPr/>
        </p:nvSpPr>
        <p:spPr bwMode="auto">
          <a:xfrm>
            <a:off x="304802" y="1160329"/>
            <a:ext cx="1600201" cy="952500"/>
          </a:xfrm>
          <a:custGeom>
            <a:avLst/>
            <a:gdLst>
              <a:gd name="T0" fmla="*/ 0 w 1248"/>
              <a:gd name="T1" fmla="*/ 2147483647 h 1056"/>
              <a:gd name="T2" fmla="*/ 2147483647 w 1248"/>
              <a:gd name="T3" fmla="*/ 0 h 1056"/>
              <a:gd name="T4" fmla="*/ 2147483647 w 1248"/>
              <a:gd name="T5" fmla="*/ 2147483647 h 1056"/>
              <a:gd name="T6" fmla="*/ 2147483647 w 1248"/>
              <a:gd name="T7" fmla="*/ 2147483647 h 1056"/>
              <a:gd name="T8" fmla="*/ 0 w 1248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48" h="1056">
                <a:moveTo>
                  <a:pt x="0" y="624"/>
                </a:moveTo>
                <a:lnTo>
                  <a:pt x="336" y="0"/>
                </a:lnTo>
                <a:lnTo>
                  <a:pt x="1248" y="384"/>
                </a:lnTo>
                <a:lnTo>
                  <a:pt x="432" y="1056"/>
                </a:lnTo>
                <a:lnTo>
                  <a:pt x="0" y="62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Freeform 57"/>
          <p:cNvSpPr>
            <a:spLocks/>
          </p:cNvSpPr>
          <p:nvPr/>
        </p:nvSpPr>
        <p:spPr bwMode="auto">
          <a:xfrm>
            <a:off x="2590801" y="1096829"/>
            <a:ext cx="1066800" cy="1143000"/>
          </a:xfrm>
          <a:custGeom>
            <a:avLst/>
            <a:gdLst>
              <a:gd name="T0" fmla="*/ 0 w 672"/>
              <a:gd name="T1" fmla="*/ 2147483647 h 864"/>
              <a:gd name="T2" fmla="*/ 2147483647 w 672"/>
              <a:gd name="T3" fmla="*/ 0 h 864"/>
              <a:gd name="T4" fmla="*/ 2147483647 w 672"/>
              <a:gd name="T5" fmla="*/ 2147483647 h 864"/>
              <a:gd name="T6" fmla="*/ 2147483647 w 672"/>
              <a:gd name="T7" fmla="*/ 2147483647 h 864"/>
              <a:gd name="T8" fmla="*/ 0 w 672"/>
              <a:gd name="T9" fmla="*/ 2147483647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2" h="864">
                <a:moveTo>
                  <a:pt x="0" y="336"/>
                </a:moveTo>
                <a:lnTo>
                  <a:pt x="624" y="0"/>
                </a:lnTo>
                <a:lnTo>
                  <a:pt x="384" y="384"/>
                </a:lnTo>
                <a:lnTo>
                  <a:pt x="672" y="864"/>
                </a:lnTo>
                <a:lnTo>
                  <a:pt x="0" y="33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80"/>
          <p:cNvSpPr>
            <a:spLocks/>
          </p:cNvSpPr>
          <p:nvPr/>
        </p:nvSpPr>
        <p:spPr bwMode="auto">
          <a:xfrm>
            <a:off x="4724401" y="902361"/>
            <a:ext cx="1447801" cy="1206500"/>
          </a:xfrm>
          <a:custGeom>
            <a:avLst/>
            <a:gdLst>
              <a:gd name="T0" fmla="*/ 0 w 912"/>
              <a:gd name="T1" fmla="*/ 2147483647 h 912"/>
              <a:gd name="T2" fmla="*/ 2147483647 w 912"/>
              <a:gd name="T3" fmla="*/ 0 h 912"/>
              <a:gd name="T4" fmla="*/ 0 w 912"/>
              <a:gd name="T5" fmla="*/ 2147483647 h 912"/>
              <a:gd name="T6" fmla="*/ 2147483647 w 912"/>
              <a:gd name="T7" fmla="*/ 2147483647 h 912"/>
              <a:gd name="T8" fmla="*/ 0 w 912"/>
              <a:gd name="T9" fmla="*/ 2147483647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" h="912">
                <a:moveTo>
                  <a:pt x="0" y="288"/>
                </a:moveTo>
                <a:lnTo>
                  <a:pt x="816" y="0"/>
                </a:lnTo>
                <a:lnTo>
                  <a:pt x="0" y="912"/>
                </a:lnTo>
                <a:lnTo>
                  <a:pt x="912" y="912"/>
                </a:lnTo>
                <a:lnTo>
                  <a:pt x="0" y="28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1817690" y="3416300"/>
            <a:ext cx="2590800" cy="2032000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 GIÁC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2E7A09-98EE-4ABB-BAE7-A46E55C872FA}"/>
              </a:ext>
            </a:extLst>
          </p:cNvPr>
          <p:cNvSpPr txBox="1"/>
          <p:nvPr/>
        </p:nvSpPr>
        <p:spPr>
          <a:xfrm>
            <a:off x="914400" y="190500"/>
            <a:ext cx="563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3.2 (SGK/T 49)</a:t>
            </a:r>
          </a:p>
        </p:txBody>
      </p:sp>
      <p:sp>
        <p:nvSpPr>
          <p:cNvPr id="46" name="Text Box 37">
            <a:extLst>
              <a:ext uri="{FF2B5EF4-FFF2-40B4-BE49-F238E27FC236}">
                <a16:creationId xmlns:a16="http://schemas.microsoft.com/office/drawing/2014/main" id="{2029815B-5004-49D2-ADC2-9F12561BB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143" y="2216679"/>
            <a:ext cx="685801" cy="4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28901293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DB93F1-EF1F-4750-9F62-8BCBF68FEB24}"/>
              </a:ext>
            </a:extLst>
          </p:cNvPr>
          <p:cNvSpPr/>
          <p:nvPr/>
        </p:nvSpPr>
        <p:spPr>
          <a:xfrm>
            <a:off x="685800" y="419100"/>
            <a:ext cx="8229600" cy="213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03669"/>
      </p:ext>
    </p:extLst>
  </p:cSld>
  <p:clrMapOvr>
    <a:masterClrMapping/>
  </p:clrMapOvr>
  <p:transition spd="slow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9D3345-2485-4CA6-BAFE-2DD9F85BE906}"/>
              </a:ext>
            </a:extLst>
          </p:cNvPr>
          <p:cNvSpPr txBox="1"/>
          <p:nvPr/>
        </p:nvSpPr>
        <p:spPr>
          <a:xfrm>
            <a:off x="1066800" y="102870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BCDA, CDAB, DABC, ADCB, DCBA, CBAD, BADC</a:t>
            </a:r>
          </a:p>
        </p:txBody>
      </p:sp>
    </p:spTree>
    <p:extLst>
      <p:ext uri="{BB962C8B-B14F-4D97-AF65-F5344CB8AC3E}">
        <p14:creationId xmlns:p14="http://schemas.microsoft.com/office/powerpoint/2010/main" val="245624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1187E6-3A7C-4A88-A13E-7E66E61F1F03}"/>
              </a:ext>
            </a:extLst>
          </p:cNvPr>
          <p:cNvSpPr/>
          <p:nvPr/>
        </p:nvSpPr>
        <p:spPr>
          <a:xfrm>
            <a:off x="762000" y="419100"/>
            <a:ext cx="731520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1.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Chọn đáp án Đúng (Sai).Em hãy nêu cách gọi khác của tứ giác EGFH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line&#10;&#10;Description automatically generated">
            <a:extLst>
              <a:ext uri="{FF2B5EF4-FFF2-40B4-BE49-F238E27FC236}">
                <a16:creationId xmlns:a16="http://schemas.microsoft.com/office/drawing/2014/main" id="{8B328B45-43A0-4EA0-ADFB-54479D68AD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15000" y="1333500"/>
            <a:ext cx="3124200" cy="2438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EE01C9-C9E3-46CD-A9A1-26D248C1D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213625"/>
              </p:ext>
            </p:extLst>
          </p:nvPr>
        </p:nvGraphicFramePr>
        <p:xfrm>
          <a:off x="152400" y="1714500"/>
          <a:ext cx="5181600" cy="3225452"/>
        </p:xfrm>
        <a:graphic>
          <a:graphicData uri="http://schemas.openxmlformats.org/drawingml/2006/table">
            <a:tbl>
              <a:tblPr firstRow="1" firstCol="1" bandRow="1"/>
              <a:tblGrid>
                <a:gridCol w="2833687">
                  <a:extLst>
                    <a:ext uri="{9D8B030D-6E8A-4147-A177-3AD203B41FA5}">
                      <a16:colId xmlns:a16="http://schemas.microsoft.com/office/drawing/2014/main" val="2845650997"/>
                    </a:ext>
                  </a:extLst>
                </a:gridCol>
                <a:gridCol w="2347913">
                  <a:extLst>
                    <a:ext uri="{9D8B030D-6E8A-4147-A177-3AD203B41FA5}">
                      <a16:colId xmlns:a16="http://schemas.microsoft.com/office/drawing/2014/main" val="3507824767"/>
                    </a:ext>
                  </a:extLst>
                </a:gridCol>
              </a:tblGrid>
              <a:tr h="80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 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 /sai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215761"/>
                  </a:ext>
                </a:extLst>
              </a:tr>
              <a:tr h="80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 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GFHE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9368106"/>
                  </a:ext>
                </a:extLst>
              </a:tr>
              <a:tr h="80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EFGH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415269"/>
                  </a:ext>
                </a:extLst>
              </a:tr>
              <a:tr h="80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 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HEGF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2606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0B417C5-35F3-48A5-A9FB-301A84C2751C}"/>
              </a:ext>
            </a:extLst>
          </p:cNvPr>
          <p:cNvSpPr txBox="1"/>
          <p:nvPr/>
        </p:nvSpPr>
        <p:spPr>
          <a:xfrm>
            <a:off x="3733800" y="4229354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7CD22-397E-4231-9D54-BEEE09AD9A27}"/>
              </a:ext>
            </a:extLst>
          </p:cNvPr>
          <p:cNvSpPr txBox="1"/>
          <p:nvPr/>
        </p:nvSpPr>
        <p:spPr>
          <a:xfrm>
            <a:off x="3581400" y="259589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BA688-D230-4919-97A2-ECC78D7C3738}"/>
              </a:ext>
            </a:extLst>
          </p:cNvPr>
          <p:cNvSpPr txBox="1"/>
          <p:nvPr/>
        </p:nvSpPr>
        <p:spPr>
          <a:xfrm>
            <a:off x="3733800" y="34772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371664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700337" y="1375237"/>
            <a:ext cx="4191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a) Hai </a:t>
            </a:r>
            <a:r>
              <a:rPr lang="en-US" b="1" i="1" dirty="0" err="1"/>
              <a:t>đỉnh</a:t>
            </a:r>
            <a:r>
              <a:rPr lang="en-US" b="1" i="1" dirty="0"/>
              <a:t> </a:t>
            </a:r>
            <a:r>
              <a:rPr lang="en-US" b="1" i="1" dirty="0" err="1"/>
              <a:t>kề</a:t>
            </a:r>
            <a:r>
              <a:rPr lang="en-US" b="1" i="1" dirty="0"/>
              <a:t> </a:t>
            </a:r>
            <a:r>
              <a:rPr lang="en-US" b="1" i="1" dirty="0" err="1"/>
              <a:t>nhau</a:t>
            </a:r>
            <a:r>
              <a:rPr lang="en-US" dirty="0" err="1"/>
              <a:t>:A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B,….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2909209" y="1890821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Hai </a:t>
            </a:r>
            <a:r>
              <a:rPr lang="en-US" b="1" i="1" dirty="0" err="1"/>
              <a:t>đỉnh</a:t>
            </a:r>
            <a:r>
              <a:rPr lang="en-US" b="1" i="1" dirty="0"/>
              <a:t> </a:t>
            </a:r>
            <a:r>
              <a:rPr lang="en-US" b="1" i="1" dirty="0" err="1"/>
              <a:t>đối</a:t>
            </a:r>
            <a:r>
              <a:rPr lang="en-US" b="1" i="1" dirty="0"/>
              <a:t> </a:t>
            </a:r>
            <a:r>
              <a:rPr lang="en-US" b="1" i="1" dirty="0" err="1"/>
              <a:t>nhau</a:t>
            </a:r>
            <a:r>
              <a:rPr lang="en-US" dirty="0"/>
              <a:t>: A </a:t>
            </a:r>
            <a:r>
              <a:rPr lang="en-US" dirty="0" err="1"/>
              <a:t>và</a:t>
            </a:r>
            <a:r>
              <a:rPr lang="en-US" dirty="0"/>
              <a:t> C,….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725849" y="2363911"/>
            <a:ext cx="3238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b) </a:t>
            </a:r>
            <a:r>
              <a:rPr lang="en-US" b="1" i="1" dirty="0" err="1"/>
              <a:t>Đường</a:t>
            </a:r>
            <a:r>
              <a:rPr lang="en-US" b="1" i="1" dirty="0"/>
              <a:t> </a:t>
            </a:r>
            <a:r>
              <a:rPr lang="en-US" b="1" i="1" dirty="0" err="1"/>
              <a:t>chéo</a:t>
            </a:r>
            <a:r>
              <a:rPr lang="en-US" dirty="0"/>
              <a:t>: AC,….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2700337" y="2813758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c)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b="1" i="1" dirty="0" err="1"/>
              <a:t>cạnh</a:t>
            </a:r>
            <a:r>
              <a:rPr lang="en-US" b="1" i="1" dirty="0"/>
              <a:t> </a:t>
            </a:r>
            <a:r>
              <a:rPr lang="en-US" b="1" i="1" dirty="0" err="1"/>
              <a:t>kề</a:t>
            </a:r>
            <a:r>
              <a:rPr lang="en-US" b="1" i="1" dirty="0"/>
              <a:t> </a:t>
            </a:r>
            <a:r>
              <a:rPr lang="en-US" b="1" i="1" dirty="0" err="1"/>
              <a:t>nhau</a:t>
            </a:r>
            <a:r>
              <a:rPr lang="en-US" dirty="0"/>
              <a:t>: AB </a:t>
            </a:r>
            <a:r>
              <a:rPr lang="en-US" dirty="0" err="1"/>
              <a:t>và</a:t>
            </a:r>
            <a:r>
              <a:rPr lang="en-US" dirty="0"/>
              <a:t> BC,….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2871788" y="3695950"/>
            <a:ext cx="472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Hai </a:t>
            </a:r>
            <a:r>
              <a:rPr lang="en-US" b="1" i="1" dirty="0" err="1"/>
              <a:t>cạnh</a:t>
            </a:r>
            <a:r>
              <a:rPr lang="en-US" b="1" i="1" dirty="0"/>
              <a:t> </a:t>
            </a:r>
            <a:r>
              <a:rPr lang="en-US" b="1" i="1" dirty="0" err="1"/>
              <a:t>đối</a:t>
            </a:r>
            <a:r>
              <a:rPr lang="en-US" b="1" i="1" dirty="0"/>
              <a:t> </a:t>
            </a:r>
            <a:r>
              <a:rPr lang="en-US" b="1" i="1" dirty="0" err="1"/>
              <a:t>nhau</a:t>
            </a:r>
            <a:r>
              <a:rPr lang="en-US" dirty="0"/>
              <a:t>: AB </a:t>
            </a:r>
            <a:r>
              <a:rPr lang="en-US" dirty="0" err="1"/>
              <a:t>và</a:t>
            </a:r>
            <a:r>
              <a:rPr lang="en-US" dirty="0"/>
              <a:t> CD,….</a:t>
            </a:r>
          </a:p>
        </p:txBody>
      </p:sp>
      <p:sp>
        <p:nvSpPr>
          <p:cNvPr id="9236" name="Text Box 26"/>
          <p:cNvSpPr txBox="1">
            <a:spLocks noChangeArrowheads="1"/>
          </p:cNvSpPr>
          <p:nvPr/>
        </p:nvSpPr>
        <p:spPr bwMode="auto">
          <a:xfrm>
            <a:off x="2700338" y="4269231"/>
            <a:ext cx="4991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d) Hai </a:t>
            </a:r>
            <a:r>
              <a:rPr lang="en-US" b="1" i="1" dirty="0" err="1"/>
              <a:t>góc</a:t>
            </a:r>
            <a:r>
              <a:rPr lang="en-US" b="1" i="1" dirty="0"/>
              <a:t> </a:t>
            </a:r>
            <a:r>
              <a:rPr lang="en-US" b="1" i="1" dirty="0" err="1"/>
              <a:t>đối</a:t>
            </a:r>
            <a:r>
              <a:rPr lang="en-US" b="1" i="1" dirty="0"/>
              <a:t> </a:t>
            </a:r>
            <a:r>
              <a:rPr lang="en-US" b="1" i="1" dirty="0" err="1"/>
              <a:t>nhau</a:t>
            </a:r>
            <a:r>
              <a:rPr lang="en-US" dirty="0"/>
              <a:t>: A </a:t>
            </a:r>
            <a:r>
              <a:rPr lang="en-US" dirty="0" err="1"/>
              <a:t>và</a:t>
            </a:r>
            <a:r>
              <a:rPr lang="en-US" dirty="0"/>
              <a:t> C,….</a:t>
            </a:r>
          </a:p>
        </p:txBody>
      </p:sp>
      <p:grpSp>
        <p:nvGrpSpPr>
          <p:cNvPr id="9237" name="Group 57"/>
          <p:cNvGrpSpPr>
            <a:grpSpLocks/>
          </p:cNvGrpSpPr>
          <p:nvPr/>
        </p:nvGrpSpPr>
        <p:grpSpPr bwMode="auto">
          <a:xfrm>
            <a:off x="5364958" y="4282491"/>
            <a:ext cx="942974" cy="63500"/>
            <a:chOff x="1929" y="2946"/>
            <a:chExt cx="594" cy="48"/>
          </a:xfrm>
        </p:grpSpPr>
        <p:grpSp>
          <p:nvGrpSpPr>
            <p:cNvPr id="9251" name="Group 53"/>
            <p:cNvGrpSpPr>
              <a:grpSpLocks/>
            </p:cNvGrpSpPr>
            <p:nvPr/>
          </p:nvGrpSpPr>
          <p:grpSpPr bwMode="auto">
            <a:xfrm>
              <a:off x="1929" y="2946"/>
              <a:ext cx="192" cy="48"/>
              <a:chOff x="1920" y="2928"/>
              <a:chExt cx="192" cy="48"/>
            </a:xfrm>
          </p:grpSpPr>
          <p:sp>
            <p:nvSpPr>
              <p:cNvPr id="9255" name="Line 51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6" name="Line 52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52" name="Group 54"/>
            <p:cNvGrpSpPr>
              <a:grpSpLocks/>
            </p:cNvGrpSpPr>
            <p:nvPr/>
          </p:nvGrpSpPr>
          <p:grpSpPr bwMode="auto">
            <a:xfrm>
              <a:off x="2331" y="2946"/>
              <a:ext cx="192" cy="48"/>
              <a:chOff x="1920" y="2928"/>
              <a:chExt cx="192" cy="48"/>
            </a:xfrm>
          </p:grpSpPr>
          <p:sp>
            <p:nvSpPr>
              <p:cNvPr id="9253" name="Line 55"/>
              <p:cNvSpPr>
                <a:spLocks noChangeShapeType="1"/>
              </p:cNvSpPr>
              <p:nvPr/>
            </p:nvSpPr>
            <p:spPr bwMode="auto">
              <a:xfrm flipV="1">
                <a:off x="1920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4" name="Line 56"/>
              <p:cNvSpPr>
                <a:spLocks noChangeShapeType="1"/>
              </p:cNvSpPr>
              <p:nvPr/>
            </p:nvSpPr>
            <p:spPr bwMode="auto">
              <a:xfrm>
                <a:off x="2016" y="292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4" name="Straight Connector 3"/>
          <p:cNvCxnSpPr/>
          <p:nvPr/>
        </p:nvCxnSpPr>
        <p:spPr>
          <a:xfrm>
            <a:off x="2700337" y="1463606"/>
            <a:ext cx="0" cy="387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EFF5771-F1FA-4DF2-9807-1E31F6EEA40D}"/>
              </a:ext>
            </a:extLst>
          </p:cNvPr>
          <p:cNvSpPr txBox="1"/>
          <p:nvPr/>
        </p:nvSpPr>
        <p:spPr>
          <a:xfrm>
            <a:off x="176211" y="585197"/>
            <a:ext cx="8791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6FDF-CC4F-48A0-9E3D-88ADD2015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" y="1512252"/>
            <a:ext cx="2633508" cy="2102692"/>
          </a:xfrm>
          <a:prstGeom prst="rect">
            <a:avLst/>
          </a:prstGeom>
        </p:spPr>
      </p:pic>
      <p:pic>
        <p:nvPicPr>
          <p:cNvPr id="3" name="⏳ 2 minutes [COUNTDOWN TIMER] - ⏱ Timer 2 minutes - Conto alla rovescia 2 minuti">
            <a:hlinkClick r:id="" action="ppaction://media"/>
            <a:extLst>
              <a:ext uri="{FF2B5EF4-FFF2-40B4-BE49-F238E27FC236}">
                <a16:creationId xmlns:a16="http://schemas.microsoft.com/office/drawing/2014/main" id="{013EACFC-5A02-47D0-83F7-5DD64D002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11" y="3756992"/>
            <a:ext cx="1204210" cy="1580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75F0FE-7F14-46FE-8D37-BDA87CC91465}"/>
              </a:ext>
            </a:extLst>
          </p:cNvPr>
          <p:cNvSpPr txBox="1"/>
          <p:nvPr/>
        </p:nvSpPr>
        <p:spPr>
          <a:xfrm>
            <a:off x="1690697" y="180414"/>
            <a:ext cx="544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</p:spTree>
    <p:extLst>
      <p:ext uri="{BB962C8B-B14F-4D97-AF65-F5344CB8AC3E}">
        <p14:creationId xmlns:p14="http://schemas.microsoft.com/office/powerpoint/2010/main" val="2663112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3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4836" grpId="0"/>
      <p:bldP spid="34837" grpId="0"/>
      <p:bldP spid="34838" grpId="0"/>
      <p:bldP spid="34839" grpId="0"/>
      <p:bldP spid="348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1187</Words>
  <Application>Microsoft Office PowerPoint</Application>
  <PresentationFormat>On-screen Show (16:10)</PresentationFormat>
  <Paragraphs>185</Paragraphs>
  <Slides>27</Slides>
  <Notes>6</Notes>
  <HiddenSlides>0</HiddenSlides>
  <MMClips>52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1_Office Theme</vt:lpstr>
      <vt:lpstr>10_Default Design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thanhthao nguyen</cp:lastModifiedBy>
  <cp:revision>240</cp:revision>
  <cp:lastPrinted>2023-08-15T15:09:49Z</cp:lastPrinted>
  <dcterms:created xsi:type="dcterms:W3CDTF">2006-08-16T00:00:00Z</dcterms:created>
  <dcterms:modified xsi:type="dcterms:W3CDTF">2023-09-04T03:23:26Z</dcterms:modified>
</cp:coreProperties>
</file>