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59" r:id="rId2"/>
    <p:sldId id="444" r:id="rId3"/>
    <p:sldId id="418" r:id="rId4"/>
    <p:sldId id="415" r:id="rId5"/>
    <p:sldId id="424" r:id="rId6"/>
    <p:sldId id="419" r:id="rId7"/>
    <p:sldId id="447" r:id="rId8"/>
    <p:sldId id="427" r:id="rId9"/>
    <p:sldId id="439" r:id="rId10"/>
    <p:sldId id="428" r:id="rId11"/>
    <p:sldId id="440" r:id="rId12"/>
    <p:sldId id="429" r:id="rId13"/>
    <p:sldId id="441" r:id="rId14"/>
    <p:sldId id="431" r:id="rId15"/>
    <p:sldId id="432" r:id="rId16"/>
    <p:sldId id="434" r:id="rId17"/>
    <p:sldId id="435" r:id="rId18"/>
    <p:sldId id="445" r:id="rId19"/>
    <p:sldId id="404" r:id="rId20"/>
    <p:sldId id="402" r:id="rId21"/>
    <p:sldId id="321" r:id="rId22"/>
    <p:sldId id="446" r:id="rId23"/>
    <p:sldId id="443" r:id="rId24"/>
    <p:sldId id="400" r:id="rId25"/>
    <p:sldId id="409" r:id="rId26"/>
    <p:sldId id="423" r:id="rId27"/>
    <p:sldId id="412" r:id="rId28"/>
    <p:sldId id="318" r:id="rId29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3E7"/>
    <a:srgbClr val="F66872"/>
    <a:srgbClr val="A7CD6B"/>
    <a:srgbClr val="E98954"/>
    <a:srgbClr val="EA7EA3"/>
    <a:srgbClr val="F1CF15"/>
    <a:srgbClr val="F6D857"/>
    <a:srgbClr val="F6E471"/>
    <a:srgbClr val="2AB5E1"/>
    <a:srgbClr val="EFE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3" autoAdjust="0"/>
    <p:restoredTop sz="92909" autoAdjust="0"/>
  </p:normalViewPr>
  <p:slideViewPr>
    <p:cSldViewPr>
      <p:cViewPr varScale="1">
        <p:scale>
          <a:sx n="91" d="100"/>
          <a:sy n="91" d="100"/>
        </p:scale>
        <p:origin x="-936" y="-10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2023/9/5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2023/9/5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486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349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0043" y="1382187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dist"/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62578" y="1605621"/>
            <a:ext cx="3731754" cy="5278627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20" y="116792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79620" y="3147814"/>
            <a:ext cx="6568844" cy="1995686"/>
          </a:xfrm>
          <a:custGeom>
            <a:avLst/>
            <a:gdLst>
              <a:gd name="connsiteX0" fmla="*/ 0 w 2264724"/>
              <a:gd name="connsiteY0" fmla="*/ 0 h 1897876"/>
              <a:gd name="connsiteX1" fmla="*/ 2264724 w 2264724"/>
              <a:gd name="connsiteY1" fmla="*/ 0 h 1897876"/>
              <a:gd name="connsiteX2" fmla="*/ 2264724 w 2264724"/>
              <a:gd name="connsiteY2" fmla="*/ 1897876 h 1897876"/>
              <a:gd name="connsiteX3" fmla="*/ 0 w 2264724"/>
              <a:gd name="connsiteY3" fmla="*/ 1897876 h 1897876"/>
              <a:gd name="connsiteX4" fmla="*/ 0 w 2264724"/>
              <a:gd name="connsiteY4" fmla="*/ 0 h 189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724" h="1897876">
                <a:moveTo>
                  <a:pt x="0" y="0"/>
                </a:moveTo>
                <a:lnTo>
                  <a:pt x="2264724" y="0"/>
                </a:lnTo>
                <a:lnTo>
                  <a:pt x="2264724" y="1897876"/>
                </a:lnTo>
                <a:lnTo>
                  <a:pt x="0" y="18978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Hoạ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sĩ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đã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sử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chất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liệu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khắc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gỗ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với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lối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có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tính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ước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lệ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hiện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những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đặc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trưng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như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: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ao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làng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núi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đá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nhà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mái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ngói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những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cây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rơm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vàng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Cách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hiện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đơn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giản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biểu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đạt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lối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mạnh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mẽ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giúp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người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xem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có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cảm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giác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bình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dị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và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nhẹ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nhàng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như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chính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không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gian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yên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bình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ở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miền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quê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Chất</a:t>
            </a:r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liệu</a:t>
            </a:r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khắc</a:t>
            </a:r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gỗ</a:t>
            </a:r>
            <a:endParaRPr lang="en-US" sz="1800" kern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40813"/>
            <a:ext cx="4680519" cy="3107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13" y="163064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</a:t>
            </a:r>
          </a:p>
        </p:txBody>
      </p:sp>
    </p:spTree>
    <p:extLst>
      <p:ext uri="{BB962C8B-B14F-4D97-AF65-F5344CB8AC3E}">
        <p14:creationId xmlns:p14="http://schemas.microsoft.com/office/powerpoint/2010/main" val="997877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62578" y="1605621"/>
            <a:ext cx="3731754" cy="5278627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20" y="116792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23728" y="4080610"/>
            <a:ext cx="6912768" cy="858233"/>
          </a:xfrm>
          <a:custGeom>
            <a:avLst/>
            <a:gdLst>
              <a:gd name="connsiteX0" fmla="*/ 0 w 2264724"/>
              <a:gd name="connsiteY0" fmla="*/ 0 h 1897876"/>
              <a:gd name="connsiteX1" fmla="*/ 2264724 w 2264724"/>
              <a:gd name="connsiteY1" fmla="*/ 0 h 1897876"/>
              <a:gd name="connsiteX2" fmla="*/ 2264724 w 2264724"/>
              <a:gd name="connsiteY2" fmla="*/ 1897876 h 1897876"/>
              <a:gd name="connsiteX3" fmla="*/ 0 w 2264724"/>
              <a:gd name="connsiteY3" fmla="*/ 1897876 h 1897876"/>
              <a:gd name="connsiteX4" fmla="*/ 0 w 2264724"/>
              <a:gd name="connsiteY4" fmla="*/ 0 h 189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724" h="1897876">
                <a:moveTo>
                  <a:pt x="0" y="0"/>
                </a:moveTo>
                <a:lnTo>
                  <a:pt x="2264724" y="0"/>
                </a:lnTo>
                <a:lnTo>
                  <a:pt x="2264724" y="1897876"/>
                </a:lnTo>
                <a:lnTo>
                  <a:pt x="0" y="18978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Đặc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điểm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của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đồ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hoạ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in: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ử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kĩ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in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để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lên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bảng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tác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phẩm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như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khắc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gỗ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in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đá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in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lưới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,…</a:t>
            </a:r>
            <a:endParaRPr lang="en-US" sz="1800" kern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170" y="198202"/>
            <a:ext cx="3688524" cy="36238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13" y="163064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</a:t>
            </a:r>
          </a:p>
        </p:txBody>
      </p:sp>
    </p:spTree>
    <p:extLst>
      <p:ext uri="{BB962C8B-B14F-4D97-AF65-F5344CB8AC3E}">
        <p14:creationId xmlns:p14="http://schemas.microsoft.com/office/powerpoint/2010/main" val="779162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62578" y="1605621"/>
            <a:ext cx="3731754" cy="5278627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20" y="116792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66" y="1657335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212053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Điêu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khắc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992" y="123476"/>
            <a:ext cx="2364184" cy="4824538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796136" y="123476"/>
            <a:ext cx="3131840" cy="4680522"/>
          </a:xfrm>
          <a:custGeom>
            <a:avLst/>
            <a:gdLst>
              <a:gd name="connsiteX0" fmla="*/ 0 w 2264724"/>
              <a:gd name="connsiteY0" fmla="*/ 0 h 1895306"/>
              <a:gd name="connsiteX1" fmla="*/ 2264724 w 2264724"/>
              <a:gd name="connsiteY1" fmla="*/ 0 h 1895306"/>
              <a:gd name="connsiteX2" fmla="*/ 2264724 w 2264724"/>
              <a:gd name="connsiteY2" fmla="*/ 1895306 h 1895306"/>
              <a:gd name="connsiteX3" fmla="*/ 0 w 2264724"/>
              <a:gd name="connsiteY3" fmla="*/ 1895306 h 1895306"/>
              <a:gd name="connsiteX4" fmla="*/ 0 w 2264724"/>
              <a:gd name="connsiteY4" fmla="*/ 0 h 189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724" h="1895306">
                <a:moveTo>
                  <a:pt x="0" y="0"/>
                </a:moveTo>
                <a:lnTo>
                  <a:pt x="2264724" y="0"/>
                </a:lnTo>
                <a:lnTo>
                  <a:pt x="2264724" y="1895306"/>
                </a:lnTo>
                <a:lnTo>
                  <a:pt x="0" y="18953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Tác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phẩm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cháu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với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chất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liệu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đá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với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điểm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nổi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bật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cách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bằng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những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đường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nét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đục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thô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nhám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đường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nét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thẳng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góc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cạnh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hiện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dấu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ấn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thời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gian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trên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tượng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người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bà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Những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nét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cong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mềm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kết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hợp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với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khối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tròn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căng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bộc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lộ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nét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ngây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thơ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của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con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trẻ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 Qua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việc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khắc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hoạ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tượng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đơn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giản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nhưng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chân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thực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sâu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sắc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tác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phẩm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đã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diễn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tả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thành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công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tình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cảm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yêu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thương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ấm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áp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của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hai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bà</a:t>
            </a:r>
            <a:r>
              <a:rPr lang="en-US" sz="18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sz="18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cháu</a:t>
            </a:r>
            <a:endParaRPr lang="en-US" sz="1800" b="0" kern="1200" dirty="0"/>
          </a:p>
        </p:txBody>
      </p:sp>
    </p:spTree>
    <p:extLst>
      <p:ext uri="{BB962C8B-B14F-4D97-AF65-F5344CB8AC3E}">
        <p14:creationId xmlns:p14="http://schemas.microsoft.com/office/powerpoint/2010/main" val="779479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62578" y="1605621"/>
            <a:ext cx="3731754" cy="5278627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20" y="116792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66" y="1657335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212053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Điêu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khắc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67216"/>
            <a:ext cx="2431102" cy="4177718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1990222" y="4371950"/>
            <a:ext cx="6984776" cy="584513"/>
          </a:xfrm>
          <a:custGeom>
            <a:avLst/>
            <a:gdLst>
              <a:gd name="connsiteX0" fmla="*/ 0 w 2264724"/>
              <a:gd name="connsiteY0" fmla="*/ 0 h 1895306"/>
              <a:gd name="connsiteX1" fmla="*/ 2264724 w 2264724"/>
              <a:gd name="connsiteY1" fmla="*/ 0 h 1895306"/>
              <a:gd name="connsiteX2" fmla="*/ 2264724 w 2264724"/>
              <a:gd name="connsiteY2" fmla="*/ 1895306 h 1895306"/>
              <a:gd name="connsiteX3" fmla="*/ 0 w 2264724"/>
              <a:gd name="connsiteY3" fmla="*/ 1895306 h 1895306"/>
              <a:gd name="connsiteX4" fmla="*/ 0 w 2264724"/>
              <a:gd name="connsiteY4" fmla="*/ 0 h 189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724" h="1895306">
                <a:moveTo>
                  <a:pt x="0" y="0"/>
                </a:moveTo>
                <a:lnTo>
                  <a:pt x="2264724" y="0"/>
                </a:lnTo>
                <a:lnTo>
                  <a:pt x="2264724" y="1895306"/>
                </a:lnTo>
                <a:lnTo>
                  <a:pt x="0" y="18953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6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Đặc</a:t>
            </a:r>
            <a:r>
              <a:rPr lang="en-US" altLang="zh-CN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điểm</a:t>
            </a:r>
            <a:r>
              <a:rPr lang="en-US" altLang="zh-CN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của</a:t>
            </a:r>
            <a:r>
              <a:rPr lang="en-US" altLang="zh-CN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điêu</a:t>
            </a:r>
            <a:r>
              <a:rPr lang="en-US" altLang="zh-CN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khắc</a:t>
            </a:r>
            <a:r>
              <a:rPr lang="en-US" altLang="zh-CN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: </a:t>
            </a:r>
            <a:r>
              <a:rPr lang="en-US" altLang="zh-CN" sz="16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Sử</a:t>
            </a:r>
            <a:r>
              <a:rPr lang="en-US" altLang="zh-CN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kĩ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đục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chạm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nặn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đắp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,…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trên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chất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liệu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gỗ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đá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đồng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,…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để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TPMT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có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khối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trong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không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gian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ba</a:t>
            </a:r>
            <a:r>
              <a:rPr lang="en-US" altLang="zh-CN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600" b="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chiều</a:t>
            </a:r>
            <a:endParaRPr lang="en-US" sz="1600" b="0" kern="1200" dirty="0"/>
          </a:p>
        </p:txBody>
      </p:sp>
    </p:spTree>
    <p:extLst>
      <p:ext uri="{BB962C8B-B14F-4D97-AF65-F5344CB8AC3E}">
        <p14:creationId xmlns:p14="http://schemas.microsoft.com/office/powerpoint/2010/main" val="157434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96" y="20814"/>
            <a:ext cx="9144000" cy="5176629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71572" y="26536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957053" y="123478"/>
            <a:ext cx="3596045" cy="968702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Các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loại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mĩ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thuật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267560" y="1545309"/>
            <a:ext cx="1828090" cy="1591373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</a:t>
            </a:r>
            <a:r>
              <a:rPr lang="en-US" sz="2000" b="1" dirty="0" err="1">
                <a:solidFill>
                  <a:srgbClr val="FF0000"/>
                </a:solidFill>
              </a:rPr>
              <a:t>M</a:t>
            </a:r>
            <a:r>
              <a:rPr lang="en-US" sz="2000" b="1" dirty="0" err="1" smtClean="0">
                <a:solidFill>
                  <a:srgbClr val="FF0000"/>
                </a:solidFill>
              </a:rPr>
              <a:t>ĩ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thuật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ứng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dụng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907704" y="1531513"/>
            <a:ext cx="1720938" cy="160517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Mĩ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thuật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962615" y="1086408"/>
            <a:ext cx="479082" cy="4589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948626" y="1097250"/>
            <a:ext cx="423150" cy="434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2023213" y="3219822"/>
            <a:ext cx="206607" cy="4075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07504" y="3875637"/>
            <a:ext cx="1143542" cy="1019449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Hội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hoạ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403648" y="3750176"/>
            <a:ext cx="1205625" cy="1152128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Đồ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hoạ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</a:rPr>
              <a:t> in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771800" y="3725725"/>
            <a:ext cx="1272889" cy="1252509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Điêu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khắc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747859" y="3219822"/>
            <a:ext cx="270668" cy="416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3298814" y="3222892"/>
            <a:ext cx="270668" cy="3812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Callout 26"/>
          <p:cNvSpPr/>
          <p:nvPr/>
        </p:nvSpPr>
        <p:spPr>
          <a:xfrm>
            <a:off x="6992595" y="144292"/>
            <a:ext cx="1940846" cy="1997413"/>
          </a:xfrm>
          <a:prstGeom prst="wedgeEllipseCallout">
            <a:avLst>
              <a:gd name="adj1" fmla="val -43512"/>
              <a:gd name="adj2" fmla="val 61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dụngbao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644008" y="3875637"/>
            <a:ext cx="1296144" cy="1026667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kế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đồ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hoạ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5652989" y="3219822"/>
            <a:ext cx="270668" cy="416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084168" y="3725725"/>
            <a:ext cx="1376738" cy="1169361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kế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công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nghiệp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6949133" y="3147814"/>
            <a:ext cx="270668" cy="416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7563961" y="3797733"/>
            <a:ext cx="1400527" cy="1180501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kế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thời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trang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8173269" y="3219822"/>
            <a:ext cx="270668" cy="416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04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20" y="116792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66" y="1657335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212053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Điêu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khắc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1009" y="255258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6512" y="298463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529" y="114185"/>
            <a:ext cx="2697857" cy="4798560"/>
          </a:xfrm>
          <a:prstGeom prst="rect">
            <a:avLst/>
          </a:prstGeom>
        </p:spPr>
      </p:pic>
      <p:pic>
        <p:nvPicPr>
          <p:cNvPr id="1026" name="Picture 2" descr="Phát hành tranh cổ động phòng chống dịch COVID - 19 | Học viện Cảnh sát 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99" y="111464"/>
            <a:ext cx="3103921" cy="480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829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20" y="116792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66" y="1657335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212053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Điêu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khắc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1009" y="255258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1009" y="304111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52016" y="3462841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nghiệp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375" y="284632"/>
            <a:ext cx="2869399" cy="4535907"/>
          </a:xfrm>
          <a:prstGeom prst="rect">
            <a:avLst/>
          </a:prstGeom>
        </p:spPr>
      </p:pic>
      <p:pic>
        <p:nvPicPr>
          <p:cNvPr id="2050" name="Picture 2" descr="Bàn Trang Điểm Gỗ Công Nghiệp Thiết Kế Hiện Đại GHS-48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90" y="284632"/>
            <a:ext cx="2689706" cy="441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10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20" y="116792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66" y="1657335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212053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Điêu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khắc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1009" y="255258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1009" y="304111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52016" y="3462841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nghiệp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6512" y="392073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333" y="1073449"/>
            <a:ext cx="2201334" cy="3108899"/>
          </a:xfrm>
          <a:prstGeom prst="rect">
            <a:avLst/>
          </a:prstGeom>
        </p:spPr>
      </p:pic>
      <p:pic>
        <p:nvPicPr>
          <p:cNvPr id="3074" name="Picture 2" descr="Thiết kế thời trang, lĩnh vực thường xuyên diễn ra vi phạm bản quyề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19" y="2834430"/>
            <a:ext cx="307522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iết kế công nghiệp, thiết kế sản phẩ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77" y="410632"/>
            <a:ext cx="2930307" cy="221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716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20" y="116792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66" y="1657335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212053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Điêu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khắc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1009" y="255258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1009" y="304111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52016" y="3462841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nghiệp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6512" y="392073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6992595" y="144292"/>
            <a:ext cx="1940846" cy="1997413"/>
          </a:xfrm>
          <a:prstGeom prst="wedgeEllipseCallout">
            <a:avLst>
              <a:gd name="adj1" fmla="val -43512"/>
              <a:gd name="adj2" fmla="val 61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139952" y="2319127"/>
            <a:ext cx="4320480" cy="1601612"/>
          </a:xfrm>
          <a:custGeom>
            <a:avLst/>
            <a:gdLst>
              <a:gd name="connsiteX0" fmla="*/ 0 w 2264724"/>
              <a:gd name="connsiteY0" fmla="*/ 0 h 1895306"/>
              <a:gd name="connsiteX1" fmla="*/ 2264724 w 2264724"/>
              <a:gd name="connsiteY1" fmla="*/ 0 h 1895306"/>
              <a:gd name="connsiteX2" fmla="*/ 2264724 w 2264724"/>
              <a:gd name="connsiteY2" fmla="*/ 1895306 h 1895306"/>
              <a:gd name="connsiteX3" fmla="*/ 0 w 2264724"/>
              <a:gd name="connsiteY3" fmla="*/ 1895306 h 1895306"/>
              <a:gd name="connsiteX4" fmla="*/ 0 w 2264724"/>
              <a:gd name="connsiteY4" fmla="*/ 0 h 189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724" h="1895306">
                <a:moveTo>
                  <a:pt x="0" y="0"/>
                </a:moveTo>
                <a:lnTo>
                  <a:pt x="2264724" y="0"/>
                </a:lnTo>
                <a:lnTo>
                  <a:pt x="2264724" y="1895306"/>
                </a:lnTo>
                <a:lnTo>
                  <a:pt x="0" y="18953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ứng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gắn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với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sản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xuất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công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nghiệp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và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cuộc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sống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Đó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là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nghệ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sử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các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yếu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trong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thiết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kế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dáng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sản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phẩm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phục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bìa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sách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đồ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lưu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niệm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5257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1419622"/>
            <a:ext cx="6912768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khối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sự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xếp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yếu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đặc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điểm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thuật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phẩm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lĩnh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vực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thường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dụng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yếu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nguyên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như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đường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nét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khối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cục</a:t>
            </a:r>
            <a:r>
              <a:rPr lang="en-US" sz="2000" dirty="0">
                <a:solidFill>
                  <a:schemeClr val="tx1"/>
                </a:solidFill>
              </a:rPr>
              <a:t>,…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ý </a:t>
            </a:r>
            <a:r>
              <a:rPr lang="en-US" sz="2000" dirty="0" err="1">
                <a:solidFill>
                  <a:schemeClr val="tx1"/>
                </a:solidFill>
              </a:rPr>
              <a:t>tưởng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sản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phẩm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lĩnh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vực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ứng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dụng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thường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gắn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sản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xuất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nghiệp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19672" y="1203598"/>
            <a:ext cx="2304256" cy="5760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696495" y="-5342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212951" y="1269325"/>
            <a:ext cx="4896544" cy="1230048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dist"/>
            <a:r>
              <a:rPr lang="en-US" altLang="zh-CN" sz="4400" dirty="0" err="1" smtClean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Khởi</a:t>
            </a:r>
            <a:r>
              <a:rPr lang="en-US" altLang="zh-CN" sz="4400" dirty="0" smtClean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động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0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09885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II.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Thể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hiện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148064" y="771550"/>
            <a:ext cx="3312368" cy="1584176"/>
          </a:xfrm>
          <a:prstGeom prst="wedgeRoundRectCallout">
            <a:avLst>
              <a:gd name="adj1" fmla="val -51099"/>
              <a:gd name="adj2" fmla="val 736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Hãy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dùng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nặn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hoặc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vẽ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tạo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thuật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619388" y="2139702"/>
            <a:ext cx="7048955" cy="26642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u="sng" dirty="0" err="1"/>
              <a:t>Gợi</a:t>
            </a:r>
            <a:r>
              <a:rPr lang="en-US" sz="2000" b="1" i="1" u="sng" dirty="0"/>
              <a:t> ý:</a:t>
            </a:r>
          </a:p>
          <a:p>
            <a:pPr algn="ctr"/>
            <a:r>
              <a:rPr lang="en-US" sz="2000" dirty="0"/>
              <a:t>-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lựa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thuộc</a:t>
            </a:r>
            <a:r>
              <a:rPr lang="en-US" sz="2000" dirty="0"/>
              <a:t> </a:t>
            </a:r>
            <a:r>
              <a:rPr lang="en-US" sz="2000" dirty="0" err="1"/>
              <a:t>lĩnh</a:t>
            </a:r>
            <a:r>
              <a:rPr lang="en-US" sz="2000" dirty="0"/>
              <a:t> </a:t>
            </a:r>
            <a:r>
              <a:rPr lang="en-US" sz="2000" dirty="0" err="1"/>
              <a:t>vực</a:t>
            </a:r>
            <a:r>
              <a:rPr lang="en-US" sz="2000" dirty="0"/>
              <a:t> </a:t>
            </a:r>
            <a:r>
              <a:rPr lang="en-US" sz="2000" dirty="0" err="1"/>
              <a:t>mĩ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 algn="ctr"/>
            <a:r>
              <a:rPr lang="en-US" sz="2000" dirty="0"/>
              <a:t>- Ý </a:t>
            </a:r>
            <a:r>
              <a:rPr lang="en-US" sz="2000" dirty="0" err="1"/>
              <a:t>tưởng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  <a:p>
            <a:pPr algn="ctr"/>
            <a:r>
              <a:rPr lang="en-US" sz="2000" dirty="0"/>
              <a:t>-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699542"/>
            <a:ext cx="8082607" cy="3312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605" y="147089"/>
            <a:ext cx="6754515" cy="50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u="sng" dirty="0">
                <a:solidFill>
                  <a:srgbClr val="54534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I</a:t>
            </a:r>
            <a:r>
              <a:rPr lang="en-US" altLang="zh-CN" sz="2800" b="1" u="sng" dirty="0" smtClean="0">
                <a:solidFill>
                  <a:srgbClr val="54534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b="1" u="sng" dirty="0" err="1">
                <a:solidFill>
                  <a:srgbClr val="54534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2800" b="1" u="sng" dirty="0">
                <a:solidFill>
                  <a:srgbClr val="54534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54534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sát</a:t>
            </a:r>
            <a:endParaRPr lang="en-GB" altLang="zh-CN" sz="2800" b="1" u="sng" dirty="0">
              <a:solidFill>
                <a:srgbClr val="54534D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2" y="339502"/>
            <a:ext cx="36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sz="2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sz="2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6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36512" y="771550"/>
            <a:ext cx="9713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ử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dụng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chấm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nét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khối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,…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thể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hiện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trên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2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mặt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phẳng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chiếu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6512" y="1154237"/>
            <a:ext cx="9180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ử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dụng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kĩ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in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tạo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lên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bảng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phẩm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như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khắc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gỗ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tranh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in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đá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tranh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in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lưới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,…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" y="1833079"/>
            <a:ext cx="95403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Tx/>
              <a:buChar char="-"/>
            </a:pP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Điêu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khắc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Sử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dụng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kĩ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đục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chạm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nặn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đắp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,…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trên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chất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gỗ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đá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đồng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</a:t>
            </a:r>
          </a:p>
          <a:p>
            <a:pPr marL="342900" lvl="1" indent="-342900">
              <a:buFontTx/>
              <a:buChar char="-"/>
            </a:pP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tạo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TPMT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khối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không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gian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ba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chiều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1009" y="2499742"/>
            <a:ext cx="36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26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sz="2600" b="1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6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6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lang="en-US" sz="26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en-US" sz="2600" b="1" i="1" u="sng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1009" y="3003798"/>
            <a:ext cx="36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64879" y="3352805"/>
            <a:ext cx="36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-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nghiệp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6512" y="3723878"/>
            <a:ext cx="36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3848" y="3003798"/>
            <a:ext cx="56322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Đặc</a:t>
            </a:r>
            <a:r>
              <a:rPr lang="en-US" sz="2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en-US" sz="2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Mĩ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ứng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dụng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gắn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sản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xuất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cuộc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Đó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nghệ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sử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dụng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yếu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tố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mĩ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thiết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tạo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dáng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sản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phẩm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như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trang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phục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bìa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sách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đồ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lưu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niệm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endParaRPr lang="en-US" sz="2200" b="1" u="sng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96" y="4443958"/>
            <a:ext cx="2146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en-US" sz="2800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93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915566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Hết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tiết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5168105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80" y="2674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III.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THẢO LUẬN</a:t>
            </a:r>
          </a:p>
        </p:txBody>
      </p:sp>
      <p:pic>
        <p:nvPicPr>
          <p:cNvPr id="6" name="3 phu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42335"/>
            <a:ext cx="1734740" cy="975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794495"/>
            <a:ext cx="6605848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atin typeface="Arial" pitchFamily="34" charset="0"/>
                <a:cs typeface="Arial" pitchFamily="34" charset="0"/>
              </a:rPr>
              <a:t>Chia lớp thành 4 nhóm trưng bày SPMT và thảo luận trả lời câu hỏi: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 pitchFamily="34" charset="0"/>
                <a:cs typeface="Arial" pitchFamily="34" charset="0"/>
              </a:rPr>
              <a:t>- </a:t>
            </a:r>
            <a:r>
              <a:rPr lang="en-US" sz="2400" i="1">
                <a:latin typeface="Arial" pitchFamily="34" charset="0"/>
                <a:cs typeface="Arial" pitchFamily="34" charset="0"/>
              </a:rPr>
              <a:t>Sử dụng bố cục, hình khối , màu sắc, đường nét như thế nào trong SPMT của mình?</a:t>
            </a:r>
          </a:p>
          <a:p>
            <a:pPr>
              <a:lnSpc>
                <a:spcPct val="150000"/>
              </a:lnSpc>
            </a:pPr>
            <a:r>
              <a:rPr lang="en-US" sz="2400" i="1">
                <a:latin typeface="Arial" pitchFamily="34" charset="0"/>
                <a:cs typeface="Arial" pitchFamily="34" charset="0"/>
              </a:rPr>
              <a:t>- Đặt tên cho SPMT là gì?</a:t>
            </a:r>
          </a:p>
          <a:p>
            <a:pPr>
              <a:lnSpc>
                <a:spcPct val="150000"/>
              </a:lnSpc>
            </a:pPr>
            <a:r>
              <a:rPr lang="en-US" sz="2400" i="1">
                <a:latin typeface="Arial" pitchFamily="34" charset="0"/>
                <a:cs typeface="Arial" pitchFamily="34" charset="0"/>
              </a:rPr>
              <a:t>- SPMT thuộc thể loại mĩ thuật tạo hình nào?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8380" y="2674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IV.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Vận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dụng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740" y="498326"/>
            <a:ext cx="5889723" cy="437195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-69095" y="1491630"/>
            <a:ext cx="3312368" cy="1723194"/>
          </a:xfrm>
          <a:prstGeom prst="wedgeEllipseCallout">
            <a:avLst>
              <a:gd name="adj1" fmla="val 49678"/>
              <a:gd name="adj2" fmla="val 77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Tượng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Khởi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nghĩa</a:t>
            </a:r>
            <a:r>
              <a:rPr lang="en-US" sz="2000" dirty="0">
                <a:solidFill>
                  <a:schemeClr val="tx1"/>
                </a:solidFill>
              </a:rPr>
              <a:t> Ba </a:t>
            </a:r>
            <a:r>
              <a:rPr lang="en-US" sz="2000" dirty="0" err="1">
                <a:solidFill>
                  <a:schemeClr val="tx1"/>
                </a:solidFill>
              </a:rPr>
              <a:t>Tơ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loại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Pentagon 6"/>
          <p:cNvSpPr/>
          <p:nvPr/>
        </p:nvSpPr>
        <p:spPr>
          <a:xfrm>
            <a:off x="571340" y="3617255"/>
            <a:ext cx="2664296" cy="72008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ĐIÊU KHẮC</a:t>
            </a: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6" grpId="1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12254"/>
            <a:ext cx="3816822" cy="3223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60232"/>
            <a:ext cx="4025295" cy="331236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691680" y="0"/>
            <a:ext cx="2664296" cy="1491630"/>
          </a:xfrm>
          <a:prstGeom prst="wedgeEllipseCallout">
            <a:avLst>
              <a:gd name="adj1" fmla="val -43623"/>
              <a:gd name="adj2" fmla="val 689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Bìa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loại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ứng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dụng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228184" y="3579862"/>
            <a:ext cx="2664296" cy="1491630"/>
          </a:xfrm>
          <a:prstGeom prst="wedgeEllipseCallout">
            <a:avLst>
              <a:gd name="adj1" fmla="val -32050"/>
              <a:gd name="adj2" fmla="val -70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Rặng</a:t>
            </a:r>
            <a:r>
              <a:rPr lang="en-US" sz="2000" dirty="0">
                <a:solidFill>
                  <a:schemeClr val="tx1"/>
                </a:solidFill>
              </a:rPr>
              <a:t> phi </a:t>
            </a:r>
            <a:r>
              <a:rPr lang="en-US" sz="2000" dirty="0" err="1">
                <a:solidFill>
                  <a:schemeClr val="tx1"/>
                </a:solidFill>
              </a:rPr>
              <a:t>lao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loại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Down Arrow 5"/>
          <p:cNvSpPr/>
          <p:nvPr/>
        </p:nvSpPr>
        <p:spPr>
          <a:xfrm>
            <a:off x="107504" y="92939"/>
            <a:ext cx="1557268" cy="149163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Thiết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4901141" y="3291830"/>
            <a:ext cx="1543067" cy="136815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Hội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25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39502"/>
            <a:ext cx="4481719" cy="4481719"/>
          </a:xfrm>
          <a:prstGeom prst="rect">
            <a:avLst/>
          </a:prstGeom>
        </p:spPr>
      </p:pic>
      <p:sp>
        <p:nvSpPr>
          <p:cNvPr id="49" name="TextBox 68"/>
          <p:cNvSpPr txBox="1">
            <a:spLocks/>
          </p:cNvSpPr>
          <p:nvPr/>
        </p:nvSpPr>
        <p:spPr>
          <a:xfrm>
            <a:off x="1907704" y="1851670"/>
            <a:ext cx="1604406" cy="1301697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Vẽ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một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bức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theo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loại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đồ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họa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in.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14516"/>
            <a:ext cx="4406705" cy="4406705"/>
          </a:xfrm>
          <a:prstGeom prst="rect">
            <a:avLst/>
          </a:prstGeom>
        </p:spPr>
      </p:pic>
      <p:sp>
        <p:nvSpPr>
          <p:cNvPr id="20" name="TextBox 68"/>
          <p:cNvSpPr txBox="1">
            <a:spLocks/>
          </p:cNvSpPr>
          <p:nvPr/>
        </p:nvSpPr>
        <p:spPr>
          <a:xfrm>
            <a:off x="6142345" y="1851670"/>
            <a:ext cx="1474221" cy="19213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Thiết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kế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một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bìa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cho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quyển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truyện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em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yêu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thích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7864" y="339502"/>
            <a:ext cx="2794481" cy="792088"/>
          </a:xfrm>
          <a:prstGeom prst="rect">
            <a:avLst/>
          </a:prstGeom>
          <a:solidFill>
            <a:srgbClr val="56C3E7"/>
          </a:solidFill>
          <a:ln>
            <a:solidFill>
              <a:srgbClr val="56C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Hướng</a:t>
            </a:r>
            <a:r>
              <a:rPr lang="en-US" sz="2400" b="1" dirty="0"/>
              <a:t> </a:t>
            </a:r>
            <a:r>
              <a:rPr lang="en-US" sz="2400" b="1" dirty="0" err="1"/>
              <a:t>dẫn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86245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3983"/>
            <a:ext cx="9144000" cy="27419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50484" y="1062938"/>
            <a:ext cx="71157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Cảm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ơn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quý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thầy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cô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và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các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em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đã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lắng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nghe</a:t>
            </a:r>
            <a:r>
              <a:rPr lang="en-US" altLang="zh-CN" sz="48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微软雅黑" pitchFamily="34" charset="-122"/>
              </a:rPr>
              <a:t>!</a:t>
            </a:r>
            <a:endParaRPr lang="zh-CN" altLang="en-US" sz="4800" spc="3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2890767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805322" y="1804508"/>
            <a:ext cx="3387938" cy="4792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823" y="745121"/>
            <a:ext cx="2940845" cy="4318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1823" y="523569"/>
            <a:ext cx="2809755" cy="4154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8653" y="530967"/>
            <a:ext cx="2781300" cy="4552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236" y="876006"/>
            <a:ext cx="6960210" cy="3567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6464" y="876006"/>
            <a:ext cx="6445875" cy="356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16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36" y="3144207"/>
            <a:ext cx="9144000" cy="19807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392" y="2530070"/>
            <a:ext cx="3550608" cy="2613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9584" y="893529"/>
            <a:ext cx="583264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CHỦ ĐỀ 1: XÂY DỰNG Ý TƯỞNG TRONG SÁNG TÁC MĨ THUẬT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696" y="2355726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BÀI 1: MỘT SỐ THỂ LOẠI MĨ THUẬT</a:t>
            </a: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3180551" y="1618595"/>
            <a:ext cx="2761103" cy="2232635"/>
            <a:chOff x="3180551" y="1618595"/>
            <a:chExt cx="2761103" cy="2232635"/>
          </a:xfrm>
        </p:grpSpPr>
        <p:grpSp>
          <p:nvGrpSpPr>
            <p:cNvPr id="35" name="组合 34"/>
            <p:cNvGrpSpPr/>
            <p:nvPr/>
          </p:nvGrpSpPr>
          <p:grpSpPr>
            <a:xfrm>
              <a:off x="5193927" y="1618595"/>
              <a:ext cx="600454" cy="827147"/>
              <a:chOff x="7106847" y="1621875"/>
              <a:chExt cx="972030" cy="1339009"/>
            </a:xfrm>
          </p:grpSpPr>
          <p:sp>
            <p:nvSpPr>
              <p:cNvPr id="47" name="梯形 46"/>
              <p:cNvSpPr/>
              <p:nvPr/>
            </p:nvSpPr>
            <p:spPr>
              <a:xfrm rot="13500000">
                <a:off x="7528982" y="1860283"/>
                <a:ext cx="788304" cy="311487"/>
              </a:xfrm>
              <a:prstGeom prst="trapezoid">
                <a:avLst>
                  <a:gd name="adj" fmla="val 39970"/>
                </a:avLst>
              </a:prstGeom>
              <a:solidFill>
                <a:schemeClr val="accent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  <p:sp>
            <p:nvSpPr>
              <p:cNvPr id="48" name="箭头: 右 30"/>
              <p:cNvSpPr/>
              <p:nvPr/>
            </p:nvSpPr>
            <p:spPr>
              <a:xfrm rot="8100000">
                <a:off x="7106847" y="1876426"/>
                <a:ext cx="827318" cy="1084458"/>
              </a:xfrm>
              <a:prstGeom prst="rightArrow">
                <a:avLst>
                  <a:gd name="adj1" fmla="val 50000"/>
                  <a:gd name="adj2" fmla="val 53750"/>
                </a:avLst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</p:grpSp>
        <p:sp>
          <p:nvSpPr>
            <p:cNvPr id="36" name="梯形 35"/>
            <p:cNvSpPr/>
            <p:nvPr/>
          </p:nvSpPr>
          <p:spPr>
            <a:xfrm rot="8100000" flipH="1">
              <a:off x="3180551" y="1765868"/>
              <a:ext cx="486960" cy="192415"/>
            </a:xfrm>
            <a:prstGeom prst="trapezoid">
              <a:avLst>
                <a:gd name="adj" fmla="val 39970"/>
              </a:avLst>
            </a:prstGeom>
            <a:solidFill>
              <a:schemeClr val="accent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37" name="箭头: 右 10"/>
            <p:cNvSpPr/>
            <p:nvPr/>
          </p:nvSpPr>
          <p:spPr>
            <a:xfrm rot="13500000" flipH="1">
              <a:off x="3417217" y="1775840"/>
              <a:ext cx="511060" cy="669903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114506" y="3103504"/>
              <a:ext cx="827148" cy="600454"/>
              <a:chOff x="6978277" y="4025687"/>
              <a:chExt cx="1339009" cy="972032"/>
            </a:xfrm>
          </p:grpSpPr>
          <p:sp>
            <p:nvSpPr>
              <p:cNvPr id="45" name="梯形 44"/>
              <p:cNvSpPr/>
              <p:nvPr/>
            </p:nvSpPr>
            <p:spPr>
              <a:xfrm rot="8100000" flipV="1">
                <a:off x="7528982" y="4686232"/>
                <a:ext cx="788304" cy="311487"/>
              </a:xfrm>
              <a:prstGeom prst="trapezoid">
                <a:avLst>
                  <a:gd name="adj" fmla="val 39970"/>
                </a:avLst>
              </a:prstGeom>
              <a:solidFill>
                <a:srgbClr val="F1CF15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  <p:sp>
            <p:nvSpPr>
              <p:cNvPr id="46" name="箭头: 右 28"/>
              <p:cNvSpPr/>
              <p:nvPr/>
            </p:nvSpPr>
            <p:spPr>
              <a:xfrm rot="13500000" flipV="1">
                <a:off x="7106847" y="3897117"/>
                <a:ext cx="827318" cy="1084458"/>
              </a:xfrm>
              <a:prstGeom prst="rightArrow">
                <a:avLst>
                  <a:gd name="adj1" fmla="val 50000"/>
                  <a:gd name="adj2" fmla="val 53750"/>
                </a:avLst>
              </a:prstGeom>
              <a:solidFill>
                <a:srgbClr val="F6D857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</p:grpSp>
        <p:sp>
          <p:nvSpPr>
            <p:cNvPr id="39" name="梯形 38"/>
            <p:cNvSpPr/>
            <p:nvPr/>
          </p:nvSpPr>
          <p:spPr>
            <a:xfrm rot="13500000" flipH="1" flipV="1">
              <a:off x="3180551" y="3511542"/>
              <a:ext cx="486960" cy="192415"/>
            </a:xfrm>
            <a:prstGeom prst="trapezoid">
              <a:avLst>
                <a:gd name="adj" fmla="val 39970"/>
              </a:avLst>
            </a:prstGeom>
            <a:solidFill>
              <a:schemeClr val="accent6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40" name="箭头: 右 13"/>
            <p:cNvSpPr/>
            <p:nvPr/>
          </p:nvSpPr>
          <p:spPr>
            <a:xfrm rot="8100000" flipH="1" flipV="1">
              <a:off x="3417217" y="3024081"/>
              <a:ext cx="511060" cy="669903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508105" y="1966636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1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5306120" y="1966636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2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3508105" y="3203172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4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5306120" y="3203172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3</a:t>
              </a: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447" y="1857769"/>
            <a:ext cx="1265310" cy="1909108"/>
          </a:xfrm>
          <a:prstGeom prst="rect">
            <a:avLst/>
          </a:prstGeom>
        </p:spPr>
      </p:pic>
      <p:sp>
        <p:nvSpPr>
          <p:cNvPr id="55" name="TextBox 6">
            <a:extLst>
              <a:ext uri="{FF2B5EF4-FFF2-40B4-BE49-F238E27FC236}">
                <a16:creationId xmlns:a16="http://schemas.microsoft.com/office/drawing/2014/main" xmlns="" id="{BB2D4273-9012-4F84-9023-A0627ECC60EF}"/>
              </a:ext>
            </a:extLst>
          </p:cNvPr>
          <p:cNvSpPr txBox="1"/>
          <p:nvPr/>
        </p:nvSpPr>
        <p:spPr>
          <a:xfrm>
            <a:off x="1721831" y="1639932"/>
            <a:ext cx="2971932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800" b="1" dirty="0" err="1">
                <a:ea typeface="inpin heiti" charset="-122"/>
              </a:rPr>
              <a:t>Quan</a:t>
            </a:r>
            <a:r>
              <a:rPr lang="en-US" altLang="zh-CN" sz="2800" b="1" dirty="0">
                <a:ea typeface="inpin heiti" charset="-122"/>
              </a:rPr>
              <a:t> </a:t>
            </a:r>
            <a:r>
              <a:rPr lang="en-US" altLang="zh-CN" sz="2800" b="1" dirty="0" err="1">
                <a:ea typeface="inpin heiti" charset="-122"/>
              </a:rPr>
              <a:t>sát</a:t>
            </a:r>
            <a:endParaRPr lang="en-GB" altLang="zh-CN" sz="2800" b="1" dirty="0">
              <a:ea typeface="inpin heiti" charset="-122"/>
            </a:endParaRPr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xmlns="" id="{3DE7A18D-C939-4C0F-AC9A-FD040425ACB9}"/>
              </a:ext>
            </a:extLst>
          </p:cNvPr>
          <p:cNvSpPr txBox="1"/>
          <p:nvPr/>
        </p:nvSpPr>
        <p:spPr>
          <a:xfrm>
            <a:off x="5381437" y="1419943"/>
            <a:ext cx="1638835" cy="37616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>
                <a:ea typeface="inpin heiti" charset="-122"/>
              </a:rPr>
              <a:t>Thể</a:t>
            </a:r>
            <a:r>
              <a:rPr lang="en-US" altLang="zh-CN" sz="2600" b="1" dirty="0">
                <a:ea typeface="inpin heiti" charset="-122"/>
              </a:rPr>
              <a:t> </a:t>
            </a:r>
            <a:r>
              <a:rPr lang="en-US" altLang="zh-CN" sz="2600" b="1" dirty="0" err="1">
                <a:ea typeface="inpin heiti" charset="-122"/>
              </a:rPr>
              <a:t>hiện</a:t>
            </a:r>
            <a:endParaRPr lang="zh-CN" altLang="en-US" sz="2600" b="1" dirty="0">
              <a:ea typeface="inpin heiti" charset="-122"/>
            </a:endParaRPr>
          </a:p>
        </p:txBody>
      </p:sp>
      <p:sp>
        <p:nvSpPr>
          <p:cNvPr id="57" name="TextBox 16">
            <a:extLst>
              <a:ext uri="{FF2B5EF4-FFF2-40B4-BE49-F238E27FC236}">
                <a16:creationId xmlns:a16="http://schemas.microsoft.com/office/drawing/2014/main" xmlns="" id="{28B9CA1E-E914-4C2F-814A-253158434C37}"/>
              </a:ext>
            </a:extLst>
          </p:cNvPr>
          <p:cNvSpPr txBox="1"/>
          <p:nvPr/>
        </p:nvSpPr>
        <p:spPr>
          <a:xfrm>
            <a:off x="1721831" y="3287828"/>
            <a:ext cx="1696895" cy="560117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>
                <a:ea typeface="inpin heiti" charset="-122"/>
              </a:rPr>
              <a:t>Thảo</a:t>
            </a:r>
            <a:r>
              <a:rPr lang="en-US" altLang="zh-CN" sz="2600" b="1" dirty="0">
                <a:ea typeface="inpin heiti" charset="-122"/>
              </a:rPr>
              <a:t> </a:t>
            </a:r>
            <a:r>
              <a:rPr lang="en-US" altLang="zh-CN" sz="2600" b="1" dirty="0" err="1">
                <a:ea typeface="inpin heiti" charset="-122"/>
              </a:rPr>
              <a:t>luận</a:t>
            </a:r>
            <a:endParaRPr lang="zh-CN" altLang="en-US" sz="2600" b="1" dirty="0">
              <a:ea typeface="inpin heiti" charset="-122"/>
            </a:endParaRPr>
          </a:p>
        </p:txBody>
      </p:sp>
      <p:sp>
        <p:nvSpPr>
          <p:cNvPr id="58" name="TextBox 21">
            <a:extLst>
              <a:ext uri="{FF2B5EF4-FFF2-40B4-BE49-F238E27FC236}">
                <a16:creationId xmlns:a16="http://schemas.microsoft.com/office/drawing/2014/main" xmlns="" id="{E614754F-DDED-4B58-8118-34355482F855}"/>
              </a:ext>
            </a:extLst>
          </p:cNvPr>
          <p:cNvSpPr txBox="1"/>
          <p:nvPr/>
        </p:nvSpPr>
        <p:spPr>
          <a:xfrm>
            <a:off x="5558462" y="3503254"/>
            <a:ext cx="1674547" cy="309003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>
                <a:latin typeface="+mj-lt"/>
                <a:ea typeface="inpin heiti" charset="-122"/>
              </a:rPr>
              <a:t>Vận</a:t>
            </a:r>
            <a:r>
              <a:rPr lang="en-US" altLang="zh-CN" sz="2600" b="1" dirty="0">
                <a:latin typeface="+mj-lt"/>
                <a:ea typeface="inpin heiti" charset="-122"/>
              </a:rPr>
              <a:t> </a:t>
            </a:r>
            <a:r>
              <a:rPr lang="en-US" altLang="zh-CN" sz="2600" b="1" dirty="0" err="1">
                <a:latin typeface="+mj-lt"/>
                <a:ea typeface="inpin heiti" charset="-122"/>
              </a:rPr>
              <a:t>dụng</a:t>
            </a:r>
            <a:endParaRPr lang="zh-CN" altLang="en-US" sz="2600" b="1" dirty="0">
              <a:latin typeface="+mj-lt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8352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419"/>
            <a:ext cx="9144000" cy="5176629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842621" y="1461605"/>
            <a:ext cx="3731754" cy="5278627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71572" y="26536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957053" y="250124"/>
            <a:ext cx="3596045" cy="17442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</a:t>
            </a:r>
            <a:r>
              <a:rPr lang="en-US" sz="2000" b="1" dirty="0" err="1">
                <a:solidFill>
                  <a:schemeClr val="tx1"/>
                </a:solidFill>
              </a:rPr>
              <a:t>Em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biết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mĩ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thuật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gồm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những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lĩnh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vực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nào</a:t>
            </a:r>
            <a:r>
              <a:rPr lang="en-US" sz="2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Freeform 7"/>
          <p:cNvSpPr/>
          <p:nvPr/>
        </p:nvSpPr>
        <p:spPr>
          <a:xfrm>
            <a:off x="4833643" y="2385932"/>
            <a:ext cx="1719455" cy="1786032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</a:t>
            </a:r>
            <a:r>
              <a:rPr lang="en-US" sz="2000" b="1" dirty="0" err="1">
                <a:solidFill>
                  <a:srgbClr val="FF0000"/>
                </a:solidFill>
              </a:rPr>
              <a:t>M</a:t>
            </a:r>
            <a:r>
              <a:rPr lang="en-US" sz="2000" b="1" dirty="0" err="1" smtClean="0">
                <a:solidFill>
                  <a:srgbClr val="FF0000"/>
                </a:solidFill>
              </a:rPr>
              <a:t>ĩ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thuật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ứng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dụng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80750" y="2427734"/>
            <a:ext cx="1775226" cy="17442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</a:rPr>
              <a:t>  </a:t>
            </a:r>
            <a:r>
              <a:rPr lang="en-US" sz="2000" b="1" dirty="0" err="1">
                <a:solidFill>
                  <a:srgbClr val="FF0000"/>
                </a:solidFill>
              </a:rPr>
              <a:t>M</a:t>
            </a:r>
            <a:r>
              <a:rPr lang="en-US" sz="2000" b="1" dirty="0" err="1" smtClean="0">
                <a:solidFill>
                  <a:srgbClr val="FF0000"/>
                </a:solidFill>
              </a:rPr>
              <a:t>ĩ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thuật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tạo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hình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Down Arrow 9"/>
          <p:cNvSpPr/>
          <p:nvPr/>
        </p:nvSpPr>
        <p:spPr>
          <a:xfrm>
            <a:off x="3436521" y="2058446"/>
            <a:ext cx="479082" cy="4589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530562" y="2052453"/>
            <a:ext cx="423150" cy="434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65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96" y="20814"/>
            <a:ext cx="9144000" cy="5176629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71572" y="26536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957053" y="123478"/>
            <a:ext cx="3596045" cy="968702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   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</a:rPr>
              <a:t>  </a:t>
            </a:r>
            <a:r>
              <a:rPr lang="en-US" sz="2000" b="1" dirty="0" err="1" smtClean="0">
                <a:solidFill>
                  <a:srgbClr val="000000"/>
                </a:solidFill>
              </a:rPr>
              <a:t>Các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thể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loại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mĩ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thuật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267560" y="1545309"/>
            <a:ext cx="1828090" cy="1591373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   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</a:rPr>
              <a:t>  </a:t>
            </a:r>
            <a:r>
              <a:rPr lang="en-US" sz="2000" b="1" dirty="0" err="1">
                <a:solidFill>
                  <a:srgbClr val="FF0000"/>
                </a:solidFill>
              </a:rPr>
              <a:t>M</a:t>
            </a:r>
            <a:r>
              <a:rPr lang="en-US" sz="2000" b="1" dirty="0" err="1" smtClean="0">
                <a:solidFill>
                  <a:srgbClr val="FF0000"/>
                </a:solidFill>
              </a:rPr>
              <a:t>ĩ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thuật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ứng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dụng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907704" y="1531513"/>
            <a:ext cx="1720938" cy="160517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    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Mĩ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thuật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962615" y="1086408"/>
            <a:ext cx="479082" cy="4589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948626" y="1097250"/>
            <a:ext cx="423150" cy="434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023213" y="3219822"/>
            <a:ext cx="206607" cy="4075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7504" y="3875637"/>
            <a:ext cx="1143542" cy="1019449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   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Hội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hoạ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403648" y="3750176"/>
            <a:ext cx="1205625" cy="1152128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   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Đồ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hoạ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</a:rPr>
              <a:t> in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771800" y="3725725"/>
            <a:ext cx="1272889" cy="1252509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   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Điêu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khắc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747859" y="3219822"/>
            <a:ext cx="270668" cy="416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298814" y="3222892"/>
            <a:ext cx="270668" cy="3812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6992595" y="144292"/>
            <a:ext cx="1940846" cy="1997413"/>
          </a:xfrm>
          <a:prstGeom prst="wedgeEllipseCallout">
            <a:avLst>
              <a:gd name="adj1" fmla="val -43512"/>
              <a:gd name="adj2" fmla="val 61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dụngbao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644008" y="3875637"/>
            <a:ext cx="1296144" cy="1026667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   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kế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đồ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hoạ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5652989" y="3219822"/>
            <a:ext cx="270668" cy="416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084168" y="3725725"/>
            <a:ext cx="1376738" cy="1169361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   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kế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công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nghiệp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6949133" y="3147814"/>
            <a:ext cx="270668" cy="416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7563961" y="3797733"/>
            <a:ext cx="1400527" cy="1180501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   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kế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thời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trang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8173269" y="3219822"/>
            <a:ext cx="270668" cy="416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03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62578" y="1605621"/>
            <a:ext cx="3731754" cy="5278627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19677"/>
            <a:ext cx="4238023" cy="3638915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1769191" y="3865882"/>
            <a:ext cx="7344816" cy="1093762"/>
          </a:xfrm>
          <a:custGeom>
            <a:avLst/>
            <a:gdLst>
              <a:gd name="connsiteX0" fmla="*/ 0 w 2264724"/>
              <a:gd name="connsiteY0" fmla="*/ 0 h 1824771"/>
              <a:gd name="connsiteX1" fmla="*/ 2264724 w 2264724"/>
              <a:gd name="connsiteY1" fmla="*/ 0 h 1824771"/>
              <a:gd name="connsiteX2" fmla="*/ 2264724 w 2264724"/>
              <a:gd name="connsiteY2" fmla="*/ 1824771 h 1824771"/>
              <a:gd name="connsiteX3" fmla="*/ 0 w 2264724"/>
              <a:gd name="connsiteY3" fmla="*/ 1824771 h 1824771"/>
              <a:gd name="connsiteX4" fmla="*/ 0 w 2264724"/>
              <a:gd name="connsiteY4" fmla="*/ 0 h 182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724" h="1824771">
                <a:moveTo>
                  <a:pt x="0" y="0"/>
                </a:moveTo>
                <a:lnTo>
                  <a:pt x="2264724" y="0"/>
                </a:lnTo>
                <a:lnTo>
                  <a:pt x="2264724" y="1824771"/>
                </a:lnTo>
                <a:lnTo>
                  <a:pt x="0" y="182477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Hoạ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đã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chất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liệu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mài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làm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nổi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yếu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hình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nét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sắc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màu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nhân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vật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trên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nền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màu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thể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hiện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được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vẻ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đẹp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của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động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xuất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nông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thôn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580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20" y="116792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533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62578" y="1605621"/>
            <a:ext cx="3731754" cy="5278627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113007" y="-25733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I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.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20" y="123478"/>
            <a:ext cx="4702584" cy="4037804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1769191" y="4434729"/>
            <a:ext cx="7344816" cy="708771"/>
          </a:xfrm>
          <a:custGeom>
            <a:avLst/>
            <a:gdLst>
              <a:gd name="connsiteX0" fmla="*/ 0 w 2264724"/>
              <a:gd name="connsiteY0" fmla="*/ 0 h 1824771"/>
              <a:gd name="connsiteX1" fmla="*/ 2264724 w 2264724"/>
              <a:gd name="connsiteY1" fmla="*/ 0 h 1824771"/>
              <a:gd name="connsiteX2" fmla="*/ 2264724 w 2264724"/>
              <a:gd name="connsiteY2" fmla="*/ 1824771 h 1824771"/>
              <a:gd name="connsiteX3" fmla="*/ 0 w 2264724"/>
              <a:gd name="connsiteY3" fmla="*/ 1824771 h 1824771"/>
              <a:gd name="connsiteX4" fmla="*/ 0 w 2264724"/>
              <a:gd name="connsiteY4" fmla="*/ 0 h 182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724" h="1824771">
                <a:moveTo>
                  <a:pt x="0" y="0"/>
                </a:moveTo>
                <a:lnTo>
                  <a:pt x="2264724" y="0"/>
                </a:lnTo>
                <a:lnTo>
                  <a:pt x="2264724" y="1824771"/>
                </a:lnTo>
                <a:lnTo>
                  <a:pt x="0" y="182477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Đặc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điểm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của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hội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hoạ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: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</a:t>
            </a:r>
            <a:r>
              <a:rPr lang="en-US" altLang="zh-CN" sz="18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ử</a:t>
            </a:r>
            <a:r>
              <a:rPr lang="en-US" altLang="zh-CN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chấm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nét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khối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,…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hiện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trên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2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mặt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phẳng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1800" kern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chiếu</a:t>
            </a:r>
            <a:r>
              <a:rPr lang="en-US" altLang="zh-CN" sz="18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</a:t>
            </a:r>
            <a:endParaRPr lang="en-US" sz="1800" kern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8580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20" y="116792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00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1301</Words>
  <Application>Microsoft Office PowerPoint</Application>
  <PresentationFormat>On-screen Show (16:9)</PresentationFormat>
  <Paragraphs>171</Paragraphs>
  <Slides>28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ASEAN</cp:lastModifiedBy>
  <cp:revision>330</cp:revision>
  <dcterms:created xsi:type="dcterms:W3CDTF">2015-12-11T17:46:17Z</dcterms:created>
  <dcterms:modified xsi:type="dcterms:W3CDTF">2023-09-05T13:33:36Z</dcterms:modified>
</cp:coreProperties>
</file>