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pen Sans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P2XyfRyc8/1u/RSbhhBCUuur/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983A6A-1AD0-4151-824C-F5E1CA9129E5}">
  <a:tblStyle styleId="{FC983A6A-1AD0-4151-824C-F5E1CA9129E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3423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4467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2373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9903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949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3709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62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7593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6437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230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4760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" name="Google Shape;33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3021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0457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8" name="Google Shape;35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5863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36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648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2041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3075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314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6647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7653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0234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 txBox="1"/>
          <p:nvPr/>
        </p:nvSpPr>
        <p:spPr>
          <a:xfrm>
            <a:off x="635407" y="2026790"/>
            <a:ext cx="612694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traffic light </a:t>
            </a:r>
            <a:r>
              <a:rPr lang="en-US" sz="4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(n.phr.)</a:t>
            </a:r>
            <a:endParaRPr sz="44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1378085" y="4723480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đèn giao thông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0"/>
          <p:cNvSpPr/>
          <p:nvPr/>
        </p:nvSpPr>
        <p:spPr>
          <a:xfrm>
            <a:off x="2074834" y="3629087"/>
            <a:ext cx="26573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/ˈtræfɪk laɪt/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0"/>
          <p:cNvPicPr preferRelativeResize="0"/>
          <p:nvPr/>
        </p:nvPicPr>
        <p:blipFill rotWithShape="1">
          <a:blip r:embed="rId4">
            <a:alphaModFix/>
          </a:blip>
          <a:srcRect l="26663" t="860" r="27836" b="8706"/>
          <a:stretch/>
        </p:blipFill>
        <p:spPr>
          <a:xfrm>
            <a:off x="8095723" y="1483928"/>
            <a:ext cx="2077524" cy="445965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" name="Google Shape;217;p11"/>
          <p:cNvGraphicFramePr/>
          <p:nvPr/>
        </p:nvGraphicFramePr>
        <p:xfrm>
          <a:off x="629920" y="2205464"/>
          <a:ext cx="10932175" cy="3067830"/>
        </p:xfrm>
        <a:graphic>
          <a:graphicData uri="http://schemas.openxmlformats.org/drawingml/2006/table">
            <a:tbl>
              <a:tblPr firstRow="1" bandRow="1">
                <a:noFill/>
                <a:tableStyleId>{FC983A6A-1AD0-4151-824C-F5E1CA9129E5}</a:tableStyleId>
              </a:tblPr>
              <a:tblGrid>
                <a:gridCol w="3190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3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78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6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0070C0"/>
                          </a:solidFill>
                        </a:rPr>
                        <a:t>Meaning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road sign (n.phr.)</a:t>
                      </a:r>
                      <a:endParaRPr sz="27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/ˈrəʊd saɪn/</a:t>
                      </a:r>
                      <a:endParaRPr sz="2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biển báo giao thông</a:t>
                      </a:r>
                      <a:endParaRPr sz="2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4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cycle lane (n.phr.)</a:t>
                      </a:r>
                      <a:endParaRPr sz="27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/ˈsaɪkl leɪn/</a:t>
                      </a:r>
                      <a:endParaRPr sz="2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làn đường dành riêng cho xe đạp</a:t>
                      </a:r>
                      <a:endParaRPr sz="2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traffic light (n.phr.)</a:t>
                      </a:r>
                      <a:endParaRPr sz="27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/ˈtræfɪk laɪt/</a:t>
                      </a:r>
                      <a:endParaRPr sz="2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đèn giao thông</a:t>
                      </a:r>
                      <a:endParaRPr sz="2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18" name="Google Shape;21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1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"/>
          <p:cNvSpPr txBox="1"/>
          <p:nvPr/>
        </p:nvSpPr>
        <p:spPr>
          <a:xfrm>
            <a:off x="1008026" y="1398528"/>
            <a:ext cx="99243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 the words in A with the phrases in B.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2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2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8" name="Google Shape;22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2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8026" y="2175415"/>
            <a:ext cx="6572367" cy="379690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2"/>
          <p:cNvSpPr/>
          <p:nvPr/>
        </p:nvSpPr>
        <p:spPr>
          <a:xfrm>
            <a:off x="8207992" y="2125762"/>
            <a:ext cx="946640" cy="75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 c</a:t>
            </a:r>
            <a:endParaRPr sz="36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2"/>
          <p:cNvSpPr/>
          <p:nvPr/>
        </p:nvSpPr>
        <p:spPr>
          <a:xfrm>
            <a:off x="8207992" y="2880456"/>
            <a:ext cx="946640" cy="75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a</a:t>
            </a:r>
            <a:endParaRPr sz="36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8207992" y="3635150"/>
            <a:ext cx="9466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 b</a:t>
            </a:r>
            <a:endParaRPr sz="36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2"/>
          <p:cNvSpPr/>
          <p:nvPr/>
        </p:nvSpPr>
        <p:spPr>
          <a:xfrm>
            <a:off x="8207992" y="4389844"/>
            <a:ext cx="9466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4. e</a:t>
            </a:r>
            <a:endParaRPr sz="36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/>
          <p:nvPr/>
        </p:nvSpPr>
        <p:spPr>
          <a:xfrm>
            <a:off x="8207992" y="5144538"/>
            <a:ext cx="9466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5. d</a:t>
            </a:r>
            <a:endParaRPr sz="36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"/>
          <p:cNvSpPr txBox="1"/>
          <p:nvPr/>
        </p:nvSpPr>
        <p:spPr>
          <a:xfrm>
            <a:off x="997853" y="1268379"/>
            <a:ext cx="96425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these road signs. Then write the correct phrases under the signs.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3"/>
          <p:cNvSpPr/>
          <p:nvPr/>
        </p:nvSpPr>
        <p:spPr>
          <a:xfrm>
            <a:off x="487067" y="1268379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3"/>
          <p:cNvSpPr txBox="1"/>
          <p:nvPr/>
        </p:nvSpPr>
        <p:spPr>
          <a:xfrm>
            <a:off x="539852" y="116573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3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3"/>
          <p:cNvSpPr/>
          <p:nvPr/>
        </p:nvSpPr>
        <p:spPr>
          <a:xfrm>
            <a:off x="6317020" y="3671404"/>
            <a:ext cx="20794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Traffic lights </a:t>
            </a:r>
            <a:endParaRPr sz="24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13"/>
          <p:cNvPicPr preferRelativeResize="0"/>
          <p:nvPr/>
        </p:nvPicPr>
        <p:blipFill rotWithShape="1">
          <a:blip r:embed="rId4">
            <a:alphaModFix/>
          </a:blip>
          <a:srcRect l="948" t="2216" r="720"/>
          <a:stretch/>
        </p:blipFill>
        <p:spPr>
          <a:xfrm>
            <a:off x="539852" y="2022522"/>
            <a:ext cx="4995921" cy="146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3"/>
          <p:cNvPicPr preferRelativeResize="0"/>
          <p:nvPr/>
        </p:nvPicPr>
        <p:blipFill rotWithShape="1">
          <a:blip r:embed="rId5">
            <a:alphaModFix/>
          </a:blip>
          <a:srcRect l="10908" t="6306" r="9326" b="7080"/>
          <a:stretch/>
        </p:blipFill>
        <p:spPr>
          <a:xfrm>
            <a:off x="6830551" y="1730044"/>
            <a:ext cx="4140200" cy="18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3"/>
          <p:cNvPicPr preferRelativeResize="0"/>
          <p:nvPr/>
        </p:nvPicPr>
        <p:blipFill rotWithShape="1">
          <a:blip r:embed="rId6">
            <a:alphaModFix/>
          </a:blip>
          <a:srcRect t="10693" r="11353" b="4528"/>
          <a:stretch/>
        </p:blipFill>
        <p:spPr>
          <a:xfrm>
            <a:off x="600315" y="4133069"/>
            <a:ext cx="1995665" cy="191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3"/>
          <p:cNvPicPr preferRelativeResize="0"/>
          <p:nvPr/>
        </p:nvPicPr>
        <p:blipFill rotWithShape="1">
          <a:blip r:embed="rId7">
            <a:alphaModFix/>
          </a:blip>
          <a:srcRect l="3474" t="11637" r="9717" b="6024"/>
          <a:stretch/>
        </p:blipFill>
        <p:spPr>
          <a:xfrm>
            <a:off x="3180150" y="4431071"/>
            <a:ext cx="2552699" cy="1616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3"/>
          <p:cNvPicPr preferRelativeResize="0"/>
          <p:nvPr/>
        </p:nvPicPr>
        <p:blipFill rotWithShape="1">
          <a:blip r:embed="rId8">
            <a:alphaModFix/>
          </a:blip>
          <a:srcRect l="7654" t="3240" r="11154" b="5556"/>
          <a:stretch/>
        </p:blipFill>
        <p:spPr>
          <a:xfrm>
            <a:off x="6317020" y="4456441"/>
            <a:ext cx="1862092" cy="1581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3"/>
          <p:cNvPicPr preferRelativeResize="0"/>
          <p:nvPr/>
        </p:nvPicPr>
        <p:blipFill rotWithShape="1">
          <a:blip r:embed="rId9">
            <a:alphaModFix/>
          </a:blip>
          <a:srcRect l="15711" t="6041" r="20228" b="13124"/>
          <a:stretch/>
        </p:blipFill>
        <p:spPr>
          <a:xfrm>
            <a:off x="9026602" y="4189476"/>
            <a:ext cx="1966451" cy="1989318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3"/>
          <p:cNvSpPr/>
          <p:nvPr/>
        </p:nvSpPr>
        <p:spPr>
          <a:xfrm>
            <a:off x="5999885" y="3672752"/>
            <a:ext cx="4219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sz="24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9310506" y="3670056"/>
            <a:ext cx="21677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Hospital ahead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3"/>
          <p:cNvSpPr/>
          <p:nvPr/>
        </p:nvSpPr>
        <p:spPr>
          <a:xfrm>
            <a:off x="8993371" y="3671404"/>
            <a:ext cx="4219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sz="24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3"/>
          <p:cNvSpPr/>
          <p:nvPr/>
        </p:nvSpPr>
        <p:spPr>
          <a:xfrm>
            <a:off x="804202" y="6167295"/>
            <a:ext cx="18360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No right turn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3"/>
          <p:cNvSpPr/>
          <p:nvPr/>
        </p:nvSpPr>
        <p:spPr>
          <a:xfrm>
            <a:off x="487067" y="6168643"/>
            <a:ext cx="4219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 sz="24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3"/>
          <p:cNvSpPr/>
          <p:nvPr/>
        </p:nvSpPr>
        <p:spPr>
          <a:xfrm>
            <a:off x="3699693" y="6167295"/>
            <a:ext cx="14663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Cycle lane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3382558" y="6168643"/>
            <a:ext cx="4219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endParaRPr sz="24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6486930" y="6167295"/>
            <a:ext cx="18886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School ahead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3"/>
          <p:cNvSpPr/>
          <p:nvPr/>
        </p:nvSpPr>
        <p:spPr>
          <a:xfrm>
            <a:off x="6169795" y="6168643"/>
            <a:ext cx="4219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endParaRPr sz="24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9463737" y="6156144"/>
            <a:ext cx="14807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No cycling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3"/>
          <p:cNvSpPr/>
          <p:nvPr/>
        </p:nvSpPr>
        <p:spPr>
          <a:xfrm>
            <a:off x="9146602" y="6157492"/>
            <a:ext cx="4219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endParaRPr sz="24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"/>
          <p:cNvSpPr txBox="1"/>
          <p:nvPr/>
        </p:nvSpPr>
        <p:spPr>
          <a:xfrm>
            <a:off x="989672" y="1352446"/>
            <a:ext cx="109339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Take turns to say which of the signs in 2 you see on the way to school.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4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4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14" descr="Free photo School Education Teaching Students Classroom - Max Pixe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9618" y="2578923"/>
            <a:ext cx="4047748" cy="3388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559394" y="1218034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2775029" y="268874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559394" y="4399736"/>
            <a:ext cx="1883767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5567911" y="1227024"/>
            <a:ext cx="5459396" cy="63709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Game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Jumbled words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5562127" y="2059677"/>
            <a:ext cx="5456245" cy="161116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words in A with the phrases in B.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the correct phrases under the signs.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Work in pairs. Take turns to say which of the signs in 2 you see on the way to school.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5562127" y="3920578"/>
            <a:ext cx="5465178" cy="138886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and repeat. Pay attention to the sounds /aɪ/ and /eɪ/.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Underline the words with the sound /aɪ/ and circle the words with the sound /eɪ/.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7" name="Google Shape;287;p15"/>
          <p:cNvCxnSpPr>
            <a:stCxn id="281" idx="3"/>
            <a:endCxn id="282" idx="0"/>
          </p:cNvCxnSpPr>
          <p:nvPr/>
        </p:nvCxnSpPr>
        <p:spPr>
          <a:xfrm>
            <a:off x="2443161" y="1545571"/>
            <a:ext cx="1307100" cy="1143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8" name="Google Shape;288;p15"/>
          <p:cNvCxnSpPr>
            <a:stCxn id="282" idx="1"/>
            <a:endCxn id="283" idx="0"/>
          </p:cNvCxnSpPr>
          <p:nvPr/>
        </p:nvCxnSpPr>
        <p:spPr>
          <a:xfrm flipH="1">
            <a:off x="1501229" y="3016451"/>
            <a:ext cx="1273800" cy="1383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89" name="Google Shape;289;p1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5"/>
          <p:cNvSpPr txBox="1"/>
          <p:nvPr/>
        </p:nvSpPr>
        <p:spPr>
          <a:xfrm>
            <a:off x="4685061" y="508193"/>
            <a:ext cx="456361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6"/>
          <p:cNvSpPr/>
          <p:nvPr/>
        </p:nvSpPr>
        <p:spPr>
          <a:xfrm>
            <a:off x="4969902" y="2807261"/>
            <a:ext cx="6541377" cy="234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Ss identify the and classify the sounds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give students authentic practice in pronouncing sounds in common 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6"/>
          <p:cNvSpPr/>
          <p:nvPr/>
        </p:nvSpPr>
        <p:spPr>
          <a:xfrm>
            <a:off x="1439884" y="1727225"/>
            <a:ext cx="319799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/aɪ/ and /eɪ/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16" descr="Global Affairs - International Names &amp;amp; Pronunci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6671" y="2725976"/>
            <a:ext cx="2912824" cy="291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7"/>
          <p:cNvSpPr txBox="1"/>
          <p:nvPr/>
        </p:nvSpPr>
        <p:spPr>
          <a:xfrm>
            <a:off x="1008026" y="1398528"/>
            <a:ext cx="108902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repeat. Pay attention to the sounds </a:t>
            </a: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/aɪ/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/eɪ/.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7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7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1109" y="2175415"/>
            <a:ext cx="6347605" cy="367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94849" y="132456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8"/>
          <p:cNvSpPr txBox="1"/>
          <p:nvPr/>
        </p:nvSpPr>
        <p:spPr>
          <a:xfrm>
            <a:off x="989673" y="2519014"/>
            <a:ext cx="10208614" cy="3694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The bus station is far from my house.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Remember to ride your bike carefully.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We must obey traffіc rules for our safety.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You have to get there in time for the train.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Don’t ride on the pavement.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8"/>
          <p:cNvSpPr txBox="1"/>
          <p:nvPr/>
        </p:nvSpPr>
        <p:spPr>
          <a:xfrm>
            <a:off x="989673" y="1254643"/>
            <a:ext cx="1068565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Underline the words with the sound /aɪ/ and circle the words with the sound /eɪ/. Then listen, check and repeat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8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5" name="Google Shape;325;p18"/>
          <p:cNvCxnSpPr/>
          <p:nvPr/>
        </p:nvCxnSpPr>
        <p:spPr>
          <a:xfrm>
            <a:off x="6340196" y="3144795"/>
            <a:ext cx="551142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6" name="Google Shape;326;p18"/>
          <p:cNvCxnSpPr/>
          <p:nvPr/>
        </p:nvCxnSpPr>
        <p:spPr>
          <a:xfrm>
            <a:off x="4068621" y="3894095"/>
            <a:ext cx="731979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7" name="Google Shape;327;p18"/>
          <p:cNvCxnSpPr/>
          <p:nvPr/>
        </p:nvCxnSpPr>
        <p:spPr>
          <a:xfrm>
            <a:off x="2539541" y="6082026"/>
            <a:ext cx="731979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8" name="Google Shape;328;p18"/>
          <p:cNvCxnSpPr/>
          <p:nvPr/>
        </p:nvCxnSpPr>
        <p:spPr>
          <a:xfrm>
            <a:off x="5887617" y="5354249"/>
            <a:ext cx="760833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9" name="Google Shape;329;p18"/>
          <p:cNvSpPr/>
          <p:nvPr/>
        </p:nvSpPr>
        <p:spPr>
          <a:xfrm>
            <a:off x="3028950" y="2692400"/>
            <a:ext cx="1352550" cy="584200"/>
          </a:xfrm>
          <a:prstGeom prst="ellipse">
            <a:avLst/>
          </a:prstGeom>
          <a:noFill/>
          <a:ln w="38100" cap="flat" cmpd="sng">
            <a:solidFill>
              <a:srgbClr val="FF980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8"/>
          <p:cNvSpPr/>
          <p:nvPr/>
        </p:nvSpPr>
        <p:spPr>
          <a:xfrm>
            <a:off x="7515611" y="4174486"/>
            <a:ext cx="1352550" cy="584200"/>
          </a:xfrm>
          <a:prstGeom prst="ellipse">
            <a:avLst/>
          </a:prstGeom>
          <a:noFill/>
          <a:ln w="38100" cap="flat" cmpd="sng">
            <a:solidFill>
              <a:srgbClr val="FF980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3155950" y="4169563"/>
            <a:ext cx="1041400" cy="584200"/>
          </a:xfrm>
          <a:prstGeom prst="ellipse">
            <a:avLst/>
          </a:prstGeom>
          <a:noFill/>
          <a:ln w="38100" cap="flat" cmpd="sng">
            <a:solidFill>
              <a:srgbClr val="FF980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8"/>
          <p:cNvSpPr/>
          <p:nvPr/>
        </p:nvSpPr>
        <p:spPr>
          <a:xfrm>
            <a:off x="4535066" y="5530850"/>
            <a:ext cx="2056233" cy="761999"/>
          </a:xfrm>
          <a:prstGeom prst="ellipse">
            <a:avLst/>
          </a:prstGeom>
          <a:noFill/>
          <a:ln w="38100" cap="flat" cmpd="sng">
            <a:solidFill>
              <a:srgbClr val="FF980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8"/>
          <p:cNvSpPr/>
          <p:nvPr/>
        </p:nvSpPr>
        <p:spPr>
          <a:xfrm>
            <a:off x="7943850" y="4893610"/>
            <a:ext cx="1041400" cy="584200"/>
          </a:xfrm>
          <a:prstGeom prst="ellipse">
            <a:avLst/>
          </a:prstGeom>
          <a:noFill/>
          <a:ln w="38100" cap="flat" cmpd="sng">
            <a:solidFill>
              <a:srgbClr val="FF980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2127" y="169272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9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559394" y="1218034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9"/>
          <p:cNvSpPr/>
          <p:nvPr/>
        </p:nvSpPr>
        <p:spPr>
          <a:xfrm>
            <a:off x="2775029" y="268874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9"/>
          <p:cNvSpPr/>
          <p:nvPr/>
        </p:nvSpPr>
        <p:spPr>
          <a:xfrm>
            <a:off x="559394" y="4558147"/>
            <a:ext cx="1883767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9"/>
          <p:cNvSpPr/>
          <p:nvPr/>
        </p:nvSpPr>
        <p:spPr>
          <a:xfrm>
            <a:off x="5567911" y="1227024"/>
            <a:ext cx="5459396" cy="63709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Game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Jumbled words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9"/>
          <p:cNvSpPr/>
          <p:nvPr/>
        </p:nvSpPr>
        <p:spPr>
          <a:xfrm>
            <a:off x="5562127" y="2059677"/>
            <a:ext cx="5456245" cy="161116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words in A with the phrases in B.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the correct phrases under the signs.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Work in pairs. Take turns to say which of the signs in 2 you see on the way to school.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9"/>
          <p:cNvSpPr/>
          <p:nvPr/>
        </p:nvSpPr>
        <p:spPr>
          <a:xfrm>
            <a:off x="5562127" y="3920578"/>
            <a:ext cx="5465178" cy="138886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and repeat. Pay attention to the sounds /aɪ/ and /eɪ/.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Underline the words with the sound /aɪ/ and circle the words with the sound /eɪ/.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7" name="Google Shape;347;p19"/>
          <p:cNvCxnSpPr>
            <a:stCxn id="341" idx="3"/>
            <a:endCxn id="342" idx="0"/>
          </p:cNvCxnSpPr>
          <p:nvPr/>
        </p:nvCxnSpPr>
        <p:spPr>
          <a:xfrm>
            <a:off x="2443161" y="1545571"/>
            <a:ext cx="1307100" cy="1143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8" name="Google Shape;348;p19"/>
          <p:cNvCxnSpPr>
            <a:stCxn id="342" idx="1"/>
            <a:endCxn id="343" idx="0"/>
          </p:cNvCxnSpPr>
          <p:nvPr/>
        </p:nvCxnSpPr>
        <p:spPr>
          <a:xfrm flipH="1">
            <a:off x="1501229" y="3016451"/>
            <a:ext cx="1273800" cy="1541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9" name="Google Shape;349;p19"/>
          <p:cNvCxnSpPr>
            <a:stCxn id="343" idx="3"/>
            <a:endCxn id="350" idx="0"/>
          </p:cNvCxnSpPr>
          <p:nvPr/>
        </p:nvCxnSpPr>
        <p:spPr>
          <a:xfrm>
            <a:off x="2443161" y="4913250"/>
            <a:ext cx="1266600" cy="717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1" name="Google Shape;351;p19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2" name="Google Shape;35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9"/>
          <p:cNvSpPr/>
          <p:nvPr/>
        </p:nvSpPr>
        <p:spPr>
          <a:xfrm>
            <a:off x="2734328" y="5630421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9"/>
          <p:cNvSpPr/>
          <p:nvPr/>
        </p:nvSpPr>
        <p:spPr>
          <a:xfrm>
            <a:off x="5571218" y="5572840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9"/>
          <p:cNvSpPr txBox="1"/>
          <p:nvPr/>
        </p:nvSpPr>
        <p:spPr>
          <a:xfrm>
            <a:off x="4685061" y="508193"/>
            <a:ext cx="456361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TRAFFIC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" name="Google Shape;103;p2"/>
          <p:cNvGrpSpPr/>
          <p:nvPr/>
        </p:nvGrpSpPr>
        <p:grpSpPr>
          <a:xfrm>
            <a:off x="3851564" y="2722185"/>
            <a:ext cx="6264101" cy="3498120"/>
            <a:chOff x="0" y="12237"/>
            <a:chExt cx="6264101" cy="3498120"/>
          </a:xfrm>
        </p:grpSpPr>
        <p:sp>
          <p:nvSpPr>
            <p:cNvPr id="104" name="Google Shape;104;p2"/>
            <p:cNvSpPr/>
            <p:nvPr/>
          </p:nvSpPr>
          <p:spPr>
            <a:xfrm>
              <a:off x="0" y="617397"/>
              <a:ext cx="6264101" cy="10332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3205" y="12237"/>
              <a:ext cx="4384870" cy="12103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372288" y="71320"/>
              <a:ext cx="4266704" cy="1092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725" tIns="0" rIns="1657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0" y="2477157"/>
              <a:ext cx="6264101" cy="10332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9525" cap="flat" cmpd="sng">
              <a:solidFill>
                <a:srgbClr val="4371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3205" y="1871997"/>
              <a:ext cx="4384870" cy="12103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6B6DE"/>
                </a:gs>
                <a:gs pos="50000">
                  <a:srgbClr val="97A9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372288" y="1931080"/>
              <a:ext cx="4266704" cy="1092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725" tIns="0" rIns="1657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PRONUNCIATION</a:t>
              </a:r>
              <a:endPara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0"/>
          <p:cNvSpPr txBox="1"/>
          <p:nvPr/>
        </p:nvSpPr>
        <p:spPr>
          <a:xfrm>
            <a:off x="1094189" y="1320762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5" name="Google Shape;365;p20"/>
          <p:cNvGrpSpPr/>
          <p:nvPr/>
        </p:nvGrpSpPr>
        <p:grpSpPr>
          <a:xfrm>
            <a:off x="3363884" y="2422927"/>
            <a:ext cx="6264101" cy="3498120"/>
            <a:chOff x="0" y="12237"/>
            <a:chExt cx="6264101" cy="3498120"/>
          </a:xfrm>
        </p:grpSpPr>
        <p:sp>
          <p:nvSpPr>
            <p:cNvPr id="366" name="Google Shape;366;p20"/>
            <p:cNvSpPr/>
            <p:nvPr/>
          </p:nvSpPr>
          <p:spPr>
            <a:xfrm>
              <a:off x="0" y="617397"/>
              <a:ext cx="6264101" cy="10332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313205" y="12237"/>
              <a:ext cx="4384870" cy="12103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0"/>
            <p:cNvSpPr txBox="1"/>
            <p:nvPr/>
          </p:nvSpPr>
          <p:spPr>
            <a:xfrm>
              <a:off x="372288" y="71320"/>
              <a:ext cx="4266704" cy="1092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725" tIns="0" rIns="1657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0" y="2477157"/>
              <a:ext cx="6264101" cy="10332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9525" cap="flat" cmpd="sng">
              <a:solidFill>
                <a:srgbClr val="4371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313205" y="1871997"/>
              <a:ext cx="4384870" cy="12103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6B6DE"/>
                </a:gs>
                <a:gs pos="50000">
                  <a:srgbClr val="97A9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0"/>
            <p:cNvSpPr txBox="1"/>
            <p:nvPr/>
          </p:nvSpPr>
          <p:spPr>
            <a:xfrm>
              <a:off x="372288" y="1931080"/>
              <a:ext cx="4266704" cy="1092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725" tIns="0" rIns="1657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PRONUNCIATION</a:t>
              </a:r>
              <a:endPara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"/>
          <p:cNvSpPr txBox="1"/>
          <p:nvPr/>
        </p:nvSpPr>
        <p:spPr>
          <a:xfrm>
            <a:off x="1094189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0" name="Google Shape;38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1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Exercises in the workbook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9938" y="2856570"/>
            <a:ext cx="3243359" cy="3243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1075113" y="2171130"/>
            <a:ext cx="10274400" cy="3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use the verbs going with means of transport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read the road signs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Pronunciation: pronounce and recognize the sounds </a:t>
            </a:r>
            <a:r>
              <a:rPr lang="en-US" sz="2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/aɪ/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2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/eɪ/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59394" y="1218034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2775029" y="268874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559394" y="4558147"/>
            <a:ext cx="1883767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5567911" y="1227024"/>
            <a:ext cx="5459396" cy="63709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Game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Jumbled words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5562127" y="2059677"/>
            <a:ext cx="5456245" cy="161116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words in A with the phrases in B.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the correct phrases under the signs.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Work in pairs. Take turns to say which of the signs in 2 you see on the way to school.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5562127" y="3920578"/>
            <a:ext cx="5465178" cy="138886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and repeat. Pay attention to the sounds /aɪ/ and /eɪ/.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Underline the words with the sound /aɪ/ and circle the words with the sound /eɪ/.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24" idx="3"/>
            <a:endCxn id="125" idx="0"/>
          </p:cNvCxnSpPr>
          <p:nvPr/>
        </p:nvCxnSpPr>
        <p:spPr>
          <a:xfrm>
            <a:off x="2443161" y="1545571"/>
            <a:ext cx="1307100" cy="1143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4"/>
          <p:cNvCxnSpPr>
            <a:stCxn id="125" idx="1"/>
            <a:endCxn id="126" idx="0"/>
          </p:cNvCxnSpPr>
          <p:nvPr/>
        </p:nvCxnSpPr>
        <p:spPr>
          <a:xfrm flipH="1">
            <a:off x="1501229" y="3016451"/>
            <a:ext cx="1273800" cy="1541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2" name="Google Shape;132;p4"/>
          <p:cNvCxnSpPr>
            <a:stCxn id="126" idx="3"/>
            <a:endCxn id="133" idx="0"/>
          </p:cNvCxnSpPr>
          <p:nvPr/>
        </p:nvCxnSpPr>
        <p:spPr>
          <a:xfrm>
            <a:off x="2443161" y="4913250"/>
            <a:ext cx="1266600" cy="717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4" name="Google Shape;134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/>
          <p:nvPr/>
        </p:nvSpPr>
        <p:spPr>
          <a:xfrm>
            <a:off x="2734328" y="5630421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5571218" y="5572840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4685061" y="508193"/>
            <a:ext cx="456361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559394" y="1218034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5567911" y="1227024"/>
            <a:ext cx="5459396" cy="63709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Game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Jumbled words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 txBox="1"/>
          <p:nvPr/>
        </p:nvSpPr>
        <p:spPr>
          <a:xfrm>
            <a:off x="4685061" y="508193"/>
            <a:ext cx="456361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5567911" y="2601400"/>
            <a:ext cx="5878896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activate students’ prior knowledge and vocabulary related to the topic, the targeted vocabulary, and its pronunciation.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/>
          <p:nvPr/>
        </p:nvSpPr>
        <p:spPr>
          <a:xfrm>
            <a:off x="663571" y="202239"/>
            <a:ext cx="69981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WARM-UP: JUMBLED 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3681707" y="1083289"/>
            <a:ext cx="6922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MEANS OF TRANSPORT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2392888" y="2345673"/>
            <a:ext cx="3299252" cy="3567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1- OTBA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2- ITANR  </a:t>
            </a:r>
            <a:endParaRPr sz="3600" b="1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3- NPEILARA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4- RSOTRPCA  </a:t>
            </a:r>
            <a:endParaRPr sz="3600" b="1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5- OTMIROEKB </a:t>
            </a:r>
            <a:endParaRPr sz="3600" b="0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5690830" y="2371392"/>
            <a:ext cx="1772475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-&gt; BOAT</a:t>
            </a:r>
            <a:endParaRPr sz="3600" b="1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5690830" y="3106259"/>
            <a:ext cx="2054415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-&gt; TRAIN</a:t>
            </a:r>
            <a:endParaRPr sz="3600" b="1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5665167" y="3846214"/>
            <a:ext cx="2609340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-&gt; AIRPLANE</a:t>
            </a:r>
            <a:endParaRPr sz="3600" b="1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5665167" y="4586169"/>
            <a:ext cx="2956005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-&gt; SPORT CAR</a:t>
            </a:r>
            <a:endParaRPr sz="3600" b="1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5662364" y="5362534"/>
            <a:ext cx="3118298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-&gt; MOTORBIKE</a:t>
            </a:r>
            <a:endParaRPr sz="3600" b="0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559394" y="1218034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2775029" y="268874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5567911" y="1227024"/>
            <a:ext cx="5459396" cy="63709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Game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Jumbled words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5562127" y="2059677"/>
            <a:ext cx="5456245" cy="161116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words in A with the phrases in B.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the correct phrases under the signs.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Work in pairs. Take turns to say which of the signs in 2 you see on the way to school.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3" name="Google Shape;173;p7"/>
          <p:cNvCxnSpPr>
            <a:stCxn id="169" idx="3"/>
            <a:endCxn id="170" idx="0"/>
          </p:cNvCxnSpPr>
          <p:nvPr/>
        </p:nvCxnSpPr>
        <p:spPr>
          <a:xfrm>
            <a:off x="2443161" y="1545571"/>
            <a:ext cx="1307100" cy="1143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4" name="Google Shape;174;p7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7"/>
          <p:cNvSpPr txBox="1"/>
          <p:nvPr/>
        </p:nvSpPr>
        <p:spPr>
          <a:xfrm>
            <a:off x="4685061" y="508193"/>
            <a:ext cx="456361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"/>
          <p:cNvSpPr/>
          <p:nvPr/>
        </p:nvSpPr>
        <p:spPr>
          <a:xfrm>
            <a:off x="5790783" y="4254373"/>
            <a:ext cx="5519010" cy="178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introduce visually some nouns related to the topic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7" descr="Vocabulary Growth From 18 to 24 Months of Age in Children With and Without  Repaired Cleft Palate | Journal of Speech, Language, and Hearing Resea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7" y="3836701"/>
            <a:ext cx="5048446" cy="252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/>
          <p:nvPr/>
        </p:nvSpPr>
        <p:spPr>
          <a:xfrm>
            <a:off x="487067" y="160766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road sign </a:t>
            </a:r>
            <a:r>
              <a:rPr lang="en-US" sz="4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r>
              <a:rPr lang="en-US" sz="48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1077185" y="4482624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biển báo giao thông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1674188" y="3123180"/>
            <a:ext cx="25442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/ˈrəʊd saɪn/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8"/>
          <p:cNvPicPr preferRelativeResize="0"/>
          <p:nvPr/>
        </p:nvPicPr>
        <p:blipFill rotWithShape="1">
          <a:blip r:embed="rId4">
            <a:alphaModFix/>
          </a:blip>
          <a:srcRect t="4503" r="61284" b="59735"/>
          <a:stretch/>
        </p:blipFill>
        <p:spPr>
          <a:xfrm>
            <a:off x="7183395" y="2029522"/>
            <a:ext cx="4079336" cy="2722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/>
          <p:nvPr/>
        </p:nvSpPr>
        <p:spPr>
          <a:xfrm>
            <a:off x="413757" y="157311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cycle lane </a:t>
            </a:r>
            <a:r>
              <a:rPr lang="en-US" sz="4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40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413757" y="4319797"/>
            <a:ext cx="502825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làn đường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dành riêng cho xe đạp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/>
          <p:cNvSpPr/>
          <p:nvPr/>
        </p:nvSpPr>
        <p:spPr>
          <a:xfrm>
            <a:off x="1603551" y="3252092"/>
            <a:ext cx="24625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/ˈsaɪkl leɪn/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5614" y="2095433"/>
            <a:ext cx="4849488" cy="34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879</Words>
  <Application>Microsoft Office PowerPoint</Application>
  <PresentationFormat>Widescreen</PresentationFormat>
  <Paragraphs>170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Noto Sans Symbols</vt:lpstr>
      <vt:lpstr>Calibri</vt:lpstr>
      <vt:lpstr>Courier New</vt:lpstr>
      <vt:lpstr>Open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Microsoft account</cp:lastModifiedBy>
  <cp:revision>3</cp:revision>
  <dcterms:created xsi:type="dcterms:W3CDTF">2020-12-09T02:04:09Z</dcterms:created>
  <dcterms:modified xsi:type="dcterms:W3CDTF">2023-10-25T17:12:59Z</dcterms:modified>
</cp:coreProperties>
</file>