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Open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6rnnK9I0cykxNif7T93CKDn98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vi-V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61521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6002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10</a:t>
            </a:fld>
            <a:endParaRPr/>
          </a:p>
        </p:txBody>
      </p:sp>
    </p:spTree>
    <p:extLst>
      <p:ext uri="{BB962C8B-B14F-4D97-AF65-F5344CB8AC3E}">
        <p14:creationId xmlns:p14="http://schemas.microsoft.com/office/powerpoint/2010/main" val="4178781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11</a:t>
            </a:fld>
            <a:endParaRPr/>
          </a:p>
        </p:txBody>
      </p:sp>
    </p:spTree>
    <p:extLst>
      <p:ext uri="{BB962C8B-B14F-4D97-AF65-F5344CB8AC3E}">
        <p14:creationId xmlns:p14="http://schemas.microsoft.com/office/powerpoint/2010/main" val="68302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0310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13</a:t>
            </a:fld>
            <a:endParaRPr/>
          </a:p>
        </p:txBody>
      </p:sp>
    </p:spTree>
    <p:extLst>
      <p:ext uri="{BB962C8B-B14F-4D97-AF65-F5344CB8AC3E}">
        <p14:creationId xmlns:p14="http://schemas.microsoft.com/office/powerpoint/2010/main" val="95167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14</a:t>
            </a:fld>
            <a:endParaRPr/>
          </a:p>
        </p:txBody>
      </p:sp>
    </p:spTree>
    <p:extLst>
      <p:ext uri="{BB962C8B-B14F-4D97-AF65-F5344CB8AC3E}">
        <p14:creationId xmlns:p14="http://schemas.microsoft.com/office/powerpoint/2010/main" val="776005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15</a:t>
            </a:fld>
            <a:endParaRPr/>
          </a:p>
        </p:txBody>
      </p:sp>
    </p:spTree>
    <p:extLst>
      <p:ext uri="{BB962C8B-B14F-4D97-AF65-F5344CB8AC3E}">
        <p14:creationId xmlns:p14="http://schemas.microsoft.com/office/powerpoint/2010/main" val="1706443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16</a:t>
            </a:fld>
            <a:endParaRPr/>
          </a:p>
        </p:txBody>
      </p:sp>
    </p:spTree>
    <p:extLst>
      <p:ext uri="{BB962C8B-B14F-4D97-AF65-F5344CB8AC3E}">
        <p14:creationId xmlns:p14="http://schemas.microsoft.com/office/powerpoint/2010/main" val="244209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17</a:t>
            </a:fld>
            <a:endParaRPr/>
          </a:p>
        </p:txBody>
      </p:sp>
    </p:spTree>
    <p:extLst>
      <p:ext uri="{BB962C8B-B14F-4D97-AF65-F5344CB8AC3E}">
        <p14:creationId xmlns:p14="http://schemas.microsoft.com/office/powerpoint/2010/main" val="3459580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00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558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6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27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266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6</a:t>
            </a:fld>
            <a:endParaRPr/>
          </a:p>
        </p:txBody>
      </p:sp>
    </p:spTree>
    <p:extLst>
      <p:ext uri="{BB962C8B-B14F-4D97-AF65-F5344CB8AC3E}">
        <p14:creationId xmlns:p14="http://schemas.microsoft.com/office/powerpoint/2010/main" val="272731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74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8</a:t>
            </a:fld>
            <a:endParaRPr/>
          </a:p>
        </p:txBody>
      </p:sp>
    </p:spTree>
    <p:extLst>
      <p:ext uri="{BB962C8B-B14F-4D97-AF65-F5344CB8AC3E}">
        <p14:creationId xmlns:p14="http://schemas.microsoft.com/office/powerpoint/2010/main" val="32103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9</a:t>
            </a:fld>
            <a:endParaRPr/>
          </a:p>
        </p:txBody>
      </p:sp>
    </p:spTree>
    <p:extLst>
      <p:ext uri="{BB962C8B-B14F-4D97-AF65-F5344CB8AC3E}">
        <p14:creationId xmlns:p14="http://schemas.microsoft.com/office/powerpoint/2010/main" val="337239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524001" y="9144"/>
            <a:ext cx="9143999" cy="683971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p:nvPr/>
        </p:nvSpPr>
        <p:spPr>
          <a:xfrm>
            <a:off x="334537" y="2096935"/>
            <a:ext cx="11619570"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i="0">
                <a:solidFill>
                  <a:schemeClr val="dk1"/>
                </a:solidFill>
                <a:latin typeface="Calibri"/>
                <a:ea typeface="Calibri"/>
                <a:cs typeface="Calibri"/>
                <a:sym typeface="Calibri"/>
              </a:rPr>
              <a:t>1. </a:t>
            </a:r>
            <a:r>
              <a:rPr lang="vi-VN" sz="2800" b="0" i="0">
                <a:solidFill>
                  <a:schemeClr val="dk1"/>
                </a:solidFill>
                <a:latin typeface="Calibri"/>
                <a:ea typeface="Calibri"/>
                <a:cs typeface="Calibri"/>
                <a:sym typeface="Calibri"/>
              </a:rPr>
              <a:t>Traffic _______ happen nearly every day in Mumbai.</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endParaRPr sz="2800" b="1"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b="1" i="0">
                <a:solidFill>
                  <a:schemeClr val="dk1"/>
                </a:solidFill>
                <a:latin typeface="Calibri"/>
                <a:ea typeface="Calibri"/>
                <a:cs typeface="Calibri"/>
                <a:sym typeface="Calibri"/>
              </a:rPr>
              <a:t>2. </a:t>
            </a:r>
            <a:r>
              <a:rPr lang="vi-VN" sz="2800">
                <a:solidFill>
                  <a:schemeClr val="dk1"/>
                </a:solidFill>
                <a:latin typeface="Calibri"/>
                <a:ea typeface="Calibri"/>
                <a:cs typeface="Calibri"/>
                <a:sym typeface="Calibri"/>
              </a:rPr>
              <a:t>One reason for the traffic ______________ is the increase of the population.</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b="0" i="0">
                <a:solidFill>
                  <a:schemeClr val="dk1"/>
                </a:solidFill>
                <a:latin typeface="Calibri"/>
                <a:ea typeface="Calibri"/>
                <a:cs typeface="Calibri"/>
                <a:sym typeface="Calibri"/>
              </a:rPr>
              <a:t/>
            </a:r>
            <a:br>
              <a:rPr lang="vi-VN" sz="2800" b="0" i="0">
                <a:solidFill>
                  <a:schemeClr val="dk1"/>
                </a:solidFill>
                <a:latin typeface="Calibri"/>
                <a:ea typeface="Calibri"/>
                <a:cs typeface="Calibri"/>
                <a:sym typeface="Calibri"/>
              </a:rPr>
            </a:br>
            <a:r>
              <a:rPr lang="vi-VN" sz="2800" b="1" i="0">
                <a:solidFill>
                  <a:schemeClr val="dk1"/>
                </a:solidFill>
                <a:latin typeface="Calibri"/>
                <a:ea typeface="Calibri"/>
                <a:cs typeface="Calibri"/>
                <a:sym typeface="Calibri"/>
              </a:rPr>
              <a:t>3. </a:t>
            </a:r>
            <a:r>
              <a:rPr lang="vi-VN" sz="2800" b="0" i="0">
                <a:solidFill>
                  <a:schemeClr val="dk1"/>
                </a:solidFill>
                <a:latin typeface="Calibri"/>
                <a:ea typeface="Calibri"/>
                <a:cs typeface="Calibri"/>
                <a:sym typeface="Calibri"/>
              </a:rPr>
              <a:t>Mumbai has nearly ________ million people.</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a:solidFill>
                  <a:schemeClr val="dk1"/>
                </a:solidFill>
                <a:latin typeface="Calibri"/>
                <a:ea typeface="Calibri"/>
                <a:cs typeface="Calibri"/>
                <a:sym typeface="Calibri"/>
              </a:rPr>
              <a:t>     </a:t>
            </a:r>
            <a:r>
              <a:rPr lang="vi-VN" sz="2800" b="0" i="0">
                <a:solidFill>
                  <a:schemeClr val="dk1"/>
                </a:solidFill>
                <a:latin typeface="Calibri"/>
                <a:ea typeface="Calibri"/>
                <a:cs typeface="Calibri"/>
                <a:sym typeface="Calibri"/>
              </a:rPr>
              <a:t/>
            </a:r>
            <a:br>
              <a:rPr lang="vi-VN" sz="2800" b="0" i="0">
                <a:solidFill>
                  <a:schemeClr val="dk1"/>
                </a:solidFill>
                <a:latin typeface="Calibri"/>
                <a:ea typeface="Calibri"/>
                <a:cs typeface="Calibri"/>
                <a:sym typeface="Calibri"/>
              </a:rPr>
            </a:br>
            <a:r>
              <a:rPr lang="vi-VN" sz="2800" b="1" i="0">
                <a:solidFill>
                  <a:schemeClr val="dk1"/>
                </a:solidFill>
                <a:latin typeface="Calibri"/>
                <a:ea typeface="Calibri"/>
                <a:cs typeface="Calibri"/>
                <a:sym typeface="Calibri"/>
              </a:rPr>
              <a:t>4. </a:t>
            </a:r>
            <a:r>
              <a:rPr lang="vi-VN" sz="2800" b="0" i="0">
                <a:solidFill>
                  <a:schemeClr val="dk1"/>
                </a:solidFill>
                <a:latin typeface="Calibri"/>
                <a:ea typeface="Calibri"/>
                <a:cs typeface="Calibri"/>
                <a:sym typeface="Calibri"/>
              </a:rPr>
              <a:t>The ________ in Mumbai are narrow.</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a:solidFill>
                  <a:schemeClr val="dk1"/>
                </a:solidFill>
                <a:latin typeface="Calibri"/>
                <a:ea typeface="Calibri"/>
                <a:cs typeface="Calibri"/>
                <a:sym typeface="Calibri"/>
              </a:rPr>
              <a:t>     </a:t>
            </a:r>
            <a:r>
              <a:rPr lang="vi-VN" sz="2800" b="0" i="0">
                <a:solidFill>
                  <a:schemeClr val="dk1"/>
                </a:solidFill>
                <a:latin typeface="Calibri"/>
                <a:ea typeface="Calibri"/>
                <a:cs typeface="Calibri"/>
                <a:sym typeface="Calibri"/>
              </a:rPr>
              <a:t/>
            </a:r>
            <a:br>
              <a:rPr lang="vi-VN" sz="2800" b="0" i="0">
                <a:solidFill>
                  <a:schemeClr val="dk1"/>
                </a:solidFill>
                <a:latin typeface="Calibri"/>
                <a:ea typeface="Calibri"/>
                <a:cs typeface="Calibri"/>
                <a:sym typeface="Calibri"/>
              </a:rPr>
            </a:br>
            <a:r>
              <a:rPr lang="vi-VN" sz="2800" b="1" i="0">
                <a:solidFill>
                  <a:schemeClr val="dk1"/>
                </a:solidFill>
                <a:latin typeface="Calibri"/>
                <a:ea typeface="Calibri"/>
                <a:cs typeface="Calibri"/>
                <a:sym typeface="Calibri"/>
              </a:rPr>
              <a:t>5. </a:t>
            </a:r>
            <a:r>
              <a:rPr lang="vi-VN" sz="2800" b="0" i="0">
                <a:solidFill>
                  <a:schemeClr val="dk1"/>
                </a:solidFill>
                <a:latin typeface="Calibri"/>
                <a:ea typeface="Calibri"/>
                <a:cs typeface="Calibri"/>
                <a:sym typeface="Calibri"/>
              </a:rPr>
              <a:t>Many road users do not ________ the traffic rules.</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pic>
        <p:nvPicPr>
          <p:cNvPr id="196" name="Google Shape;196;p10"/>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197" name="Google Shape;197;p10"/>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LISTENING</a:t>
            </a:r>
            <a:endParaRPr sz="3600" b="1">
              <a:solidFill>
                <a:schemeClr val="dk1"/>
              </a:solidFill>
              <a:latin typeface="Arial"/>
              <a:ea typeface="Arial"/>
              <a:cs typeface="Arial"/>
              <a:sym typeface="Arial"/>
            </a:endParaRPr>
          </a:p>
        </p:txBody>
      </p:sp>
      <p:sp>
        <p:nvSpPr>
          <p:cNvPr id="198" name="Google Shape;198;p10"/>
          <p:cNvSpPr txBox="1"/>
          <p:nvPr/>
        </p:nvSpPr>
        <p:spPr>
          <a:xfrm>
            <a:off x="1009005" y="1380948"/>
            <a:ext cx="108447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Listen again and write ONE word or number in each gap.</a:t>
            </a:r>
            <a:endParaRPr sz="2400" b="1">
              <a:solidFill>
                <a:schemeClr val="dk1"/>
              </a:solidFill>
              <a:latin typeface="Calibri"/>
              <a:ea typeface="Calibri"/>
              <a:cs typeface="Calibri"/>
              <a:sym typeface="Calibri"/>
            </a:endParaRPr>
          </a:p>
        </p:txBody>
      </p:sp>
      <p:sp>
        <p:nvSpPr>
          <p:cNvPr id="199" name="Google Shape;199;p10"/>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00" name="Google Shape;200;p10"/>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3</a:t>
            </a:r>
            <a:endParaRPr/>
          </a:p>
        </p:txBody>
      </p:sp>
      <p:pic>
        <p:nvPicPr>
          <p:cNvPr id="201" name="Google Shape;201;p10"/>
          <p:cNvPicPr preferRelativeResize="0"/>
          <p:nvPr/>
        </p:nvPicPr>
        <p:blipFill rotWithShape="1">
          <a:blip r:embed="rId4">
            <a:alphaModFix/>
          </a:blip>
          <a:srcRect/>
          <a:stretch/>
        </p:blipFill>
        <p:spPr>
          <a:xfrm>
            <a:off x="8623069" y="1304090"/>
            <a:ext cx="609600" cy="609600"/>
          </a:xfrm>
          <a:prstGeom prst="rect">
            <a:avLst/>
          </a:prstGeom>
          <a:noFill/>
          <a:ln>
            <a:noFill/>
          </a:ln>
        </p:spPr>
      </p:pic>
      <p:sp>
        <p:nvSpPr>
          <p:cNvPr id="202" name="Google Shape;202;p10"/>
          <p:cNvSpPr txBox="1"/>
          <p:nvPr/>
        </p:nvSpPr>
        <p:spPr>
          <a:xfrm>
            <a:off x="1626215" y="4662772"/>
            <a:ext cx="10138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roads</a:t>
            </a:r>
            <a:endParaRPr sz="2800" b="1">
              <a:solidFill>
                <a:srgbClr val="F7941E"/>
              </a:solidFill>
              <a:latin typeface="Calibri"/>
              <a:ea typeface="Calibri"/>
              <a:cs typeface="Calibri"/>
              <a:sym typeface="Calibri"/>
            </a:endParaRPr>
          </a:p>
        </p:txBody>
      </p:sp>
      <p:sp>
        <p:nvSpPr>
          <p:cNvPr id="203" name="Google Shape;203;p10"/>
          <p:cNvSpPr txBox="1"/>
          <p:nvPr/>
        </p:nvSpPr>
        <p:spPr>
          <a:xfrm>
            <a:off x="4525331" y="2910899"/>
            <a:ext cx="246779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problem / jams</a:t>
            </a:r>
            <a:endParaRPr sz="2800" b="1">
              <a:solidFill>
                <a:srgbClr val="F7941E"/>
              </a:solidFill>
              <a:latin typeface="Calibri"/>
              <a:ea typeface="Calibri"/>
              <a:cs typeface="Calibri"/>
              <a:sym typeface="Calibri"/>
            </a:endParaRPr>
          </a:p>
        </p:txBody>
      </p:sp>
      <p:sp>
        <p:nvSpPr>
          <p:cNvPr id="204" name="Google Shape;204;p10"/>
          <p:cNvSpPr txBox="1"/>
          <p:nvPr/>
        </p:nvSpPr>
        <p:spPr>
          <a:xfrm>
            <a:off x="3731943" y="3774317"/>
            <a:ext cx="12396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twenty</a:t>
            </a:r>
            <a:endParaRPr sz="2800" b="1">
              <a:solidFill>
                <a:srgbClr val="F7941E"/>
              </a:solidFill>
              <a:latin typeface="Calibri"/>
              <a:ea typeface="Calibri"/>
              <a:cs typeface="Calibri"/>
              <a:sym typeface="Calibri"/>
            </a:endParaRPr>
          </a:p>
        </p:txBody>
      </p:sp>
      <p:sp>
        <p:nvSpPr>
          <p:cNvPr id="205" name="Google Shape;205;p10"/>
          <p:cNvSpPr txBox="1"/>
          <p:nvPr/>
        </p:nvSpPr>
        <p:spPr>
          <a:xfrm>
            <a:off x="1891989" y="2079355"/>
            <a:ext cx="8883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jams</a:t>
            </a:r>
            <a:endParaRPr sz="2800" b="1">
              <a:solidFill>
                <a:srgbClr val="F7941E"/>
              </a:solidFill>
              <a:latin typeface="Calibri"/>
              <a:ea typeface="Calibri"/>
              <a:cs typeface="Calibri"/>
              <a:sym typeface="Calibri"/>
            </a:endParaRPr>
          </a:p>
        </p:txBody>
      </p:sp>
      <p:sp>
        <p:nvSpPr>
          <p:cNvPr id="206" name="Google Shape;206;p10"/>
          <p:cNvSpPr txBox="1"/>
          <p:nvPr/>
        </p:nvSpPr>
        <p:spPr>
          <a:xfrm>
            <a:off x="4592237" y="5496303"/>
            <a:ext cx="9171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obey</a:t>
            </a:r>
            <a:endParaRPr sz="2800" b="1">
              <a:solidFill>
                <a:srgbClr val="F7941E"/>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10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10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1000"/>
                                        <p:tgtEl>
                                          <p:spTgt spid="2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gtEl>
                                        <p:attrNameLst>
                                          <p:attrName>style.visibility</p:attrName>
                                        </p:attrNameLst>
                                      </p:cBhvr>
                                      <p:to>
                                        <p:strVal val="visible"/>
                                      </p:to>
                                    </p:set>
                                    <p:animEffect transition="in" filter="fade">
                                      <p:cBhvr>
                                        <p:cTn id="27" dur="1000"/>
                                        <p:tgtEl>
                                          <p:spTgt spid="2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
                                        </p:tgtEl>
                                        <p:attrNameLst>
                                          <p:attrName>style.visibility</p:attrName>
                                        </p:attrNameLst>
                                      </p:cBhvr>
                                      <p:to>
                                        <p:strVal val="visible"/>
                                      </p:to>
                                    </p:set>
                                    <p:animEffect transition="in" filter="fade">
                                      <p:cBhvr>
                                        <p:cTn id="32" dur="5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1"/>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13" name="Google Shape;213;p11"/>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LISTENING</a:t>
            </a:r>
            <a:endParaRPr sz="3600" b="1">
              <a:solidFill>
                <a:schemeClr val="dk1"/>
              </a:solidFill>
              <a:latin typeface="Arial"/>
              <a:ea typeface="Arial"/>
              <a:cs typeface="Arial"/>
              <a:sym typeface="Arial"/>
            </a:endParaRPr>
          </a:p>
        </p:txBody>
      </p:sp>
      <p:sp>
        <p:nvSpPr>
          <p:cNvPr id="214" name="Google Shape;214;p11"/>
          <p:cNvSpPr txBox="1"/>
          <p:nvPr/>
        </p:nvSpPr>
        <p:spPr>
          <a:xfrm>
            <a:off x="997854" y="1369797"/>
            <a:ext cx="10844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Discussion: Compare traffic problems in Mumbai with traffic problems in Ha Noi. </a:t>
            </a:r>
            <a:endParaRPr sz="2400" b="1">
              <a:solidFill>
                <a:schemeClr val="dk1"/>
              </a:solidFill>
              <a:latin typeface="Calibri"/>
              <a:ea typeface="Calibri"/>
              <a:cs typeface="Calibri"/>
              <a:sym typeface="Calibri"/>
            </a:endParaRPr>
          </a:p>
        </p:txBody>
      </p:sp>
      <p:sp>
        <p:nvSpPr>
          <p:cNvPr id="215" name="Google Shape;215;p11"/>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6" name="Google Shape;216;p11"/>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4</a:t>
            </a:r>
            <a:endParaRPr/>
          </a:p>
        </p:txBody>
      </p:sp>
      <p:pic>
        <p:nvPicPr>
          <p:cNvPr id="217" name="Google Shape;217;p11"/>
          <p:cNvPicPr preferRelativeResize="0"/>
          <p:nvPr/>
        </p:nvPicPr>
        <p:blipFill rotWithShape="1">
          <a:blip r:embed="rId4">
            <a:alphaModFix/>
          </a:blip>
          <a:srcRect r="7865"/>
          <a:stretch/>
        </p:blipFill>
        <p:spPr>
          <a:xfrm>
            <a:off x="6770854" y="2128006"/>
            <a:ext cx="3789351" cy="3896076"/>
          </a:xfrm>
          <a:prstGeom prst="rect">
            <a:avLst/>
          </a:prstGeom>
          <a:noFill/>
          <a:ln>
            <a:noFill/>
          </a:ln>
        </p:spPr>
      </p:pic>
      <p:pic>
        <p:nvPicPr>
          <p:cNvPr id="218" name="Google Shape;218;p11"/>
          <p:cNvPicPr preferRelativeResize="0"/>
          <p:nvPr/>
        </p:nvPicPr>
        <p:blipFill rotWithShape="1">
          <a:blip r:embed="rId5">
            <a:alphaModFix/>
          </a:blip>
          <a:srcRect/>
          <a:stretch/>
        </p:blipFill>
        <p:spPr>
          <a:xfrm>
            <a:off x="1519650" y="2218641"/>
            <a:ext cx="3721423" cy="3674580"/>
          </a:xfrm>
          <a:prstGeom prst="rect">
            <a:avLst/>
          </a:prstGeom>
          <a:noFill/>
          <a:ln>
            <a:noFill/>
          </a:ln>
        </p:spPr>
      </p:pic>
      <p:sp>
        <p:nvSpPr>
          <p:cNvPr id="219" name="Google Shape;219;p11"/>
          <p:cNvSpPr txBox="1"/>
          <p:nvPr/>
        </p:nvSpPr>
        <p:spPr>
          <a:xfrm>
            <a:off x="1303083" y="6024082"/>
            <a:ext cx="9836985" cy="461665"/>
          </a:xfrm>
          <a:prstGeom prst="rect">
            <a:avLst/>
          </a:prstGeom>
          <a:noFill/>
          <a:ln>
            <a:noFill/>
          </a:ln>
        </p:spPr>
        <p:txBody>
          <a:bodyPr spcFirstLastPara="1" wrap="square" lIns="91425" tIns="45700" rIns="91425" bIns="45700" anchor="t" anchorCtr="0">
            <a:spAutoFit/>
          </a:bodyPr>
          <a:lstStyle/>
          <a:p>
            <a:pPr marL="107950" marR="0" lvl="0" indent="-107950" algn="l" rtl="0">
              <a:spcBef>
                <a:spcPts val="0"/>
              </a:spcBef>
              <a:spcAft>
                <a:spcPts val="0"/>
              </a:spcAft>
              <a:buNone/>
            </a:pPr>
            <a:r>
              <a:rPr lang="vi-VN" sz="2400" i="1">
                <a:solidFill>
                  <a:srgbClr val="FF0000"/>
                </a:solidFill>
                <a:latin typeface="Calibri"/>
                <a:ea typeface="Calibri"/>
                <a:cs typeface="Calibri"/>
                <a:sym typeface="Calibri"/>
              </a:rPr>
              <a:t>The traffic jams in Ha Noi are as serious and frequent as they are in Mumbai.</a:t>
            </a:r>
            <a:r>
              <a:rPr lang="vi-VN" sz="2400">
                <a:solidFill>
                  <a:srgbClr val="FF0000"/>
                </a:solidFill>
                <a:latin typeface="Calibri"/>
                <a:ea typeface="Calibri"/>
                <a:cs typeface="Calibri"/>
                <a:sym typeface="Calibri"/>
              </a:rPr>
              <a:t> </a:t>
            </a:r>
            <a:endParaRPr sz="28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500"/>
                                        <p:tgtEl>
                                          <p:spTgt spid="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25" name="Google Shape;225;p12"/>
          <p:cNvSpPr/>
          <p:nvPr/>
        </p:nvSpPr>
        <p:spPr>
          <a:xfrm>
            <a:off x="3977081" y="5090340"/>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26" name="Google Shape;226;p12"/>
          <p:cNvSpPr/>
          <p:nvPr/>
        </p:nvSpPr>
        <p:spPr>
          <a:xfrm>
            <a:off x="971990" y="1229521"/>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227" name="Google Shape;227;p12"/>
          <p:cNvSpPr/>
          <p:nvPr/>
        </p:nvSpPr>
        <p:spPr>
          <a:xfrm>
            <a:off x="2796096" y="2924366"/>
            <a:ext cx="1950733" cy="614336"/>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228" name="Google Shape;228;p12"/>
          <p:cNvSpPr/>
          <p:nvPr/>
        </p:nvSpPr>
        <p:spPr>
          <a:xfrm>
            <a:off x="971990" y="4677053"/>
            <a:ext cx="1883767" cy="61145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229" name="Google Shape;229;p12"/>
          <p:cNvSpPr/>
          <p:nvPr/>
        </p:nvSpPr>
        <p:spPr>
          <a:xfrm>
            <a:off x="5218686" y="1212996"/>
            <a:ext cx="6473888" cy="54250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230" name="Google Shape;230;p12"/>
          <p:cNvSpPr/>
          <p:nvPr/>
        </p:nvSpPr>
        <p:spPr>
          <a:xfrm>
            <a:off x="5218686" y="1945549"/>
            <a:ext cx="6474000" cy="2194500"/>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1: What can you see in this picture? What is special about it?</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2: Listen to the recording and choose the correct answer.</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3: Listen again and write ONE word or number in each gap</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4: Discussion: Compare traffic problems in Mumbai with the traffic problems in Ha Noi.</a:t>
            </a:r>
            <a:endParaRPr/>
          </a:p>
        </p:txBody>
      </p:sp>
      <p:sp>
        <p:nvSpPr>
          <p:cNvPr id="231" name="Google Shape;231;p12"/>
          <p:cNvSpPr/>
          <p:nvPr/>
        </p:nvSpPr>
        <p:spPr>
          <a:xfrm>
            <a:off x="5218686" y="4335810"/>
            <a:ext cx="6474000" cy="1141500"/>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5: Tick the traffic problems in big cities in Viet Nam.</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6: Write a paragraph of about 70 words about the traffic problems in your town / city.</a:t>
            </a:r>
            <a:endParaRPr/>
          </a:p>
        </p:txBody>
      </p:sp>
      <p:cxnSp>
        <p:nvCxnSpPr>
          <p:cNvPr id="232" name="Google Shape;232;p12"/>
          <p:cNvCxnSpPr>
            <a:stCxn id="226" idx="3"/>
            <a:endCxn id="227" idx="0"/>
          </p:cNvCxnSpPr>
          <p:nvPr/>
        </p:nvCxnSpPr>
        <p:spPr>
          <a:xfrm>
            <a:off x="2855757" y="1557058"/>
            <a:ext cx="915600" cy="1367400"/>
          </a:xfrm>
          <a:prstGeom prst="curvedConnector2">
            <a:avLst/>
          </a:prstGeom>
          <a:noFill/>
          <a:ln w="57150" cap="flat" cmpd="sng">
            <a:solidFill>
              <a:srgbClr val="F7941E"/>
            </a:solidFill>
            <a:prstDash val="solid"/>
            <a:miter lim="800000"/>
            <a:headEnd type="none" w="sm" len="sm"/>
            <a:tailEnd type="triangle" w="med" len="med"/>
          </a:ln>
        </p:spPr>
      </p:cxnSp>
      <p:cxnSp>
        <p:nvCxnSpPr>
          <p:cNvPr id="233" name="Google Shape;233;p12"/>
          <p:cNvCxnSpPr>
            <a:stCxn id="227" idx="1"/>
            <a:endCxn id="228" idx="0"/>
          </p:cNvCxnSpPr>
          <p:nvPr/>
        </p:nvCxnSpPr>
        <p:spPr>
          <a:xfrm flipH="1">
            <a:off x="1913796" y="3231534"/>
            <a:ext cx="882300" cy="1445400"/>
          </a:xfrm>
          <a:prstGeom prst="curvedConnector2">
            <a:avLst/>
          </a:prstGeom>
          <a:noFill/>
          <a:ln w="57150" cap="flat" cmpd="sng">
            <a:solidFill>
              <a:srgbClr val="F7941E"/>
            </a:solidFill>
            <a:prstDash val="solid"/>
            <a:miter lim="800000"/>
            <a:headEnd type="none" w="sm" len="sm"/>
            <a:tailEnd type="triangle" w="med" len="med"/>
          </a:ln>
        </p:spPr>
      </p:cxnSp>
      <p:sp>
        <p:nvSpPr>
          <p:cNvPr id="234" name="Google Shape;234;p12"/>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5" name="Google Shape;235;p12"/>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236" name="Google Shape;236;p12"/>
          <p:cNvSpPr txBox="1"/>
          <p:nvPr/>
        </p:nvSpPr>
        <p:spPr>
          <a:xfrm>
            <a:off x="4787234" y="518493"/>
            <a:ext cx="35967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chemeClr val="lt1"/>
                </a:solidFill>
                <a:latin typeface="Calibri"/>
                <a:ea typeface="Calibri"/>
                <a:cs typeface="Calibri"/>
                <a:sym typeface="Calibri"/>
              </a:rPr>
              <a:t>LESSON 6: SKILLS 2</a:t>
            </a:r>
            <a:endParaRPr/>
          </a:p>
        </p:txBody>
      </p:sp>
      <p:sp>
        <p:nvSpPr>
          <p:cNvPr id="237" name="Google Shape;237;p12"/>
          <p:cNvSpPr/>
          <p:nvPr/>
        </p:nvSpPr>
        <p:spPr>
          <a:xfrm>
            <a:off x="571987" y="5366091"/>
            <a:ext cx="793233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b="1">
                <a:solidFill>
                  <a:srgbClr val="000000"/>
                </a:solidFill>
                <a:latin typeface="Calibri"/>
                <a:ea typeface="Calibri"/>
                <a:cs typeface="Calibri"/>
                <a:sym typeface="Calibri"/>
              </a:rPr>
              <a:t>Aims of the stage:</a:t>
            </a:r>
            <a:endParaRPr/>
          </a:p>
          <a:p>
            <a:pPr marL="457200" marR="0" lvl="0" indent="-457200" algn="l" rtl="0">
              <a:spcBef>
                <a:spcPts val="0"/>
              </a:spcBef>
              <a:spcAft>
                <a:spcPts val="0"/>
              </a:spcAft>
              <a:buClr>
                <a:srgbClr val="000000"/>
              </a:buClr>
              <a:buSzPts val="2800"/>
              <a:buFont typeface="Noto Sans Symbols"/>
              <a:buChar char="⮚"/>
            </a:pPr>
            <a:r>
              <a:rPr lang="vi-VN" sz="2800">
                <a:solidFill>
                  <a:srgbClr val="000000"/>
                </a:solidFill>
                <a:latin typeface="Calibri"/>
                <a:ea typeface="Calibri"/>
                <a:cs typeface="Calibri"/>
                <a:sym typeface="Calibri"/>
              </a:rPr>
              <a:t>To help Ss prepare ideas to write a passage.</a:t>
            </a:r>
            <a:endParaRPr sz="2800">
              <a:solidFill>
                <a:schemeClr val="dk1"/>
              </a:solidFill>
              <a:latin typeface="Calibri"/>
              <a:ea typeface="Calibri"/>
              <a:cs typeface="Calibri"/>
              <a:sym typeface="Calibri"/>
            </a:endParaRPr>
          </a:p>
        </p:txBody>
      </p:sp>
      <p:pic>
        <p:nvPicPr>
          <p:cNvPr id="238" name="Google Shape;238;p12" descr="Quill with solid fill"/>
          <p:cNvPicPr preferRelativeResize="0"/>
          <p:nvPr/>
        </p:nvPicPr>
        <p:blipFill rotWithShape="1">
          <a:blip r:embed="rId4">
            <a:alphaModFix/>
          </a:blip>
          <a:srcRect/>
          <a:stretch/>
        </p:blipFill>
        <p:spPr>
          <a:xfrm>
            <a:off x="8100045" y="5604199"/>
            <a:ext cx="1072794" cy="10727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3"/>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45" name="Google Shape;245;p13"/>
          <p:cNvSpPr txBox="1"/>
          <p:nvPr/>
        </p:nvSpPr>
        <p:spPr>
          <a:xfrm>
            <a:off x="539852"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WRITING</a:t>
            </a:r>
            <a:endParaRPr sz="3600" b="1">
              <a:solidFill>
                <a:schemeClr val="dk1"/>
              </a:solidFill>
              <a:latin typeface="Arial"/>
              <a:ea typeface="Arial"/>
              <a:cs typeface="Arial"/>
              <a:sym typeface="Arial"/>
            </a:endParaRPr>
          </a:p>
        </p:txBody>
      </p:sp>
      <p:sp>
        <p:nvSpPr>
          <p:cNvPr id="246" name="Google Shape;246;p13"/>
          <p:cNvSpPr txBox="1"/>
          <p:nvPr/>
        </p:nvSpPr>
        <p:spPr>
          <a:xfrm>
            <a:off x="1004358" y="1379084"/>
            <a:ext cx="74157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Tick the traffic problems in big cities in Viet Nam.</a:t>
            </a:r>
            <a:endParaRPr sz="2400" b="1">
              <a:solidFill>
                <a:schemeClr val="dk1"/>
              </a:solidFill>
              <a:latin typeface="Calibri"/>
              <a:ea typeface="Calibri"/>
              <a:cs typeface="Calibri"/>
              <a:sym typeface="Calibri"/>
            </a:endParaRPr>
          </a:p>
        </p:txBody>
      </p:sp>
      <p:sp>
        <p:nvSpPr>
          <p:cNvPr id="247" name="Google Shape;247;p13"/>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48" name="Google Shape;248;p13"/>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5</a:t>
            </a:r>
            <a:endParaRPr/>
          </a:p>
        </p:txBody>
      </p:sp>
      <p:sp>
        <p:nvSpPr>
          <p:cNvPr id="249" name="Google Shape;249;p13"/>
          <p:cNvSpPr/>
          <p:nvPr/>
        </p:nvSpPr>
        <p:spPr>
          <a:xfrm>
            <a:off x="6631781" y="1962833"/>
            <a:ext cx="19861353"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0" name="Google Shape;250;p13"/>
          <p:cNvPicPr preferRelativeResize="0"/>
          <p:nvPr/>
        </p:nvPicPr>
        <p:blipFill rotWithShape="1">
          <a:blip r:embed="rId4">
            <a:alphaModFix/>
          </a:blip>
          <a:srcRect/>
          <a:stretch/>
        </p:blipFill>
        <p:spPr>
          <a:xfrm>
            <a:off x="6445280" y="2355617"/>
            <a:ext cx="4280829" cy="3847395"/>
          </a:xfrm>
          <a:prstGeom prst="rect">
            <a:avLst/>
          </a:prstGeom>
          <a:noFill/>
          <a:ln>
            <a:noFill/>
          </a:ln>
        </p:spPr>
      </p:pic>
      <p:pic>
        <p:nvPicPr>
          <p:cNvPr id="251" name="Google Shape;251;p13"/>
          <p:cNvPicPr preferRelativeResize="0"/>
          <p:nvPr/>
        </p:nvPicPr>
        <p:blipFill rotWithShape="1">
          <a:blip r:embed="rId5">
            <a:alphaModFix/>
          </a:blip>
          <a:srcRect/>
          <a:stretch/>
        </p:blipFill>
        <p:spPr>
          <a:xfrm>
            <a:off x="892205" y="2364437"/>
            <a:ext cx="5553075" cy="3838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4"/>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58" name="Google Shape;258;p14"/>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WRITING</a:t>
            </a:r>
            <a:endParaRPr sz="3600" b="1">
              <a:solidFill>
                <a:schemeClr val="dk1"/>
              </a:solidFill>
              <a:latin typeface="Arial"/>
              <a:ea typeface="Arial"/>
              <a:cs typeface="Arial"/>
              <a:sym typeface="Arial"/>
            </a:endParaRPr>
          </a:p>
        </p:txBody>
      </p:sp>
      <p:sp>
        <p:nvSpPr>
          <p:cNvPr id="259" name="Google Shape;259;p14"/>
          <p:cNvSpPr txBox="1"/>
          <p:nvPr/>
        </p:nvSpPr>
        <p:spPr>
          <a:xfrm>
            <a:off x="1004358" y="1367940"/>
            <a:ext cx="1081646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Write a paragraph of about 70 words about the traffic problems in your town / city.</a:t>
            </a:r>
            <a:endParaRPr sz="2400" b="1">
              <a:solidFill>
                <a:schemeClr val="dk1"/>
              </a:solidFill>
              <a:latin typeface="Calibri"/>
              <a:ea typeface="Calibri"/>
              <a:cs typeface="Calibri"/>
              <a:sym typeface="Calibri"/>
            </a:endParaRPr>
          </a:p>
        </p:txBody>
      </p:sp>
      <p:sp>
        <p:nvSpPr>
          <p:cNvPr id="260" name="Google Shape;260;p14"/>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61" name="Google Shape;261;p14"/>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6</a:t>
            </a:r>
            <a:endParaRPr/>
          </a:p>
        </p:txBody>
      </p:sp>
      <p:pic>
        <p:nvPicPr>
          <p:cNvPr id="262" name="Google Shape;262;p14"/>
          <p:cNvPicPr preferRelativeResize="0"/>
          <p:nvPr/>
        </p:nvPicPr>
        <p:blipFill rotWithShape="1">
          <a:blip r:embed="rId4">
            <a:alphaModFix/>
          </a:blip>
          <a:srcRect/>
          <a:stretch/>
        </p:blipFill>
        <p:spPr>
          <a:xfrm>
            <a:off x="257079" y="2144527"/>
            <a:ext cx="4602789" cy="2188153"/>
          </a:xfrm>
          <a:prstGeom prst="rect">
            <a:avLst/>
          </a:prstGeom>
          <a:noFill/>
          <a:ln>
            <a:noFill/>
          </a:ln>
        </p:spPr>
      </p:pic>
      <p:sp>
        <p:nvSpPr>
          <p:cNvPr id="263" name="Google Shape;263;p14"/>
          <p:cNvSpPr/>
          <p:nvPr/>
        </p:nvSpPr>
        <p:spPr>
          <a:xfrm>
            <a:off x="4966448" y="1747357"/>
            <a:ext cx="6958851" cy="51706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1" i="1">
                <a:solidFill>
                  <a:srgbClr val="00B2A5"/>
                </a:solidFill>
                <a:latin typeface="Calibri"/>
                <a:ea typeface="Calibri"/>
                <a:cs typeface="Calibri"/>
                <a:sym typeface="Calibri"/>
              </a:rPr>
              <a:t> The most serious traffic problem in our city – Ha Noi is the traffic jam. Although the public transport system in Ha Noi is quite modern and convenient, many people prefer using their own motorbikes. The reason for that is because most roads and streets in Ha Noi are quite smalls and include many tiny lanes. Therefore, using private vehicles allows them to get the destinations without walking long distance. The situation usually gets worse at rush hours when people all go to work or return home from work and schools. In conclusion, people should try to use public transport more often to reduce the traffic jams and exhaust.</a:t>
            </a:r>
            <a:endParaRPr sz="6000" b="1" i="1" cap="none">
              <a:solidFill>
                <a:srgbClr val="00B2A5"/>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5"/>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70" name="Google Shape;270;p15"/>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WRITING</a:t>
            </a:r>
            <a:endParaRPr sz="3600" b="1">
              <a:solidFill>
                <a:schemeClr val="dk1"/>
              </a:solidFill>
              <a:latin typeface="Arial"/>
              <a:ea typeface="Arial"/>
              <a:cs typeface="Arial"/>
              <a:sym typeface="Arial"/>
            </a:endParaRPr>
          </a:p>
        </p:txBody>
      </p:sp>
      <p:sp>
        <p:nvSpPr>
          <p:cNvPr id="271" name="Google Shape;271;p15"/>
          <p:cNvSpPr txBox="1"/>
          <p:nvPr/>
        </p:nvSpPr>
        <p:spPr>
          <a:xfrm>
            <a:off x="801697" y="1597337"/>
            <a:ext cx="60968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a:solidFill>
                  <a:srgbClr val="00B2A5"/>
                </a:solidFill>
                <a:latin typeface="Calibri"/>
                <a:ea typeface="Calibri"/>
                <a:cs typeface="Calibri"/>
                <a:sym typeface="Calibri"/>
              </a:rPr>
              <a:t>PEER CHECK AND CROSS CHECK</a:t>
            </a:r>
            <a:endParaRPr sz="3600">
              <a:solidFill>
                <a:srgbClr val="00B2A5"/>
              </a:solidFill>
              <a:latin typeface="Calibri"/>
              <a:ea typeface="Calibri"/>
              <a:cs typeface="Calibri"/>
              <a:sym typeface="Calibri"/>
            </a:endParaRPr>
          </a:p>
        </p:txBody>
      </p:sp>
      <p:sp>
        <p:nvSpPr>
          <p:cNvPr id="272" name="Google Shape;272;p15"/>
          <p:cNvSpPr txBox="1"/>
          <p:nvPr/>
        </p:nvSpPr>
        <p:spPr>
          <a:xfrm>
            <a:off x="5817485" y="2706196"/>
            <a:ext cx="4940369" cy="196451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a:solidFill>
                  <a:schemeClr val="dk1"/>
                </a:solidFill>
                <a:latin typeface="Calibri"/>
                <a:ea typeface="Calibri"/>
                <a:cs typeface="Calibri"/>
                <a:sym typeface="Calibri"/>
              </a:rPr>
              <a:t>Students can:</a:t>
            </a:r>
            <a:endParaRPr/>
          </a:p>
          <a:p>
            <a:pPr marL="457200" marR="0" lvl="0" indent="-4572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go and see other’s work</a:t>
            </a:r>
            <a:endParaRPr/>
          </a:p>
          <a:p>
            <a:pPr marL="457200" marR="0" lvl="0" indent="-4572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give comments to each other</a:t>
            </a:r>
            <a:endParaRPr/>
          </a:p>
        </p:txBody>
      </p:sp>
      <p:pic>
        <p:nvPicPr>
          <p:cNvPr id="273" name="Google Shape;273;p15"/>
          <p:cNvPicPr preferRelativeResize="0"/>
          <p:nvPr/>
        </p:nvPicPr>
        <p:blipFill rotWithShape="1">
          <a:blip r:embed="rId4">
            <a:alphaModFix/>
          </a:blip>
          <a:srcRect/>
          <a:stretch/>
        </p:blipFill>
        <p:spPr>
          <a:xfrm>
            <a:off x="1020467" y="2639804"/>
            <a:ext cx="3326303" cy="33263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p:nvPr/>
        </p:nvSpPr>
        <p:spPr>
          <a:xfrm>
            <a:off x="1073744" y="1331913"/>
            <a:ext cx="108153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WRAP-UP</a:t>
            </a:r>
            <a:endParaRPr/>
          </a:p>
        </p:txBody>
      </p:sp>
      <p:sp>
        <p:nvSpPr>
          <p:cNvPr id="280" name="Google Shape;280;p16"/>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81" name="Google Shape;281;p16"/>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1</a:t>
            </a:r>
            <a:endParaRPr/>
          </a:p>
        </p:txBody>
      </p:sp>
      <p:pic>
        <p:nvPicPr>
          <p:cNvPr id="282" name="Google Shape;282;p16"/>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283" name="Google Shape;283;p16"/>
          <p:cNvSpPr txBox="1"/>
          <p:nvPr/>
        </p:nvSpPr>
        <p:spPr>
          <a:xfrm>
            <a:off x="487067" y="207665"/>
            <a:ext cx="41326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CONSOLIDATION</a:t>
            </a:r>
            <a:endParaRPr sz="3600" b="1">
              <a:solidFill>
                <a:schemeClr val="dk1"/>
              </a:solidFill>
              <a:latin typeface="Arial"/>
              <a:ea typeface="Arial"/>
              <a:cs typeface="Arial"/>
              <a:sym typeface="Arial"/>
            </a:endParaRPr>
          </a:p>
        </p:txBody>
      </p:sp>
      <p:sp>
        <p:nvSpPr>
          <p:cNvPr id="284" name="Google Shape;284;p16"/>
          <p:cNvSpPr txBox="1"/>
          <p:nvPr/>
        </p:nvSpPr>
        <p:spPr>
          <a:xfrm>
            <a:off x="3397477" y="1793577"/>
            <a:ext cx="8491582" cy="4093428"/>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vi-VN" sz="2600">
                <a:solidFill>
                  <a:schemeClr val="dk1"/>
                </a:solidFill>
                <a:latin typeface="Calibri"/>
                <a:ea typeface="Calibri"/>
                <a:cs typeface="Calibri"/>
                <a:sym typeface="Calibri"/>
              </a:rPr>
              <a:t>In this lesson, we have learnt to:</a:t>
            </a:r>
            <a:endParaRPr/>
          </a:p>
          <a:p>
            <a:pPr marL="457200" marR="0" lvl="0" indent="-457200" algn="l" rtl="0">
              <a:lnSpc>
                <a:spcPct val="200000"/>
              </a:lnSpc>
              <a:spcBef>
                <a:spcPts val="0"/>
              </a:spcBef>
              <a:spcAft>
                <a:spcPts val="0"/>
              </a:spcAft>
              <a:buClr>
                <a:schemeClr val="dk1"/>
              </a:buClr>
              <a:buSzPts val="2600"/>
              <a:buFont typeface="Calibri"/>
              <a:buChar char="-"/>
            </a:pPr>
            <a:r>
              <a:rPr lang="vi-VN" sz="2600">
                <a:solidFill>
                  <a:schemeClr val="dk1"/>
                </a:solidFill>
                <a:latin typeface="Calibri"/>
                <a:ea typeface="Calibri"/>
                <a:cs typeface="Calibri"/>
                <a:sym typeface="Calibri"/>
              </a:rPr>
              <a:t>use the lexical items related to the topic </a:t>
            </a:r>
            <a:r>
              <a:rPr lang="vi-VN" sz="2600" i="1">
                <a:solidFill>
                  <a:schemeClr val="dk1"/>
                </a:solidFill>
                <a:latin typeface="Calibri"/>
                <a:ea typeface="Calibri"/>
                <a:cs typeface="Calibri"/>
                <a:sym typeface="Calibri"/>
              </a:rPr>
              <a:t>Traffic</a:t>
            </a:r>
            <a:endParaRPr/>
          </a:p>
          <a:p>
            <a:pPr marL="457200" marR="0" lvl="0" indent="-457200" algn="l" rtl="0">
              <a:lnSpc>
                <a:spcPct val="200000"/>
              </a:lnSpc>
              <a:spcBef>
                <a:spcPts val="0"/>
              </a:spcBef>
              <a:spcAft>
                <a:spcPts val="0"/>
              </a:spcAft>
              <a:buClr>
                <a:schemeClr val="dk1"/>
              </a:buClr>
              <a:buSzPts val="2600"/>
              <a:buFont typeface="Calibri"/>
              <a:buChar char="-"/>
            </a:pPr>
            <a:r>
              <a:rPr lang="vi-VN" sz="2600">
                <a:solidFill>
                  <a:schemeClr val="dk1"/>
                </a:solidFill>
                <a:latin typeface="Calibri"/>
                <a:ea typeface="Calibri"/>
                <a:cs typeface="Calibri"/>
                <a:sym typeface="Calibri"/>
              </a:rPr>
              <a:t>listen for main ideas and specific information about traffic problems in Mumbai </a:t>
            </a:r>
            <a:endParaRPr sz="2600">
              <a:solidFill>
                <a:schemeClr val="dk1"/>
              </a:solidFill>
              <a:latin typeface="Calibri"/>
              <a:ea typeface="Calibri"/>
              <a:cs typeface="Calibri"/>
              <a:sym typeface="Calibri"/>
            </a:endParaRPr>
          </a:p>
          <a:p>
            <a:pPr marL="457200" marR="0" lvl="0" indent="-457200" algn="l" rtl="0">
              <a:lnSpc>
                <a:spcPct val="200000"/>
              </a:lnSpc>
              <a:spcBef>
                <a:spcPts val="0"/>
              </a:spcBef>
              <a:spcAft>
                <a:spcPts val="0"/>
              </a:spcAft>
              <a:buClr>
                <a:schemeClr val="dk1"/>
              </a:buClr>
              <a:buSzPts val="2600"/>
              <a:buFont typeface="Calibri"/>
              <a:buChar char="-"/>
            </a:pPr>
            <a:r>
              <a:rPr lang="vi-VN" sz="2600">
                <a:solidFill>
                  <a:schemeClr val="dk1"/>
                </a:solidFill>
                <a:latin typeface="Calibri"/>
                <a:ea typeface="Calibri"/>
                <a:cs typeface="Calibri"/>
                <a:sym typeface="Calibri"/>
              </a:rPr>
              <a:t>write about traffic problems in your area. </a:t>
            </a:r>
            <a:endParaRPr/>
          </a:p>
        </p:txBody>
      </p:sp>
      <p:pic>
        <p:nvPicPr>
          <p:cNvPr id="285" name="Google Shape;285;p16" descr="Presentation with checklist with solid fill"/>
          <p:cNvPicPr preferRelativeResize="0"/>
          <p:nvPr/>
        </p:nvPicPr>
        <p:blipFill rotWithShape="1">
          <a:blip r:embed="rId4">
            <a:alphaModFix/>
          </a:blip>
          <a:srcRect/>
          <a:stretch/>
        </p:blipFill>
        <p:spPr>
          <a:xfrm>
            <a:off x="723899" y="2630855"/>
            <a:ext cx="2330929" cy="23309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7"/>
          <p:cNvSpPr txBox="1"/>
          <p:nvPr/>
        </p:nvSpPr>
        <p:spPr>
          <a:xfrm>
            <a:off x="1086444" y="1331913"/>
            <a:ext cx="108153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HOMEWORK</a:t>
            </a:r>
            <a:endParaRPr/>
          </a:p>
        </p:txBody>
      </p:sp>
      <p:sp>
        <p:nvSpPr>
          <p:cNvPr id="292" name="Google Shape;292;p17"/>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93" name="Google Shape;293;p17"/>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2</a:t>
            </a:r>
            <a:endParaRPr/>
          </a:p>
        </p:txBody>
      </p:sp>
      <p:pic>
        <p:nvPicPr>
          <p:cNvPr id="294" name="Google Shape;294;p17"/>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295" name="Google Shape;295;p17"/>
          <p:cNvSpPr txBox="1"/>
          <p:nvPr/>
        </p:nvSpPr>
        <p:spPr>
          <a:xfrm>
            <a:off x="487067" y="207665"/>
            <a:ext cx="41326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CONSOLIDATION</a:t>
            </a:r>
            <a:endParaRPr sz="3600" b="1">
              <a:solidFill>
                <a:schemeClr val="dk1"/>
              </a:solidFill>
              <a:latin typeface="Arial"/>
              <a:ea typeface="Arial"/>
              <a:cs typeface="Arial"/>
              <a:sym typeface="Arial"/>
            </a:endParaRPr>
          </a:p>
        </p:txBody>
      </p:sp>
      <p:sp>
        <p:nvSpPr>
          <p:cNvPr id="296" name="Google Shape;296;p17"/>
          <p:cNvSpPr txBox="1"/>
          <p:nvPr/>
        </p:nvSpPr>
        <p:spPr>
          <a:xfrm>
            <a:off x="827500" y="2234046"/>
            <a:ext cx="8872500" cy="1816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Prepare for the next lesson: </a:t>
            </a:r>
            <a:r>
              <a:rPr lang="vi-VN" sz="2800" b="1">
                <a:solidFill>
                  <a:schemeClr val="accent2"/>
                </a:solidFill>
                <a:latin typeface="Calibri"/>
                <a:ea typeface="Calibri"/>
                <a:cs typeface="Calibri"/>
                <a:sym typeface="Calibri"/>
              </a:rPr>
              <a:t>Looking back &amp; Project</a:t>
            </a:r>
            <a:endParaRPr/>
          </a:p>
          <a:p>
            <a:pPr marL="342900" marR="0" lvl="0" indent="-3429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Rewrite the passage on the notebook.</a:t>
            </a:r>
            <a:endParaRPr sz="280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Do exercises in the workbook.</a:t>
            </a:r>
            <a:endParaRPr sz="2800">
              <a:solidFill>
                <a:schemeClr val="dk1"/>
              </a:solidFill>
              <a:latin typeface="Calibri"/>
              <a:ea typeface="Calibri"/>
              <a:cs typeface="Calibri"/>
              <a:sym typeface="Calibri"/>
            </a:endParaRPr>
          </a:p>
        </p:txBody>
      </p:sp>
      <p:pic>
        <p:nvPicPr>
          <p:cNvPr id="297" name="Google Shape;297;p17"/>
          <p:cNvPicPr preferRelativeResize="0"/>
          <p:nvPr/>
        </p:nvPicPr>
        <p:blipFill rotWithShape="1">
          <a:blip r:embed="rId4">
            <a:alphaModFix/>
          </a:blip>
          <a:srcRect/>
          <a:stretch/>
        </p:blipFill>
        <p:spPr>
          <a:xfrm>
            <a:off x="7861300" y="3042342"/>
            <a:ext cx="3326993" cy="33269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8"/>
          <p:cNvPicPr preferRelativeResize="0">
            <a:picLocks noGrp="1"/>
          </p:cNvPicPr>
          <p:nvPr>
            <p:ph type="body" idx="1"/>
          </p:nvPr>
        </p:nvPicPr>
        <p:blipFill rotWithShape="1">
          <a:blip r:embed="rId3">
            <a:alphaModFix/>
          </a:blip>
          <a:srcRect/>
          <a:stretch/>
        </p:blipFill>
        <p:spPr>
          <a:xfrm>
            <a:off x="1445941" y="109729"/>
            <a:ext cx="9143999" cy="6839711"/>
          </a:xfrm>
          <a:prstGeom prst="rect">
            <a:avLst/>
          </a:prstGeom>
          <a:noFill/>
          <a:ln>
            <a:noFill/>
          </a:ln>
        </p:spPr>
      </p:pic>
      <p:sp>
        <p:nvSpPr>
          <p:cNvPr id="303" name="Google Shape;303;p18"/>
          <p:cNvSpPr/>
          <p:nvPr/>
        </p:nvSpPr>
        <p:spPr>
          <a:xfrm>
            <a:off x="2969941" y="5904791"/>
            <a:ext cx="60960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3372567" y="1670264"/>
            <a:ext cx="3533549"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4" name="Google Shape;94;p2"/>
          <p:cNvPicPr preferRelativeResize="0"/>
          <p:nvPr/>
        </p:nvPicPr>
        <p:blipFill rotWithShape="1">
          <a:blip r:embed="rId3">
            <a:alphaModFix/>
          </a:blip>
          <a:srcRect/>
          <a:stretch/>
        </p:blipFill>
        <p:spPr>
          <a:xfrm>
            <a:off x="2780778" y="1303957"/>
            <a:ext cx="1344559" cy="1277694"/>
          </a:xfrm>
          <a:prstGeom prst="rect">
            <a:avLst/>
          </a:prstGeom>
          <a:noFill/>
          <a:ln>
            <a:noFill/>
          </a:ln>
        </p:spPr>
      </p:pic>
      <p:sp>
        <p:nvSpPr>
          <p:cNvPr id="95" name="Google Shape;95;p2"/>
          <p:cNvSpPr txBox="1"/>
          <p:nvPr/>
        </p:nvSpPr>
        <p:spPr>
          <a:xfrm>
            <a:off x="4125338" y="1757476"/>
            <a:ext cx="32121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i="0" u="none" strike="noStrike" cap="none">
                <a:solidFill>
                  <a:schemeClr val="lt1"/>
                </a:solidFill>
                <a:latin typeface="Calibri"/>
                <a:ea typeface="Calibri"/>
                <a:cs typeface="Calibri"/>
                <a:sym typeface="Calibri"/>
              </a:rPr>
              <a:t>LESSON 6: SKILLS 2</a:t>
            </a:r>
            <a:endParaRPr/>
          </a:p>
        </p:txBody>
      </p:sp>
      <p:pic>
        <p:nvPicPr>
          <p:cNvPr id="96" name="Google Shape;96;p2"/>
          <p:cNvPicPr preferRelativeResize="0"/>
          <p:nvPr/>
        </p:nvPicPr>
        <p:blipFill rotWithShape="1">
          <a:blip r:embed="rId4">
            <a:alphaModFix/>
          </a:blip>
          <a:srcRect/>
          <a:stretch/>
        </p:blipFill>
        <p:spPr>
          <a:xfrm>
            <a:off x="-1" y="0"/>
            <a:ext cx="12192000" cy="1303957"/>
          </a:xfrm>
          <a:prstGeom prst="rect">
            <a:avLst/>
          </a:prstGeom>
          <a:noFill/>
          <a:ln>
            <a:noFill/>
          </a:ln>
        </p:spPr>
      </p:pic>
      <p:pic>
        <p:nvPicPr>
          <p:cNvPr id="97" name="Google Shape;97;p2"/>
          <p:cNvPicPr preferRelativeResize="0"/>
          <p:nvPr/>
        </p:nvPicPr>
        <p:blipFill rotWithShape="1">
          <a:blip r:embed="rId5">
            <a:alphaModFix/>
          </a:blip>
          <a:srcRect/>
          <a:stretch/>
        </p:blipFill>
        <p:spPr>
          <a:xfrm>
            <a:off x="2168547" y="172218"/>
            <a:ext cx="855823" cy="848808"/>
          </a:xfrm>
          <a:prstGeom prst="rect">
            <a:avLst/>
          </a:prstGeom>
          <a:noFill/>
          <a:ln>
            <a:noFill/>
          </a:ln>
        </p:spPr>
      </p:pic>
      <p:sp>
        <p:nvSpPr>
          <p:cNvPr id="98" name="Google Shape;98;p2"/>
          <p:cNvSpPr txBox="1"/>
          <p:nvPr/>
        </p:nvSpPr>
        <p:spPr>
          <a:xfrm>
            <a:off x="780915" y="237708"/>
            <a:ext cx="138763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Unit</a:t>
            </a:r>
            <a:endParaRPr/>
          </a:p>
        </p:txBody>
      </p:sp>
      <p:sp>
        <p:nvSpPr>
          <p:cNvPr id="99" name="Google Shape;99;p2"/>
          <p:cNvSpPr txBox="1"/>
          <p:nvPr/>
        </p:nvSpPr>
        <p:spPr>
          <a:xfrm>
            <a:off x="3327150" y="229764"/>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000" b="1">
                <a:solidFill>
                  <a:schemeClr val="lt1"/>
                </a:solidFill>
                <a:latin typeface="Open Sans"/>
                <a:ea typeface="Open Sans"/>
                <a:cs typeface="Open Sans"/>
                <a:sym typeface="Open Sans"/>
              </a:rPr>
              <a:t>TRAFFIC</a:t>
            </a:r>
            <a:endParaRPr/>
          </a:p>
        </p:txBody>
      </p:sp>
      <p:sp>
        <p:nvSpPr>
          <p:cNvPr id="100" name="Google Shape;100;p2"/>
          <p:cNvSpPr txBox="1"/>
          <p:nvPr/>
        </p:nvSpPr>
        <p:spPr>
          <a:xfrm>
            <a:off x="2235238" y="190029"/>
            <a:ext cx="72244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b="1">
                <a:solidFill>
                  <a:schemeClr val="lt1"/>
                </a:solidFill>
                <a:latin typeface="Open Sans"/>
                <a:ea typeface="Open Sans"/>
                <a:cs typeface="Open Sans"/>
                <a:sym typeface="Open Sans"/>
              </a:rPr>
              <a:t>7</a:t>
            </a:r>
            <a:endParaRPr/>
          </a:p>
        </p:txBody>
      </p:sp>
      <p:pic>
        <p:nvPicPr>
          <p:cNvPr id="101" name="Google Shape;101;p2"/>
          <p:cNvPicPr preferRelativeResize="0"/>
          <p:nvPr/>
        </p:nvPicPr>
        <p:blipFill rotWithShape="1">
          <a:blip r:embed="rId6">
            <a:alphaModFix/>
          </a:blip>
          <a:srcRect/>
          <a:stretch/>
        </p:blipFill>
        <p:spPr>
          <a:xfrm>
            <a:off x="3024370" y="2607914"/>
            <a:ext cx="6771756" cy="39184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p:nvPr/>
        </p:nvSpPr>
        <p:spPr>
          <a:xfrm>
            <a:off x="3427102" y="587387"/>
            <a:ext cx="4958616" cy="884574"/>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
          <p:cNvSpPr txBox="1"/>
          <p:nvPr/>
        </p:nvSpPr>
        <p:spPr>
          <a:xfrm>
            <a:off x="4791560" y="706508"/>
            <a:ext cx="33153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lt1"/>
                </a:solidFill>
                <a:latin typeface="Open Sans"/>
                <a:ea typeface="Open Sans"/>
                <a:cs typeface="Open Sans"/>
                <a:sym typeface="Open Sans"/>
              </a:rPr>
              <a:t>OBJECTIVES</a:t>
            </a:r>
            <a:endParaRPr/>
          </a:p>
        </p:txBody>
      </p:sp>
      <p:pic>
        <p:nvPicPr>
          <p:cNvPr id="108" name="Google Shape;108;p3"/>
          <p:cNvPicPr preferRelativeResize="0"/>
          <p:nvPr/>
        </p:nvPicPr>
        <p:blipFill rotWithShape="1">
          <a:blip r:embed="rId3">
            <a:alphaModFix/>
          </a:blip>
          <a:srcRect/>
          <a:stretch/>
        </p:blipFill>
        <p:spPr>
          <a:xfrm>
            <a:off x="3192320" y="144696"/>
            <a:ext cx="1515332" cy="1583743"/>
          </a:xfrm>
          <a:prstGeom prst="rect">
            <a:avLst/>
          </a:prstGeom>
          <a:noFill/>
          <a:ln>
            <a:noFill/>
          </a:ln>
        </p:spPr>
      </p:pic>
      <p:sp>
        <p:nvSpPr>
          <p:cNvPr id="109" name="Google Shape;109;p3"/>
          <p:cNvSpPr txBox="1"/>
          <p:nvPr/>
        </p:nvSpPr>
        <p:spPr>
          <a:xfrm>
            <a:off x="1165024" y="1728439"/>
            <a:ext cx="9673961" cy="45858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a:solidFill>
                  <a:schemeClr val="dk1"/>
                </a:solidFill>
                <a:latin typeface="Calibri"/>
                <a:ea typeface="Calibri"/>
                <a:cs typeface="Calibri"/>
                <a:sym typeface="Calibri"/>
              </a:rPr>
              <a:t>By the end of the lesson, students will be able to:</a:t>
            </a:r>
            <a:endParaRPr/>
          </a:p>
          <a:p>
            <a:pPr marL="457200" marR="0" lvl="0" indent="-457200" algn="l" rtl="0">
              <a:lnSpc>
                <a:spcPct val="150000"/>
              </a:lnSpc>
              <a:spcBef>
                <a:spcPts val="1200"/>
              </a:spcBef>
              <a:spcAft>
                <a:spcPts val="0"/>
              </a:spcAft>
              <a:buClr>
                <a:schemeClr val="dk1"/>
              </a:buClr>
              <a:buSzPts val="2800"/>
              <a:buFont typeface="Courier New"/>
              <a:buChar char="o"/>
            </a:pPr>
            <a:r>
              <a:rPr lang="vi-VN" sz="2800">
                <a:solidFill>
                  <a:schemeClr val="dk1"/>
                </a:solidFill>
                <a:latin typeface="Calibri"/>
                <a:ea typeface="Calibri"/>
                <a:cs typeface="Calibri"/>
                <a:sym typeface="Calibri"/>
              </a:rPr>
              <a:t>Listening</a:t>
            </a:r>
            <a:endParaRPr/>
          </a:p>
          <a:p>
            <a:pPr marL="0" marR="0" lvl="0" indent="0" algn="l" rtl="0">
              <a:lnSpc>
                <a:spcPct val="150000"/>
              </a:lnSpc>
              <a:spcBef>
                <a:spcPts val="1200"/>
              </a:spcBef>
              <a:spcAft>
                <a:spcPts val="0"/>
              </a:spcAft>
              <a:buNone/>
            </a:pPr>
            <a:r>
              <a:rPr lang="vi-VN" sz="2800">
                <a:solidFill>
                  <a:schemeClr val="dk1"/>
                </a:solidFill>
                <a:latin typeface="Calibri"/>
                <a:ea typeface="Calibri"/>
                <a:cs typeface="Calibri"/>
                <a:sym typeface="Calibri"/>
              </a:rPr>
              <a:t>- use the lexical items related to the topic </a:t>
            </a:r>
            <a:r>
              <a:rPr lang="vi-VN" sz="2800" i="1">
                <a:solidFill>
                  <a:schemeClr val="dk1"/>
                </a:solidFill>
                <a:latin typeface="Calibri"/>
                <a:ea typeface="Calibri"/>
                <a:cs typeface="Calibri"/>
                <a:sym typeface="Calibri"/>
              </a:rPr>
              <a:t>Traffic</a:t>
            </a:r>
            <a:endParaRPr/>
          </a:p>
          <a:p>
            <a:pPr marL="0" marR="0" lvl="0" indent="0" algn="l" rtl="0">
              <a:lnSpc>
                <a:spcPct val="150000"/>
              </a:lnSpc>
              <a:spcBef>
                <a:spcPts val="1200"/>
              </a:spcBef>
              <a:spcAft>
                <a:spcPts val="0"/>
              </a:spcAft>
              <a:buNone/>
            </a:pPr>
            <a:r>
              <a:rPr lang="vi-VN" sz="2800">
                <a:solidFill>
                  <a:schemeClr val="dk1"/>
                </a:solidFill>
                <a:latin typeface="Calibri"/>
                <a:ea typeface="Calibri"/>
                <a:cs typeface="Calibri"/>
                <a:sym typeface="Calibri"/>
              </a:rPr>
              <a:t>- listen for main ideas and specific information about traffic problems in Mumbai. </a:t>
            </a:r>
            <a:endParaRPr/>
          </a:p>
          <a:p>
            <a:pPr marL="457200" marR="0" lvl="0" indent="-457200" algn="l" rtl="0">
              <a:lnSpc>
                <a:spcPct val="150000"/>
              </a:lnSpc>
              <a:spcBef>
                <a:spcPts val="1200"/>
              </a:spcBef>
              <a:spcAft>
                <a:spcPts val="0"/>
              </a:spcAft>
              <a:buClr>
                <a:schemeClr val="dk1"/>
              </a:buClr>
              <a:buSzPts val="2800"/>
              <a:buFont typeface="Courier New"/>
              <a:buChar char="o"/>
            </a:pPr>
            <a:r>
              <a:rPr lang="vi-VN" sz="2800">
                <a:solidFill>
                  <a:schemeClr val="dk1"/>
                </a:solidFill>
                <a:latin typeface="Calibri"/>
                <a:ea typeface="Calibri"/>
                <a:cs typeface="Calibri"/>
                <a:sym typeface="Calibri"/>
              </a:rPr>
              <a:t>Writing: write about traffic problems in your area</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15" name="Google Shape;115;p4"/>
          <p:cNvSpPr/>
          <p:nvPr/>
        </p:nvSpPr>
        <p:spPr>
          <a:xfrm>
            <a:off x="3977081" y="5090340"/>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16" name="Google Shape;116;p4"/>
          <p:cNvSpPr/>
          <p:nvPr/>
        </p:nvSpPr>
        <p:spPr>
          <a:xfrm>
            <a:off x="971990" y="1229521"/>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17" name="Google Shape;117;p4"/>
          <p:cNvSpPr/>
          <p:nvPr/>
        </p:nvSpPr>
        <p:spPr>
          <a:xfrm>
            <a:off x="2796096" y="2924366"/>
            <a:ext cx="1950733" cy="614336"/>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18" name="Google Shape;118;p4"/>
          <p:cNvSpPr/>
          <p:nvPr/>
        </p:nvSpPr>
        <p:spPr>
          <a:xfrm>
            <a:off x="971990" y="4677053"/>
            <a:ext cx="1883767" cy="61145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119" name="Google Shape;119;p4"/>
          <p:cNvSpPr/>
          <p:nvPr/>
        </p:nvSpPr>
        <p:spPr>
          <a:xfrm>
            <a:off x="5218686" y="1212996"/>
            <a:ext cx="6473888" cy="54250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120" name="Google Shape;120;p4"/>
          <p:cNvSpPr/>
          <p:nvPr/>
        </p:nvSpPr>
        <p:spPr>
          <a:xfrm>
            <a:off x="5218686" y="2021749"/>
            <a:ext cx="6473888" cy="219446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1: What can you see in this picture? What is special about it?</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2: Listen to the recording and choose the correct answer.</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3: Listen again and write ONE word or number in each gap</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4: Discussion: Compare traffic problems in Mumbai with traffic problems in Ha Noi.</a:t>
            </a:r>
            <a:endParaRPr/>
          </a:p>
        </p:txBody>
      </p:sp>
      <p:sp>
        <p:nvSpPr>
          <p:cNvPr id="121" name="Google Shape;121;p4"/>
          <p:cNvSpPr/>
          <p:nvPr/>
        </p:nvSpPr>
        <p:spPr>
          <a:xfrm>
            <a:off x="5218686" y="4412010"/>
            <a:ext cx="6473888" cy="1141543"/>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5: Tick the traffic problems in big cities in Viet Nam.</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6: Write a paragraph of about 70 words about the traffic problems in your town / city.</a:t>
            </a:r>
            <a:endParaRPr/>
          </a:p>
        </p:txBody>
      </p:sp>
      <p:cxnSp>
        <p:nvCxnSpPr>
          <p:cNvPr id="122" name="Google Shape;122;p4"/>
          <p:cNvCxnSpPr>
            <a:stCxn id="116" idx="3"/>
            <a:endCxn id="117" idx="0"/>
          </p:cNvCxnSpPr>
          <p:nvPr/>
        </p:nvCxnSpPr>
        <p:spPr>
          <a:xfrm>
            <a:off x="2855757" y="1557058"/>
            <a:ext cx="915600" cy="1367400"/>
          </a:xfrm>
          <a:prstGeom prst="curvedConnector2">
            <a:avLst/>
          </a:prstGeom>
          <a:noFill/>
          <a:ln w="57150" cap="flat" cmpd="sng">
            <a:solidFill>
              <a:srgbClr val="F7941E"/>
            </a:solidFill>
            <a:prstDash val="solid"/>
            <a:miter lim="800000"/>
            <a:headEnd type="none" w="sm" len="sm"/>
            <a:tailEnd type="triangle" w="med" len="med"/>
          </a:ln>
        </p:spPr>
      </p:cxnSp>
      <p:cxnSp>
        <p:nvCxnSpPr>
          <p:cNvPr id="123" name="Google Shape;123;p4"/>
          <p:cNvCxnSpPr>
            <a:stCxn id="117" idx="1"/>
            <a:endCxn id="118" idx="0"/>
          </p:cNvCxnSpPr>
          <p:nvPr/>
        </p:nvCxnSpPr>
        <p:spPr>
          <a:xfrm flipH="1">
            <a:off x="1913796" y="3231534"/>
            <a:ext cx="882300" cy="1445400"/>
          </a:xfrm>
          <a:prstGeom prst="curvedConnector2">
            <a:avLst/>
          </a:prstGeom>
          <a:noFill/>
          <a:ln w="57150" cap="flat" cmpd="sng">
            <a:solidFill>
              <a:srgbClr val="F7941E"/>
            </a:solidFill>
            <a:prstDash val="solid"/>
            <a:miter lim="800000"/>
            <a:headEnd type="none" w="sm" len="sm"/>
            <a:tailEnd type="triangle" w="med" len="med"/>
          </a:ln>
        </p:spPr>
      </p:cxnSp>
      <p:cxnSp>
        <p:nvCxnSpPr>
          <p:cNvPr id="124" name="Google Shape;124;p4"/>
          <p:cNvCxnSpPr>
            <a:stCxn id="118" idx="3"/>
            <a:endCxn id="125" idx="0"/>
          </p:cNvCxnSpPr>
          <p:nvPr/>
        </p:nvCxnSpPr>
        <p:spPr>
          <a:xfrm>
            <a:off x="2855757" y="4982781"/>
            <a:ext cx="915600" cy="804600"/>
          </a:xfrm>
          <a:prstGeom prst="curvedConnector2">
            <a:avLst/>
          </a:prstGeom>
          <a:noFill/>
          <a:ln w="57150" cap="flat" cmpd="sng">
            <a:solidFill>
              <a:srgbClr val="F7941E"/>
            </a:solidFill>
            <a:prstDash val="solid"/>
            <a:miter lim="800000"/>
            <a:headEnd type="none" w="sm" len="sm"/>
            <a:tailEnd type="triangle" w="med" len="med"/>
          </a:ln>
        </p:spPr>
      </p:cxnSp>
      <p:sp>
        <p:nvSpPr>
          <p:cNvPr id="126" name="Google Shape;126;p4"/>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28" name="Google Shape;128;p4"/>
          <p:cNvSpPr txBox="1"/>
          <p:nvPr/>
        </p:nvSpPr>
        <p:spPr>
          <a:xfrm>
            <a:off x="4787234" y="518493"/>
            <a:ext cx="35967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chemeClr val="lt1"/>
                </a:solidFill>
                <a:latin typeface="Calibri"/>
                <a:ea typeface="Calibri"/>
                <a:cs typeface="Calibri"/>
                <a:sym typeface="Calibri"/>
              </a:rPr>
              <a:t>LESSON 6: SKILLS 2</a:t>
            </a:r>
            <a:endParaRPr/>
          </a:p>
        </p:txBody>
      </p:sp>
      <p:sp>
        <p:nvSpPr>
          <p:cNvPr id="125" name="Google Shape;125;p4"/>
          <p:cNvSpPr/>
          <p:nvPr/>
        </p:nvSpPr>
        <p:spPr>
          <a:xfrm>
            <a:off x="2796096" y="5787480"/>
            <a:ext cx="1950733" cy="60596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CONSOLIDATION</a:t>
            </a:r>
            <a:endParaRPr sz="1800">
              <a:solidFill>
                <a:schemeClr val="dk1"/>
              </a:solidFill>
              <a:latin typeface="Calibri"/>
              <a:ea typeface="Calibri"/>
              <a:cs typeface="Calibri"/>
              <a:sym typeface="Calibri"/>
            </a:endParaRPr>
          </a:p>
        </p:txBody>
      </p:sp>
      <p:sp>
        <p:nvSpPr>
          <p:cNvPr id="129" name="Google Shape;129;p4"/>
          <p:cNvSpPr/>
          <p:nvPr/>
        </p:nvSpPr>
        <p:spPr>
          <a:xfrm>
            <a:off x="5218686" y="5747982"/>
            <a:ext cx="6456111" cy="68496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vi-VN" sz="1800">
                <a:solidFill>
                  <a:schemeClr val="dk1"/>
                </a:solidFill>
                <a:latin typeface="Calibri"/>
                <a:ea typeface="Calibri"/>
                <a:cs typeface="Calibri"/>
                <a:sym typeface="Calibri"/>
              </a:rPr>
              <a:t>Wrap-up</a:t>
            </a:r>
            <a:endParaRPr/>
          </a:p>
          <a:p>
            <a:pPr marL="285750" marR="0" lvl="0" indent="-285750" algn="l" rtl="0">
              <a:spcBef>
                <a:spcPts val="0"/>
              </a:spcBef>
              <a:spcAft>
                <a:spcPts val="0"/>
              </a:spcAft>
              <a:buClr>
                <a:schemeClr val="dk1"/>
              </a:buClr>
              <a:buSzPts val="1800"/>
              <a:buFont typeface="Arial"/>
              <a:buChar char="•"/>
            </a:pPr>
            <a:r>
              <a:rPr lang="vi-VN"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5" name="Google Shape;135;p5"/>
          <p:cNvSpPr/>
          <p:nvPr/>
        </p:nvSpPr>
        <p:spPr>
          <a:xfrm>
            <a:off x="971990" y="1229521"/>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36" name="Google Shape;136;p5"/>
          <p:cNvSpPr/>
          <p:nvPr/>
        </p:nvSpPr>
        <p:spPr>
          <a:xfrm>
            <a:off x="5218686" y="1212996"/>
            <a:ext cx="6473888" cy="54250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137" name="Google Shape;137;p5"/>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8" name="Google Shape;138;p5"/>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39" name="Google Shape;139;p5"/>
          <p:cNvSpPr txBox="1"/>
          <p:nvPr/>
        </p:nvSpPr>
        <p:spPr>
          <a:xfrm>
            <a:off x="4787234" y="518493"/>
            <a:ext cx="35967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chemeClr val="lt1"/>
                </a:solidFill>
                <a:latin typeface="Calibri"/>
                <a:ea typeface="Calibri"/>
                <a:cs typeface="Calibri"/>
                <a:sym typeface="Calibri"/>
              </a:rPr>
              <a:t>LESSON 6: SKILLS 2</a:t>
            </a:r>
            <a:endParaRPr/>
          </a:p>
        </p:txBody>
      </p:sp>
      <p:sp>
        <p:nvSpPr>
          <p:cNvPr id="140" name="Google Shape;140;p5"/>
          <p:cNvSpPr/>
          <p:nvPr/>
        </p:nvSpPr>
        <p:spPr>
          <a:xfrm>
            <a:off x="5651185" y="3162774"/>
            <a:ext cx="5827840" cy="17894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b="1">
                <a:solidFill>
                  <a:srgbClr val="000000"/>
                </a:solidFill>
                <a:latin typeface="Calibri"/>
                <a:ea typeface="Calibri"/>
                <a:cs typeface="Calibri"/>
                <a:sym typeface="Calibri"/>
              </a:rPr>
              <a:t>Aims of the stage:</a:t>
            </a:r>
            <a:endParaRPr/>
          </a:p>
          <a:p>
            <a:pPr marL="342900" marR="0" lvl="0" indent="-342900" algn="l" rtl="0">
              <a:lnSpc>
                <a:spcPct val="150000"/>
              </a:lnSpc>
              <a:spcBef>
                <a:spcPts val="0"/>
              </a:spcBef>
              <a:spcAft>
                <a:spcPts val="0"/>
              </a:spcAft>
              <a:buClr>
                <a:srgbClr val="000000"/>
              </a:buClr>
              <a:buSzPts val="2400"/>
              <a:buFont typeface="Noto Sans Symbols"/>
              <a:buChar char="⮚"/>
            </a:pPr>
            <a:r>
              <a:rPr lang="vi-VN" sz="2400">
                <a:solidFill>
                  <a:srgbClr val="000000"/>
                </a:solidFill>
                <a:latin typeface="Calibri"/>
                <a:ea typeface="Calibri"/>
                <a:cs typeface="Calibri"/>
                <a:sym typeface="Calibri"/>
              </a:rPr>
              <a:t>To activate students’ prior knowledge and vocabulary related to the lesson.</a:t>
            </a:r>
            <a:endParaRPr sz="3600">
              <a:solidFill>
                <a:schemeClr val="dk1"/>
              </a:solidFill>
              <a:latin typeface="Calibri"/>
              <a:ea typeface="Calibri"/>
              <a:cs typeface="Calibri"/>
              <a:sym typeface="Calibri"/>
            </a:endParaRPr>
          </a:p>
        </p:txBody>
      </p:sp>
      <p:pic>
        <p:nvPicPr>
          <p:cNvPr id="141" name="Google Shape;141;p5"/>
          <p:cNvPicPr preferRelativeResize="0"/>
          <p:nvPr/>
        </p:nvPicPr>
        <p:blipFill rotWithShape="1">
          <a:blip r:embed="rId4">
            <a:alphaModFix/>
          </a:blip>
          <a:srcRect/>
          <a:stretch/>
        </p:blipFill>
        <p:spPr>
          <a:xfrm>
            <a:off x="905391" y="2565043"/>
            <a:ext cx="3169920" cy="3169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148" name="Google Shape;148;p6"/>
          <p:cNvSpPr txBox="1"/>
          <p:nvPr/>
        </p:nvSpPr>
        <p:spPr>
          <a:xfrm>
            <a:off x="663572" y="202239"/>
            <a:ext cx="3059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WARM-UP</a:t>
            </a:r>
            <a:endParaRPr sz="3600" b="1">
              <a:solidFill>
                <a:schemeClr val="dk1"/>
              </a:solidFill>
              <a:latin typeface="Arial"/>
              <a:ea typeface="Arial"/>
              <a:cs typeface="Arial"/>
              <a:sym typeface="Arial"/>
            </a:endParaRPr>
          </a:p>
        </p:txBody>
      </p:sp>
      <p:pic>
        <p:nvPicPr>
          <p:cNvPr id="149" name="Google Shape;149;p6"/>
          <p:cNvPicPr preferRelativeResize="0"/>
          <p:nvPr/>
        </p:nvPicPr>
        <p:blipFill rotWithShape="1">
          <a:blip r:embed="rId4">
            <a:alphaModFix/>
          </a:blip>
          <a:srcRect t="1826"/>
          <a:stretch/>
        </p:blipFill>
        <p:spPr>
          <a:xfrm>
            <a:off x="7883384" y="1083307"/>
            <a:ext cx="4308614" cy="5774693"/>
          </a:xfrm>
          <a:prstGeom prst="rect">
            <a:avLst/>
          </a:prstGeom>
          <a:noFill/>
          <a:ln>
            <a:noFill/>
          </a:ln>
        </p:spPr>
      </p:pic>
      <p:sp>
        <p:nvSpPr>
          <p:cNvPr id="150" name="Google Shape;150;p6"/>
          <p:cNvSpPr/>
          <p:nvPr/>
        </p:nvSpPr>
        <p:spPr>
          <a:xfrm>
            <a:off x="1012043" y="3103203"/>
            <a:ext cx="585929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cap="none">
                <a:solidFill>
                  <a:srgbClr val="048DA4"/>
                </a:solidFill>
                <a:latin typeface="Calibri"/>
                <a:ea typeface="Calibri"/>
                <a:cs typeface="Calibri"/>
                <a:sym typeface="Calibri"/>
              </a:rPr>
              <a:t>TRAFFIC PROBLEMS</a:t>
            </a:r>
            <a:endParaRPr sz="5400" b="1" cap="none">
              <a:solidFill>
                <a:srgbClr val="048DA4"/>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56" name="Google Shape;156;p7"/>
          <p:cNvSpPr/>
          <p:nvPr/>
        </p:nvSpPr>
        <p:spPr>
          <a:xfrm>
            <a:off x="971990" y="1229521"/>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57" name="Google Shape;157;p7"/>
          <p:cNvSpPr/>
          <p:nvPr/>
        </p:nvSpPr>
        <p:spPr>
          <a:xfrm>
            <a:off x="2796096" y="2924366"/>
            <a:ext cx="1950733" cy="614336"/>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58" name="Google Shape;158;p7"/>
          <p:cNvSpPr/>
          <p:nvPr/>
        </p:nvSpPr>
        <p:spPr>
          <a:xfrm>
            <a:off x="5218686" y="1212996"/>
            <a:ext cx="6473888" cy="54250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159" name="Google Shape;159;p7"/>
          <p:cNvSpPr/>
          <p:nvPr/>
        </p:nvSpPr>
        <p:spPr>
          <a:xfrm>
            <a:off x="5218686" y="2021749"/>
            <a:ext cx="6473888" cy="219446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1: What can you see in this picture? What is special about it?</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2: Listen to the recording and choose the correct answer.</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3: Listen again and write ONE word or number in each gap</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4: Discussion: Compare traffic problems in Mumbai with traffic problems in Ha Noi.</a:t>
            </a:r>
            <a:endParaRPr/>
          </a:p>
        </p:txBody>
      </p:sp>
      <p:cxnSp>
        <p:nvCxnSpPr>
          <p:cNvPr id="160" name="Google Shape;160;p7"/>
          <p:cNvCxnSpPr>
            <a:stCxn id="156" idx="3"/>
            <a:endCxn id="157" idx="0"/>
          </p:cNvCxnSpPr>
          <p:nvPr/>
        </p:nvCxnSpPr>
        <p:spPr>
          <a:xfrm>
            <a:off x="2855757" y="1557058"/>
            <a:ext cx="915600" cy="1367400"/>
          </a:xfrm>
          <a:prstGeom prst="curvedConnector2">
            <a:avLst/>
          </a:prstGeom>
          <a:noFill/>
          <a:ln w="57150" cap="flat" cmpd="sng">
            <a:solidFill>
              <a:srgbClr val="F7941E"/>
            </a:solidFill>
            <a:prstDash val="solid"/>
            <a:miter lim="800000"/>
            <a:headEnd type="none" w="sm" len="sm"/>
            <a:tailEnd type="triangle" w="med" len="med"/>
          </a:ln>
        </p:spPr>
      </p:cxnSp>
      <p:sp>
        <p:nvSpPr>
          <p:cNvPr id="161" name="Google Shape;161;p7"/>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63" name="Google Shape;163;p7"/>
          <p:cNvSpPr txBox="1"/>
          <p:nvPr/>
        </p:nvSpPr>
        <p:spPr>
          <a:xfrm>
            <a:off x="4787234" y="518493"/>
            <a:ext cx="35967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chemeClr val="lt1"/>
                </a:solidFill>
                <a:latin typeface="Calibri"/>
                <a:ea typeface="Calibri"/>
                <a:cs typeface="Calibri"/>
                <a:sym typeface="Calibri"/>
              </a:rPr>
              <a:t>LESSON 6: SKILLS 2</a:t>
            </a:r>
            <a:endParaRPr/>
          </a:p>
        </p:txBody>
      </p:sp>
      <p:sp>
        <p:nvSpPr>
          <p:cNvPr id="164" name="Google Shape;164;p7"/>
          <p:cNvSpPr/>
          <p:nvPr/>
        </p:nvSpPr>
        <p:spPr>
          <a:xfrm>
            <a:off x="857542" y="4578473"/>
            <a:ext cx="5827840" cy="147732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b="1">
                <a:solidFill>
                  <a:srgbClr val="000000"/>
                </a:solidFill>
                <a:latin typeface="Calibri"/>
                <a:ea typeface="Calibri"/>
                <a:cs typeface="Calibri"/>
                <a:sym typeface="Calibri"/>
              </a:rPr>
              <a:t>Aims of the stage:</a:t>
            </a:r>
            <a:endParaRPr/>
          </a:p>
          <a:p>
            <a:pPr marL="342900" marR="0" lvl="0" indent="-342900" algn="l" rtl="0">
              <a:spcBef>
                <a:spcPts val="0"/>
              </a:spcBef>
              <a:spcAft>
                <a:spcPts val="0"/>
              </a:spcAft>
              <a:buClr>
                <a:srgbClr val="000000"/>
              </a:buClr>
              <a:buSzPts val="2400"/>
              <a:buFont typeface="Noto Sans Symbols"/>
              <a:buChar char="⮚"/>
            </a:pPr>
            <a:r>
              <a:rPr lang="vi-VN" sz="2400">
                <a:solidFill>
                  <a:srgbClr val="000000"/>
                </a:solidFill>
                <a:latin typeface="Calibri"/>
                <a:ea typeface="Calibri"/>
                <a:cs typeface="Calibri"/>
                <a:sym typeface="Calibri"/>
              </a:rPr>
              <a:t>To help Ss brainstorm the topic and prepare for the listening</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8"/>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171" name="Google Shape;171;p8"/>
          <p:cNvSpPr txBox="1"/>
          <p:nvPr/>
        </p:nvSpPr>
        <p:spPr>
          <a:xfrm>
            <a:off x="487067" y="208434"/>
            <a:ext cx="48097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LISTENING</a:t>
            </a:r>
            <a:endParaRPr sz="3600" b="1">
              <a:solidFill>
                <a:schemeClr val="dk1"/>
              </a:solidFill>
              <a:latin typeface="Arial"/>
              <a:ea typeface="Arial"/>
              <a:cs typeface="Arial"/>
              <a:sym typeface="Arial"/>
            </a:endParaRPr>
          </a:p>
        </p:txBody>
      </p:sp>
      <p:sp>
        <p:nvSpPr>
          <p:cNvPr id="172" name="Google Shape;172;p8"/>
          <p:cNvSpPr txBox="1"/>
          <p:nvPr/>
        </p:nvSpPr>
        <p:spPr>
          <a:xfrm>
            <a:off x="997853" y="1242414"/>
            <a:ext cx="552090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What can you see in this picture? What is special about it?</a:t>
            </a:r>
            <a:endParaRPr sz="2400" b="1">
              <a:solidFill>
                <a:schemeClr val="dk1"/>
              </a:solidFill>
              <a:latin typeface="Calibri"/>
              <a:ea typeface="Calibri"/>
              <a:cs typeface="Calibri"/>
              <a:sym typeface="Calibri"/>
            </a:endParaRPr>
          </a:p>
        </p:txBody>
      </p:sp>
      <p:sp>
        <p:nvSpPr>
          <p:cNvPr id="173" name="Google Shape;173;p8"/>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74" name="Google Shape;174;p8"/>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1</a:t>
            </a:r>
            <a:endParaRPr/>
          </a:p>
        </p:txBody>
      </p:sp>
      <p:pic>
        <p:nvPicPr>
          <p:cNvPr id="175" name="Google Shape;175;p8" descr="Conversation - Free people icons"/>
          <p:cNvPicPr preferRelativeResize="0"/>
          <p:nvPr/>
        </p:nvPicPr>
        <p:blipFill rotWithShape="1">
          <a:blip r:embed="rId4">
            <a:alphaModFix/>
          </a:blip>
          <a:srcRect/>
          <a:stretch/>
        </p:blipFill>
        <p:spPr>
          <a:xfrm>
            <a:off x="1358129" y="2554800"/>
            <a:ext cx="2984334" cy="2984335"/>
          </a:xfrm>
          <a:prstGeom prst="rect">
            <a:avLst/>
          </a:prstGeom>
          <a:noFill/>
          <a:ln>
            <a:noFill/>
          </a:ln>
        </p:spPr>
      </p:pic>
      <p:pic>
        <p:nvPicPr>
          <p:cNvPr id="176" name="Google Shape;176;p8"/>
          <p:cNvPicPr preferRelativeResize="0"/>
          <p:nvPr/>
        </p:nvPicPr>
        <p:blipFill rotWithShape="1">
          <a:blip r:embed="rId5">
            <a:alphaModFix/>
          </a:blip>
          <a:srcRect t="13103"/>
          <a:stretch/>
        </p:blipFill>
        <p:spPr>
          <a:xfrm>
            <a:off x="7587600" y="1149450"/>
            <a:ext cx="4081250" cy="5680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p:cNvPicPr preferRelativeResize="0"/>
          <p:nvPr/>
        </p:nvPicPr>
        <p:blipFill rotWithShape="1">
          <a:blip r:embed="rId3">
            <a:alphaModFix/>
          </a:blip>
          <a:srcRect/>
          <a:stretch/>
        </p:blipFill>
        <p:spPr>
          <a:xfrm>
            <a:off x="989680" y="2525122"/>
            <a:ext cx="6124646" cy="2515297"/>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10053"/>
            <a:ext cx="12192000" cy="1083306"/>
          </a:xfrm>
          <a:prstGeom prst="rect">
            <a:avLst/>
          </a:prstGeom>
          <a:noFill/>
          <a:ln>
            <a:noFill/>
          </a:ln>
        </p:spPr>
      </p:pic>
      <p:sp>
        <p:nvSpPr>
          <p:cNvPr id="184" name="Google Shape;184;p9"/>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LISTENING</a:t>
            </a:r>
            <a:endParaRPr sz="3600" b="1">
              <a:solidFill>
                <a:schemeClr val="dk1"/>
              </a:solidFill>
              <a:latin typeface="Arial"/>
              <a:ea typeface="Arial"/>
              <a:cs typeface="Arial"/>
              <a:sym typeface="Arial"/>
            </a:endParaRPr>
          </a:p>
        </p:txBody>
      </p:sp>
      <p:sp>
        <p:nvSpPr>
          <p:cNvPr id="185" name="Google Shape;185;p9"/>
          <p:cNvSpPr txBox="1"/>
          <p:nvPr/>
        </p:nvSpPr>
        <p:spPr>
          <a:xfrm>
            <a:off x="1009005" y="1380948"/>
            <a:ext cx="99647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Listen to the recording and choose the correct answer A, B, or C.</a:t>
            </a:r>
            <a:endParaRPr sz="2400" b="1">
              <a:solidFill>
                <a:schemeClr val="dk1"/>
              </a:solidFill>
              <a:latin typeface="Calibri"/>
              <a:ea typeface="Calibri"/>
              <a:cs typeface="Calibri"/>
              <a:sym typeface="Calibri"/>
            </a:endParaRPr>
          </a:p>
        </p:txBody>
      </p:sp>
      <p:sp>
        <p:nvSpPr>
          <p:cNvPr id="186" name="Google Shape;186;p9"/>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87" name="Google Shape;187;p9"/>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2</a:t>
            </a:r>
            <a:endParaRPr/>
          </a:p>
        </p:txBody>
      </p:sp>
      <p:sp>
        <p:nvSpPr>
          <p:cNvPr id="188" name="Google Shape;188;p9"/>
          <p:cNvSpPr/>
          <p:nvPr/>
        </p:nvSpPr>
        <p:spPr>
          <a:xfrm>
            <a:off x="1009005" y="4304019"/>
            <a:ext cx="542400" cy="528000"/>
          </a:xfrm>
          <a:prstGeom prst="ellipse">
            <a:avLst/>
          </a:prstGeom>
          <a:noFill/>
          <a:ln w="38100" cap="flat" cmpd="sng">
            <a:solidFill>
              <a:srgbClr val="C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5">
            <a:alphaModFix/>
          </a:blip>
          <a:srcRect/>
          <a:stretch/>
        </p:blipFill>
        <p:spPr>
          <a:xfrm>
            <a:off x="9551311" y="130698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757</Words>
  <Application>Microsoft Office PowerPoint</Application>
  <PresentationFormat>Widescreen</PresentationFormat>
  <Paragraphs>114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Courier New</vt:lpstr>
      <vt:lpstr>Arial</vt:lpstr>
      <vt:lpstr>Open Sans</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Microsoft account</cp:lastModifiedBy>
  <cp:revision>3</cp:revision>
  <dcterms:created xsi:type="dcterms:W3CDTF">2020-12-09T02:04:09Z</dcterms:created>
  <dcterms:modified xsi:type="dcterms:W3CDTF">2023-10-25T17:15:13Z</dcterms:modified>
</cp:coreProperties>
</file>