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2" r:id="rId4"/>
    <p:sldMasterId id="2147483694" r:id="rId5"/>
    <p:sldMasterId id="2147483701" r:id="rId6"/>
    <p:sldMasterId id="2147483714" r:id="rId7"/>
    <p:sldMasterId id="2147483734" r:id="rId8"/>
    <p:sldMasterId id="2147483741" r:id="rId9"/>
  </p:sldMasterIdLst>
  <p:notesMasterIdLst>
    <p:notesMasterId r:id="rId46"/>
  </p:notesMasterIdLst>
  <p:handoutMasterIdLst>
    <p:handoutMasterId r:id="rId47"/>
  </p:handoutMasterIdLst>
  <p:sldIdLst>
    <p:sldId id="333" r:id="rId10"/>
    <p:sldId id="349" r:id="rId11"/>
    <p:sldId id="334" r:id="rId12"/>
    <p:sldId id="338" r:id="rId13"/>
    <p:sldId id="340" r:id="rId14"/>
    <p:sldId id="341" r:id="rId15"/>
    <p:sldId id="342" r:id="rId16"/>
    <p:sldId id="370" r:id="rId17"/>
    <p:sldId id="345" r:id="rId18"/>
    <p:sldId id="346" r:id="rId19"/>
    <p:sldId id="347" r:id="rId20"/>
    <p:sldId id="344" r:id="rId21"/>
    <p:sldId id="350" r:id="rId22"/>
    <p:sldId id="351" r:id="rId23"/>
    <p:sldId id="352" r:id="rId24"/>
    <p:sldId id="353" r:id="rId25"/>
    <p:sldId id="354" r:id="rId26"/>
    <p:sldId id="355" r:id="rId27"/>
    <p:sldId id="371" r:id="rId28"/>
    <p:sldId id="357" r:id="rId29"/>
    <p:sldId id="358" r:id="rId30"/>
    <p:sldId id="359" r:id="rId31"/>
    <p:sldId id="372" r:id="rId32"/>
    <p:sldId id="361" r:id="rId33"/>
    <p:sldId id="362" r:id="rId34"/>
    <p:sldId id="373" r:id="rId35"/>
    <p:sldId id="365" r:id="rId36"/>
    <p:sldId id="384" r:id="rId37"/>
    <p:sldId id="366" r:id="rId38"/>
    <p:sldId id="374" r:id="rId39"/>
    <p:sldId id="377" r:id="rId40"/>
    <p:sldId id="378" r:id="rId41"/>
    <p:sldId id="379" r:id="rId42"/>
    <p:sldId id="380" r:id="rId43"/>
    <p:sldId id="382" r:id="rId44"/>
    <p:sldId id="367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A8A"/>
    <a:srgbClr val="CC3300"/>
    <a:srgbClr val="CC0000"/>
    <a:srgbClr val="008000"/>
    <a:srgbClr val="CDDDAD"/>
    <a:srgbClr val="FFC319"/>
    <a:srgbClr val="FFFFFF"/>
    <a:srgbClr val="F7F7F7"/>
    <a:srgbClr val="FCFCFC"/>
    <a:srgbClr val="FDF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83577" autoAdjust="0"/>
  </p:normalViewPr>
  <p:slideViewPr>
    <p:cSldViewPr>
      <p:cViewPr varScale="1">
        <p:scale>
          <a:sx n="75" d="100"/>
          <a:sy n="75" d="100"/>
        </p:scale>
        <p:origin x="186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6EBF27-E758-41E6-A7E2-C4FEA4B3F2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93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E41DF4-5CC4-4AB1-B010-BAC58F1128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70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Vậy để</a:t>
            </a:r>
            <a:r>
              <a:rPr lang="en-US" baseline="0" dirty="0" smtClean="0"/>
              <a:t> có câu trả lời chính xác và đầy đủ, chúng ta cùng tìm hiểu trong bài học hôm nay, bài 18: nam châm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41DF4-5CC4-4AB1-B010-BAC58F1128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7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7C7756B-7134-4742-877E-FB0AF312BDEB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8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7C7756B-7134-4742-877E-FB0AF312BDEB}" type="slidenum">
              <a:rPr lang="en-US">
                <a:solidFill>
                  <a:prstClr val="black"/>
                </a:solidFill>
              </a:rPr>
              <a:pPr eaLnBrk="1" hangingPunct="1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7C7756B-7134-4742-877E-FB0AF312BDEB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1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7C7756B-7134-4742-877E-FB0AF312BDEB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05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đầu nam châm hút vật liệu bằng</a:t>
            </a:r>
            <a:r>
              <a:rPr lang="en-US" sz="12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sắt, thép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và không hút vật liệu </a:t>
            </a:r>
            <a:r>
              <a:rPr lang="en-US" sz="12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như đồng, gỗ, nhôm, vàng ....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7C7756B-7134-4742-877E-FB0AF312BDEB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96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7C7756B-7134-4742-877E-FB0AF312BDEB}" type="slidenum">
              <a:rPr 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5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41DF4-5CC4-4AB1-B010-BAC58F11285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3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84"/>
            <a:ext cx="368300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3454400" y="4705355"/>
            <a:ext cx="8534400" cy="2152651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5867400" y="781055"/>
            <a:ext cx="6324600" cy="5048251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6400800" y="10"/>
            <a:ext cx="43688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8" y="3"/>
            <a:ext cx="8777817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3" y="8"/>
            <a:ext cx="8496300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334433" y="1597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725084" y="1597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3117851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4510617" y="1597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5903384" y="1597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3884084" y="-3623202"/>
            <a:ext cx="0" cy="775123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4008967" y="-2682875"/>
            <a:ext cx="0" cy="80010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4015317" y="-1624010"/>
            <a:ext cx="0" cy="8013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3876676" y="-418565"/>
            <a:ext cx="0" cy="773641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3554943" y="968384"/>
            <a:ext cx="0" cy="709295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820459" y="2769659"/>
            <a:ext cx="0" cy="56239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3149603" y="277822"/>
            <a:ext cx="1350433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381008" y="2427297"/>
            <a:ext cx="13504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8" y="271470"/>
            <a:ext cx="3344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775892" y="1591"/>
            <a:ext cx="1350433" cy="234951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3153833" y="4541845"/>
            <a:ext cx="134620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381008" y="2435234"/>
            <a:ext cx="1350433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07158"/>
            <a:ext cx="28448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07158"/>
            <a:ext cx="38608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407158"/>
            <a:ext cx="2844800" cy="314325"/>
          </a:xfrm>
        </p:spPr>
        <p:txBody>
          <a:bodyPr/>
          <a:lstStyle>
            <a:lvl1pPr>
              <a:defRPr/>
            </a:lvl1pPr>
          </a:lstStyle>
          <a:p>
            <a:fld id="{628EDB2F-3C67-4858-B57B-288B8BEF8CF3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10769603" y="0"/>
            <a:ext cx="1435100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7327900" y="1333504"/>
            <a:ext cx="8805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7306733" y="159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5943608" y="3495675"/>
            <a:ext cx="1350433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44500" y="1884372"/>
            <a:ext cx="109728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/>
          <a:srcRect l="22409" t="16374" b="27486"/>
          <a:stretch>
            <a:fillRect/>
          </a:stretch>
        </p:blipFill>
        <p:spPr bwMode="gray">
          <a:xfrm rot="393398">
            <a:off x="3556007" y="609602"/>
            <a:ext cx="3551767" cy="219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A8EEE-BC94-4E5F-87C4-05A4D66506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25446"/>
            <a:ext cx="27432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25446"/>
            <a:ext cx="8026400" cy="58007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6660-B5F8-48C8-8D1F-8F3FF4C6CF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9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31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31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31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52066070-0DE7-42E7-B2EA-1B718EC8B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9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7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31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31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31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E61552DD-599B-4DF2-82CF-C19E526B3B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9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31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31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31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05F8B4C9-02AD-4C5E-B86F-6893052C4F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1EB6A-2CA4-4197-93FD-1D2F8A07DE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26263-912F-4166-B031-E33D35D6F3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96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C780D-6747-4212-B7C4-C6EB584B73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D580D-7E27-4258-955B-9F42A654CA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862A-16CE-480D-A6BD-FEC13F4CC8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53701-5246-4726-99B3-1043ABBD3C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37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A42B0-4B96-488A-93F3-4048BC4A23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63E3E-582F-4EB1-BED1-FBD88DA4F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4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86E4E-C089-4F2E-8937-E444C788CC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2B728-60ED-4422-8DBD-B7380809C9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4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9A052-99F1-4B0A-B498-CE1C2C6EE9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9569-8605-4811-AC7B-6EC84D958F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E36B-515D-4F41-B6C0-BA1F6575FF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78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B31C-AF76-4B88-83D1-F908DD4989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487D9-46ED-4F33-94AB-47D58F19B8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7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4EB6-C98D-466B-B689-384C7B700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B027-67D5-497C-B6F6-E090AE4749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00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66B84-CD74-4F42-92BD-E5AD73FB90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5B2A0-F1ED-4098-8508-0D6570894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03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9B668-BF0F-4684-959A-BCD33F1FF9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7215-BA22-4CC9-9D18-CAD5B284D1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27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7E83-59BB-4A09-8682-543DFD3C2A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B555-0082-444B-A281-37F70E2905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7" y="283872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5" y="20415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9" y="5288980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E85CE-B75B-4097-9F0C-3006C17915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02" y="4174923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18A811-DE77-4C32-9E2D-64F132EA7AF0}"/>
              </a:ext>
            </a:extLst>
          </p:cNvPr>
          <p:cNvGrpSpPr/>
          <p:nvPr userDrawn="1"/>
        </p:nvGrpSpPr>
        <p:grpSpPr>
          <a:xfrm>
            <a:off x="135257" y="15205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80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31" y="5450615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3941-478C-4515-A2E6-6D8965D66B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0FB52-811B-463F-B12F-0A695DC9BB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75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2449-61DF-464B-8028-4DA76B54C0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51C9A-8873-4D58-8282-C132E247E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4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2E01-787E-4D00-B11B-7CB816C7C2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59D1-6A61-4332-83C4-4E01262672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46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0B53-F87F-46F1-8D88-85B4AAE552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088E0-C40B-401E-890D-644A48EABD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27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F6CEF-FB05-422C-A13D-5B6E3771D4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907E-25FF-4ECC-94E4-F7AC5C987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31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DC1A1-6F55-453E-9615-115832AE03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2AC13-790D-4E55-9B28-A551E9EBE6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9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88517-6E00-4A35-9109-F6E781DB96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0A6F-8BE0-43CA-8798-AB9FAB764B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98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2F2EE-FD51-4357-AEAB-3C96D71F6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569A5-4704-4000-A920-BE2BAF0EB3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8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DC819-AE4E-445B-AF68-34FB4A89FC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D89F-6E60-40CD-A8A6-BBDE1F8153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0E2CA-6D28-45FF-A41A-6B2D35C548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12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F1B46-1A8C-498E-8ED6-77EE745CD4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6065-6609-4E9F-AB2B-5D9E777383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2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510E8-EF41-4FF5-986D-C225FA0D1F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6163-F710-4D83-930E-5F50B7E913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2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7" y="283872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5" y="20415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9" y="5288980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02" y="4174923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18A811-DE77-4C32-9E2D-64F132EA7AF0}"/>
              </a:ext>
            </a:extLst>
          </p:cNvPr>
          <p:cNvGrpSpPr/>
          <p:nvPr userDrawn="1"/>
        </p:nvGrpSpPr>
        <p:grpSpPr>
          <a:xfrm>
            <a:off x="135257" y="15205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80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31" y="5450615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4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A94D2-A351-4074-AC5E-CA700A0244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54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1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87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75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07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48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49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61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61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1641D-0AD5-431B-A475-6DB38BC82D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7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8988952-1F8D-442E-9563-D24C2731A84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26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1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7" y="283872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5" y="20415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9" y="5288980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81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12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02" y="4174923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6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18A811-DE77-4C32-9E2D-64F132EA7AF0}"/>
              </a:ext>
            </a:extLst>
          </p:cNvPr>
          <p:cNvGrpSpPr/>
          <p:nvPr userDrawn="1"/>
        </p:nvGrpSpPr>
        <p:grpSpPr>
          <a:xfrm>
            <a:off x="135257" y="15205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80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31" y="5450615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3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271E19D-841E-469E-958F-AD5A7E90F8BB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6" y="283866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4" y="2040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8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71DCB-1733-493A-B6A1-95E9E138F2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5" y="5288974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8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8" y="4174917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8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18A811-DE77-4C32-9E2D-64F132EA7AF0}"/>
              </a:ext>
            </a:extLst>
          </p:cNvPr>
          <p:cNvGrpSpPr/>
          <p:nvPr userDrawn="1"/>
        </p:nvGrpSpPr>
        <p:grpSpPr>
          <a:xfrm>
            <a:off x="135255" y="15199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9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9" y="5450609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14E92-50D5-4717-BBBD-A4155713176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83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17-D197-4197-9DBD-0E785F61AB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3772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9E39D-480E-4DD6-80E0-F8B3910006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2600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C65B-79CE-49C2-9151-3F0FD03E2E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67908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3604-764D-4A62-AFDD-29AF2389C53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6137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D2B6-C5FE-4656-BE0C-7C28A9B7E1C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20850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A3BC4-F179-4D29-8073-221CE716EB6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397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606CE-AA27-45ED-810F-DDF3632605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0DCC-E705-4644-B251-6F5A6BC91F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702824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6AD13-E65E-4BCC-862A-495934C5ABB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94823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918AF-FB41-41EA-98BE-9E3DB4AC9F6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9072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9AEE1-638D-4694-A1CE-CD8E6F4C2B6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6071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88EA5-4925-4922-97E9-9BD549A86C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2700" y="-9525"/>
            <a:ext cx="12208933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6344" y="5500690"/>
            <a:ext cx="1921935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702733" y="9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2237317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3774017" y="9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5310717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6845300" y="388944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8382000" y="619129"/>
            <a:ext cx="0" cy="6256339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9918700" y="773117"/>
            <a:ext cx="0" cy="6102351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1455400" y="900120"/>
            <a:ext cx="0" cy="5975351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3460751" y="-3041650"/>
            <a:ext cx="0" cy="69215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6104467" y="-4563004"/>
            <a:ext cx="0" cy="1220893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6104467" y="-3439053"/>
            <a:ext cx="0" cy="1220893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6106584" y="-2314574"/>
            <a:ext cx="0" cy="12204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6106584" y="-1190622"/>
            <a:ext cx="0" cy="12204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6540501" y="420168"/>
            <a:ext cx="0" cy="1123103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5340352" y="2692402"/>
            <a:ext cx="1504949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9946225" y="4937127"/>
            <a:ext cx="1494367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732374" y="3808414"/>
            <a:ext cx="1504951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8409520" y="6064258"/>
            <a:ext cx="1504949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3795184" y="9"/>
            <a:ext cx="1504949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3803658" y="4938715"/>
            <a:ext cx="1494367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8401058" y="1566863"/>
            <a:ext cx="1494367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245231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65600" y="6245231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31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8E9D3D1-9BA0-4960-9236-DC81C572944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5389033" y="9"/>
            <a:ext cx="68072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325439"/>
            <a:ext cx="109728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6"/>
          <a:srcRect l="22409" t="16374" b="27486"/>
          <a:stretch>
            <a:fillRect/>
          </a:stretch>
        </p:blipFill>
        <p:spPr bwMode="gray">
          <a:xfrm rot="786797">
            <a:off x="8839203" y="-381000"/>
            <a:ext cx="3223684" cy="1995488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gray">
          <a:xfrm rot="20740733" flipH="1">
            <a:off x="65620" y="5726113"/>
            <a:ext cx="1631949" cy="13716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4067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E4F249-9158-4A8C-B278-ABCDC0FB10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4067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4067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A0D4FA-D7F6-4E08-AA86-B47E232A4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0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5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1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66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2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67" indent="-45716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76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4067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5BCD14-4CB7-4F6C-A433-1F7DCBFF13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4067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4067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CBAE53-BC07-47A0-9072-6FC3197557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9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0F8C22-10CB-4EA8-ABEE-E8DE3DB5AB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22/7/2022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D06614-388A-4E0A-911F-53E005F07E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8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1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25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958E5E-BC64-4062-982C-DD9E33D571D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6677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6.wdp"/><Relationship Id="rId1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microsoft.com/office/2007/relationships/hdphoto" Target="../media/hdphoto7.wdp"/><Relationship Id="rId12" Type="http://schemas.openxmlformats.org/officeDocument/2006/relationships/image" Target="../media/image47.png"/><Relationship Id="rId17" Type="http://schemas.microsoft.com/office/2007/relationships/hdphoto" Target="../media/hdphoto1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39.png"/><Relationship Id="rId19" Type="http://schemas.microsoft.com/office/2007/relationships/hdphoto" Target="../media/hdphoto18.wdp"/><Relationship Id="rId4" Type="http://schemas.openxmlformats.org/officeDocument/2006/relationships/image" Target="../media/image36.png"/><Relationship Id="rId9" Type="http://schemas.microsoft.com/office/2007/relationships/hdphoto" Target="../media/hdphoto15.wdp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5" Type="http://schemas.openxmlformats.org/officeDocument/2006/relationships/image" Target="../media/image24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3.wdp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5" Type="http://schemas.openxmlformats.org/officeDocument/2006/relationships/image" Target="../media/image52.jpeg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0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50.png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11" Type="http://schemas.microsoft.com/office/2007/relationships/hdphoto" Target="../media/hdphoto19.wdp"/><Relationship Id="rId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microsoft.com/office/2007/relationships/hdphoto" Target="../media/hdphoto14.wdp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VIDEO%202.1.%20T&#431;&#416;NG%20T&#193;C%202%20NAM%20CH&#194;M%20TH&#7920;C%20T&#7870;.mp4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hyperlink" Target="VIDEO%202.%20T&#431;&#416;NG%20T&#193;C%20HAI%20NAM%20CH&#194;M.mp4" TargetMode="External"/><Relationship Id="rId5" Type="http://schemas.openxmlformats.org/officeDocument/2006/relationships/image" Target="../media/image58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11" Type="http://schemas.openxmlformats.org/officeDocument/2006/relationships/image" Target="../media/image50.png"/><Relationship Id="rId5" Type="http://schemas.openxmlformats.org/officeDocument/2006/relationships/image" Target="../media/image25.png"/><Relationship Id="rId10" Type="http://schemas.microsoft.com/office/2007/relationships/hdphoto" Target="../media/hdphoto18.wdp"/><Relationship Id="rId4" Type="http://schemas.microsoft.com/office/2007/relationships/hdphoto" Target="../media/hdphoto14.wdp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3.png"/><Relationship Id="rId7" Type="http://schemas.openxmlformats.org/officeDocument/2006/relationships/hyperlink" Target="VIDEO%203.%20T&#431;&#416;NG%20T&#193;C%20KIM%20NAM%20CH&#194;M.mp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11" Type="http://schemas.openxmlformats.org/officeDocument/2006/relationships/image" Target="../media/image62.png"/><Relationship Id="rId5" Type="http://schemas.openxmlformats.org/officeDocument/2006/relationships/image" Target="../media/image25.png"/><Relationship Id="rId10" Type="http://schemas.openxmlformats.org/officeDocument/2006/relationships/image" Target="../media/image60.png"/><Relationship Id="rId4" Type="http://schemas.microsoft.com/office/2007/relationships/hdphoto" Target="../media/hdphoto14.wdp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4.jpeg"/><Relationship Id="rId3" Type="http://schemas.microsoft.com/office/2007/relationships/hdphoto" Target="../media/hdphoto20.wdp"/><Relationship Id="rId7" Type="http://schemas.openxmlformats.org/officeDocument/2006/relationships/image" Target="../media/image67.png"/><Relationship Id="rId12" Type="http://schemas.openxmlformats.org/officeDocument/2006/relationships/hyperlink" Target="VIDEO%204.%20M&#7902;%20R&#7896;NG.mp4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jpeg"/><Relationship Id="rId11" Type="http://schemas.openxmlformats.org/officeDocument/2006/relationships/image" Target="../media/image17.png"/><Relationship Id="rId5" Type="http://schemas.openxmlformats.org/officeDocument/2006/relationships/image" Target="../media/image65.png"/><Relationship Id="rId10" Type="http://schemas.openxmlformats.org/officeDocument/2006/relationships/image" Target="../media/image16.png"/><Relationship Id="rId4" Type="http://schemas.openxmlformats.org/officeDocument/2006/relationships/image" Target="../media/image64.png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microsoft.com/office/2007/relationships/hdphoto" Target="../media/hdphoto2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5.png"/><Relationship Id="rId11" Type="http://schemas.microsoft.com/office/2007/relationships/hdphoto" Target="../media/hdphoto24.wdp"/><Relationship Id="rId5" Type="http://schemas.openxmlformats.org/officeDocument/2006/relationships/image" Target="../media/image24.png"/><Relationship Id="rId10" Type="http://schemas.openxmlformats.org/officeDocument/2006/relationships/image" Target="../media/image77.png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png"/><Relationship Id="rId5" Type="http://schemas.openxmlformats.org/officeDocument/2006/relationships/image" Target="../media/image78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4.png"/><Relationship Id="rId7" Type="http://schemas.openxmlformats.org/officeDocument/2006/relationships/image" Target="../media/image8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78.pn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3.png"/><Relationship Id="rId5" Type="http://schemas.openxmlformats.org/officeDocument/2006/relationships/image" Target="../media/image44.jpeg"/><Relationship Id="rId10" Type="http://schemas.microsoft.com/office/2007/relationships/hdphoto" Target="../media/hdphoto25.wdp"/><Relationship Id="rId4" Type="http://schemas.openxmlformats.org/officeDocument/2006/relationships/hyperlink" Target="VIDEO%205.%20V&#7852;N%20D&#7908;NG.mp4" TargetMode="External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jpe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18" Type="http://schemas.openxmlformats.org/officeDocument/2006/relationships/image" Target="../media/image43.png"/><Relationship Id="rId3" Type="http://schemas.openxmlformats.org/officeDocument/2006/relationships/image" Target="../media/image24.png"/><Relationship Id="rId21" Type="http://schemas.openxmlformats.org/officeDocument/2006/relationships/image" Target="../media/image44.jpeg"/><Relationship Id="rId7" Type="http://schemas.microsoft.com/office/2007/relationships/hdphoto" Target="../media/hdphoto7.wdp"/><Relationship Id="rId12" Type="http://schemas.openxmlformats.org/officeDocument/2006/relationships/image" Target="../media/image40.png"/><Relationship Id="rId17" Type="http://schemas.microsoft.com/office/2007/relationships/hdphoto" Target="../media/hdphoto1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hyperlink" Target="VIDEO%201.%20Th&#237;%20nghi&#7879;m%20nam%20ch&#226;m%20h&#250;t%20c&#225;c%20v&#7853;t.mp4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39.png"/><Relationship Id="rId19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microsoft.com/office/2007/relationships/hdphoto" Target="../media/hdphoto8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400" y="1578531"/>
            <a:ext cx="6045200" cy="3939540"/>
          </a:xfrm>
          <a:prstGeom prst="rect">
            <a:avLst/>
          </a:prstGeom>
          <a:solidFill>
            <a:srgbClr val="98F67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21909" tIns="60954" rIns="121909" bIns="6095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3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3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3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1600" y="1905003"/>
            <a:ext cx="6908800" cy="34060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09" tIns="60954" rIns="121909" bIns="6095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7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fa Slab One" pitchFamily="2" charset="0"/>
                <a:cs typeface="Times New Roman" pitchFamily="18" charset="0"/>
              </a:rPr>
              <a:t>KHTN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7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fa Slab One" pitchFamily="2" charset="0"/>
                <a:cs typeface="Times New Roman" pitchFamily="18" charset="0"/>
              </a:rPr>
              <a:t>L</a:t>
            </a:r>
            <a:r>
              <a:rPr lang="en-US" sz="80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fa Slab One" pitchFamily="2" charset="0"/>
                <a:cs typeface="Times New Roman" pitchFamily="18" charset="0"/>
              </a:rPr>
              <a:t>Ớ</a:t>
            </a:r>
            <a:r>
              <a:rPr lang="en-US" sz="107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fa Slab One" pitchFamily="2" charset="0"/>
                <a:cs typeface="Times New Roman" pitchFamily="18" charset="0"/>
              </a:rPr>
              <a:t>P 7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76809" y="253925"/>
            <a:ext cx="7854951" cy="53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F79646"/>
                </a:solidFill>
                <a:latin typeface="Segoe UI Semibold" panose="020B0702040204020203" pitchFamily="34" charset="0"/>
                <a:cs typeface="Times New Roman" pitchFamily="18" charset="0"/>
              </a:rPr>
              <a:t>KẾT NỐI TRI THỨC VỚI CUỘC SỐNG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600" y="4316870"/>
            <a:ext cx="5181600" cy="240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6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1.575 -0.0108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5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Process 2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181600" y="325973"/>
            <a:ext cx="7010400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62000" y="76203"/>
            <a:ext cx="42164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NAM CHÂM LÀ GÌ?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2447929" y="1452491"/>
            <a:ext cx="9628239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Quan sát thí nghiệm 1 và trả lời các câu hỏi sau: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đầu nam châm hút vật liệu nào và không hút vật liệu nào?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đặt ở hai đầu nam châm hay ở giữa của nam châm thì hút mạnh nhất?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1600200"/>
            <a:ext cx="642572" cy="6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100" y1="66798" x2="47100" y2="66798"/>
                        <a14:foregroundMark x1="59165" y1="63851" x2="62877" y2="52652"/>
                        <a14:foregroundMark x1="56845" y1="56385" x2="57309" y2="50491"/>
                        <a14:foregroundMark x1="46868" y1="55599" x2="48956" y2="48330"/>
                        <a14:foregroundMark x1="45012" y1="66012" x2="45476" y2="5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1737" r="12685" b="8980"/>
          <a:stretch/>
        </p:blipFill>
        <p:spPr bwMode="auto">
          <a:xfrm>
            <a:off x="1" y="1919211"/>
            <a:ext cx="2457451" cy="315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3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8077200" y="2011369"/>
            <a:ext cx="3657600" cy="34750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267200" y="3609324"/>
            <a:ext cx="3657600" cy="18886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rocess 20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43" b="78571" l="10000" r="9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9464"/>
          <a:stretch/>
        </p:blipFill>
        <p:spPr bwMode="auto">
          <a:xfrm>
            <a:off x="1071542" y="1850303"/>
            <a:ext cx="2306587" cy="162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9" b="84143" l="17625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12948" r="17033" b="17186"/>
          <a:stretch/>
        </p:blipFill>
        <p:spPr bwMode="auto">
          <a:xfrm>
            <a:off x="860567" y="3562227"/>
            <a:ext cx="1657351" cy="15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961" b="66376" l="5095" r="96070">
                        <a14:backgroundMark x1="28530" y1="32751" x2="28530" y2="32751"/>
                        <a14:backgroundMark x1="13537" y1="33624" x2="28530" y2="31295"/>
                        <a14:backgroundMark x1="27656" y1="27948" x2="49636" y2="42504"/>
                        <a14:backgroundMark x1="49199" y1="41194" x2="68413" y2="47744"/>
                        <a14:backgroundMark x1="76856" y1="47307" x2="86754" y2="53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95" y="1391480"/>
            <a:ext cx="1930532" cy="193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13444" r="29044" b="13669"/>
          <a:stretch/>
        </p:blipFill>
        <p:spPr bwMode="auto">
          <a:xfrm>
            <a:off x="8467729" y="1295400"/>
            <a:ext cx="827871" cy="143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53000" y1="51333" x2="53000" y2="42833"/>
                        <a14:backgroundMark x1="42000" y1="50833" x2="51000" y2="43833"/>
                        <a14:backgroundMark x1="79000" y1="73833" x2="86000" y2="5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9899" r="13182" b="10635"/>
          <a:stretch/>
        </p:blipFill>
        <p:spPr bwMode="auto">
          <a:xfrm>
            <a:off x="9972676" y="1472022"/>
            <a:ext cx="1202005" cy="117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66" b="33367"/>
          <a:stretch/>
        </p:blipFill>
        <p:spPr bwMode="auto">
          <a:xfrm rot="19969296">
            <a:off x="8015817" y="3800900"/>
            <a:ext cx="2373739" cy="79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6" b="100000" l="9964" r="89915">
                        <a14:backgroundMark x1="66343" y1="78129" x2="67922" y2="9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4" r="29230"/>
          <a:stretch/>
        </p:blipFill>
        <p:spPr bwMode="auto">
          <a:xfrm>
            <a:off x="10367967" y="3147725"/>
            <a:ext cx="1030511" cy="235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50477" y="5091338"/>
            <a:ext cx="306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Nam châm thẳng, nam châm chữ U</a:t>
            </a:r>
            <a:endParaRPr lang="en-US" sz="28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68317" y="5091338"/>
            <a:ext cx="2823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Sắt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thép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gỗ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nhôm</a:t>
            </a:r>
            <a:endParaRPr lang="en-US" sz="28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64495" y="5568388"/>
            <a:ext cx="282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Hút (Sắt, thép)</a:t>
            </a:r>
            <a:endParaRPr lang="en-US" sz="28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22856" y="5522225"/>
            <a:ext cx="301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hút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gỗ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nhôm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9" y="597614"/>
            <a:ext cx="1701949" cy="272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124200" y="4038600"/>
            <a:ext cx="85061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1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142E-6 -3.7037E-6 L -0.16425 0.362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3" y="181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273E-6 5.55112E-17 L -0.11753 0.367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3" y="183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191E-6 -4.44444E-6 L -0.00182 0.083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16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5857 L -1.01523E-6 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1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5435E-6 -0.05486 L 2.85435E-6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 animBg="1"/>
      <p:bldP spid="40" grpId="0"/>
      <p:bldP spid="42" grpId="0"/>
      <p:bldP spid="4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6"/>
            <a:ext cx="1701949" cy="272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owchart: Process 29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8162552" y="1249708"/>
            <a:ext cx="805237" cy="73053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915400" y="1420903"/>
            <a:ext cx="2971800" cy="19364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 vật liệu bằng sắt, thép đặt ở hai đầu nam châm thì bị hút mạnh nhất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0" name="Content Placeholder 3" descr="1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25" y="1251963"/>
            <a:ext cx="5095875" cy="41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8153" y="810166"/>
            <a:ext cx="11010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Thí nghiệm 2.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kim nam châm cân bằng trên một mũi nhọn (kim nam châm tự do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hướng chỉ của hai đầu kim khi kim đã nằm cân bằng.</a:t>
            </a:r>
            <a:endParaRPr lang="en-US" sz="2800" b="1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687439" y="5410200"/>
            <a:ext cx="11221564" cy="1327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 nhẹ cho kim quay một góc nhỏ rồi buông tay, quan sát hướng chỉ của kim nam châm khi đã nằm cân bằng.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00" y1="66798" x2="47100" y2="66798"/>
                        <a14:foregroundMark x1="59165" y1="63851" x2="62877" y2="52652"/>
                        <a14:foregroundMark x1="56845" y1="56385" x2="57309" y2="50491"/>
                        <a14:foregroundMark x1="46868" y1="55599" x2="48956" y2="48330"/>
                        <a14:foregroundMark x1="45012" y1="66012" x2="45476" y2="5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1737" r="12685" b="8980"/>
          <a:stretch/>
        </p:blipFill>
        <p:spPr bwMode="auto">
          <a:xfrm>
            <a:off x="1" y="2895600"/>
            <a:ext cx="1828803" cy="234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19"/>
          <p:cNvGrpSpPr>
            <a:grpSpLocks/>
          </p:cNvGrpSpPr>
          <p:nvPr/>
        </p:nvGrpSpPr>
        <p:grpSpPr bwMode="auto">
          <a:xfrm rot="10800000">
            <a:off x="4091257" y="3334608"/>
            <a:ext cx="2667000" cy="139700"/>
            <a:chOff x="1296" y="2544"/>
            <a:chExt cx="3340" cy="192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1296" y="2544"/>
              <a:ext cx="1728" cy="192"/>
            </a:xfrm>
            <a:prstGeom prst="triangle">
              <a:avLst>
                <a:gd name="adj" fmla="val 93347"/>
              </a:avLst>
            </a:prstGeom>
            <a:solidFill>
              <a:srgbClr val="3333FF"/>
            </a:solidFill>
            <a:ln w="9525">
              <a:miter lim="800000"/>
              <a:headEnd/>
              <a:tailEnd/>
            </a:ln>
            <a:effectLst/>
            <a:scene3d>
              <a:camera prst="legacyObliqueBottomLeft"/>
              <a:lightRig rig="legacyFlat3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 flipV="1">
              <a:off x="2908" y="2544"/>
              <a:ext cx="1728" cy="192"/>
            </a:xfrm>
            <a:prstGeom prst="triangle">
              <a:avLst>
                <a:gd name="adj" fmla="val 6597"/>
              </a:avLst>
            </a:prstGeom>
            <a:solidFill>
              <a:srgbClr val="FF3300"/>
            </a:solidFill>
            <a:ln w="9525">
              <a:miter lim="800000"/>
              <a:headEnd/>
              <a:tailEnd/>
            </a:ln>
            <a:effectLst/>
            <a:scene3d>
              <a:camera prst="legacyObliqueBottomLeft"/>
              <a:lightRig rig="legacyFlat3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V="1">
            <a:off x="5386657" y="3463196"/>
            <a:ext cx="69851" cy="1306512"/>
          </a:xfrm>
          <a:custGeom>
            <a:avLst/>
            <a:gdLst>
              <a:gd name="T0" fmla="*/ 197646 w 21600"/>
              <a:gd name="T1" fmla="*/ 39513278 h 21600"/>
              <a:gd name="T2" fmla="*/ 112940 w 21600"/>
              <a:gd name="T3" fmla="*/ 79026556 h 21600"/>
              <a:gd name="T4" fmla="*/ 28234 w 21600"/>
              <a:gd name="T5" fmla="*/ 39513278 h 21600"/>
              <a:gd name="T6" fmla="*/ 11294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4881836" y="4550633"/>
            <a:ext cx="1052513" cy="34448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9525">
            <a:round/>
            <a:headEnd/>
            <a:tailEnd/>
          </a:ln>
          <a:effectLst/>
          <a:scene3d>
            <a:camera prst="legacyPerspectiveFront">
              <a:rot lat="19799996" lon="0" rev="0"/>
            </a:camera>
            <a:lightRig rig="legacyFlat2" dir="t"/>
          </a:scene3d>
          <a:sp3d extrusionH="365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3889" l="9744" r="95897">
                        <a14:foregroundMark x1="47692" y1="58333" x2="60513" y2="42778"/>
                        <a14:foregroundMark x1="43590" y1="40000" x2="46154" y2="28333"/>
                        <a14:foregroundMark x1="49744" y1="33333" x2="49744" y2="33333"/>
                        <a14:foregroundMark x1="55897" y1="29444" x2="57436" y2="46667"/>
                        <a14:foregroundMark x1="61538" y1="29444" x2="63590" y2="44444"/>
                        <a14:foregroundMark x1="66667" y1="39444" x2="68205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660973"/>
            <a:ext cx="800099" cy="7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0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6"/>
            <a:ext cx="1701949" cy="272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Linh tinh Khác\Tranh&amp; hinhanh\Photoshop\Traid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95" y="1520362"/>
            <a:ext cx="3181351" cy="35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67229" y="5105400"/>
            <a:ext cx="923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627229" y="863921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 flipV="1">
            <a:off x="3810449" y="3011487"/>
            <a:ext cx="69851" cy="1306512"/>
          </a:xfrm>
          <a:custGeom>
            <a:avLst/>
            <a:gdLst>
              <a:gd name="T0" fmla="*/ 197646 w 21600"/>
              <a:gd name="T1" fmla="*/ 39513278 h 21600"/>
              <a:gd name="T2" fmla="*/ 112940 w 21600"/>
              <a:gd name="T3" fmla="*/ 79026556 h 21600"/>
              <a:gd name="T4" fmla="*/ 28234 w 21600"/>
              <a:gd name="T5" fmla="*/ 39513278 h 21600"/>
              <a:gd name="T6" fmla="*/ 11294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auto">
          <a:xfrm>
            <a:off x="3357229" y="4205416"/>
            <a:ext cx="1052513" cy="34448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9525">
            <a:round/>
            <a:headEnd/>
            <a:tailEnd/>
          </a:ln>
          <a:effectLst/>
          <a:scene3d>
            <a:camera prst="legacyPerspectiveFront">
              <a:rot lat="19799996" lon="0" rev="0"/>
            </a:camera>
            <a:lightRig rig="legacyFlat2" dir="t"/>
          </a:scene3d>
          <a:sp3d extrusionH="365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676652" y="1387141"/>
            <a:ext cx="805237" cy="7305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29503" y="1558333"/>
            <a:ext cx="4533900" cy="14754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 ở trạng thái cân bằng, kim nam châm luôn chỉ theo hướng Bắc-Nam.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 rot="17561176">
            <a:off x="2507343" y="2901123"/>
            <a:ext cx="2667000" cy="139700"/>
            <a:chOff x="1296" y="2544"/>
            <a:chExt cx="3340" cy="192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1296" y="2544"/>
              <a:ext cx="1728" cy="192"/>
            </a:xfrm>
            <a:prstGeom prst="triangle">
              <a:avLst>
                <a:gd name="adj" fmla="val 93347"/>
              </a:avLst>
            </a:prstGeom>
            <a:solidFill>
              <a:srgbClr val="3333FF"/>
            </a:solidFill>
            <a:ln w="9525">
              <a:miter lim="800000"/>
              <a:headEnd/>
              <a:tailEnd/>
            </a:ln>
            <a:effectLst/>
            <a:scene3d>
              <a:camera prst="legacyObliqueBottomLeft"/>
              <a:lightRig rig="legacyFlat3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flipV="1">
              <a:off x="2908" y="2544"/>
              <a:ext cx="1728" cy="192"/>
            </a:xfrm>
            <a:prstGeom prst="triangle">
              <a:avLst>
                <a:gd name="adj" fmla="val 6597"/>
              </a:avLst>
            </a:prstGeom>
            <a:solidFill>
              <a:srgbClr val="FF3300"/>
            </a:solidFill>
            <a:ln w="9525">
              <a:miter lim="800000"/>
              <a:headEnd/>
              <a:tailEnd/>
            </a:ln>
            <a:effectLst/>
            <a:scene3d>
              <a:camera prst="legacyObliqueBottomLeft"/>
              <a:lightRig rig="legacyFlat3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pic>
        <p:nvPicPr>
          <p:cNvPr id="26" name="Picture 25" descr="tay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20100"/>
              </a:clrFrom>
              <a:clrTo>
                <a:srgbClr val="02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/>
          <a:stretch>
            <a:fillRect/>
          </a:stretch>
        </p:blipFill>
        <p:spPr bwMode="auto">
          <a:xfrm rot="415280">
            <a:off x="4296167" y="1616249"/>
            <a:ext cx="5461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 flipH="1">
            <a:off x="2993728" y="1411287"/>
            <a:ext cx="1425872" cy="372889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481887" y="3296513"/>
            <a:ext cx="4533900" cy="14754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buông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châm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vẫn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hướng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-Nam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0371 C 0.00764 0.00185 0.01719 0.02083 0.01997 0.03217 C 0.02309 0.04282 0.02362 0.05231 0.02275 0.06226 C 0.02153 0.07152 0.0158 0.08402 0.01494 0.09074 " pathEditMode="relative" rAng="-2053801" ptsTypes="aaa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17" grpId="0" animBg="1"/>
      <p:bldP spid="19" grpId="0" animBg="1"/>
      <p:bldP spid="27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2362203" y="1266828"/>
            <a:ext cx="9628239" cy="33547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>
              <a:spcBef>
                <a:spcPts val="1200"/>
              </a:spcBef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1.Một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342900">
              <a:spcBef>
                <a:spcPts val="1200"/>
              </a:spcBef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342900">
              <a:spcBef>
                <a:spcPts val="1200"/>
              </a:spcBef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1266825"/>
            <a:ext cx="642572" cy="6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100" y1="66798" x2="47100" y2="66798"/>
                        <a14:foregroundMark x1="59165" y1="63851" x2="62877" y2="52652"/>
                        <a14:foregroundMark x1="56845" y1="56385" x2="57309" y2="50491"/>
                        <a14:foregroundMark x1="46868" y1="55599" x2="48956" y2="48330"/>
                        <a14:foregroundMark x1="45012" y1="66012" x2="45476" y2="5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1737" r="12685" b="8980"/>
          <a:stretch/>
        </p:blipFill>
        <p:spPr bwMode="auto">
          <a:xfrm>
            <a:off x="1" y="1919211"/>
            <a:ext cx="2457451" cy="315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1643063" y="834516"/>
            <a:ext cx="10515600" cy="11527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1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Một </a:t>
            </a:r>
            <a:r>
              <a:rPr lang="en-US" sz="3110">
                <a:latin typeface="Times New Roman" panose="02020603050405020304" pitchFamily="18" charset="0"/>
                <a:cs typeface="Times New Roman" panose="02020603050405020304" pitchFamily="18" charset="0"/>
              </a:rPr>
              <a:t>đầu của kim nam châm chỉ về phía Bắc địa lí gọi là cực Bắc. Đầu kia hướng về phía Nam địa lí gọi là cực Nam.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92256"/>
            <a:ext cx="1701949" cy="272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427984" y="3703712"/>
            <a:ext cx="3078832" cy="1397496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5400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120880" y="3703712"/>
            <a:ext cx="2906216" cy="1401688"/>
          </a:xfrm>
          <a:prstGeom prst="cube">
            <a:avLst>
              <a:gd name="adj" fmla="val 2500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54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4367200" y="3039616"/>
            <a:ext cx="587896" cy="6640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7164288" y="5715000"/>
            <a:ext cx="4495800" cy="990600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40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 (South): cực Nam</a:t>
            </a:r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 flipH="1" flipV="1">
            <a:off x="9756576" y="5101208"/>
            <a:ext cx="1152128" cy="613792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1800" y="2335563"/>
            <a:ext cx="4366592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(North): cực Bắc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855736" y="660969"/>
            <a:ext cx="805237" cy="7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92256"/>
            <a:ext cx="1701949" cy="272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855736" y="660969"/>
            <a:ext cx="805237" cy="73053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/>
        </p:nvSpPr>
        <p:spPr>
          <a:xfrm>
            <a:off x="1600200" y="838200"/>
            <a:ext cx="10515600" cy="2362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2. Tính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của nam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châm:</a:t>
            </a:r>
          </a:p>
          <a:p>
            <a:pPr>
              <a:spcBef>
                <a:spcPts val="1200"/>
              </a:spcBef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châm là vật có từ tính (hút được các vật bằng sắt và một số hợp kim của sắt).</a:t>
            </a:r>
          </a:p>
          <a:p>
            <a:pPr>
              <a:spcBef>
                <a:spcPts val="12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Kim nam châm khi đặt cân bằng trên mũi nhọn luôn chỉ hướng Bắc – Nam.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429001"/>
            <a:ext cx="4546451" cy="303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3" y="3236618"/>
            <a:ext cx="3057364" cy="3396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652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2420937"/>
            <a:ext cx="783053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5" y="3116748"/>
            <a:ext cx="1896715" cy="30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85244" y="609600"/>
            <a:ext cx="805237" cy="730532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1504767" y="786831"/>
            <a:ext cx="10515600" cy="1600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1: Xác định hướng nam và hướng bắc bằng kim nam châm đặt cân bằng trên mũi nhọn. Sau đó đánh dấu vào tờ giấy.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2: Xác định hướng Tây và hướng Đông theo quy tắc sau:</a:t>
            </a:r>
          </a:p>
        </p:txBody>
      </p:sp>
    </p:spTree>
    <p:extLst>
      <p:ext uri="{BB962C8B-B14F-4D97-AF65-F5344CB8AC3E}">
        <p14:creationId xmlns:p14="http://schemas.microsoft.com/office/powerpoint/2010/main" val="25513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 NAM CHÂM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14400"/>
            <a:ext cx="6019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NAM CHÂM LÀ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951" y="1497827"/>
            <a:ext cx="7162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FA5B9A-C622-4103-870F-FB52B2A83D92}"/>
              </a:ext>
            </a:extLst>
          </p:cNvPr>
          <p:cNvSpPr/>
          <p:nvPr/>
        </p:nvSpPr>
        <p:spPr>
          <a:xfrm>
            <a:off x="834949" y="2051824"/>
            <a:ext cx="10747451" cy="224676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Nam.</a:t>
            </a:r>
          </a:p>
          <a:p>
            <a:pPr marL="0" indent="0">
              <a:buFont typeface="Arial" charset="0"/>
              <a:buNone/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u="sng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8A6757-1EC0-43BB-8960-203534AB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98" y="1899425"/>
            <a:ext cx="640231" cy="6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976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69506"/>
            <a:ext cx="5081587" cy="310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581406"/>
            <a:ext cx="5081587" cy="284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026"/>
            <a:ext cx="5257800" cy="300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360"/>
            <a:ext cx="5847080" cy="30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7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00" y1="66798" x2="47100" y2="66798"/>
                        <a14:foregroundMark x1="59165" y1="63851" x2="62877" y2="52652"/>
                        <a14:foregroundMark x1="56845" y1="56385" x2="57309" y2="50491"/>
                        <a14:foregroundMark x1="46868" y1="55599" x2="48956" y2="48330"/>
                        <a14:foregroundMark x1="45012" y1="66012" x2="45476" y2="5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1737" r="12685" b="8980"/>
          <a:stretch/>
        </p:blipFill>
        <p:spPr bwMode="auto">
          <a:xfrm>
            <a:off x="-76202" y="1585836"/>
            <a:ext cx="2457451" cy="315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2343153" y="914400"/>
            <a:ext cx="962823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>
              <a:spcBef>
                <a:spcPts val="1200"/>
              </a:spcBef>
            </a:pP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Làm thế nào để xác định được cực Bắc và cực Nam của nam châm khi trên nam châm không đánh dấu cực? 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899093"/>
            <a:ext cx="642572" cy="6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43600" y="914406"/>
            <a:ext cx="6042075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+mj-lt"/>
              </a:rPr>
              <a:t>Treo nam châm bằng một sợi dây chỉ mềm sao cho thanh nam châm nằm ngang. Nam châm sẽ quay tự do, đến khi nằm cân bằng thì:</a:t>
            </a:r>
          </a:p>
          <a:p>
            <a:pPr algn="just"/>
            <a:r>
              <a:rPr lang="vi-VN" sz="2800" b="1">
                <a:solidFill>
                  <a:srgbClr val="000000"/>
                </a:solidFill>
                <a:latin typeface="+mj-lt"/>
              </a:rPr>
              <a:t>+ Một đầu của nam châm hướng về phía Bắc ⇒⇒ đó là cực Bắc của nam châm.</a:t>
            </a:r>
          </a:p>
          <a:p>
            <a:pPr algn="just"/>
            <a:r>
              <a:rPr lang="vi-VN" sz="2800" b="1">
                <a:solidFill>
                  <a:srgbClr val="000000"/>
                </a:solidFill>
                <a:latin typeface="+mj-lt"/>
              </a:rPr>
              <a:t>+ Đầu còn lại hướng về phía Nam ⇒⇒ đó là cực Nam của nam châm.</a:t>
            </a:r>
            <a:endParaRPr lang="vi-VN" sz="2800" b="1" i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99" y="3795169"/>
            <a:ext cx="1896715" cy="30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5138364" y="700438"/>
            <a:ext cx="805237" cy="73053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" b="72586" l="292" r="34257">
                        <a14:foregroundMark x1="17784" y1="38318" x2="17784" y2="38318"/>
                        <a14:foregroundMark x1="26968" y1="31153" x2="26968" y2="31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25" b="19313"/>
          <a:stretch/>
        </p:blipFill>
        <p:spPr bwMode="auto">
          <a:xfrm>
            <a:off x="1800485" y="1274935"/>
            <a:ext cx="4143119" cy="453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7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305800" y="325968"/>
            <a:ext cx="38862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543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III. TƯƠNG TÁC GIỮA HAI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3889" l="9744" r="95897">
                        <a14:foregroundMark x1="47692" y1="58333" x2="60513" y2="42778"/>
                        <a14:foregroundMark x1="43590" y1="40000" x2="46154" y2="28333"/>
                        <a14:foregroundMark x1="49744" y1="33333" x2="49744" y2="33333"/>
                        <a14:foregroundMark x1="55897" y1="29444" x2="57436" y2="46667"/>
                        <a14:foregroundMark x1="61538" y1="29444" x2="63590" y2="44444"/>
                        <a14:foregroundMark x1="66667" y1="39444" x2="68205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9" y="660973"/>
            <a:ext cx="800099" cy="7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1149" y="704224"/>
            <a:ext cx="11010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Thí nghiệm 3. TN tìm hiểu tương tác giữa hai nam châm. Quan sát thí nghiệm và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tả hiện tượng xảy ra.</a:t>
            </a:r>
            <a:endParaRPr lang="en-US" sz="2800" b="1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3"/>
          <a:stretch/>
        </p:blipFill>
        <p:spPr bwMode="auto">
          <a:xfrm>
            <a:off x="2667005" y="1696431"/>
            <a:ext cx="6281431" cy="33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 descr="Nút bắt đầu chơi biểu tượng giao diện người dùng trò chơi phong cách châu  Âu và Mỹ | Công cụ đồ họa PSD Tải xuống miễn phí - Pikbest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2" y="3810000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út bắt đầu chơi biểu tượng giao diện người dùng trò chơi phong cách châu  Âu và Mỹ | Công cụ đồ họa PSD Tải xuống miễn phí - Pikbest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684" y="5329236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305800" y="325968"/>
            <a:ext cx="38862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3"/>
            <a:ext cx="7543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III. TƯƠNG TÁC GIỮA HAI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00" y1="66798" x2="47100" y2="66798"/>
                        <a14:foregroundMark x1="59165" y1="63851" x2="62877" y2="52652"/>
                        <a14:foregroundMark x1="56845" y1="56385" x2="57309" y2="50491"/>
                        <a14:foregroundMark x1="46868" y1="55599" x2="48956" y2="48330"/>
                        <a14:foregroundMark x1="45012" y1="66012" x2="45476" y2="5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1737" r="12685" b="8980"/>
          <a:stretch/>
        </p:blipFill>
        <p:spPr bwMode="auto">
          <a:xfrm>
            <a:off x="-76202" y="1585836"/>
            <a:ext cx="2457451" cy="315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2343153" y="914400"/>
            <a:ext cx="9628239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>
              <a:spcBef>
                <a:spcPts val="1200"/>
              </a:spcBef>
            </a:pP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Qua thí nghiệm có thể rút ra kết luận gì về tương tác giữa hai nam châm?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899093"/>
            <a:ext cx="642572" cy="6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3"/>
          <a:stretch/>
        </p:blipFill>
        <p:spPr bwMode="auto">
          <a:xfrm>
            <a:off x="2343153" y="2048530"/>
            <a:ext cx="6193881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48" y="1218107"/>
            <a:ext cx="5303464" cy="442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794021" y="1790223"/>
            <a:ext cx="4236057" cy="28584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đặt 2 nam châm lại gần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cực khác tên hút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cực cùng tên đẩy nhau. </a:t>
            </a:r>
            <a:endParaRPr lang="vi-VN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323071"/>
            <a:ext cx="2343148" cy="375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6988780" y="1626352"/>
            <a:ext cx="805237" cy="7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 NAM CHÂM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14400"/>
            <a:ext cx="6019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NAM CHÂM LÀ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951" y="1497827"/>
            <a:ext cx="7162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951" y="2133603"/>
            <a:ext cx="7543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III. TƯƠNG TÁC GIỮA HAI NAM CHÂM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FA5B9A-C622-4103-870F-FB52B2A83D92}"/>
              </a:ext>
            </a:extLst>
          </p:cNvPr>
          <p:cNvSpPr/>
          <p:nvPr/>
        </p:nvSpPr>
        <p:spPr>
          <a:xfrm>
            <a:off x="990601" y="2858631"/>
            <a:ext cx="10747451" cy="101438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8A6757-1EC0-43BB-8960-203534AB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9" y="2706237"/>
            <a:ext cx="640231" cy="6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" y="325973"/>
            <a:ext cx="34371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10134600" y="325968"/>
            <a:ext cx="20574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819" y="76203"/>
            <a:ext cx="99060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IV. ĐỊNH HƯỚNG CỦA MỘT KIM NAM CHÂM TỰ DO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3889" l="9744" r="95897">
                        <a14:foregroundMark x1="47692" y1="58333" x2="60513" y2="42778"/>
                        <a14:foregroundMark x1="43590" y1="40000" x2="46154" y2="28333"/>
                        <a14:foregroundMark x1="49744" y1="33333" x2="49744" y2="33333"/>
                        <a14:foregroundMark x1="55897" y1="29444" x2="57436" y2="46667"/>
                        <a14:foregroundMark x1="61538" y1="29444" x2="63590" y2="44444"/>
                        <a14:foregroundMark x1="66667" y1="39444" x2="68205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9" y="660973"/>
            <a:ext cx="800099" cy="7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1149" y="704224"/>
            <a:ext cx="11010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Thí nghiệm 4. TN tìm hiểu sự định hướng của một kim nam châm. Quan sát thí nghiệm và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tả hiện tượng xảy ra.</a:t>
            </a:r>
            <a:endParaRPr lang="en-US" sz="2800" b="1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043112"/>
            <a:ext cx="922012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0335"/>
            <a:ext cx="2462212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Nút bắt đầu chơi biểu tượng giao diện người dùng trò chơi phong cách châu  Âu và Mỹ | Công cụ đồ họa PSD Tải xuống miễn phí - Pikbest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362" y="5556578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0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00" y1="66798" x2="47100" y2="66798"/>
                        <a14:foregroundMark x1="59165" y1="63851" x2="62877" y2="52652"/>
                        <a14:foregroundMark x1="56845" y1="56385" x2="57309" y2="50491"/>
                        <a14:foregroundMark x1="46868" y1="55599" x2="48956" y2="48330"/>
                        <a14:foregroundMark x1="45012" y1="66012" x2="45476" y2="5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1737" r="12685" b="8980"/>
          <a:stretch/>
        </p:blipFill>
        <p:spPr bwMode="auto">
          <a:xfrm>
            <a:off x="-76202" y="1585836"/>
            <a:ext cx="2457451" cy="315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2343153" y="914400"/>
            <a:ext cx="9628239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>
              <a:spcBef>
                <a:spcPts val="1200"/>
              </a:spcBef>
            </a:pP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Qua thí nghiệm có thể rút ra kết luận gì về tác dụng của một nam châm lên một kim nam châm?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899093"/>
            <a:ext cx="642572" cy="6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929469" y="1218106"/>
            <a:ext cx="4236057" cy="28584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nam châm (nam châm thử) đặt gần nam châm sẽ chịu tác dụng của nam châm làm cho kim nam châm nằm theo một hướng xác định.</a:t>
            </a:r>
            <a:endParaRPr lang="vi-VN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6" b="89677" l="10000" r="96207">
                        <a14:foregroundMark x1="46207" y1="27742" x2="49655" y2="28602"/>
                        <a14:foregroundMark x1="66207" y1="29247" x2="71379" y2="29677"/>
                        <a14:foregroundMark x1="38621" y1="53118" x2="37931" y2="66237"/>
                        <a14:foregroundMark x1="62069" y1="64086" x2="63793" y2="70323"/>
                        <a14:foregroundMark x1="60345" y1="57204" x2="57931" y2="47527"/>
                        <a14:foregroundMark x1="46897" y1="50108" x2="40345" y2="64516"/>
                        <a14:foregroundMark x1="40345" y1="50108" x2="38621" y2="54194"/>
                        <a14:foregroundMark x1="45517" y1="47527" x2="46897" y2="50538"/>
                        <a14:foregroundMark x1="38621" y1="74409" x2="46207" y2="6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323071"/>
            <a:ext cx="2343148" cy="375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7128992" y="988147"/>
            <a:ext cx="805237" cy="730532"/>
          </a:xfrm>
          <a:prstGeom prst="rect">
            <a:avLst/>
          </a:prstGeom>
        </p:spPr>
      </p:pic>
      <p:sp>
        <p:nvSpPr>
          <p:cNvPr id="14" name="Flowchart: Process 13"/>
          <p:cNvSpPr/>
          <p:nvPr/>
        </p:nvSpPr>
        <p:spPr>
          <a:xfrm>
            <a:off x="3" y="325973"/>
            <a:ext cx="34371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0134600" y="325968"/>
            <a:ext cx="20574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819" y="76203"/>
            <a:ext cx="99060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IV. ĐỊNH HƯỚNG CỦA MỘT KIM NAM CHÂM TỰ DO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4" y="2286000"/>
            <a:ext cx="922012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732363"/>
            <a:ext cx="5371251" cy="337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9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 NAM CHÂM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14400"/>
            <a:ext cx="6019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NAM CHÂM LÀ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951" y="1497827"/>
            <a:ext cx="7162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951" y="2133603"/>
            <a:ext cx="7543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III. TƯƠNG TÁC GIỮA HAI NAM CHÂM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FA5B9A-C622-4103-870F-FB52B2A83D92}"/>
              </a:ext>
            </a:extLst>
          </p:cNvPr>
          <p:cNvSpPr/>
          <p:nvPr/>
        </p:nvSpPr>
        <p:spPr>
          <a:xfrm>
            <a:off x="990601" y="3429000"/>
            <a:ext cx="10747451" cy="14754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8A6757-1EC0-43BB-8960-203534AB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73" y="3376134"/>
            <a:ext cx="640231" cy="638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0751" y="2819403"/>
            <a:ext cx="99060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IV. ĐỊNH HƯỚNG CỦA MỘT KIM NAM CHÂM TỰ DO</a:t>
            </a:r>
            <a:endParaRPr lang="en-US" sz="28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8880" y="-2976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4125" y="838203"/>
            <a:ext cx="8372475" cy="5170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2400" b="1" smtClean="0">
                <a:latin typeface="Times New Roman" pitchFamily="18" charset="0"/>
                <a:ea typeface="Arial"/>
                <a:cs typeface="Times New Roman" pitchFamily="18" charset="0"/>
              </a:rPr>
              <a:t>Nam châm có nhiều ứng dụng trong đời sống và sản xuất</a:t>
            </a:r>
            <a:endParaRPr lang="en-US" sz="2400" b="1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45" y="-125100"/>
            <a:ext cx="1296256" cy="129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60188" y="193638"/>
            <a:ext cx="261257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4000" b="1" dirty="0" smtClean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M</a:t>
            </a:r>
            <a:r>
              <a:rPr lang="en-US" sz="3000" dirty="0" smtClean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Ở</a:t>
            </a:r>
            <a:r>
              <a:rPr lang="en-US" sz="4000" b="1" dirty="0" smtClean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 R</a:t>
            </a:r>
            <a:r>
              <a:rPr lang="en-US" sz="3000" dirty="0" smtClean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Ộ</a:t>
            </a:r>
            <a:r>
              <a:rPr lang="en-US" sz="4000" b="1" dirty="0" smtClean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NG: </a:t>
            </a:r>
            <a:endParaRPr lang="en-US" sz="3200" b="1" dirty="0">
              <a:solidFill>
                <a:srgbClr val="CC0099"/>
              </a:solidFill>
              <a:latin typeface="Anton" pitchFamily="2" charset="0"/>
              <a:ea typeface="Calibri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95419"/>
            <a:ext cx="3790951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2956"/>
            <a:ext cx="383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la-ban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1447800"/>
            <a:ext cx="3835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3908842"/>
            <a:ext cx="3790951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56524" y="3446879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Loa điện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459019" y="3565577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La bàn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933575" y="6204367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Động cơ điện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229600" y="6205955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Bóp, ví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32" y="1368999"/>
            <a:ext cx="3747007" cy="228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93" y="3966155"/>
            <a:ext cx="3747007" cy="209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34" y="1406137"/>
            <a:ext cx="3876941" cy="221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71" y="4042956"/>
            <a:ext cx="4311459" cy="226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Nút bắt đầu chơi biểu tượng giao diện người dùng trò chơi phong cách châu  Âu và Mỹ | Công cụ đồ họa PSD Tải xuống miễn phí - Pikbest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45" y="5534468"/>
            <a:ext cx="980917" cy="9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Callout 2 20"/>
          <p:cNvSpPr/>
          <p:nvPr/>
        </p:nvSpPr>
        <p:spPr>
          <a:xfrm flipH="1">
            <a:off x="2301875" y="4154488"/>
            <a:ext cx="1893888" cy="582612"/>
          </a:xfrm>
          <a:prstGeom prst="borderCallout2">
            <a:avLst>
              <a:gd name="adj1" fmla="val 35417"/>
              <a:gd name="adj2" fmla="val -1749"/>
              <a:gd name="adj3" fmla="val 28274"/>
              <a:gd name="adj4" fmla="val -21057"/>
              <a:gd name="adj5" fmla="val -112392"/>
              <a:gd name="adj6" fmla="val -49986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7" t="21431" r="3883" b="10004"/>
          <a:stretch>
            <a:fillRect/>
          </a:stretch>
        </p:blipFill>
        <p:spPr bwMode="auto">
          <a:xfrm>
            <a:off x="8920163" y="2036763"/>
            <a:ext cx="2514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Callout 2 8"/>
          <p:cNvSpPr/>
          <p:nvPr/>
        </p:nvSpPr>
        <p:spPr>
          <a:xfrm>
            <a:off x="7478713" y="4227513"/>
            <a:ext cx="1447800" cy="581025"/>
          </a:xfrm>
          <a:prstGeom prst="borderCallout2">
            <a:avLst>
              <a:gd name="adj1" fmla="val 33036"/>
              <a:gd name="adj2" fmla="val -1635"/>
              <a:gd name="adj3" fmla="val 23511"/>
              <a:gd name="adj4" fmla="val -27194"/>
              <a:gd name="adj5" fmla="val -105250"/>
              <a:gd name="adj6" fmla="val -62936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loại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 flipV="1">
            <a:off x="2690813" y="992188"/>
            <a:ext cx="1752600" cy="609600"/>
          </a:xfrm>
          <a:prstGeom prst="borderCallout2">
            <a:avLst>
              <a:gd name="adj1" fmla="val 48295"/>
              <a:gd name="adj2" fmla="val -1218"/>
              <a:gd name="adj3" fmla="val 68750"/>
              <a:gd name="adj4" fmla="val -19829"/>
              <a:gd name="adj5" fmla="val 110227"/>
              <a:gd name="adj6" fmla="val -3480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chất từ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6896100" y="1122363"/>
            <a:ext cx="1524000" cy="477837"/>
          </a:xfrm>
          <a:prstGeom prst="borderCallout2">
            <a:avLst>
              <a:gd name="adj1" fmla="val 47735"/>
              <a:gd name="adj2" fmla="val 758"/>
              <a:gd name="adj3" fmla="val 53533"/>
              <a:gd name="adj4" fmla="val -19394"/>
              <a:gd name="adj5" fmla="val 112500"/>
              <a:gd name="adj6" fmla="val -46667"/>
            </a:avLst>
          </a:prstGeom>
          <a:noFill/>
          <a:ln w="38100">
            <a:solidFill>
              <a:srgbClr val="DF11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F11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 nghĩa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DF11C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Callout 2 19"/>
          <p:cNvSpPr/>
          <p:nvPr/>
        </p:nvSpPr>
        <p:spPr>
          <a:xfrm flipH="1">
            <a:off x="2403475" y="2289175"/>
            <a:ext cx="1508125" cy="928688"/>
          </a:xfrm>
          <a:prstGeom prst="borderCallout2">
            <a:avLst>
              <a:gd name="adj1" fmla="val 35417"/>
              <a:gd name="adj2" fmla="val -1749"/>
              <a:gd name="adj3" fmla="val 35704"/>
              <a:gd name="adj4" fmla="val -23812"/>
              <a:gd name="adj5" fmla="val -14773"/>
              <a:gd name="adj6" fmla="val -39012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 tác giữa 2 nam châm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70363" y="1501775"/>
            <a:ext cx="3429000" cy="236220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420100" y="1360488"/>
            <a:ext cx="3771900" cy="0"/>
          </a:xfrm>
          <a:prstGeom prst="line">
            <a:avLst/>
          </a:prstGeom>
          <a:ln>
            <a:solidFill>
              <a:srgbClr val="DF1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7"/>
          <p:cNvSpPr txBox="1">
            <a:spLocks noChangeArrowheads="1"/>
          </p:cNvSpPr>
          <p:nvPr/>
        </p:nvSpPr>
        <p:spPr bwMode="auto">
          <a:xfrm>
            <a:off x="8420100" y="936627"/>
            <a:ext cx="381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 có khả năng định hướng Bắc-Nam </a:t>
            </a:r>
            <a:endParaRPr kumimoji="0" lang="vi-VN" altLang="vi-VN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12" idx="0"/>
            <a:endCxn id="12" idx="0"/>
          </p:cNvCxnSpPr>
          <p:nvPr/>
        </p:nvCxnSpPr>
        <p:spPr>
          <a:xfrm>
            <a:off x="2690813" y="12969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37" b="60001"/>
          <a:stretch>
            <a:fillRect/>
          </a:stretch>
        </p:blipFill>
        <p:spPr bwMode="auto">
          <a:xfrm>
            <a:off x="22225" y="-152400"/>
            <a:ext cx="2668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47144" r="82368" b="34286"/>
          <a:stretch>
            <a:fillRect/>
          </a:stretch>
        </p:blipFill>
        <p:spPr bwMode="auto">
          <a:xfrm>
            <a:off x="-23813" y="1971675"/>
            <a:ext cx="2411413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981200"/>
            <a:ext cx="1841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3"/>
          <p:cNvSpPr txBox="1">
            <a:spLocks noChangeArrowheads="1"/>
          </p:cNvSpPr>
          <p:nvPr/>
        </p:nvSpPr>
        <p:spPr bwMode="auto">
          <a:xfrm>
            <a:off x="4686300" y="3122613"/>
            <a:ext cx="2209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CHÂM</a:t>
            </a:r>
            <a:endParaRPr kumimoji="0" lang="vi-VN" altLang="vi-VN" sz="24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19" descr="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2" r="39034"/>
          <a:stretch>
            <a:fillRect/>
          </a:stretch>
        </p:blipFill>
        <p:spPr bwMode="auto">
          <a:xfrm>
            <a:off x="366713" y="4435475"/>
            <a:ext cx="8143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2" b="50940"/>
          <a:stretch>
            <a:fillRect/>
          </a:stretch>
        </p:blipFill>
        <p:spPr bwMode="auto">
          <a:xfrm>
            <a:off x="409575" y="3694113"/>
            <a:ext cx="7477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24380" b="4535"/>
          <a:stretch>
            <a:fillRect/>
          </a:stretch>
        </p:blipFill>
        <p:spPr bwMode="auto">
          <a:xfrm>
            <a:off x="373063" y="5348288"/>
            <a:ext cx="8191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>
            <a:stCxn id="21" idx="0"/>
            <a:endCxn id="23" idx="3"/>
          </p:cNvCxnSpPr>
          <p:nvPr/>
        </p:nvCxnSpPr>
        <p:spPr>
          <a:xfrm flipH="1" flipV="1">
            <a:off x="1157288" y="4008438"/>
            <a:ext cx="1144587" cy="4365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2" idx="3"/>
            <a:endCxn id="21" idx="0"/>
          </p:cNvCxnSpPr>
          <p:nvPr/>
        </p:nvCxnSpPr>
        <p:spPr>
          <a:xfrm flipV="1">
            <a:off x="1181100" y="4445000"/>
            <a:ext cx="1120775" cy="390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4" idx="3"/>
            <a:endCxn id="21" idx="0"/>
          </p:cNvCxnSpPr>
          <p:nvPr/>
        </p:nvCxnSpPr>
        <p:spPr>
          <a:xfrm flipV="1">
            <a:off x="1192213" y="4445000"/>
            <a:ext cx="1109662" cy="12493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4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2" grpId="0" animBg="1"/>
      <p:bldP spid="5" grpId="0" animBg="1"/>
      <p:bldP spid="20" grpId="0" animBg="1"/>
      <p:bldP spid="2" grpId="0" animBg="1"/>
      <p:bldP spid="61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98361" l="2182" r="94182">
                        <a14:foregroundMark x1="16727" y1="24044" x2="16727" y2="19126"/>
                        <a14:foregroundMark x1="12000" y1="28962" x2="12000" y2="28962"/>
                        <a14:foregroundMark x1="9818" y1="37705" x2="9818" y2="37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228" flipH="1">
            <a:off x="-228716" y="1256323"/>
            <a:ext cx="3955127" cy="21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86522" y="152405"/>
            <a:ext cx="41873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4000" b="1" dirty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G</a:t>
            </a:r>
            <a:r>
              <a:rPr lang="en-US" sz="4000" b="1" dirty="0" smtClean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HI </a:t>
            </a:r>
            <a:r>
              <a:rPr lang="en-US" sz="4000" b="1" dirty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NH</a:t>
            </a:r>
            <a:r>
              <a:rPr lang="en-US" sz="3000" dirty="0">
                <a:solidFill>
                  <a:srgbClr val="CC0099"/>
                </a:solidFill>
                <a:latin typeface="Anton" pitchFamily="2" charset="0"/>
                <a:ea typeface="Arial"/>
                <a:cs typeface="Times New Roman"/>
              </a:rPr>
              <a:t>Ớ</a:t>
            </a:r>
            <a:endParaRPr lang="en-US" sz="3000" dirty="0">
              <a:solidFill>
                <a:srgbClr val="CC0099"/>
              </a:solidFill>
              <a:latin typeface="Anton" pitchFamily="2" charset="0"/>
              <a:ea typeface="Arial"/>
              <a:cs typeface="Times New Roman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0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9" b="91892" l="924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635">
            <a:off x="927865" y="4146580"/>
            <a:ext cx="11334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38100">
            <a:solidFill>
              <a:srgbClr val="BB1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decagon 10"/>
          <p:cNvSpPr/>
          <p:nvPr/>
        </p:nvSpPr>
        <p:spPr>
          <a:xfrm>
            <a:off x="10101263" y="3276600"/>
            <a:ext cx="228600" cy="304800"/>
          </a:xfrm>
          <a:prstGeom prst="dodecagon">
            <a:avLst/>
          </a:prstGeom>
          <a:solidFill>
            <a:srgbClr val="BB1135"/>
          </a:solidFill>
          <a:ln>
            <a:solidFill>
              <a:srgbClr val="BB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odecagon 7"/>
          <p:cNvSpPr/>
          <p:nvPr/>
        </p:nvSpPr>
        <p:spPr>
          <a:xfrm>
            <a:off x="7543800" y="3276600"/>
            <a:ext cx="228600" cy="304800"/>
          </a:xfrm>
          <a:prstGeom prst="dodecagon">
            <a:avLst/>
          </a:prstGeom>
          <a:solidFill>
            <a:srgbClr val="BB1135"/>
          </a:solidFill>
          <a:ln>
            <a:solidFill>
              <a:srgbClr val="BB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Dodecagon 8"/>
          <p:cNvSpPr/>
          <p:nvPr/>
        </p:nvSpPr>
        <p:spPr>
          <a:xfrm>
            <a:off x="4800600" y="3276600"/>
            <a:ext cx="228600" cy="304800"/>
          </a:xfrm>
          <a:prstGeom prst="dodecagon">
            <a:avLst/>
          </a:prstGeom>
          <a:solidFill>
            <a:srgbClr val="BB1135"/>
          </a:solidFill>
          <a:ln>
            <a:solidFill>
              <a:srgbClr val="BB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2667000" y="3276600"/>
            <a:ext cx="228600" cy="304800"/>
          </a:xfrm>
          <a:prstGeom prst="dodecagon">
            <a:avLst/>
          </a:prstGeom>
          <a:solidFill>
            <a:srgbClr val="BB1135"/>
          </a:solidFill>
          <a:ln>
            <a:solidFill>
              <a:srgbClr val="BB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83" r="90000">
                        <a14:foregroundMark x1="13417" y1="31417" x2="19167" y2="36750"/>
                        <a14:foregroundMark x1="20000" y1="23083" x2="25417" y2="30583"/>
                        <a14:foregroundMark x1="27083" y1="21417" x2="27917" y2="27667"/>
                        <a14:foregroundMark x1="25000" y1="20583" x2="25000" y2="20583"/>
                        <a14:foregroundMark x1="18750" y1="23917" x2="18750" y2="2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34323" r="7990" b="17271"/>
          <a:stretch/>
        </p:blipFill>
        <p:spPr bwMode="auto">
          <a:xfrm rot="10800000" flipH="1">
            <a:off x="3352800" y="3439958"/>
            <a:ext cx="3657600" cy="190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98361" l="2182" r="94182">
                        <a14:foregroundMark x1="16727" y1="24044" x2="16727" y2="19126"/>
                        <a14:foregroundMark x1="12000" y1="28962" x2="12000" y2="28962"/>
                        <a14:foregroundMark x1="9818" y1="37705" x2="9818" y2="37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919" flipH="1">
            <a:off x="3870231" y="1227115"/>
            <a:ext cx="5029200" cy="233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583" r="90000">
                        <a14:foregroundMark x1="13417" y1="31417" x2="19167" y2="36750"/>
                        <a14:foregroundMark x1="20000" y1="23083" x2="25417" y2="30583"/>
                        <a14:foregroundMark x1="27083" y1="21417" x2="27917" y2="27667"/>
                        <a14:foregroundMark x1="25000" y1="20583" x2="25000" y2="20583"/>
                        <a14:foregroundMark x1="18750" y1="23917" x2="18750" y2="2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86893" y="2808486"/>
            <a:ext cx="6148387" cy="400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50149">
            <a:off x="777909" y="1856341"/>
            <a:ext cx="194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Nam châm là gì?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3" y="3962406"/>
            <a:ext cx="3168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Tính chất từ của nam châm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2183" y="1894044"/>
            <a:ext cx="274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3868" y="3998899"/>
            <a:ext cx="3537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5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0" y="2627953"/>
            <a:ext cx="6400800" cy="1470025"/>
          </a:xfrm>
        </p:spPr>
        <p:txBody>
          <a:bodyPr/>
          <a:lstStyle/>
          <a:p>
            <a:pPr algn="ctr"/>
            <a:r>
              <a:rPr lang="en-US" sz="11500" dirty="0">
                <a:latin typeface="Anton" pitchFamily="2" charset="0"/>
                <a:cs typeface="Pattaya" pitchFamily="2" charset="-34"/>
              </a:rPr>
              <a:t>BÀI </a:t>
            </a:r>
            <a:r>
              <a:rPr lang="en-US" sz="13000" dirty="0" smtClean="0">
                <a:latin typeface="Anton" pitchFamily="2" charset="0"/>
                <a:cs typeface="Pattaya" pitchFamily="2" charset="-34"/>
              </a:rPr>
              <a:t>1</a:t>
            </a:r>
            <a:r>
              <a:rPr lang="en-US" sz="11500" dirty="0" smtClean="0">
                <a:latin typeface="Anton" pitchFamily="2" charset="0"/>
                <a:cs typeface="Pattaya" pitchFamily="2" charset="-34"/>
              </a:rPr>
              <a:t>8</a:t>
            </a:r>
            <a:r>
              <a:rPr lang="en-US" sz="11500" dirty="0" smtClean="0">
                <a:latin typeface="Anton" pitchFamily="2" charset="0"/>
                <a:cs typeface="Pattaya" pitchFamily="2" charset="-34"/>
              </a:rPr>
              <a:t>. </a:t>
            </a:r>
            <a:r>
              <a:rPr lang="en-US" sz="11500" dirty="0">
                <a:latin typeface="Anton" pitchFamily="2" charset="0"/>
                <a:cs typeface="Pattaya" pitchFamily="2" charset="-34"/>
              </a:rPr>
              <a:t/>
            </a:r>
            <a:br>
              <a:rPr lang="en-US" sz="11500" dirty="0">
                <a:latin typeface="Anton" pitchFamily="2" charset="0"/>
                <a:cs typeface="Pattaya" pitchFamily="2" charset="-34"/>
              </a:rPr>
            </a:br>
            <a:r>
              <a:rPr lang="en-US" sz="11500" dirty="0" smtClean="0">
                <a:latin typeface="Anton" pitchFamily="2" charset="0"/>
                <a:cs typeface="Pattaya" pitchFamily="2" charset="-34"/>
              </a:rPr>
              <a:t>NAM CHÂM</a:t>
            </a:r>
            <a:endParaRPr lang="en-US" sz="11500" dirty="0">
              <a:latin typeface="Anton" pitchFamily="2" charset="0"/>
              <a:cs typeface="Pattaya" pitchFamily="2" charset="-34"/>
            </a:endParaRPr>
          </a:p>
        </p:txBody>
      </p:sp>
      <p:pic>
        <p:nvPicPr>
          <p:cNvPr id="3074" name="Picture 2" descr="C:\Users\Administrator\Desktop\Magnet_O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3" b="94565" l="0" r="99917">
                        <a14:foregroundMark x1="27417" y1="31522" x2="27417" y2="31522"/>
                        <a14:foregroundMark x1="34500" y1="31522" x2="34500" y2="31522"/>
                        <a14:foregroundMark x1="19000" y1="29239" x2="19000" y2="29239"/>
                        <a14:foregroundMark x1="14083" y1="28043" x2="14083" y2="28043"/>
                        <a14:foregroundMark x1="11083" y1="28043" x2="11083" y2="28043"/>
                        <a14:foregroundMark x1="30083" y1="39239" x2="30083" y2="39239"/>
                        <a14:foregroundMark x1="31833" y1="46304" x2="31833" y2="46304"/>
                        <a14:foregroundMark x1="31333" y1="58913" x2="31333" y2="58913"/>
                        <a14:foregroundMark x1="29583" y1="68913" x2="29583" y2="68913"/>
                        <a14:foregroundMark x1="33833" y1="75000" x2="33833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5791200" cy="44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-244468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47451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2438400" y="7398809"/>
            <a:ext cx="2540000" cy="228600"/>
          </a:xfrm>
          <a:custGeom>
            <a:avLst/>
            <a:gdLst>
              <a:gd name="T0" fmla="*/ 0 w 1200"/>
              <a:gd name="T1" fmla="*/ 56 h 120"/>
              <a:gd name="T2" fmla="*/ 432 w 1200"/>
              <a:gd name="T3" fmla="*/ 8 h 120"/>
              <a:gd name="T4" fmla="*/ 1008 w 1200"/>
              <a:gd name="T5" fmla="*/ 104 h 120"/>
              <a:gd name="T6" fmla="*/ 1200 w 1200"/>
              <a:gd name="T7" fmla="*/ 10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20">
                <a:moveTo>
                  <a:pt x="0" y="56"/>
                </a:moveTo>
                <a:cubicBezTo>
                  <a:pt x="132" y="28"/>
                  <a:pt x="264" y="0"/>
                  <a:pt x="432" y="8"/>
                </a:cubicBezTo>
                <a:cubicBezTo>
                  <a:pt x="600" y="16"/>
                  <a:pt x="880" y="88"/>
                  <a:pt x="1008" y="104"/>
                </a:cubicBezTo>
                <a:cubicBezTo>
                  <a:pt x="1136" y="120"/>
                  <a:pt x="1168" y="112"/>
                  <a:pt x="1200" y="104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315200" y="72019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7" name="Freeform 14"/>
          <p:cNvSpPr>
            <a:spLocks/>
          </p:cNvSpPr>
          <p:nvPr/>
        </p:nvSpPr>
        <p:spPr bwMode="auto">
          <a:xfrm>
            <a:off x="7721600" y="7398817"/>
            <a:ext cx="1320800" cy="107949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10261600" y="71257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95504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11887200" y="7489833"/>
            <a:ext cx="1320800" cy="107951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12395200" y="71257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>
            <a:off x="128016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111760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4" descr="Spring is on its way! by Harley Leversha on Dribbble"/>
          <p:cNvSpPr>
            <a:spLocks noChangeAspect="1" noChangeArrowheads="1"/>
          </p:cNvSpPr>
          <p:nvPr/>
        </p:nvSpPr>
        <p:spPr bwMode="auto">
          <a:xfrm>
            <a:off x="155579" y="-38100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172" y="1227463"/>
            <a:ext cx="11145229" cy="12778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55579" y="5253088"/>
            <a:ext cx="805237" cy="7305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71C315-7330-4005-8EF3-EF95A70DA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5" y="204283"/>
            <a:ext cx="3784599" cy="1014917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" y="974204"/>
            <a:ext cx="838995" cy="8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60816" y="5426039"/>
            <a:ext cx="11041227" cy="88267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 nam châm gần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nhau, nếu chúng đẩy nhau thì cực của thanh nam châm thứ hai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cực N,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chúng hút nhau thì cực S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4313755" y="2870507"/>
            <a:ext cx="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" name="Group 24"/>
          <p:cNvGrpSpPr>
            <a:grpSpLocks/>
          </p:cNvGrpSpPr>
          <p:nvPr/>
        </p:nvGrpSpPr>
        <p:grpSpPr bwMode="auto">
          <a:xfrm>
            <a:off x="4021655" y="2794307"/>
            <a:ext cx="609600" cy="76200"/>
            <a:chOff x="2226" y="2544"/>
            <a:chExt cx="384" cy="48"/>
          </a:xfrm>
        </p:grpSpPr>
        <p:sp>
          <p:nvSpPr>
            <p:cNvPr id="32" name="Line 25"/>
            <p:cNvSpPr>
              <a:spLocks noChangeShapeType="1"/>
            </p:cNvSpPr>
            <p:nvPr/>
          </p:nvSpPr>
          <p:spPr bwMode="auto">
            <a:xfrm>
              <a:off x="2226" y="259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 flipH="1">
              <a:off x="2226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 flipH="1">
              <a:off x="2274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2322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H="1">
              <a:off x="2370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 flipH="1">
              <a:off x="2418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 flipH="1">
              <a:off x="2466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2"/>
            <p:cNvSpPr>
              <a:spLocks noChangeShapeType="1"/>
            </p:cNvSpPr>
            <p:nvPr/>
          </p:nvSpPr>
          <p:spPr bwMode="auto">
            <a:xfrm flipH="1">
              <a:off x="2514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H="1">
              <a:off x="2562" y="254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34"/>
          <p:cNvGrpSpPr>
            <a:grpSpLocks/>
          </p:cNvGrpSpPr>
          <p:nvPr/>
        </p:nvGrpSpPr>
        <p:grpSpPr bwMode="auto">
          <a:xfrm>
            <a:off x="3307280" y="3950007"/>
            <a:ext cx="2178050" cy="382588"/>
            <a:chOff x="1776" y="3158"/>
            <a:chExt cx="1372" cy="241"/>
          </a:xfrm>
        </p:grpSpPr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1784" y="3216"/>
              <a:ext cx="624" cy="144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408" y="3216"/>
              <a:ext cx="624" cy="144"/>
            </a:xfrm>
            <a:prstGeom prst="rect">
              <a:avLst/>
            </a:prstGeom>
            <a:solidFill>
              <a:srgbClr val="CC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" name="Text Box 37"/>
            <p:cNvSpPr txBox="1">
              <a:spLocks noChangeArrowheads="1"/>
            </p:cNvSpPr>
            <p:nvPr/>
          </p:nvSpPr>
          <p:spPr bwMode="auto">
            <a:xfrm>
              <a:off x="2812" y="315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1776" y="316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9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9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46" name="Group 39"/>
          <p:cNvGrpSpPr>
            <a:grpSpLocks/>
          </p:cNvGrpSpPr>
          <p:nvPr/>
        </p:nvGrpSpPr>
        <p:grpSpPr bwMode="auto">
          <a:xfrm>
            <a:off x="6856930" y="4032557"/>
            <a:ext cx="2287070" cy="1371600"/>
            <a:chOff x="3216" y="3216"/>
            <a:chExt cx="1233" cy="864"/>
          </a:xfrm>
        </p:grpSpPr>
        <p:grpSp>
          <p:nvGrpSpPr>
            <p:cNvPr id="47" name="Group 40"/>
            <p:cNvGrpSpPr>
              <a:grpSpLocks/>
            </p:cNvGrpSpPr>
            <p:nvPr/>
          </p:nvGrpSpPr>
          <p:grpSpPr bwMode="auto">
            <a:xfrm>
              <a:off x="3216" y="3216"/>
              <a:ext cx="1152" cy="144"/>
              <a:chOff x="3600" y="3216"/>
              <a:chExt cx="1152" cy="144"/>
            </a:xfrm>
          </p:grpSpPr>
          <p:sp>
            <p:nvSpPr>
              <p:cNvPr id="62" name="Rectangle 41"/>
              <p:cNvSpPr>
                <a:spLocks noChangeArrowheads="1"/>
              </p:cNvSpPr>
              <p:nvPr/>
            </p:nvSpPr>
            <p:spPr bwMode="auto">
              <a:xfrm>
                <a:off x="3600" y="3216"/>
                <a:ext cx="576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4176" y="3216"/>
                <a:ext cx="576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48" name="AutoShape 43"/>
            <p:cNvSpPr>
              <a:spLocks noChangeArrowheads="1"/>
            </p:cNvSpPr>
            <p:nvPr/>
          </p:nvSpPr>
          <p:spPr bwMode="auto">
            <a:xfrm flipV="1">
              <a:off x="3744" y="3408"/>
              <a:ext cx="96" cy="576"/>
            </a:xfrm>
            <a:custGeom>
              <a:avLst/>
              <a:gdLst>
                <a:gd name="T0" fmla="*/ 0 w 21600"/>
                <a:gd name="T1" fmla="*/ 8 h 21600"/>
                <a:gd name="T2" fmla="*/ 0 w 21600"/>
                <a:gd name="T3" fmla="*/ 15 h 21600"/>
                <a:gd name="T4" fmla="*/ 0 w 21600"/>
                <a:gd name="T5" fmla="*/ 8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4"/>
            <p:cNvSpPr>
              <a:spLocks noChangeShapeType="1"/>
            </p:cNvSpPr>
            <p:nvPr/>
          </p:nvSpPr>
          <p:spPr bwMode="auto">
            <a:xfrm>
              <a:off x="3790" y="335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3456" y="3840"/>
              <a:ext cx="624" cy="240"/>
            </a:xfrm>
            <a:prstGeom prst="ellipse">
              <a:avLst/>
            </a:prstGeom>
            <a:solidFill>
              <a:schemeClr val="bg2"/>
            </a:solidFill>
            <a:ln w="9525">
              <a:round/>
              <a:headEnd/>
              <a:tailEnd/>
            </a:ln>
            <a:effectLst/>
            <a:scene3d>
              <a:camera prst="legacyObliqu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51" name="Group 46"/>
            <p:cNvGrpSpPr>
              <a:grpSpLocks/>
            </p:cNvGrpSpPr>
            <p:nvPr/>
          </p:nvGrpSpPr>
          <p:grpSpPr bwMode="auto">
            <a:xfrm rot="10629368">
              <a:off x="3696" y="3504"/>
              <a:ext cx="753" cy="368"/>
              <a:chOff x="957" y="1034"/>
              <a:chExt cx="837" cy="409"/>
            </a:xfrm>
          </p:grpSpPr>
          <p:sp>
            <p:nvSpPr>
              <p:cNvPr id="52" name="Freeform 47"/>
              <p:cNvSpPr>
                <a:spLocks/>
              </p:cNvSpPr>
              <p:nvPr/>
            </p:nvSpPr>
            <p:spPr bwMode="auto">
              <a:xfrm>
                <a:off x="1100" y="1034"/>
                <a:ext cx="694" cy="409"/>
              </a:xfrm>
              <a:custGeom>
                <a:avLst/>
                <a:gdLst>
                  <a:gd name="T0" fmla="*/ 395 w 694"/>
                  <a:gd name="T1" fmla="*/ 307 h 409"/>
                  <a:gd name="T2" fmla="*/ 435 w 694"/>
                  <a:gd name="T3" fmla="*/ 326 h 409"/>
                  <a:gd name="T4" fmla="*/ 480 w 694"/>
                  <a:gd name="T5" fmla="*/ 336 h 409"/>
                  <a:gd name="T6" fmla="*/ 543 w 694"/>
                  <a:gd name="T7" fmla="*/ 338 h 409"/>
                  <a:gd name="T8" fmla="*/ 570 w 694"/>
                  <a:gd name="T9" fmla="*/ 365 h 409"/>
                  <a:gd name="T10" fmla="*/ 530 w 694"/>
                  <a:gd name="T11" fmla="*/ 383 h 409"/>
                  <a:gd name="T12" fmla="*/ 464 w 694"/>
                  <a:gd name="T13" fmla="*/ 409 h 409"/>
                  <a:gd name="T14" fmla="*/ 398 w 694"/>
                  <a:gd name="T15" fmla="*/ 405 h 409"/>
                  <a:gd name="T16" fmla="*/ 303 w 694"/>
                  <a:gd name="T17" fmla="*/ 395 h 409"/>
                  <a:gd name="T18" fmla="*/ 246 w 694"/>
                  <a:gd name="T19" fmla="*/ 374 h 409"/>
                  <a:gd name="T20" fmla="*/ 211 w 694"/>
                  <a:gd name="T21" fmla="*/ 364 h 409"/>
                  <a:gd name="T22" fmla="*/ 174 w 694"/>
                  <a:gd name="T23" fmla="*/ 352 h 409"/>
                  <a:gd name="T24" fmla="*/ 141 w 694"/>
                  <a:gd name="T25" fmla="*/ 345 h 409"/>
                  <a:gd name="T26" fmla="*/ 91 w 694"/>
                  <a:gd name="T27" fmla="*/ 344 h 409"/>
                  <a:gd name="T28" fmla="*/ 51 w 694"/>
                  <a:gd name="T29" fmla="*/ 351 h 409"/>
                  <a:gd name="T30" fmla="*/ 11 w 694"/>
                  <a:gd name="T31" fmla="*/ 345 h 409"/>
                  <a:gd name="T32" fmla="*/ 8 w 694"/>
                  <a:gd name="T33" fmla="*/ 328 h 409"/>
                  <a:gd name="T34" fmla="*/ 27 w 694"/>
                  <a:gd name="T35" fmla="*/ 285 h 409"/>
                  <a:gd name="T36" fmla="*/ 27 w 694"/>
                  <a:gd name="T37" fmla="*/ 223 h 409"/>
                  <a:gd name="T38" fmla="*/ 33 w 694"/>
                  <a:gd name="T39" fmla="*/ 157 h 409"/>
                  <a:gd name="T40" fmla="*/ 41 w 694"/>
                  <a:gd name="T41" fmla="*/ 122 h 409"/>
                  <a:gd name="T42" fmla="*/ 75 w 694"/>
                  <a:gd name="T43" fmla="*/ 117 h 409"/>
                  <a:gd name="T44" fmla="*/ 111 w 694"/>
                  <a:gd name="T45" fmla="*/ 125 h 409"/>
                  <a:gd name="T46" fmla="*/ 137 w 694"/>
                  <a:gd name="T47" fmla="*/ 125 h 409"/>
                  <a:gd name="T48" fmla="*/ 235 w 694"/>
                  <a:gd name="T49" fmla="*/ 74 h 409"/>
                  <a:gd name="T50" fmla="*/ 312 w 694"/>
                  <a:gd name="T51" fmla="*/ 38 h 409"/>
                  <a:gd name="T52" fmla="*/ 359 w 694"/>
                  <a:gd name="T53" fmla="*/ 25 h 409"/>
                  <a:gd name="T54" fmla="*/ 400 w 694"/>
                  <a:gd name="T55" fmla="*/ 3 h 409"/>
                  <a:gd name="T56" fmla="*/ 430 w 694"/>
                  <a:gd name="T57" fmla="*/ 3 h 409"/>
                  <a:gd name="T58" fmla="*/ 472 w 694"/>
                  <a:gd name="T59" fmla="*/ 19 h 409"/>
                  <a:gd name="T60" fmla="*/ 530 w 694"/>
                  <a:gd name="T61" fmla="*/ 50 h 409"/>
                  <a:gd name="T62" fmla="*/ 575 w 694"/>
                  <a:gd name="T63" fmla="*/ 76 h 409"/>
                  <a:gd name="T64" fmla="*/ 607 w 694"/>
                  <a:gd name="T65" fmla="*/ 88 h 409"/>
                  <a:gd name="T66" fmla="*/ 636 w 694"/>
                  <a:gd name="T67" fmla="*/ 128 h 409"/>
                  <a:gd name="T68" fmla="*/ 655 w 694"/>
                  <a:gd name="T69" fmla="*/ 155 h 409"/>
                  <a:gd name="T70" fmla="*/ 671 w 694"/>
                  <a:gd name="T71" fmla="*/ 185 h 409"/>
                  <a:gd name="T72" fmla="*/ 692 w 694"/>
                  <a:gd name="T73" fmla="*/ 247 h 409"/>
                  <a:gd name="T74" fmla="*/ 694 w 694"/>
                  <a:gd name="T75" fmla="*/ 299 h 409"/>
                  <a:gd name="T76" fmla="*/ 687 w 694"/>
                  <a:gd name="T77" fmla="*/ 328 h 409"/>
                  <a:gd name="T78" fmla="*/ 655 w 694"/>
                  <a:gd name="T79" fmla="*/ 320 h 409"/>
                  <a:gd name="T80" fmla="*/ 641 w 694"/>
                  <a:gd name="T81" fmla="*/ 293 h 409"/>
                  <a:gd name="T82" fmla="*/ 636 w 694"/>
                  <a:gd name="T83" fmla="*/ 256 h 409"/>
                  <a:gd name="T84" fmla="*/ 590 w 694"/>
                  <a:gd name="T85" fmla="*/ 207 h 409"/>
                  <a:gd name="T86" fmla="*/ 570 w 694"/>
                  <a:gd name="T87" fmla="*/ 179 h 409"/>
                  <a:gd name="T88" fmla="*/ 536 w 694"/>
                  <a:gd name="T89" fmla="*/ 176 h 409"/>
                  <a:gd name="T90" fmla="*/ 501 w 694"/>
                  <a:gd name="T91" fmla="*/ 169 h 409"/>
                  <a:gd name="T92" fmla="*/ 470 w 694"/>
                  <a:gd name="T93" fmla="*/ 175 h 409"/>
                  <a:gd name="T94" fmla="*/ 434 w 694"/>
                  <a:gd name="T95" fmla="*/ 201 h 409"/>
                  <a:gd name="T96" fmla="*/ 397 w 694"/>
                  <a:gd name="T97" fmla="*/ 236 h 409"/>
                  <a:gd name="T98" fmla="*/ 385 w 694"/>
                  <a:gd name="T99" fmla="*/ 287 h 40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4" h="409">
                    <a:moveTo>
                      <a:pt x="385" y="287"/>
                    </a:moveTo>
                    <a:lnTo>
                      <a:pt x="395" y="307"/>
                    </a:lnTo>
                    <a:lnTo>
                      <a:pt x="409" y="317"/>
                    </a:lnTo>
                    <a:lnTo>
                      <a:pt x="435" y="326"/>
                    </a:lnTo>
                    <a:lnTo>
                      <a:pt x="457" y="339"/>
                    </a:lnTo>
                    <a:lnTo>
                      <a:pt x="480" y="336"/>
                    </a:lnTo>
                    <a:lnTo>
                      <a:pt x="516" y="331"/>
                    </a:lnTo>
                    <a:lnTo>
                      <a:pt x="543" y="338"/>
                    </a:lnTo>
                    <a:lnTo>
                      <a:pt x="563" y="351"/>
                    </a:lnTo>
                    <a:lnTo>
                      <a:pt x="570" y="365"/>
                    </a:lnTo>
                    <a:lnTo>
                      <a:pt x="553" y="374"/>
                    </a:lnTo>
                    <a:lnTo>
                      <a:pt x="530" y="383"/>
                    </a:lnTo>
                    <a:lnTo>
                      <a:pt x="493" y="396"/>
                    </a:lnTo>
                    <a:lnTo>
                      <a:pt x="464" y="409"/>
                    </a:lnTo>
                    <a:lnTo>
                      <a:pt x="428" y="406"/>
                    </a:lnTo>
                    <a:lnTo>
                      <a:pt x="398" y="405"/>
                    </a:lnTo>
                    <a:lnTo>
                      <a:pt x="375" y="403"/>
                    </a:lnTo>
                    <a:lnTo>
                      <a:pt x="303" y="395"/>
                    </a:lnTo>
                    <a:lnTo>
                      <a:pt x="276" y="383"/>
                    </a:lnTo>
                    <a:lnTo>
                      <a:pt x="246" y="374"/>
                    </a:lnTo>
                    <a:lnTo>
                      <a:pt x="231" y="368"/>
                    </a:lnTo>
                    <a:lnTo>
                      <a:pt x="211" y="364"/>
                    </a:lnTo>
                    <a:lnTo>
                      <a:pt x="190" y="356"/>
                    </a:lnTo>
                    <a:lnTo>
                      <a:pt x="174" y="352"/>
                    </a:lnTo>
                    <a:lnTo>
                      <a:pt x="157" y="346"/>
                    </a:lnTo>
                    <a:lnTo>
                      <a:pt x="141" y="345"/>
                    </a:lnTo>
                    <a:lnTo>
                      <a:pt x="120" y="342"/>
                    </a:lnTo>
                    <a:lnTo>
                      <a:pt x="91" y="344"/>
                    </a:lnTo>
                    <a:lnTo>
                      <a:pt x="70" y="348"/>
                    </a:lnTo>
                    <a:lnTo>
                      <a:pt x="51" y="351"/>
                    </a:lnTo>
                    <a:lnTo>
                      <a:pt x="32" y="349"/>
                    </a:lnTo>
                    <a:lnTo>
                      <a:pt x="11" y="345"/>
                    </a:lnTo>
                    <a:lnTo>
                      <a:pt x="0" y="343"/>
                    </a:lnTo>
                    <a:lnTo>
                      <a:pt x="8" y="328"/>
                    </a:lnTo>
                    <a:lnTo>
                      <a:pt x="16" y="313"/>
                    </a:lnTo>
                    <a:lnTo>
                      <a:pt x="27" y="285"/>
                    </a:lnTo>
                    <a:lnTo>
                      <a:pt x="26" y="244"/>
                    </a:lnTo>
                    <a:lnTo>
                      <a:pt x="27" y="223"/>
                    </a:lnTo>
                    <a:lnTo>
                      <a:pt x="31" y="181"/>
                    </a:lnTo>
                    <a:lnTo>
                      <a:pt x="33" y="157"/>
                    </a:lnTo>
                    <a:lnTo>
                      <a:pt x="35" y="134"/>
                    </a:lnTo>
                    <a:lnTo>
                      <a:pt x="41" y="122"/>
                    </a:lnTo>
                    <a:lnTo>
                      <a:pt x="31" y="109"/>
                    </a:lnTo>
                    <a:lnTo>
                      <a:pt x="75" y="117"/>
                    </a:lnTo>
                    <a:lnTo>
                      <a:pt x="91" y="118"/>
                    </a:lnTo>
                    <a:lnTo>
                      <a:pt x="111" y="125"/>
                    </a:lnTo>
                    <a:lnTo>
                      <a:pt x="125" y="126"/>
                    </a:lnTo>
                    <a:lnTo>
                      <a:pt x="137" y="125"/>
                    </a:lnTo>
                    <a:lnTo>
                      <a:pt x="161" y="113"/>
                    </a:lnTo>
                    <a:lnTo>
                      <a:pt x="235" y="74"/>
                    </a:lnTo>
                    <a:lnTo>
                      <a:pt x="275" y="54"/>
                    </a:lnTo>
                    <a:lnTo>
                      <a:pt x="312" y="38"/>
                    </a:lnTo>
                    <a:lnTo>
                      <a:pt x="334" y="33"/>
                    </a:lnTo>
                    <a:lnTo>
                      <a:pt x="359" y="25"/>
                    </a:lnTo>
                    <a:lnTo>
                      <a:pt x="379" y="15"/>
                    </a:lnTo>
                    <a:lnTo>
                      <a:pt x="400" y="3"/>
                    </a:lnTo>
                    <a:lnTo>
                      <a:pt x="416" y="0"/>
                    </a:lnTo>
                    <a:lnTo>
                      <a:pt x="430" y="3"/>
                    </a:lnTo>
                    <a:lnTo>
                      <a:pt x="452" y="14"/>
                    </a:lnTo>
                    <a:lnTo>
                      <a:pt x="472" y="19"/>
                    </a:lnTo>
                    <a:lnTo>
                      <a:pt x="490" y="25"/>
                    </a:lnTo>
                    <a:lnTo>
                      <a:pt x="530" y="50"/>
                    </a:lnTo>
                    <a:lnTo>
                      <a:pt x="551" y="59"/>
                    </a:lnTo>
                    <a:lnTo>
                      <a:pt x="575" y="76"/>
                    </a:lnTo>
                    <a:lnTo>
                      <a:pt x="595" y="83"/>
                    </a:lnTo>
                    <a:lnTo>
                      <a:pt x="607" y="88"/>
                    </a:lnTo>
                    <a:lnTo>
                      <a:pt x="622" y="109"/>
                    </a:lnTo>
                    <a:lnTo>
                      <a:pt x="636" y="128"/>
                    </a:lnTo>
                    <a:lnTo>
                      <a:pt x="649" y="144"/>
                    </a:lnTo>
                    <a:lnTo>
                      <a:pt x="655" y="155"/>
                    </a:lnTo>
                    <a:lnTo>
                      <a:pt x="664" y="170"/>
                    </a:lnTo>
                    <a:lnTo>
                      <a:pt x="671" y="185"/>
                    </a:lnTo>
                    <a:lnTo>
                      <a:pt x="689" y="220"/>
                    </a:lnTo>
                    <a:lnTo>
                      <a:pt x="692" y="247"/>
                    </a:lnTo>
                    <a:lnTo>
                      <a:pt x="692" y="276"/>
                    </a:lnTo>
                    <a:lnTo>
                      <a:pt x="694" y="299"/>
                    </a:lnTo>
                    <a:lnTo>
                      <a:pt x="692" y="317"/>
                    </a:lnTo>
                    <a:lnTo>
                      <a:pt x="687" y="328"/>
                    </a:lnTo>
                    <a:lnTo>
                      <a:pt x="675" y="331"/>
                    </a:lnTo>
                    <a:lnTo>
                      <a:pt x="655" y="320"/>
                    </a:lnTo>
                    <a:lnTo>
                      <a:pt x="645" y="306"/>
                    </a:lnTo>
                    <a:lnTo>
                      <a:pt x="641" y="293"/>
                    </a:lnTo>
                    <a:lnTo>
                      <a:pt x="636" y="275"/>
                    </a:lnTo>
                    <a:lnTo>
                      <a:pt x="636" y="256"/>
                    </a:lnTo>
                    <a:lnTo>
                      <a:pt x="612" y="231"/>
                    </a:lnTo>
                    <a:lnTo>
                      <a:pt x="590" y="207"/>
                    </a:lnTo>
                    <a:lnTo>
                      <a:pt x="580" y="190"/>
                    </a:lnTo>
                    <a:lnTo>
                      <a:pt x="570" y="179"/>
                    </a:lnTo>
                    <a:lnTo>
                      <a:pt x="553" y="180"/>
                    </a:lnTo>
                    <a:lnTo>
                      <a:pt x="536" y="176"/>
                    </a:lnTo>
                    <a:lnTo>
                      <a:pt x="515" y="175"/>
                    </a:lnTo>
                    <a:lnTo>
                      <a:pt x="501" y="169"/>
                    </a:lnTo>
                    <a:lnTo>
                      <a:pt x="482" y="171"/>
                    </a:lnTo>
                    <a:lnTo>
                      <a:pt x="470" y="175"/>
                    </a:lnTo>
                    <a:lnTo>
                      <a:pt x="453" y="188"/>
                    </a:lnTo>
                    <a:lnTo>
                      <a:pt x="434" y="201"/>
                    </a:lnTo>
                    <a:lnTo>
                      <a:pt x="412" y="215"/>
                    </a:lnTo>
                    <a:lnTo>
                      <a:pt x="397" y="236"/>
                    </a:lnTo>
                    <a:lnTo>
                      <a:pt x="381" y="252"/>
                    </a:lnTo>
                    <a:lnTo>
                      <a:pt x="385" y="287"/>
                    </a:lnTo>
                    <a:close/>
                  </a:path>
                </a:pathLst>
              </a:custGeom>
              <a:solidFill>
                <a:srgbClr val="FFBFB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8"/>
              <p:cNvSpPr>
                <a:spLocks/>
              </p:cNvSpPr>
              <p:nvPr/>
            </p:nvSpPr>
            <p:spPr bwMode="auto">
              <a:xfrm rot="2180584" flipH="1">
                <a:off x="1590" y="1083"/>
                <a:ext cx="111" cy="53"/>
              </a:xfrm>
              <a:custGeom>
                <a:avLst/>
                <a:gdLst>
                  <a:gd name="T0" fmla="*/ 0 w 138"/>
                  <a:gd name="T1" fmla="*/ 0 h 66"/>
                  <a:gd name="T2" fmla="*/ 43 w 138"/>
                  <a:gd name="T3" fmla="*/ 18 h 66"/>
                  <a:gd name="T4" fmla="*/ 89 w 138"/>
                  <a:gd name="T5" fmla="*/ 43 h 6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8" h="66">
                    <a:moveTo>
                      <a:pt x="0" y="0"/>
                    </a:moveTo>
                    <a:lnTo>
                      <a:pt x="66" y="27"/>
                    </a:lnTo>
                    <a:lnTo>
                      <a:pt x="13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49"/>
              <p:cNvSpPr>
                <a:spLocks/>
              </p:cNvSpPr>
              <p:nvPr/>
            </p:nvSpPr>
            <p:spPr bwMode="auto">
              <a:xfrm rot="3423405" flipH="1">
                <a:off x="1629" y="1374"/>
                <a:ext cx="16" cy="54"/>
              </a:xfrm>
              <a:custGeom>
                <a:avLst/>
                <a:gdLst>
                  <a:gd name="T0" fmla="*/ 1 w 70"/>
                  <a:gd name="T1" fmla="*/ 0 h 169"/>
                  <a:gd name="T2" fmla="*/ 3 w 70"/>
                  <a:gd name="T3" fmla="*/ 5 h 169"/>
                  <a:gd name="T4" fmla="*/ 4 w 70"/>
                  <a:gd name="T5" fmla="*/ 9 h 169"/>
                  <a:gd name="T6" fmla="*/ 4 w 70"/>
                  <a:gd name="T7" fmla="*/ 12 h 169"/>
                  <a:gd name="T8" fmla="*/ 3 w 70"/>
                  <a:gd name="T9" fmla="*/ 14 h 169"/>
                  <a:gd name="T10" fmla="*/ 1 w 70"/>
                  <a:gd name="T11" fmla="*/ 16 h 169"/>
                  <a:gd name="T12" fmla="*/ 0 w 70"/>
                  <a:gd name="T13" fmla="*/ 17 h 1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169">
                    <a:moveTo>
                      <a:pt x="23" y="0"/>
                    </a:moveTo>
                    <a:lnTo>
                      <a:pt x="53" y="52"/>
                    </a:lnTo>
                    <a:lnTo>
                      <a:pt x="69" y="83"/>
                    </a:lnTo>
                    <a:lnTo>
                      <a:pt x="70" y="113"/>
                    </a:lnTo>
                    <a:lnTo>
                      <a:pt x="58" y="140"/>
                    </a:lnTo>
                    <a:lnTo>
                      <a:pt x="27" y="158"/>
                    </a:lnTo>
                    <a:lnTo>
                      <a:pt x="0" y="16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0"/>
              <p:cNvSpPr>
                <a:spLocks/>
              </p:cNvSpPr>
              <p:nvPr/>
            </p:nvSpPr>
            <p:spPr bwMode="auto">
              <a:xfrm rot="3012925" flipH="1">
                <a:off x="1676" y="1190"/>
                <a:ext cx="13" cy="33"/>
              </a:xfrm>
              <a:custGeom>
                <a:avLst/>
                <a:gdLst>
                  <a:gd name="T0" fmla="*/ 0 w 50"/>
                  <a:gd name="T1" fmla="*/ 0 h 93"/>
                  <a:gd name="T2" fmla="*/ 0 w 50"/>
                  <a:gd name="T3" fmla="*/ 4 h 93"/>
                  <a:gd name="T4" fmla="*/ 1 w 50"/>
                  <a:gd name="T5" fmla="*/ 7 h 93"/>
                  <a:gd name="T6" fmla="*/ 2 w 50"/>
                  <a:gd name="T7" fmla="*/ 10 h 93"/>
                  <a:gd name="T8" fmla="*/ 3 w 50"/>
                  <a:gd name="T9" fmla="*/ 12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93">
                    <a:moveTo>
                      <a:pt x="0" y="0"/>
                    </a:moveTo>
                    <a:lnTo>
                      <a:pt x="0" y="32"/>
                    </a:lnTo>
                    <a:lnTo>
                      <a:pt x="6" y="57"/>
                    </a:lnTo>
                    <a:lnTo>
                      <a:pt x="25" y="82"/>
                    </a:lnTo>
                    <a:lnTo>
                      <a:pt x="50" y="9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1"/>
              <p:cNvSpPr>
                <a:spLocks/>
              </p:cNvSpPr>
              <p:nvPr/>
            </p:nvSpPr>
            <p:spPr bwMode="auto">
              <a:xfrm rot="3892858" flipH="1">
                <a:off x="1736" y="1271"/>
                <a:ext cx="10" cy="25"/>
              </a:xfrm>
              <a:custGeom>
                <a:avLst/>
                <a:gdLst>
                  <a:gd name="T0" fmla="*/ 0 w 19"/>
                  <a:gd name="T1" fmla="*/ 0 h 43"/>
                  <a:gd name="T2" fmla="*/ 0 w 19"/>
                  <a:gd name="T3" fmla="*/ 5 h 43"/>
                  <a:gd name="T4" fmla="*/ 1 w 19"/>
                  <a:gd name="T5" fmla="*/ 9 h 43"/>
                  <a:gd name="T6" fmla="*/ 5 w 19"/>
                  <a:gd name="T7" fmla="*/ 15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43">
                    <a:moveTo>
                      <a:pt x="0" y="0"/>
                    </a:moveTo>
                    <a:lnTo>
                      <a:pt x="0" y="14"/>
                    </a:lnTo>
                    <a:lnTo>
                      <a:pt x="4" y="28"/>
                    </a:lnTo>
                    <a:lnTo>
                      <a:pt x="19" y="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" name="Group 52"/>
              <p:cNvGrpSpPr>
                <a:grpSpLocks/>
              </p:cNvGrpSpPr>
              <p:nvPr/>
            </p:nvGrpSpPr>
            <p:grpSpPr bwMode="auto">
              <a:xfrm rot="11405476" flipH="1">
                <a:off x="957" y="1115"/>
                <a:ext cx="261" cy="307"/>
                <a:chOff x="2457" y="2549"/>
                <a:chExt cx="557" cy="547"/>
              </a:xfrm>
            </p:grpSpPr>
            <p:sp>
              <p:nvSpPr>
                <p:cNvPr id="60" name="Freeform 53"/>
                <p:cNvSpPr>
                  <a:spLocks/>
                </p:cNvSpPr>
                <p:nvPr/>
              </p:nvSpPr>
              <p:spPr bwMode="auto">
                <a:xfrm>
                  <a:off x="2457" y="2549"/>
                  <a:ext cx="557" cy="547"/>
                </a:xfrm>
                <a:custGeom>
                  <a:avLst/>
                  <a:gdLst>
                    <a:gd name="T0" fmla="*/ 279 w 1112"/>
                    <a:gd name="T1" fmla="*/ 35 h 1094"/>
                    <a:gd name="T2" fmla="*/ 265 w 1112"/>
                    <a:gd name="T3" fmla="*/ 68 h 1094"/>
                    <a:gd name="T4" fmla="*/ 255 w 1112"/>
                    <a:gd name="T5" fmla="*/ 94 h 1094"/>
                    <a:gd name="T6" fmla="*/ 243 w 1112"/>
                    <a:gd name="T7" fmla="*/ 119 h 1094"/>
                    <a:gd name="T8" fmla="*/ 236 w 1112"/>
                    <a:gd name="T9" fmla="*/ 147 h 1094"/>
                    <a:gd name="T10" fmla="*/ 232 w 1112"/>
                    <a:gd name="T11" fmla="*/ 176 h 1094"/>
                    <a:gd name="T12" fmla="*/ 227 w 1112"/>
                    <a:gd name="T13" fmla="*/ 204 h 1094"/>
                    <a:gd name="T14" fmla="*/ 227 w 1112"/>
                    <a:gd name="T15" fmla="*/ 229 h 1094"/>
                    <a:gd name="T16" fmla="*/ 227 w 1112"/>
                    <a:gd name="T17" fmla="*/ 251 h 1094"/>
                    <a:gd name="T18" fmla="*/ 227 w 1112"/>
                    <a:gd name="T19" fmla="*/ 260 h 1094"/>
                    <a:gd name="T20" fmla="*/ 61 w 1112"/>
                    <a:gd name="T21" fmla="*/ 274 h 1094"/>
                    <a:gd name="T22" fmla="*/ 33 w 1112"/>
                    <a:gd name="T23" fmla="*/ 112 h 1094"/>
                    <a:gd name="T24" fmla="*/ 7 w 1112"/>
                    <a:gd name="T25" fmla="*/ 17 h 1094"/>
                    <a:gd name="T26" fmla="*/ 0 w 1112"/>
                    <a:gd name="T27" fmla="*/ 0 h 1094"/>
                    <a:gd name="T28" fmla="*/ 105 w 1112"/>
                    <a:gd name="T29" fmla="*/ 19 h 1094"/>
                    <a:gd name="T30" fmla="*/ 192 w 1112"/>
                    <a:gd name="T31" fmla="*/ 26 h 1094"/>
                    <a:gd name="T32" fmla="*/ 248 w 1112"/>
                    <a:gd name="T33" fmla="*/ 26 h 1094"/>
                    <a:gd name="T34" fmla="*/ 279 w 1112"/>
                    <a:gd name="T35" fmla="*/ 35 h 109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112" h="1094">
                      <a:moveTo>
                        <a:pt x="1112" y="140"/>
                      </a:moveTo>
                      <a:lnTo>
                        <a:pt x="1056" y="271"/>
                      </a:lnTo>
                      <a:lnTo>
                        <a:pt x="1017" y="373"/>
                      </a:lnTo>
                      <a:lnTo>
                        <a:pt x="971" y="476"/>
                      </a:lnTo>
                      <a:lnTo>
                        <a:pt x="943" y="588"/>
                      </a:lnTo>
                      <a:lnTo>
                        <a:pt x="924" y="702"/>
                      </a:lnTo>
                      <a:lnTo>
                        <a:pt x="905" y="814"/>
                      </a:lnTo>
                      <a:lnTo>
                        <a:pt x="905" y="916"/>
                      </a:lnTo>
                      <a:lnTo>
                        <a:pt x="905" y="1001"/>
                      </a:lnTo>
                      <a:lnTo>
                        <a:pt x="905" y="1038"/>
                      </a:lnTo>
                      <a:lnTo>
                        <a:pt x="242" y="1094"/>
                      </a:lnTo>
                      <a:lnTo>
                        <a:pt x="130" y="448"/>
                      </a:lnTo>
                      <a:lnTo>
                        <a:pt x="28" y="65"/>
                      </a:lnTo>
                      <a:lnTo>
                        <a:pt x="0" y="0"/>
                      </a:lnTo>
                      <a:lnTo>
                        <a:pt x="420" y="75"/>
                      </a:lnTo>
                      <a:lnTo>
                        <a:pt x="765" y="103"/>
                      </a:lnTo>
                      <a:lnTo>
                        <a:pt x="989" y="103"/>
                      </a:lnTo>
                      <a:lnTo>
                        <a:pt x="1112" y="140"/>
                      </a:lnTo>
                      <a:close/>
                    </a:path>
                  </a:pathLst>
                </a:custGeom>
                <a:solidFill>
                  <a:srgbClr val="5F7FFF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Oval 54"/>
                <p:cNvSpPr>
                  <a:spLocks noChangeArrowheads="1"/>
                </p:cNvSpPr>
                <p:nvPr/>
              </p:nvSpPr>
              <p:spPr bwMode="auto">
                <a:xfrm>
                  <a:off x="2793" y="2961"/>
                  <a:ext cx="61" cy="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Freeform 55"/>
              <p:cNvSpPr>
                <a:spLocks/>
              </p:cNvSpPr>
              <p:nvPr/>
            </p:nvSpPr>
            <p:spPr bwMode="auto">
              <a:xfrm rot="8068401" flipH="1">
                <a:off x="1546" y="1379"/>
                <a:ext cx="15" cy="10"/>
              </a:xfrm>
              <a:custGeom>
                <a:avLst/>
                <a:gdLst>
                  <a:gd name="T0" fmla="*/ 4 w 55"/>
                  <a:gd name="T1" fmla="*/ 3 h 33"/>
                  <a:gd name="T2" fmla="*/ 2 w 55"/>
                  <a:gd name="T3" fmla="*/ 2 h 33"/>
                  <a:gd name="T4" fmla="*/ 1 w 55"/>
                  <a:gd name="T5" fmla="*/ 1 h 33"/>
                  <a:gd name="T6" fmla="*/ 0 w 55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33">
                    <a:moveTo>
                      <a:pt x="55" y="33"/>
                    </a:moveTo>
                    <a:lnTo>
                      <a:pt x="26" y="22"/>
                    </a:ln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6"/>
              <p:cNvSpPr>
                <a:spLocks/>
              </p:cNvSpPr>
              <p:nvPr/>
            </p:nvSpPr>
            <p:spPr bwMode="auto">
              <a:xfrm rot="2668401" flipH="1">
                <a:off x="1554" y="1050"/>
                <a:ext cx="51" cy="32"/>
              </a:xfrm>
              <a:custGeom>
                <a:avLst/>
                <a:gdLst>
                  <a:gd name="T0" fmla="*/ 0 w 53"/>
                  <a:gd name="T1" fmla="*/ 0 h 34"/>
                  <a:gd name="T2" fmla="*/ 15 w 53"/>
                  <a:gd name="T3" fmla="*/ 8 h 34"/>
                  <a:gd name="T4" fmla="*/ 49 w 53"/>
                  <a:gd name="T5" fmla="*/ 30 h 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17" y="8"/>
                    </a:lnTo>
                    <a:lnTo>
                      <a:pt x="53" y="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" name="Text Box 57"/>
          <p:cNvSpPr txBox="1">
            <a:spLocks noChangeArrowheads="1"/>
          </p:cNvSpPr>
          <p:nvPr/>
        </p:nvSpPr>
        <p:spPr bwMode="auto">
          <a:xfrm>
            <a:off x="5561530" y="3937307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65" name="Text Box 58"/>
          <p:cNvSpPr txBox="1">
            <a:spLocks noChangeArrowheads="1"/>
          </p:cNvSpPr>
          <p:nvPr/>
        </p:nvSpPr>
        <p:spPr bwMode="auto">
          <a:xfrm>
            <a:off x="6752155" y="3951595"/>
            <a:ext cx="685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6" name="Line 59"/>
          <p:cNvSpPr>
            <a:spLocks noChangeShapeType="1"/>
          </p:cNvSpPr>
          <p:nvPr/>
        </p:nvSpPr>
        <p:spPr bwMode="auto">
          <a:xfrm flipV="1">
            <a:off x="6552130" y="4270682"/>
            <a:ext cx="5334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Text Box 60"/>
          <p:cNvSpPr txBox="1">
            <a:spLocks noChangeArrowheads="1"/>
          </p:cNvSpPr>
          <p:nvPr/>
        </p:nvSpPr>
        <p:spPr bwMode="auto">
          <a:xfrm>
            <a:off x="5561530" y="3548370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8" name="Text Box 61"/>
          <p:cNvSpPr txBox="1">
            <a:spLocks noChangeArrowheads="1"/>
          </p:cNvSpPr>
          <p:nvPr/>
        </p:nvSpPr>
        <p:spPr bwMode="auto">
          <a:xfrm>
            <a:off x="6856930" y="3548370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56" y="2536735"/>
            <a:ext cx="5530576" cy="282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2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2871E-7 L -0.14861 -3.32871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0591 4.44444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0" grpId="1" animBg="1"/>
      <p:bldP spid="64" grpId="0"/>
      <p:bldP spid="65" grpId="0"/>
      <p:bldP spid="66" grpId="0" animBg="1"/>
      <p:bldP spid="6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-244468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47451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2438400" y="7398809"/>
            <a:ext cx="2540000" cy="228600"/>
          </a:xfrm>
          <a:custGeom>
            <a:avLst/>
            <a:gdLst>
              <a:gd name="T0" fmla="*/ 0 w 1200"/>
              <a:gd name="T1" fmla="*/ 56 h 120"/>
              <a:gd name="T2" fmla="*/ 432 w 1200"/>
              <a:gd name="T3" fmla="*/ 8 h 120"/>
              <a:gd name="T4" fmla="*/ 1008 w 1200"/>
              <a:gd name="T5" fmla="*/ 104 h 120"/>
              <a:gd name="T6" fmla="*/ 1200 w 1200"/>
              <a:gd name="T7" fmla="*/ 10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20">
                <a:moveTo>
                  <a:pt x="0" y="56"/>
                </a:moveTo>
                <a:cubicBezTo>
                  <a:pt x="132" y="28"/>
                  <a:pt x="264" y="0"/>
                  <a:pt x="432" y="8"/>
                </a:cubicBezTo>
                <a:cubicBezTo>
                  <a:pt x="600" y="16"/>
                  <a:pt x="880" y="88"/>
                  <a:pt x="1008" y="104"/>
                </a:cubicBezTo>
                <a:cubicBezTo>
                  <a:pt x="1136" y="120"/>
                  <a:pt x="1168" y="112"/>
                  <a:pt x="1200" y="104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315200" y="72019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7" name="Freeform 14"/>
          <p:cNvSpPr>
            <a:spLocks/>
          </p:cNvSpPr>
          <p:nvPr/>
        </p:nvSpPr>
        <p:spPr bwMode="auto">
          <a:xfrm>
            <a:off x="7721600" y="7398817"/>
            <a:ext cx="1320800" cy="107949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10261600" y="71257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95504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11887200" y="7489833"/>
            <a:ext cx="1320800" cy="107951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12395200" y="71257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>
            <a:off x="128016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111760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4" descr="Spring is on its way! by Harley Leversha on Dribbble"/>
          <p:cNvSpPr>
            <a:spLocks noChangeAspect="1" noChangeArrowheads="1"/>
          </p:cNvSpPr>
          <p:nvPr/>
        </p:nvSpPr>
        <p:spPr bwMode="auto">
          <a:xfrm>
            <a:off x="155579" y="-38100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172" y="1227463"/>
            <a:ext cx="11145229" cy="3727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Mạt sắt đặt ở chỗ nào trên thanh nam châm thì bị hút mạnh nhất?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Ở phần giữa của thanh.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Chỉ ở đầu cực Bắc của thanh nam châm.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Chỉ ở đầu cực Nam của thanh nam châm 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Ở cả hai đầu cực Bắc và cực Nam của thanh nam châm.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71C315-7330-4005-8EF3-EF95A70DA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5" y="204283"/>
            <a:ext cx="3784599" cy="1014917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" y="974204"/>
            <a:ext cx="838995" cy="8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 Box 61"/>
          <p:cNvSpPr txBox="1">
            <a:spLocks noChangeArrowheads="1"/>
          </p:cNvSpPr>
          <p:nvPr/>
        </p:nvSpPr>
        <p:spPr bwMode="auto">
          <a:xfrm>
            <a:off x="6856930" y="3548370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2" name="Oval 1"/>
          <p:cNvSpPr/>
          <p:nvPr/>
        </p:nvSpPr>
        <p:spPr>
          <a:xfrm>
            <a:off x="452442" y="4419600"/>
            <a:ext cx="766758" cy="535294"/>
          </a:xfrm>
          <a:prstGeom prst="ellipse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-244468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47451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2438400" y="7398809"/>
            <a:ext cx="2540000" cy="228600"/>
          </a:xfrm>
          <a:custGeom>
            <a:avLst/>
            <a:gdLst>
              <a:gd name="T0" fmla="*/ 0 w 1200"/>
              <a:gd name="T1" fmla="*/ 56 h 120"/>
              <a:gd name="T2" fmla="*/ 432 w 1200"/>
              <a:gd name="T3" fmla="*/ 8 h 120"/>
              <a:gd name="T4" fmla="*/ 1008 w 1200"/>
              <a:gd name="T5" fmla="*/ 104 h 120"/>
              <a:gd name="T6" fmla="*/ 1200 w 1200"/>
              <a:gd name="T7" fmla="*/ 10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20">
                <a:moveTo>
                  <a:pt x="0" y="56"/>
                </a:moveTo>
                <a:cubicBezTo>
                  <a:pt x="132" y="28"/>
                  <a:pt x="264" y="0"/>
                  <a:pt x="432" y="8"/>
                </a:cubicBezTo>
                <a:cubicBezTo>
                  <a:pt x="600" y="16"/>
                  <a:pt x="880" y="88"/>
                  <a:pt x="1008" y="104"/>
                </a:cubicBezTo>
                <a:cubicBezTo>
                  <a:pt x="1136" y="120"/>
                  <a:pt x="1168" y="112"/>
                  <a:pt x="1200" y="104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315200" y="72019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7" name="Freeform 14"/>
          <p:cNvSpPr>
            <a:spLocks/>
          </p:cNvSpPr>
          <p:nvPr/>
        </p:nvSpPr>
        <p:spPr bwMode="auto">
          <a:xfrm>
            <a:off x="7721600" y="7398817"/>
            <a:ext cx="1320800" cy="107949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10261600" y="71257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95504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11887200" y="7489833"/>
            <a:ext cx="1320800" cy="107951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12395200" y="7125767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>
            <a:off x="128016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11176000" y="7307800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4" descr="Spring is on its way! by Harley Leversha on Dribbble"/>
          <p:cNvSpPr>
            <a:spLocks noChangeAspect="1" noChangeArrowheads="1"/>
          </p:cNvSpPr>
          <p:nvPr/>
        </p:nvSpPr>
        <p:spPr bwMode="auto">
          <a:xfrm>
            <a:off x="155579" y="-38100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172" y="1227463"/>
            <a:ext cx="11145229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8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</a:t>
            </a:r>
            <a:r>
              <a:rPr lang="vi-VN" altLang="vi-VN" sz="28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3:  Xác định cực của kim nam châm ở hình sau: </a:t>
            </a:r>
            <a:endParaRPr lang="vi-VN" altLang="vi-VN" sz="2800" b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71C315-7330-4005-8EF3-EF95A70DA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5" y="204283"/>
            <a:ext cx="3784599" cy="1014917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" y="974204"/>
            <a:ext cx="838995" cy="8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 Box 61"/>
          <p:cNvSpPr txBox="1">
            <a:spLocks noChangeArrowheads="1"/>
          </p:cNvSpPr>
          <p:nvPr/>
        </p:nvSpPr>
        <p:spPr bwMode="auto">
          <a:xfrm>
            <a:off x="6856930" y="3548370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>
                <a:solidFill>
                  <a:srgbClr val="FFFFFF"/>
                </a:solidFill>
              </a:rPr>
              <a:t>b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45017" y="2451418"/>
            <a:ext cx="3341513" cy="1338341"/>
            <a:chOff x="2889955" y="957732"/>
            <a:chExt cx="3059289" cy="1082610"/>
          </a:xfrm>
        </p:grpSpPr>
        <p:pic>
          <p:nvPicPr>
            <p:cNvPr id="22" name="Picutre 6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955" y="957732"/>
              <a:ext cx="2709334" cy="613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 rot="10800000" flipV="1">
              <a:off x="4831643" y="1240123"/>
              <a:ext cx="1117601" cy="80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 New Roman"/>
                  <a:ea typeface="Times New Roman" panose="02020603050405020304" pitchFamily="18" charset="0"/>
                </a:rPr>
                <a:t>                                                                    </a:t>
              </a:r>
              <a:r>
                <a:rPr kumimoji="0" lang="en-US" altLang="vi-VN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 New Roman"/>
                  <a:ea typeface="Times New Roman" panose="02020603050405020304" pitchFamily="18" charset="0"/>
                </a:rPr>
                <a:t>A      B</a:t>
              </a:r>
              <a:endParaRPr kumimoji="0" lang="vi-VN" altLang="vi-VN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 New Roman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alt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 New Roman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50197" y="2156941"/>
            <a:ext cx="3513095" cy="1287148"/>
            <a:chOff x="5326105" y="578478"/>
            <a:chExt cx="3218023" cy="1052829"/>
          </a:xfrm>
        </p:grpSpPr>
        <p:pic>
          <p:nvPicPr>
            <p:cNvPr id="29" name="Picutre 6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105" y="578478"/>
              <a:ext cx="3218023" cy="105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 rot="10800000" flipV="1">
              <a:off x="6587065" y="578478"/>
              <a:ext cx="1117601" cy="80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 New Roman"/>
                  <a:ea typeface="Times New Roman" panose="02020603050405020304" pitchFamily="18" charset="0"/>
                </a:rPr>
                <a:t>                                                                    </a:t>
              </a:r>
              <a:r>
                <a:rPr kumimoji="0" lang="en-US" altLang="vi-VN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 New Roman"/>
                  <a:ea typeface="Times New Roman" panose="02020603050405020304" pitchFamily="18" charset="0"/>
                </a:rPr>
                <a:t>C      D</a:t>
              </a:r>
              <a:endParaRPr kumimoji="0" lang="vi-VN" altLang="vi-VN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 New Roman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alt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 New Roman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345536" y="4374868"/>
            <a:ext cx="805237" cy="73053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50773" y="4593675"/>
            <a:ext cx="7891627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eaLnBrk="0" hangingPunct="0"/>
            <a:r>
              <a:rPr lang="vi-VN" altLang="vi-VN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a. Đầu A</a:t>
            </a:r>
            <a:r>
              <a:rPr lang="en-US" altLang="vi-VN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là cực Nam( S) ; Đầu B là cực bắc ( N)</a:t>
            </a:r>
            <a:endParaRPr lang="vi-VN" altLang="vi-VN" sz="2800" b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vi-VN" altLang="vi-VN" sz="28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</a:t>
            </a:r>
            <a:r>
              <a:rPr lang="vi-VN" altLang="vi-VN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Đầu C</a:t>
            </a:r>
            <a:r>
              <a:rPr lang="en-US" altLang="vi-VN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là cực Nam( S) ; Đầu D là cực bắc ( N)</a:t>
            </a:r>
            <a:endParaRPr lang="en-US" altLang="vi-VN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71C315-7330-4005-8EF3-EF95A70DA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5" y="204283"/>
            <a:ext cx="3784599" cy="1014917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91771"/>
              </p:ext>
            </p:extLst>
          </p:nvPr>
        </p:nvGraphicFramePr>
        <p:xfrm>
          <a:off x="982132" y="2514600"/>
          <a:ext cx="10419646" cy="3692667"/>
        </p:xfrm>
        <a:graphic>
          <a:graphicData uri="http://schemas.openxmlformats.org/drawingml/2006/table">
            <a:tbl>
              <a:tblPr firstRow="1" firstCol="1" bandRow="1"/>
              <a:tblGrid>
                <a:gridCol w="891824">
                  <a:extLst>
                    <a:ext uri="{9D8B030D-6E8A-4147-A177-3AD203B41FA5}">
                      <a16:colId xmlns:a16="http://schemas.microsoft.com/office/drawing/2014/main" xmlns="" val="77718377"/>
                    </a:ext>
                  </a:extLst>
                </a:gridCol>
                <a:gridCol w="7969955">
                  <a:extLst>
                    <a:ext uri="{9D8B030D-6E8A-4147-A177-3AD203B41FA5}">
                      <a16:colId xmlns:a16="http://schemas.microsoft.com/office/drawing/2014/main" xmlns="" val="70256635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xmlns="" val="3202857224"/>
                    </a:ext>
                  </a:extLst>
                </a:gridCol>
              </a:tblGrid>
              <a:tr h="36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 (Đ/S)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5956704"/>
                  </a:ext>
                </a:extLst>
              </a:tr>
              <a:tr h="36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loại.</a:t>
                      </a:r>
                      <a:endParaRPr lang="vi-VN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249610"/>
                  </a:ext>
                </a:extLst>
              </a:tr>
              <a:tr h="953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Nam.  </a:t>
                      </a:r>
                      <a:endParaRPr lang="vi-VN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9703790"/>
                  </a:ext>
                </a:extLst>
              </a:tr>
              <a:tr h="36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nhau.</a:t>
                      </a:r>
                      <a:endParaRPr lang="vi-VN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0548109"/>
                  </a:ext>
                </a:extLst>
              </a:tr>
              <a:tr h="733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 la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châm.</a:t>
                      </a:r>
                      <a:endParaRPr lang="vi-VN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50045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10378090" y="4000521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378090" y="3409465"/>
            <a:ext cx="46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93465" y="5496580"/>
            <a:ext cx="46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378090" y="4810780"/>
            <a:ext cx="46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1172" y="1227463"/>
            <a:ext cx="11145229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alt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Hãy điền chữ Đ (đúng) chữ S (sai) vào ô trống các câu dưới đây nói về nam châm:</a:t>
            </a:r>
            <a:endParaRPr lang="vi-VN" altLang="vi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" y="974204"/>
            <a:ext cx="838995" cy="8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0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71C315-7330-4005-8EF3-EF95A70DA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5" y="204283"/>
            <a:ext cx="3784599" cy="101491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91172" y="1227463"/>
            <a:ext cx="11145229" cy="10430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11480" algn="l"/>
              </a:tabLst>
            </a:pP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Câu 5. Quan sát hai thanh nam châm đặt trong ống thuỷ tinh. Tại sao thanh nam châm B lại lơ lửng phía trên thanh nam châm A?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" y="974204"/>
            <a:ext cx="838995" cy="8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139A0C-B85F-4DDB-ACD4-11DE355BD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3172874" y="2543555"/>
            <a:ext cx="805237" cy="730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8111" y="2743200"/>
            <a:ext cx="7680489" cy="157889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11480" algn="l"/>
              </a:tabLst>
            </a:pPr>
            <a:r>
              <a:rPr lang="vi-VN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nam châm B và thanh nam châm A đẩy nhau thì thanh nam châm B mới lơ lửng trong ống như vậy.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ut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9607"/>
            <a:ext cx="1145117" cy="31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1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5" y="3733800"/>
            <a:ext cx="2590800" cy="258302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976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5848" y="1976936"/>
            <a:ext cx="10302592" cy="954107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A5002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 hãy </a:t>
            </a:r>
            <a:r>
              <a:rPr lang="en-US" sz="2800" b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giải thích </a:t>
            </a:r>
            <a:r>
              <a:rPr lang="en-US" sz="2800" b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việc dùng khối nam châm có kích thước lớn, sức hút mạnh để dọn rác sắt vụn dưới lòng sông, lòng kênh</a:t>
            </a:r>
            <a:endParaRPr lang="en-US" sz="2800" b="1">
              <a:solidFill>
                <a:srgbClr val="A5002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074" name="Picture 2" descr="Nút bắt đầu chơi biểu tượng giao diện người dùng trò chơi phong cách châu  Âu và Mỹ | Công cụ đồ họa PSD Tải xuống miễn phí - Pikbest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2" y="312770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C94E8E-914F-422C-9E83-8C1319255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274023"/>
            <a:ext cx="4145655" cy="1131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1833947"/>
            <a:ext cx="1124943" cy="11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Administrator\Desktop\Magnet_O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326" l="0" r="99417">
                        <a14:foregroundMark x1="27167" y1="39239" x2="27167" y2="39239"/>
                        <a14:foregroundMark x1="28417" y1="29565" x2="28417" y2="29565"/>
                        <a14:foregroundMark x1="32583" y1="45870" x2="32583" y2="45870"/>
                        <a14:foregroundMark x1="30000" y1="60543" x2="30000" y2="60543"/>
                        <a14:foregroundMark x1="29083" y1="69348" x2="29083" y2="69348"/>
                        <a14:foregroundMark x1="26833" y1="58913" x2="26833" y2="58913"/>
                        <a14:foregroundMark x1="32917" y1="74348" x2="32917" y2="74348"/>
                        <a14:foregroundMark x1="31333" y1="32065" x2="31333" y2="32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99" y="5498795"/>
            <a:ext cx="1772876" cy="135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5" y="4058881"/>
            <a:ext cx="2590800" cy="258302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976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xmlns="" id="{2C6CC85F-80B1-4649-B207-B5609F0D9149}"/>
              </a:ext>
            </a:extLst>
          </p:cNvPr>
          <p:cNvGrpSpPr/>
          <p:nvPr/>
        </p:nvGrpSpPr>
        <p:grpSpPr>
          <a:xfrm>
            <a:off x="2980611" y="1150453"/>
            <a:ext cx="5976143" cy="4679926"/>
            <a:chOff x="2424113" y="688975"/>
            <a:chExt cx="6713537" cy="5619751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xmlns="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xmlns="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xmlns="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xmlns="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xmlns="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xmlns="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xmlns="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xmlns="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xmlns="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xmlns="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xmlns="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xmlns="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xmlns="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xmlns="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xmlns="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59" name="Rectangle 49">
              <a:extLst>
                <a:ext uri="{FF2B5EF4-FFF2-40B4-BE49-F238E27FC236}">
                  <a16:creationId xmlns:a16="http://schemas.microsoft.com/office/drawing/2014/main" xmlns="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68941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0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LOVE</a:t>
              </a:r>
              <a:endParaRPr lang="zh-CN" altLang="zh-CN" sz="1600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0" name="Rectangle 50">
              <a:extLst>
                <a:ext uri="{FF2B5EF4-FFF2-40B4-BE49-F238E27FC236}">
                  <a16:creationId xmlns:a16="http://schemas.microsoft.com/office/drawing/2014/main" xmlns="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83681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xmlns="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2" name="Rectangle 52">
              <a:extLst>
                <a:ext uri="{FF2B5EF4-FFF2-40B4-BE49-F238E27FC236}">
                  <a16:creationId xmlns:a16="http://schemas.microsoft.com/office/drawing/2014/main" xmlns="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solidFill>
                  <a:srgbClr val="FFFFFF"/>
                </a:solidFill>
                <a:latin typeface="iCiel Cadena"/>
              </a:endParaRPr>
            </a:p>
          </p:txBody>
        </p:sp>
        <p:sp>
          <p:nvSpPr>
            <p:cNvPr id="63" name="Rectangle 53">
              <a:extLst>
                <a:ext uri="{FF2B5EF4-FFF2-40B4-BE49-F238E27FC236}">
                  <a16:creationId xmlns:a16="http://schemas.microsoft.com/office/drawing/2014/main" xmlns="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4" name="Rectangle 54">
              <a:extLst>
                <a:ext uri="{FF2B5EF4-FFF2-40B4-BE49-F238E27FC236}">
                  <a16:creationId xmlns:a16="http://schemas.microsoft.com/office/drawing/2014/main" xmlns="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792350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PIRCE</a:t>
              </a:r>
              <a:endParaRPr lang="zh-CN" altLang="zh-CN" sz="1400" dirty="0">
                <a:solidFill>
                  <a:srgbClr val="FFFFFF"/>
                </a:solidFill>
                <a:latin typeface="iCiel Cadena"/>
              </a:endParaRPr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xmlns="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683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G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xmlns="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S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7" name="Rectangle 57">
              <a:extLst>
                <a:ext uri="{FF2B5EF4-FFF2-40B4-BE49-F238E27FC236}">
                  <a16:creationId xmlns:a16="http://schemas.microsoft.com/office/drawing/2014/main" xmlns="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106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T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  <p:sp>
          <p:nvSpPr>
            <p:cNvPr id="68" name="Rectangle 58">
              <a:extLst>
                <a:ext uri="{FF2B5EF4-FFF2-40B4-BE49-F238E27FC236}">
                  <a16:creationId xmlns:a16="http://schemas.microsoft.com/office/drawing/2014/main" xmlns="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503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H</a:t>
              </a:r>
              <a:endParaRPr lang="zh-CN" altLang="zh-CN" dirty="0">
                <a:solidFill>
                  <a:srgbClr val="000000"/>
                </a:solidFill>
                <a:latin typeface="iCiel Cadena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1967607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70" name="图片 14">
            <a:extLst>
              <a:ext uri="{FF2B5EF4-FFF2-40B4-BE49-F238E27FC236}">
                <a16:creationId xmlns:a16="http://schemas.microsoft.com/office/drawing/2014/main" xmlns="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3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7" y="4282503"/>
            <a:ext cx="2350060" cy="23430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70600B9-3D3C-4F35-B55B-D4EE87ED381F}"/>
              </a:ext>
            </a:extLst>
          </p:cNvPr>
          <p:cNvGrpSpPr/>
          <p:nvPr/>
        </p:nvGrpSpPr>
        <p:grpSpPr>
          <a:xfrm>
            <a:off x="2879235" y="274023"/>
            <a:ext cx="7928487" cy="1627161"/>
            <a:chOff x="2021841" y="1627062"/>
            <a:chExt cx="6270612" cy="16271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E84F1B7-72F7-4D57-B2AF-C01B5AEE5DBC}"/>
                </a:ext>
              </a:extLst>
            </p:cNvPr>
            <p:cNvGrpSpPr/>
            <p:nvPr/>
          </p:nvGrpSpPr>
          <p:grpSpPr>
            <a:xfrm>
              <a:off x="2021841" y="1627062"/>
              <a:ext cx="6270612" cy="1516038"/>
              <a:chOff x="1686561" y="3247776"/>
              <a:chExt cx="6270612" cy="151603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43C6DB78-B927-4A90-AB8E-23FF44CE8959}"/>
                  </a:ext>
                </a:extLst>
              </p:cNvPr>
              <p:cNvSpPr/>
              <p:nvPr/>
            </p:nvSpPr>
            <p:spPr>
              <a:xfrm>
                <a:off x="1686561" y="3309963"/>
                <a:ext cx="6270612" cy="1439838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902E86B7-7CA2-4FC5-8F44-27C987D77088}"/>
                  </a:ext>
                </a:extLst>
              </p:cNvPr>
              <p:cNvSpPr/>
              <p:nvPr/>
            </p:nvSpPr>
            <p:spPr>
              <a:xfrm>
                <a:off x="1837976" y="3247776"/>
                <a:ext cx="1306177" cy="1516038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5E2E939-6AA2-4CD2-A5D0-D37A46E6ECB1}"/>
                </a:ext>
              </a:extLst>
            </p:cNvPr>
            <p:cNvGrpSpPr/>
            <p:nvPr/>
          </p:nvGrpSpPr>
          <p:grpSpPr>
            <a:xfrm>
              <a:off x="2191958" y="1692961"/>
              <a:ext cx="1254641" cy="1561261"/>
              <a:chOff x="629488" y="3128190"/>
              <a:chExt cx="946369" cy="156126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67EC42D-815B-4892-AB46-0F1E09B1F77C}"/>
                  </a:ext>
                </a:extLst>
              </p:cNvPr>
              <p:cNvSpPr/>
              <p:nvPr/>
            </p:nvSpPr>
            <p:spPr>
              <a:xfrm>
                <a:off x="640147" y="3128190"/>
                <a:ext cx="935710" cy="707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ln w="19050">
                      <a:solidFill>
                        <a:srgbClr val="FFFFFF"/>
                      </a:solidFill>
                    </a:ln>
                    <a:solidFill>
                      <a:srgbClr val="000000"/>
                    </a:solidFill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 dirty="0">
                    <a:ln w="19050">
                      <a:solidFill>
                        <a:srgbClr val="FFFFFF"/>
                      </a:solidFill>
                    </a:ln>
                    <a:solidFill>
                      <a:srgbClr val="000000"/>
                    </a:solidFill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BB97732D-B6B9-4505-AF9F-CD4014C203E5}"/>
                  </a:ext>
                </a:extLst>
              </p:cNvPr>
              <p:cNvSpPr/>
              <p:nvPr/>
            </p:nvSpPr>
            <p:spPr>
              <a:xfrm>
                <a:off x="629488" y="3489123"/>
                <a:ext cx="935710" cy="1200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 smtClean="0">
                    <a:ln w="19050">
                      <a:solidFill>
                        <a:srgbClr val="FFFFFF"/>
                      </a:solidFill>
                    </a:ln>
                    <a:solidFill>
                      <a:srgbClr val="000000"/>
                    </a:solidFill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18</a:t>
                </a:r>
                <a:endParaRPr lang="vi-VN" sz="4400" b="1" dirty="0">
                  <a:ln w="19050">
                    <a:solidFill>
                      <a:srgbClr val="FFFFFF"/>
                    </a:solidFill>
                  </a:ln>
                  <a:solidFill>
                    <a:srgbClr val="000000"/>
                  </a:solidFill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Title 2"/>
          <p:cNvSpPr txBox="1">
            <a:spLocks/>
          </p:cNvSpPr>
          <p:nvPr/>
        </p:nvSpPr>
        <p:spPr>
          <a:xfrm>
            <a:off x="4864124" y="528268"/>
            <a:ext cx="5943599" cy="1470025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latin typeface="Anton" pitchFamily="2" charset="0"/>
                <a:cs typeface="Pattaya" pitchFamily="2" charset="-34"/>
              </a:rPr>
              <a:t>NAM CHÂM</a:t>
            </a:r>
            <a:endParaRPr lang="en-US" sz="7200" b="1" dirty="0">
              <a:latin typeface="Anton" pitchFamily="2" charset="0"/>
              <a:cs typeface="Pattaya" pitchFamily="2" charset="-34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8" r="99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73" y="2615555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8" r="99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73" y="3464038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917072" y="2787697"/>
            <a:ext cx="8046640" cy="646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Nam châm là gì?</a:t>
            </a:r>
            <a:endParaRPr 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96440" y="3636174"/>
            <a:ext cx="8046640" cy="646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 chất từ của nam châm</a:t>
            </a:r>
            <a:endParaRPr 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06964" y="2057400"/>
            <a:ext cx="4660242" cy="70788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NỘI DUNG CHÍNH</a:t>
            </a:r>
            <a:endParaRPr lang="en-US" sz="4000" b="1">
              <a:ln w="11430"/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6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976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34540" y="4478101"/>
            <a:ext cx="804664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Tương tác giữa hai nam châm</a:t>
            </a:r>
            <a:endParaRPr 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5233638"/>
            <a:ext cx="804664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 hướng của một nam châm</a:t>
            </a:r>
            <a:endParaRPr 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depositphotos_169136622-stock-illustration-magnet-magnetic-power-icon-vecto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b="19310"/>
          <a:stretch/>
        </p:blipFill>
        <p:spPr bwMode="auto">
          <a:xfrm>
            <a:off x="1143479" y="331418"/>
            <a:ext cx="1726231" cy="13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8" r="99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65" y="4416538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8" r="99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73" y="5172379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5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7" y="5183186"/>
            <a:ext cx="1498276" cy="149378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"/>
            <a:ext cx="589280" cy="1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8880" y="-2976"/>
            <a:ext cx="266272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Constantia" pitchFamily="18" charset="0"/>
              </a:rPr>
              <a:t>KHOA HỌC TỰ NHIÊN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D489BC4-BA63-4FE9-A096-AA66745F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74023"/>
            <a:ext cx="888648" cy="9030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95368" y="410916"/>
            <a:ext cx="538078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1371605"/>
            <a:ext cx="1051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…………………………………………………………………...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……………………………………………………………….......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 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…………………………………………………………………....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/>
          </p:cNvSpPr>
          <p:nvPr/>
        </p:nvSpPr>
        <p:spPr bwMode="auto">
          <a:xfrm>
            <a:off x="2438400" y="7643284"/>
            <a:ext cx="2540000" cy="228600"/>
          </a:xfrm>
          <a:custGeom>
            <a:avLst/>
            <a:gdLst>
              <a:gd name="T0" fmla="*/ 0 w 1200"/>
              <a:gd name="T1" fmla="*/ 56 h 120"/>
              <a:gd name="T2" fmla="*/ 432 w 1200"/>
              <a:gd name="T3" fmla="*/ 8 h 120"/>
              <a:gd name="T4" fmla="*/ 1008 w 1200"/>
              <a:gd name="T5" fmla="*/ 104 h 120"/>
              <a:gd name="T6" fmla="*/ 1200 w 1200"/>
              <a:gd name="T7" fmla="*/ 10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20">
                <a:moveTo>
                  <a:pt x="0" y="56"/>
                </a:moveTo>
                <a:cubicBezTo>
                  <a:pt x="132" y="28"/>
                  <a:pt x="264" y="0"/>
                  <a:pt x="432" y="8"/>
                </a:cubicBezTo>
                <a:cubicBezTo>
                  <a:pt x="600" y="16"/>
                  <a:pt x="880" y="88"/>
                  <a:pt x="1008" y="104"/>
                </a:cubicBezTo>
                <a:cubicBezTo>
                  <a:pt x="1136" y="120"/>
                  <a:pt x="1168" y="112"/>
                  <a:pt x="1200" y="104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7315200" y="7446442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7721600" y="7643292"/>
            <a:ext cx="1320800" cy="107949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10261600" y="7370242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9550400" y="7552275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11887200" y="7734308"/>
            <a:ext cx="1320800" cy="107951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12395200" y="7370242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12801600" y="7552275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11176000" y="7552275"/>
            <a:ext cx="1320800" cy="105833"/>
          </a:xfrm>
          <a:custGeom>
            <a:avLst/>
            <a:gdLst>
              <a:gd name="T0" fmla="*/ 0 w 624"/>
              <a:gd name="T1" fmla="*/ 56 h 56"/>
              <a:gd name="T2" fmla="*/ 384 w 624"/>
              <a:gd name="T3" fmla="*/ 8 h 56"/>
              <a:gd name="T4" fmla="*/ 624 w 62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6">
                <a:moveTo>
                  <a:pt x="0" y="56"/>
                </a:moveTo>
                <a:cubicBezTo>
                  <a:pt x="140" y="36"/>
                  <a:pt x="280" y="16"/>
                  <a:pt x="384" y="8"/>
                </a:cubicBezTo>
                <a:cubicBezTo>
                  <a:pt x="488" y="0"/>
                  <a:pt x="556" y="4"/>
                  <a:pt x="624" y="8"/>
                </a:cubicBezTo>
              </a:path>
            </a:pathLst>
          </a:custGeom>
          <a:noFill/>
          <a:ln w="9525">
            <a:solidFill>
              <a:srgbClr val="BCBC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685800" y="326385"/>
            <a:ext cx="4495800" cy="92721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5181600" y="325973"/>
            <a:ext cx="7010400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3465587" y="717714"/>
            <a:ext cx="8669263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Đọc thông tin SGK và trả lời các câu hỏi sau: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Nam châm được phát hiện khi nào?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 có tính chất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Nam châm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sử dụng để làm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33" y="815529"/>
            <a:ext cx="678134" cy="67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62000" y="76203"/>
            <a:ext cx="4216400" cy="584769"/>
          </a:xfrm>
          <a:prstGeom prst="rect">
            <a:avLst/>
          </a:prstGeom>
          <a:solidFill>
            <a:schemeClr val="bg1"/>
          </a:solidFill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0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NAM CHÂM LÀ GÌ?</a:t>
            </a:r>
            <a:endParaRPr lang="en-US" sz="3000" b="1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0" y="629924"/>
            <a:ext cx="2667000" cy="315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665" y="4126603"/>
            <a:ext cx="3022099" cy="256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A46264-F0F0-6F4F-AC45-E1D0CB910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40" y="3976244"/>
            <a:ext cx="1357212" cy="21734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1814412" y="3962389"/>
            <a:ext cx="7219253" cy="1384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đây hơn 2000 năm, người Hi Lạp cổ đại đã biết đến những viên đá màu đen có khả năng hút sắt.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5732852" y="5447664"/>
            <a:ext cx="290314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nam châm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5732852" y="6077948"/>
            <a:ext cx="280154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dẫn đường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9" grpId="0" animBg="1"/>
      <p:bldP spid="33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5181600" y="325973"/>
            <a:ext cx="7010400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62000" y="76203"/>
            <a:ext cx="42164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NAM CHÂM LÀ GÌ?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9464"/>
          <a:stretch/>
        </p:blipFill>
        <p:spPr bwMode="auto">
          <a:xfrm>
            <a:off x="687439" y="1169948"/>
            <a:ext cx="24765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12948" r="17033" b="17186"/>
          <a:stretch/>
        </p:blipFill>
        <p:spPr bwMode="auto">
          <a:xfrm>
            <a:off x="4978400" y="972122"/>
            <a:ext cx="2286000" cy="2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055" y="808411"/>
            <a:ext cx="2302444" cy="23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21715" r="7166" b="15714"/>
          <a:stretch/>
        </p:blipFill>
        <p:spPr bwMode="auto">
          <a:xfrm>
            <a:off x="729286" y="3967168"/>
            <a:ext cx="2652713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4090987"/>
            <a:ext cx="244951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055" y="4114806"/>
            <a:ext cx="255214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410947" y="3110856"/>
            <a:ext cx="328938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châm thẳng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4635415" y="3089721"/>
            <a:ext cx="328938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châm chữ U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8750215" y="3089721"/>
            <a:ext cx="328938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châm viên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274663" y="6186350"/>
            <a:ext cx="39925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châm tròn có lỗ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4772081" y="6157634"/>
            <a:ext cx="295591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châm trụ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98E869B-F65A-4254-A3E0-2B78A1C9C21C}"/>
              </a:ext>
            </a:extLst>
          </p:cNvPr>
          <p:cNvSpPr/>
          <p:nvPr/>
        </p:nvSpPr>
        <p:spPr>
          <a:xfrm>
            <a:off x="8422024" y="6186350"/>
            <a:ext cx="392237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châm bán nguyệt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 NAM CHÂM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14400"/>
            <a:ext cx="6019800" cy="55399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 NAM CHÂM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FA5B9A-C622-4103-870F-FB52B2A83D92}"/>
              </a:ext>
            </a:extLst>
          </p:cNvPr>
          <p:cNvSpPr/>
          <p:nvPr/>
        </p:nvSpPr>
        <p:spPr>
          <a:xfrm>
            <a:off x="733425" y="1447804"/>
            <a:ext cx="10747451" cy="19364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 </a:t>
            </a:r>
          </a:p>
          <a:p>
            <a:pPr marL="342900" indent="-342900" algn="just">
              <a:lnSpc>
                <a:spcPct val="107000"/>
              </a:lnSpc>
              <a:buFontTx/>
              <a:buChar char="-"/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U,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8A6757-1EC0-43BB-8960-203534AB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3" y="1295406"/>
            <a:ext cx="640231" cy="6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Process 25"/>
          <p:cNvSpPr/>
          <p:nvPr/>
        </p:nvSpPr>
        <p:spPr>
          <a:xfrm>
            <a:off x="3" y="325973"/>
            <a:ext cx="687439" cy="93133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7696200" y="325968"/>
            <a:ext cx="4495800" cy="93132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4" y="58412"/>
            <a:ext cx="2080161" cy="2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62000" y="76203"/>
            <a:ext cx="7162800" cy="584769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>
              <a:defRPr/>
            </a:pPr>
            <a:r>
              <a:rPr lang="en-US" sz="3000" b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II. TÍNH CHẤT TỪ CỦA NAM CHÂM</a:t>
            </a:r>
            <a:endParaRPr lang="en-US" sz="3000" b="1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43" b="78571" l="10000" r="9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9464"/>
          <a:stretch/>
        </p:blipFill>
        <p:spPr bwMode="auto">
          <a:xfrm>
            <a:off x="925513" y="1980220"/>
            <a:ext cx="2306587" cy="162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9" b="84143" l="17625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12948" r="17033" b="17186"/>
          <a:stretch/>
        </p:blipFill>
        <p:spPr bwMode="auto">
          <a:xfrm>
            <a:off x="1066803" y="3736459"/>
            <a:ext cx="1657351" cy="15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961" b="66376" l="5095" r="96070">
                        <a14:backgroundMark x1="28530" y1="32751" x2="28530" y2="32751"/>
                        <a14:backgroundMark x1="13537" y1="33624" x2="28530" y2="31295"/>
                        <a14:backgroundMark x1="27656" y1="27948" x2="49636" y2="42504"/>
                        <a14:backgroundMark x1="49199" y1="41194" x2="68413" y2="47744"/>
                        <a14:backgroundMark x1="76856" y1="47307" x2="86754" y2="53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51" y="1764270"/>
            <a:ext cx="2237583" cy="223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13444" r="29044" b="13669"/>
          <a:stretch/>
        </p:blipFill>
        <p:spPr bwMode="auto">
          <a:xfrm>
            <a:off x="8467725" y="1426940"/>
            <a:ext cx="1092200" cy="188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53000" y1="51333" x2="53000" y2="42833"/>
                        <a14:backgroundMark x1="42000" y1="50833" x2="51000" y2="43833"/>
                        <a14:backgroundMark x1="79000" y1="73833" x2="86000" y2="5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9899" r="13182" b="10635"/>
          <a:stretch/>
        </p:blipFill>
        <p:spPr bwMode="auto">
          <a:xfrm>
            <a:off x="9972680" y="1699736"/>
            <a:ext cx="1571625" cy="153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66" b="33367"/>
          <a:stretch/>
        </p:blipFill>
        <p:spPr bwMode="auto">
          <a:xfrm rot="19969296">
            <a:off x="7690424" y="4226781"/>
            <a:ext cx="2673317" cy="89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6" b="100000" l="9964" r="89915">
                        <a14:backgroundMark x1="66343" y1="78129" x2="67922" y2="9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4" r="29230"/>
          <a:stretch/>
        </p:blipFill>
        <p:spPr bwMode="auto">
          <a:xfrm>
            <a:off x="10367968" y="3403879"/>
            <a:ext cx="11763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8153" y="810169"/>
            <a:ext cx="11010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Thí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nghiệm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1.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Đưa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châm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gần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sắt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thép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gỗ</a:t>
            </a:r>
            <a:r>
              <a:rPr lang="en-US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nhôm</a:t>
            </a:r>
            <a:endParaRPr lang="en-US" sz="2800" b="1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512" y="5609701"/>
            <a:ext cx="306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Nam châm thẳng, nam châm chữ U</a:t>
            </a:r>
            <a:endParaRPr lang="en-US" sz="28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8317" y="5680078"/>
            <a:ext cx="2823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Sắt, thép, đồng, vàng, gỗ, nhôm</a:t>
            </a:r>
            <a:endParaRPr lang="en-US" sz="28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78" b="93889" l="9744" r="95897">
                        <a14:foregroundMark x1="47692" y1="58333" x2="60513" y2="42778"/>
                        <a14:foregroundMark x1="43590" y1="40000" x2="46154" y2="28333"/>
                        <a14:foregroundMark x1="49744" y1="33333" x2="49744" y2="33333"/>
                        <a14:foregroundMark x1="55897" y1="29444" x2="57436" y2="46667"/>
                        <a14:foregroundMark x1="61538" y1="29444" x2="63590" y2="44444"/>
                        <a14:foregroundMark x1="66667" y1="39444" x2="68205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660973"/>
            <a:ext cx="800099" cy="7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Nút bắt đầu chơi biểu tượng giao diện người dùng trò chơi phong cách châu  Âu và Mỹ | Công cụ đồ họa PSD Tải xuống miễn phí - Pikbest">
            <a:hlinkClick r:id="rId20" action="ppaction://hlinkfile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8" b="24135"/>
          <a:stretch/>
        </p:blipFill>
        <p:spPr bwMode="auto">
          <a:xfrm>
            <a:off x="4497151" y="5609701"/>
            <a:ext cx="1524000" cy="7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TGp_general_light">
  <a:themeElements>
    <a:clrScheme name="Default Design 2">
      <a:dk1>
        <a:srgbClr val="000000"/>
      </a:dk1>
      <a:lt1>
        <a:srgbClr val="E1F4D8"/>
      </a:lt1>
      <a:dk2>
        <a:srgbClr val="003366"/>
      </a:dk2>
      <a:lt2>
        <a:srgbClr val="808080"/>
      </a:lt2>
      <a:accent1>
        <a:srgbClr val="FFC319"/>
      </a:accent1>
      <a:accent2>
        <a:srgbClr val="A8D02A"/>
      </a:accent2>
      <a:accent3>
        <a:srgbClr val="EEF8E9"/>
      </a:accent3>
      <a:accent4>
        <a:srgbClr val="000000"/>
      </a:accent4>
      <a:accent5>
        <a:srgbClr val="FFDEAB"/>
      </a:accent5>
      <a:accent6>
        <a:srgbClr val="98BC25"/>
      </a:accent6>
      <a:hlink>
        <a:srgbClr val="5CB1FE"/>
      </a:hlink>
      <a:folHlink>
        <a:srgbClr val="FF616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580TGp_general_light.potx" id="{463B2379-1E17-48BA-B75A-7F032C1F037D}" vid="{D4AD0DA3-4CB3-4912-B7D6-EE08D0CDD46D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4534</TotalTime>
  <Words>1885</Words>
  <Application>Microsoft Office PowerPoint</Application>
  <PresentationFormat>Widescreen</PresentationFormat>
  <Paragraphs>206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64" baseType="lpstr">
      <vt:lpstr>微软雅黑</vt:lpstr>
      <vt:lpstr>Alfa Slab One</vt:lpstr>
      <vt:lpstr>Anton</vt:lpstr>
      <vt:lpstr>Arial</vt:lpstr>
      <vt:lpstr>Calibri</vt:lpstr>
      <vt:lpstr>Calibri Light</vt:lpstr>
      <vt:lpstr>Constantia</vt:lpstr>
      <vt:lpstr>iCiel Cadena</vt:lpstr>
      <vt:lpstr>Pattaya</vt:lpstr>
      <vt:lpstr>Segoe Print</vt:lpstr>
      <vt:lpstr>Segoe UI</vt:lpstr>
      <vt:lpstr>Segoe UI Semibold</vt:lpstr>
      <vt:lpstr>SVN-SAF</vt:lpstr>
      <vt:lpstr>Tahoma</vt:lpstr>
      <vt:lpstr>Times  New Roman</vt:lpstr>
      <vt:lpstr>Times New Roman</vt:lpstr>
      <vt:lpstr>UTM Kabel KT</vt:lpstr>
      <vt:lpstr>方正黑体_GBK</vt:lpstr>
      <vt:lpstr>等线</vt:lpstr>
      <vt:lpstr>580TGp_general_light</vt:lpstr>
      <vt:lpstr>Office Theme</vt:lpstr>
      <vt:lpstr>1_Office 主题</vt:lpstr>
      <vt:lpstr>1_Office Theme</vt:lpstr>
      <vt:lpstr>2_Office 主题</vt:lpstr>
      <vt:lpstr>2_Office Theme</vt:lpstr>
      <vt:lpstr>3_Office 主题</vt:lpstr>
      <vt:lpstr>4_Office 主题</vt:lpstr>
      <vt:lpstr>Default Design</vt:lpstr>
      <vt:lpstr>PowerPoint Presentation</vt:lpstr>
      <vt:lpstr>PowerPoint Presentation</vt:lpstr>
      <vt:lpstr>BÀI 18.  NAM CHÂM</vt:lpstr>
      <vt:lpstr>PowerPoint Presentation</vt:lpstr>
      <vt:lpstr>PowerPoint Presentation</vt:lpstr>
      <vt:lpstr>PowerPoint Presentation</vt:lpstr>
      <vt:lpstr>PowerPoint Presentation</vt:lpstr>
      <vt:lpstr>Bài 18:  NAM CHÂM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18:  NAM CHÂM</vt:lpstr>
      <vt:lpstr>PowerPoint Presentation</vt:lpstr>
      <vt:lpstr>PowerPoint Presentation</vt:lpstr>
      <vt:lpstr>PowerPoint Presentation</vt:lpstr>
      <vt:lpstr>Bài 18:  NAM CHÂM</vt:lpstr>
      <vt:lpstr>PowerPoint Presentation</vt:lpstr>
      <vt:lpstr>PowerPoint Presentation</vt:lpstr>
      <vt:lpstr>Bài 18:  NAM CHÂM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Admin</cp:lastModifiedBy>
  <cp:revision>487</cp:revision>
  <dcterms:created xsi:type="dcterms:W3CDTF">2021-06-16T03:03:37Z</dcterms:created>
  <dcterms:modified xsi:type="dcterms:W3CDTF">2022-07-21T19:24:05Z</dcterms:modified>
</cp:coreProperties>
</file>