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2" r:id="rId4"/>
    <p:sldId id="279" r:id="rId5"/>
    <p:sldId id="285" r:id="rId6"/>
    <p:sldId id="283" r:id="rId7"/>
    <p:sldId id="290" r:id="rId8"/>
    <p:sldId id="284" r:id="rId9"/>
    <p:sldId id="291" r:id="rId10"/>
    <p:sldId id="286" r:id="rId11"/>
    <p:sldId id="293" r:id="rId12"/>
    <p:sldId id="294" r:id="rId13"/>
    <p:sldId id="287" r:id="rId14"/>
    <p:sldId id="288" r:id="rId15"/>
    <p:sldId id="292" r:id="rId16"/>
    <p:sldId id="280" r:id="rId17"/>
    <p:sldId id="281" r:id="rId18"/>
    <p:sldId id="258" r:id="rId19"/>
    <p:sldId id="259" r:id="rId20"/>
    <p:sldId id="260" r:id="rId21"/>
    <p:sldId id="261"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1" autoAdjust="0"/>
    <p:restoredTop sz="94660"/>
  </p:normalViewPr>
  <p:slideViewPr>
    <p:cSldViewPr snapToGrid="0">
      <p:cViewPr varScale="1">
        <p:scale>
          <a:sx n="99" d="100"/>
          <a:sy n="99" d="100"/>
        </p:scale>
        <p:origin x="108"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64DB95-12F2-4BB3-B1A7-8084463358AE}"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6C89B-9469-46D6-89D5-2B5B2004F21B}" type="slidenum">
              <a:rPr lang="en-US" smtClean="0"/>
              <a:t>‹#›</a:t>
            </a:fld>
            <a:endParaRPr lang="en-US"/>
          </a:p>
        </p:txBody>
      </p:sp>
    </p:spTree>
    <p:extLst>
      <p:ext uri="{BB962C8B-B14F-4D97-AF65-F5344CB8AC3E}">
        <p14:creationId xmlns:p14="http://schemas.microsoft.com/office/powerpoint/2010/main" val="259254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64DB95-12F2-4BB3-B1A7-8084463358AE}"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6C89B-9469-46D6-89D5-2B5B2004F21B}" type="slidenum">
              <a:rPr lang="en-US" smtClean="0"/>
              <a:t>‹#›</a:t>
            </a:fld>
            <a:endParaRPr lang="en-US"/>
          </a:p>
        </p:txBody>
      </p:sp>
    </p:spTree>
    <p:extLst>
      <p:ext uri="{BB962C8B-B14F-4D97-AF65-F5344CB8AC3E}">
        <p14:creationId xmlns:p14="http://schemas.microsoft.com/office/powerpoint/2010/main" val="2443181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64DB95-12F2-4BB3-B1A7-8084463358AE}"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6C89B-9469-46D6-89D5-2B5B2004F21B}" type="slidenum">
              <a:rPr lang="en-US" smtClean="0"/>
              <a:t>‹#›</a:t>
            </a:fld>
            <a:endParaRPr lang="en-US"/>
          </a:p>
        </p:txBody>
      </p:sp>
    </p:spTree>
    <p:extLst>
      <p:ext uri="{BB962C8B-B14F-4D97-AF65-F5344CB8AC3E}">
        <p14:creationId xmlns:p14="http://schemas.microsoft.com/office/powerpoint/2010/main" val="2043174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64DB95-12F2-4BB3-B1A7-8084463358AE}"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6C89B-9469-46D6-89D5-2B5B2004F21B}" type="slidenum">
              <a:rPr lang="en-US" smtClean="0"/>
              <a:t>‹#›</a:t>
            </a:fld>
            <a:endParaRPr lang="en-US"/>
          </a:p>
        </p:txBody>
      </p:sp>
    </p:spTree>
    <p:extLst>
      <p:ext uri="{BB962C8B-B14F-4D97-AF65-F5344CB8AC3E}">
        <p14:creationId xmlns:p14="http://schemas.microsoft.com/office/powerpoint/2010/main" val="505598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C64DB95-12F2-4BB3-B1A7-8084463358AE}"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6C89B-9469-46D6-89D5-2B5B2004F21B}" type="slidenum">
              <a:rPr lang="en-US" smtClean="0"/>
              <a:t>‹#›</a:t>
            </a:fld>
            <a:endParaRPr lang="en-US"/>
          </a:p>
        </p:txBody>
      </p:sp>
    </p:spTree>
    <p:extLst>
      <p:ext uri="{BB962C8B-B14F-4D97-AF65-F5344CB8AC3E}">
        <p14:creationId xmlns:p14="http://schemas.microsoft.com/office/powerpoint/2010/main" val="3221444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64DB95-12F2-4BB3-B1A7-8084463358AE}" type="datetimeFigureOut">
              <a:rPr lang="en-US" smtClean="0"/>
              <a:t>10/10/2022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D6C89B-9469-46D6-89D5-2B5B2004F21B}" type="slidenum">
              <a:rPr lang="en-US" smtClean="0"/>
              <a:t>‹#›</a:t>
            </a:fld>
            <a:endParaRPr lang="en-US"/>
          </a:p>
        </p:txBody>
      </p:sp>
    </p:spTree>
    <p:extLst>
      <p:ext uri="{BB962C8B-B14F-4D97-AF65-F5344CB8AC3E}">
        <p14:creationId xmlns:p14="http://schemas.microsoft.com/office/powerpoint/2010/main" val="1880761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64DB95-12F2-4BB3-B1A7-8084463358AE}" type="datetimeFigureOut">
              <a:rPr lang="en-US" smtClean="0"/>
              <a:t>10/10/2022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D6C89B-9469-46D6-89D5-2B5B2004F21B}" type="slidenum">
              <a:rPr lang="en-US" smtClean="0"/>
              <a:t>‹#›</a:t>
            </a:fld>
            <a:endParaRPr lang="en-US"/>
          </a:p>
        </p:txBody>
      </p:sp>
    </p:spTree>
    <p:extLst>
      <p:ext uri="{BB962C8B-B14F-4D97-AF65-F5344CB8AC3E}">
        <p14:creationId xmlns:p14="http://schemas.microsoft.com/office/powerpoint/2010/main" val="1921345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64DB95-12F2-4BB3-B1A7-8084463358AE}" type="datetimeFigureOut">
              <a:rPr lang="en-US" smtClean="0"/>
              <a:t>10/10/2022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D6C89B-9469-46D6-89D5-2B5B2004F21B}" type="slidenum">
              <a:rPr lang="en-US" smtClean="0"/>
              <a:t>‹#›</a:t>
            </a:fld>
            <a:endParaRPr lang="en-US"/>
          </a:p>
        </p:txBody>
      </p:sp>
    </p:spTree>
    <p:extLst>
      <p:ext uri="{BB962C8B-B14F-4D97-AF65-F5344CB8AC3E}">
        <p14:creationId xmlns:p14="http://schemas.microsoft.com/office/powerpoint/2010/main" val="123350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64DB95-12F2-4BB3-B1A7-8084463358AE}" type="datetimeFigureOut">
              <a:rPr lang="en-US" smtClean="0"/>
              <a:t>10/10/2022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D6C89B-9469-46D6-89D5-2B5B2004F21B}" type="slidenum">
              <a:rPr lang="en-US" smtClean="0"/>
              <a:t>‹#›</a:t>
            </a:fld>
            <a:endParaRPr lang="en-US"/>
          </a:p>
        </p:txBody>
      </p:sp>
    </p:spTree>
    <p:extLst>
      <p:ext uri="{BB962C8B-B14F-4D97-AF65-F5344CB8AC3E}">
        <p14:creationId xmlns:p14="http://schemas.microsoft.com/office/powerpoint/2010/main" val="1641624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C64DB95-12F2-4BB3-B1A7-8084463358AE}" type="datetimeFigureOut">
              <a:rPr lang="en-US" smtClean="0"/>
              <a:t>10/10/2022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D6C89B-9469-46D6-89D5-2B5B2004F21B}" type="slidenum">
              <a:rPr lang="en-US" smtClean="0"/>
              <a:t>‹#›</a:t>
            </a:fld>
            <a:endParaRPr lang="en-US"/>
          </a:p>
        </p:txBody>
      </p:sp>
    </p:spTree>
    <p:extLst>
      <p:ext uri="{BB962C8B-B14F-4D97-AF65-F5344CB8AC3E}">
        <p14:creationId xmlns:p14="http://schemas.microsoft.com/office/powerpoint/2010/main" val="1644575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C64DB95-12F2-4BB3-B1A7-8084463358AE}" type="datetimeFigureOut">
              <a:rPr lang="en-US" smtClean="0"/>
              <a:t>10/10/2022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D6C89B-9469-46D6-89D5-2B5B2004F21B}" type="slidenum">
              <a:rPr lang="en-US" smtClean="0"/>
              <a:t>‹#›</a:t>
            </a:fld>
            <a:endParaRPr lang="en-US"/>
          </a:p>
        </p:txBody>
      </p:sp>
    </p:spTree>
    <p:extLst>
      <p:ext uri="{BB962C8B-B14F-4D97-AF65-F5344CB8AC3E}">
        <p14:creationId xmlns:p14="http://schemas.microsoft.com/office/powerpoint/2010/main" val="4091300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64DB95-12F2-4BB3-B1A7-8084463358AE}" type="datetimeFigureOut">
              <a:rPr lang="en-US" smtClean="0"/>
              <a:t>10/10/2022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D6C89B-9469-46D6-89D5-2B5B2004F21B}" type="slidenum">
              <a:rPr lang="en-US" smtClean="0"/>
              <a:t>‹#›</a:t>
            </a:fld>
            <a:endParaRPr lang="en-US"/>
          </a:p>
        </p:txBody>
      </p:sp>
    </p:spTree>
    <p:extLst>
      <p:ext uri="{BB962C8B-B14F-4D97-AF65-F5344CB8AC3E}">
        <p14:creationId xmlns:p14="http://schemas.microsoft.com/office/powerpoint/2010/main" val="3018432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11681" y="665871"/>
            <a:ext cx="7286324" cy="646331"/>
          </a:xfrm>
          <a:prstGeom prst="rect">
            <a:avLst/>
          </a:prstGeom>
          <a:noFill/>
        </p:spPr>
        <p:txBody>
          <a:bodyPr wrap="square" rtlCol="0">
            <a:spAutoFit/>
          </a:bodyPr>
          <a:lstStyle/>
          <a:p>
            <a:r>
              <a:rPr lang="en-US" sz="3600" b="1" smtClean="0">
                <a:solidFill>
                  <a:srgbClr val="FF0000"/>
                </a:solidFill>
              </a:rPr>
              <a:t>Bài 5: Phân tử- Đơn chất- Hợp chất</a:t>
            </a:r>
            <a:endParaRPr lang="en-US" sz="3600" b="1">
              <a:solidFill>
                <a:srgbClr val="FF0000"/>
              </a:solidFill>
            </a:endParaRPr>
          </a:p>
        </p:txBody>
      </p:sp>
      <p:sp>
        <p:nvSpPr>
          <p:cNvPr id="5" name="TextBox 4"/>
          <p:cNvSpPr txBox="1"/>
          <p:nvPr/>
        </p:nvSpPr>
        <p:spPr>
          <a:xfrm>
            <a:off x="308009" y="142651"/>
            <a:ext cx="2059806" cy="523220"/>
          </a:xfrm>
          <a:prstGeom prst="rect">
            <a:avLst/>
          </a:prstGeom>
          <a:noFill/>
        </p:spPr>
        <p:txBody>
          <a:bodyPr wrap="square" rtlCol="0">
            <a:spAutoFit/>
          </a:bodyPr>
          <a:lstStyle/>
          <a:p>
            <a:r>
              <a:rPr lang="en-US" sz="2800" b="1" smtClean="0">
                <a:solidFill>
                  <a:schemeClr val="accent6">
                    <a:lumMod val="50000"/>
                  </a:schemeClr>
                </a:solidFill>
              </a:rPr>
              <a:t>Tiết: 22- 24</a:t>
            </a:r>
            <a:endParaRPr lang="en-US" sz="2800" b="1">
              <a:solidFill>
                <a:schemeClr val="accent6">
                  <a:lumMod val="50000"/>
                </a:schemeClr>
              </a:solidFill>
            </a:endParaRPr>
          </a:p>
        </p:txBody>
      </p:sp>
      <p:sp>
        <p:nvSpPr>
          <p:cNvPr id="6" name="TextBox 5"/>
          <p:cNvSpPr txBox="1"/>
          <p:nvPr/>
        </p:nvSpPr>
        <p:spPr>
          <a:xfrm>
            <a:off x="1405288" y="1434164"/>
            <a:ext cx="10125777" cy="1815882"/>
          </a:xfrm>
          <a:prstGeom prst="rect">
            <a:avLst/>
          </a:prstGeom>
          <a:noFill/>
        </p:spPr>
        <p:txBody>
          <a:bodyPr wrap="square" rtlCol="0">
            <a:spAutoFit/>
          </a:bodyPr>
          <a:lstStyle/>
          <a:p>
            <a:r>
              <a:rPr lang="en-US" sz="2800" b="1" smtClean="0">
                <a:solidFill>
                  <a:schemeClr val="accent6">
                    <a:lumMod val="50000"/>
                  </a:schemeClr>
                </a:solidFill>
              </a:rPr>
              <a:t>Mục tiêu:</a:t>
            </a:r>
          </a:p>
          <a:p>
            <a:r>
              <a:rPr lang="en-US" sz="2800" b="1" smtClean="0">
                <a:solidFill>
                  <a:schemeClr val="accent6">
                    <a:lumMod val="50000"/>
                  </a:schemeClr>
                </a:solidFill>
              </a:rPr>
              <a:t>- Nêu được khái niệm đơn chất, hợp chất và phân tử.</a:t>
            </a:r>
          </a:p>
          <a:p>
            <a:r>
              <a:rPr lang="en-US" sz="2800" b="1" smtClean="0">
                <a:solidFill>
                  <a:schemeClr val="accent6">
                    <a:lumMod val="50000"/>
                  </a:schemeClr>
                </a:solidFill>
              </a:rPr>
              <a:t>- Đưa ra được một số ví dụ về đơn chất và hợp chất.</a:t>
            </a:r>
          </a:p>
          <a:p>
            <a:r>
              <a:rPr lang="en-US" sz="2800" b="1" smtClean="0">
                <a:solidFill>
                  <a:schemeClr val="accent6">
                    <a:lumMod val="50000"/>
                  </a:schemeClr>
                </a:solidFill>
              </a:rPr>
              <a:t>- Tính được khối lượng phân tử theo đơn vị amu.</a:t>
            </a:r>
            <a:endParaRPr lang="en-US" sz="2800" b="1">
              <a:solidFill>
                <a:schemeClr val="accent6">
                  <a:lumMod val="50000"/>
                </a:schemeClr>
              </a:solidFill>
            </a:endParaRPr>
          </a:p>
        </p:txBody>
      </p:sp>
    </p:spTree>
    <p:extLst>
      <p:ext uri="{BB962C8B-B14F-4D97-AF65-F5344CB8AC3E}">
        <p14:creationId xmlns:p14="http://schemas.microsoft.com/office/powerpoint/2010/main" val="19111022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9155" y="202131"/>
            <a:ext cx="2598820" cy="523220"/>
          </a:xfrm>
          <a:prstGeom prst="rect">
            <a:avLst/>
          </a:prstGeom>
          <a:noFill/>
        </p:spPr>
        <p:txBody>
          <a:bodyPr wrap="square" rtlCol="0">
            <a:spAutoFit/>
          </a:bodyPr>
          <a:lstStyle/>
          <a:p>
            <a:r>
              <a:rPr lang="en-US" sz="2800" b="1" smtClean="0">
                <a:solidFill>
                  <a:srgbClr val="FF0000"/>
                </a:solidFill>
              </a:rPr>
              <a:t>2. Hợp chất</a:t>
            </a:r>
            <a:endParaRPr lang="en-US" sz="2800" b="1">
              <a:solidFill>
                <a:srgbClr val="FF0000"/>
              </a:solidFill>
            </a:endParaRPr>
          </a:p>
        </p:txBody>
      </p:sp>
      <p:sp>
        <p:nvSpPr>
          <p:cNvPr id="7" name="TextBox 6"/>
          <p:cNvSpPr txBox="1"/>
          <p:nvPr/>
        </p:nvSpPr>
        <p:spPr>
          <a:xfrm>
            <a:off x="1241660" y="837398"/>
            <a:ext cx="1771048" cy="369332"/>
          </a:xfrm>
          <a:prstGeom prst="rect">
            <a:avLst/>
          </a:prstGeom>
          <a:noFill/>
        </p:spPr>
        <p:txBody>
          <a:bodyPr wrap="square" rtlCol="0">
            <a:spAutoFit/>
          </a:bodyPr>
          <a:lstStyle/>
          <a:p>
            <a:r>
              <a:rPr lang="en-US" smtClean="0"/>
              <a:t>Xem vi deo</a:t>
            </a:r>
            <a:endParaRPr lang="en-US"/>
          </a:p>
        </p:txBody>
      </p:sp>
      <p:sp>
        <p:nvSpPr>
          <p:cNvPr id="2" name="TextBox 1"/>
          <p:cNvSpPr txBox="1"/>
          <p:nvPr/>
        </p:nvSpPr>
        <p:spPr>
          <a:xfrm>
            <a:off x="904775" y="1347537"/>
            <a:ext cx="7584707" cy="1384995"/>
          </a:xfrm>
          <a:prstGeom prst="rect">
            <a:avLst/>
          </a:prstGeom>
          <a:noFill/>
        </p:spPr>
        <p:txBody>
          <a:bodyPr wrap="square" rtlCol="0">
            <a:spAutoFit/>
          </a:bodyPr>
          <a:lstStyle/>
          <a:p>
            <a:r>
              <a:rPr lang="en-US" sz="2800" b="1" smtClean="0">
                <a:solidFill>
                  <a:schemeClr val="tx1">
                    <a:lumMod val="95000"/>
                    <a:lumOff val="5000"/>
                  </a:schemeClr>
                </a:solidFill>
              </a:rPr>
              <a:t>Câu 1: Hãy trình bày sự khác biệt giữa đơn chất oxygen và hợp chất carbon dioxide về thành phần nguyên tố và vai trò của chúng đối với sự cháy.</a:t>
            </a:r>
            <a:endParaRPr lang="en-US" sz="2800" b="1">
              <a:solidFill>
                <a:schemeClr val="tx1">
                  <a:lumMod val="95000"/>
                  <a:lumOff val="5000"/>
                </a:schemeClr>
              </a:solidFill>
            </a:endParaRPr>
          </a:p>
        </p:txBody>
      </p:sp>
      <p:sp>
        <p:nvSpPr>
          <p:cNvPr id="3" name="TextBox 2"/>
          <p:cNvSpPr txBox="1"/>
          <p:nvPr/>
        </p:nvSpPr>
        <p:spPr>
          <a:xfrm>
            <a:off x="1049156" y="2800951"/>
            <a:ext cx="6833936" cy="2677656"/>
          </a:xfrm>
          <a:prstGeom prst="rect">
            <a:avLst/>
          </a:prstGeom>
          <a:noFill/>
        </p:spPr>
        <p:txBody>
          <a:bodyPr wrap="square" rtlCol="0">
            <a:spAutoFit/>
          </a:bodyPr>
          <a:lstStyle/>
          <a:p>
            <a:r>
              <a:rPr lang="en-US" sz="2400" b="1" smtClean="0">
                <a:solidFill>
                  <a:schemeClr val="accent5">
                    <a:lumMod val="50000"/>
                  </a:schemeClr>
                </a:solidFill>
              </a:rPr>
              <a:t>- Đơn chất oxygen gồm 2 nguyên tử oxygen nhưng chỉ có 1 nguyên tố oxygen.</a:t>
            </a:r>
          </a:p>
          <a:p>
            <a:r>
              <a:rPr lang="en-US" sz="2400" b="1" smtClean="0">
                <a:solidFill>
                  <a:schemeClr val="accent5">
                    <a:lumMod val="50000"/>
                  </a:schemeClr>
                </a:solidFill>
              </a:rPr>
              <a:t>  Hợp chất carbon dioxide gồm 1 nguyên tử carbon và hai nguyên tử oxygen và 2 nguyên tố là carbon và oxygen.</a:t>
            </a:r>
          </a:p>
          <a:p>
            <a:r>
              <a:rPr lang="en-US" sz="2400" b="1" smtClean="0">
                <a:solidFill>
                  <a:schemeClr val="accent4">
                    <a:lumMod val="50000"/>
                  </a:schemeClr>
                </a:solidFill>
              </a:rPr>
              <a:t>- Vai trò của oxygen: Duy trì sự sống và sự cháy, </a:t>
            </a:r>
          </a:p>
          <a:p>
            <a:r>
              <a:rPr lang="en-US" sz="2400" b="1">
                <a:solidFill>
                  <a:schemeClr val="accent4">
                    <a:lumMod val="50000"/>
                  </a:schemeClr>
                </a:solidFill>
              </a:rPr>
              <a:t> </a:t>
            </a:r>
            <a:r>
              <a:rPr lang="en-US" sz="2400" b="1" smtClean="0">
                <a:solidFill>
                  <a:schemeClr val="accent4">
                    <a:lumMod val="50000"/>
                  </a:schemeClr>
                </a:solidFill>
              </a:rPr>
              <a:t> carbon dioxide không duy trì sự sống và sự cháy.</a:t>
            </a:r>
            <a:endParaRPr lang="en-US" sz="2400" b="1">
              <a:solidFill>
                <a:schemeClr val="accent4">
                  <a:lumMod val="50000"/>
                </a:schemeClr>
              </a:solidFill>
            </a:endParaRPr>
          </a:p>
        </p:txBody>
      </p:sp>
      <p:pic>
        <p:nvPicPr>
          <p:cNvPr id="1028" name="Picture 4" descr="Khí CO2 là gì? Nguồn gốc hình thành và ứng dụng Cacbon đioxi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9604" y="641935"/>
            <a:ext cx="2614788" cy="2159016"/>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descr="Hướng dẫn giải bài toán về CO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Hướng dẫn giải bài toán về C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9604" y="2800951"/>
            <a:ext cx="2581275" cy="1771651"/>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0" descr="Voda, vzduch, kyslík, vodík – Procvičování online – Umíme fakt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2" name="Picture 18" descr="Elementare di ossigeno (O2), il modello molecolare. Gli atomi sono  rappresentati come sfere con i tradizionali colori: ossigeno (rosso Foto  stock - Alam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94019" y="4491747"/>
            <a:ext cx="1981233" cy="1547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423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additive="base">
                                        <p:cTn id="19" dur="500" fill="hold"/>
                                        <p:tgtEl>
                                          <p:spTgt spid="1028"/>
                                        </p:tgtEl>
                                        <p:attrNameLst>
                                          <p:attrName>ppt_x</p:attrName>
                                        </p:attrNameLst>
                                      </p:cBhvr>
                                      <p:tavLst>
                                        <p:tav tm="0">
                                          <p:val>
                                            <p:strVal val="#ppt_x"/>
                                          </p:val>
                                        </p:tav>
                                        <p:tav tm="100000">
                                          <p:val>
                                            <p:strVal val="#ppt_x"/>
                                          </p:val>
                                        </p:tav>
                                      </p:tavLst>
                                    </p:anim>
                                    <p:anim calcmode="lin" valueType="num">
                                      <p:cBhvr additive="base">
                                        <p:cTn id="20" dur="500" fill="hold"/>
                                        <p:tgtEl>
                                          <p:spTgt spid="102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32"/>
                                        </p:tgtEl>
                                        <p:attrNameLst>
                                          <p:attrName>style.visibility</p:attrName>
                                        </p:attrNameLst>
                                      </p:cBhvr>
                                      <p:to>
                                        <p:strVal val="visible"/>
                                      </p:to>
                                    </p:set>
                                    <p:anim calcmode="lin" valueType="num">
                                      <p:cBhvr additive="base">
                                        <p:cTn id="23" dur="500" fill="hold"/>
                                        <p:tgtEl>
                                          <p:spTgt spid="1032"/>
                                        </p:tgtEl>
                                        <p:attrNameLst>
                                          <p:attrName>ppt_x</p:attrName>
                                        </p:attrNameLst>
                                      </p:cBhvr>
                                      <p:tavLst>
                                        <p:tav tm="0">
                                          <p:val>
                                            <p:strVal val="#ppt_x"/>
                                          </p:val>
                                        </p:tav>
                                        <p:tav tm="100000">
                                          <p:val>
                                            <p:strVal val="#ppt_x"/>
                                          </p:val>
                                        </p:tav>
                                      </p:tavLst>
                                    </p:anim>
                                    <p:anim calcmode="lin" valueType="num">
                                      <p:cBhvr additive="base">
                                        <p:cTn id="24" dur="500" fill="hold"/>
                                        <p:tgtEl>
                                          <p:spTgt spid="103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42"/>
                                        </p:tgtEl>
                                        <p:attrNameLst>
                                          <p:attrName>style.visibility</p:attrName>
                                        </p:attrNameLst>
                                      </p:cBhvr>
                                      <p:to>
                                        <p:strVal val="visible"/>
                                      </p:to>
                                    </p:set>
                                    <p:anim calcmode="lin" valueType="num">
                                      <p:cBhvr additive="base">
                                        <p:cTn id="27" dur="500" fill="hold"/>
                                        <p:tgtEl>
                                          <p:spTgt spid="1042"/>
                                        </p:tgtEl>
                                        <p:attrNameLst>
                                          <p:attrName>ppt_x</p:attrName>
                                        </p:attrNameLst>
                                      </p:cBhvr>
                                      <p:tavLst>
                                        <p:tav tm="0">
                                          <p:val>
                                            <p:strVal val="#ppt_x"/>
                                          </p:val>
                                        </p:tav>
                                        <p:tav tm="100000">
                                          <p:val>
                                            <p:strVal val="#ppt_x"/>
                                          </p:val>
                                        </p:tav>
                                      </p:tavLst>
                                    </p:anim>
                                    <p:anim calcmode="lin" valueType="num">
                                      <p:cBhvr additive="base">
                                        <p:cTn id="28" dur="500" fill="hold"/>
                                        <p:tgtEl>
                                          <p:spTgt spid="104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5148" y="758313"/>
            <a:ext cx="9923647" cy="3416320"/>
          </a:xfrm>
          <a:prstGeom prst="rect">
            <a:avLst/>
          </a:prstGeom>
        </p:spPr>
        <p:txBody>
          <a:bodyPr wrap="square">
            <a:spAutoFit/>
          </a:bodyPr>
          <a:lstStyle/>
          <a:p>
            <a:r>
              <a:rPr lang="vi-VN" sz="2400" b="1">
                <a:solidFill>
                  <a:srgbClr val="00B050"/>
                </a:solidFill>
                <a:latin typeface="Open Sans"/>
              </a:rPr>
              <a:t> Hiện nay, đã biết hàng chục triệu hợp chất khác nhau.</a:t>
            </a:r>
            <a:endParaRPr lang="vi-VN" sz="2400" b="1" i="0" smtClean="0">
              <a:solidFill>
                <a:srgbClr val="00B050"/>
              </a:solidFill>
              <a:effectLst/>
              <a:latin typeface="Open Sans"/>
            </a:endParaRPr>
          </a:p>
          <a:p>
            <a:r>
              <a:rPr lang="vi-VN" sz="2400" b="1">
                <a:solidFill>
                  <a:srgbClr val="00B050"/>
                </a:solidFill>
                <a:latin typeface="Open Sans"/>
              </a:rPr>
              <a:t>- Ứng dụng của một số hợp chất:</a:t>
            </a:r>
            <a:endParaRPr lang="vi-VN" sz="2400" b="1" i="0" smtClean="0">
              <a:solidFill>
                <a:srgbClr val="00B050"/>
              </a:solidFill>
              <a:effectLst/>
              <a:latin typeface="Open Sans"/>
            </a:endParaRPr>
          </a:p>
          <a:p>
            <a:r>
              <a:rPr lang="vi-VN" sz="2400" b="1">
                <a:solidFill>
                  <a:srgbClr val="00B050"/>
                </a:solidFill>
                <a:latin typeface="Open Sans"/>
              </a:rPr>
              <a:t>+ Nước cần thiết cho hoạt động sống của sinh vật.</a:t>
            </a:r>
            <a:endParaRPr lang="vi-VN" sz="2400" b="1" i="0" smtClean="0">
              <a:solidFill>
                <a:srgbClr val="00B050"/>
              </a:solidFill>
              <a:effectLst/>
              <a:latin typeface="Open Sans"/>
            </a:endParaRPr>
          </a:p>
          <a:p>
            <a:r>
              <a:rPr lang="vi-VN" sz="2400" b="1">
                <a:solidFill>
                  <a:srgbClr val="00B050"/>
                </a:solidFill>
                <a:latin typeface="Open Sans"/>
              </a:rPr>
              <a:t>+ Carbon dioxide cần thiết cho quá trình quang hợp của cây xanh.</a:t>
            </a:r>
            <a:endParaRPr lang="vi-VN" sz="2400" b="1" i="0" smtClean="0">
              <a:solidFill>
                <a:srgbClr val="00B050"/>
              </a:solidFill>
              <a:effectLst/>
              <a:latin typeface="Open Sans"/>
            </a:endParaRPr>
          </a:p>
          <a:p>
            <a:r>
              <a:rPr lang="vi-VN" sz="2400" b="1">
                <a:solidFill>
                  <a:srgbClr val="00B050"/>
                </a:solidFill>
                <a:latin typeface="Open Sans"/>
              </a:rPr>
              <a:t>+ Muối ăn có vai trò giữ cân bằng nước trong cơ thể người.</a:t>
            </a:r>
            <a:endParaRPr lang="vi-VN" sz="2400" b="1" i="0" smtClean="0">
              <a:solidFill>
                <a:srgbClr val="00B050"/>
              </a:solidFill>
              <a:effectLst/>
              <a:latin typeface="Open Sans"/>
            </a:endParaRPr>
          </a:p>
          <a:p>
            <a:r>
              <a:rPr lang="vi-VN" sz="2400" b="1">
                <a:solidFill>
                  <a:srgbClr val="00B050"/>
                </a:solidFill>
                <a:latin typeface="Open Sans"/>
              </a:rPr>
              <a:t>+ Calcium carbonate là thành phần chính của đá vôi, được sử dụng trong rất nhiều công trình xây dựng và trong nông nghiệp.</a:t>
            </a:r>
            <a:endParaRPr lang="vi-VN" sz="2400" b="1" i="0" smtClean="0">
              <a:solidFill>
                <a:srgbClr val="00B050"/>
              </a:solidFill>
              <a:effectLst/>
              <a:latin typeface="Open Sans"/>
            </a:endParaRPr>
          </a:p>
          <a:p>
            <a:r>
              <a:rPr lang="vi-VN" sz="2400" b="1">
                <a:solidFill>
                  <a:srgbClr val="00B050"/>
                </a:solidFill>
                <a:latin typeface="Open Sans"/>
              </a:rPr>
              <a:t>+ Các chất phức tạp như glucose; protein; saccharose có vai trò cấu tạo, duy trì và phát triển cơ </a:t>
            </a:r>
            <a:r>
              <a:rPr lang="vi-VN" sz="2400" b="1" smtClean="0">
                <a:solidFill>
                  <a:srgbClr val="00B050"/>
                </a:solidFill>
                <a:latin typeface="Open Sans"/>
              </a:rPr>
              <a:t>th</a:t>
            </a:r>
            <a:r>
              <a:rPr lang="en-US" sz="2400" b="1" smtClean="0">
                <a:solidFill>
                  <a:srgbClr val="00B050"/>
                </a:solidFill>
                <a:latin typeface="Open Sans"/>
              </a:rPr>
              <a:t>ể</a:t>
            </a:r>
            <a:endParaRPr lang="vi-VN" sz="2400" b="1" i="0">
              <a:solidFill>
                <a:srgbClr val="00B050"/>
              </a:solidFill>
              <a:effectLst/>
              <a:latin typeface="Open Sans"/>
            </a:endParaRPr>
          </a:p>
        </p:txBody>
      </p:sp>
    </p:spTree>
    <p:extLst>
      <p:ext uri="{BB962C8B-B14F-4D97-AF65-F5344CB8AC3E}">
        <p14:creationId xmlns:p14="http://schemas.microsoft.com/office/powerpoint/2010/main" val="13319395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7563" y="1751854"/>
            <a:ext cx="10241280" cy="3785652"/>
          </a:xfrm>
          <a:prstGeom prst="rect">
            <a:avLst/>
          </a:prstGeom>
        </p:spPr>
        <p:txBody>
          <a:bodyPr wrap="square">
            <a:spAutoFit/>
          </a:bodyPr>
          <a:lstStyle/>
          <a:p>
            <a:r>
              <a:rPr lang="vi-VN" b="1" i="0" smtClean="0">
                <a:solidFill>
                  <a:srgbClr val="008000"/>
                </a:solidFill>
                <a:effectLst/>
                <a:latin typeface="Open Sans"/>
              </a:rPr>
              <a:t> </a:t>
            </a:r>
            <a:r>
              <a:rPr lang="vi-VN" sz="2400" i="0" smtClean="0">
                <a:solidFill>
                  <a:srgbClr val="002060"/>
                </a:solidFill>
                <a:effectLst/>
                <a:latin typeface="Open Sans"/>
              </a:rPr>
              <a:t>Trả </a:t>
            </a:r>
            <a:r>
              <a:rPr lang="vi-VN" sz="2400" i="0" smtClean="0">
                <a:solidFill>
                  <a:srgbClr val="002060"/>
                </a:solidFill>
                <a:effectLst/>
                <a:latin typeface="Open Sans"/>
              </a:rPr>
              <a:t>lời:</a:t>
            </a:r>
          </a:p>
          <a:p>
            <a:r>
              <a:rPr lang="vi-VN" sz="2400" i="0" smtClean="0">
                <a:solidFill>
                  <a:srgbClr val="002060"/>
                </a:solidFill>
                <a:effectLst/>
                <a:latin typeface="Open Sans"/>
              </a:rPr>
              <a:t>Dự đoán: số lượng của các đơn chất ít hơn số lượng của các hợp chất. Vì:</a:t>
            </a:r>
          </a:p>
          <a:p>
            <a:r>
              <a:rPr lang="vi-VN" sz="2400" i="0" smtClean="0">
                <a:solidFill>
                  <a:schemeClr val="accent2">
                    <a:lumMod val="75000"/>
                  </a:schemeClr>
                </a:solidFill>
                <a:effectLst/>
                <a:latin typeface="Open Sans"/>
              </a:rPr>
              <a:t>+ Đơn chất chỉ được tạo nên từ 1 nguyên tố hóa học mà hiện nay chỉ có 118 nguyên tố hóa học.</a:t>
            </a:r>
          </a:p>
          <a:p>
            <a:r>
              <a:rPr lang="vi-VN" sz="2400" i="0" smtClean="0">
                <a:solidFill>
                  <a:srgbClr val="C00000"/>
                </a:solidFill>
                <a:effectLst/>
                <a:latin typeface="Open Sans"/>
              </a:rPr>
              <a:t>+ Hợp chất được tạo nên từ hai hay nhiều nguyên tố hóa học. Hiện nay, con người đã biết hàng chục triệu hợp chất khác nhau.</a:t>
            </a:r>
          </a:p>
          <a:p>
            <a:r>
              <a:rPr lang="vi-VN" sz="2400" i="0" smtClean="0">
                <a:solidFill>
                  <a:srgbClr val="002060"/>
                </a:solidFill>
                <a:effectLst/>
                <a:latin typeface="Open Sans"/>
              </a:rPr>
              <a:t>Như vậy số lượng hợp chất lớn hơn rất nhiều so với số lượng đơn chất do sự phong phú về số lượng nguyên tố, thành phần nguyên tử và cách thức liên kết giữa các nguyên tử trong phân tử hợp chất.</a:t>
            </a:r>
            <a:endParaRPr lang="vi-VN" b="0" i="0">
              <a:solidFill>
                <a:srgbClr val="212529"/>
              </a:solidFill>
              <a:effectLst/>
              <a:latin typeface="Open Sans"/>
            </a:endParaRPr>
          </a:p>
        </p:txBody>
      </p:sp>
      <p:sp>
        <p:nvSpPr>
          <p:cNvPr id="2" name="Rectangle 1"/>
          <p:cNvSpPr/>
          <p:nvPr/>
        </p:nvSpPr>
        <p:spPr>
          <a:xfrm>
            <a:off x="747563" y="555141"/>
            <a:ext cx="8771822" cy="830997"/>
          </a:xfrm>
          <a:prstGeom prst="rect">
            <a:avLst/>
          </a:prstGeom>
        </p:spPr>
        <p:txBody>
          <a:bodyPr wrap="square">
            <a:spAutoFit/>
          </a:bodyPr>
          <a:lstStyle/>
          <a:p>
            <a:r>
              <a:rPr lang="vi-VN" sz="2400" b="1">
                <a:solidFill>
                  <a:srgbClr val="002060"/>
                </a:solidFill>
                <a:latin typeface="Open Sans"/>
              </a:rPr>
              <a:t>Câu hỏi 2: Hãy dự đoán số lượng của các đơn chất nhiều hơn hay ít hơn số lượng của các hợp chất. Giải thích.</a:t>
            </a:r>
          </a:p>
        </p:txBody>
      </p:sp>
    </p:spTree>
    <p:extLst>
      <p:ext uri="{BB962C8B-B14F-4D97-AF65-F5344CB8AC3E}">
        <p14:creationId xmlns:p14="http://schemas.microsoft.com/office/powerpoint/2010/main" val="22634328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0140" y="278057"/>
            <a:ext cx="3301465" cy="523220"/>
          </a:xfrm>
          <a:prstGeom prst="rect">
            <a:avLst/>
          </a:prstGeom>
          <a:noFill/>
        </p:spPr>
        <p:txBody>
          <a:bodyPr wrap="square" rtlCol="0">
            <a:spAutoFit/>
          </a:bodyPr>
          <a:lstStyle/>
          <a:p>
            <a:r>
              <a:rPr lang="en-US" sz="2800" b="1" smtClean="0">
                <a:solidFill>
                  <a:srgbClr val="FF0000"/>
                </a:solidFill>
              </a:rPr>
              <a:t>II. Phân tử:</a:t>
            </a:r>
            <a:endParaRPr lang="en-US" sz="2800" b="1">
              <a:solidFill>
                <a:srgbClr val="FF0000"/>
              </a:solidFill>
            </a:endParaRPr>
          </a:p>
        </p:txBody>
      </p:sp>
      <p:sp>
        <p:nvSpPr>
          <p:cNvPr id="6" name="Oval 5"/>
          <p:cNvSpPr/>
          <p:nvPr/>
        </p:nvSpPr>
        <p:spPr>
          <a:xfrm>
            <a:off x="298383" y="801277"/>
            <a:ext cx="2579570" cy="3753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C00000"/>
                </a:solidFill>
              </a:rPr>
              <a:t>1. Khái niệm</a:t>
            </a:r>
            <a:endParaRPr lang="en-US" sz="2400" b="1">
              <a:solidFill>
                <a:srgbClr val="C00000"/>
              </a:solidFill>
            </a:endParaRPr>
          </a:p>
        </p:txBody>
      </p:sp>
      <p:sp>
        <p:nvSpPr>
          <p:cNvPr id="8" name="Rectangle 7"/>
          <p:cNvSpPr/>
          <p:nvPr/>
        </p:nvSpPr>
        <p:spPr>
          <a:xfrm>
            <a:off x="298383" y="1243136"/>
            <a:ext cx="11540691" cy="1569660"/>
          </a:xfrm>
          <a:prstGeom prst="rect">
            <a:avLst/>
          </a:prstGeom>
        </p:spPr>
        <p:txBody>
          <a:bodyPr wrap="square">
            <a:spAutoFit/>
          </a:bodyPr>
          <a:lstStyle/>
          <a:p>
            <a:pPr lvl="0" eaLnBrk="0" fontAlgn="base" hangingPunct="0">
              <a:spcBef>
                <a:spcPct val="0"/>
              </a:spcBef>
              <a:spcAft>
                <a:spcPct val="0"/>
              </a:spcAft>
            </a:pPr>
            <a:r>
              <a:rPr lang="en-US" altLang="en-US" sz="2400" b="1">
                <a:solidFill>
                  <a:schemeClr val="accent6">
                    <a:lumMod val="50000"/>
                  </a:schemeClr>
                </a:solidFill>
                <a:latin typeface="Open Sans"/>
              </a:rPr>
              <a:t>Phân tử là hạt đại diện cho chất, gồm một số nguyên tử liên kết với nhau và thể hiện đẩy đủ tính chất hóa học của chất.</a:t>
            </a:r>
            <a:endParaRPr lang="en-US" altLang="en-US" sz="2400" b="1">
              <a:solidFill>
                <a:schemeClr val="accent6">
                  <a:lumMod val="50000"/>
                </a:schemeClr>
              </a:solidFill>
            </a:endParaRPr>
          </a:p>
          <a:p>
            <a:pPr lvl="0" eaLnBrk="0" fontAlgn="base" hangingPunct="0">
              <a:spcBef>
                <a:spcPct val="0"/>
              </a:spcBef>
              <a:spcAft>
                <a:spcPct val="0"/>
              </a:spcAft>
            </a:pPr>
            <a:r>
              <a:rPr lang="en-US" altLang="en-US" sz="2400" b="1">
                <a:solidFill>
                  <a:schemeClr val="accent6">
                    <a:lumMod val="50000"/>
                  </a:schemeClr>
                </a:solidFill>
                <a:latin typeface="Open Sans"/>
              </a:rPr>
              <a:t>- Phân tử đơn chất được tạo nên bởi các nguyên tử của cùng một nguyên tố hóa học.</a:t>
            </a:r>
            <a:endParaRPr lang="en-US" altLang="en-US" sz="2400" b="1">
              <a:solidFill>
                <a:schemeClr val="accent6">
                  <a:lumMod val="50000"/>
                </a:schemeClr>
              </a:solidFill>
            </a:endParaRPr>
          </a:p>
        </p:txBody>
      </p:sp>
      <p:sp>
        <p:nvSpPr>
          <p:cNvPr id="9" name="Rectangle 8"/>
          <p:cNvSpPr/>
          <p:nvPr/>
        </p:nvSpPr>
        <p:spPr>
          <a:xfrm>
            <a:off x="183531" y="2781656"/>
            <a:ext cx="11553523" cy="830997"/>
          </a:xfrm>
          <a:prstGeom prst="rect">
            <a:avLst/>
          </a:prstGeom>
        </p:spPr>
        <p:txBody>
          <a:bodyPr wrap="square">
            <a:spAutoFit/>
          </a:bodyPr>
          <a:lstStyle/>
          <a:p>
            <a:pPr lvl="0" eaLnBrk="0" fontAlgn="base" hangingPunct="0">
              <a:spcBef>
                <a:spcPct val="0"/>
              </a:spcBef>
              <a:spcAft>
                <a:spcPct val="0"/>
              </a:spcAft>
            </a:pPr>
            <a:r>
              <a:rPr lang="en-US" altLang="en-US" sz="2400" b="1">
                <a:solidFill>
                  <a:schemeClr val="accent4">
                    <a:lumMod val="75000"/>
                  </a:schemeClr>
                </a:solidFill>
                <a:latin typeface="Open Sans"/>
              </a:rPr>
              <a:t>- Ví dụ:</a:t>
            </a:r>
            <a:endParaRPr lang="en-US" altLang="en-US" sz="2400" b="1">
              <a:solidFill>
                <a:schemeClr val="accent4">
                  <a:lumMod val="75000"/>
                </a:schemeClr>
              </a:solidFill>
            </a:endParaRPr>
          </a:p>
          <a:p>
            <a:pPr lvl="0" eaLnBrk="0" fontAlgn="base" hangingPunct="0">
              <a:spcBef>
                <a:spcPct val="0"/>
              </a:spcBef>
              <a:spcAft>
                <a:spcPct val="0"/>
              </a:spcAft>
            </a:pPr>
            <a:r>
              <a:rPr lang="en-US" altLang="en-US" sz="2400" b="1">
                <a:solidFill>
                  <a:schemeClr val="accent4">
                    <a:lumMod val="75000"/>
                  </a:schemeClr>
                </a:solidFill>
                <a:latin typeface="Open Sans"/>
              </a:rPr>
              <a:t>+ Hai nguyên tử nitrogen liên kết với nhau tạo thành phân tử nitrogen.</a:t>
            </a:r>
            <a:endParaRPr lang="en-US" altLang="en-US" sz="2400" b="1">
              <a:solidFill>
                <a:schemeClr val="accent4">
                  <a:lumMod val="75000"/>
                </a:schemeClr>
              </a:solidFill>
            </a:endParaRPr>
          </a:p>
        </p:txBody>
      </p:sp>
      <p:sp>
        <p:nvSpPr>
          <p:cNvPr id="11" name="Rectangle 10"/>
          <p:cNvSpPr/>
          <p:nvPr/>
        </p:nvSpPr>
        <p:spPr>
          <a:xfrm>
            <a:off x="183531" y="3694190"/>
            <a:ext cx="9079832" cy="1107996"/>
          </a:xfrm>
          <a:prstGeom prst="rect">
            <a:avLst/>
          </a:prstGeom>
        </p:spPr>
        <p:txBody>
          <a:bodyPr wrap="square">
            <a:spAutoFit/>
          </a:bodyPr>
          <a:lstStyle/>
          <a:p>
            <a:pPr lvl="0" eaLnBrk="0" fontAlgn="base" hangingPunct="0">
              <a:spcBef>
                <a:spcPct val="0"/>
              </a:spcBef>
              <a:spcAft>
                <a:spcPct val="0"/>
              </a:spcAft>
            </a:pPr>
            <a:r>
              <a:rPr lang="en-US" altLang="en-US" sz="2400" b="1">
                <a:solidFill>
                  <a:schemeClr val="accent2">
                    <a:lumMod val="50000"/>
                  </a:schemeClr>
                </a:solidFill>
                <a:latin typeface="Open Sans"/>
              </a:rPr>
              <a:t>- Phân tử hợp chất được tạo nên bởi nguyên tử của các nguyên tố hóa học khác nhau.</a:t>
            </a:r>
            <a:endParaRPr lang="en-US" altLang="en-US" sz="2400" b="1">
              <a:solidFill>
                <a:schemeClr val="accent2">
                  <a:lumMod val="50000"/>
                </a:schemeClr>
              </a:solidFill>
            </a:endParaRPr>
          </a:p>
          <a:p>
            <a:pPr lvl="0" eaLnBrk="0" fontAlgn="base" hangingPunct="0">
              <a:spcBef>
                <a:spcPct val="0"/>
              </a:spcBef>
              <a:spcAft>
                <a:spcPct val="0"/>
              </a:spcAft>
            </a:pPr>
            <a:r>
              <a:rPr lang="en-US" altLang="en-US" smtClean="0">
                <a:solidFill>
                  <a:srgbClr val="212529"/>
                </a:solidFill>
                <a:latin typeface="Open Sans"/>
              </a:rPr>
              <a:t>  </a:t>
            </a:r>
            <a:endParaRPr lang="en-US" altLang="en-US" sz="22000">
              <a:solidFill>
                <a:srgbClr val="212529"/>
              </a:solidFill>
              <a:latin typeface="Open Sans"/>
            </a:endParaRPr>
          </a:p>
        </p:txBody>
      </p:sp>
      <p:sp>
        <p:nvSpPr>
          <p:cNvPr id="12" name="Rectangle 11"/>
          <p:cNvSpPr/>
          <p:nvPr/>
        </p:nvSpPr>
        <p:spPr>
          <a:xfrm>
            <a:off x="384058" y="4592434"/>
            <a:ext cx="6855093" cy="1938992"/>
          </a:xfrm>
          <a:prstGeom prst="rect">
            <a:avLst/>
          </a:prstGeom>
        </p:spPr>
        <p:txBody>
          <a:bodyPr wrap="square">
            <a:spAutoFit/>
          </a:bodyPr>
          <a:lstStyle/>
          <a:p>
            <a:pPr lvl="0" eaLnBrk="0" fontAlgn="base" hangingPunct="0">
              <a:spcBef>
                <a:spcPct val="0"/>
              </a:spcBef>
              <a:spcAft>
                <a:spcPct val="0"/>
              </a:spcAft>
            </a:pPr>
            <a:r>
              <a:rPr lang="en-US" altLang="en-US" sz="2400" b="1">
                <a:solidFill>
                  <a:srgbClr val="0070C0"/>
                </a:solidFill>
                <a:latin typeface="Open Sans"/>
              </a:rPr>
              <a:t>Ví dụ:</a:t>
            </a:r>
            <a:endParaRPr lang="en-US" altLang="en-US" sz="2400" b="1">
              <a:solidFill>
                <a:srgbClr val="0070C0"/>
              </a:solidFill>
            </a:endParaRPr>
          </a:p>
          <a:p>
            <a:pPr lvl="0" eaLnBrk="0" fontAlgn="base" hangingPunct="0">
              <a:spcBef>
                <a:spcPct val="0"/>
              </a:spcBef>
              <a:spcAft>
                <a:spcPct val="0"/>
              </a:spcAft>
            </a:pPr>
            <a:r>
              <a:rPr lang="en-US" altLang="en-US" sz="2400" b="1">
                <a:solidFill>
                  <a:srgbClr val="0070C0"/>
                </a:solidFill>
                <a:latin typeface="Open Sans"/>
              </a:rPr>
              <a:t>+ Phân tử methane gồm 1 nguyên tử carbon (C) liên kết với 4 nguyên tử hydrogen (H).</a:t>
            </a:r>
            <a:endParaRPr lang="en-US" altLang="en-US" sz="2400" b="1">
              <a:solidFill>
                <a:srgbClr val="0070C0"/>
              </a:solidFill>
            </a:endParaRPr>
          </a:p>
          <a:p>
            <a:pPr lvl="0" eaLnBrk="0" fontAlgn="base" hangingPunct="0">
              <a:spcBef>
                <a:spcPct val="0"/>
              </a:spcBef>
              <a:spcAft>
                <a:spcPct val="0"/>
              </a:spcAft>
            </a:pPr>
            <a:r>
              <a:rPr lang="en-US" altLang="en-US" sz="2400" b="1">
                <a:solidFill>
                  <a:srgbClr val="0070C0"/>
                </a:solidFill>
                <a:latin typeface="Open Sans"/>
              </a:rPr>
              <a:t>+ Phân tử nước gồm 1 nguyên tử oxygen (O) liên kết với 2 nguyên tử hydrogen (H).</a:t>
            </a:r>
            <a:endParaRPr lang="en-US" altLang="en-US" sz="2400" b="1">
              <a:solidFill>
                <a:srgbClr val="0070C0"/>
              </a:solidFill>
            </a:endParaRPr>
          </a:p>
        </p:txBody>
      </p:sp>
      <p:pic>
        <p:nvPicPr>
          <p:cNvPr id="13" name="Picture 4" descr="https://vietjack.me/storage/uploads/images/257/h53-165781959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7054" y="4105860"/>
            <a:ext cx="5024946" cy="2425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4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2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8" grpId="0"/>
      <p:bldP spid="9"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ý thuyết bài 5: Phân tử - Đơn chất - Hợp chất - KHTN 7 Chân trời sáng tạo  | SGK Khoa học tự nhiên 7 - Chân trời sáng tạ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4906" y="308008"/>
            <a:ext cx="4023392" cy="27741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Giải Khoa học tự nhiên 7 Bài 5: Phân tử - Đơn chất – Hợp chất | Giải KHTN 7  Chân trời sáng tạ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1799" y="232042"/>
            <a:ext cx="4400550" cy="27527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ình 5.4 mô tả một phân tử chứa carbon, hydrogen và oxy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8298" y="3450004"/>
            <a:ext cx="5029200" cy="28449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Đề 45 phút Chương 1 – Chất, Nguyên tử, Phân tử Hóa 8: Dãy chất nào sau đây  toàn là hợp chấ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711" y="2899293"/>
            <a:ext cx="3324225" cy="296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42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1" y="317634"/>
            <a:ext cx="4196614" cy="523220"/>
          </a:xfrm>
          <a:prstGeom prst="rect">
            <a:avLst/>
          </a:prstGeom>
          <a:noFill/>
        </p:spPr>
        <p:txBody>
          <a:bodyPr wrap="square" rtlCol="0">
            <a:spAutoFit/>
          </a:bodyPr>
          <a:lstStyle/>
          <a:p>
            <a:r>
              <a:rPr lang="en-US" sz="2800" b="1" smtClean="0">
                <a:solidFill>
                  <a:srgbClr val="FF0000"/>
                </a:solidFill>
              </a:rPr>
              <a:t>2. Khối lượng phân tử</a:t>
            </a:r>
            <a:endParaRPr lang="en-US" sz="2800" b="1">
              <a:solidFill>
                <a:srgbClr val="FF0000"/>
              </a:solidFill>
            </a:endParaRPr>
          </a:p>
        </p:txBody>
      </p:sp>
      <p:sp>
        <p:nvSpPr>
          <p:cNvPr id="5" name="Rectangle 4"/>
          <p:cNvSpPr/>
          <p:nvPr/>
        </p:nvSpPr>
        <p:spPr>
          <a:xfrm>
            <a:off x="670558" y="2210116"/>
            <a:ext cx="11264767" cy="3046988"/>
          </a:xfrm>
          <a:prstGeom prst="rect">
            <a:avLst/>
          </a:prstGeom>
        </p:spPr>
        <p:txBody>
          <a:bodyPr wrap="square">
            <a:spAutoFit/>
          </a:bodyPr>
          <a:lstStyle/>
          <a:p>
            <a:r>
              <a:rPr lang="vi-VN" sz="2400" b="1" smtClean="0">
                <a:solidFill>
                  <a:schemeClr val="accent2">
                    <a:lumMod val="50000"/>
                  </a:schemeClr>
                </a:solidFill>
                <a:latin typeface="Open Sans"/>
              </a:rPr>
              <a:t>Ví </a:t>
            </a:r>
            <a:r>
              <a:rPr lang="vi-VN" sz="2400" b="1">
                <a:solidFill>
                  <a:schemeClr val="accent2">
                    <a:lumMod val="50000"/>
                  </a:schemeClr>
                </a:solidFill>
                <a:latin typeface="Open Sans"/>
              </a:rPr>
              <a:t>dụ:</a:t>
            </a:r>
            <a:endParaRPr lang="vi-VN" sz="2400" b="1" i="0" smtClean="0">
              <a:solidFill>
                <a:schemeClr val="accent2">
                  <a:lumMod val="50000"/>
                </a:schemeClr>
              </a:solidFill>
              <a:effectLst/>
              <a:latin typeface="Open Sans"/>
            </a:endParaRPr>
          </a:p>
          <a:p>
            <a:r>
              <a:rPr lang="vi-VN" sz="2400" b="1">
                <a:solidFill>
                  <a:schemeClr val="accent2">
                    <a:lumMod val="50000"/>
                  </a:schemeClr>
                </a:solidFill>
                <a:latin typeface="Open Sans"/>
              </a:rPr>
              <a:t>- Phân tử nước được tạo bởi hai nguyên tử H và 1 nguyên tử O</a:t>
            </a:r>
            <a:endParaRPr lang="vi-VN" sz="2400" b="1" i="0" smtClean="0">
              <a:solidFill>
                <a:schemeClr val="accent2">
                  <a:lumMod val="50000"/>
                </a:schemeClr>
              </a:solidFill>
              <a:effectLst/>
              <a:latin typeface="Open Sans"/>
            </a:endParaRPr>
          </a:p>
          <a:p>
            <a:r>
              <a:rPr lang="vi-VN" sz="2400" b="1">
                <a:solidFill>
                  <a:schemeClr val="accent2">
                    <a:lumMod val="50000"/>
                  </a:schemeClr>
                </a:solidFill>
                <a:latin typeface="Open Sans"/>
              </a:rPr>
              <a:t>⇒ Khối lượng phân tử nước bằng: 2.1 + 16 = 18 amu.</a:t>
            </a:r>
            <a:endParaRPr lang="vi-VN" sz="2400" b="1" i="0" smtClean="0">
              <a:solidFill>
                <a:schemeClr val="accent2">
                  <a:lumMod val="50000"/>
                </a:schemeClr>
              </a:solidFill>
              <a:effectLst/>
              <a:latin typeface="Open Sans"/>
            </a:endParaRPr>
          </a:p>
          <a:p>
            <a:pPr algn="just"/>
            <a:r>
              <a:rPr lang="vi-VN" sz="2400" b="1">
                <a:solidFill>
                  <a:schemeClr val="accent1">
                    <a:lumMod val="50000"/>
                  </a:schemeClr>
                </a:solidFill>
                <a:latin typeface="Open Sans"/>
              </a:rPr>
              <a:t>- Phân tử nitrogen (N</a:t>
            </a:r>
            <a:r>
              <a:rPr lang="vi-VN" sz="2400" b="1" baseline="-25000">
                <a:solidFill>
                  <a:schemeClr val="accent1">
                    <a:lumMod val="50000"/>
                  </a:schemeClr>
                </a:solidFill>
                <a:latin typeface="Open Sans"/>
              </a:rPr>
              <a:t>2</a:t>
            </a:r>
            <a:r>
              <a:rPr lang="vi-VN" sz="2400" b="1">
                <a:solidFill>
                  <a:schemeClr val="accent1">
                    <a:lumMod val="50000"/>
                  </a:schemeClr>
                </a:solidFill>
                <a:latin typeface="Open Sans"/>
              </a:rPr>
              <a:t>) được tạo bởi hai nguyên tử nitrogen (N)</a:t>
            </a:r>
            <a:endParaRPr lang="vi-VN" sz="2400" b="1" i="0" smtClean="0">
              <a:solidFill>
                <a:schemeClr val="accent1">
                  <a:lumMod val="50000"/>
                </a:schemeClr>
              </a:solidFill>
              <a:effectLst/>
              <a:latin typeface="Open Sans"/>
            </a:endParaRPr>
          </a:p>
          <a:p>
            <a:pPr algn="just"/>
            <a:r>
              <a:rPr lang="vi-VN" sz="2400" b="1">
                <a:solidFill>
                  <a:schemeClr val="accent1">
                    <a:lumMod val="50000"/>
                  </a:schemeClr>
                </a:solidFill>
                <a:latin typeface="Open Sans"/>
              </a:rPr>
              <a:t>⇒ Khối lượng phân tử của nitrogen bằng 2.14 = 28 (amu).</a:t>
            </a:r>
            <a:endParaRPr lang="vi-VN" sz="2400" b="1" i="0" smtClean="0">
              <a:solidFill>
                <a:schemeClr val="accent1">
                  <a:lumMod val="50000"/>
                </a:schemeClr>
              </a:solidFill>
              <a:effectLst/>
              <a:latin typeface="Open Sans"/>
            </a:endParaRPr>
          </a:p>
          <a:p>
            <a:pPr algn="just"/>
            <a:r>
              <a:rPr lang="vi-VN" sz="2400" b="1">
                <a:solidFill>
                  <a:srgbClr val="00B050"/>
                </a:solidFill>
                <a:latin typeface="Open Sans"/>
              </a:rPr>
              <a:t>- Phân tử methane (CH</a:t>
            </a:r>
            <a:r>
              <a:rPr lang="vi-VN" sz="2400" b="1" baseline="-25000">
                <a:solidFill>
                  <a:srgbClr val="00B050"/>
                </a:solidFill>
                <a:latin typeface="Open Sans"/>
              </a:rPr>
              <a:t>4</a:t>
            </a:r>
            <a:r>
              <a:rPr lang="vi-VN" sz="2400" b="1">
                <a:solidFill>
                  <a:srgbClr val="00B050"/>
                </a:solidFill>
                <a:latin typeface="Open Sans"/>
              </a:rPr>
              <a:t>) được tạo bởi 1 nguyên tử carbon (C) và 4 nguyên tử hydrogen (H)</a:t>
            </a:r>
            <a:endParaRPr lang="vi-VN" sz="2400" b="1" i="0" smtClean="0">
              <a:solidFill>
                <a:srgbClr val="00B050"/>
              </a:solidFill>
              <a:effectLst/>
              <a:latin typeface="Open Sans"/>
            </a:endParaRPr>
          </a:p>
          <a:p>
            <a:pPr algn="just"/>
            <a:r>
              <a:rPr lang="vi-VN" sz="2400" b="1">
                <a:solidFill>
                  <a:srgbClr val="00B050"/>
                </a:solidFill>
                <a:latin typeface="Open Sans"/>
              </a:rPr>
              <a:t>⇒ Khối lượng phân tử của methane bằng 12 + 4.1 = 16 (amu)</a:t>
            </a:r>
            <a:endParaRPr lang="vi-VN" sz="2400" b="1" i="0">
              <a:solidFill>
                <a:srgbClr val="00B050"/>
              </a:solidFill>
              <a:effectLst/>
              <a:latin typeface="Open Sans"/>
            </a:endParaRPr>
          </a:p>
        </p:txBody>
      </p:sp>
      <p:sp>
        <p:nvSpPr>
          <p:cNvPr id="6" name="Rectangle 5"/>
          <p:cNvSpPr/>
          <p:nvPr/>
        </p:nvSpPr>
        <p:spPr>
          <a:xfrm>
            <a:off x="564681" y="1009787"/>
            <a:ext cx="10051983" cy="1200329"/>
          </a:xfrm>
          <a:prstGeom prst="rect">
            <a:avLst/>
          </a:prstGeom>
        </p:spPr>
        <p:txBody>
          <a:bodyPr wrap="square">
            <a:spAutoFit/>
          </a:bodyPr>
          <a:lstStyle/>
          <a:p>
            <a:r>
              <a:rPr lang="vi-VN" sz="2400" b="1">
                <a:solidFill>
                  <a:schemeClr val="accent6">
                    <a:lumMod val="50000"/>
                  </a:schemeClr>
                </a:solidFill>
                <a:latin typeface="Open Sans"/>
              </a:rPr>
              <a:t>- Khối lượng phân tử của một chất bằng tổng khối lượng của các nguyên tử trong phân tử chất đó.</a:t>
            </a:r>
          </a:p>
          <a:p>
            <a:r>
              <a:rPr lang="vi-VN" sz="2400" b="1">
                <a:solidFill>
                  <a:schemeClr val="accent6">
                    <a:lumMod val="50000"/>
                  </a:schemeClr>
                </a:solidFill>
                <a:latin typeface="Open Sans"/>
              </a:rPr>
              <a:t>- Khối lượng của một phân tử được tính theo đơn vị amu.</a:t>
            </a:r>
          </a:p>
        </p:txBody>
      </p:sp>
    </p:spTree>
    <p:extLst>
      <p:ext uri="{BB962C8B-B14F-4D97-AF65-F5344CB8AC3E}">
        <p14:creationId xmlns:p14="http://schemas.microsoft.com/office/powerpoint/2010/main" val="326352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519765" y="1348135"/>
            <a:ext cx="6987940" cy="193899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8000"/>
                </a:solidFill>
                <a:effectLst/>
                <a:latin typeface="Open Sans"/>
              </a:rPr>
              <a:t> </a:t>
            </a:r>
            <a:r>
              <a:rPr kumimoji="0" lang="en-US" altLang="en-US" sz="2400" b="1" i="0" u="none" strike="noStrike" cap="none" normalizeH="0" baseline="0" smtClean="0">
                <a:ln>
                  <a:noFill/>
                </a:ln>
                <a:solidFill>
                  <a:srgbClr val="000000"/>
                </a:solidFill>
                <a:effectLst/>
                <a:latin typeface="Open Sans"/>
              </a:rPr>
              <a:t>Sử dụng giá trị khối lượng nguyên tử của một số nguyên tố trong bảng tuần hoàn để tính khối lượng phân tử của các chất được biểu diễn trong Hình 5.3a và Hình 5.3b.</a:t>
            </a:r>
            <a:endParaRPr kumimoji="0" lang="en-US" altLang="en-US" sz="2400" b="1"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rgbClr val="212529"/>
                </a:solidFill>
                <a:effectLst/>
                <a:latin typeface="Open Sans"/>
              </a:rPr>
              <a:t>  </a:t>
            </a:r>
          </a:p>
        </p:txBody>
      </p:sp>
      <p:sp>
        <p:nvSpPr>
          <p:cNvPr id="8" name="Rectangle 7"/>
          <p:cNvSpPr/>
          <p:nvPr/>
        </p:nvSpPr>
        <p:spPr>
          <a:xfrm>
            <a:off x="757186" y="3747503"/>
            <a:ext cx="10023107" cy="2308324"/>
          </a:xfrm>
          <a:prstGeom prst="rect">
            <a:avLst/>
          </a:prstGeom>
        </p:spPr>
        <p:txBody>
          <a:bodyPr wrap="square">
            <a:spAutoFit/>
          </a:bodyPr>
          <a:lstStyle/>
          <a:p>
            <a:r>
              <a:rPr lang="vi-VN" sz="2400" i="0" smtClean="0">
                <a:solidFill>
                  <a:schemeClr val="accent2"/>
                </a:solidFill>
                <a:effectLst/>
                <a:latin typeface="Open Sans"/>
              </a:rPr>
              <a:t>Trả lời:</a:t>
            </a:r>
          </a:p>
          <a:p>
            <a:r>
              <a:rPr lang="vi-VN" sz="2400" i="0" smtClean="0">
                <a:solidFill>
                  <a:schemeClr val="accent2"/>
                </a:solidFill>
                <a:effectLst/>
                <a:latin typeface="Open Sans"/>
              </a:rPr>
              <a:t>- Phân tử nitrogen (N</a:t>
            </a:r>
            <a:r>
              <a:rPr lang="vi-VN" sz="2400" i="0" baseline="-25000" smtClean="0">
                <a:solidFill>
                  <a:schemeClr val="accent2"/>
                </a:solidFill>
                <a:effectLst/>
                <a:latin typeface="Open Sans"/>
              </a:rPr>
              <a:t>2</a:t>
            </a:r>
            <a:r>
              <a:rPr lang="vi-VN" sz="2400" i="0" smtClean="0">
                <a:solidFill>
                  <a:schemeClr val="accent2"/>
                </a:solidFill>
                <a:effectLst/>
                <a:latin typeface="Open Sans"/>
              </a:rPr>
              <a:t>) được tạo bởi hai nguyên tử nitrogen (N)</a:t>
            </a:r>
          </a:p>
          <a:p>
            <a:r>
              <a:rPr lang="vi-VN" sz="2400" i="0" smtClean="0">
                <a:solidFill>
                  <a:schemeClr val="accent2"/>
                </a:solidFill>
                <a:effectLst/>
                <a:latin typeface="Open Sans"/>
              </a:rPr>
              <a:t>⇒ Khối lượng phân tử của nitrogen bằng 2.14 = 28 (amu).</a:t>
            </a:r>
          </a:p>
          <a:p>
            <a:r>
              <a:rPr lang="vi-VN" sz="2400" i="0" smtClean="0">
                <a:solidFill>
                  <a:schemeClr val="accent2"/>
                </a:solidFill>
                <a:effectLst/>
                <a:latin typeface="Open Sans"/>
              </a:rPr>
              <a:t>- Phân tử methane (CH</a:t>
            </a:r>
            <a:r>
              <a:rPr lang="vi-VN" sz="2400" i="0" baseline="-25000" smtClean="0">
                <a:solidFill>
                  <a:schemeClr val="accent2"/>
                </a:solidFill>
                <a:effectLst/>
                <a:latin typeface="Open Sans"/>
              </a:rPr>
              <a:t>4</a:t>
            </a:r>
            <a:r>
              <a:rPr lang="vi-VN" sz="2400" i="0" smtClean="0">
                <a:solidFill>
                  <a:schemeClr val="accent2"/>
                </a:solidFill>
                <a:effectLst/>
                <a:latin typeface="Open Sans"/>
              </a:rPr>
              <a:t>) được tạo bởi 1 nguyên tử carbon (C) và 4 nguyên tử hydrogen (H)</a:t>
            </a:r>
          </a:p>
          <a:p>
            <a:r>
              <a:rPr lang="vi-VN" sz="2400" i="0" smtClean="0">
                <a:solidFill>
                  <a:schemeClr val="accent2"/>
                </a:solidFill>
                <a:effectLst/>
                <a:latin typeface="Open Sans"/>
              </a:rPr>
              <a:t>⇒ Khối lượng phân tử của methane bằng 12 + 4.1 = 16 (amu)</a:t>
            </a:r>
            <a:endParaRPr lang="vi-VN" sz="2400" i="0">
              <a:solidFill>
                <a:schemeClr val="accent2"/>
              </a:solidFill>
              <a:effectLst/>
              <a:latin typeface="Open Sans"/>
            </a:endParaRPr>
          </a:p>
        </p:txBody>
      </p:sp>
      <p:pic>
        <p:nvPicPr>
          <p:cNvPr id="9" name="Picture 2" descr="Tài liệu VietJ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0628" y="1010652"/>
            <a:ext cx="3933825"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70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3275" y="356186"/>
            <a:ext cx="10491538" cy="4154984"/>
          </a:xfrm>
          <a:prstGeom prst="rect">
            <a:avLst/>
          </a:prstGeom>
        </p:spPr>
        <p:txBody>
          <a:bodyPr wrap="square">
            <a:spAutoFit/>
          </a:bodyPr>
          <a:lstStyle/>
          <a:p>
            <a:r>
              <a:rPr lang="vi-VN" b="1" i="0" smtClean="0">
                <a:solidFill>
                  <a:srgbClr val="008000"/>
                </a:solidFill>
                <a:effectLst/>
                <a:latin typeface="Open Sans"/>
              </a:rPr>
              <a:t> </a:t>
            </a:r>
            <a:r>
              <a:rPr lang="vi-VN" sz="2400" b="1" i="0" smtClean="0">
                <a:solidFill>
                  <a:schemeClr val="accent6">
                    <a:lumMod val="50000"/>
                  </a:schemeClr>
                </a:solidFill>
                <a:effectLst/>
                <a:latin typeface="Open Sans"/>
              </a:rPr>
              <a:t>Em có thể: Giải thích được sự lan tỏa của chất (mùi, màu sắc, …)</a:t>
            </a:r>
          </a:p>
          <a:p>
            <a:r>
              <a:rPr lang="vi-VN" sz="2400" b="1" i="0" smtClean="0">
                <a:solidFill>
                  <a:schemeClr val="accent6">
                    <a:lumMod val="50000"/>
                  </a:schemeClr>
                </a:solidFill>
                <a:effectLst/>
                <a:latin typeface="Open Sans"/>
              </a:rPr>
              <a:t>Trả lời:</a:t>
            </a:r>
          </a:p>
          <a:p>
            <a:r>
              <a:rPr lang="vi-VN" sz="2400" b="1" i="0" smtClean="0">
                <a:solidFill>
                  <a:schemeClr val="accent6">
                    <a:lumMod val="50000"/>
                  </a:schemeClr>
                </a:solidFill>
                <a:effectLst/>
                <a:latin typeface="Open Sans"/>
              </a:rPr>
              <a:t>Chúng ta cảm nhận được mùi thơm của nhiều loại hoa, quả chín là do các phân tử chất có trong hoa, quả chín tách ra, lan tỏa vào không khí, tác động lên khứu giác của con người.</a:t>
            </a:r>
          </a:p>
          <a:p>
            <a:r>
              <a:rPr lang="vi-VN" sz="2400" b="1" i="0" smtClean="0">
                <a:solidFill>
                  <a:schemeClr val="accent6">
                    <a:lumMod val="50000"/>
                  </a:schemeClr>
                </a:solidFill>
                <a:effectLst/>
                <a:latin typeface="Open Sans"/>
              </a:rPr>
              <a:t>Ví dụ:</a:t>
            </a:r>
          </a:p>
          <a:p>
            <a:r>
              <a:rPr lang="vi-VN" sz="2400" b="1" i="0" smtClean="0">
                <a:solidFill>
                  <a:schemeClr val="accent6">
                    <a:lumMod val="50000"/>
                  </a:schemeClr>
                </a:solidFill>
                <a:effectLst/>
                <a:latin typeface="Open Sans"/>
              </a:rPr>
              <a:t>- Khi mở lọ nước hoa hoặc mở lọ đựng một số loại tinh dầu sẽ ngửi thấy có mùi thơm do các phân tử nước hoa hoặc tinh dầu đã tách ra, lan tỏa vào không khí.</a:t>
            </a:r>
          </a:p>
          <a:p>
            <a:r>
              <a:rPr lang="vi-VN" sz="2400" b="1" i="0" smtClean="0">
                <a:solidFill>
                  <a:schemeClr val="accent6">
                    <a:lumMod val="50000"/>
                  </a:schemeClr>
                </a:solidFill>
                <a:effectLst/>
                <a:latin typeface="Open Sans"/>
              </a:rPr>
              <a:t>- Quần áo sau khi giặt xong, phơi trong không khí một thời gian sẽ khô do các phân tử nước tách ra, lan tỏa vào không khí.</a:t>
            </a:r>
            <a:endParaRPr lang="vi-VN" sz="2400" b="1" i="0">
              <a:solidFill>
                <a:schemeClr val="accent6">
                  <a:lumMod val="50000"/>
                </a:schemeClr>
              </a:solidFill>
              <a:effectLst/>
              <a:latin typeface="Open Sans"/>
            </a:endParaRPr>
          </a:p>
        </p:txBody>
      </p:sp>
    </p:spTree>
    <p:extLst>
      <p:ext uri="{BB962C8B-B14F-4D97-AF65-F5344CB8AC3E}">
        <p14:creationId xmlns:p14="http://schemas.microsoft.com/office/powerpoint/2010/main" val="36843810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0653" y="298383"/>
            <a:ext cx="1520792" cy="461665"/>
          </a:xfrm>
          <a:prstGeom prst="rect">
            <a:avLst/>
          </a:prstGeom>
          <a:noFill/>
        </p:spPr>
        <p:txBody>
          <a:bodyPr wrap="square" rtlCol="0">
            <a:spAutoFit/>
          </a:bodyPr>
          <a:lstStyle/>
          <a:p>
            <a:r>
              <a:rPr lang="en-US" sz="2400" b="1" smtClean="0">
                <a:solidFill>
                  <a:srgbClr val="FF0000"/>
                </a:solidFill>
              </a:rPr>
              <a:t>Luyện tập</a:t>
            </a:r>
            <a:endParaRPr lang="en-US" sz="2400" b="1">
              <a:solidFill>
                <a:srgbClr val="FF0000"/>
              </a:solidFill>
            </a:endParaRPr>
          </a:p>
        </p:txBody>
      </p:sp>
      <p:pic>
        <p:nvPicPr>
          <p:cNvPr id="4" name="Picture 6" descr="Hình 5.4 mô tả một phân tử chứa carbon, hydrogen và oxy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3394" y="395566"/>
            <a:ext cx="5029200" cy="17907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00385" y="760048"/>
            <a:ext cx="6707320" cy="1569660"/>
          </a:xfrm>
          <a:prstGeom prst="rect">
            <a:avLst/>
          </a:prstGeom>
          <a:noFill/>
        </p:spPr>
        <p:txBody>
          <a:bodyPr wrap="square" rtlCol="0">
            <a:spAutoFit/>
          </a:bodyPr>
          <a:lstStyle/>
          <a:p>
            <a:r>
              <a:rPr lang="en-US" sz="2400" b="1" smtClean="0"/>
              <a:t>Câu 1: Hình 5.4 mô tả một phân tử chứa carbon, hydrogen và oxygen. Số nguyên tử của mỗi nguyên tố carbon, hydrogen và oxygen có trong một phân tử chất này lần lượt là:</a:t>
            </a:r>
            <a:endParaRPr lang="en-US" sz="2400" b="1"/>
          </a:p>
        </p:txBody>
      </p:sp>
      <p:sp>
        <p:nvSpPr>
          <p:cNvPr id="6" name="TextBox 5"/>
          <p:cNvSpPr txBox="1"/>
          <p:nvPr/>
        </p:nvSpPr>
        <p:spPr>
          <a:xfrm>
            <a:off x="1241659" y="2186267"/>
            <a:ext cx="1289786" cy="461665"/>
          </a:xfrm>
          <a:prstGeom prst="rect">
            <a:avLst/>
          </a:prstGeom>
          <a:noFill/>
        </p:spPr>
        <p:txBody>
          <a:bodyPr wrap="square" rtlCol="0">
            <a:spAutoFit/>
          </a:bodyPr>
          <a:lstStyle/>
          <a:p>
            <a:r>
              <a:rPr lang="en-US" sz="2400" b="1" smtClean="0">
                <a:solidFill>
                  <a:schemeClr val="accent6">
                    <a:lumMod val="50000"/>
                  </a:schemeClr>
                </a:solidFill>
              </a:rPr>
              <a:t>A: 1,6,2</a:t>
            </a:r>
            <a:endParaRPr lang="en-US" sz="2400" b="1">
              <a:solidFill>
                <a:schemeClr val="accent6">
                  <a:lumMod val="50000"/>
                </a:schemeClr>
              </a:solidFill>
            </a:endParaRPr>
          </a:p>
        </p:txBody>
      </p:sp>
      <p:sp>
        <p:nvSpPr>
          <p:cNvPr id="7" name="TextBox 6"/>
          <p:cNvSpPr txBox="1"/>
          <p:nvPr/>
        </p:nvSpPr>
        <p:spPr>
          <a:xfrm>
            <a:off x="5425443" y="2174418"/>
            <a:ext cx="1289786" cy="461665"/>
          </a:xfrm>
          <a:prstGeom prst="rect">
            <a:avLst/>
          </a:prstGeom>
          <a:noFill/>
        </p:spPr>
        <p:txBody>
          <a:bodyPr wrap="square" rtlCol="0">
            <a:spAutoFit/>
          </a:bodyPr>
          <a:lstStyle/>
          <a:p>
            <a:r>
              <a:rPr lang="en-US" sz="2400" b="1" smtClean="0">
                <a:solidFill>
                  <a:schemeClr val="accent6">
                    <a:lumMod val="50000"/>
                  </a:schemeClr>
                </a:solidFill>
              </a:rPr>
              <a:t>D: 6,2,1</a:t>
            </a:r>
            <a:endParaRPr lang="en-US" sz="2400" b="1">
              <a:solidFill>
                <a:schemeClr val="accent6">
                  <a:lumMod val="50000"/>
                </a:schemeClr>
              </a:solidFill>
            </a:endParaRPr>
          </a:p>
        </p:txBody>
      </p:sp>
      <p:sp>
        <p:nvSpPr>
          <p:cNvPr id="8" name="TextBox 7"/>
          <p:cNvSpPr txBox="1"/>
          <p:nvPr/>
        </p:nvSpPr>
        <p:spPr>
          <a:xfrm>
            <a:off x="4135657" y="2174418"/>
            <a:ext cx="1289786" cy="461665"/>
          </a:xfrm>
          <a:prstGeom prst="rect">
            <a:avLst/>
          </a:prstGeom>
          <a:noFill/>
        </p:spPr>
        <p:txBody>
          <a:bodyPr wrap="square" rtlCol="0">
            <a:spAutoFit/>
          </a:bodyPr>
          <a:lstStyle/>
          <a:p>
            <a:r>
              <a:rPr lang="en-US" sz="2400" b="1" smtClean="0">
                <a:solidFill>
                  <a:schemeClr val="accent6">
                    <a:lumMod val="50000"/>
                  </a:schemeClr>
                </a:solidFill>
              </a:rPr>
              <a:t>C: 2,6,1</a:t>
            </a:r>
            <a:endParaRPr lang="en-US" sz="2400" b="1">
              <a:solidFill>
                <a:schemeClr val="accent6">
                  <a:lumMod val="50000"/>
                </a:schemeClr>
              </a:solidFill>
            </a:endParaRPr>
          </a:p>
        </p:txBody>
      </p:sp>
      <p:sp>
        <p:nvSpPr>
          <p:cNvPr id="9" name="TextBox 8"/>
          <p:cNvSpPr txBox="1"/>
          <p:nvPr/>
        </p:nvSpPr>
        <p:spPr>
          <a:xfrm>
            <a:off x="2845871" y="2186267"/>
            <a:ext cx="1289786" cy="461665"/>
          </a:xfrm>
          <a:prstGeom prst="rect">
            <a:avLst/>
          </a:prstGeom>
          <a:noFill/>
        </p:spPr>
        <p:txBody>
          <a:bodyPr wrap="square" rtlCol="0">
            <a:spAutoFit/>
          </a:bodyPr>
          <a:lstStyle/>
          <a:p>
            <a:r>
              <a:rPr lang="en-US" sz="2400" b="1" smtClean="0">
                <a:solidFill>
                  <a:schemeClr val="accent6">
                    <a:lumMod val="50000"/>
                  </a:schemeClr>
                </a:solidFill>
              </a:rPr>
              <a:t>B: 2,5,1</a:t>
            </a:r>
            <a:endParaRPr lang="en-US" sz="2400" b="1">
              <a:solidFill>
                <a:schemeClr val="accent6">
                  <a:lumMod val="50000"/>
                </a:schemeClr>
              </a:solidFill>
            </a:endParaRPr>
          </a:p>
        </p:txBody>
      </p:sp>
      <p:sp>
        <p:nvSpPr>
          <p:cNvPr id="10" name="Oval 9"/>
          <p:cNvSpPr/>
          <p:nvPr/>
        </p:nvSpPr>
        <p:spPr>
          <a:xfrm>
            <a:off x="4154045" y="2204553"/>
            <a:ext cx="317634" cy="4735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C</a:t>
            </a:r>
            <a:r>
              <a:rPr lang="en-US" sz="2400" b="1" smtClean="0">
                <a:solidFill>
                  <a:srgbClr val="FF0000"/>
                </a:solidFill>
              </a:rPr>
              <a:t>C</a:t>
            </a:r>
            <a:r>
              <a:rPr lang="en-US" smtClean="0"/>
              <a:t>C</a:t>
            </a:r>
            <a:endParaRPr lang="en-US"/>
          </a:p>
        </p:txBody>
      </p:sp>
      <p:sp>
        <p:nvSpPr>
          <p:cNvPr id="11" name="TextBox 10"/>
          <p:cNvSpPr txBox="1"/>
          <p:nvPr/>
        </p:nvSpPr>
        <p:spPr>
          <a:xfrm>
            <a:off x="943276" y="2762451"/>
            <a:ext cx="8142972" cy="1200329"/>
          </a:xfrm>
          <a:prstGeom prst="rect">
            <a:avLst/>
          </a:prstGeom>
          <a:noFill/>
        </p:spPr>
        <p:txBody>
          <a:bodyPr wrap="square" rtlCol="0">
            <a:spAutoFit/>
          </a:bodyPr>
          <a:lstStyle/>
          <a:p>
            <a:r>
              <a:rPr lang="en-US" sz="2400" b="1" smtClean="0"/>
              <a:t>Câu 2: Trong 1 phân tử nước, cứ 16,0g oxygen có tương ứng 2,0g hydrogen. Một giọt nước chứa 0,1g hydrogen thì khối lượng của oxygen có trong giọt nước đó là </a:t>
            </a:r>
            <a:endParaRPr lang="en-US" sz="2400" b="1"/>
          </a:p>
        </p:txBody>
      </p:sp>
      <p:sp>
        <p:nvSpPr>
          <p:cNvPr id="12" name="TextBox 11"/>
          <p:cNvSpPr txBox="1"/>
          <p:nvPr/>
        </p:nvSpPr>
        <p:spPr>
          <a:xfrm>
            <a:off x="1345933" y="4164690"/>
            <a:ext cx="1289786" cy="461665"/>
          </a:xfrm>
          <a:prstGeom prst="rect">
            <a:avLst/>
          </a:prstGeom>
          <a:noFill/>
        </p:spPr>
        <p:txBody>
          <a:bodyPr wrap="square" rtlCol="0">
            <a:spAutoFit/>
          </a:bodyPr>
          <a:lstStyle/>
          <a:p>
            <a:r>
              <a:rPr lang="en-US" sz="2400" b="1" smtClean="0">
                <a:solidFill>
                  <a:schemeClr val="accent6">
                    <a:lumMod val="50000"/>
                  </a:schemeClr>
                </a:solidFill>
              </a:rPr>
              <a:t>A: 1,6g</a:t>
            </a:r>
            <a:endParaRPr lang="en-US" sz="2400" b="1">
              <a:solidFill>
                <a:schemeClr val="accent6">
                  <a:lumMod val="50000"/>
                </a:schemeClr>
              </a:solidFill>
            </a:endParaRPr>
          </a:p>
        </p:txBody>
      </p:sp>
      <p:sp>
        <p:nvSpPr>
          <p:cNvPr id="13" name="TextBox 12"/>
          <p:cNvSpPr txBox="1"/>
          <p:nvPr/>
        </p:nvSpPr>
        <p:spPr>
          <a:xfrm>
            <a:off x="2845871" y="4164690"/>
            <a:ext cx="1289786" cy="461665"/>
          </a:xfrm>
          <a:prstGeom prst="rect">
            <a:avLst/>
          </a:prstGeom>
          <a:noFill/>
        </p:spPr>
        <p:txBody>
          <a:bodyPr wrap="square" rtlCol="0">
            <a:spAutoFit/>
          </a:bodyPr>
          <a:lstStyle/>
          <a:p>
            <a:r>
              <a:rPr lang="en-US" sz="2400" b="1" smtClean="0">
                <a:solidFill>
                  <a:schemeClr val="accent6">
                    <a:lumMod val="50000"/>
                  </a:schemeClr>
                </a:solidFill>
              </a:rPr>
              <a:t>B: 1,2g</a:t>
            </a:r>
            <a:endParaRPr lang="en-US" sz="2400" b="1">
              <a:solidFill>
                <a:schemeClr val="accent6">
                  <a:lumMod val="50000"/>
                </a:schemeClr>
              </a:solidFill>
            </a:endParaRPr>
          </a:p>
        </p:txBody>
      </p:sp>
      <p:sp>
        <p:nvSpPr>
          <p:cNvPr id="14" name="TextBox 13"/>
          <p:cNvSpPr txBox="1"/>
          <p:nvPr/>
        </p:nvSpPr>
        <p:spPr>
          <a:xfrm>
            <a:off x="4660233" y="4185984"/>
            <a:ext cx="1289786" cy="461665"/>
          </a:xfrm>
          <a:prstGeom prst="rect">
            <a:avLst/>
          </a:prstGeom>
          <a:noFill/>
        </p:spPr>
        <p:txBody>
          <a:bodyPr wrap="square" rtlCol="0">
            <a:spAutoFit/>
          </a:bodyPr>
          <a:lstStyle/>
          <a:p>
            <a:r>
              <a:rPr lang="en-US" sz="2400" b="1" smtClean="0">
                <a:solidFill>
                  <a:schemeClr val="accent6">
                    <a:lumMod val="50000"/>
                  </a:schemeClr>
                </a:solidFill>
              </a:rPr>
              <a:t>C: 0,9g</a:t>
            </a:r>
            <a:endParaRPr lang="en-US" sz="2400" b="1">
              <a:solidFill>
                <a:schemeClr val="accent6">
                  <a:lumMod val="50000"/>
                </a:schemeClr>
              </a:solidFill>
            </a:endParaRPr>
          </a:p>
        </p:txBody>
      </p:sp>
      <p:sp>
        <p:nvSpPr>
          <p:cNvPr id="15" name="TextBox 14"/>
          <p:cNvSpPr txBox="1"/>
          <p:nvPr/>
        </p:nvSpPr>
        <p:spPr>
          <a:xfrm>
            <a:off x="6599723" y="4209199"/>
            <a:ext cx="1289786" cy="461665"/>
          </a:xfrm>
          <a:prstGeom prst="rect">
            <a:avLst/>
          </a:prstGeom>
          <a:noFill/>
        </p:spPr>
        <p:txBody>
          <a:bodyPr wrap="square" rtlCol="0">
            <a:spAutoFit/>
          </a:bodyPr>
          <a:lstStyle/>
          <a:p>
            <a:r>
              <a:rPr lang="en-US" sz="2400" b="1" smtClean="0">
                <a:solidFill>
                  <a:schemeClr val="accent6">
                    <a:lumMod val="50000"/>
                  </a:schemeClr>
                </a:solidFill>
              </a:rPr>
              <a:t>D: 0,8g</a:t>
            </a:r>
            <a:endParaRPr lang="en-US" sz="2400" b="1">
              <a:solidFill>
                <a:schemeClr val="accent6">
                  <a:lumMod val="50000"/>
                </a:schemeClr>
              </a:solidFill>
            </a:endParaRPr>
          </a:p>
        </p:txBody>
      </p:sp>
      <p:sp>
        <p:nvSpPr>
          <p:cNvPr id="16" name="Oval 15"/>
          <p:cNvSpPr/>
          <p:nvPr/>
        </p:nvSpPr>
        <p:spPr>
          <a:xfrm>
            <a:off x="6551596" y="4225226"/>
            <a:ext cx="368965" cy="4616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FF0000"/>
                </a:solidFill>
              </a:rPr>
              <a:t>D</a:t>
            </a:r>
            <a:endParaRPr lang="en-US" sz="2400">
              <a:solidFill>
                <a:srgbClr val="FF0000"/>
              </a:solidFill>
            </a:endParaRPr>
          </a:p>
        </p:txBody>
      </p:sp>
      <p:sp>
        <p:nvSpPr>
          <p:cNvPr id="17" name="TextBox 16"/>
          <p:cNvSpPr txBox="1"/>
          <p:nvPr/>
        </p:nvSpPr>
        <p:spPr>
          <a:xfrm>
            <a:off x="800385" y="4822257"/>
            <a:ext cx="8285863" cy="830997"/>
          </a:xfrm>
          <a:prstGeom prst="rect">
            <a:avLst/>
          </a:prstGeom>
          <a:noFill/>
        </p:spPr>
        <p:txBody>
          <a:bodyPr wrap="square" rtlCol="0">
            <a:spAutoFit/>
          </a:bodyPr>
          <a:lstStyle/>
          <a:p>
            <a:r>
              <a:rPr lang="en-US" sz="2400" b="1" smtClean="0"/>
              <a:t>Câu 3: Trong các chất hóa học: Li, N</a:t>
            </a:r>
            <a:r>
              <a:rPr lang="en-US" sz="2400" b="1" baseline="-25000" smtClean="0"/>
              <a:t>2</a:t>
            </a:r>
            <a:r>
              <a:rPr lang="en-US" sz="2400" b="1" smtClean="0"/>
              <a:t>, CO, Cl</a:t>
            </a:r>
            <a:r>
              <a:rPr lang="en-US" sz="2400" b="1" baseline="-25000">
                <a:latin typeface="+mj-lt"/>
              </a:rPr>
              <a:t>2</a:t>
            </a:r>
            <a:r>
              <a:rPr lang="en-US" sz="2400" b="1" smtClean="0"/>
              <a:t>, NaCl, Chất nào là đơn chất, chất nào là hợp chất?</a:t>
            </a:r>
            <a:endParaRPr lang="en-US" sz="2400" b="1"/>
          </a:p>
        </p:txBody>
      </p:sp>
    </p:spTree>
    <p:extLst>
      <p:ext uri="{BB962C8B-B14F-4D97-AF65-F5344CB8AC3E}">
        <p14:creationId xmlns:p14="http://schemas.microsoft.com/office/powerpoint/2010/main" val="20656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000"/>
                                        <p:tgtEl>
                                          <p:spTgt spid="8"/>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ircle(in)">
                                      <p:cBhvr>
                                        <p:cTn id="26" dur="2000"/>
                                        <p:tgtEl>
                                          <p:spTgt spid="7"/>
                                        </p:tgtEl>
                                      </p:cBhvr>
                                    </p:animEffect>
                                  </p:childTnLst>
                                </p:cTn>
                              </p:par>
                              <p:par>
                                <p:cTn id="27" presetID="6" presetClass="entr" presetSubtype="16"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circle(in)">
                                      <p:cBhvr>
                                        <p:cTn id="29" dur="20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heel(1)">
                                      <p:cBhvr>
                                        <p:cTn id="34" dur="20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circle(in)">
                                      <p:cBhvr>
                                        <p:cTn id="39" dur="2000"/>
                                        <p:tgtEl>
                                          <p:spTgt spid="11"/>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ircle(in)">
                                      <p:cBhvr>
                                        <p:cTn id="42" dur="2000"/>
                                        <p:tgtEl>
                                          <p:spTgt spid="12"/>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circle(in)">
                                      <p:cBhvr>
                                        <p:cTn id="45" dur="2000"/>
                                        <p:tgtEl>
                                          <p:spTgt spid="13"/>
                                        </p:tgtEl>
                                      </p:cBhvr>
                                    </p:animEffect>
                                  </p:childTnLst>
                                </p:cTn>
                              </p:par>
                              <p:par>
                                <p:cTn id="46" presetID="6" presetClass="entr" presetSubtype="16"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circle(in)">
                                      <p:cBhvr>
                                        <p:cTn id="48" dur="2000"/>
                                        <p:tgtEl>
                                          <p:spTgt spid="14"/>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circle(in)">
                                      <p:cBhvr>
                                        <p:cTn id="51" dur="20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wheel(1)">
                                      <p:cBhvr>
                                        <p:cTn id="63"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P spid="10" grpId="0" animBg="1"/>
      <p:bldP spid="11" grpId="0"/>
      <p:bldP spid="12" grpId="0"/>
      <p:bldP spid="13" grpId="0"/>
      <p:bldP spid="14" grpId="0"/>
      <p:bldP spid="15" grpId="0"/>
      <p:bldP spid="16" grpId="0" animBg="1"/>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5288" y="423512"/>
            <a:ext cx="9952523" cy="461665"/>
          </a:xfrm>
          <a:prstGeom prst="rect">
            <a:avLst/>
          </a:prstGeom>
          <a:noFill/>
        </p:spPr>
        <p:txBody>
          <a:bodyPr wrap="square" rtlCol="0">
            <a:spAutoFit/>
          </a:bodyPr>
          <a:lstStyle/>
          <a:p>
            <a:r>
              <a:rPr lang="en-US" sz="2400" b="1" smtClean="0"/>
              <a:t>Câu 4: Có bao nhiêu nguyên tử, nguyên tố trong mỗi phân tử các chất sau</a:t>
            </a:r>
            <a:endParaRPr lang="en-US" sz="2400" b="1"/>
          </a:p>
        </p:txBody>
      </p:sp>
      <p:graphicFrame>
        <p:nvGraphicFramePr>
          <p:cNvPr id="3" name="Table 2"/>
          <p:cNvGraphicFramePr>
            <a:graphicFrameLocks noGrp="1"/>
          </p:cNvGraphicFramePr>
          <p:nvPr>
            <p:extLst>
              <p:ext uri="{D42A27DB-BD31-4B8C-83A1-F6EECF244321}">
                <p14:modId xmlns:p14="http://schemas.microsoft.com/office/powerpoint/2010/main" val="2991429652"/>
              </p:ext>
            </p:extLst>
          </p:nvPr>
        </p:nvGraphicFramePr>
        <p:xfrm>
          <a:off x="1770511" y="895337"/>
          <a:ext cx="8128001" cy="1381760"/>
        </p:xfrm>
        <a:graphic>
          <a:graphicData uri="http://schemas.openxmlformats.org/drawingml/2006/table">
            <a:tbl>
              <a:tblPr firstRow="1" bandRow="1">
                <a:tableStyleId>{5C22544A-7EE6-4342-B048-85BDC9FD1C3A}</a:tableStyleId>
              </a:tblPr>
              <a:tblGrid>
                <a:gridCol w="1161143">
                  <a:extLst>
                    <a:ext uri="{9D8B030D-6E8A-4147-A177-3AD203B41FA5}">
                      <a16:colId xmlns:a16="http://schemas.microsoft.com/office/drawing/2014/main" val="3254275670"/>
                    </a:ext>
                  </a:extLst>
                </a:gridCol>
                <a:gridCol w="1161143">
                  <a:extLst>
                    <a:ext uri="{9D8B030D-6E8A-4147-A177-3AD203B41FA5}">
                      <a16:colId xmlns:a16="http://schemas.microsoft.com/office/drawing/2014/main" val="2453151985"/>
                    </a:ext>
                  </a:extLst>
                </a:gridCol>
                <a:gridCol w="1161143">
                  <a:extLst>
                    <a:ext uri="{9D8B030D-6E8A-4147-A177-3AD203B41FA5}">
                      <a16:colId xmlns:a16="http://schemas.microsoft.com/office/drawing/2014/main" val="2169108292"/>
                    </a:ext>
                  </a:extLst>
                </a:gridCol>
                <a:gridCol w="1161143">
                  <a:extLst>
                    <a:ext uri="{9D8B030D-6E8A-4147-A177-3AD203B41FA5}">
                      <a16:colId xmlns:a16="http://schemas.microsoft.com/office/drawing/2014/main" val="133880007"/>
                    </a:ext>
                  </a:extLst>
                </a:gridCol>
                <a:gridCol w="1161143">
                  <a:extLst>
                    <a:ext uri="{9D8B030D-6E8A-4147-A177-3AD203B41FA5}">
                      <a16:colId xmlns:a16="http://schemas.microsoft.com/office/drawing/2014/main" val="3196953440"/>
                    </a:ext>
                  </a:extLst>
                </a:gridCol>
                <a:gridCol w="1161143">
                  <a:extLst>
                    <a:ext uri="{9D8B030D-6E8A-4147-A177-3AD203B41FA5}">
                      <a16:colId xmlns:a16="http://schemas.microsoft.com/office/drawing/2014/main" val="490498772"/>
                    </a:ext>
                  </a:extLst>
                </a:gridCol>
                <a:gridCol w="1161143">
                  <a:extLst>
                    <a:ext uri="{9D8B030D-6E8A-4147-A177-3AD203B41FA5}">
                      <a16:colId xmlns:a16="http://schemas.microsoft.com/office/drawing/2014/main" val="606740974"/>
                    </a:ext>
                  </a:extLst>
                </a:gridCol>
              </a:tblGrid>
              <a:tr h="370840">
                <a:tc>
                  <a:txBody>
                    <a:bodyPr/>
                    <a:lstStyle/>
                    <a:p>
                      <a:pPr algn="ctr"/>
                      <a:r>
                        <a:rPr lang="en-US" smtClean="0"/>
                        <a:t>Chất</a:t>
                      </a:r>
                      <a:endParaRPr lang="en-US"/>
                    </a:p>
                  </a:txBody>
                  <a:tcPr/>
                </a:tc>
                <a:tc>
                  <a:txBody>
                    <a:bodyPr/>
                    <a:lstStyle/>
                    <a:p>
                      <a:pPr algn="ctr"/>
                      <a:r>
                        <a:rPr lang="en-US" smtClean="0"/>
                        <a:t>N</a:t>
                      </a:r>
                      <a:r>
                        <a:rPr lang="en-US" baseline="-25000" smtClean="0"/>
                        <a:t>2</a:t>
                      </a:r>
                      <a:endParaRPr lang="en-US" baseline="-25000"/>
                    </a:p>
                  </a:txBody>
                  <a:tcPr/>
                </a:tc>
                <a:tc>
                  <a:txBody>
                    <a:bodyPr/>
                    <a:lstStyle/>
                    <a:p>
                      <a:pPr algn="ctr"/>
                      <a:r>
                        <a:rPr lang="en-US" smtClean="0"/>
                        <a:t>CO</a:t>
                      </a:r>
                      <a:r>
                        <a:rPr lang="en-US" baseline="-25000" smtClean="0"/>
                        <a:t>2</a:t>
                      </a:r>
                      <a:endParaRPr lang="en-US" baseline="-25000"/>
                    </a:p>
                  </a:txBody>
                  <a:tcPr/>
                </a:tc>
                <a:tc>
                  <a:txBody>
                    <a:bodyPr/>
                    <a:lstStyle/>
                    <a:p>
                      <a:pPr algn="ctr"/>
                      <a:r>
                        <a:rPr lang="en-US" smtClean="0"/>
                        <a:t>O</a:t>
                      </a:r>
                      <a:r>
                        <a:rPr lang="en-US" baseline="-25000" smtClean="0"/>
                        <a:t>3</a:t>
                      </a:r>
                      <a:endParaRPr lang="en-US" baseline="-25000"/>
                    </a:p>
                  </a:txBody>
                  <a:tcPr/>
                </a:tc>
                <a:tc>
                  <a:txBody>
                    <a:bodyPr/>
                    <a:lstStyle/>
                    <a:p>
                      <a:pPr algn="ctr"/>
                      <a:r>
                        <a:rPr lang="en-US" smtClean="0"/>
                        <a:t>CH</a:t>
                      </a:r>
                      <a:r>
                        <a:rPr lang="en-US" baseline="-25000" smtClean="0"/>
                        <a:t>4</a:t>
                      </a:r>
                      <a:endParaRPr lang="en-US" baseline="-25000"/>
                    </a:p>
                  </a:txBody>
                  <a:tcPr/>
                </a:tc>
                <a:tc>
                  <a:txBody>
                    <a:bodyPr/>
                    <a:lstStyle/>
                    <a:p>
                      <a:pPr algn="ctr"/>
                      <a:r>
                        <a:rPr lang="en-US" smtClean="0"/>
                        <a:t>SO</a:t>
                      </a:r>
                      <a:r>
                        <a:rPr lang="en-US" baseline="-25000" smtClean="0"/>
                        <a:t>2</a:t>
                      </a:r>
                      <a:endParaRPr lang="en-US" baseline="-25000"/>
                    </a:p>
                  </a:txBody>
                  <a:tcPr/>
                </a:tc>
                <a:tc>
                  <a:txBody>
                    <a:bodyPr/>
                    <a:lstStyle/>
                    <a:p>
                      <a:pPr algn="ctr"/>
                      <a:r>
                        <a:rPr lang="en-US" smtClean="0"/>
                        <a:t>C</a:t>
                      </a:r>
                      <a:r>
                        <a:rPr lang="en-US" baseline="-25000" smtClean="0"/>
                        <a:t>2</a:t>
                      </a:r>
                      <a:r>
                        <a:rPr lang="en-US" smtClean="0"/>
                        <a:t>H</a:t>
                      </a:r>
                      <a:r>
                        <a:rPr lang="en-US" baseline="-25000" smtClean="0"/>
                        <a:t>4</a:t>
                      </a:r>
                      <a:endParaRPr lang="en-US" baseline="-25000"/>
                    </a:p>
                  </a:txBody>
                  <a:tcPr/>
                </a:tc>
                <a:extLst>
                  <a:ext uri="{0D108BD9-81ED-4DB2-BD59-A6C34878D82A}">
                    <a16:rowId xmlns:a16="http://schemas.microsoft.com/office/drawing/2014/main" val="1569951326"/>
                  </a:ext>
                </a:extLst>
              </a:tr>
              <a:tr h="370840">
                <a:tc>
                  <a:txBody>
                    <a:bodyPr/>
                    <a:lstStyle/>
                    <a:p>
                      <a:pPr algn="ctr"/>
                      <a:r>
                        <a:rPr lang="en-US" smtClean="0"/>
                        <a:t>nguyên</a:t>
                      </a:r>
                      <a:r>
                        <a:rPr lang="en-US" baseline="0" smtClean="0"/>
                        <a:t> tử</a:t>
                      </a: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extLst>
                  <a:ext uri="{0D108BD9-81ED-4DB2-BD59-A6C34878D82A}">
                    <a16:rowId xmlns:a16="http://schemas.microsoft.com/office/drawing/2014/main" val="3997347149"/>
                  </a:ext>
                </a:extLst>
              </a:tr>
              <a:tr h="370840">
                <a:tc>
                  <a:txBody>
                    <a:bodyPr/>
                    <a:lstStyle/>
                    <a:p>
                      <a:pPr algn="ctr"/>
                      <a:r>
                        <a:rPr lang="en-US" smtClean="0"/>
                        <a:t> nguyên</a:t>
                      </a:r>
                      <a:r>
                        <a:rPr lang="en-US" baseline="0" smtClean="0"/>
                        <a:t> tố</a:t>
                      </a: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extLst>
                  <a:ext uri="{0D108BD9-81ED-4DB2-BD59-A6C34878D82A}">
                    <a16:rowId xmlns:a16="http://schemas.microsoft.com/office/drawing/2014/main" val="863001238"/>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061724771"/>
              </p:ext>
            </p:extLst>
          </p:nvPr>
        </p:nvGraphicFramePr>
        <p:xfrm>
          <a:off x="1770509" y="3319557"/>
          <a:ext cx="8128001" cy="2103120"/>
        </p:xfrm>
        <a:graphic>
          <a:graphicData uri="http://schemas.openxmlformats.org/drawingml/2006/table">
            <a:tbl>
              <a:tblPr firstRow="1" bandRow="1">
                <a:tableStyleId>{5C22544A-7EE6-4342-B048-85BDC9FD1C3A}</a:tableStyleId>
              </a:tblPr>
              <a:tblGrid>
                <a:gridCol w="1161143">
                  <a:extLst>
                    <a:ext uri="{9D8B030D-6E8A-4147-A177-3AD203B41FA5}">
                      <a16:colId xmlns:a16="http://schemas.microsoft.com/office/drawing/2014/main" val="3254275670"/>
                    </a:ext>
                  </a:extLst>
                </a:gridCol>
                <a:gridCol w="1161143">
                  <a:extLst>
                    <a:ext uri="{9D8B030D-6E8A-4147-A177-3AD203B41FA5}">
                      <a16:colId xmlns:a16="http://schemas.microsoft.com/office/drawing/2014/main" val="2453151985"/>
                    </a:ext>
                  </a:extLst>
                </a:gridCol>
                <a:gridCol w="1161143">
                  <a:extLst>
                    <a:ext uri="{9D8B030D-6E8A-4147-A177-3AD203B41FA5}">
                      <a16:colId xmlns:a16="http://schemas.microsoft.com/office/drawing/2014/main" val="2169108292"/>
                    </a:ext>
                  </a:extLst>
                </a:gridCol>
                <a:gridCol w="1161143">
                  <a:extLst>
                    <a:ext uri="{9D8B030D-6E8A-4147-A177-3AD203B41FA5}">
                      <a16:colId xmlns:a16="http://schemas.microsoft.com/office/drawing/2014/main" val="133880007"/>
                    </a:ext>
                  </a:extLst>
                </a:gridCol>
                <a:gridCol w="1161143">
                  <a:extLst>
                    <a:ext uri="{9D8B030D-6E8A-4147-A177-3AD203B41FA5}">
                      <a16:colId xmlns:a16="http://schemas.microsoft.com/office/drawing/2014/main" val="3196953440"/>
                    </a:ext>
                  </a:extLst>
                </a:gridCol>
                <a:gridCol w="1161143">
                  <a:extLst>
                    <a:ext uri="{9D8B030D-6E8A-4147-A177-3AD203B41FA5}">
                      <a16:colId xmlns:a16="http://schemas.microsoft.com/office/drawing/2014/main" val="490498772"/>
                    </a:ext>
                  </a:extLst>
                </a:gridCol>
                <a:gridCol w="1161143">
                  <a:extLst>
                    <a:ext uri="{9D8B030D-6E8A-4147-A177-3AD203B41FA5}">
                      <a16:colId xmlns:a16="http://schemas.microsoft.com/office/drawing/2014/main" val="606740974"/>
                    </a:ext>
                  </a:extLst>
                </a:gridCol>
              </a:tblGrid>
              <a:tr h="370840">
                <a:tc>
                  <a:txBody>
                    <a:bodyPr/>
                    <a:lstStyle/>
                    <a:p>
                      <a:pPr algn="ctr"/>
                      <a:r>
                        <a:rPr lang="en-US" sz="2400" smtClean="0"/>
                        <a:t>Chất</a:t>
                      </a:r>
                      <a:endParaRPr lang="en-US" sz="2400"/>
                    </a:p>
                  </a:txBody>
                  <a:tcPr/>
                </a:tc>
                <a:tc>
                  <a:txBody>
                    <a:bodyPr/>
                    <a:lstStyle/>
                    <a:p>
                      <a:pPr algn="ctr"/>
                      <a:r>
                        <a:rPr lang="en-US" sz="2400" smtClean="0"/>
                        <a:t>N</a:t>
                      </a:r>
                      <a:r>
                        <a:rPr lang="en-US" sz="2400" baseline="-25000" smtClean="0"/>
                        <a:t>2</a:t>
                      </a:r>
                      <a:endParaRPr lang="en-US" sz="2400" baseline="-25000"/>
                    </a:p>
                  </a:txBody>
                  <a:tcPr/>
                </a:tc>
                <a:tc>
                  <a:txBody>
                    <a:bodyPr/>
                    <a:lstStyle/>
                    <a:p>
                      <a:pPr algn="ctr"/>
                      <a:r>
                        <a:rPr lang="en-US" sz="2400" smtClean="0"/>
                        <a:t>CO</a:t>
                      </a:r>
                      <a:r>
                        <a:rPr lang="en-US" sz="2400" baseline="-25000" smtClean="0"/>
                        <a:t>2</a:t>
                      </a:r>
                      <a:endParaRPr lang="en-US" sz="2400" baseline="-25000"/>
                    </a:p>
                  </a:txBody>
                  <a:tcPr/>
                </a:tc>
                <a:tc>
                  <a:txBody>
                    <a:bodyPr/>
                    <a:lstStyle/>
                    <a:p>
                      <a:pPr algn="ctr"/>
                      <a:r>
                        <a:rPr lang="en-US" sz="2400" smtClean="0"/>
                        <a:t>O</a:t>
                      </a:r>
                      <a:r>
                        <a:rPr lang="en-US" sz="2400" baseline="-25000" smtClean="0"/>
                        <a:t>3</a:t>
                      </a:r>
                      <a:endParaRPr lang="en-US" sz="2400" baseline="-25000"/>
                    </a:p>
                  </a:txBody>
                  <a:tcPr/>
                </a:tc>
                <a:tc>
                  <a:txBody>
                    <a:bodyPr/>
                    <a:lstStyle/>
                    <a:p>
                      <a:pPr algn="ctr"/>
                      <a:r>
                        <a:rPr lang="en-US" sz="2400" smtClean="0"/>
                        <a:t>CH</a:t>
                      </a:r>
                      <a:r>
                        <a:rPr lang="en-US" sz="2400" baseline="-25000" smtClean="0"/>
                        <a:t>4</a:t>
                      </a:r>
                      <a:endParaRPr lang="en-US" sz="2400" baseline="-25000"/>
                    </a:p>
                  </a:txBody>
                  <a:tcPr/>
                </a:tc>
                <a:tc>
                  <a:txBody>
                    <a:bodyPr/>
                    <a:lstStyle/>
                    <a:p>
                      <a:pPr algn="ctr"/>
                      <a:r>
                        <a:rPr lang="en-US" sz="2400" smtClean="0"/>
                        <a:t>SO</a:t>
                      </a:r>
                      <a:r>
                        <a:rPr lang="en-US" sz="2400" baseline="-25000" smtClean="0"/>
                        <a:t>2</a:t>
                      </a:r>
                      <a:endParaRPr lang="en-US" sz="2400" baseline="-25000"/>
                    </a:p>
                  </a:txBody>
                  <a:tcPr/>
                </a:tc>
                <a:tc>
                  <a:txBody>
                    <a:bodyPr/>
                    <a:lstStyle/>
                    <a:p>
                      <a:pPr algn="ctr"/>
                      <a:r>
                        <a:rPr lang="en-US" sz="2400" smtClean="0"/>
                        <a:t>C</a:t>
                      </a:r>
                      <a:r>
                        <a:rPr lang="en-US" sz="2400" baseline="-25000" smtClean="0"/>
                        <a:t>2</a:t>
                      </a:r>
                      <a:r>
                        <a:rPr lang="en-US" sz="2400" smtClean="0"/>
                        <a:t>H</a:t>
                      </a:r>
                      <a:r>
                        <a:rPr lang="en-US" sz="2400" baseline="-25000" smtClean="0"/>
                        <a:t>4</a:t>
                      </a:r>
                      <a:endParaRPr lang="en-US" sz="2400" baseline="-25000"/>
                    </a:p>
                  </a:txBody>
                  <a:tcPr/>
                </a:tc>
                <a:extLst>
                  <a:ext uri="{0D108BD9-81ED-4DB2-BD59-A6C34878D82A}">
                    <a16:rowId xmlns:a16="http://schemas.microsoft.com/office/drawing/2014/main" val="1569951326"/>
                  </a:ext>
                </a:extLst>
              </a:tr>
              <a:tr h="370840">
                <a:tc>
                  <a:txBody>
                    <a:bodyPr/>
                    <a:lstStyle/>
                    <a:p>
                      <a:pPr algn="ctr"/>
                      <a:r>
                        <a:rPr lang="en-US" sz="2400" smtClean="0">
                          <a:solidFill>
                            <a:srgbClr val="FF0000"/>
                          </a:solidFill>
                        </a:rPr>
                        <a:t>nguyên</a:t>
                      </a:r>
                      <a:r>
                        <a:rPr lang="en-US" sz="2400" baseline="0" smtClean="0">
                          <a:solidFill>
                            <a:srgbClr val="FF0000"/>
                          </a:solidFill>
                        </a:rPr>
                        <a:t> tử</a:t>
                      </a:r>
                      <a:endParaRPr lang="en-US" sz="2400">
                        <a:solidFill>
                          <a:srgbClr val="FF0000"/>
                        </a:solidFill>
                      </a:endParaRPr>
                    </a:p>
                  </a:txBody>
                  <a:tcPr/>
                </a:tc>
                <a:tc>
                  <a:txBody>
                    <a:bodyPr/>
                    <a:lstStyle/>
                    <a:p>
                      <a:pPr algn="ctr"/>
                      <a:r>
                        <a:rPr lang="en-US" sz="2400" smtClean="0">
                          <a:solidFill>
                            <a:srgbClr val="FF0000"/>
                          </a:solidFill>
                        </a:rPr>
                        <a:t>2</a:t>
                      </a:r>
                      <a:endParaRPr lang="en-US" sz="2400">
                        <a:solidFill>
                          <a:srgbClr val="FF0000"/>
                        </a:solidFill>
                      </a:endParaRPr>
                    </a:p>
                  </a:txBody>
                  <a:tcPr/>
                </a:tc>
                <a:tc>
                  <a:txBody>
                    <a:bodyPr/>
                    <a:lstStyle/>
                    <a:p>
                      <a:pPr algn="ctr"/>
                      <a:r>
                        <a:rPr lang="en-US" sz="2400" smtClean="0">
                          <a:solidFill>
                            <a:srgbClr val="FF0000"/>
                          </a:solidFill>
                        </a:rPr>
                        <a:t>3</a:t>
                      </a:r>
                      <a:endParaRPr lang="en-US" sz="2400">
                        <a:solidFill>
                          <a:srgbClr val="FF0000"/>
                        </a:solidFill>
                      </a:endParaRPr>
                    </a:p>
                  </a:txBody>
                  <a:tcPr/>
                </a:tc>
                <a:tc>
                  <a:txBody>
                    <a:bodyPr/>
                    <a:lstStyle/>
                    <a:p>
                      <a:pPr algn="ctr"/>
                      <a:r>
                        <a:rPr lang="en-US" sz="2400" smtClean="0">
                          <a:solidFill>
                            <a:srgbClr val="FF0000"/>
                          </a:solidFill>
                        </a:rPr>
                        <a:t>3</a:t>
                      </a:r>
                      <a:endParaRPr lang="en-US" sz="2400">
                        <a:solidFill>
                          <a:srgbClr val="FF0000"/>
                        </a:solidFill>
                      </a:endParaRPr>
                    </a:p>
                  </a:txBody>
                  <a:tcPr/>
                </a:tc>
                <a:tc>
                  <a:txBody>
                    <a:bodyPr/>
                    <a:lstStyle/>
                    <a:p>
                      <a:pPr algn="ctr"/>
                      <a:r>
                        <a:rPr lang="en-US" sz="2400" smtClean="0">
                          <a:solidFill>
                            <a:srgbClr val="FF0000"/>
                          </a:solidFill>
                        </a:rPr>
                        <a:t>5</a:t>
                      </a:r>
                      <a:endParaRPr lang="en-US" sz="2400">
                        <a:solidFill>
                          <a:srgbClr val="FF0000"/>
                        </a:solidFill>
                      </a:endParaRPr>
                    </a:p>
                  </a:txBody>
                  <a:tcPr/>
                </a:tc>
                <a:tc>
                  <a:txBody>
                    <a:bodyPr/>
                    <a:lstStyle/>
                    <a:p>
                      <a:pPr algn="ctr"/>
                      <a:r>
                        <a:rPr lang="en-US" sz="2400" smtClean="0">
                          <a:solidFill>
                            <a:srgbClr val="FF0000"/>
                          </a:solidFill>
                        </a:rPr>
                        <a:t>3</a:t>
                      </a:r>
                      <a:endParaRPr lang="en-US" sz="2400">
                        <a:solidFill>
                          <a:srgbClr val="FF0000"/>
                        </a:solidFill>
                      </a:endParaRPr>
                    </a:p>
                  </a:txBody>
                  <a:tcPr/>
                </a:tc>
                <a:tc>
                  <a:txBody>
                    <a:bodyPr/>
                    <a:lstStyle/>
                    <a:p>
                      <a:pPr algn="ctr"/>
                      <a:r>
                        <a:rPr lang="en-US" sz="2400" smtClean="0">
                          <a:solidFill>
                            <a:srgbClr val="FF0000"/>
                          </a:solidFill>
                        </a:rPr>
                        <a:t>6</a:t>
                      </a:r>
                      <a:endParaRPr lang="en-US" sz="2400">
                        <a:solidFill>
                          <a:srgbClr val="FF0000"/>
                        </a:solidFill>
                      </a:endParaRPr>
                    </a:p>
                  </a:txBody>
                  <a:tcPr/>
                </a:tc>
                <a:extLst>
                  <a:ext uri="{0D108BD9-81ED-4DB2-BD59-A6C34878D82A}">
                    <a16:rowId xmlns:a16="http://schemas.microsoft.com/office/drawing/2014/main" val="3997347149"/>
                  </a:ext>
                </a:extLst>
              </a:tr>
              <a:tr h="735352">
                <a:tc>
                  <a:txBody>
                    <a:bodyPr/>
                    <a:lstStyle/>
                    <a:p>
                      <a:pPr algn="ctr"/>
                      <a:r>
                        <a:rPr lang="en-US" sz="2400" smtClean="0">
                          <a:solidFill>
                            <a:srgbClr val="FF0000"/>
                          </a:solidFill>
                        </a:rPr>
                        <a:t>nguyên</a:t>
                      </a:r>
                      <a:r>
                        <a:rPr lang="en-US" sz="2400" baseline="0" smtClean="0">
                          <a:solidFill>
                            <a:srgbClr val="FF0000"/>
                          </a:solidFill>
                        </a:rPr>
                        <a:t> tố</a:t>
                      </a:r>
                      <a:endParaRPr lang="en-US" sz="2400">
                        <a:solidFill>
                          <a:srgbClr val="FF0000"/>
                        </a:solidFill>
                      </a:endParaRPr>
                    </a:p>
                  </a:txBody>
                  <a:tcPr/>
                </a:tc>
                <a:tc>
                  <a:txBody>
                    <a:bodyPr/>
                    <a:lstStyle/>
                    <a:p>
                      <a:pPr algn="ctr"/>
                      <a:r>
                        <a:rPr lang="en-US" sz="2400" smtClean="0">
                          <a:solidFill>
                            <a:srgbClr val="FF0000"/>
                          </a:solidFill>
                        </a:rPr>
                        <a:t>1</a:t>
                      </a:r>
                      <a:endParaRPr lang="en-US" sz="2400">
                        <a:solidFill>
                          <a:srgbClr val="FF0000"/>
                        </a:solidFill>
                      </a:endParaRPr>
                    </a:p>
                  </a:txBody>
                  <a:tcPr/>
                </a:tc>
                <a:tc>
                  <a:txBody>
                    <a:bodyPr/>
                    <a:lstStyle/>
                    <a:p>
                      <a:pPr algn="ctr"/>
                      <a:r>
                        <a:rPr lang="en-US" sz="2400" smtClean="0">
                          <a:solidFill>
                            <a:srgbClr val="FF0000"/>
                          </a:solidFill>
                        </a:rPr>
                        <a:t>2</a:t>
                      </a:r>
                      <a:endParaRPr lang="en-US" sz="2400">
                        <a:solidFill>
                          <a:srgbClr val="FF0000"/>
                        </a:solidFill>
                      </a:endParaRPr>
                    </a:p>
                  </a:txBody>
                  <a:tcPr/>
                </a:tc>
                <a:tc>
                  <a:txBody>
                    <a:bodyPr/>
                    <a:lstStyle/>
                    <a:p>
                      <a:pPr algn="ctr"/>
                      <a:r>
                        <a:rPr lang="en-US" sz="2400" smtClean="0">
                          <a:solidFill>
                            <a:srgbClr val="FF0000"/>
                          </a:solidFill>
                        </a:rPr>
                        <a:t>1</a:t>
                      </a:r>
                      <a:endParaRPr lang="en-US" sz="2400">
                        <a:solidFill>
                          <a:srgbClr val="FF0000"/>
                        </a:solidFill>
                      </a:endParaRPr>
                    </a:p>
                  </a:txBody>
                  <a:tcPr/>
                </a:tc>
                <a:tc>
                  <a:txBody>
                    <a:bodyPr/>
                    <a:lstStyle/>
                    <a:p>
                      <a:pPr algn="ctr"/>
                      <a:r>
                        <a:rPr lang="en-US" sz="2400" smtClean="0">
                          <a:solidFill>
                            <a:srgbClr val="FF0000"/>
                          </a:solidFill>
                        </a:rPr>
                        <a:t>2</a:t>
                      </a:r>
                      <a:endParaRPr lang="en-US" sz="2400">
                        <a:solidFill>
                          <a:srgbClr val="FF0000"/>
                        </a:solidFill>
                      </a:endParaRPr>
                    </a:p>
                  </a:txBody>
                  <a:tcPr/>
                </a:tc>
                <a:tc>
                  <a:txBody>
                    <a:bodyPr/>
                    <a:lstStyle/>
                    <a:p>
                      <a:pPr algn="ctr"/>
                      <a:r>
                        <a:rPr lang="en-US" sz="2400" smtClean="0">
                          <a:solidFill>
                            <a:srgbClr val="FF0000"/>
                          </a:solidFill>
                        </a:rPr>
                        <a:t>2</a:t>
                      </a:r>
                      <a:endParaRPr lang="en-US" sz="2400">
                        <a:solidFill>
                          <a:srgbClr val="FF0000"/>
                        </a:solidFill>
                      </a:endParaRPr>
                    </a:p>
                  </a:txBody>
                  <a:tcPr/>
                </a:tc>
                <a:tc>
                  <a:txBody>
                    <a:bodyPr/>
                    <a:lstStyle/>
                    <a:p>
                      <a:pPr algn="ctr"/>
                      <a:r>
                        <a:rPr lang="en-US" sz="2400" smtClean="0">
                          <a:solidFill>
                            <a:srgbClr val="FF0000"/>
                          </a:solidFill>
                        </a:rPr>
                        <a:t>2</a:t>
                      </a:r>
                      <a:endParaRPr lang="en-US" sz="2400">
                        <a:solidFill>
                          <a:srgbClr val="FF0000"/>
                        </a:solidFill>
                      </a:endParaRPr>
                    </a:p>
                  </a:txBody>
                  <a:tcPr/>
                </a:tc>
                <a:extLst>
                  <a:ext uri="{0D108BD9-81ED-4DB2-BD59-A6C34878D82A}">
                    <a16:rowId xmlns:a16="http://schemas.microsoft.com/office/drawing/2014/main" val="863001238"/>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397055033"/>
              </p:ext>
            </p:extLst>
          </p:nvPr>
        </p:nvGraphicFramePr>
        <p:xfrm>
          <a:off x="1770510" y="2235249"/>
          <a:ext cx="8128001" cy="914400"/>
        </p:xfrm>
        <a:graphic>
          <a:graphicData uri="http://schemas.openxmlformats.org/drawingml/2006/table">
            <a:tbl>
              <a:tblPr firstRow="1" bandRow="1">
                <a:tableStyleId>{5C22544A-7EE6-4342-B048-85BDC9FD1C3A}</a:tableStyleId>
              </a:tblPr>
              <a:tblGrid>
                <a:gridCol w="1161143">
                  <a:extLst>
                    <a:ext uri="{9D8B030D-6E8A-4147-A177-3AD203B41FA5}">
                      <a16:colId xmlns:a16="http://schemas.microsoft.com/office/drawing/2014/main" val="280483946"/>
                    </a:ext>
                  </a:extLst>
                </a:gridCol>
                <a:gridCol w="1161143">
                  <a:extLst>
                    <a:ext uri="{9D8B030D-6E8A-4147-A177-3AD203B41FA5}">
                      <a16:colId xmlns:a16="http://schemas.microsoft.com/office/drawing/2014/main" val="2385636774"/>
                    </a:ext>
                  </a:extLst>
                </a:gridCol>
                <a:gridCol w="1161143">
                  <a:extLst>
                    <a:ext uri="{9D8B030D-6E8A-4147-A177-3AD203B41FA5}">
                      <a16:colId xmlns:a16="http://schemas.microsoft.com/office/drawing/2014/main" val="3582221989"/>
                    </a:ext>
                  </a:extLst>
                </a:gridCol>
                <a:gridCol w="1161143">
                  <a:extLst>
                    <a:ext uri="{9D8B030D-6E8A-4147-A177-3AD203B41FA5}">
                      <a16:colId xmlns:a16="http://schemas.microsoft.com/office/drawing/2014/main" val="2932398691"/>
                    </a:ext>
                  </a:extLst>
                </a:gridCol>
                <a:gridCol w="1161143">
                  <a:extLst>
                    <a:ext uri="{9D8B030D-6E8A-4147-A177-3AD203B41FA5}">
                      <a16:colId xmlns:a16="http://schemas.microsoft.com/office/drawing/2014/main" val="2759328986"/>
                    </a:ext>
                  </a:extLst>
                </a:gridCol>
                <a:gridCol w="1161143">
                  <a:extLst>
                    <a:ext uri="{9D8B030D-6E8A-4147-A177-3AD203B41FA5}">
                      <a16:colId xmlns:a16="http://schemas.microsoft.com/office/drawing/2014/main" val="39053221"/>
                    </a:ext>
                  </a:extLst>
                </a:gridCol>
                <a:gridCol w="1161143">
                  <a:extLst>
                    <a:ext uri="{9D8B030D-6E8A-4147-A177-3AD203B41FA5}">
                      <a16:colId xmlns:a16="http://schemas.microsoft.com/office/drawing/2014/main" val="1816143706"/>
                    </a:ext>
                  </a:extLst>
                </a:gridCol>
              </a:tblGrid>
              <a:tr h="370840">
                <a:tc>
                  <a:txBody>
                    <a:bodyPr/>
                    <a:lstStyle/>
                    <a:p>
                      <a:r>
                        <a:rPr lang="en-US" smtClean="0"/>
                        <a:t>Khối</a:t>
                      </a:r>
                      <a:r>
                        <a:rPr lang="en-US" baseline="0" smtClean="0"/>
                        <a:t> lượng nguyên tử</a:t>
                      </a:r>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810270983"/>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928547014"/>
              </p:ext>
            </p:extLst>
          </p:nvPr>
        </p:nvGraphicFramePr>
        <p:xfrm>
          <a:off x="1770508" y="5422677"/>
          <a:ext cx="8128001" cy="914400"/>
        </p:xfrm>
        <a:graphic>
          <a:graphicData uri="http://schemas.openxmlformats.org/drawingml/2006/table">
            <a:tbl>
              <a:tblPr firstRow="1" bandRow="1">
                <a:tableStyleId>{5C22544A-7EE6-4342-B048-85BDC9FD1C3A}</a:tableStyleId>
              </a:tblPr>
              <a:tblGrid>
                <a:gridCol w="1161143">
                  <a:extLst>
                    <a:ext uri="{9D8B030D-6E8A-4147-A177-3AD203B41FA5}">
                      <a16:colId xmlns:a16="http://schemas.microsoft.com/office/drawing/2014/main" val="280483946"/>
                    </a:ext>
                  </a:extLst>
                </a:gridCol>
                <a:gridCol w="1161143">
                  <a:extLst>
                    <a:ext uri="{9D8B030D-6E8A-4147-A177-3AD203B41FA5}">
                      <a16:colId xmlns:a16="http://schemas.microsoft.com/office/drawing/2014/main" val="2385636774"/>
                    </a:ext>
                  </a:extLst>
                </a:gridCol>
                <a:gridCol w="1161143">
                  <a:extLst>
                    <a:ext uri="{9D8B030D-6E8A-4147-A177-3AD203B41FA5}">
                      <a16:colId xmlns:a16="http://schemas.microsoft.com/office/drawing/2014/main" val="3582221989"/>
                    </a:ext>
                  </a:extLst>
                </a:gridCol>
                <a:gridCol w="1161143">
                  <a:extLst>
                    <a:ext uri="{9D8B030D-6E8A-4147-A177-3AD203B41FA5}">
                      <a16:colId xmlns:a16="http://schemas.microsoft.com/office/drawing/2014/main" val="2932398691"/>
                    </a:ext>
                  </a:extLst>
                </a:gridCol>
                <a:gridCol w="1161143">
                  <a:extLst>
                    <a:ext uri="{9D8B030D-6E8A-4147-A177-3AD203B41FA5}">
                      <a16:colId xmlns:a16="http://schemas.microsoft.com/office/drawing/2014/main" val="2759328986"/>
                    </a:ext>
                  </a:extLst>
                </a:gridCol>
                <a:gridCol w="1161143">
                  <a:extLst>
                    <a:ext uri="{9D8B030D-6E8A-4147-A177-3AD203B41FA5}">
                      <a16:colId xmlns:a16="http://schemas.microsoft.com/office/drawing/2014/main" val="39053221"/>
                    </a:ext>
                  </a:extLst>
                </a:gridCol>
                <a:gridCol w="1161143">
                  <a:extLst>
                    <a:ext uri="{9D8B030D-6E8A-4147-A177-3AD203B41FA5}">
                      <a16:colId xmlns:a16="http://schemas.microsoft.com/office/drawing/2014/main" val="1816143706"/>
                    </a:ext>
                  </a:extLst>
                </a:gridCol>
              </a:tblGrid>
              <a:tr h="370840">
                <a:tc>
                  <a:txBody>
                    <a:bodyPr/>
                    <a:lstStyle/>
                    <a:p>
                      <a:pPr algn="ctr"/>
                      <a:r>
                        <a:rPr lang="en-US" smtClean="0"/>
                        <a:t>Khối</a:t>
                      </a:r>
                      <a:r>
                        <a:rPr lang="en-US" baseline="0" smtClean="0"/>
                        <a:t> lượng nguyên tử</a:t>
                      </a:r>
                      <a:endParaRPr lang="en-US"/>
                    </a:p>
                  </a:txBody>
                  <a:tcPr/>
                </a:tc>
                <a:tc>
                  <a:txBody>
                    <a:bodyPr/>
                    <a:lstStyle/>
                    <a:p>
                      <a:pPr algn="ctr"/>
                      <a:r>
                        <a:rPr lang="en-US" sz="2400" smtClean="0">
                          <a:solidFill>
                            <a:srgbClr val="FF0000"/>
                          </a:solidFill>
                        </a:rPr>
                        <a:t>28</a:t>
                      </a:r>
                      <a:endParaRPr lang="en-US" sz="2400">
                        <a:solidFill>
                          <a:srgbClr val="FF0000"/>
                        </a:solidFill>
                      </a:endParaRPr>
                    </a:p>
                  </a:txBody>
                  <a:tcPr/>
                </a:tc>
                <a:tc>
                  <a:txBody>
                    <a:bodyPr/>
                    <a:lstStyle/>
                    <a:p>
                      <a:pPr algn="ctr"/>
                      <a:r>
                        <a:rPr lang="en-US" sz="2400" smtClean="0">
                          <a:solidFill>
                            <a:srgbClr val="FF0000"/>
                          </a:solidFill>
                        </a:rPr>
                        <a:t>44</a:t>
                      </a:r>
                      <a:endParaRPr lang="en-US" sz="2400">
                        <a:solidFill>
                          <a:srgbClr val="FF0000"/>
                        </a:solidFill>
                      </a:endParaRPr>
                    </a:p>
                  </a:txBody>
                  <a:tcPr/>
                </a:tc>
                <a:tc>
                  <a:txBody>
                    <a:bodyPr/>
                    <a:lstStyle/>
                    <a:p>
                      <a:pPr algn="ctr"/>
                      <a:r>
                        <a:rPr lang="en-US" sz="2400" smtClean="0">
                          <a:solidFill>
                            <a:srgbClr val="FF0000"/>
                          </a:solidFill>
                        </a:rPr>
                        <a:t>48</a:t>
                      </a:r>
                      <a:endParaRPr lang="en-US" sz="2400">
                        <a:solidFill>
                          <a:srgbClr val="FF0000"/>
                        </a:solidFill>
                      </a:endParaRPr>
                    </a:p>
                  </a:txBody>
                  <a:tcPr/>
                </a:tc>
                <a:tc>
                  <a:txBody>
                    <a:bodyPr/>
                    <a:lstStyle/>
                    <a:p>
                      <a:pPr algn="ctr"/>
                      <a:r>
                        <a:rPr lang="en-US" sz="2400" smtClean="0">
                          <a:solidFill>
                            <a:srgbClr val="FF0000"/>
                          </a:solidFill>
                        </a:rPr>
                        <a:t>16</a:t>
                      </a:r>
                      <a:endParaRPr lang="en-US" sz="2400">
                        <a:solidFill>
                          <a:srgbClr val="FF0000"/>
                        </a:solidFill>
                      </a:endParaRPr>
                    </a:p>
                  </a:txBody>
                  <a:tcPr/>
                </a:tc>
                <a:tc>
                  <a:txBody>
                    <a:bodyPr/>
                    <a:lstStyle/>
                    <a:p>
                      <a:pPr algn="ctr"/>
                      <a:r>
                        <a:rPr lang="en-US" sz="2400" smtClean="0">
                          <a:solidFill>
                            <a:srgbClr val="FF0000"/>
                          </a:solidFill>
                        </a:rPr>
                        <a:t>64</a:t>
                      </a:r>
                      <a:endParaRPr lang="en-US" sz="2400">
                        <a:solidFill>
                          <a:srgbClr val="FF0000"/>
                        </a:solidFill>
                      </a:endParaRPr>
                    </a:p>
                  </a:txBody>
                  <a:tcPr/>
                </a:tc>
                <a:tc>
                  <a:txBody>
                    <a:bodyPr/>
                    <a:lstStyle/>
                    <a:p>
                      <a:pPr algn="ctr"/>
                      <a:r>
                        <a:rPr lang="en-US" sz="2400" smtClean="0">
                          <a:solidFill>
                            <a:srgbClr val="FF0000"/>
                          </a:solidFill>
                        </a:rPr>
                        <a:t>28</a:t>
                      </a:r>
                      <a:endParaRPr lang="en-US" sz="2400">
                        <a:solidFill>
                          <a:srgbClr val="FF0000"/>
                        </a:solidFill>
                      </a:endParaRPr>
                    </a:p>
                  </a:txBody>
                  <a:tcPr/>
                </a:tc>
                <a:extLst>
                  <a:ext uri="{0D108BD9-81ED-4DB2-BD59-A6C34878D82A}">
                    <a16:rowId xmlns:a16="http://schemas.microsoft.com/office/drawing/2014/main" val="3810270983"/>
                  </a:ext>
                </a:extLst>
              </a:tr>
            </a:tbl>
          </a:graphicData>
        </a:graphic>
      </p:graphicFrame>
    </p:spTree>
    <p:extLst>
      <p:ext uri="{BB962C8B-B14F-4D97-AF65-F5344CB8AC3E}">
        <p14:creationId xmlns:p14="http://schemas.microsoft.com/office/powerpoint/2010/main" val="524663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par>
                                <p:cTn id="13" presetID="21" presetClass="entr" presetSubtype="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par>
                                <p:cTn id="21" presetID="6" presetClass="entr" presetSubtype="16"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ài liệu VietJ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5394" y="211756"/>
            <a:ext cx="6936606" cy="587141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13886" y="211756"/>
            <a:ext cx="4600876" cy="3539430"/>
          </a:xfrm>
          <a:prstGeom prst="rect">
            <a:avLst/>
          </a:prstGeom>
          <a:noFill/>
        </p:spPr>
        <p:txBody>
          <a:bodyPr wrap="square" rtlCol="0">
            <a:spAutoFit/>
          </a:bodyPr>
          <a:lstStyle/>
          <a:p>
            <a:r>
              <a:rPr lang="en-US" sz="2800" b="1" smtClean="0">
                <a:solidFill>
                  <a:schemeClr val="tx2">
                    <a:lumMod val="50000"/>
                  </a:schemeClr>
                </a:solidFill>
              </a:rPr>
              <a:t>Quan sát hình 5.1 mô hình hạt của một số chất</a:t>
            </a:r>
          </a:p>
          <a:p>
            <a:r>
              <a:rPr lang="en-US" sz="2800" b="1" smtClean="0">
                <a:solidFill>
                  <a:schemeClr val="tx2">
                    <a:lumMod val="50000"/>
                  </a:schemeClr>
                </a:solidFill>
              </a:rPr>
              <a:t>- Cho biết  tên các nguyên tố có trong các mô hình.</a:t>
            </a:r>
          </a:p>
          <a:p>
            <a:r>
              <a:rPr lang="en-US" sz="2800" b="1" smtClean="0">
                <a:solidFill>
                  <a:schemeClr val="tx2">
                    <a:lumMod val="50000"/>
                  </a:schemeClr>
                </a:solidFill>
              </a:rPr>
              <a:t>- Chất nào được tạo nên từ một nguyên tố, chất nào được tạo nên từ 2 nguyên tố hóa học.</a:t>
            </a:r>
            <a:endParaRPr lang="en-US" sz="2800" b="1">
              <a:solidFill>
                <a:schemeClr val="tx2">
                  <a:lumMod val="50000"/>
                </a:schemeClr>
              </a:solidFill>
            </a:endParaRPr>
          </a:p>
        </p:txBody>
      </p:sp>
      <p:sp>
        <p:nvSpPr>
          <p:cNvPr id="4" name="TextBox 3"/>
          <p:cNvSpPr txBox="1"/>
          <p:nvPr/>
        </p:nvSpPr>
        <p:spPr>
          <a:xfrm>
            <a:off x="134752" y="3700102"/>
            <a:ext cx="6112043" cy="1384995"/>
          </a:xfrm>
          <a:prstGeom prst="rect">
            <a:avLst/>
          </a:prstGeom>
          <a:noFill/>
        </p:spPr>
        <p:txBody>
          <a:bodyPr wrap="square" rtlCol="0">
            <a:spAutoFit/>
          </a:bodyPr>
          <a:lstStyle/>
          <a:p>
            <a:r>
              <a:rPr lang="en-US" sz="2800" b="1" smtClean="0">
                <a:solidFill>
                  <a:schemeClr val="accent6">
                    <a:lumMod val="50000"/>
                  </a:schemeClr>
                </a:solidFill>
              </a:rPr>
              <a:t>- Các nguyên tố có trong hình: Copper ( đồng), oxygen, helium, carbon, sodium, chlorine.</a:t>
            </a:r>
            <a:endParaRPr lang="en-US" sz="2800" b="1">
              <a:solidFill>
                <a:schemeClr val="accent6">
                  <a:lumMod val="50000"/>
                </a:schemeClr>
              </a:solidFill>
            </a:endParaRPr>
          </a:p>
        </p:txBody>
      </p:sp>
      <p:sp>
        <p:nvSpPr>
          <p:cNvPr id="5" name="TextBox 4"/>
          <p:cNvSpPr txBox="1"/>
          <p:nvPr/>
        </p:nvSpPr>
        <p:spPr>
          <a:xfrm>
            <a:off x="298382" y="5034013"/>
            <a:ext cx="6728059" cy="1815882"/>
          </a:xfrm>
          <a:prstGeom prst="rect">
            <a:avLst/>
          </a:prstGeom>
          <a:noFill/>
        </p:spPr>
        <p:txBody>
          <a:bodyPr wrap="square" rtlCol="0">
            <a:spAutoFit/>
          </a:bodyPr>
          <a:lstStyle/>
          <a:p>
            <a:r>
              <a:rPr lang="en-US" sz="2800" b="1" smtClean="0">
                <a:solidFill>
                  <a:schemeClr val="accent4">
                    <a:lumMod val="50000"/>
                  </a:schemeClr>
                </a:solidFill>
              </a:rPr>
              <a:t>- Chất được tạo nên từ một nguyên tố: Copper ( đồng), khí oxygen, khí helium.</a:t>
            </a:r>
          </a:p>
          <a:p>
            <a:r>
              <a:rPr lang="en-US" sz="2800" b="1" smtClean="0">
                <a:solidFill>
                  <a:schemeClr val="accent4">
                    <a:lumMod val="50000"/>
                  </a:schemeClr>
                </a:solidFill>
              </a:rPr>
              <a:t>- Chất được tạo nên từ 2 nguyên tố:</a:t>
            </a:r>
          </a:p>
          <a:p>
            <a:r>
              <a:rPr lang="en-US" sz="2800" b="1" smtClean="0">
                <a:solidFill>
                  <a:schemeClr val="accent4">
                    <a:lumMod val="50000"/>
                  </a:schemeClr>
                </a:solidFill>
              </a:rPr>
              <a:t>Khí carbon dioxide, Muối ăn.</a:t>
            </a:r>
            <a:endParaRPr lang="en-US" sz="2800" b="1">
              <a:solidFill>
                <a:schemeClr val="accent4">
                  <a:lumMod val="50000"/>
                </a:schemeClr>
              </a:solidFill>
            </a:endParaRPr>
          </a:p>
        </p:txBody>
      </p:sp>
    </p:spTree>
    <p:extLst>
      <p:ext uri="{BB962C8B-B14F-4D97-AF65-F5344CB8AC3E}">
        <p14:creationId xmlns:p14="http://schemas.microsoft.com/office/powerpoint/2010/main" val="209001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barn(inVertical)">
                                      <p:cBhvr>
                                        <p:cTn id="20" dur="5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9785" y="365760"/>
            <a:ext cx="9827394" cy="830997"/>
          </a:xfrm>
          <a:prstGeom prst="rect">
            <a:avLst/>
          </a:prstGeom>
          <a:noFill/>
        </p:spPr>
        <p:txBody>
          <a:bodyPr wrap="square" rtlCol="0">
            <a:spAutoFit/>
          </a:bodyPr>
          <a:lstStyle/>
          <a:p>
            <a:r>
              <a:rPr lang="en-US" sz="2400" b="1" smtClean="0"/>
              <a:t>Câu 5: Đánh dấu (x) vào ô thích hợp để hoàn thiện bảng sau về phân loại một số chất</a:t>
            </a:r>
            <a:endParaRPr lang="en-US" sz="2400" b="1"/>
          </a:p>
        </p:txBody>
      </p:sp>
      <p:graphicFrame>
        <p:nvGraphicFramePr>
          <p:cNvPr id="3" name="Table 2"/>
          <p:cNvGraphicFramePr>
            <a:graphicFrameLocks noGrp="1"/>
          </p:cNvGraphicFramePr>
          <p:nvPr>
            <p:extLst>
              <p:ext uri="{D42A27DB-BD31-4B8C-83A1-F6EECF244321}">
                <p14:modId xmlns:p14="http://schemas.microsoft.com/office/powerpoint/2010/main" val="1946581187"/>
              </p:ext>
            </p:extLst>
          </p:nvPr>
        </p:nvGraphicFramePr>
        <p:xfrm>
          <a:off x="1646989" y="1364558"/>
          <a:ext cx="8128000" cy="35052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437591324"/>
                    </a:ext>
                  </a:extLst>
                </a:gridCol>
                <a:gridCol w="2032000">
                  <a:extLst>
                    <a:ext uri="{9D8B030D-6E8A-4147-A177-3AD203B41FA5}">
                      <a16:colId xmlns:a16="http://schemas.microsoft.com/office/drawing/2014/main" val="3846435897"/>
                    </a:ext>
                  </a:extLst>
                </a:gridCol>
                <a:gridCol w="2032000">
                  <a:extLst>
                    <a:ext uri="{9D8B030D-6E8A-4147-A177-3AD203B41FA5}">
                      <a16:colId xmlns:a16="http://schemas.microsoft.com/office/drawing/2014/main" val="3630335532"/>
                    </a:ext>
                  </a:extLst>
                </a:gridCol>
                <a:gridCol w="2032000">
                  <a:extLst>
                    <a:ext uri="{9D8B030D-6E8A-4147-A177-3AD203B41FA5}">
                      <a16:colId xmlns:a16="http://schemas.microsoft.com/office/drawing/2014/main" val="1852705022"/>
                    </a:ext>
                  </a:extLst>
                </a:gridCol>
              </a:tblGrid>
              <a:tr h="370840">
                <a:tc>
                  <a:txBody>
                    <a:bodyPr/>
                    <a:lstStyle/>
                    <a:p>
                      <a:r>
                        <a:rPr lang="en-US" smtClean="0"/>
                        <a:t>Chất</a:t>
                      </a:r>
                      <a:endParaRPr lang="en-US"/>
                    </a:p>
                  </a:txBody>
                  <a:tcPr/>
                </a:tc>
                <a:tc>
                  <a:txBody>
                    <a:bodyPr/>
                    <a:lstStyle/>
                    <a:p>
                      <a:r>
                        <a:rPr lang="en-US" smtClean="0"/>
                        <a:t>Đơn</a:t>
                      </a:r>
                      <a:r>
                        <a:rPr lang="en-US" baseline="0" smtClean="0"/>
                        <a:t> chất nguyên chất</a:t>
                      </a:r>
                      <a:endParaRPr lang="en-US"/>
                    </a:p>
                  </a:txBody>
                  <a:tcPr/>
                </a:tc>
                <a:tc>
                  <a:txBody>
                    <a:bodyPr/>
                    <a:lstStyle/>
                    <a:p>
                      <a:r>
                        <a:rPr lang="en-US" smtClean="0"/>
                        <a:t>Hợp</a:t>
                      </a:r>
                      <a:r>
                        <a:rPr lang="en-US" baseline="0" smtClean="0"/>
                        <a:t> chất nguyên chất</a:t>
                      </a:r>
                      <a:endParaRPr lang="en-US"/>
                    </a:p>
                  </a:txBody>
                  <a:tcPr/>
                </a:tc>
                <a:tc>
                  <a:txBody>
                    <a:bodyPr/>
                    <a:lstStyle/>
                    <a:p>
                      <a:r>
                        <a:rPr lang="en-US" smtClean="0"/>
                        <a:t>Hỗn</a:t>
                      </a:r>
                      <a:r>
                        <a:rPr lang="en-US" baseline="0" smtClean="0"/>
                        <a:t> hợp</a:t>
                      </a:r>
                      <a:endParaRPr lang="en-US"/>
                    </a:p>
                  </a:txBody>
                  <a:tcPr/>
                </a:tc>
                <a:extLst>
                  <a:ext uri="{0D108BD9-81ED-4DB2-BD59-A6C34878D82A}">
                    <a16:rowId xmlns:a16="http://schemas.microsoft.com/office/drawing/2014/main" val="1380667750"/>
                  </a:ext>
                </a:extLst>
              </a:tr>
              <a:tr h="370840">
                <a:tc>
                  <a:txBody>
                    <a:bodyPr/>
                    <a:lstStyle/>
                    <a:p>
                      <a:r>
                        <a:rPr lang="en-US" smtClean="0"/>
                        <a:t>Sắt</a:t>
                      </a:r>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627251278"/>
                  </a:ext>
                </a:extLst>
              </a:tr>
              <a:tr h="370840">
                <a:tc>
                  <a:txBody>
                    <a:bodyPr/>
                    <a:lstStyle/>
                    <a:p>
                      <a:r>
                        <a:rPr lang="en-US" smtClean="0"/>
                        <a:t>Nước</a:t>
                      </a:r>
                      <a:r>
                        <a:rPr lang="en-US" baseline="0" smtClean="0"/>
                        <a:t> đường</a:t>
                      </a:r>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590719624"/>
                  </a:ext>
                </a:extLst>
              </a:tr>
              <a:tr h="370840">
                <a:tc>
                  <a:txBody>
                    <a:bodyPr/>
                    <a:lstStyle/>
                    <a:p>
                      <a:r>
                        <a:rPr lang="en-US" smtClean="0"/>
                        <a:t>Nước</a:t>
                      </a:r>
                      <a:r>
                        <a:rPr lang="en-US" baseline="0" smtClean="0"/>
                        <a:t> cam</a:t>
                      </a:r>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843592545"/>
                  </a:ext>
                </a:extLst>
              </a:tr>
              <a:tr h="370840">
                <a:tc>
                  <a:txBody>
                    <a:bodyPr/>
                    <a:lstStyle/>
                    <a:p>
                      <a:r>
                        <a:rPr lang="en-US" smtClean="0"/>
                        <a:t>Nước</a:t>
                      </a:r>
                      <a:r>
                        <a:rPr lang="en-US" baseline="0" smtClean="0"/>
                        <a:t> biển</a:t>
                      </a:r>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91462342"/>
                  </a:ext>
                </a:extLst>
              </a:tr>
              <a:tr h="370840">
                <a:tc>
                  <a:txBody>
                    <a:bodyPr/>
                    <a:lstStyle/>
                    <a:p>
                      <a:r>
                        <a:rPr lang="en-US" smtClean="0"/>
                        <a:t>Không</a:t>
                      </a:r>
                      <a:r>
                        <a:rPr lang="en-US" baseline="0" smtClean="0"/>
                        <a:t> khí trong quả bóng bay</a:t>
                      </a:r>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693535772"/>
                  </a:ext>
                </a:extLst>
              </a:tr>
              <a:tr h="370840">
                <a:tc>
                  <a:txBody>
                    <a:bodyPr/>
                    <a:lstStyle/>
                    <a:p>
                      <a:r>
                        <a:rPr lang="en-US" smtClean="0"/>
                        <a:t>Nhôm</a:t>
                      </a:r>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849408481"/>
                  </a:ext>
                </a:extLst>
              </a:tr>
              <a:tr h="370840">
                <a:tc>
                  <a:txBody>
                    <a:bodyPr/>
                    <a:lstStyle/>
                    <a:p>
                      <a:r>
                        <a:rPr lang="en-US" smtClean="0"/>
                        <a:t>Nước</a:t>
                      </a:r>
                      <a:r>
                        <a:rPr lang="en-US" baseline="0" smtClean="0"/>
                        <a:t> cất</a:t>
                      </a:r>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994386693"/>
                  </a:ext>
                </a:extLst>
              </a:tr>
            </a:tbl>
          </a:graphicData>
        </a:graphic>
      </p:graphicFrame>
    </p:spTree>
    <p:extLst>
      <p:ext uri="{BB962C8B-B14F-4D97-AF65-F5344CB8AC3E}">
        <p14:creationId xmlns:p14="http://schemas.microsoft.com/office/powerpoint/2010/main" val="259361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0" y="1582341"/>
            <a:ext cx="6096000" cy="369332"/>
          </a:xfrm>
          <a:prstGeom prst="rect">
            <a:avLst/>
          </a:prstGeom>
        </p:spPr>
        <p:txBody>
          <a:bodyPr>
            <a:spAutoFit/>
          </a:bodyPr>
          <a:lstStyle/>
          <a:p>
            <a:r>
              <a:rPr lang="vi-VN" b="1">
                <a:solidFill>
                  <a:srgbClr val="212529"/>
                </a:solidFill>
                <a:latin typeface="Open Sans"/>
              </a:rPr>
              <a:t> </a:t>
            </a:r>
            <a:endParaRPr lang="vi-VN" b="0" i="0">
              <a:solidFill>
                <a:srgbClr val="212529"/>
              </a:solidFill>
              <a:effectLst/>
              <a:latin typeface="Open Sans"/>
            </a:endParaRPr>
          </a:p>
        </p:txBody>
      </p:sp>
      <p:graphicFrame>
        <p:nvGraphicFramePr>
          <p:cNvPr id="3" name="Table 2"/>
          <p:cNvGraphicFramePr>
            <a:graphicFrameLocks noGrp="1"/>
          </p:cNvGraphicFramePr>
          <p:nvPr>
            <p:extLst>
              <p:ext uri="{D42A27DB-BD31-4B8C-83A1-F6EECF244321}">
                <p14:modId xmlns:p14="http://schemas.microsoft.com/office/powerpoint/2010/main" val="3389051027"/>
              </p:ext>
            </p:extLst>
          </p:nvPr>
        </p:nvGraphicFramePr>
        <p:xfrm>
          <a:off x="1646989" y="1364558"/>
          <a:ext cx="8128000" cy="35052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437591324"/>
                    </a:ext>
                  </a:extLst>
                </a:gridCol>
                <a:gridCol w="2032000">
                  <a:extLst>
                    <a:ext uri="{9D8B030D-6E8A-4147-A177-3AD203B41FA5}">
                      <a16:colId xmlns:a16="http://schemas.microsoft.com/office/drawing/2014/main" val="3846435897"/>
                    </a:ext>
                  </a:extLst>
                </a:gridCol>
                <a:gridCol w="2032000">
                  <a:extLst>
                    <a:ext uri="{9D8B030D-6E8A-4147-A177-3AD203B41FA5}">
                      <a16:colId xmlns:a16="http://schemas.microsoft.com/office/drawing/2014/main" val="3630335532"/>
                    </a:ext>
                  </a:extLst>
                </a:gridCol>
                <a:gridCol w="2032000">
                  <a:extLst>
                    <a:ext uri="{9D8B030D-6E8A-4147-A177-3AD203B41FA5}">
                      <a16:colId xmlns:a16="http://schemas.microsoft.com/office/drawing/2014/main" val="1852705022"/>
                    </a:ext>
                  </a:extLst>
                </a:gridCol>
              </a:tblGrid>
              <a:tr h="370840">
                <a:tc>
                  <a:txBody>
                    <a:bodyPr/>
                    <a:lstStyle/>
                    <a:p>
                      <a:r>
                        <a:rPr lang="en-US" smtClean="0"/>
                        <a:t>Chất</a:t>
                      </a:r>
                      <a:endParaRPr lang="en-US"/>
                    </a:p>
                  </a:txBody>
                  <a:tcPr/>
                </a:tc>
                <a:tc>
                  <a:txBody>
                    <a:bodyPr/>
                    <a:lstStyle/>
                    <a:p>
                      <a:r>
                        <a:rPr lang="en-US" smtClean="0"/>
                        <a:t>Đơn</a:t>
                      </a:r>
                      <a:r>
                        <a:rPr lang="en-US" baseline="0" smtClean="0"/>
                        <a:t> chất nguyên chất</a:t>
                      </a:r>
                      <a:endParaRPr lang="en-US"/>
                    </a:p>
                  </a:txBody>
                  <a:tcPr/>
                </a:tc>
                <a:tc>
                  <a:txBody>
                    <a:bodyPr/>
                    <a:lstStyle/>
                    <a:p>
                      <a:r>
                        <a:rPr lang="en-US" smtClean="0"/>
                        <a:t>Hợp</a:t>
                      </a:r>
                      <a:r>
                        <a:rPr lang="en-US" baseline="0" smtClean="0"/>
                        <a:t> chất nguyên chất</a:t>
                      </a:r>
                      <a:endParaRPr lang="en-US"/>
                    </a:p>
                  </a:txBody>
                  <a:tcPr/>
                </a:tc>
                <a:tc>
                  <a:txBody>
                    <a:bodyPr/>
                    <a:lstStyle/>
                    <a:p>
                      <a:r>
                        <a:rPr lang="en-US" smtClean="0"/>
                        <a:t>Hỗn</a:t>
                      </a:r>
                      <a:r>
                        <a:rPr lang="en-US" baseline="0" smtClean="0"/>
                        <a:t> hợp</a:t>
                      </a:r>
                      <a:endParaRPr lang="en-US"/>
                    </a:p>
                  </a:txBody>
                  <a:tcPr/>
                </a:tc>
                <a:extLst>
                  <a:ext uri="{0D108BD9-81ED-4DB2-BD59-A6C34878D82A}">
                    <a16:rowId xmlns:a16="http://schemas.microsoft.com/office/drawing/2014/main" val="1380667750"/>
                  </a:ext>
                </a:extLst>
              </a:tr>
              <a:tr h="370840">
                <a:tc>
                  <a:txBody>
                    <a:bodyPr/>
                    <a:lstStyle/>
                    <a:p>
                      <a:r>
                        <a:rPr lang="en-US" smtClean="0"/>
                        <a:t>Sắt</a:t>
                      </a:r>
                      <a:endParaRPr lang="en-US"/>
                    </a:p>
                  </a:txBody>
                  <a:tcPr/>
                </a:tc>
                <a:tc>
                  <a:txBody>
                    <a:bodyPr/>
                    <a:lstStyle/>
                    <a:p>
                      <a:r>
                        <a:rPr lang="en-US" smtClean="0"/>
                        <a:t>x</a:t>
                      </a:r>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627251278"/>
                  </a:ext>
                </a:extLst>
              </a:tr>
              <a:tr h="370840">
                <a:tc>
                  <a:txBody>
                    <a:bodyPr/>
                    <a:lstStyle/>
                    <a:p>
                      <a:r>
                        <a:rPr lang="en-US" smtClean="0"/>
                        <a:t>Nước</a:t>
                      </a:r>
                      <a:r>
                        <a:rPr lang="en-US" baseline="0" smtClean="0"/>
                        <a:t> đường</a:t>
                      </a:r>
                      <a:endParaRPr lang="en-US"/>
                    </a:p>
                  </a:txBody>
                  <a:tcPr/>
                </a:tc>
                <a:tc>
                  <a:txBody>
                    <a:bodyPr/>
                    <a:lstStyle/>
                    <a:p>
                      <a:endParaRPr lang="en-US"/>
                    </a:p>
                  </a:txBody>
                  <a:tcPr/>
                </a:tc>
                <a:tc>
                  <a:txBody>
                    <a:bodyPr/>
                    <a:lstStyle/>
                    <a:p>
                      <a:endParaRPr lang="en-US"/>
                    </a:p>
                  </a:txBody>
                  <a:tcPr/>
                </a:tc>
                <a:tc>
                  <a:txBody>
                    <a:bodyPr/>
                    <a:lstStyle/>
                    <a:p>
                      <a:r>
                        <a:rPr lang="en-US" smtClean="0"/>
                        <a:t>x</a:t>
                      </a:r>
                      <a:endParaRPr lang="en-US"/>
                    </a:p>
                  </a:txBody>
                  <a:tcPr/>
                </a:tc>
                <a:extLst>
                  <a:ext uri="{0D108BD9-81ED-4DB2-BD59-A6C34878D82A}">
                    <a16:rowId xmlns:a16="http://schemas.microsoft.com/office/drawing/2014/main" val="1590719624"/>
                  </a:ext>
                </a:extLst>
              </a:tr>
              <a:tr h="370840">
                <a:tc>
                  <a:txBody>
                    <a:bodyPr/>
                    <a:lstStyle/>
                    <a:p>
                      <a:r>
                        <a:rPr lang="en-US" smtClean="0"/>
                        <a:t>Nước</a:t>
                      </a:r>
                      <a:r>
                        <a:rPr lang="en-US" baseline="0" smtClean="0"/>
                        <a:t> cam</a:t>
                      </a:r>
                      <a:endParaRPr lang="en-US"/>
                    </a:p>
                  </a:txBody>
                  <a:tcPr/>
                </a:tc>
                <a:tc>
                  <a:txBody>
                    <a:bodyPr/>
                    <a:lstStyle/>
                    <a:p>
                      <a:endParaRPr lang="en-US"/>
                    </a:p>
                  </a:txBody>
                  <a:tcPr/>
                </a:tc>
                <a:tc>
                  <a:txBody>
                    <a:bodyPr/>
                    <a:lstStyle/>
                    <a:p>
                      <a:endParaRPr lang="en-US"/>
                    </a:p>
                  </a:txBody>
                  <a:tcPr/>
                </a:tc>
                <a:tc>
                  <a:txBody>
                    <a:bodyPr/>
                    <a:lstStyle/>
                    <a:p>
                      <a:r>
                        <a:rPr lang="en-US" smtClean="0"/>
                        <a:t>x</a:t>
                      </a:r>
                      <a:endParaRPr lang="en-US"/>
                    </a:p>
                  </a:txBody>
                  <a:tcPr/>
                </a:tc>
                <a:extLst>
                  <a:ext uri="{0D108BD9-81ED-4DB2-BD59-A6C34878D82A}">
                    <a16:rowId xmlns:a16="http://schemas.microsoft.com/office/drawing/2014/main" val="1843592545"/>
                  </a:ext>
                </a:extLst>
              </a:tr>
              <a:tr h="370840">
                <a:tc>
                  <a:txBody>
                    <a:bodyPr/>
                    <a:lstStyle/>
                    <a:p>
                      <a:r>
                        <a:rPr lang="en-US" smtClean="0"/>
                        <a:t>Nước</a:t>
                      </a:r>
                      <a:r>
                        <a:rPr lang="en-US" baseline="0" smtClean="0"/>
                        <a:t> biển</a:t>
                      </a:r>
                      <a:endParaRPr lang="en-US"/>
                    </a:p>
                  </a:txBody>
                  <a:tcPr/>
                </a:tc>
                <a:tc>
                  <a:txBody>
                    <a:bodyPr/>
                    <a:lstStyle/>
                    <a:p>
                      <a:endParaRPr lang="en-US"/>
                    </a:p>
                  </a:txBody>
                  <a:tcPr/>
                </a:tc>
                <a:tc>
                  <a:txBody>
                    <a:bodyPr/>
                    <a:lstStyle/>
                    <a:p>
                      <a:endParaRPr lang="en-US"/>
                    </a:p>
                  </a:txBody>
                  <a:tcPr/>
                </a:tc>
                <a:tc>
                  <a:txBody>
                    <a:bodyPr/>
                    <a:lstStyle/>
                    <a:p>
                      <a:r>
                        <a:rPr lang="en-US" smtClean="0"/>
                        <a:t>x</a:t>
                      </a:r>
                      <a:endParaRPr lang="en-US"/>
                    </a:p>
                  </a:txBody>
                  <a:tcPr/>
                </a:tc>
                <a:extLst>
                  <a:ext uri="{0D108BD9-81ED-4DB2-BD59-A6C34878D82A}">
                    <a16:rowId xmlns:a16="http://schemas.microsoft.com/office/drawing/2014/main" val="191462342"/>
                  </a:ext>
                </a:extLst>
              </a:tr>
              <a:tr h="370840">
                <a:tc>
                  <a:txBody>
                    <a:bodyPr/>
                    <a:lstStyle/>
                    <a:p>
                      <a:r>
                        <a:rPr lang="en-US" smtClean="0"/>
                        <a:t>Không</a:t>
                      </a:r>
                      <a:r>
                        <a:rPr lang="en-US" baseline="0" smtClean="0"/>
                        <a:t> khí trong quả bóng bay</a:t>
                      </a:r>
                      <a:endParaRPr lang="en-US"/>
                    </a:p>
                  </a:txBody>
                  <a:tcPr/>
                </a:tc>
                <a:tc>
                  <a:txBody>
                    <a:bodyPr/>
                    <a:lstStyle/>
                    <a:p>
                      <a:endParaRPr lang="en-US"/>
                    </a:p>
                  </a:txBody>
                  <a:tcPr/>
                </a:tc>
                <a:tc>
                  <a:txBody>
                    <a:bodyPr/>
                    <a:lstStyle/>
                    <a:p>
                      <a:endParaRPr lang="en-US"/>
                    </a:p>
                  </a:txBody>
                  <a:tcPr/>
                </a:tc>
                <a:tc>
                  <a:txBody>
                    <a:bodyPr/>
                    <a:lstStyle/>
                    <a:p>
                      <a:r>
                        <a:rPr lang="en-US" smtClean="0"/>
                        <a:t>x</a:t>
                      </a:r>
                      <a:endParaRPr lang="en-US"/>
                    </a:p>
                  </a:txBody>
                  <a:tcPr/>
                </a:tc>
                <a:extLst>
                  <a:ext uri="{0D108BD9-81ED-4DB2-BD59-A6C34878D82A}">
                    <a16:rowId xmlns:a16="http://schemas.microsoft.com/office/drawing/2014/main" val="693535772"/>
                  </a:ext>
                </a:extLst>
              </a:tr>
              <a:tr h="370840">
                <a:tc>
                  <a:txBody>
                    <a:bodyPr/>
                    <a:lstStyle/>
                    <a:p>
                      <a:r>
                        <a:rPr lang="en-US" smtClean="0"/>
                        <a:t>Nhôm</a:t>
                      </a:r>
                      <a:endParaRPr lang="en-US"/>
                    </a:p>
                  </a:txBody>
                  <a:tcPr/>
                </a:tc>
                <a:tc>
                  <a:txBody>
                    <a:bodyPr/>
                    <a:lstStyle/>
                    <a:p>
                      <a:r>
                        <a:rPr lang="en-US" smtClean="0"/>
                        <a:t>x</a:t>
                      </a:r>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849408481"/>
                  </a:ext>
                </a:extLst>
              </a:tr>
              <a:tr h="370840">
                <a:tc>
                  <a:txBody>
                    <a:bodyPr/>
                    <a:lstStyle/>
                    <a:p>
                      <a:r>
                        <a:rPr lang="en-US" smtClean="0"/>
                        <a:t>Nước</a:t>
                      </a:r>
                      <a:r>
                        <a:rPr lang="en-US" baseline="0" smtClean="0"/>
                        <a:t> cất</a:t>
                      </a:r>
                      <a:endParaRPr lang="en-US"/>
                    </a:p>
                  </a:txBody>
                  <a:tcPr/>
                </a:tc>
                <a:tc>
                  <a:txBody>
                    <a:bodyPr/>
                    <a:lstStyle/>
                    <a:p>
                      <a:endParaRPr lang="en-US"/>
                    </a:p>
                  </a:txBody>
                  <a:tcPr/>
                </a:tc>
                <a:tc>
                  <a:txBody>
                    <a:bodyPr/>
                    <a:lstStyle/>
                    <a:p>
                      <a:r>
                        <a:rPr lang="en-US" smtClean="0"/>
                        <a:t>x</a:t>
                      </a:r>
                      <a:endParaRPr lang="en-US"/>
                    </a:p>
                  </a:txBody>
                  <a:tcPr/>
                </a:tc>
                <a:tc>
                  <a:txBody>
                    <a:bodyPr/>
                    <a:lstStyle/>
                    <a:p>
                      <a:endParaRPr lang="en-US"/>
                    </a:p>
                  </a:txBody>
                  <a:tcPr/>
                </a:tc>
                <a:extLst>
                  <a:ext uri="{0D108BD9-81ED-4DB2-BD59-A6C34878D82A}">
                    <a16:rowId xmlns:a16="http://schemas.microsoft.com/office/drawing/2014/main" val="1994386693"/>
                  </a:ext>
                </a:extLst>
              </a:tr>
            </a:tbl>
          </a:graphicData>
        </a:graphic>
      </p:graphicFrame>
    </p:spTree>
    <p:extLst>
      <p:ext uri="{BB962C8B-B14F-4D97-AF65-F5344CB8AC3E}">
        <p14:creationId xmlns:p14="http://schemas.microsoft.com/office/powerpoint/2010/main" val="82533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ơ đồ tư duy Khoa học tự nhiên 7 sách Kết nối tri thức (Cả nă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220" y="392146"/>
            <a:ext cx="9363075" cy="555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8172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78938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0514" y="259882"/>
            <a:ext cx="4581625" cy="523220"/>
          </a:xfrm>
          <a:prstGeom prst="rect">
            <a:avLst/>
          </a:prstGeom>
          <a:noFill/>
        </p:spPr>
        <p:txBody>
          <a:bodyPr wrap="square" rtlCol="0">
            <a:spAutoFit/>
          </a:bodyPr>
          <a:lstStyle/>
          <a:p>
            <a:r>
              <a:rPr lang="en-US" sz="2800" b="1" smtClean="0">
                <a:solidFill>
                  <a:srgbClr val="FF0000"/>
                </a:solidFill>
              </a:rPr>
              <a:t>I. Đơn chất và hợp chất:</a:t>
            </a:r>
            <a:endParaRPr lang="en-US" sz="2800" b="1">
              <a:solidFill>
                <a:srgbClr val="FF0000"/>
              </a:solidFill>
            </a:endParaRPr>
          </a:p>
        </p:txBody>
      </p:sp>
      <p:sp>
        <p:nvSpPr>
          <p:cNvPr id="5" name="Rectangle 4"/>
          <p:cNvSpPr/>
          <p:nvPr/>
        </p:nvSpPr>
        <p:spPr>
          <a:xfrm>
            <a:off x="500514" y="855657"/>
            <a:ext cx="11415562" cy="1569660"/>
          </a:xfrm>
          <a:prstGeom prst="rect">
            <a:avLst/>
          </a:prstGeom>
        </p:spPr>
        <p:txBody>
          <a:bodyPr wrap="square">
            <a:spAutoFit/>
          </a:bodyPr>
          <a:lstStyle/>
          <a:p>
            <a:r>
              <a:rPr lang="en-US" sz="2400" b="1" smtClean="0">
                <a:solidFill>
                  <a:schemeClr val="accent6">
                    <a:lumMod val="50000"/>
                  </a:schemeClr>
                </a:solidFill>
              </a:rPr>
              <a:t>- Đơn chất: </a:t>
            </a:r>
            <a:r>
              <a:rPr lang="en-US" sz="2400" b="1">
                <a:solidFill>
                  <a:schemeClr val="accent6">
                    <a:lumMod val="50000"/>
                  </a:schemeClr>
                </a:solidFill>
              </a:rPr>
              <a:t>Chất được tạo nên từ một nguyên </a:t>
            </a:r>
            <a:r>
              <a:rPr lang="en-US" sz="2400" b="1" smtClean="0">
                <a:solidFill>
                  <a:schemeClr val="accent6">
                    <a:lumMod val="50000"/>
                  </a:schemeClr>
                </a:solidFill>
              </a:rPr>
              <a:t>tố hóa học. </a:t>
            </a:r>
          </a:p>
          <a:p>
            <a:r>
              <a:rPr lang="en-US" sz="2400" b="1" smtClean="0">
                <a:solidFill>
                  <a:schemeClr val="accent6">
                    <a:lumMod val="50000"/>
                  </a:schemeClr>
                </a:solidFill>
              </a:rPr>
              <a:t>Ví dụ: Copper </a:t>
            </a:r>
            <a:r>
              <a:rPr lang="en-US" sz="2400" b="1">
                <a:solidFill>
                  <a:schemeClr val="accent6">
                    <a:lumMod val="50000"/>
                  </a:schemeClr>
                </a:solidFill>
              </a:rPr>
              <a:t>( đồng), khí oxygen, khí helium.</a:t>
            </a:r>
          </a:p>
          <a:p>
            <a:r>
              <a:rPr lang="en-US" sz="2400" b="1">
                <a:solidFill>
                  <a:schemeClr val="accent6">
                    <a:lumMod val="50000"/>
                  </a:schemeClr>
                </a:solidFill>
              </a:rPr>
              <a:t>- </a:t>
            </a:r>
            <a:r>
              <a:rPr lang="en-US" sz="2400" b="1" smtClean="0">
                <a:solidFill>
                  <a:schemeClr val="accent6">
                    <a:lumMod val="50000"/>
                  </a:schemeClr>
                </a:solidFill>
              </a:rPr>
              <a:t>Hợp chất: Chất </a:t>
            </a:r>
            <a:r>
              <a:rPr lang="en-US" sz="2400" b="1">
                <a:solidFill>
                  <a:schemeClr val="accent6">
                    <a:lumMod val="50000"/>
                  </a:schemeClr>
                </a:solidFill>
              </a:rPr>
              <a:t>được tạo nên từ 2 nguyên </a:t>
            </a:r>
            <a:r>
              <a:rPr lang="en-US" sz="2400" b="1" smtClean="0">
                <a:solidFill>
                  <a:schemeClr val="accent6">
                    <a:lumMod val="50000"/>
                  </a:schemeClr>
                </a:solidFill>
              </a:rPr>
              <a:t>tố hóa học trở lên.</a:t>
            </a:r>
            <a:endParaRPr lang="en-US" sz="2400" b="1">
              <a:solidFill>
                <a:schemeClr val="accent6">
                  <a:lumMod val="50000"/>
                </a:schemeClr>
              </a:solidFill>
            </a:endParaRPr>
          </a:p>
          <a:p>
            <a:r>
              <a:rPr lang="en-US" sz="2400" b="1" smtClean="0">
                <a:solidFill>
                  <a:schemeClr val="accent6">
                    <a:lumMod val="50000"/>
                  </a:schemeClr>
                </a:solidFill>
              </a:rPr>
              <a:t>Ví dụ: Khí </a:t>
            </a:r>
            <a:r>
              <a:rPr lang="en-US" sz="2400" b="1">
                <a:solidFill>
                  <a:schemeClr val="accent6">
                    <a:lumMod val="50000"/>
                  </a:schemeClr>
                </a:solidFill>
              </a:rPr>
              <a:t>carbon dioxide, Muối </a:t>
            </a:r>
            <a:r>
              <a:rPr lang="en-US" sz="2400" b="1" smtClean="0">
                <a:solidFill>
                  <a:schemeClr val="accent6">
                    <a:lumMod val="50000"/>
                  </a:schemeClr>
                </a:solidFill>
              </a:rPr>
              <a:t>ăn, .</a:t>
            </a:r>
            <a:endParaRPr lang="en-US" sz="2400" b="1">
              <a:solidFill>
                <a:schemeClr val="accent6">
                  <a:lumMod val="50000"/>
                </a:schemeClr>
              </a:solidFill>
            </a:endParaRPr>
          </a:p>
        </p:txBody>
      </p:sp>
      <p:pic>
        <p:nvPicPr>
          <p:cNvPr id="6" name="Picture 2" descr="KHOA HỌC TỰ NHIÊN 7| HÓA HỌC 8| PHÂN TỬ, ĐƠN CHẤT, HỢP CHẤT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4234" y="2569946"/>
            <a:ext cx="7031165" cy="39550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Giải SGK Khoa học tự nhiên 7 Bài 4 (Cánh diều): Phân tử, đơn chất, hợp chấ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23146" y="3561348"/>
            <a:ext cx="2069931" cy="2894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91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87141" y="279133"/>
            <a:ext cx="1742173" cy="461665"/>
          </a:xfrm>
          <a:prstGeom prst="rect">
            <a:avLst/>
          </a:prstGeom>
          <a:noFill/>
        </p:spPr>
        <p:txBody>
          <a:bodyPr wrap="square" rtlCol="0">
            <a:spAutoFit/>
          </a:bodyPr>
          <a:lstStyle/>
          <a:p>
            <a:r>
              <a:rPr lang="en-US" sz="2400" b="1" smtClean="0">
                <a:solidFill>
                  <a:srgbClr val="FF0000"/>
                </a:solidFill>
              </a:rPr>
              <a:t>1. Đơn chất: </a:t>
            </a:r>
            <a:endParaRPr lang="en-US" sz="2400" b="1">
              <a:solidFill>
                <a:srgbClr val="FF0000"/>
              </a:solidFill>
            </a:endParaRPr>
          </a:p>
        </p:txBody>
      </p:sp>
      <p:pic>
        <p:nvPicPr>
          <p:cNvPr id="9" name="Picture 6" descr="Lý thuyết bài 5: Phân tử - Đơn chất - Hợp chất - KHTN 7 Chân trời sáng tạo  | SGK Khoa học tự nhiên 7 - Chân trời sáng tạ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5941" y="279132"/>
            <a:ext cx="8136952" cy="307045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7353" y="3512874"/>
            <a:ext cx="8171849" cy="1200329"/>
          </a:xfrm>
          <a:prstGeom prst="rect">
            <a:avLst/>
          </a:prstGeom>
          <a:noFill/>
        </p:spPr>
        <p:txBody>
          <a:bodyPr wrap="square" rtlCol="0">
            <a:spAutoFit/>
          </a:bodyPr>
          <a:lstStyle/>
          <a:p>
            <a:r>
              <a:rPr lang="en-US" sz="2400" b="1" smtClean="0">
                <a:solidFill>
                  <a:schemeClr val="accent4">
                    <a:lumMod val="50000"/>
                  </a:schemeClr>
                </a:solidFill>
              </a:rPr>
              <a:t>- Nguyên tố hydrogen gồm 2 nguyên tử hydrogen.</a:t>
            </a:r>
          </a:p>
          <a:p>
            <a:r>
              <a:rPr lang="en-US" sz="2400" b="1" smtClean="0">
                <a:solidFill>
                  <a:schemeClr val="accent4">
                    <a:lumMod val="50000"/>
                  </a:schemeClr>
                </a:solidFill>
              </a:rPr>
              <a:t>- Nguyên tố nitrogen gồm 2 nguyên tử nitrogen.</a:t>
            </a:r>
          </a:p>
          <a:p>
            <a:r>
              <a:rPr lang="en-US" sz="2400" b="1" smtClean="0">
                <a:solidFill>
                  <a:schemeClr val="accent4">
                    <a:lumMod val="50000"/>
                  </a:schemeClr>
                </a:solidFill>
              </a:rPr>
              <a:t>- Nguyên tố đồng gồm những nguyên tử đồng.</a:t>
            </a:r>
            <a:endParaRPr lang="en-US" sz="2400" b="1">
              <a:solidFill>
                <a:schemeClr val="accent4">
                  <a:lumMod val="50000"/>
                </a:schemeClr>
              </a:solidFill>
            </a:endParaRPr>
          </a:p>
        </p:txBody>
      </p:sp>
      <p:pic>
        <p:nvPicPr>
          <p:cNvPr id="7" name="Picture 6" descr="Giải Khoa học tự nhiên 7 Bài 5: Phân tử - Đơn chất – Hợp chất | Giải KHTN 7  Chân trời sáng tạ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6633" y="3512873"/>
            <a:ext cx="4974689" cy="284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91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87141" y="279133"/>
            <a:ext cx="1742173" cy="461665"/>
          </a:xfrm>
          <a:prstGeom prst="rect">
            <a:avLst/>
          </a:prstGeom>
          <a:noFill/>
        </p:spPr>
        <p:txBody>
          <a:bodyPr wrap="square" rtlCol="0">
            <a:spAutoFit/>
          </a:bodyPr>
          <a:lstStyle/>
          <a:p>
            <a:r>
              <a:rPr lang="en-US" sz="2400" b="1" smtClean="0">
                <a:solidFill>
                  <a:srgbClr val="FF0000"/>
                </a:solidFill>
              </a:rPr>
              <a:t>1. Đơn chất: </a:t>
            </a:r>
            <a:endParaRPr lang="en-US" sz="2400" b="1">
              <a:solidFill>
                <a:srgbClr val="FF0000"/>
              </a:solidFill>
            </a:endParaRPr>
          </a:p>
        </p:txBody>
      </p:sp>
      <p:pic>
        <p:nvPicPr>
          <p:cNvPr id="7" name="Picture 2" descr="https://vietjack.me/storage/uploads/images/257/kh16-165821368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5298" y="1293309"/>
            <a:ext cx="5333699" cy="257604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Khoa học tự nhiên 7 Bài 1: Nguyên tử CD - Giải Khoa học tự nhiên 7 Sách  Cánh diều - VnDoc.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0980" y="3705725"/>
            <a:ext cx="2707574" cy="246296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62012" y="2003537"/>
            <a:ext cx="4167739" cy="830997"/>
          </a:xfrm>
          <a:prstGeom prst="rect">
            <a:avLst/>
          </a:prstGeom>
          <a:noFill/>
        </p:spPr>
        <p:txBody>
          <a:bodyPr wrap="square" rtlCol="0">
            <a:spAutoFit/>
          </a:bodyPr>
          <a:lstStyle/>
          <a:p>
            <a:r>
              <a:rPr lang="en-US" sz="2400" b="1" smtClean="0">
                <a:solidFill>
                  <a:srgbClr val="7030A0"/>
                </a:solidFill>
              </a:rPr>
              <a:t>Một số nguyên tố có thể tạo ra được 2 hay nhiều đơn chất .    </a:t>
            </a:r>
            <a:endParaRPr lang="en-US" sz="2400" b="1">
              <a:solidFill>
                <a:srgbClr val="7030A0"/>
              </a:solidFill>
            </a:endParaRPr>
          </a:p>
        </p:txBody>
      </p:sp>
      <p:pic>
        <p:nvPicPr>
          <p:cNvPr id="11" name="Picture 8" descr="Cách sử dụng máy tạo ozone trong nhà, đúng cách &amp; an toàn tuyệt đối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5413" y="3773104"/>
            <a:ext cx="4125519" cy="27517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87141" y="2899003"/>
            <a:ext cx="4350619" cy="830997"/>
          </a:xfrm>
          <a:prstGeom prst="rect">
            <a:avLst/>
          </a:prstGeom>
          <a:noFill/>
        </p:spPr>
        <p:txBody>
          <a:bodyPr wrap="square" rtlCol="0">
            <a:spAutoFit/>
          </a:bodyPr>
          <a:lstStyle/>
          <a:p>
            <a:r>
              <a:rPr lang="en-US" sz="2400" b="1" smtClean="0">
                <a:solidFill>
                  <a:srgbClr val="00B0F0"/>
                </a:solidFill>
              </a:rPr>
              <a:t>Nguyên tố oxygen có thể tạo ra được khí oxygen và khí ozone</a:t>
            </a:r>
            <a:endParaRPr lang="en-US" sz="2400" b="1">
              <a:solidFill>
                <a:srgbClr val="00B0F0"/>
              </a:solidFill>
            </a:endParaRPr>
          </a:p>
        </p:txBody>
      </p:sp>
      <p:sp>
        <p:nvSpPr>
          <p:cNvPr id="3" name="Rectangle 2"/>
          <p:cNvSpPr/>
          <p:nvPr/>
        </p:nvSpPr>
        <p:spPr>
          <a:xfrm>
            <a:off x="6718434" y="279133"/>
            <a:ext cx="5236143" cy="830997"/>
          </a:xfrm>
          <a:prstGeom prst="rect">
            <a:avLst/>
          </a:prstGeom>
        </p:spPr>
        <p:txBody>
          <a:bodyPr wrap="square">
            <a:spAutoFit/>
          </a:bodyPr>
          <a:lstStyle/>
          <a:p>
            <a:r>
              <a:rPr lang="en-US" sz="2400" b="1">
                <a:solidFill>
                  <a:schemeClr val="tx1">
                    <a:lumMod val="95000"/>
                    <a:lumOff val="5000"/>
                  </a:schemeClr>
                </a:solidFill>
              </a:rPr>
              <a:t>Ví dụ như </a:t>
            </a:r>
            <a:r>
              <a:rPr lang="en-US" sz="2400" b="1" smtClean="0">
                <a:solidFill>
                  <a:schemeClr val="tx1">
                    <a:lumMod val="95000"/>
                    <a:lumOff val="5000"/>
                  </a:schemeClr>
                </a:solidFill>
              </a:rPr>
              <a:t>carbon có thể tạo ra được kim cương, than chì</a:t>
            </a:r>
            <a:endParaRPr lang="en-US" sz="2400" b="1">
              <a:solidFill>
                <a:schemeClr val="tx1">
                  <a:lumMod val="95000"/>
                  <a:lumOff val="5000"/>
                </a:schemeClr>
              </a:solidFill>
            </a:endParaRPr>
          </a:p>
        </p:txBody>
      </p:sp>
      <p:sp>
        <p:nvSpPr>
          <p:cNvPr id="4" name="Rectangle 3"/>
          <p:cNvSpPr/>
          <p:nvPr/>
        </p:nvSpPr>
        <p:spPr>
          <a:xfrm>
            <a:off x="462012" y="956669"/>
            <a:ext cx="5745045" cy="830997"/>
          </a:xfrm>
          <a:prstGeom prst="rect">
            <a:avLst/>
          </a:prstGeom>
        </p:spPr>
        <p:txBody>
          <a:bodyPr wrap="square">
            <a:spAutoFit/>
          </a:bodyPr>
          <a:lstStyle/>
          <a:p>
            <a:r>
              <a:rPr lang="en-US" sz="2400" b="1">
                <a:solidFill>
                  <a:srgbClr val="C00000"/>
                </a:solidFill>
              </a:rPr>
              <a:t>- Đơn chất: Chất được tạo nên từ một nguyên tố hóa học. </a:t>
            </a:r>
            <a:endParaRPr lang="en-US" sz="2400">
              <a:solidFill>
                <a:srgbClr val="C00000"/>
              </a:solidFill>
            </a:endParaRPr>
          </a:p>
        </p:txBody>
      </p:sp>
    </p:spTree>
    <p:extLst>
      <p:ext uri="{BB962C8B-B14F-4D97-AF65-F5344CB8AC3E}">
        <p14:creationId xmlns:p14="http://schemas.microsoft.com/office/powerpoint/2010/main" val="2242750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additive="base">
                                        <p:cTn id="46" dur="500" fill="hold"/>
                                        <p:tgtEl>
                                          <p:spTgt spid="2"/>
                                        </p:tgtEl>
                                        <p:attrNameLst>
                                          <p:attrName>ppt_x</p:attrName>
                                        </p:attrNameLst>
                                      </p:cBhvr>
                                      <p:tavLst>
                                        <p:tav tm="0">
                                          <p:val>
                                            <p:strVal val="#ppt_x"/>
                                          </p:val>
                                        </p:tav>
                                        <p:tav tm="100000">
                                          <p:val>
                                            <p:strVal val="#ppt_x"/>
                                          </p:val>
                                        </p:tav>
                                      </p:tavLst>
                                    </p:anim>
                                    <p:anim calcmode="lin" valueType="num">
                                      <p:cBhvr additive="base">
                                        <p:cTn id="4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500" fill="hold"/>
                                        <p:tgtEl>
                                          <p:spTgt spid="11"/>
                                        </p:tgtEl>
                                        <p:attrNameLst>
                                          <p:attrName>ppt_x</p:attrName>
                                        </p:attrNameLst>
                                      </p:cBhvr>
                                      <p:tavLst>
                                        <p:tav tm="0">
                                          <p:val>
                                            <p:strVal val="#ppt_x"/>
                                          </p:val>
                                        </p:tav>
                                        <p:tav tm="100000">
                                          <p:val>
                                            <p:strVal val="#ppt_x"/>
                                          </p:val>
                                        </p:tav>
                                      </p:tavLst>
                                    </p:anim>
                                    <p:anim calcmode="lin" valueType="num">
                                      <p:cBhvr additive="base">
                                        <p:cTn id="5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2" grpId="0"/>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18661" y="356135"/>
            <a:ext cx="10202779" cy="830997"/>
          </a:xfrm>
          <a:prstGeom prst="rect">
            <a:avLst/>
          </a:prstGeom>
          <a:noFill/>
        </p:spPr>
        <p:txBody>
          <a:bodyPr wrap="square" rtlCol="0">
            <a:spAutoFit/>
          </a:bodyPr>
          <a:lstStyle/>
          <a:p>
            <a:r>
              <a:rPr lang="en-US" sz="2400" b="1" smtClean="0">
                <a:solidFill>
                  <a:schemeClr val="tx1">
                    <a:lumMod val="95000"/>
                    <a:lumOff val="5000"/>
                  </a:schemeClr>
                </a:solidFill>
              </a:rPr>
              <a:t>hoạt động cặp đôi trong 3 phút: Tìm hiểu ứng dụng của một số đơn chất mà em biết.</a:t>
            </a:r>
            <a:endParaRPr lang="en-US" sz="2400" b="1">
              <a:solidFill>
                <a:schemeClr val="tx1">
                  <a:lumMod val="95000"/>
                  <a:lumOff val="5000"/>
                </a:schemeClr>
              </a:solidFill>
            </a:endParaRPr>
          </a:p>
        </p:txBody>
      </p:sp>
      <p:sp>
        <p:nvSpPr>
          <p:cNvPr id="5" name="TextBox 4"/>
          <p:cNvSpPr txBox="1"/>
          <p:nvPr/>
        </p:nvSpPr>
        <p:spPr>
          <a:xfrm>
            <a:off x="1078029" y="1280160"/>
            <a:ext cx="9846644" cy="830997"/>
          </a:xfrm>
          <a:prstGeom prst="rect">
            <a:avLst/>
          </a:prstGeom>
          <a:solidFill>
            <a:schemeClr val="accent1">
              <a:lumMod val="50000"/>
            </a:schemeClr>
          </a:solidFill>
        </p:spPr>
        <p:txBody>
          <a:bodyPr wrap="square" rtlCol="0">
            <a:spAutoFit/>
          </a:bodyPr>
          <a:lstStyle/>
          <a:p>
            <a:r>
              <a:rPr lang="en-US" sz="2400" b="1" i="1" smtClean="0">
                <a:solidFill>
                  <a:schemeClr val="accent6">
                    <a:lumMod val="60000"/>
                    <a:lumOff val="40000"/>
                  </a:schemeClr>
                </a:solidFill>
              </a:rPr>
              <a:t>Các nhóm trình bày. có thể đặt câu hỏi nhận xét, phản biện,.... lấy điểm thường xuyên.</a:t>
            </a:r>
            <a:endParaRPr lang="en-US" sz="2400" b="1" i="1">
              <a:solidFill>
                <a:schemeClr val="accent6">
                  <a:lumMod val="60000"/>
                  <a:lumOff val="40000"/>
                </a:schemeClr>
              </a:solidFill>
            </a:endParaRPr>
          </a:p>
        </p:txBody>
      </p:sp>
      <p:pic>
        <p:nvPicPr>
          <p:cNvPr id="9218" name="Picture 2" descr="https://www.hancorp.com.vn/wp-content/uploads/2021/02/nhom-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5289" y="2204185"/>
            <a:ext cx="3511216" cy="351121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So sánh lõi đồng lõi nhôm loại nào tốt hơ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8837" y="2769077"/>
            <a:ext cx="2558749" cy="1919062"/>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Dùng nồi nhôm nấu ăn có gây hại cho sức khoẻ? | VTV.V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8661" y="3034327"/>
            <a:ext cx="3367271" cy="2762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968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222"/>
                                        </p:tgtEl>
                                        <p:attrNameLst>
                                          <p:attrName>style.visibility</p:attrName>
                                        </p:attrNameLst>
                                      </p:cBhvr>
                                      <p:to>
                                        <p:strVal val="visible"/>
                                      </p:to>
                                    </p:set>
                                    <p:anim calcmode="lin" valueType="num">
                                      <p:cBhvr additive="base">
                                        <p:cTn id="19" dur="500" fill="hold"/>
                                        <p:tgtEl>
                                          <p:spTgt spid="9222"/>
                                        </p:tgtEl>
                                        <p:attrNameLst>
                                          <p:attrName>ppt_x</p:attrName>
                                        </p:attrNameLst>
                                      </p:cBhvr>
                                      <p:tavLst>
                                        <p:tav tm="0">
                                          <p:val>
                                            <p:strVal val="#ppt_x"/>
                                          </p:val>
                                        </p:tav>
                                        <p:tav tm="100000">
                                          <p:val>
                                            <p:strVal val="#ppt_x"/>
                                          </p:val>
                                        </p:tav>
                                      </p:tavLst>
                                    </p:anim>
                                    <p:anim calcmode="lin" valueType="num">
                                      <p:cBhvr additive="base">
                                        <p:cTn id="20" dur="500" fill="hold"/>
                                        <p:tgtEl>
                                          <p:spTgt spid="92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220"/>
                                        </p:tgtEl>
                                        <p:attrNameLst>
                                          <p:attrName>style.visibility</p:attrName>
                                        </p:attrNameLst>
                                      </p:cBhvr>
                                      <p:to>
                                        <p:strVal val="visible"/>
                                      </p:to>
                                    </p:set>
                                    <p:anim calcmode="lin" valueType="num">
                                      <p:cBhvr additive="base">
                                        <p:cTn id="25" dur="500" fill="hold"/>
                                        <p:tgtEl>
                                          <p:spTgt spid="9220"/>
                                        </p:tgtEl>
                                        <p:attrNameLst>
                                          <p:attrName>ppt_x</p:attrName>
                                        </p:attrNameLst>
                                      </p:cBhvr>
                                      <p:tavLst>
                                        <p:tav tm="0">
                                          <p:val>
                                            <p:strVal val="#ppt_x"/>
                                          </p:val>
                                        </p:tav>
                                        <p:tav tm="100000">
                                          <p:val>
                                            <p:strVal val="#ppt_x"/>
                                          </p:val>
                                        </p:tav>
                                      </p:tavLst>
                                    </p:anim>
                                    <p:anim calcmode="lin" valueType="num">
                                      <p:cBhvr additive="base">
                                        <p:cTn id="26" dur="500" fill="hold"/>
                                        <p:tgtEl>
                                          <p:spTgt spid="92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218"/>
                                        </p:tgtEl>
                                        <p:attrNameLst>
                                          <p:attrName>style.visibility</p:attrName>
                                        </p:attrNameLst>
                                      </p:cBhvr>
                                      <p:to>
                                        <p:strVal val="visible"/>
                                      </p:to>
                                    </p:set>
                                    <p:anim calcmode="lin" valueType="num">
                                      <p:cBhvr additive="base">
                                        <p:cTn id="31" dur="500" fill="hold"/>
                                        <p:tgtEl>
                                          <p:spTgt spid="9218"/>
                                        </p:tgtEl>
                                        <p:attrNameLst>
                                          <p:attrName>ppt_x</p:attrName>
                                        </p:attrNameLst>
                                      </p:cBhvr>
                                      <p:tavLst>
                                        <p:tav tm="0">
                                          <p:val>
                                            <p:strVal val="#ppt_x"/>
                                          </p:val>
                                        </p:tav>
                                        <p:tav tm="100000">
                                          <p:val>
                                            <p:strVal val="#ppt_x"/>
                                          </p:val>
                                        </p:tav>
                                      </p:tavLst>
                                    </p:anim>
                                    <p:anim calcmode="lin" valueType="num">
                                      <p:cBhvr additive="base">
                                        <p:cTn id="32"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11167" y="914400"/>
            <a:ext cx="8903368" cy="4893647"/>
          </a:xfrm>
          <a:prstGeom prst="rect">
            <a:avLst/>
          </a:prstGeom>
        </p:spPr>
        <p:txBody>
          <a:bodyPr wrap="square">
            <a:spAutoFit/>
          </a:bodyPr>
          <a:lstStyle/>
          <a:p>
            <a:r>
              <a:rPr lang="vi-VN" sz="2400">
                <a:solidFill>
                  <a:schemeClr val="accent6">
                    <a:lumMod val="50000"/>
                  </a:schemeClr>
                </a:solidFill>
                <a:latin typeface="Open Sans"/>
              </a:rPr>
              <a:t>Ứng dụng của một số đơn chất:</a:t>
            </a:r>
          </a:p>
          <a:p>
            <a:pPr algn="just"/>
            <a:r>
              <a:rPr lang="vi-VN" sz="2400">
                <a:solidFill>
                  <a:schemeClr val="accent6">
                    <a:lumMod val="50000"/>
                  </a:schemeClr>
                </a:solidFill>
                <a:latin typeface="Open Sans"/>
              </a:rPr>
              <a:t>- Đơn chất đồng (copper) dùng làm lõi dây điện, que hàn đồng, đúc tượng, nam châm điện từ, các động cơ máy móc, đồ trang trí nội thất bằng đồng, …</a:t>
            </a:r>
          </a:p>
          <a:p>
            <a:pPr algn="just"/>
            <a:r>
              <a:rPr lang="vi-VN" sz="2400">
                <a:solidFill>
                  <a:schemeClr val="accent6">
                    <a:lumMod val="50000"/>
                  </a:schemeClr>
                </a:solidFill>
                <a:latin typeface="Open Sans"/>
              </a:rPr>
              <a:t>- Hydrogen: làm nhiên liệu cho động cơ xe, tên lửa, bơm khinh khí cầu, bóng thám không; dùng trong đèn xì oxygen - hydrogen, là nguyên liệu sản xuất NH</a:t>
            </a:r>
            <a:r>
              <a:rPr lang="vi-VN" sz="2400" baseline="-25000">
                <a:solidFill>
                  <a:schemeClr val="accent6">
                    <a:lumMod val="50000"/>
                  </a:schemeClr>
                </a:solidFill>
                <a:latin typeface="Open Sans"/>
              </a:rPr>
              <a:t>3</a:t>
            </a:r>
            <a:r>
              <a:rPr lang="vi-VN" sz="2400">
                <a:solidFill>
                  <a:schemeClr val="accent6">
                    <a:lumMod val="50000"/>
                  </a:schemeClr>
                </a:solidFill>
                <a:latin typeface="Open Sans"/>
              </a:rPr>
              <a:t>, HCl và nhiều hợp chất hữu cơ, …</a:t>
            </a:r>
          </a:p>
          <a:p>
            <a:pPr algn="just"/>
            <a:r>
              <a:rPr lang="vi-VN" sz="2400">
                <a:solidFill>
                  <a:schemeClr val="accent6">
                    <a:lumMod val="50000"/>
                  </a:schemeClr>
                </a:solidFill>
                <a:latin typeface="Open Sans"/>
              </a:rPr>
              <a:t>- Carbon: chế tạo ruột bút chì, điện cực, đồ trang sức, mũi khoan kim cương, than đốt, …</a:t>
            </a:r>
          </a:p>
          <a:p>
            <a:r>
              <a:rPr lang="vi-VN" sz="2400">
                <a:solidFill>
                  <a:schemeClr val="accent6">
                    <a:lumMod val="50000"/>
                  </a:schemeClr>
                </a:solidFill>
                <a:latin typeface="Open Sans"/>
              </a:rPr>
              <a:t>Mở rộng: Tên của đơn chất thường trùng với tên của nguyên tố, trừ một số trường hợp. Ví dụ: Ozone tạo nên từ oxygen, than chì và kim cương tạo nên từ carbon.</a:t>
            </a:r>
          </a:p>
        </p:txBody>
      </p:sp>
    </p:spTree>
    <p:extLst>
      <p:ext uri="{BB962C8B-B14F-4D97-AF65-F5344CB8AC3E}">
        <p14:creationId xmlns:p14="http://schemas.microsoft.com/office/powerpoint/2010/main" val="31526928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9155" y="202131"/>
            <a:ext cx="2598820" cy="523220"/>
          </a:xfrm>
          <a:prstGeom prst="rect">
            <a:avLst/>
          </a:prstGeom>
          <a:noFill/>
        </p:spPr>
        <p:txBody>
          <a:bodyPr wrap="square" rtlCol="0">
            <a:spAutoFit/>
          </a:bodyPr>
          <a:lstStyle/>
          <a:p>
            <a:r>
              <a:rPr lang="en-US" sz="2800" b="1" smtClean="0">
                <a:solidFill>
                  <a:srgbClr val="FF0000"/>
                </a:solidFill>
              </a:rPr>
              <a:t>2. Hợp chất</a:t>
            </a:r>
            <a:endParaRPr lang="en-US" sz="2800" b="1">
              <a:solidFill>
                <a:srgbClr val="FF0000"/>
              </a:solidFill>
            </a:endParaRPr>
          </a:p>
        </p:txBody>
      </p:sp>
      <p:sp>
        <p:nvSpPr>
          <p:cNvPr id="7" name="TextBox 6"/>
          <p:cNvSpPr txBox="1"/>
          <p:nvPr/>
        </p:nvSpPr>
        <p:spPr>
          <a:xfrm>
            <a:off x="462013" y="837398"/>
            <a:ext cx="6063915" cy="830997"/>
          </a:xfrm>
          <a:prstGeom prst="rect">
            <a:avLst/>
          </a:prstGeom>
          <a:noFill/>
        </p:spPr>
        <p:txBody>
          <a:bodyPr wrap="square" rtlCol="0">
            <a:spAutoFit/>
          </a:bodyPr>
          <a:lstStyle/>
          <a:p>
            <a:r>
              <a:rPr lang="en-US" sz="2400" b="1" smtClean="0"/>
              <a:t>Hãy chỉ ra các chất được tạo ra từ 2 nguyên tố trở lên?</a:t>
            </a:r>
            <a:endParaRPr lang="en-US" sz="2400" b="1"/>
          </a:p>
        </p:txBody>
      </p:sp>
      <p:pic>
        <p:nvPicPr>
          <p:cNvPr id="8" name="Picture 2" descr="Giải KHTN 7 cánh diều bài 4: Phân tử, Đơn chất, Hợp chất - Tech12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0050" y="725351"/>
            <a:ext cx="5480953" cy="43471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Phân tử - Đơn chất - Hợp chất - KHTN 7 Chân trời sáng tạ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774" y="1780442"/>
            <a:ext cx="5178391" cy="175726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21897" y="3811604"/>
            <a:ext cx="5034010" cy="954107"/>
          </a:xfrm>
          <a:prstGeom prst="rect">
            <a:avLst/>
          </a:prstGeom>
          <a:noFill/>
        </p:spPr>
        <p:txBody>
          <a:bodyPr wrap="square" rtlCol="0">
            <a:spAutoFit/>
          </a:bodyPr>
          <a:lstStyle/>
          <a:p>
            <a:r>
              <a:rPr lang="en-US" sz="2800" b="1" smtClean="0">
                <a:solidFill>
                  <a:srgbClr val="C00000"/>
                </a:solidFill>
              </a:rPr>
              <a:t>Hợp chất là được tạo nên từ 2 hay nhiều nguyên tố hóa học</a:t>
            </a:r>
            <a:endParaRPr lang="en-US" sz="2800" b="1">
              <a:solidFill>
                <a:srgbClr val="C00000"/>
              </a:solidFill>
            </a:endParaRPr>
          </a:p>
        </p:txBody>
      </p:sp>
    </p:spTree>
    <p:extLst>
      <p:ext uri="{BB962C8B-B14F-4D97-AF65-F5344CB8AC3E}">
        <p14:creationId xmlns:p14="http://schemas.microsoft.com/office/powerpoint/2010/main" val="369661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8265" y="204317"/>
            <a:ext cx="11069053" cy="4401205"/>
          </a:xfrm>
          <a:prstGeom prst="rect">
            <a:avLst/>
          </a:prstGeom>
        </p:spPr>
        <p:txBody>
          <a:bodyPr wrap="square">
            <a:spAutoFit/>
          </a:bodyPr>
          <a:lstStyle/>
          <a:p>
            <a:r>
              <a:rPr lang="vi-VN" sz="2800" smtClean="0">
                <a:solidFill>
                  <a:schemeClr val="accent2">
                    <a:lumMod val="50000"/>
                  </a:schemeClr>
                </a:solidFill>
                <a:latin typeface="Open Sans"/>
              </a:rPr>
              <a:t>Ví </a:t>
            </a:r>
            <a:r>
              <a:rPr lang="vi-VN" sz="2800">
                <a:solidFill>
                  <a:schemeClr val="accent2">
                    <a:lumMod val="50000"/>
                  </a:schemeClr>
                </a:solidFill>
                <a:latin typeface="Open Sans"/>
              </a:rPr>
              <a:t>dụ:</a:t>
            </a:r>
          </a:p>
          <a:p>
            <a:r>
              <a:rPr lang="vi-VN" sz="2800">
                <a:solidFill>
                  <a:schemeClr val="accent2">
                    <a:lumMod val="50000"/>
                  </a:schemeClr>
                </a:solidFill>
                <a:latin typeface="Open Sans"/>
              </a:rPr>
              <a:t>+ Nước là hợp chất được tạo nên từ hai nguyên tố H và O.</a:t>
            </a:r>
          </a:p>
          <a:p>
            <a:r>
              <a:rPr lang="vi-VN" sz="2800">
                <a:solidFill>
                  <a:schemeClr val="accent2">
                    <a:lumMod val="50000"/>
                  </a:schemeClr>
                </a:solidFill>
                <a:latin typeface="Open Sans"/>
              </a:rPr>
              <a:t>+ Carbon dioxide là hợp chất được tạo nên từ hai nguyên tố C và O.</a:t>
            </a:r>
          </a:p>
          <a:p>
            <a:r>
              <a:rPr lang="vi-VN" sz="2800">
                <a:solidFill>
                  <a:schemeClr val="accent2">
                    <a:lumMod val="50000"/>
                  </a:schemeClr>
                </a:solidFill>
                <a:latin typeface="Open Sans"/>
              </a:rPr>
              <a:t>+ Muối ăn là hợp chất được tạo nên từ hai nguyên tố là Na và Cl.</a:t>
            </a:r>
          </a:p>
          <a:p>
            <a:r>
              <a:rPr lang="vi-VN" sz="2800">
                <a:solidFill>
                  <a:schemeClr val="accent2">
                    <a:lumMod val="50000"/>
                  </a:schemeClr>
                </a:solidFill>
                <a:latin typeface="Open Sans"/>
              </a:rPr>
              <a:t>+ Calcium carbonate là hợp chất được tạo nên từ ba nguyên tố Ca, C và O</a:t>
            </a:r>
          </a:p>
          <a:p>
            <a:r>
              <a:rPr lang="vi-VN" sz="2800">
                <a:solidFill>
                  <a:schemeClr val="accent2">
                    <a:lumMod val="50000"/>
                  </a:schemeClr>
                </a:solidFill>
                <a:latin typeface="Open Sans"/>
              </a:rPr>
              <a:t>- Hợp chất được phân loại thành:</a:t>
            </a:r>
          </a:p>
          <a:p>
            <a:r>
              <a:rPr lang="vi-VN" sz="2800">
                <a:solidFill>
                  <a:schemeClr val="accent6">
                    <a:lumMod val="50000"/>
                  </a:schemeClr>
                </a:solidFill>
                <a:latin typeface="Open Sans"/>
              </a:rPr>
              <a:t>+ Hợp chất vô cơ: nước, carbon dioxide; muối ăn; calcium carbonate …</a:t>
            </a:r>
          </a:p>
          <a:p>
            <a:r>
              <a:rPr lang="vi-VN" sz="2800">
                <a:solidFill>
                  <a:srgbClr val="7030A0"/>
                </a:solidFill>
                <a:latin typeface="Open Sans"/>
              </a:rPr>
              <a:t>+ Hợp chất hữu cơ: glucose; protein; saccharose; …</a:t>
            </a:r>
          </a:p>
        </p:txBody>
      </p:sp>
    </p:spTree>
    <p:extLst>
      <p:ext uri="{BB962C8B-B14F-4D97-AF65-F5344CB8AC3E}">
        <p14:creationId xmlns:p14="http://schemas.microsoft.com/office/powerpoint/2010/main" val="11393170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TotalTime>
  <Words>1143</Words>
  <Application>Microsoft Office PowerPoint</Application>
  <PresentationFormat>Widescreen</PresentationFormat>
  <Paragraphs>183</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29</cp:revision>
  <dcterms:created xsi:type="dcterms:W3CDTF">2022-09-27T04:20:42Z</dcterms:created>
  <dcterms:modified xsi:type="dcterms:W3CDTF">2022-10-11T03:42:39Z</dcterms:modified>
</cp:coreProperties>
</file>