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7" r:id="rId4"/>
    <p:sldId id="256" r:id="rId5"/>
    <p:sldId id="280" r:id="rId6"/>
    <p:sldId id="281" r:id="rId7"/>
    <p:sldId id="282" r:id="rId8"/>
    <p:sldId id="284" r:id="rId9"/>
    <p:sldId id="276" r:id="rId10"/>
    <p:sldId id="283" r:id="rId11"/>
    <p:sldId id="277" r:id="rId12"/>
    <p:sldId id="278" r:id="rId13"/>
    <p:sldId id="287" r:id="rId14"/>
    <p:sldId id="279" r:id="rId15"/>
    <p:sldId id="285" r:id="rId16"/>
    <p:sldId id="286" r:id="rId17"/>
    <p:sldId id="294" r:id="rId18"/>
    <p:sldId id="295" r:id="rId19"/>
    <p:sldId id="290" r:id="rId20"/>
    <p:sldId id="288" r:id="rId21"/>
    <p:sldId id="289" r:id="rId22"/>
    <p:sldId id="258" r:id="rId23"/>
    <p:sldId id="291" r:id="rId24"/>
    <p:sldId id="259" r:id="rId25"/>
    <p:sldId id="293" r:id="rId26"/>
    <p:sldId id="261" r:id="rId27"/>
    <p:sldId id="260" r:id="rId28"/>
    <p:sldId id="292" r:id="rId29"/>
    <p:sldId id="296" r:id="rId30"/>
    <p:sldId id="263" r:id="rId31"/>
    <p:sldId id="264" r:id="rId32"/>
    <p:sldId id="265" r:id="rId33"/>
    <p:sldId id="270" r:id="rId34"/>
    <p:sldId id="300" r:id="rId35"/>
    <p:sldId id="297" r:id="rId36"/>
    <p:sldId id="301" r:id="rId37"/>
    <p:sldId id="298" r:id="rId38"/>
    <p:sldId id="302" r:id="rId39"/>
    <p:sldId id="303" r:id="rId40"/>
    <p:sldId id="262" r:id="rId41"/>
    <p:sldId id="272" r:id="rId42"/>
    <p:sldId id="27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3" d="100"/>
          <a:sy n="93"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81BF6-4779-4014-825D-1C58F5BBB428}"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79953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81BF6-4779-4014-825D-1C58F5BBB428}"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64871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81BF6-4779-4014-825D-1C58F5BBB428}"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290802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81BF6-4779-4014-825D-1C58F5BBB428}"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48554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481BF6-4779-4014-825D-1C58F5BBB428}"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17841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81BF6-4779-4014-825D-1C58F5BBB428}"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48531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81BF6-4779-4014-825D-1C58F5BBB428}"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184620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81BF6-4779-4014-825D-1C58F5BBB428}"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69018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81BF6-4779-4014-825D-1C58F5BBB428}"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213926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481BF6-4779-4014-825D-1C58F5BBB428}"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217788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481BF6-4779-4014-825D-1C58F5BBB428}"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58C-481A-4444-A3C6-4069661D5A03}" type="slidenum">
              <a:rPr lang="en-US" smtClean="0"/>
              <a:t>‹#›</a:t>
            </a:fld>
            <a:endParaRPr lang="en-US"/>
          </a:p>
        </p:txBody>
      </p:sp>
    </p:spTree>
    <p:extLst>
      <p:ext uri="{BB962C8B-B14F-4D97-AF65-F5344CB8AC3E}">
        <p14:creationId xmlns:p14="http://schemas.microsoft.com/office/powerpoint/2010/main" val="124037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81BF6-4779-4014-825D-1C58F5BBB428}" type="datetimeFigureOut">
              <a:rPr lang="en-US" smtClean="0"/>
              <a:t>10/27/2022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E58C-481A-4444-A3C6-4069661D5A03}" type="slidenum">
              <a:rPr lang="en-US" smtClean="0"/>
              <a:t>‹#›</a:t>
            </a:fld>
            <a:endParaRPr lang="en-US"/>
          </a:p>
        </p:txBody>
      </p:sp>
    </p:spTree>
    <p:extLst>
      <p:ext uri="{BB962C8B-B14F-4D97-AF65-F5344CB8AC3E}">
        <p14:creationId xmlns:p14="http://schemas.microsoft.com/office/powerpoint/2010/main" val="387720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2530" y="356260"/>
            <a:ext cx="7338951" cy="523220"/>
          </a:xfrm>
          <a:prstGeom prst="rect">
            <a:avLst/>
          </a:prstGeom>
          <a:noFill/>
        </p:spPr>
        <p:txBody>
          <a:bodyPr wrap="square" rtlCol="0">
            <a:spAutoFit/>
          </a:bodyPr>
          <a:lstStyle/>
          <a:p>
            <a:r>
              <a:rPr lang="en-US" sz="2800" b="1" smtClean="0">
                <a:solidFill>
                  <a:schemeClr val="accent1">
                    <a:lumMod val="50000"/>
                  </a:schemeClr>
                </a:solidFill>
              </a:rPr>
              <a:t>Câu 1: Hoàn thành bảng sau:</a:t>
            </a:r>
            <a:endParaRPr lang="en-US" sz="2800" b="1">
              <a:solidFill>
                <a:schemeClr val="accent1">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01981742"/>
              </p:ext>
            </p:extLst>
          </p:nvPr>
        </p:nvGraphicFramePr>
        <p:xfrm>
          <a:off x="380009" y="1080656"/>
          <a:ext cx="11625942" cy="4512621"/>
        </p:xfrm>
        <a:graphic>
          <a:graphicData uri="http://schemas.openxmlformats.org/drawingml/2006/table">
            <a:tbl>
              <a:tblPr firstRow="1" bandRow="1">
                <a:tableStyleId>{5C22544A-7EE6-4342-B048-85BDC9FD1C3A}</a:tableStyleId>
              </a:tblPr>
              <a:tblGrid>
                <a:gridCol w="1425040">
                  <a:extLst>
                    <a:ext uri="{9D8B030D-6E8A-4147-A177-3AD203B41FA5}">
                      <a16:colId xmlns:a16="http://schemas.microsoft.com/office/drawing/2014/main" val="3476045246"/>
                    </a:ext>
                  </a:extLst>
                </a:gridCol>
                <a:gridCol w="1947554">
                  <a:extLst>
                    <a:ext uri="{9D8B030D-6E8A-4147-A177-3AD203B41FA5}">
                      <a16:colId xmlns:a16="http://schemas.microsoft.com/office/drawing/2014/main" val="2836234405"/>
                    </a:ext>
                  </a:extLst>
                </a:gridCol>
                <a:gridCol w="1840675">
                  <a:extLst>
                    <a:ext uri="{9D8B030D-6E8A-4147-A177-3AD203B41FA5}">
                      <a16:colId xmlns:a16="http://schemas.microsoft.com/office/drawing/2014/main" val="3914983897"/>
                    </a:ext>
                  </a:extLst>
                </a:gridCol>
                <a:gridCol w="1662545">
                  <a:extLst>
                    <a:ext uri="{9D8B030D-6E8A-4147-A177-3AD203B41FA5}">
                      <a16:colId xmlns:a16="http://schemas.microsoft.com/office/drawing/2014/main" val="1014455792"/>
                    </a:ext>
                  </a:extLst>
                </a:gridCol>
                <a:gridCol w="1401289">
                  <a:extLst>
                    <a:ext uri="{9D8B030D-6E8A-4147-A177-3AD203B41FA5}">
                      <a16:colId xmlns:a16="http://schemas.microsoft.com/office/drawing/2014/main" val="3523581152"/>
                    </a:ext>
                  </a:extLst>
                </a:gridCol>
                <a:gridCol w="3348839">
                  <a:extLst>
                    <a:ext uri="{9D8B030D-6E8A-4147-A177-3AD203B41FA5}">
                      <a16:colId xmlns:a16="http://schemas.microsoft.com/office/drawing/2014/main" val="948944198"/>
                    </a:ext>
                  </a:extLst>
                </a:gridCol>
              </a:tblGrid>
              <a:tr h="879571">
                <a:tc>
                  <a:txBody>
                    <a:bodyPr/>
                    <a:lstStyle/>
                    <a:p>
                      <a:pPr algn="ctr"/>
                      <a:r>
                        <a:rPr lang="en-US" sz="2400" b="1" smtClean="0">
                          <a:solidFill>
                            <a:srgbClr val="FFFF00"/>
                          </a:solidFill>
                        </a:rPr>
                        <a:t>Các</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Số</a:t>
                      </a:r>
                      <a:r>
                        <a:rPr lang="en-US" sz="2400" b="1" baseline="0" smtClean="0">
                          <a:solidFill>
                            <a:srgbClr val="FFFF00"/>
                          </a:solidFill>
                        </a:rPr>
                        <a:t> nguyên tố</a:t>
                      </a:r>
                      <a:endParaRPr lang="en-US" sz="2400" b="1">
                        <a:solidFill>
                          <a:srgbClr val="FFFF00"/>
                        </a:solidFill>
                      </a:endParaRPr>
                    </a:p>
                  </a:txBody>
                  <a:tcPr/>
                </a:tc>
                <a:tc>
                  <a:txBody>
                    <a:bodyPr/>
                    <a:lstStyle/>
                    <a:p>
                      <a:pPr algn="ctr"/>
                      <a:r>
                        <a:rPr lang="en-US" sz="2400" b="1" smtClean="0">
                          <a:solidFill>
                            <a:srgbClr val="FFFF00"/>
                          </a:solidFill>
                        </a:rPr>
                        <a:t>Số</a:t>
                      </a:r>
                      <a:r>
                        <a:rPr lang="en-US" sz="2400" b="1" baseline="0" smtClean="0">
                          <a:solidFill>
                            <a:srgbClr val="FFFF00"/>
                          </a:solidFill>
                        </a:rPr>
                        <a:t> nguyên tử</a:t>
                      </a:r>
                      <a:endParaRPr lang="en-US" sz="2400" b="1">
                        <a:solidFill>
                          <a:srgbClr val="FFFF00"/>
                        </a:solidFill>
                      </a:endParaRPr>
                    </a:p>
                  </a:txBody>
                  <a:tcPr/>
                </a:tc>
                <a:tc>
                  <a:txBody>
                    <a:bodyPr/>
                    <a:lstStyle/>
                    <a:p>
                      <a:pPr algn="ctr"/>
                      <a:r>
                        <a:rPr lang="en-US" sz="2400" b="1" smtClean="0">
                          <a:solidFill>
                            <a:srgbClr val="FFFF00"/>
                          </a:solidFill>
                        </a:rPr>
                        <a:t>Đơn</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Hợp</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Khối</a:t>
                      </a:r>
                      <a:r>
                        <a:rPr lang="en-US" sz="2400" b="1" baseline="0" smtClean="0">
                          <a:solidFill>
                            <a:srgbClr val="FFFF00"/>
                          </a:solidFill>
                        </a:rPr>
                        <a:t> lượng phân tử</a:t>
                      </a:r>
                      <a:endParaRPr lang="en-US" sz="2400" b="1">
                        <a:solidFill>
                          <a:srgbClr val="FFFF00"/>
                        </a:solidFill>
                      </a:endParaRPr>
                    </a:p>
                  </a:txBody>
                  <a:tcPr/>
                </a:tc>
                <a:extLst>
                  <a:ext uri="{0D108BD9-81ED-4DB2-BD59-A6C34878D82A}">
                    <a16:rowId xmlns:a16="http://schemas.microsoft.com/office/drawing/2014/main" val="960336293"/>
                  </a:ext>
                </a:extLst>
              </a:tr>
              <a:tr h="726610">
                <a:tc>
                  <a:txBody>
                    <a:bodyPr/>
                    <a:lstStyle/>
                    <a:p>
                      <a:r>
                        <a:rPr lang="en-US" sz="2800" b="1" smtClean="0">
                          <a:solidFill>
                            <a:schemeClr val="accent2">
                              <a:lumMod val="50000"/>
                            </a:schemeClr>
                          </a:solidFill>
                        </a:rPr>
                        <a:t>Li</a:t>
                      </a:r>
                      <a:endParaRPr lang="en-US" sz="2800" b="1">
                        <a:solidFill>
                          <a:schemeClr val="accent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25567034"/>
                  </a:ext>
                </a:extLst>
              </a:tr>
              <a:tr h="726610">
                <a:tc>
                  <a:txBody>
                    <a:bodyPr/>
                    <a:lstStyle/>
                    <a:p>
                      <a:r>
                        <a:rPr lang="en-US" sz="2800" b="1" smtClean="0">
                          <a:solidFill>
                            <a:schemeClr val="accent2">
                              <a:lumMod val="50000"/>
                            </a:schemeClr>
                          </a:solidFill>
                        </a:rPr>
                        <a:t>N</a:t>
                      </a:r>
                      <a:r>
                        <a:rPr lang="en-US" sz="2800" b="1" i="0" baseline="-25000" smtClean="0">
                          <a:solidFill>
                            <a:schemeClr val="accent2">
                              <a:lumMod val="50000"/>
                            </a:schemeClr>
                          </a:solidFill>
                          <a:latin typeface="+mj-lt"/>
                        </a:rPr>
                        <a:t>2</a:t>
                      </a:r>
                      <a:endParaRPr lang="en-US" sz="2800" b="1" baseline="-25000">
                        <a:solidFill>
                          <a:schemeClr val="accent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771722"/>
                  </a:ext>
                </a:extLst>
              </a:tr>
              <a:tr h="726610">
                <a:tc>
                  <a:txBody>
                    <a:bodyPr/>
                    <a:lstStyle/>
                    <a:p>
                      <a:r>
                        <a:rPr lang="en-US" sz="2800" b="1" smtClean="0">
                          <a:solidFill>
                            <a:schemeClr val="accent2">
                              <a:lumMod val="50000"/>
                            </a:schemeClr>
                          </a:solidFill>
                        </a:rPr>
                        <a:t>CO</a:t>
                      </a:r>
                      <a:endParaRPr lang="en-US" sz="2800" b="1">
                        <a:solidFill>
                          <a:schemeClr val="accent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8157938"/>
                  </a:ext>
                </a:extLst>
              </a:tr>
              <a:tr h="726610">
                <a:tc>
                  <a:txBody>
                    <a:bodyPr/>
                    <a:lstStyle/>
                    <a:p>
                      <a:r>
                        <a:rPr lang="en-US" sz="2800" b="1" smtClean="0">
                          <a:solidFill>
                            <a:schemeClr val="accent2">
                              <a:lumMod val="50000"/>
                            </a:schemeClr>
                          </a:solidFill>
                        </a:rPr>
                        <a:t>NaCl</a:t>
                      </a:r>
                      <a:endParaRPr lang="en-US" sz="2800" b="1">
                        <a:solidFill>
                          <a:schemeClr val="accent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72653264"/>
                  </a:ext>
                </a:extLst>
              </a:tr>
              <a:tr h="726610">
                <a:tc>
                  <a:txBody>
                    <a:bodyPr/>
                    <a:lstStyle/>
                    <a:p>
                      <a:r>
                        <a:rPr lang="en-US" sz="2800" b="1" smtClean="0">
                          <a:solidFill>
                            <a:schemeClr val="accent2">
                              <a:lumMod val="50000"/>
                            </a:schemeClr>
                          </a:solidFill>
                        </a:rPr>
                        <a:t>CH</a:t>
                      </a:r>
                      <a:r>
                        <a:rPr lang="en-US" sz="2800" b="1" baseline="-25000" smtClean="0">
                          <a:solidFill>
                            <a:schemeClr val="accent2">
                              <a:lumMod val="50000"/>
                            </a:schemeClr>
                          </a:solidFill>
                        </a:rPr>
                        <a:t>4</a:t>
                      </a:r>
                      <a:endParaRPr lang="en-US" sz="2800" b="1" baseline="-25000">
                        <a:solidFill>
                          <a:schemeClr val="accent2">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03872840"/>
                  </a:ext>
                </a:extLst>
              </a:tr>
            </a:tbl>
          </a:graphicData>
        </a:graphic>
      </p:graphicFrame>
    </p:spTree>
    <p:extLst>
      <p:ext uri="{BB962C8B-B14F-4D97-AF65-F5344CB8AC3E}">
        <p14:creationId xmlns:p14="http://schemas.microsoft.com/office/powerpoint/2010/main" val="15377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2526" y="807522"/>
            <a:ext cx="8716487" cy="1815882"/>
          </a:xfrm>
          <a:prstGeom prst="rect">
            <a:avLst/>
          </a:prstGeom>
          <a:noFill/>
        </p:spPr>
        <p:txBody>
          <a:bodyPr wrap="square" rtlCol="0">
            <a:spAutoFit/>
          </a:bodyPr>
          <a:lstStyle/>
          <a:p>
            <a:r>
              <a:rPr lang="en-US" sz="2800" b="1" smtClean="0">
                <a:solidFill>
                  <a:schemeClr val="accent2">
                    <a:lumMod val="50000"/>
                  </a:schemeClr>
                </a:solidFill>
              </a:rPr>
              <a:t>Câu 2: Nhìn vào kí hiệu của nước H</a:t>
            </a:r>
            <a:r>
              <a:rPr lang="en-US" sz="2800" b="1" baseline="-25000" smtClean="0">
                <a:solidFill>
                  <a:schemeClr val="accent2">
                    <a:lumMod val="50000"/>
                  </a:schemeClr>
                </a:solidFill>
              </a:rPr>
              <a:t>2</a:t>
            </a:r>
            <a:r>
              <a:rPr lang="en-US" sz="2800" b="1" smtClean="0">
                <a:solidFill>
                  <a:schemeClr val="accent2">
                    <a:lumMod val="50000"/>
                  </a:schemeClr>
                </a:solidFill>
              </a:rPr>
              <a:t>O cho em biết được </a:t>
            </a:r>
          </a:p>
          <a:p>
            <a:r>
              <a:rPr lang="en-US" sz="2800" b="1" smtClean="0">
                <a:solidFill>
                  <a:schemeClr val="accent2">
                    <a:lumMod val="50000"/>
                  </a:schemeClr>
                </a:solidFill>
              </a:rPr>
              <a:t>- Số nguyên tố: 2;     Số nguyên tử: 3</a:t>
            </a:r>
          </a:p>
          <a:p>
            <a:r>
              <a:rPr lang="en-US" sz="2800" b="1" smtClean="0">
                <a:solidFill>
                  <a:schemeClr val="accent2">
                    <a:lumMod val="50000"/>
                  </a:schemeClr>
                </a:solidFill>
              </a:rPr>
              <a:t>-Tỉ lệ nguyên tử của Hydrogen và oxygen là: 2: 1</a:t>
            </a:r>
          </a:p>
          <a:p>
            <a:r>
              <a:rPr lang="en-US" sz="2800" b="1" smtClean="0">
                <a:solidFill>
                  <a:schemeClr val="accent2">
                    <a:lumMod val="50000"/>
                  </a:schemeClr>
                </a:solidFill>
              </a:rPr>
              <a:t>-Khối lượng nguyên tử của nước:18 amu</a:t>
            </a:r>
            <a:endParaRPr lang="en-US" sz="2800" b="1">
              <a:solidFill>
                <a:schemeClr val="accent2">
                  <a:lumMod val="50000"/>
                </a:schemeClr>
              </a:solidFill>
            </a:endParaRPr>
          </a:p>
        </p:txBody>
      </p:sp>
      <p:sp>
        <p:nvSpPr>
          <p:cNvPr id="5" name="TextBox 4"/>
          <p:cNvSpPr txBox="1"/>
          <p:nvPr/>
        </p:nvSpPr>
        <p:spPr>
          <a:xfrm>
            <a:off x="902526" y="2903717"/>
            <a:ext cx="10022774" cy="2246769"/>
          </a:xfrm>
          <a:prstGeom prst="rect">
            <a:avLst/>
          </a:prstGeom>
          <a:noFill/>
        </p:spPr>
        <p:txBody>
          <a:bodyPr wrap="square" rtlCol="0">
            <a:spAutoFit/>
          </a:bodyPr>
          <a:lstStyle/>
          <a:p>
            <a:r>
              <a:rPr lang="en-US" sz="2800" b="1" smtClean="0">
                <a:solidFill>
                  <a:schemeClr val="accent6">
                    <a:lumMod val="75000"/>
                  </a:schemeClr>
                </a:solidFill>
              </a:rPr>
              <a:t>Biểu điểm: 10 điểm</a:t>
            </a:r>
          </a:p>
          <a:p>
            <a:r>
              <a:rPr lang="en-US" sz="2800" b="1" smtClean="0">
                <a:solidFill>
                  <a:schemeClr val="accent6">
                    <a:lumMod val="75000"/>
                  </a:schemeClr>
                </a:solidFill>
              </a:rPr>
              <a:t>Câu 1: mỗi ý 1 điểm           Phần nhận xét: 2 điểm   (Tổng 7 điểm)</a:t>
            </a:r>
          </a:p>
          <a:p>
            <a:r>
              <a:rPr lang="en-US" sz="2800" b="1" smtClean="0">
                <a:solidFill>
                  <a:schemeClr val="accent6">
                    <a:lumMod val="75000"/>
                  </a:schemeClr>
                </a:solidFill>
              </a:rPr>
              <a:t>Câu 2:    2 điểm</a:t>
            </a:r>
          </a:p>
          <a:p>
            <a:r>
              <a:rPr lang="en-US" sz="2800" b="1" smtClean="0">
                <a:solidFill>
                  <a:schemeClr val="accent6">
                    <a:lumMod val="75000"/>
                  </a:schemeClr>
                </a:solidFill>
              </a:rPr>
              <a:t> Ý thức tham gia: 1 điểm</a:t>
            </a:r>
          </a:p>
          <a:p>
            <a:r>
              <a:rPr lang="en-US" sz="2800" b="1" smtClean="0">
                <a:solidFill>
                  <a:schemeClr val="accent6">
                    <a:lumMod val="75000"/>
                  </a:schemeClr>
                </a:solidFill>
              </a:rPr>
              <a:t>Thời gian thưởng 1 điểm cho nhóm có thời gian trước yêu cầu.</a:t>
            </a:r>
            <a:endParaRPr lang="en-US" sz="2800" b="1">
              <a:solidFill>
                <a:schemeClr val="accent6">
                  <a:lumMod val="75000"/>
                </a:schemeClr>
              </a:solidFill>
            </a:endParaRPr>
          </a:p>
        </p:txBody>
      </p:sp>
    </p:spTree>
    <p:extLst>
      <p:ext uri="{BB962C8B-B14F-4D97-AF65-F5344CB8AC3E}">
        <p14:creationId xmlns:p14="http://schemas.microsoft.com/office/powerpoint/2010/main" val="3263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3073" y="324636"/>
            <a:ext cx="8716487" cy="2677656"/>
          </a:xfrm>
          <a:prstGeom prst="rect">
            <a:avLst/>
          </a:prstGeom>
          <a:noFill/>
        </p:spPr>
        <p:txBody>
          <a:bodyPr wrap="square" rtlCol="0">
            <a:spAutoFit/>
          </a:bodyPr>
          <a:lstStyle/>
          <a:p>
            <a:r>
              <a:rPr lang="en-US" sz="2800" b="1" smtClean="0">
                <a:solidFill>
                  <a:schemeClr val="accent2">
                    <a:lumMod val="50000"/>
                  </a:schemeClr>
                </a:solidFill>
              </a:rPr>
              <a:t>Nhìn vào công thức hóa học của nước H</a:t>
            </a:r>
            <a:r>
              <a:rPr lang="en-US" sz="2800" b="1" baseline="-25000" smtClean="0">
                <a:solidFill>
                  <a:schemeClr val="accent2">
                    <a:lumMod val="50000"/>
                  </a:schemeClr>
                </a:solidFill>
              </a:rPr>
              <a:t>2</a:t>
            </a:r>
            <a:r>
              <a:rPr lang="en-US" sz="2800" b="1" smtClean="0">
                <a:solidFill>
                  <a:schemeClr val="accent2">
                    <a:lumMod val="50000"/>
                  </a:schemeClr>
                </a:solidFill>
              </a:rPr>
              <a:t>O cho em biết được </a:t>
            </a:r>
          </a:p>
          <a:p>
            <a:r>
              <a:rPr lang="en-US" sz="2800" b="1" smtClean="0">
                <a:solidFill>
                  <a:schemeClr val="accent2">
                    <a:lumMod val="50000"/>
                  </a:schemeClr>
                </a:solidFill>
              </a:rPr>
              <a:t>- Số nguyên tố: 2     </a:t>
            </a:r>
          </a:p>
          <a:p>
            <a:r>
              <a:rPr lang="en-US" sz="2800" b="1" smtClean="0">
                <a:solidFill>
                  <a:schemeClr val="accent2">
                    <a:lumMod val="50000"/>
                  </a:schemeClr>
                </a:solidFill>
              </a:rPr>
              <a:t>- Số nguyên tử: 3</a:t>
            </a:r>
          </a:p>
          <a:p>
            <a:r>
              <a:rPr lang="en-US" sz="2800" b="1" smtClean="0">
                <a:solidFill>
                  <a:schemeClr val="accent2">
                    <a:lumMod val="50000"/>
                  </a:schemeClr>
                </a:solidFill>
              </a:rPr>
              <a:t>- Tỉ lệ nguyên tử của Hydrogen và oxygen là: 2: 1</a:t>
            </a:r>
          </a:p>
          <a:p>
            <a:r>
              <a:rPr lang="en-US" sz="2800" b="1" smtClean="0">
                <a:solidFill>
                  <a:schemeClr val="accent2">
                    <a:lumMod val="50000"/>
                  </a:schemeClr>
                </a:solidFill>
              </a:rPr>
              <a:t>- Khối lượng nguyên tử của nước: 18 amu</a:t>
            </a:r>
            <a:endParaRPr lang="en-US" sz="2800" b="1">
              <a:solidFill>
                <a:schemeClr val="accent2">
                  <a:lumMod val="50000"/>
                </a:schemeClr>
              </a:solidFill>
            </a:endParaRPr>
          </a:p>
        </p:txBody>
      </p:sp>
      <p:sp>
        <p:nvSpPr>
          <p:cNvPr id="4" name="TextBox 3"/>
          <p:cNvSpPr txBox="1"/>
          <p:nvPr/>
        </p:nvSpPr>
        <p:spPr>
          <a:xfrm>
            <a:off x="923072" y="3650041"/>
            <a:ext cx="8716487" cy="1815882"/>
          </a:xfrm>
          <a:prstGeom prst="rect">
            <a:avLst/>
          </a:prstGeom>
          <a:noFill/>
        </p:spPr>
        <p:txBody>
          <a:bodyPr wrap="square" rtlCol="0">
            <a:spAutoFit/>
          </a:bodyPr>
          <a:lstStyle/>
          <a:p>
            <a:r>
              <a:rPr lang="en-US" sz="2800" b="1" smtClean="0">
                <a:solidFill>
                  <a:schemeClr val="accent6">
                    <a:lumMod val="50000"/>
                  </a:schemeClr>
                </a:solidFill>
              </a:rPr>
              <a:t>- Các nguyên tố hóa học tạo nên chất</a:t>
            </a:r>
          </a:p>
          <a:p>
            <a:r>
              <a:rPr lang="en-US" sz="2800" b="1" smtClean="0">
                <a:solidFill>
                  <a:schemeClr val="accent6">
                    <a:lumMod val="50000"/>
                  </a:schemeClr>
                </a:solidFill>
              </a:rPr>
              <a:t>- Số nguyên tử tham gia trong chất.</a:t>
            </a:r>
          </a:p>
          <a:p>
            <a:r>
              <a:rPr lang="en-US" sz="2800" b="1" smtClean="0">
                <a:solidFill>
                  <a:schemeClr val="accent6">
                    <a:lumMod val="50000"/>
                  </a:schemeClr>
                </a:solidFill>
              </a:rPr>
              <a:t>- Tỉ lệ số nguyên tử của các nguyên tố hóa học.</a:t>
            </a:r>
          </a:p>
          <a:p>
            <a:r>
              <a:rPr lang="en-US" sz="2800" b="1" smtClean="0">
                <a:solidFill>
                  <a:schemeClr val="accent6">
                    <a:lumMod val="50000"/>
                  </a:schemeClr>
                </a:solidFill>
              </a:rPr>
              <a:t>- Khối lượng nguyên tử của chất.</a:t>
            </a:r>
            <a:endParaRPr lang="en-US" sz="2800" b="1">
              <a:solidFill>
                <a:schemeClr val="accent6">
                  <a:lumMod val="50000"/>
                </a:schemeClr>
              </a:solidFill>
            </a:endParaRPr>
          </a:p>
        </p:txBody>
      </p:sp>
      <p:sp>
        <p:nvSpPr>
          <p:cNvPr id="5" name="Rectangle 4"/>
          <p:cNvSpPr/>
          <p:nvPr/>
        </p:nvSpPr>
        <p:spPr>
          <a:xfrm>
            <a:off x="923073" y="3079289"/>
            <a:ext cx="8328114" cy="523220"/>
          </a:xfrm>
          <a:prstGeom prst="rect">
            <a:avLst/>
          </a:prstGeom>
        </p:spPr>
        <p:txBody>
          <a:bodyPr wrap="none">
            <a:spAutoFit/>
          </a:bodyPr>
          <a:lstStyle/>
          <a:p>
            <a:r>
              <a:rPr lang="en-US" sz="2800" b="1">
                <a:solidFill>
                  <a:schemeClr val="accent5">
                    <a:lumMod val="50000"/>
                  </a:schemeClr>
                </a:solidFill>
              </a:rPr>
              <a:t>Nhìn vào công thức hóa học cho em biết được điều gì?</a:t>
            </a:r>
          </a:p>
        </p:txBody>
      </p:sp>
    </p:spTree>
    <p:extLst>
      <p:ext uri="{BB962C8B-B14F-4D97-AF65-F5344CB8AC3E}">
        <p14:creationId xmlns:p14="http://schemas.microsoft.com/office/powerpoint/2010/main" val="34007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962" y="425032"/>
            <a:ext cx="8958543" cy="523220"/>
          </a:xfrm>
          <a:prstGeom prst="rect">
            <a:avLst/>
          </a:prstGeom>
        </p:spPr>
        <p:txBody>
          <a:bodyPr wrap="none">
            <a:spAutoFit/>
          </a:bodyPr>
          <a:lstStyle/>
          <a:p>
            <a:r>
              <a:rPr lang="en-US" sz="2800" b="1" smtClean="0">
                <a:solidFill>
                  <a:schemeClr val="accent5">
                    <a:lumMod val="50000"/>
                  </a:schemeClr>
                </a:solidFill>
              </a:rPr>
              <a:t>Ý nghĩa của công thức hóa học: Công thức hóa học cho biết</a:t>
            </a:r>
            <a:endParaRPr lang="en-US" sz="2800" b="1">
              <a:solidFill>
                <a:schemeClr val="accent5">
                  <a:lumMod val="50000"/>
                </a:schemeClr>
              </a:solidFill>
            </a:endParaRPr>
          </a:p>
        </p:txBody>
      </p:sp>
      <p:sp>
        <p:nvSpPr>
          <p:cNvPr id="3" name="TextBox 2"/>
          <p:cNvSpPr txBox="1"/>
          <p:nvPr/>
        </p:nvSpPr>
        <p:spPr>
          <a:xfrm>
            <a:off x="758687" y="1167510"/>
            <a:ext cx="8716487" cy="1815882"/>
          </a:xfrm>
          <a:prstGeom prst="rect">
            <a:avLst/>
          </a:prstGeom>
          <a:noFill/>
        </p:spPr>
        <p:txBody>
          <a:bodyPr wrap="square" rtlCol="0">
            <a:spAutoFit/>
          </a:bodyPr>
          <a:lstStyle/>
          <a:p>
            <a:r>
              <a:rPr lang="en-US" sz="2800" b="1" smtClean="0">
                <a:solidFill>
                  <a:schemeClr val="accent6">
                    <a:lumMod val="50000"/>
                  </a:schemeClr>
                </a:solidFill>
              </a:rPr>
              <a:t>- Các nguyên tố hóa học tạo nên chất</a:t>
            </a:r>
          </a:p>
          <a:p>
            <a:r>
              <a:rPr lang="en-US" sz="2800" b="1" smtClean="0">
                <a:solidFill>
                  <a:schemeClr val="accent6">
                    <a:lumMod val="50000"/>
                  </a:schemeClr>
                </a:solidFill>
              </a:rPr>
              <a:t>- Số nguyên tử tham gia trong chất.</a:t>
            </a:r>
          </a:p>
          <a:p>
            <a:r>
              <a:rPr lang="en-US" sz="2800" b="1" smtClean="0">
                <a:solidFill>
                  <a:schemeClr val="accent6">
                    <a:lumMod val="50000"/>
                  </a:schemeClr>
                </a:solidFill>
              </a:rPr>
              <a:t>- Tỉ lệ số nguyên tử của các nguyên tố hóa học.</a:t>
            </a:r>
          </a:p>
          <a:p>
            <a:r>
              <a:rPr lang="en-US" sz="2800" b="1" smtClean="0">
                <a:solidFill>
                  <a:schemeClr val="accent6">
                    <a:lumMod val="50000"/>
                  </a:schemeClr>
                </a:solidFill>
              </a:rPr>
              <a:t>- Khối lượng nguyên tử của chất.</a:t>
            </a:r>
            <a:endParaRPr lang="en-US" sz="2800" b="1">
              <a:solidFill>
                <a:schemeClr val="accent6">
                  <a:lumMod val="50000"/>
                </a:schemeClr>
              </a:solidFill>
            </a:endParaRPr>
          </a:p>
        </p:txBody>
      </p:sp>
      <p:sp>
        <p:nvSpPr>
          <p:cNvPr id="4" name="TextBox 3"/>
          <p:cNvSpPr txBox="1"/>
          <p:nvPr/>
        </p:nvSpPr>
        <p:spPr>
          <a:xfrm>
            <a:off x="873962" y="2983392"/>
            <a:ext cx="8601212" cy="523220"/>
          </a:xfrm>
          <a:prstGeom prst="rect">
            <a:avLst/>
          </a:prstGeom>
          <a:noFill/>
        </p:spPr>
        <p:txBody>
          <a:bodyPr wrap="square" rtlCol="0">
            <a:spAutoFit/>
          </a:bodyPr>
          <a:lstStyle/>
          <a:p>
            <a:r>
              <a:rPr lang="en-US" sz="2800" b="1" smtClean="0">
                <a:solidFill>
                  <a:schemeClr val="accent2">
                    <a:lumMod val="50000"/>
                  </a:schemeClr>
                </a:solidFill>
              </a:rPr>
              <a:t>Ví dụ: Công thức hóa học của calcium carbonate là CaCO</a:t>
            </a:r>
            <a:r>
              <a:rPr lang="en-US" sz="2800" b="1" baseline="-25000" smtClean="0">
                <a:solidFill>
                  <a:schemeClr val="accent2">
                    <a:lumMod val="50000"/>
                  </a:schemeClr>
                </a:solidFill>
              </a:rPr>
              <a:t>3</a:t>
            </a:r>
            <a:endParaRPr lang="en-US" sz="2800" b="1" baseline="-25000">
              <a:solidFill>
                <a:schemeClr val="accent2">
                  <a:lumMod val="50000"/>
                </a:schemeClr>
              </a:solidFill>
            </a:endParaRPr>
          </a:p>
        </p:txBody>
      </p:sp>
      <p:sp>
        <p:nvSpPr>
          <p:cNvPr id="5" name="TextBox 4"/>
          <p:cNvSpPr txBox="1"/>
          <p:nvPr/>
        </p:nvSpPr>
        <p:spPr>
          <a:xfrm>
            <a:off x="1047964" y="3657600"/>
            <a:ext cx="9472773" cy="523220"/>
          </a:xfrm>
          <a:prstGeom prst="rect">
            <a:avLst/>
          </a:prstGeom>
          <a:noFill/>
        </p:spPr>
        <p:txBody>
          <a:bodyPr wrap="square" rtlCol="0">
            <a:spAutoFit/>
          </a:bodyPr>
          <a:lstStyle/>
          <a:p>
            <a:r>
              <a:rPr lang="en-US" sz="2800" b="1" smtClean="0"/>
              <a:t>Em biết những thông tin gì về công thức calcium carbonate? </a:t>
            </a:r>
            <a:endParaRPr lang="en-US" sz="2800" b="1"/>
          </a:p>
        </p:txBody>
      </p:sp>
      <p:sp>
        <p:nvSpPr>
          <p:cNvPr id="6" name="TextBox 5"/>
          <p:cNvSpPr txBox="1"/>
          <p:nvPr/>
        </p:nvSpPr>
        <p:spPr>
          <a:xfrm>
            <a:off x="873962" y="4274049"/>
            <a:ext cx="9739242" cy="2246769"/>
          </a:xfrm>
          <a:prstGeom prst="rect">
            <a:avLst/>
          </a:prstGeom>
          <a:noFill/>
        </p:spPr>
        <p:txBody>
          <a:bodyPr wrap="square" rtlCol="0">
            <a:spAutoFit/>
          </a:bodyPr>
          <a:lstStyle/>
          <a:p>
            <a:r>
              <a:rPr lang="en-US" sz="2800" b="1" smtClean="0">
                <a:solidFill>
                  <a:schemeClr val="accent1">
                    <a:lumMod val="50000"/>
                  </a:schemeClr>
                </a:solidFill>
              </a:rPr>
              <a:t>- Calcium carbonate gồm 3 nguyên tố: Ca; C; O</a:t>
            </a:r>
          </a:p>
          <a:p>
            <a:r>
              <a:rPr lang="en-US" sz="2800" b="1" smtClean="0">
                <a:solidFill>
                  <a:schemeClr val="accent1">
                    <a:lumMod val="50000"/>
                  </a:schemeClr>
                </a:solidFill>
              </a:rPr>
              <a:t>- Số nguyên tử tham gia: 1 nguyên tử Ca; 1 nguyên tử C; 3 nguyên tử O.</a:t>
            </a:r>
          </a:p>
          <a:p>
            <a:r>
              <a:rPr lang="en-US" sz="2800" b="1" smtClean="0">
                <a:solidFill>
                  <a:schemeClr val="accent1">
                    <a:lumMod val="50000"/>
                  </a:schemeClr>
                </a:solidFill>
              </a:rPr>
              <a:t>- Tỉ lệ số  nguyên tử Ca: C: O là 1:1:3</a:t>
            </a:r>
          </a:p>
          <a:p>
            <a:r>
              <a:rPr lang="en-US" sz="2800" b="1" smtClean="0">
                <a:solidFill>
                  <a:schemeClr val="accent1">
                    <a:lumMod val="50000"/>
                  </a:schemeClr>
                </a:solidFill>
              </a:rPr>
              <a:t>- Khối lượng phân tử: m = 40 + 12 + 3.16 = 100 (amu)</a:t>
            </a:r>
            <a:endParaRPr lang="en-US" sz="2800" b="1">
              <a:solidFill>
                <a:schemeClr val="accent1">
                  <a:lumMod val="50000"/>
                </a:schemeClr>
              </a:solidFill>
            </a:endParaRPr>
          </a:p>
        </p:txBody>
      </p:sp>
    </p:spTree>
    <p:extLst>
      <p:ext uri="{BB962C8B-B14F-4D97-AF65-F5344CB8AC3E}">
        <p14:creationId xmlns:p14="http://schemas.microsoft.com/office/powerpoint/2010/main" val="3681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997" y="349321"/>
            <a:ext cx="11260477" cy="3108543"/>
          </a:xfrm>
          <a:prstGeom prst="rect">
            <a:avLst/>
          </a:prstGeom>
          <a:noFill/>
        </p:spPr>
        <p:txBody>
          <a:bodyPr wrap="square" rtlCol="0">
            <a:spAutoFit/>
          </a:bodyPr>
          <a:lstStyle/>
          <a:p>
            <a:r>
              <a:rPr lang="en-US" sz="2800" b="1" smtClean="0"/>
              <a:t>Câu 1: Hãy viết công thức hóa học của các nguyên tố sau đây:</a:t>
            </a:r>
          </a:p>
          <a:p>
            <a:r>
              <a:rPr lang="en-US" sz="2800" b="1" smtClean="0"/>
              <a:t>a. Magnesium oxide, cho biết 1 phân tử của nó chứa 1 gnuyên tử magnesium và 1 nguyên tử oxygen.</a:t>
            </a:r>
          </a:p>
          <a:p>
            <a:r>
              <a:rPr lang="en-US" sz="2800" b="1" smtClean="0"/>
              <a:t>b. Copper sulfate , biết 1 phân tử của nó chứa 1 nguyên tử copper, 1 nguyên tử sulfur và 4 nguyên tử oxygen.</a:t>
            </a:r>
          </a:p>
          <a:p>
            <a:r>
              <a:rPr lang="en-US" sz="2800" b="1" smtClean="0"/>
              <a:t>c. Đường ăn, biết 1 phân tử đường của nó chứa 12 nguyên tử carbon, 22 nguyên tử hydrogen và 11 nguyên tử oxygen.</a:t>
            </a:r>
            <a:endParaRPr lang="en-US" sz="2800" b="1"/>
          </a:p>
        </p:txBody>
      </p:sp>
      <p:sp>
        <p:nvSpPr>
          <p:cNvPr id="5" name="TextBox 4"/>
          <p:cNvSpPr txBox="1"/>
          <p:nvPr/>
        </p:nvSpPr>
        <p:spPr>
          <a:xfrm>
            <a:off x="791110" y="3470189"/>
            <a:ext cx="1613042" cy="523220"/>
          </a:xfrm>
          <a:prstGeom prst="rect">
            <a:avLst/>
          </a:prstGeom>
          <a:noFill/>
        </p:spPr>
        <p:txBody>
          <a:bodyPr wrap="square" rtlCol="0">
            <a:spAutoFit/>
          </a:bodyPr>
          <a:lstStyle/>
          <a:p>
            <a:r>
              <a:rPr lang="en-US" sz="2800" b="1" smtClean="0">
                <a:solidFill>
                  <a:schemeClr val="accent2">
                    <a:lumMod val="50000"/>
                  </a:schemeClr>
                </a:solidFill>
              </a:rPr>
              <a:t>a. MgO</a:t>
            </a:r>
            <a:endParaRPr lang="en-US" sz="2800" b="1">
              <a:solidFill>
                <a:schemeClr val="accent2">
                  <a:lumMod val="50000"/>
                </a:schemeClr>
              </a:solidFill>
            </a:endParaRPr>
          </a:p>
        </p:txBody>
      </p:sp>
      <p:sp>
        <p:nvSpPr>
          <p:cNvPr id="6" name="TextBox 5"/>
          <p:cNvSpPr txBox="1"/>
          <p:nvPr/>
        </p:nvSpPr>
        <p:spPr>
          <a:xfrm>
            <a:off x="2854503" y="3453905"/>
            <a:ext cx="1613042" cy="523220"/>
          </a:xfrm>
          <a:prstGeom prst="rect">
            <a:avLst/>
          </a:prstGeom>
          <a:noFill/>
        </p:spPr>
        <p:txBody>
          <a:bodyPr wrap="square" rtlCol="0">
            <a:spAutoFit/>
          </a:bodyPr>
          <a:lstStyle/>
          <a:p>
            <a:r>
              <a:rPr lang="en-US" sz="2800" b="1" smtClean="0">
                <a:solidFill>
                  <a:schemeClr val="accent5">
                    <a:lumMod val="50000"/>
                  </a:schemeClr>
                </a:solidFill>
              </a:rPr>
              <a:t>b. CuSO</a:t>
            </a:r>
            <a:r>
              <a:rPr lang="en-US" sz="2800" b="1" baseline="-25000" smtClean="0">
                <a:solidFill>
                  <a:schemeClr val="accent5">
                    <a:lumMod val="50000"/>
                  </a:schemeClr>
                </a:solidFill>
              </a:rPr>
              <a:t>4</a:t>
            </a:r>
            <a:endParaRPr lang="en-US" sz="2800" b="1" baseline="-25000">
              <a:solidFill>
                <a:schemeClr val="accent5">
                  <a:lumMod val="50000"/>
                </a:schemeClr>
              </a:solidFill>
            </a:endParaRPr>
          </a:p>
        </p:txBody>
      </p:sp>
      <p:sp>
        <p:nvSpPr>
          <p:cNvPr id="7" name="TextBox 6"/>
          <p:cNvSpPr txBox="1"/>
          <p:nvPr/>
        </p:nvSpPr>
        <p:spPr>
          <a:xfrm>
            <a:off x="5207284" y="3415703"/>
            <a:ext cx="2119902" cy="523220"/>
          </a:xfrm>
          <a:prstGeom prst="rect">
            <a:avLst/>
          </a:prstGeom>
          <a:noFill/>
        </p:spPr>
        <p:txBody>
          <a:bodyPr wrap="square" rtlCol="0">
            <a:spAutoFit/>
          </a:bodyPr>
          <a:lstStyle/>
          <a:p>
            <a:r>
              <a:rPr lang="en-US" sz="2800" b="1">
                <a:solidFill>
                  <a:schemeClr val="accent6">
                    <a:lumMod val="50000"/>
                  </a:schemeClr>
                </a:solidFill>
              </a:rPr>
              <a:t>c</a:t>
            </a:r>
            <a:r>
              <a:rPr lang="en-US" sz="2800" b="1" smtClean="0">
                <a:solidFill>
                  <a:schemeClr val="accent6">
                    <a:lumMod val="50000"/>
                  </a:schemeClr>
                </a:solidFill>
              </a:rPr>
              <a:t>. C</a:t>
            </a:r>
            <a:r>
              <a:rPr lang="en-US" sz="2800" b="1" baseline="-25000" smtClean="0">
                <a:solidFill>
                  <a:schemeClr val="accent6">
                    <a:lumMod val="50000"/>
                  </a:schemeClr>
                </a:solidFill>
              </a:rPr>
              <a:t>12</a:t>
            </a:r>
            <a:r>
              <a:rPr lang="en-US" sz="2800" b="1" smtClean="0">
                <a:solidFill>
                  <a:schemeClr val="accent6">
                    <a:lumMod val="50000"/>
                  </a:schemeClr>
                </a:solidFill>
              </a:rPr>
              <a:t>H</a:t>
            </a:r>
            <a:r>
              <a:rPr lang="en-US" sz="2800" b="1" baseline="-25000" smtClean="0">
                <a:solidFill>
                  <a:schemeClr val="accent6">
                    <a:lumMod val="50000"/>
                  </a:schemeClr>
                </a:solidFill>
              </a:rPr>
              <a:t>22</a:t>
            </a:r>
            <a:r>
              <a:rPr lang="en-US" sz="2800" b="1" smtClean="0">
                <a:solidFill>
                  <a:schemeClr val="accent6">
                    <a:lumMod val="50000"/>
                  </a:schemeClr>
                </a:solidFill>
              </a:rPr>
              <a:t>O</a:t>
            </a:r>
            <a:r>
              <a:rPr lang="en-US" sz="2800" b="1" baseline="-25000" smtClean="0">
                <a:solidFill>
                  <a:schemeClr val="accent6">
                    <a:lumMod val="50000"/>
                  </a:schemeClr>
                </a:solidFill>
              </a:rPr>
              <a:t>11</a:t>
            </a:r>
            <a:endParaRPr lang="en-US" sz="2800" b="1" baseline="-25000">
              <a:solidFill>
                <a:schemeClr val="accent6">
                  <a:lumMod val="50000"/>
                </a:schemeClr>
              </a:solidFill>
            </a:endParaRPr>
          </a:p>
        </p:txBody>
      </p:sp>
      <p:sp>
        <p:nvSpPr>
          <p:cNvPr id="8" name="TextBox 7"/>
          <p:cNvSpPr txBox="1"/>
          <p:nvPr/>
        </p:nvSpPr>
        <p:spPr>
          <a:xfrm>
            <a:off x="636997" y="4005734"/>
            <a:ext cx="7993293" cy="523220"/>
          </a:xfrm>
          <a:prstGeom prst="rect">
            <a:avLst/>
          </a:prstGeom>
          <a:noFill/>
        </p:spPr>
        <p:txBody>
          <a:bodyPr wrap="square" rtlCol="0">
            <a:spAutoFit/>
          </a:bodyPr>
          <a:lstStyle/>
          <a:p>
            <a:r>
              <a:rPr lang="en-US" sz="2800" b="1" smtClean="0"/>
              <a:t>Câu 2: Công thức của sulfuric acid là H</a:t>
            </a:r>
            <a:r>
              <a:rPr lang="en-US" sz="2800" b="1" baseline="-25000" smtClean="0"/>
              <a:t>2</a:t>
            </a:r>
            <a:r>
              <a:rPr lang="en-US" sz="2800" b="1" smtClean="0"/>
              <a:t>SO</a:t>
            </a:r>
            <a:r>
              <a:rPr lang="en-US" sz="2800" b="1" baseline="-25000" smtClean="0"/>
              <a:t>4</a:t>
            </a:r>
            <a:r>
              <a:rPr lang="en-US" sz="2800" b="1" smtClean="0"/>
              <a:t>.</a:t>
            </a:r>
            <a:endParaRPr lang="en-US" sz="2800" b="1"/>
          </a:p>
        </p:txBody>
      </p:sp>
      <p:sp>
        <p:nvSpPr>
          <p:cNvPr id="9" name="TextBox 8"/>
          <p:cNvSpPr txBox="1"/>
          <p:nvPr/>
        </p:nvSpPr>
        <p:spPr>
          <a:xfrm>
            <a:off x="698642" y="4459561"/>
            <a:ext cx="7870002" cy="523220"/>
          </a:xfrm>
          <a:prstGeom prst="rect">
            <a:avLst/>
          </a:prstGeom>
          <a:noFill/>
        </p:spPr>
        <p:txBody>
          <a:bodyPr wrap="square" rtlCol="0">
            <a:spAutoFit/>
          </a:bodyPr>
          <a:lstStyle/>
          <a:p>
            <a:r>
              <a:rPr lang="en-US" sz="2800" b="1" smtClean="0"/>
              <a:t>a. Gọi tên các nguyên tố có trong sulfuric acid.</a:t>
            </a:r>
            <a:endParaRPr lang="en-US" sz="2800" b="1"/>
          </a:p>
        </p:txBody>
      </p:sp>
      <p:sp>
        <p:nvSpPr>
          <p:cNvPr id="10" name="TextBox 9"/>
          <p:cNvSpPr txBox="1"/>
          <p:nvPr/>
        </p:nvSpPr>
        <p:spPr>
          <a:xfrm>
            <a:off x="698642" y="4982781"/>
            <a:ext cx="10572107" cy="523220"/>
          </a:xfrm>
          <a:prstGeom prst="rect">
            <a:avLst/>
          </a:prstGeom>
          <a:noFill/>
        </p:spPr>
        <p:txBody>
          <a:bodyPr wrap="square" rtlCol="0">
            <a:spAutoFit/>
          </a:bodyPr>
          <a:lstStyle/>
          <a:p>
            <a:r>
              <a:rPr lang="en-US" sz="2800" b="1" smtClean="0"/>
              <a:t>b. Có bao nhiêu nguyên tử của mỗi nguyên tố đó trong sulfuric acid.</a:t>
            </a:r>
            <a:endParaRPr lang="en-US" sz="2800" b="1"/>
          </a:p>
        </p:txBody>
      </p:sp>
      <p:sp>
        <p:nvSpPr>
          <p:cNvPr id="11" name="TextBox 10"/>
          <p:cNvSpPr txBox="1"/>
          <p:nvPr/>
        </p:nvSpPr>
        <p:spPr>
          <a:xfrm>
            <a:off x="482884" y="5436608"/>
            <a:ext cx="11414590" cy="523220"/>
          </a:xfrm>
          <a:prstGeom prst="rect">
            <a:avLst/>
          </a:prstGeom>
          <a:noFill/>
        </p:spPr>
        <p:txBody>
          <a:bodyPr wrap="square" rtlCol="0">
            <a:spAutoFit/>
          </a:bodyPr>
          <a:lstStyle/>
          <a:p>
            <a:r>
              <a:rPr lang="en-US" sz="2800" b="1" smtClean="0">
                <a:solidFill>
                  <a:schemeClr val="accent4">
                    <a:lumMod val="50000"/>
                  </a:schemeClr>
                </a:solidFill>
              </a:rPr>
              <a:t>a. Tên các nguyên tố có trong sulfuric acid là: hydrogen H; Sulfur S; oxygen O</a:t>
            </a:r>
            <a:endParaRPr lang="en-US" sz="2800" b="1">
              <a:solidFill>
                <a:schemeClr val="accent4">
                  <a:lumMod val="50000"/>
                </a:schemeClr>
              </a:solidFill>
            </a:endParaRPr>
          </a:p>
        </p:txBody>
      </p:sp>
      <p:sp>
        <p:nvSpPr>
          <p:cNvPr id="12" name="TextBox 11"/>
          <p:cNvSpPr txBox="1"/>
          <p:nvPr/>
        </p:nvSpPr>
        <p:spPr>
          <a:xfrm>
            <a:off x="482884" y="5912900"/>
            <a:ext cx="11414590" cy="523220"/>
          </a:xfrm>
          <a:prstGeom prst="rect">
            <a:avLst/>
          </a:prstGeom>
          <a:noFill/>
        </p:spPr>
        <p:txBody>
          <a:bodyPr wrap="square" rtlCol="0">
            <a:spAutoFit/>
          </a:bodyPr>
          <a:lstStyle/>
          <a:p>
            <a:r>
              <a:rPr lang="en-US" sz="2800" b="1" smtClean="0">
                <a:solidFill>
                  <a:schemeClr val="accent2">
                    <a:lumMod val="75000"/>
                  </a:schemeClr>
                </a:solidFill>
              </a:rPr>
              <a:t>b. Có 2 nguyên tử H; 1 nguyên tử S; 4 nguyên tử O</a:t>
            </a:r>
            <a:endParaRPr lang="en-US" sz="2800" b="1">
              <a:solidFill>
                <a:schemeClr val="accent2">
                  <a:lumMod val="75000"/>
                </a:schemeClr>
              </a:solidFill>
            </a:endParaRPr>
          </a:p>
        </p:txBody>
      </p:sp>
    </p:spTree>
    <p:extLst>
      <p:ext uri="{BB962C8B-B14F-4D97-AF65-F5344CB8AC3E}">
        <p14:creationId xmlns:p14="http://schemas.microsoft.com/office/powerpoint/2010/main" val="21328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1)">
                                      <p:cBhvr>
                                        <p:cTn id="5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367" y="2530663"/>
            <a:ext cx="9036448" cy="523220"/>
          </a:xfrm>
          <a:prstGeom prst="rect">
            <a:avLst/>
          </a:prstGeom>
        </p:spPr>
        <p:txBody>
          <a:bodyPr wrap="none">
            <a:spAutoFit/>
          </a:bodyPr>
          <a:lstStyle/>
          <a:p>
            <a:r>
              <a:rPr lang="en-US" sz="2800" b="1" smtClean="0">
                <a:solidFill>
                  <a:schemeClr val="accent1">
                    <a:lumMod val="50000"/>
                  </a:schemeClr>
                </a:solidFill>
              </a:rPr>
              <a:t>Bước 1: Khối </a:t>
            </a:r>
            <a:r>
              <a:rPr lang="en-US" sz="2800" b="1">
                <a:solidFill>
                  <a:schemeClr val="accent1">
                    <a:lumMod val="50000"/>
                  </a:schemeClr>
                </a:solidFill>
              </a:rPr>
              <a:t>lượng phân tử: m = 40 + 12 + 3.16 = 100 (amu)</a:t>
            </a:r>
          </a:p>
        </p:txBody>
      </p:sp>
      <p:sp>
        <p:nvSpPr>
          <p:cNvPr id="3" name="TextBox 2"/>
          <p:cNvSpPr txBox="1"/>
          <p:nvPr/>
        </p:nvSpPr>
        <p:spPr>
          <a:xfrm>
            <a:off x="666077" y="430606"/>
            <a:ext cx="10892349" cy="954107"/>
          </a:xfrm>
          <a:prstGeom prst="rect">
            <a:avLst/>
          </a:prstGeom>
          <a:noFill/>
        </p:spPr>
        <p:txBody>
          <a:bodyPr wrap="square" rtlCol="0">
            <a:spAutoFit/>
          </a:bodyPr>
          <a:lstStyle/>
          <a:p>
            <a:r>
              <a:rPr lang="en-US" sz="2800" b="1" smtClean="0">
                <a:solidFill>
                  <a:schemeClr val="tx1">
                    <a:lumMod val="85000"/>
                    <a:lumOff val="15000"/>
                  </a:schemeClr>
                </a:solidFill>
              </a:rPr>
              <a:t>Hoạt động nhóm bàn 3 phút thực hiện yêu cầu: Hãy tính phần trăm của nguyên tố Ca; C; O có trong phân tử calcium carbonate là CaCO</a:t>
            </a:r>
            <a:r>
              <a:rPr lang="en-US" sz="2800" b="1" baseline="-25000" smtClean="0">
                <a:solidFill>
                  <a:schemeClr val="tx1">
                    <a:lumMod val="85000"/>
                    <a:lumOff val="15000"/>
                  </a:schemeClr>
                </a:solidFill>
              </a:rPr>
              <a:t>3</a:t>
            </a:r>
            <a:endParaRPr lang="en-US" sz="2800" b="1" baseline="-25000">
              <a:solidFill>
                <a:schemeClr val="tx1">
                  <a:lumMod val="85000"/>
                  <a:lumOff val="15000"/>
                </a:schemeClr>
              </a:solidFill>
            </a:endParaRPr>
          </a:p>
        </p:txBody>
      </p:sp>
      <p:sp>
        <p:nvSpPr>
          <p:cNvPr id="4" name="Rectangle 3"/>
          <p:cNvSpPr/>
          <p:nvPr/>
        </p:nvSpPr>
        <p:spPr>
          <a:xfrm>
            <a:off x="890396" y="1826883"/>
            <a:ext cx="1236236" cy="523220"/>
          </a:xfrm>
          <a:prstGeom prst="rect">
            <a:avLst/>
          </a:prstGeom>
        </p:spPr>
        <p:txBody>
          <a:bodyPr wrap="none">
            <a:spAutoFit/>
          </a:bodyPr>
          <a:lstStyle/>
          <a:p>
            <a:r>
              <a:rPr lang="en-US" sz="2800" b="1" smtClean="0">
                <a:solidFill>
                  <a:schemeClr val="accent1">
                    <a:lumMod val="50000"/>
                  </a:schemeClr>
                </a:solidFill>
              </a:rPr>
              <a:t>Đáp án</a:t>
            </a:r>
            <a:endParaRPr lang="en-US" sz="2800" b="1">
              <a:solidFill>
                <a:schemeClr val="accent1">
                  <a:lumMod val="50000"/>
                </a:schemeClr>
              </a:solidFill>
            </a:endParaRPr>
          </a:p>
        </p:txBody>
      </p:sp>
      <mc:AlternateContent xmlns:mc="http://schemas.openxmlformats.org/markup-compatibility/2006" xmlns:a14="http://schemas.microsoft.com/office/drawing/2010/main">
        <mc:Choice Requires="a14">
          <p:sp>
            <p:nvSpPr>
              <p:cNvPr id="5" name="Rectangle 4"/>
              <p:cNvSpPr/>
              <p:nvPr/>
            </p:nvSpPr>
            <p:spPr>
              <a:xfrm>
                <a:off x="789367" y="3082789"/>
                <a:ext cx="7922490" cy="714683"/>
              </a:xfrm>
              <a:prstGeom prst="rect">
                <a:avLst/>
              </a:prstGeom>
            </p:spPr>
            <p:txBody>
              <a:bodyPr wrap="none">
                <a:spAutoFit/>
              </a:bodyPr>
              <a:lstStyle/>
              <a:p>
                <a:r>
                  <a:rPr lang="en-US" sz="2800" b="1" smtClean="0">
                    <a:solidFill>
                      <a:schemeClr val="accent1">
                        <a:lumMod val="50000"/>
                      </a:schemeClr>
                    </a:solidFill>
                  </a:rPr>
                  <a:t>% khối lượng của nguyên tố Ca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𝟒𝟎</m:t>
                        </m:r>
                      </m:num>
                      <m:den>
                        <m:r>
                          <a:rPr lang="en-US" sz="2800" b="1" i="1" smtClean="0">
                            <a:solidFill>
                              <a:schemeClr val="accent1">
                                <a:lumMod val="50000"/>
                              </a:schemeClr>
                            </a:solidFill>
                            <a:latin typeface="Cambria Math" panose="02040503050406030204" pitchFamily="18" charset="0"/>
                          </a:rPr>
                          <m:t>𝟏𝟎𝟎</m:t>
                        </m:r>
                      </m:den>
                    </m:f>
                    <m:r>
                      <a:rPr lang="en-US" sz="2800" b="1" i="1" smtClean="0">
                        <a:solidFill>
                          <a:schemeClr val="accent1">
                            <a:lumMod val="50000"/>
                          </a:schemeClr>
                        </a:solidFill>
                        <a:latin typeface="Cambria Math" panose="02040503050406030204" pitchFamily="18" charset="0"/>
                      </a:rPr>
                      <m:t> </m:t>
                    </m:r>
                    <m:r>
                      <a:rPr lang="en-US" sz="2800" b="1" i="1" smtClean="0">
                        <a:solidFill>
                          <a:schemeClr val="accent1">
                            <a:lumMod val="50000"/>
                          </a:schemeClr>
                        </a:solidFill>
                        <a:latin typeface="Cambria Math" panose="02040503050406030204" pitchFamily="18" charset="0"/>
                      </a:rPr>
                      <m:t>𝟏𝟎𝟎</m:t>
                    </m:r>
                    <m:r>
                      <a:rPr lang="en-US" sz="2800" b="1" i="1" smtClean="0">
                        <a:solidFill>
                          <a:schemeClr val="accent1">
                            <a:lumMod val="50000"/>
                          </a:schemeClr>
                        </a:solidFill>
                        <a:latin typeface="Cambria Math" panose="02040503050406030204" pitchFamily="18" charset="0"/>
                      </a:rPr>
                      <m:t>%=</m:t>
                    </m:r>
                    <m:r>
                      <a:rPr lang="en-US" sz="2800" b="1" i="1" smtClean="0">
                        <a:solidFill>
                          <a:schemeClr val="accent1">
                            <a:lumMod val="50000"/>
                          </a:schemeClr>
                        </a:solidFill>
                        <a:latin typeface="Cambria Math" panose="02040503050406030204" pitchFamily="18" charset="0"/>
                      </a:rPr>
                      <m:t>𝟒𝟎</m:t>
                    </m:r>
                    <m:r>
                      <a:rPr lang="en-US" sz="2800" b="1" i="1" smtClean="0">
                        <a:solidFill>
                          <a:schemeClr val="accent1">
                            <a:lumMod val="50000"/>
                          </a:schemeClr>
                        </a:solidFill>
                        <a:latin typeface="Cambria Math" panose="02040503050406030204" pitchFamily="18" charset="0"/>
                      </a:rPr>
                      <m:t>%</m:t>
                    </m:r>
                  </m:oMath>
                </a14:m>
                <a:endParaRPr lang="en-US" sz="2800" b="1">
                  <a:solidFill>
                    <a:schemeClr val="accent1">
                      <a:lumMod val="50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89367" y="3082789"/>
                <a:ext cx="7922490" cy="714683"/>
              </a:xfrm>
              <a:prstGeom prst="rect">
                <a:avLst/>
              </a:prstGeom>
              <a:blipFill>
                <a:blip r:embed="rId2"/>
                <a:stretch>
                  <a:fillRect l="-15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90396" y="3826378"/>
                <a:ext cx="7744556" cy="714683"/>
              </a:xfrm>
              <a:prstGeom prst="rect">
                <a:avLst/>
              </a:prstGeom>
            </p:spPr>
            <p:txBody>
              <a:bodyPr wrap="none">
                <a:spAutoFit/>
              </a:bodyPr>
              <a:lstStyle/>
              <a:p>
                <a:r>
                  <a:rPr lang="en-US" sz="2800" b="1" smtClean="0">
                    <a:solidFill>
                      <a:schemeClr val="accent1">
                        <a:lumMod val="50000"/>
                      </a:schemeClr>
                    </a:solidFill>
                  </a:rPr>
                  <a:t>% khối lượng của nguyên tố C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𝟏𝟐</m:t>
                        </m:r>
                      </m:num>
                      <m:den>
                        <m:r>
                          <a:rPr lang="en-US" sz="2800" b="1" i="1" smtClean="0">
                            <a:solidFill>
                              <a:schemeClr val="accent1">
                                <a:lumMod val="50000"/>
                              </a:schemeClr>
                            </a:solidFill>
                            <a:latin typeface="Cambria Math" panose="02040503050406030204" pitchFamily="18" charset="0"/>
                          </a:rPr>
                          <m:t>𝟏𝟎𝟎</m:t>
                        </m:r>
                      </m:den>
                    </m:f>
                    <m:r>
                      <a:rPr lang="en-US" sz="2800" b="1" i="1" smtClean="0">
                        <a:solidFill>
                          <a:schemeClr val="accent1">
                            <a:lumMod val="50000"/>
                          </a:schemeClr>
                        </a:solidFill>
                        <a:latin typeface="Cambria Math" panose="02040503050406030204" pitchFamily="18" charset="0"/>
                      </a:rPr>
                      <m:t> </m:t>
                    </m:r>
                    <m:r>
                      <a:rPr lang="en-US" sz="2800" b="1" i="1" smtClean="0">
                        <a:solidFill>
                          <a:schemeClr val="accent1">
                            <a:lumMod val="50000"/>
                          </a:schemeClr>
                        </a:solidFill>
                        <a:latin typeface="Cambria Math" panose="02040503050406030204" pitchFamily="18" charset="0"/>
                      </a:rPr>
                      <m:t>𝟏𝟎𝟎</m:t>
                    </m:r>
                    <m:r>
                      <a:rPr lang="en-US" sz="2800" b="1" i="1" smtClean="0">
                        <a:solidFill>
                          <a:schemeClr val="accent1">
                            <a:lumMod val="50000"/>
                          </a:schemeClr>
                        </a:solidFill>
                        <a:latin typeface="Cambria Math" panose="02040503050406030204" pitchFamily="18" charset="0"/>
                      </a:rPr>
                      <m:t>%=</m:t>
                    </m:r>
                    <m:r>
                      <a:rPr lang="en-US" sz="2800" b="1" i="1" smtClean="0">
                        <a:solidFill>
                          <a:schemeClr val="accent1">
                            <a:lumMod val="50000"/>
                          </a:schemeClr>
                        </a:solidFill>
                        <a:latin typeface="Cambria Math" panose="02040503050406030204" pitchFamily="18" charset="0"/>
                      </a:rPr>
                      <m:t>𝟏𝟐</m:t>
                    </m:r>
                    <m:r>
                      <a:rPr lang="en-US" sz="2800" b="1" i="1" smtClean="0">
                        <a:solidFill>
                          <a:schemeClr val="accent1">
                            <a:lumMod val="50000"/>
                          </a:schemeClr>
                        </a:solidFill>
                        <a:latin typeface="Cambria Math" panose="02040503050406030204" pitchFamily="18" charset="0"/>
                      </a:rPr>
                      <m:t>%</m:t>
                    </m:r>
                  </m:oMath>
                </a14:m>
                <a:endParaRPr lang="en-US" sz="2800" b="1">
                  <a:solidFill>
                    <a:schemeClr val="accent1">
                      <a:lumMod val="50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90396" y="3826378"/>
                <a:ext cx="7744556" cy="714683"/>
              </a:xfrm>
              <a:prstGeom prst="rect">
                <a:avLst/>
              </a:prstGeom>
              <a:blipFill>
                <a:blip r:embed="rId3"/>
                <a:stretch>
                  <a:fillRect l="-157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9367" y="4569967"/>
                <a:ext cx="7795852" cy="714683"/>
              </a:xfrm>
              <a:prstGeom prst="rect">
                <a:avLst/>
              </a:prstGeom>
            </p:spPr>
            <p:txBody>
              <a:bodyPr wrap="none">
                <a:spAutoFit/>
              </a:bodyPr>
              <a:lstStyle/>
              <a:p>
                <a:r>
                  <a:rPr lang="en-US" sz="2800" b="1" smtClean="0">
                    <a:solidFill>
                      <a:schemeClr val="accent1">
                        <a:lumMod val="50000"/>
                      </a:schemeClr>
                    </a:solidFill>
                  </a:rPr>
                  <a:t>% khối lượng của nguyên tố O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𝟒𝟖</m:t>
                        </m:r>
                      </m:num>
                      <m:den>
                        <m:r>
                          <a:rPr lang="en-US" sz="2800" b="1" i="1" smtClean="0">
                            <a:solidFill>
                              <a:schemeClr val="accent1">
                                <a:lumMod val="50000"/>
                              </a:schemeClr>
                            </a:solidFill>
                            <a:latin typeface="Cambria Math" panose="02040503050406030204" pitchFamily="18" charset="0"/>
                          </a:rPr>
                          <m:t>𝟏𝟎𝟎</m:t>
                        </m:r>
                      </m:den>
                    </m:f>
                    <m:r>
                      <a:rPr lang="en-US" sz="2800" b="1" i="1" smtClean="0">
                        <a:solidFill>
                          <a:schemeClr val="accent1">
                            <a:lumMod val="50000"/>
                          </a:schemeClr>
                        </a:solidFill>
                        <a:latin typeface="Cambria Math" panose="02040503050406030204" pitchFamily="18" charset="0"/>
                      </a:rPr>
                      <m:t> </m:t>
                    </m:r>
                    <m:r>
                      <a:rPr lang="en-US" sz="2800" b="1" i="1" smtClean="0">
                        <a:solidFill>
                          <a:schemeClr val="accent1">
                            <a:lumMod val="50000"/>
                          </a:schemeClr>
                        </a:solidFill>
                        <a:latin typeface="Cambria Math" panose="02040503050406030204" pitchFamily="18" charset="0"/>
                      </a:rPr>
                      <m:t>𝟏𝟎𝟎</m:t>
                    </m:r>
                    <m:r>
                      <a:rPr lang="en-US" sz="2800" b="1" i="1" smtClean="0">
                        <a:solidFill>
                          <a:schemeClr val="accent1">
                            <a:lumMod val="50000"/>
                          </a:schemeClr>
                        </a:solidFill>
                        <a:latin typeface="Cambria Math" panose="02040503050406030204" pitchFamily="18" charset="0"/>
                      </a:rPr>
                      <m:t>%=</m:t>
                    </m:r>
                    <m:r>
                      <a:rPr lang="en-US" sz="2800" b="1" i="1" smtClean="0">
                        <a:solidFill>
                          <a:schemeClr val="accent1">
                            <a:lumMod val="50000"/>
                          </a:schemeClr>
                        </a:solidFill>
                        <a:latin typeface="Cambria Math" panose="02040503050406030204" pitchFamily="18" charset="0"/>
                      </a:rPr>
                      <m:t>𝟒𝟖</m:t>
                    </m:r>
                    <m:r>
                      <a:rPr lang="en-US" sz="2800" b="1" i="1" smtClean="0">
                        <a:solidFill>
                          <a:schemeClr val="accent1">
                            <a:lumMod val="50000"/>
                          </a:schemeClr>
                        </a:solidFill>
                        <a:latin typeface="Cambria Math" panose="02040503050406030204" pitchFamily="18" charset="0"/>
                      </a:rPr>
                      <m:t>%</m:t>
                    </m:r>
                  </m:oMath>
                </a14:m>
                <a:endParaRPr lang="en-US" sz="2800" b="1">
                  <a:solidFill>
                    <a:schemeClr val="accent1">
                      <a:lumMod val="50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9367" y="4569967"/>
                <a:ext cx="7795852" cy="714683"/>
              </a:xfrm>
              <a:prstGeom prst="rect">
                <a:avLst/>
              </a:prstGeom>
              <a:blipFill>
                <a:blip r:embed="rId4"/>
                <a:stretch>
                  <a:fillRect l="-1564" b="-11111"/>
                </a:stretch>
              </a:blipFill>
            </p:spPr>
            <p:txBody>
              <a:bodyPr/>
              <a:lstStyle/>
              <a:p>
                <a:r>
                  <a:rPr lang="en-US">
                    <a:noFill/>
                  </a:rPr>
                  <a:t> </a:t>
                </a:r>
              </a:p>
            </p:txBody>
          </p:sp>
        </mc:Fallback>
      </mc:AlternateContent>
    </p:spTree>
    <p:extLst>
      <p:ext uri="{BB962C8B-B14F-4D97-AF65-F5344CB8AC3E}">
        <p14:creationId xmlns:p14="http://schemas.microsoft.com/office/powerpoint/2010/main" val="18209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796" y="545944"/>
            <a:ext cx="9830705" cy="523220"/>
          </a:xfrm>
          <a:prstGeom prst="rect">
            <a:avLst/>
          </a:prstGeom>
        </p:spPr>
        <p:txBody>
          <a:bodyPr wrap="none">
            <a:spAutoFit/>
          </a:bodyPr>
          <a:lstStyle/>
          <a:p>
            <a:r>
              <a:rPr lang="en-US" sz="2800" b="1" smtClean="0">
                <a:solidFill>
                  <a:schemeClr val="accent1">
                    <a:lumMod val="50000"/>
                  </a:schemeClr>
                </a:solidFill>
              </a:rPr>
              <a:t>Cách tính phần trăm khối lượng của nguyên tố có trong hợp chất</a:t>
            </a:r>
            <a:endParaRPr lang="en-US" sz="2800" b="1">
              <a:solidFill>
                <a:schemeClr val="accent1">
                  <a:lumMod val="50000"/>
                </a:schemeClr>
              </a:solidFill>
            </a:endParaRPr>
          </a:p>
        </p:txBody>
      </p:sp>
      <mc:AlternateContent xmlns:mc="http://schemas.openxmlformats.org/markup-compatibility/2006" xmlns:a14="http://schemas.microsoft.com/office/drawing/2010/main">
        <mc:Choice Requires="a14">
          <p:sp>
            <p:nvSpPr>
              <p:cNvPr id="5" name="Rectangle 4"/>
              <p:cNvSpPr/>
              <p:nvPr/>
            </p:nvSpPr>
            <p:spPr>
              <a:xfrm>
                <a:off x="154112" y="1427810"/>
                <a:ext cx="12390634" cy="893321"/>
              </a:xfrm>
              <a:prstGeom prst="rect">
                <a:avLst/>
              </a:prstGeom>
            </p:spPr>
            <p:txBody>
              <a:bodyPr wrap="square">
                <a:spAutoFit/>
              </a:bodyPr>
              <a:lstStyle/>
              <a:p>
                <a:r>
                  <a:rPr lang="en-US" sz="2400" b="1" smtClean="0">
                    <a:solidFill>
                      <a:srgbClr val="FF0000"/>
                    </a:solidFill>
                  </a:rPr>
                  <a:t>% khối lượng nguyên tố </a:t>
                </a:r>
                <a:r>
                  <a:rPr lang="en-US" sz="2800" b="1" smtClean="0">
                    <a:solidFill>
                      <a:srgbClr val="FF0000"/>
                    </a:solidFill>
                  </a:rPr>
                  <a:t>=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𝑲𝒉</m:t>
                        </m:r>
                        <m:r>
                          <a:rPr lang="en-US" sz="3200" b="1" i="1" smtClean="0">
                            <a:solidFill>
                              <a:srgbClr val="FF0000"/>
                            </a:solidFill>
                            <a:latin typeface="Cambria Math" panose="02040503050406030204" pitchFamily="18" charset="0"/>
                          </a:rPr>
                          <m:t>ố</m:t>
                        </m:r>
                        <m:r>
                          <a:rPr lang="en-US" sz="3200" b="1" i="1" smtClean="0">
                            <a:solidFill>
                              <a:srgbClr val="FF0000"/>
                            </a:solidFill>
                            <a:latin typeface="Cambria Math" panose="02040503050406030204" pitchFamily="18" charset="0"/>
                          </a:rPr>
                          <m:t>𝒊</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𝒍</m:t>
                        </m:r>
                        <m:r>
                          <a:rPr lang="en-US" sz="3200" b="1" i="1" smtClean="0">
                            <a:solidFill>
                              <a:srgbClr val="FF0000"/>
                            </a:solidFill>
                            <a:latin typeface="Cambria Math" panose="02040503050406030204" pitchFamily="18" charset="0"/>
                          </a:rPr>
                          <m:t>ượ</m:t>
                        </m:r>
                        <m:r>
                          <a:rPr lang="en-US" sz="3200" b="1" i="1" smtClean="0">
                            <a:solidFill>
                              <a:srgbClr val="FF0000"/>
                            </a:solidFill>
                            <a:latin typeface="Cambria Math" panose="02040503050406030204" pitchFamily="18" charset="0"/>
                          </a:rPr>
                          <m:t>𝒏𝒈</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𝒏𝒈𝒖𝒚</m:t>
                        </m:r>
                        <m:r>
                          <a:rPr lang="en-US" sz="3200" b="1" i="1" smtClean="0">
                            <a:solidFill>
                              <a:srgbClr val="FF0000"/>
                            </a:solidFill>
                            <a:latin typeface="Cambria Math" panose="02040503050406030204" pitchFamily="18" charset="0"/>
                          </a:rPr>
                          <m:t>ê</m:t>
                        </m:r>
                        <m:r>
                          <a:rPr lang="en-US" sz="3200" b="1" i="1" smtClean="0">
                            <a:solidFill>
                              <a:srgbClr val="FF0000"/>
                            </a:solidFill>
                            <a:latin typeface="Cambria Math" panose="02040503050406030204" pitchFamily="18" charset="0"/>
                          </a:rPr>
                          <m:t>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𝒕</m:t>
                        </m:r>
                        <m:r>
                          <a:rPr lang="en-US" sz="3200" b="1" i="1" smtClean="0">
                            <a:solidFill>
                              <a:srgbClr val="FF0000"/>
                            </a:solidFill>
                            <a:latin typeface="Cambria Math" panose="02040503050406030204" pitchFamily="18" charset="0"/>
                          </a:rPr>
                          <m:t>ử .  </m:t>
                        </m:r>
                        <m:r>
                          <a:rPr lang="en-US" sz="3200" b="1" i="1" smtClean="0">
                            <a:solidFill>
                              <a:srgbClr val="FF0000"/>
                            </a:solidFill>
                            <a:latin typeface="Cambria Math" panose="02040503050406030204" pitchFamily="18" charset="0"/>
                          </a:rPr>
                          <m:t>𝒔</m:t>
                        </m:r>
                        <m:r>
                          <a:rPr lang="en-US" sz="3200" b="1" i="1" smtClean="0">
                            <a:solidFill>
                              <a:srgbClr val="FF0000"/>
                            </a:solidFill>
                            <a:latin typeface="Cambria Math" panose="02040503050406030204" pitchFamily="18" charset="0"/>
                          </a:rPr>
                          <m:t>ố </m:t>
                        </m:r>
                        <m:r>
                          <a:rPr lang="en-US" sz="3200" b="1" i="1" smtClean="0">
                            <a:solidFill>
                              <a:srgbClr val="FF0000"/>
                            </a:solidFill>
                            <a:latin typeface="Cambria Math" panose="02040503050406030204" pitchFamily="18" charset="0"/>
                          </a:rPr>
                          <m:t>𝒏𝒈𝒖𝒚</m:t>
                        </m:r>
                        <m:r>
                          <a:rPr lang="en-US" sz="3200" b="1" i="1" smtClean="0">
                            <a:solidFill>
                              <a:srgbClr val="FF0000"/>
                            </a:solidFill>
                            <a:latin typeface="Cambria Math" panose="02040503050406030204" pitchFamily="18" charset="0"/>
                          </a:rPr>
                          <m:t>ê</m:t>
                        </m:r>
                        <m:r>
                          <a:rPr lang="en-US" sz="3200" b="1" i="1" smtClean="0">
                            <a:solidFill>
                              <a:srgbClr val="FF0000"/>
                            </a:solidFill>
                            <a:latin typeface="Cambria Math" panose="02040503050406030204" pitchFamily="18" charset="0"/>
                          </a:rPr>
                          <m:t>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𝒕</m:t>
                        </m:r>
                        <m:r>
                          <a:rPr lang="en-US" sz="3200" b="1" i="1" smtClean="0">
                            <a:solidFill>
                              <a:srgbClr val="FF0000"/>
                            </a:solidFill>
                            <a:latin typeface="Cambria Math" panose="02040503050406030204" pitchFamily="18" charset="0"/>
                          </a:rPr>
                          <m:t>ử </m:t>
                        </m:r>
                        <m:r>
                          <a:rPr lang="en-US" sz="3200" b="1" i="1" smtClean="0">
                            <a:solidFill>
                              <a:srgbClr val="FF0000"/>
                            </a:solidFill>
                            <a:latin typeface="Cambria Math" panose="02040503050406030204" pitchFamily="18" charset="0"/>
                          </a:rPr>
                          <m:t>𝒄</m:t>
                        </m:r>
                        <m:r>
                          <a:rPr lang="en-US" sz="3200" b="1" i="1" smtClean="0">
                            <a:solidFill>
                              <a:srgbClr val="FF0000"/>
                            </a:solidFill>
                            <a:latin typeface="Cambria Math" panose="02040503050406030204" pitchFamily="18" charset="0"/>
                          </a:rPr>
                          <m:t>ủ</m:t>
                        </m:r>
                        <m:r>
                          <a:rPr lang="en-US" sz="3200" b="1" i="1" smtClean="0">
                            <a:solidFill>
                              <a:srgbClr val="FF0000"/>
                            </a:solidFill>
                            <a:latin typeface="Cambria Math" panose="02040503050406030204" pitchFamily="18" charset="0"/>
                          </a:rPr>
                          <m:t>𝒂</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𝒏𝒈𝒖𝒚</m:t>
                        </m:r>
                        <m:r>
                          <a:rPr lang="en-US" sz="3200" b="1" i="1" smtClean="0">
                            <a:solidFill>
                              <a:srgbClr val="FF0000"/>
                            </a:solidFill>
                            <a:latin typeface="Cambria Math" panose="02040503050406030204" pitchFamily="18" charset="0"/>
                          </a:rPr>
                          <m:t>ê</m:t>
                        </m:r>
                        <m:r>
                          <a:rPr lang="en-US" sz="3200" b="1" i="1" smtClean="0">
                            <a:solidFill>
                              <a:srgbClr val="FF0000"/>
                            </a:solidFill>
                            <a:latin typeface="Cambria Math" panose="02040503050406030204" pitchFamily="18" charset="0"/>
                          </a:rPr>
                          <m:t>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𝒕</m:t>
                        </m:r>
                        <m:r>
                          <a:rPr lang="en-US" sz="3200" b="1" i="1" smtClean="0">
                            <a:solidFill>
                              <a:srgbClr val="FF0000"/>
                            </a:solidFill>
                            <a:latin typeface="Cambria Math" panose="02040503050406030204" pitchFamily="18" charset="0"/>
                          </a:rPr>
                          <m:t>ố . </m:t>
                        </m:r>
                        <m:r>
                          <a:rPr lang="en-US" sz="3200" b="1" i="1" smtClean="0">
                            <a:solidFill>
                              <a:srgbClr val="FF0000"/>
                            </a:solidFill>
                            <a:latin typeface="Cambria Math" panose="02040503050406030204" pitchFamily="18" charset="0"/>
                          </a:rPr>
                          <m:t>𝟏𝟎𝟎</m:t>
                        </m:r>
                        <m:r>
                          <a:rPr lang="en-US" sz="3200" b="1" i="1" smtClean="0">
                            <a:solidFill>
                              <a:srgbClr val="FF0000"/>
                            </a:solidFill>
                            <a:latin typeface="Cambria Math" panose="02040503050406030204" pitchFamily="18" charset="0"/>
                          </a:rPr>
                          <m:t>% </m:t>
                        </m:r>
                      </m:num>
                      <m:den>
                        <m:r>
                          <a:rPr lang="en-US" sz="3200" b="1" i="1" smtClean="0">
                            <a:solidFill>
                              <a:srgbClr val="FF0000"/>
                            </a:solidFill>
                            <a:latin typeface="Cambria Math" panose="02040503050406030204" pitchFamily="18" charset="0"/>
                          </a:rPr>
                          <m:t>𝑲𝒉</m:t>
                        </m:r>
                        <m:r>
                          <a:rPr lang="en-US" sz="3200" b="1" i="1" smtClean="0">
                            <a:solidFill>
                              <a:srgbClr val="FF0000"/>
                            </a:solidFill>
                            <a:latin typeface="Cambria Math" panose="02040503050406030204" pitchFamily="18" charset="0"/>
                          </a:rPr>
                          <m:t>ố</m:t>
                        </m:r>
                        <m:r>
                          <a:rPr lang="en-US" sz="3200" b="1" i="1" smtClean="0">
                            <a:solidFill>
                              <a:srgbClr val="FF0000"/>
                            </a:solidFill>
                            <a:latin typeface="Cambria Math" panose="02040503050406030204" pitchFamily="18" charset="0"/>
                          </a:rPr>
                          <m:t>𝒊</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𝒍</m:t>
                        </m:r>
                        <m:r>
                          <a:rPr lang="en-US" sz="3200" b="1" i="1" smtClean="0">
                            <a:solidFill>
                              <a:srgbClr val="FF0000"/>
                            </a:solidFill>
                            <a:latin typeface="Cambria Math" panose="02040503050406030204" pitchFamily="18" charset="0"/>
                          </a:rPr>
                          <m:t>ượ</m:t>
                        </m:r>
                        <m:r>
                          <a:rPr lang="en-US" sz="3200" b="1" i="1" smtClean="0">
                            <a:solidFill>
                              <a:srgbClr val="FF0000"/>
                            </a:solidFill>
                            <a:latin typeface="Cambria Math" panose="02040503050406030204" pitchFamily="18" charset="0"/>
                          </a:rPr>
                          <m:t>𝒏𝒈</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𝒑𝒉</m:t>
                        </m:r>
                        <m:r>
                          <a:rPr lang="en-US" sz="3200" b="1" i="1" smtClean="0">
                            <a:solidFill>
                              <a:srgbClr val="FF0000"/>
                            </a:solidFill>
                            <a:latin typeface="Cambria Math" panose="02040503050406030204" pitchFamily="18" charset="0"/>
                          </a:rPr>
                          <m:t>â</m:t>
                        </m:r>
                        <m:r>
                          <a:rPr lang="en-US" sz="3200" b="1" i="1" smtClean="0">
                            <a:solidFill>
                              <a:srgbClr val="FF0000"/>
                            </a:solidFill>
                            <a:latin typeface="Cambria Math" panose="02040503050406030204" pitchFamily="18" charset="0"/>
                          </a:rPr>
                          <m:t>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𝒕</m:t>
                        </m:r>
                        <m:r>
                          <a:rPr lang="en-US" sz="3200" b="1" i="1" smtClean="0">
                            <a:solidFill>
                              <a:srgbClr val="FF0000"/>
                            </a:solidFill>
                            <a:latin typeface="Cambria Math" panose="02040503050406030204" pitchFamily="18" charset="0"/>
                          </a:rPr>
                          <m:t>ử</m:t>
                        </m:r>
                      </m:den>
                    </m:f>
                  </m:oMath>
                </a14:m>
                <a:endParaRPr lang="en-US" sz="3200" b="1">
                  <a:solidFill>
                    <a:schemeClr val="accent1">
                      <a:lumMod val="50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4112" y="1427810"/>
                <a:ext cx="12390634" cy="893321"/>
              </a:xfrm>
              <a:prstGeom prst="rect">
                <a:avLst/>
              </a:prstGeom>
              <a:blipFill>
                <a:blip r:embed="rId2"/>
                <a:stretch>
                  <a:fillRect l="-738"/>
                </a:stretch>
              </a:blipFill>
            </p:spPr>
            <p:txBody>
              <a:bodyPr/>
              <a:lstStyle/>
              <a:p>
                <a:r>
                  <a:rPr lang="en-US">
                    <a:noFill/>
                  </a:rPr>
                  <a:t> </a:t>
                </a:r>
              </a:p>
            </p:txBody>
          </p:sp>
        </mc:Fallback>
      </mc:AlternateContent>
      <p:sp>
        <p:nvSpPr>
          <p:cNvPr id="6" name="TextBox 5"/>
          <p:cNvSpPr txBox="1"/>
          <p:nvPr/>
        </p:nvSpPr>
        <p:spPr>
          <a:xfrm>
            <a:off x="1042796" y="2404153"/>
            <a:ext cx="2101096" cy="523220"/>
          </a:xfrm>
          <a:prstGeom prst="rect">
            <a:avLst/>
          </a:prstGeom>
          <a:noFill/>
        </p:spPr>
        <p:txBody>
          <a:bodyPr wrap="square" rtlCol="0">
            <a:spAutoFit/>
          </a:bodyPr>
          <a:lstStyle/>
          <a:p>
            <a:r>
              <a:rPr lang="en-US" sz="2800" b="1" smtClean="0">
                <a:solidFill>
                  <a:schemeClr val="accent1">
                    <a:lumMod val="50000"/>
                  </a:schemeClr>
                </a:solidFill>
              </a:rPr>
              <a:t>Luyện tập</a:t>
            </a:r>
            <a:r>
              <a:rPr lang="en-US" smtClean="0"/>
              <a:t>:</a:t>
            </a:r>
            <a:endParaRPr lang="en-US"/>
          </a:p>
        </p:txBody>
      </p:sp>
      <p:sp>
        <p:nvSpPr>
          <p:cNvPr id="7" name="TextBox 6"/>
          <p:cNvSpPr txBox="1"/>
          <p:nvPr/>
        </p:nvSpPr>
        <p:spPr>
          <a:xfrm>
            <a:off x="636997" y="3010328"/>
            <a:ext cx="10674849" cy="1815882"/>
          </a:xfrm>
          <a:prstGeom prst="rect">
            <a:avLst/>
          </a:prstGeom>
          <a:noFill/>
        </p:spPr>
        <p:txBody>
          <a:bodyPr wrap="square" rtlCol="0">
            <a:spAutoFit/>
          </a:bodyPr>
          <a:lstStyle/>
          <a:p>
            <a:r>
              <a:rPr lang="en-US" sz="2800" b="1" smtClean="0"/>
              <a:t>Hoạt động cặp đôi trong 3 phút: Copper sulfate ( CuSO</a:t>
            </a:r>
            <a:r>
              <a:rPr lang="en-US" sz="2800" b="1" baseline="-25000" smtClean="0"/>
              <a:t>4</a:t>
            </a:r>
            <a:r>
              <a:rPr lang="en-US" sz="2800" b="1" smtClean="0"/>
              <a:t>) được dung làm chất chống xoăn lá ở cà chua, Hãy cho biết số nguyên tử của từng nguyên tố có trong phân tử và xác định % khối lượng các nguyên tử có trong phân tử copper sulfate</a:t>
            </a:r>
            <a:endParaRPr lang="en-US" sz="2800" b="1"/>
          </a:p>
        </p:txBody>
      </p:sp>
    </p:spTree>
    <p:extLst>
      <p:ext uri="{BB962C8B-B14F-4D97-AF65-F5344CB8AC3E}">
        <p14:creationId xmlns:p14="http://schemas.microsoft.com/office/powerpoint/2010/main" val="1978443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481" y="287676"/>
            <a:ext cx="1571946" cy="523220"/>
          </a:xfrm>
          <a:prstGeom prst="rect">
            <a:avLst/>
          </a:prstGeom>
          <a:noFill/>
        </p:spPr>
        <p:txBody>
          <a:bodyPr wrap="square" rtlCol="0">
            <a:spAutoFit/>
          </a:bodyPr>
          <a:lstStyle/>
          <a:p>
            <a:r>
              <a:rPr lang="en-US" sz="2800" b="1" smtClean="0">
                <a:solidFill>
                  <a:schemeClr val="accent1">
                    <a:lumMod val="50000"/>
                  </a:schemeClr>
                </a:solidFill>
              </a:rPr>
              <a:t>Đáp án</a:t>
            </a:r>
            <a:endParaRPr lang="en-US" sz="2800" b="1">
              <a:solidFill>
                <a:schemeClr val="accent1">
                  <a:lumMod val="50000"/>
                </a:schemeClr>
              </a:solidFill>
            </a:endParaRPr>
          </a:p>
        </p:txBody>
      </p:sp>
      <p:sp>
        <p:nvSpPr>
          <p:cNvPr id="5" name="TextBox 4"/>
          <p:cNvSpPr txBox="1"/>
          <p:nvPr/>
        </p:nvSpPr>
        <p:spPr>
          <a:xfrm>
            <a:off x="933235" y="933235"/>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copper là 1</a:t>
            </a:r>
            <a:endParaRPr lang="en-US" sz="2800" b="1">
              <a:solidFill>
                <a:schemeClr val="accent1">
                  <a:lumMod val="50000"/>
                </a:schemeClr>
              </a:solidFill>
            </a:endParaRPr>
          </a:p>
        </p:txBody>
      </p:sp>
      <p:sp>
        <p:nvSpPr>
          <p:cNvPr id="6" name="TextBox 5"/>
          <p:cNvSpPr txBox="1"/>
          <p:nvPr/>
        </p:nvSpPr>
        <p:spPr>
          <a:xfrm>
            <a:off x="933234" y="1456455"/>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sulfur là 1</a:t>
            </a:r>
            <a:endParaRPr lang="en-US" sz="2800" b="1">
              <a:solidFill>
                <a:schemeClr val="accent1">
                  <a:lumMod val="50000"/>
                </a:schemeClr>
              </a:solidFill>
            </a:endParaRPr>
          </a:p>
        </p:txBody>
      </p:sp>
      <p:sp>
        <p:nvSpPr>
          <p:cNvPr id="7" name="TextBox 6"/>
          <p:cNvSpPr txBox="1"/>
          <p:nvPr/>
        </p:nvSpPr>
        <p:spPr>
          <a:xfrm>
            <a:off x="933233" y="2102014"/>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oxygen là 4</a:t>
            </a:r>
            <a:endParaRPr lang="en-US" sz="2800" b="1">
              <a:solidFill>
                <a:schemeClr val="accent1">
                  <a:lumMod val="50000"/>
                </a:schemeClr>
              </a:solidFill>
            </a:endParaRPr>
          </a:p>
        </p:txBody>
      </p:sp>
      <p:sp>
        <p:nvSpPr>
          <p:cNvPr id="8" name="TextBox 7"/>
          <p:cNvSpPr txBox="1"/>
          <p:nvPr/>
        </p:nvSpPr>
        <p:spPr>
          <a:xfrm>
            <a:off x="933232" y="2747573"/>
            <a:ext cx="10717662" cy="523220"/>
          </a:xfrm>
          <a:prstGeom prst="rect">
            <a:avLst/>
          </a:prstGeom>
          <a:noFill/>
        </p:spPr>
        <p:txBody>
          <a:bodyPr wrap="square" rtlCol="0">
            <a:spAutoFit/>
          </a:bodyPr>
          <a:lstStyle/>
          <a:p>
            <a:r>
              <a:rPr lang="en-US" sz="2800" b="1" smtClean="0">
                <a:solidFill>
                  <a:schemeClr val="accent1">
                    <a:lumMod val="50000"/>
                  </a:schemeClr>
                </a:solidFill>
              </a:rPr>
              <a:t>- Khối lượng của phân tử copper sulfate: 1.64 + 1.32 + 16.4= 160 (amu)</a:t>
            </a:r>
            <a:endParaRPr lang="en-US" sz="2800" b="1">
              <a:solidFill>
                <a:schemeClr val="accent1">
                  <a:lumMod val="50000"/>
                </a:schemeClr>
              </a:solidFill>
            </a:endParaRPr>
          </a:p>
        </p:txBody>
      </p:sp>
      <mc:AlternateContent xmlns:mc="http://schemas.openxmlformats.org/markup-compatibility/2006" xmlns:a14="http://schemas.microsoft.com/office/drawing/2010/main">
        <mc:Choice Requires="a14">
          <p:sp>
            <p:nvSpPr>
              <p:cNvPr id="9" name="TextBox 8"/>
              <p:cNvSpPr txBox="1"/>
              <p:nvPr/>
            </p:nvSpPr>
            <p:spPr>
              <a:xfrm>
                <a:off x="842481" y="3393132"/>
                <a:ext cx="10717662" cy="739754"/>
              </a:xfrm>
              <a:prstGeom prst="rect">
                <a:avLst/>
              </a:prstGeom>
              <a:noFill/>
            </p:spPr>
            <p:txBody>
              <a:bodyPr wrap="square" rtlCol="0">
                <a:spAutoFit/>
              </a:bodyPr>
              <a:lstStyle/>
              <a:p>
                <a:r>
                  <a:rPr lang="en-US" sz="2800" b="1" smtClean="0">
                    <a:solidFill>
                      <a:schemeClr val="accent1">
                        <a:lumMod val="50000"/>
                      </a:schemeClr>
                    </a:solidFill>
                  </a:rPr>
                  <a:t>- % Khối lượng của Cu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𝟔𝟒</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40 (%)</a:t>
                </a:r>
                <a:endParaRPr lang="en-US" sz="2800" b="1">
                  <a:solidFill>
                    <a:schemeClr val="accent1">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42481" y="3393132"/>
                <a:ext cx="10717662" cy="739754"/>
              </a:xfrm>
              <a:prstGeom prst="rect">
                <a:avLst/>
              </a:prstGeom>
              <a:blipFill>
                <a:blip r:embed="rId2"/>
                <a:stretch>
                  <a:fillRect l="-1138"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33232" y="4009592"/>
                <a:ext cx="10717662" cy="739754"/>
              </a:xfrm>
              <a:prstGeom prst="rect">
                <a:avLst/>
              </a:prstGeom>
              <a:noFill/>
            </p:spPr>
            <p:txBody>
              <a:bodyPr wrap="square" rtlCol="0">
                <a:spAutoFit/>
              </a:bodyPr>
              <a:lstStyle/>
              <a:p>
                <a:r>
                  <a:rPr lang="en-US" sz="2800" b="1" smtClean="0">
                    <a:solidFill>
                      <a:schemeClr val="accent1">
                        <a:lumMod val="50000"/>
                      </a:schemeClr>
                    </a:solidFill>
                  </a:rPr>
                  <a:t>- % Khối lượng của S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𝟑𝟐</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20 (%)</a:t>
                </a:r>
                <a:endParaRPr lang="en-US" sz="2800" b="1">
                  <a:solidFill>
                    <a:schemeClr val="accent1">
                      <a:lumMod val="50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33232" y="4009592"/>
                <a:ext cx="10717662" cy="739754"/>
              </a:xfrm>
              <a:prstGeom prst="rect">
                <a:avLst/>
              </a:prstGeom>
              <a:blipFill>
                <a:blip r:embed="rId3"/>
                <a:stretch>
                  <a:fillRect l="-1138"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33232" y="4690386"/>
                <a:ext cx="6628548" cy="739754"/>
              </a:xfrm>
              <a:prstGeom prst="rect">
                <a:avLst/>
              </a:prstGeom>
              <a:noFill/>
            </p:spPr>
            <p:txBody>
              <a:bodyPr wrap="square" rtlCol="0">
                <a:spAutoFit/>
              </a:bodyPr>
              <a:lstStyle/>
              <a:p>
                <a:r>
                  <a:rPr lang="en-US" sz="2800" b="1" smtClean="0">
                    <a:solidFill>
                      <a:schemeClr val="accent1">
                        <a:lumMod val="50000"/>
                      </a:schemeClr>
                    </a:solidFill>
                  </a:rPr>
                  <a:t>- % Khối lượng của O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𝟔𝟒</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40 (%)</a:t>
                </a:r>
                <a:endParaRPr lang="en-US" sz="2800" b="1">
                  <a:solidFill>
                    <a:schemeClr val="accent1">
                      <a:lumMod val="5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33232" y="4690386"/>
                <a:ext cx="6628548" cy="739754"/>
              </a:xfrm>
              <a:prstGeom prst="rect">
                <a:avLst/>
              </a:prstGeom>
              <a:blipFill>
                <a:blip r:embed="rId4"/>
                <a:stretch>
                  <a:fillRect l="-1840" b="-6557"/>
                </a:stretch>
              </a:blipFill>
            </p:spPr>
            <p:txBody>
              <a:bodyPr/>
              <a:lstStyle/>
              <a:p>
                <a:r>
                  <a:rPr lang="en-US">
                    <a:noFill/>
                  </a:rPr>
                  <a:t> </a:t>
                </a:r>
              </a:p>
            </p:txBody>
          </p:sp>
        </mc:Fallback>
      </mc:AlternateContent>
    </p:spTree>
    <p:extLst>
      <p:ext uri="{BB962C8B-B14F-4D97-AF65-F5344CB8AC3E}">
        <p14:creationId xmlns:p14="http://schemas.microsoft.com/office/powerpoint/2010/main" val="11445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46265" y="3010139"/>
            <a:ext cx="1149531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smtClean="0">
                <a:ln>
                  <a:noFill/>
                </a:ln>
                <a:solidFill>
                  <a:srgbClr val="000000"/>
                </a:solidFill>
                <a:effectLst/>
                <a:latin typeface="Open Sans"/>
              </a:rPr>
              <a:t>Ví dụ 1:</a:t>
            </a:r>
            <a:r>
              <a:rPr kumimoji="0" lang="en-US" altLang="en-US" sz="2800" b="1" i="0" u="none" strike="noStrike" cap="none" normalizeH="0" baseline="0" smtClean="0">
                <a:ln>
                  <a:noFill/>
                </a:ln>
                <a:solidFill>
                  <a:srgbClr val="000000"/>
                </a:solidFill>
                <a:effectLst/>
                <a:latin typeface="Open Sans"/>
              </a:rPr>
              <a:t> Phân bón đầu trâu KNO</a:t>
            </a:r>
            <a:r>
              <a:rPr kumimoji="0" lang="en-US" altLang="en-US" sz="2800" b="1" i="0" u="none" strike="noStrike" cap="none" normalizeH="0" baseline="-30000" smtClean="0">
                <a:ln>
                  <a:noFill/>
                </a:ln>
                <a:solidFill>
                  <a:srgbClr val="000000"/>
                </a:solidFill>
                <a:effectLst/>
                <a:latin typeface="Open Sans"/>
              </a:rPr>
              <a:t>3</a:t>
            </a:r>
            <a:r>
              <a:rPr kumimoji="0" lang="en-US" altLang="en-US" sz="2800" b="1" i="0" u="none" strike="noStrike" cap="none" normalizeH="0" baseline="0" smtClean="0">
                <a:ln>
                  <a:noFill/>
                </a:ln>
                <a:solidFill>
                  <a:srgbClr val="000000"/>
                </a:solidFill>
                <a:effectLst/>
                <a:latin typeface="Open Sans"/>
              </a:rPr>
              <a:t>.</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Open Sans"/>
              </a:rPr>
              <a:t>  </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Open Sans"/>
              </a:rPr>
              <a:t>Khối lượng phân tử KNO</a:t>
            </a:r>
            <a:r>
              <a:rPr kumimoji="0" lang="en-US" altLang="en-US" sz="2800" b="1" i="0" u="none" strike="noStrike" cap="none" normalizeH="0" baseline="-30000" smtClean="0">
                <a:ln>
                  <a:noFill/>
                </a:ln>
                <a:solidFill>
                  <a:srgbClr val="000000"/>
                </a:solidFill>
                <a:effectLst/>
                <a:latin typeface="Open Sans"/>
              </a:rPr>
              <a:t>3</a:t>
            </a:r>
            <a:r>
              <a:rPr kumimoji="0" lang="en-US" altLang="en-US" sz="2800" b="1" i="0" u="none" strike="noStrike" cap="none" normalizeH="0" baseline="0" smtClean="0">
                <a:ln>
                  <a:noFill/>
                </a:ln>
                <a:solidFill>
                  <a:srgbClr val="000000"/>
                </a:solidFill>
                <a:effectLst/>
                <a:latin typeface="Open Sans"/>
              </a:rPr>
              <a:t> bằng: 1.39 + 1.14 + 3.16 = 101 (amu)</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Open Sans"/>
              </a:rPr>
              <a:t>Phần trăm khối lượng các nguyên tố hóa học trong KNO</a:t>
            </a:r>
            <a:r>
              <a:rPr kumimoji="0" lang="en-US" altLang="en-US" sz="2800" b="1" i="0" u="none" strike="noStrike" cap="none" normalizeH="0" baseline="-30000" smtClean="0">
                <a:ln>
                  <a:noFill/>
                </a:ln>
                <a:solidFill>
                  <a:srgbClr val="000000"/>
                </a:solidFill>
                <a:effectLst/>
                <a:latin typeface="Open Sans"/>
              </a:rPr>
              <a:t>3</a:t>
            </a:r>
            <a:r>
              <a:rPr kumimoji="0" lang="en-US" altLang="en-US" sz="2800" b="1" i="0" u="none" strike="noStrike" cap="none" normalizeH="0" baseline="0" smtClean="0">
                <a:ln>
                  <a:noFill/>
                </a:ln>
                <a:solidFill>
                  <a:srgbClr val="000000"/>
                </a:solidFill>
                <a:effectLst/>
                <a:latin typeface="Open Sans"/>
              </a:rPr>
              <a:t> là:</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MJXc-TeX-main-R"/>
              </a:rPr>
              <a:t>%K=1.39.100%101=38,61%</a:t>
            </a:r>
            <a:r>
              <a:rPr kumimoji="0" lang="en-US" altLang="en-US" sz="2800" b="1" i="0" u="none" strike="noStrike" cap="none" normalizeH="0" baseline="0" smtClean="0">
                <a:ln>
                  <a:noFill/>
                </a:ln>
                <a:solidFill>
                  <a:srgbClr val="000000"/>
                </a:solidFill>
                <a:effectLst/>
                <a:latin typeface="Open Sans"/>
              </a:rPr>
              <a:t>%K=1.39.100%101=38,61%</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MJXc-TeX-main-R"/>
              </a:rPr>
              <a:t>%N=1.14.100%101=13,86%</a:t>
            </a:r>
            <a:r>
              <a:rPr kumimoji="0" lang="en-US" altLang="en-US" sz="2800" b="1" i="0" u="none" strike="noStrike" cap="none" normalizeH="0" baseline="0" smtClean="0">
                <a:ln>
                  <a:noFill/>
                </a:ln>
                <a:solidFill>
                  <a:srgbClr val="000000"/>
                </a:solidFill>
                <a:effectLst/>
                <a:latin typeface="Open Sans"/>
              </a:rPr>
              <a:t>%N=1.14.100%101=13,86%</a:t>
            </a:r>
            <a:endParaRPr kumimoji="0" lang="en-US" altLang="en-US" sz="2800" b="1"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Open Sans"/>
              </a:rPr>
              <a:t>%O = 100% - 38,61% - 13,86% = 47,53%</a:t>
            </a:r>
            <a:endParaRPr kumimoji="0" lang="en-US" altLang="en-US" sz="2800" b="1" i="0" u="none" strike="noStrike" cap="none" normalizeH="0" baseline="0" smtClean="0">
              <a:ln>
                <a:noFill/>
              </a:ln>
              <a:solidFill>
                <a:schemeClr val="tx1"/>
              </a:solidFill>
              <a:effectLst/>
            </a:endParaRPr>
          </a:p>
        </p:txBody>
      </p:sp>
      <p:sp>
        <p:nvSpPr>
          <p:cNvPr id="5" name="Rectangle 4"/>
          <p:cNvSpPr/>
          <p:nvPr/>
        </p:nvSpPr>
        <p:spPr>
          <a:xfrm>
            <a:off x="993568" y="418145"/>
            <a:ext cx="7105403" cy="2246769"/>
          </a:xfrm>
          <a:prstGeom prst="rect">
            <a:avLst/>
          </a:prstGeom>
        </p:spPr>
        <p:txBody>
          <a:bodyPr wrap="square">
            <a:spAutoFit/>
          </a:bodyPr>
          <a:lstStyle/>
          <a:p>
            <a:r>
              <a:rPr lang="en-US" altLang="en-US" sz="2800" b="1">
                <a:solidFill>
                  <a:srgbClr val="000000"/>
                </a:solidFill>
                <a:latin typeface="Open Sans"/>
              </a:rPr>
              <a:t>Xác định được phần trăm khối lượng các nguyên tố hóa học có trong các chất dựa vào công thức phân tử trên nhãn mác sản phẩm như phân bón, thức ăn, đồ uống, …</a:t>
            </a:r>
            <a:endParaRPr lang="en-US" sz="2800"/>
          </a:p>
        </p:txBody>
      </p:sp>
      <p:pic>
        <p:nvPicPr>
          <p:cNvPr id="6" name="Picture 5"/>
          <p:cNvPicPr>
            <a:picLocks noChangeAspect="1"/>
          </p:cNvPicPr>
          <p:nvPr/>
        </p:nvPicPr>
        <p:blipFill>
          <a:blip r:embed="rId2"/>
          <a:stretch>
            <a:fillRect/>
          </a:stretch>
        </p:blipFill>
        <p:spPr>
          <a:xfrm>
            <a:off x="9155715" y="522755"/>
            <a:ext cx="1828959" cy="2487384"/>
          </a:xfrm>
          <a:prstGeom prst="rect">
            <a:avLst/>
          </a:prstGeom>
        </p:spPr>
      </p:pic>
    </p:spTree>
    <p:extLst>
      <p:ext uri="{BB962C8B-B14F-4D97-AF65-F5344CB8AC3E}">
        <p14:creationId xmlns:p14="http://schemas.microsoft.com/office/powerpoint/2010/main" val="5888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92366" y="604360"/>
            <a:ext cx="1737511" cy="2450804"/>
          </a:xfrm>
          <a:prstGeom prst="rect">
            <a:avLst/>
          </a:prstGeom>
        </p:spPr>
      </p:pic>
      <p:pic>
        <p:nvPicPr>
          <p:cNvPr id="5" name="Picture 4"/>
          <p:cNvPicPr>
            <a:picLocks noChangeAspect="1"/>
          </p:cNvPicPr>
          <p:nvPr/>
        </p:nvPicPr>
        <p:blipFill>
          <a:blip r:embed="rId3"/>
          <a:stretch>
            <a:fillRect/>
          </a:stretch>
        </p:blipFill>
        <p:spPr>
          <a:xfrm>
            <a:off x="447441" y="604360"/>
            <a:ext cx="9064693" cy="3967639"/>
          </a:xfrm>
          <a:prstGeom prst="rect">
            <a:avLst/>
          </a:prstGeom>
        </p:spPr>
      </p:pic>
    </p:spTree>
    <p:extLst>
      <p:ext uri="{BB962C8B-B14F-4D97-AF65-F5344CB8AC3E}">
        <p14:creationId xmlns:p14="http://schemas.microsoft.com/office/powerpoint/2010/main" val="19282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8291" y="315531"/>
            <a:ext cx="6749477" cy="2690351"/>
          </a:xfrm>
          <a:prstGeom prst="rect">
            <a:avLst/>
          </a:prstGeom>
        </p:spPr>
      </p:pic>
      <p:sp>
        <p:nvSpPr>
          <p:cNvPr id="5" name="TextBox 4"/>
          <p:cNvSpPr txBox="1"/>
          <p:nvPr/>
        </p:nvSpPr>
        <p:spPr>
          <a:xfrm>
            <a:off x="236305" y="543669"/>
            <a:ext cx="5147354" cy="1815882"/>
          </a:xfrm>
          <a:prstGeom prst="rect">
            <a:avLst/>
          </a:prstGeom>
          <a:noFill/>
        </p:spPr>
        <p:txBody>
          <a:bodyPr wrap="square" rtlCol="0">
            <a:spAutoFit/>
          </a:bodyPr>
          <a:lstStyle/>
          <a:p>
            <a:r>
              <a:rPr lang="en-US" sz="2800" b="1" smtClean="0"/>
              <a:t>Quan sát liên kết cộng hóa trị của phân tử nước: Nguyên tử oxygen dùng chung mấy e ở lớp ngoài cùng với hydrogen?</a:t>
            </a:r>
            <a:endParaRPr lang="en-US" sz="2800" b="1"/>
          </a:p>
        </p:txBody>
      </p:sp>
      <p:sp>
        <p:nvSpPr>
          <p:cNvPr id="6" name="TextBox 5"/>
          <p:cNvSpPr txBox="1"/>
          <p:nvPr/>
        </p:nvSpPr>
        <p:spPr>
          <a:xfrm>
            <a:off x="290243" y="3005882"/>
            <a:ext cx="10839238" cy="954107"/>
          </a:xfrm>
          <a:prstGeom prst="rect">
            <a:avLst/>
          </a:prstGeom>
          <a:noFill/>
        </p:spPr>
        <p:txBody>
          <a:bodyPr wrap="square" rtlCol="0">
            <a:spAutoFit/>
          </a:bodyPr>
          <a:lstStyle/>
          <a:p>
            <a:r>
              <a:rPr lang="en-US" sz="2800" b="1" smtClean="0">
                <a:solidFill>
                  <a:schemeClr val="accent6">
                    <a:lumMod val="75000"/>
                  </a:schemeClr>
                </a:solidFill>
              </a:rPr>
              <a:t>Nguyên tử oxygen dùng 2e ở lớp ngoài cùng dùng chung cho 2 nguyên tử hydrogen.</a:t>
            </a:r>
            <a:endParaRPr lang="en-US" sz="2800" b="1">
              <a:solidFill>
                <a:schemeClr val="accent6">
                  <a:lumMod val="75000"/>
                </a:schemeClr>
              </a:solidFill>
            </a:endParaRPr>
          </a:p>
        </p:txBody>
      </p:sp>
      <p:sp>
        <p:nvSpPr>
          <p:cNvPr id="7" name="TextBox 6"/>
          <p:cNvSpPr txBox="1"/>
          <p:nvPr/>
        </p:nvSpPr>
        <p:spPr>
          <a:xfrm>
            <a:off x="290243" y="3959989"/>
            <a:ext cx="8707351" cy="523220"/>
          </a:xfrm>
          <a:prstGeom prst="rect">
            <a:avLst/>
          </a:prstGeom>
          <a:noFill/>
        </p:spPr>
        <p:txBody>
          <a:bodyPr wrap="square" rtlCol="0">
            <a:spAutoFit/>
          </a:bodyPr>
          <a:lstStyle/>
          <a:p>
            <a:r>
              <a:rPr lang="en-US" sz="2800" b="1" smtClean="0">
                <a:solidFill>
                  <a:schemeClr val="accent6">
                    <a:lumMod val="75000"/>
                  </a:schemeClr>
                </a:solidFill>
              </a:rPr>
              <a:t>Nguyên tử oxygen dùng 2 cặp e với nguyên tử hydrogen.</a:t>
            </a:r>
            <a:endParaRPr lang="en-US" sz="2800" b="1">
              <a:solidFill>
                <a:schemeClr val="accent6">
                  <a:lumMod val="75000"/>
                </a:schemeClr>
              </a:solidFill>
            </a:endParaRPr>
          </a:p>
        </p:txBody>
      </p:sp>
      <p:sp>
        <p:nvSpPr>
          <p:cNvPr id="8" name="TextBox 7"/>
          <p:cNvSpPr txBox="1"/>
          <p:nvPr/>
        </p:nvSpPr>
        <p:spPr>
          <a:xfrm>
            <a:off x="431514" y="4606320"/>
            <a:ext cx="11332396" cy="523220"/>
          </a:xfrm>
          <a:prstGeom prst="rect">
            <a:avLst/>
          </a:prstGeom>
          <a:noFill/>
        </p:spPr>
        <p:txBody>
          <a:bodyPr wrap="square" rtlCol="0">
            <a:spAutoFit/>
          </a:bodyPr>
          <a:lstStyle/>
          <a:p>
            <a:r>
              <a:rPr lang="en-US" sz="2800" b="1" smtClean="0">
                <a:solidFill>
                  <a:schemeClr val="accent5">
                    <a:lumMod val="75000"/>
                  </a:schemeClr>
                </a:solidFill>
              </a:rPr>
              <a:t>Nguyên tử oxygen mang hóa trị 2, mỗi nguyên tử hydrogen mang hóa trị 1</a:t>
            </a:r>
            <a:endParaRPr lang="en-US" sz="2800" b="1">
              <a:solidFill>
                <a:schemeClr val="accent5">
                  <a:lumMod val="75000"/>
                </a:schemeClr>
              </a:solidFill>
            </a:endParaRPr>
          </a:p>
        </p:txBody>
      </p:sp>
    </p:spTree>
    <p:extLst>
      <p:ext uri="{BB962C8B-B14F-4D97-AF65-F5344CB8AC3E}">
        <p14:creationId xmlns:p14="http://schemas.microsoft.com/office/powerpoint/2010/main" val="26516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2530" y="356260"/>
            <a:ext cx="7338951" cy="523220"/>
          </a:xfrm>
          <a:prstGeom prst="rect">
            <a:avLst/>
          </a:prstGeom>
          <a:noFill/>
        </p:spPr>
        <p:txBody>
          <a:bodyPr wrap="square" rtlCol="0">
            <a:spAutoFit/>
          </a:bodyPr>
          <a:lstStyle/>
          <a:p>
            <a:r>
              <a:rPr lang="en-US" sz="2800" b="1" smtClean="0">
                <a:solidFill>
                  <a:schemeClr val="accent1">
                    <a:lumMod val="50000"/>
                  </a:schemeClr>
                </a:solidFill>
              </a:rPr>
              <a:t>Đáp án:</a:t>
            </a:r>
            <a:endParaRPr lang="en-US" sz="2800" b="1">
              <a:solidFill>
                <a:schemeClr val="accent1">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3981118"/>
              </p:ext>
            </p:extLst>
          </p:nvPr>
        </p:nvGraphicFramePr>
        <p:xfrm>
          <a:off x="380009" y="1080656"/>
          <a:ext cx="11625942" cy="4512621"/>
        </p:xfrm>
        <a:graphic>
          <a:graphicData uri="http://schemas.openxmlformats.org/drawingml/2006/table">
            <a:tbl>
              <a:tblPr firstRow="1" bandRow="1">
                <a:tableStyleId>{5C22544A-7EE6-4342-B048-85BDC9FD1C3A}</a:tableStyleId>
              </a:tblPr>
              <a:tblGrid>
                <a:gridCol w="1425040">
                  <a:extLst>
                    <a:ext uri="{9D8B030D-6E8A-4147-A177-3AD203B41FA5}">
                      <a16:colId xmlns:a16="http://schemas.microsoft.com/office/drawing/2014/main" val="3476045246"/>
                    </a:ext>
                  </a:extLst>
                </a:gridCol>
                <a:gridCol w="1947554">
                  <a:extLst>
                    <a:ext uri="{9D8B030D-6E8A-4147-A177-3AD203B41FA5}">
                      <a16:colId xmlns:a16="http://schemas.microsoft.com/office/drawing/2014/main" val="2836234405"/>
                    </a:ext>
                  </a:extLst>
                </a:gridCol>
                <a:gridCol w="1840675">
                  <a:extLst>
                    <a:ext uri="{9D8B030D-6E8A-4147-A177-3AD203B41FA5}">
                      <a16:colId xmlns:a16="http://schemas.microsoft.com/office/drawing/2014/main" val="3914983897"/>
                    </a:ext>
                  </a:extLst>
                </a:gridCol>
                <a:gridCol w="1662545">
                  <a:extLst>
                    <a:ext uri="{9D8B030D-6E8A-4147-A177-3AD203B41FA5}">
                      <a16:colId xmlns:a16="http://schemas.microsoft.com/office/drawing/2014/main" val="1014455792"/>
                    </a:ext>
                  </a:extLst>
                </a:gridCol>
                <a:gridCol w="1401289">
                  <a:extLst>
                    <a:ext uri="{9D8B030D-6E8A-4147-A177-3AD203B41FA5}">
                      <a16:colId xmlns:a16="http://schemas.microsoft.com/office/drawing/2014/main" val="3523581152"/>
                    </a:ext>
                  </a:extLst>
                </a:gridCol>
                <a:gridCol w="3348839">
                  <a:extLst>
                    <a:ext uri="{9D8B030D-6E8A-4147-A177-3AD203B41FA5}">
                      <a16:colId xmlns:a16="http://schemas.microsoft.com/office/drawing/2014/main" val="948944198"/>
                    </a:ext>
                  </a:extLst>
                </a:gridCol>
              </a:tblGrid>
              <a:tr h="879571">
                <a:tc>
                  <a:txBody>
                    <a:bodyPr/>
                    <a:lstStyle/>
                    <a:p>
                      <a:pPr algn="ctr"/>
                      <a:r>
                        <a:rPr lang="en-US" sz="2400" b="1" smtClean="0">
                          <a:solidFill>
                            <a:srgbClr val="FFFF00"/>
                          </a:solidFill>
                        </a:rPr>
                        <a:t>Các</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Số</a:t>
                      </a:r>
                      <a:r>
                        <a:rPr lang="en-US" sz="2400" b="1" baseline="0" smtClean="0">
                          <a:solidFill>
                            <a:srgbClr val="FFFF00"/>
                          </a:solidFill>
                        </a:rPr>
                        <a:t> nguyên tố</a:t>
                      </a:r>
                      <a:endParaRPr lang="en-US" sz="2400" b="1">
                        <a:solidFill>
                          <a:srgbClr val="FFFF00"/>
                        </a:solidFill>
                      </a:endParaRPr>
                    </a:p>
                  </a:txBody>
                  <a:tcPr/>
                </a:tc>
                <a:tc>
                  <a:txBody>
                    <a:bodyPr/>
                    <a:lstStyle/>
                    <a:p>
                      <a:pPr algn="ctr"/>
                      <a:r>
                        <a:rPr lang="en-US" sz="2400" b="1" smtClean="0">
                          <a:solidFill>
                            <a:srgbClr val="FFFF00"/>
                          </a:solidFill>
                        </a:rPr>
                        <a:t>Số</a:t>
                      </a:r>
                      <a:r>
                        <a:rPr lang="en-US" sz="2400" b="1" baseline="0" smtClean="0">
                          <a:solidFill>
                            <a:srgbClr val="FFFF00"/>
                          </a:solidFill>
                        </a:rPr>
                        <a:t> nguyên tử</a:t>
                      </a:r>
                      <a:endParaRPr lang="en-US" sz="2400" b="1">
                        <a:solidFill>
                          <a:srgbClr val="FFFF00"/>
                        </a:solidFill>
                      </a:endParaRPr>
                    </a:p>
                  </a:txBody>
                  <a:tcPr/>
                </a:tc>
                <a:tc>
                  <a:txBody>
                    <a:bodyPr/>
                    <a:lstStyle/>
                    <a:p>
                      <a:pPr algn="ctr"/>
                      <a:r>
                        <a:rPr lang="en-US" sz="2400" b="1" smtClean="0">
                          <a:solidFill>
                            <a:srgbClr val="FFFF00"/>
                          </a:solidFill>
                        </a:rPr>
                        <a:t>Đơn</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Hợp</a:t>
                      </a:r>
                      <a:r>
                        <a:rPr lang="en-US" sz="2400" b="1" baseline="0" smtClean="0">
                          <a:solidFill>
                            <a:srgbClr val="FFFF00"/>
                          </a:solidFill>
                        </a:rPr>
                        <a:t> chất</a:t>
                      </a:r>
                      <a:endParaRPr lang="en-US" sz="2400" b="1">
                        <a:solidFill>
                          <a:srgbClr val="FFFF00"/>
                        </a:solidFill>
                      </a:endParaRPr>
                    </a:p>
                  </a:txBody>
                  <a:tcPr/>
                </a:tc>
                <a:tc>
                  <a:txBody>
                    <a:bodyPr/>
                    <a:lstStyle/>
                    <a:p>
                      <a:pPr algn="ctr"/>
                      <a:r>
                        <a:rPr lang="en-US" sz="2400" b="1" smtClean="0">
                          <a:solidFill>
                            <a:srgbClr val="FFFF00"/>
                          </a:solidFill>
                        </a:rPr>
                        <a:t>Khối</a:t>
                      </a:r>
                      <a:r>
                        <a:rPr lang="en-US" sz="2400" b="1" baseline="0" smtClean="0">
                          <a:solidFill>
                            <a:srgbClr val="FFFF00"/>
                          </a:solidFill>
                        </a:rPr>
                        <a:t> lượng phân tử</a:t>
                      </a:r>
                      <a:endParaRPr lang="en-US" sz="2400" b="1">
                        <a:solidFill>
                          <a:srgbClr val="FFFF00"/>
                        </a:solidFill>
                      </a:endParaRPr>
                    </a:p>
                  </a:txBody>
                  <a:tcPr/>
                </a:tc>
                <a:extLst>
                  <a:ext uri="{0D108BD9-81ED-4DB2-BD59-A6C34878D82A}">
                    <a16:rowId xmlns:a16="http://schemas.microsoft.com/office/drawing/2014/main" val="960336293"/>
                  </a:ext>
                </a:extLst>
              </a:tr>
              <a:tr h="726610">
                <a:tc>
                  <a:txBody>
                    <a:bodyPr/>
                    <a:lstStyle/>
                    <a:p>
                      <a:r>
                        <a:rPr lang="en-US" sz="2800" b="1" smtClean="0">
                          <a:solidFill>
                            <a:schemeClr val="accent2">
                              <a:lumMod val="50000"/>
                            </a:schemeClr>
                          </a:solidFill>
                        </a:rPr>
                        <a:t>Li</a:t>
                      </a:r>
                      <a:endParaRPr lang="en-US" sz="2800" b="1">
                        <a:solidFill>
                          <a:schemeClr val="accent2">
                            <a:lumMod val="50000"/>
                          </a:schemeClr>
                        </a:solidFill>
                      </a:endParaRPr>
                    </a:p>
                  </a:txBody>
                  <a:tcPr/>
                </a:tc>
                <a:tc>
                  <a:txBody>
                    <a:bodyPr/>
                    <a:lstStyle/>
                    <a:p>
                      <a:pPr algn="ctr"/>
                      <a:r>
                        <a:rPr lang="en-US" sz="2800" b="1" smtClean="0">
                          <a:solidFill>
                            <a:srgbClr val="FF0000"/>
                          </a:solidFill>
                        </a:rPr>
                        <a:t>1</a:t>
                      </a:r>
                      <a:endParaRPr lang="en-US" sz="2800" b="1">
                        <a:solidFill>
                          <a:srgbClr val="FF0000"/>
                        </a:solidFill>
                      </a:endParaRPr>
                    </a:p>
                  </a:txBody>
                  <a:tcPr/>
                </a:tc>
                <a:tc>
                  <a:txBody>
                    <a:bodyPr/>
                    <a:lstStyle/>
                    <a:p>
                      <a:pPr algn="ctr"/>
                      <a:r>
                        <a:rPr lang="en-US" sz="2800" b="1" smtClean="0">
                          <a:solidFill>
                            <a:srgbClr val="FF0000"/>
                          </a:solidFill>
                        </a:rPr>
                        <a:t>1</a:t>
                      </a:r>
                      <a:endParaRPr lang="en-US" sz="2800" b="1">
                        <a:solidFill>
                          <a:srgbClr val="FF0000"/>
                        </a:solidFill>
                      </a:endParaRPr>
                    </a:p>
                  </a:txBody>
                  <a:tcPr/>
                </a:tc>
                <a:tc>
                  <a:txBody>
                    <a:bodyPr/>
                    <a:lstStyle/>
                    <a:p>
                      <a:pPr algn="ctr"/>
                      <a:r>
                        <a:rPr lang="en-US" sz="2800" b="1" smtClean="0">
                          <a:solidFill>
                            <a:srgbClr val="FF0000"/>
                          </a:solidFill>
                        </a:rPr>
                        <a:t>x</a:t>
                      </a:r>
                      <a:endParaRPr lang="en-US" sz="2800" b="1">
                        <a:solidFill>
                          <a:srgbClr val="FF0000"/>
                        </a:solidFill>
                      </a:endParaRPr>
                    </a:p>
                  </a:txBody>
                  <a:tcPr/>
                </a:tc>
                <a:tc>
                  <a:txBody>
                    <a:bodyPr/>
                    <a:lstStyle/>
                    <a:p>
                      <a:pPr algn="ctr"/>
                      <a:endParaRPr lang="en-US" sz="2800" b="1">
                        <a:solidFill>
                          <a:srgbClr val="FF0000"/>
                        </a:solidFill>
                      </a:endParaRPr>
                    </a:p>
                  </a:txBody>
                  <a:tcPr/>
                </a:tc>
                <a:tc>
                  <a:txBody>
                    <a:bodyPr/>
                    <a:lstStyle/>
                    <a:p>
                      <a:pPr algn="ctr"/>
                      <a:r>
                        <a:rPr lang="en-US" sz="2800" b="1" smtClean="0">
                          <a:solidFill>
                            <a:srgbClr val="FF0000"/>
                          </a:solidFill>
                        </a:rPr>
                        <a:t>7 amu</a:t>
                      </a:r>
                      <a:endParaRPr lang="en-US" sz="2800" b="1">
                        <a:solidFill>
                          <a:srgbClr val="FF0000"/>
                        </a:solidFill>
                      </a:endParaRPr>
                    </a:p>
                  </a:txBody>
                  <a:tcPr/>
                </a:tc>
                <a:extLst>
                  <a:ext uri="{0D108BD9-81ED-4DB2-BD59-A6C34878D82A}">
                    <a16:rowId xmlns:a16="http://schemas.microsoft.com/office/drawing/2014/main" val="2025567034"/>
                  </a:ext>
                </a:extLst>
              </a:tr>
              <a:tr h="726610">
                <a:tc>
                  <a:txBody>
                    <a:bodyPr/>
                    <a:lstStyle/>
                    <a:p>
                      <a:r>
                        <a:rPr lang="en-US" sz="2800" b="1" smtClean="0">
                          <a:solidFill>
                            <a:schemeClr val="accent2">
                              <a:lumMod val="50000"/>
                            </a:schemeClr>
                          </a:solidFill>
                        </a:rPr>
                        <a:t>N</a:t>
                      </a:r>
                      <a:r>
                        <a:rPr lang="en-US" sz="2800" b="1" i="0" baseline="-25000" smtClean="0">
                          <a:solidFill>
                            <a:schemeClr val="accent2">
                              <a:lumMod val="50000"/>
                            </a:schemeClr>
                          </a:solidFill>
                          <a:latin typeface="+mj-lt"/>
                        </a:rPr>
                        <a:t>2</a:t>
                      </a:r>
                      <a:endParaRPr lang="en-US" sz="2800" b="1" baseline="-25000">
                        <a:solidFill>
                          <a:schemeClr val="accent2">
                            <a:lumMod val="50000"/>
                          </a:schemeClr>
                        </a:solidFill>
                      </a:endParaRPr>
                    </a:p>
                  </a:txBody>
                  <a:tcPr/>
                </a:tc>
                <a:tc>
                  <a:txBody>
                    <a:bodyPr/>
                    <a:lstStyle/>
                    <a:p>
                      <a:pPr algn="ctr"/>
                      <a:r>
                        <a:rPr lang="en-US" sz="2800" b="1" smtClean="0">
                          <a:solidFill>
                            <a:srgbClr val="FF0000"/>
                          </a:solidFill>
                        </a:rPr>
                        <a:t>1</a:t>
                      </a:r>
                      <a:endParaRPr lang="en-US" sz="2800" b="1">
                        <a:solidFill>
                          <a:srgbClr val="FF0000"/>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r>
                        <a:rPr lang="en-US" sz="2800" b="1" smtClean="0">
                          <a:solidFill>
                            <a:srgbClr val="FF0000"/>
                          </a:solidFill>
                        </a:rPr>
                        <a:t>x</a:t>
                      </a:r>
                      <a:endParaRPr lang="en-US" sz="2800" b="1">
                        <a:solidFill>
                          <a:srgbClr val="FF0000"/>
                        </a:solidFill>
                      </a:endParaRPr>
                    </a:p>
                  </a:txBody>
                  <a:tcPr/>
                </a:tc>
                <a:tc>
                  <a:txBody>
                    <a:bodyPr/>
                    <a:lstStyle/>
                    <a:p>
                      <a:pPr algn="ctr"/>
                      <a:endParaRPr lang="en-US" sz="2800" b="1">
                        <a:solidFill>
                          <a:srgbClr val="FF0000"/>
                        </a:solidFill>
                      </a:endParaRPr>
                    </a:p>
                  </a:txBody>
                  <a:tcPr/>
                </a:tc>
                <a:tc>
                  <a:txBody>
                    <a:bodyPr/>
                    <a:lstStyle/>
                    <a:p>
                      <a:pPr algn="ctr"/>
                      <a:r>
                        <a:rPr lang="en-US" sz="2800" b="1" smtClean="0">
                          <a:solidFill>
                            <a:srgbClr val="FF0000"/>
                          </a:solidFill>
                        </a:rPr>
                        <a:t>28 amu</a:t>
                      </a:r>
                      <a:endParaRPr lang="en-US" sz="2800" b="1">
                        <a:solidFill>
                          <a:srgbClr val="FF0000"/>
                        </a:solidFill>
                      </a:endParaRPr>
                    </a:p>
                  </a:txBody>
                  <a:tcPr/>
                </a:tc>
                <a:extLst>
                  <a:ext uri="{0D108BD9-81ED-4DB2-BD59-A6C34878D82A}">
                    <a16:rowId xmlns:a16="http://schemas.microsoft.com/office/drawing/2014/main" val="4771722"/>
                  </a:ext>
                </a:extLst>
              </a:tr>
              <a:tr h="726610">
                <a:tc>
                  <a:txBody>
                    <a:bodyPr/>
                    <a:lstStyle/>
                    <a:p>
                      <a:r>
                        <a:rPr lang="en-US" sz="2800" b="1" smtClean="0">
                          <a:solidFill>
                            <a:schemeClr val="accent2">
                              <a:lumMod val="50000"/>
                            </a:schemeClr>
                          </a:solidFill>
                        </a:rPr>
                        <a:t>CO</a:t>
                      </a:r>
                      <a:endParaRPr lang="en-US" sz="2800" b="1">
                        <a:solidFill>
                          <a:schemeClr val="accent2">
                            <a:lumMod val="50000"/>
                          </a:schemeClr>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endParaRPr lang="en-US" sz="2800" b="1">
                        <a:solidFill>
                          <a:srgbClr val="FF0000"/>
                        </a:solidFill>
                      </a:endParaRPr>
                    </a:p>
                  </a:txBody>
                  <a:tcPr/>
                </a:tc>
                <a:tc>
                  <a:txBody>
                    <a:bodyPr/>
                    <a:lstStyle/>
                    <a:p>
                      <a:pPr algn="ctr"/>
                      <a:r>
                        <a:rPr lang="en-US" sz="2800" b="1" smtClean="0">
                          <a:solidFill>
                            <a:srgbClr val="FF0000"/>
                          </a:solidFill>
                        </a:rPr>
                        <a:t>x</a:t>
                      </a:r>
                      <a:endParaRPr lang="en-US" sz="2800" b="1">
                        <a:solidFill>
                          <a:srgbClr val="FF0000"/>
                        </a:solidFill>
                      </a:endParaRPr>
                    </a:p>
                  </a:txBody>
                  <a:tcPr/>
                </a:tc>
                <a:tc>
                  <a:txBody>
                    <a:bodyPr/>
                    <a:lstStyle/>
                    <a:p>
                      <a:pPr algn="ctr"/>
                      <a:r>
                        <a:rPr lang="en-US" sz="2800" b="1" smtClean="0">
                          <a:solidFill>
                            <a:srgbClr val="FF0000"/>
                          </a:solidFill>
                        </a:rPr>
                        <a:t>28 amu</a:t>
                      </a:r>
                      <a:endParaRPr lang="en-US" sz="2800" b="1">
                        <a:solidFill>
                          <a:srgbClr val="FF0000"/>
                        </a:solidFill>
                      </a:endParaRPr>
                    </a:p>
                  </a:txBody>
                  <a:tcPr/>
                </a:tc>
                <a:extLst>
                  <a:ext uri="{0D108BD9-81ED-4DB2-BD59-A6C34878D82A}">
                    <a16:rowId xmlns:a16="http://schemas.microsoft.com/office/drawing/2014/main" val="298157938"/>
                  </a:ext>
                </a:extLst>
              </a:tr>
              <a:tr h="726610">
                <a:tc>
                  <a:txBody>
                    <a:bodyPr/>
                    <a:lstStyle/>
                    <a:p>
                      <a:r>
                        <a:rPr lang="en-US" sz="2800" b="1" smtClean="0">
                          <a:solidFill>
                            <a:schemeClr val="accent2">
                              <a:lumMod val="50000"/>
                            </a:schemeClr>
                          </a:solidFill>
                        </a:rPr>
                        <a:t>NaCl</a:t>
                      </a:r>
                      <a:endParaRPr lang="en-US" sz="2800" b="1">
                        <a:solidFill>
                          <a:schemeClr val="accent2">
                            <a:lumMod val="50000"/>
                          </a:schemeClr>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endParaRPr lang="en-US" sz="2800" b="1">
                        <a:solidFill>
                          <a:srgbClr val="FF0000"/>
                        </a:solidFill>
                      </a:endParaRPr>
                    </a:p>
                  </a:txBody>
                  <a:tcPr/>
                </a:tc>
                <a:tc>
                  <a:txBody>
                    <a:bodyPr/>
                    <a:lstStyle/>
                    <a:p>
                      <a:pPr algn="ctr"/>
                      <a:r>
                        <a:rPr lang="en-US" sz="2800" b="1" smtClean="0">
                          <a:solidFill>
                            <a:srgbClr val="FF0000"/>
                          </a:solidFill>
                        </a:rPr>
                        <a:t>x</a:t>
                      </a:r>
                      <a:endParaRPr lang="en-US" sz="2800" b="1">
                        <a:solidFill>
                          <a:srgbClr val="FF0000"/>
                        </a:solidFill>
                      </a:endParaRPr>
                    </a:p>
                  </a:txBody>
                  <a:tcPr/>
                </a:tc>
                <a:tc>
                  <a:txBody>
                    <a:bodyPr/>
                    <a:lstStyle/>
                    <a:p>
                      <a:pPr algn="ctr"/>
                      <a:r>
                        <a:rPr lang="en-US" sz="2800" b="1" smtClean="0">
                          <a:solidFill>
                            <a:srgbClr val="FF0000"/>
                          </a:solidFill>
                        </a:rPr>
                        <a:t>58,5 amu</a:t>
                      </a:r>
                      <a:endParaRPr lang="en-US" sz="2800" b="1">
                        <a:solidFill>
                          <a:srgbClr val="FF0000"/>
                        </a:solidFill>
                      </a:endParaRPr>
                    </a:p>
                  </a:txBody>
                  <a:tcPr/>
                </a:tc>
                <a:extLst>
                  <a:ext uri="{0D108BD9-81ED-4DB2-BD59-A6C34878D82A}">
                    <a16:rowId xmlns:a16="http://schemas.microsoft.com/office/drawing/2014/main" val="1972653264"/>
                  </a:ext>
                </a:extLst>
              </a:tr>
              <a:tr h="726610">
                <a:tc>
                  <a:txBody>
                    <a:bodyPr/>
                    <a:lstStyle/>
                    <a:p>
                      <a:r>
                        <a:rPr lang="en-US" sz="2800" b="1" smtClean="0">
                          <a:solidFill>
                            <a:schemeClr val="accent2">
                              <a:lumMod val="50000"/>
                            </a:schemeClr>
                          </a:solidFill>
                        </a:rPr>
                        <a:t>CH</a:t>
                      </a:r>
                      <a:r>
                        <a:rPr lang="en-US" sz="2800" b="1" baseline="-25000" smtClean="0">
                          <a:solidFill>
                            <a:schemeClr val="accent2">
                              <a:lumMod val="50000"/>
                            </a:schemeClr>
                          </a:solidFill>
                        </a:rPr>
                        <a:t>4</a:t>
                      </a:r>
                      <a:endParaRPr lang="en-US" sz="2800" b="1" baseline="-25000">
                        <a:solidFill>
                          <a:schemeClr val="accent2">
                            <a:lumMod val="50000"/>
                          </a:schemeClr>
                        </a:solidFill>
                      </a:endParaRPr>
                    </a:p>
                  </a:txBody>
                  <a:tcPr/>
                </a:tc>
                <a:tc>
                  <a:txBody>
                    <a:bodyPr/>
                    <a:lstStyle/>
                    <a:p>
                      <a:pPr algn="ctr"/>
                      <a:r>
                        <a:rPr lang="en-US" sz="2800" b="1" smtClean="0">
                          <a:solidFill>
                            <a:srgbClr val="FF0000"/>
                          </a:solidFill>
                        </a:rPr>
                        <a:t>2</a:t>
                      </a:r>
                      <a:endParaRPr lang="en-US" sz="2800" b="1">
                        <a:solidFill>
                          <a:srgbClr val="FF0000"/>
                        </a:solidFill>
                      </a:endParaRPr>
                    </a:p>
                  </a:txBody>
                  <a:tcPr/>
                </a:tc>
                <a:tc>
                  <a:txBody>
                    <a:bodyPr/>
                    <a:lstStyle/>
                    <a:p>
                      <a:pPr algn="ctr"/>
                      <a:r>
                        <a:rPr lang="en-US" sz="2800" b="1" smtClean="0">
                          <a:solidFill>
                            <a:srgbClr val="FF0000"/>
                          </a:solidFill>
                        </a:rPr>
                        <a:t>5</a:t>
                      </a:r>
                      <a:endParaRPr lang="en-US" sz="2800" b="1">
                        <a:solidFill>
                          <a:srgbClr val="FF0000"/>
                        </a:solidFill>
                      </a:endParaRPr>
                    </a:p>
                  </a:txBody>
                  <a:tcPr/>
                </a:tc>
                <a:tc>
                  <a:txBody>
                    <a:bodyPr/>
                    <a:lstStyle/>
                    <a:p>
                      <a:pPr algn="ctr"/>
                      <a:endParaRPr lang="en-US" sz="2800" b="1">
                        <a:solidFill>
                          <a:srgbClr val="FF0000"/>
                        </a:solidFill>
                      </a:endParaRPr>
                    </a:p>
                  </a:txBody>
                  <a:tcPr/>
                </a:tc>
                <a:tc>
                  <a:txBody>
                    <a:bodyPr/>
                    <a:lstStyle/>
                    <a:p>
                      <a:pPr algn="ctr"/>
                      <a:r>
                        <a:rPr lang="en-US" sz="2800" b="1" smtClean="0">
                          <a:solidFill>
                            <a:srgbClr val="FF0000"/>
                          </a:solidFill>
                        </a:rPr>
                        <a:t>x</a:t>
                      </a:r>
                      <a:endParaRPr lang="en-US" sz="2800" b="1">
                        <a:solidFill>
                          <a:srgbClr val="FF0000"/>
                        </a:solidFill>
                      </a:endParaRPr>
                    </a:p>
                  </a:txBody>
                  <a:tcPr/>
                </a:tc>
                <a:tc>
                  <a:txBody>
                    <a:bodyPr/>
                    <a:lstStyle/>
                    <a:p>
                      <a:pPr algn="ctr"/>
                      <a:r>
                        <a:rPr lang="en-US" sz="2800" b="1" smtClean="0">
                          <a:solidFill>
                            <a:srgbClr val="FF0000"/>
                          </a:solidFill>
                        </a:rPr>
                        <a:t>16 amu</a:t>
                      </a:r>
                      <a:endParaRPr lang="en-US" sz="2800" b="1">
                        <a:solidFill>
                          <a:srgbClr val="FF0000"/>
                        </a:solidFill>
                      </a:endParaRPr>
                    </a:p>
                  </a:txBody>
                  <a:tcPr/>
                </a:tc>
                <a:extLst>
                  <a:ext uri="{0D108BD9-81ED-4DB2-BD59-A6C34878D82A}">
                    <a16:rowId xmlns:a16="http://schemas.microsoft.com/office/drawing/2014/main" val="3503872840"/>
                  </a:ext>
                </a:extLst>
              </a:tr>
            </a:tbl>
          </a:graphicData>
        </a:graphic>
      </p:graphicFrame>
    </p:spTree>
    <p:extLst>
      <p:ext uri="{BB962C8B-B14F-4D97-AF65-F5344CB8AC3E}">
        <p14:creationId xmlns:p14="http://schemas.microsoft.com/office/powerpoint/2010/main" val="165101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611" y="102742"/>
            <a:ext cx="2424702" cy="584775"/>
          </a:xfrm>
          <a:prstGeom prst="rect">
            <a:avLst/>
          </a:prstGeom>
          <a:noFill/>
        </p:spPr>
        <p:txBody>
          <a:bodyPr wrap="square" rtlCol="0">
            <a:spAutoFit/>
          </a:bodyPr>
          <a:lstStyle/>
          <a:p>
            <a:r>
              <a:rPr lang="en-US" sz="3200" b="1" smtClean="0">
                <a:solidFill>
                  <a:srgbClr val="FF0000"/>
                </a:solidFill>
              </a:rPr>
              <a:t>II. Hóa trị: </a:t>
            </a:r>
            <a:endParaRPr lang="en-US" sz="3200" b="1">
              <a:solidFill>
                <a:srgbClr val="FF0000"/>
              </a:solidFill>
            </a:endParaRPr>
          </a:p>
        </p:txBody>
      </p:sp>
      <p:sp>
        <p:nvSpPr>
          <p:cNvPr id="5" name="TextBox 4"/>
          <p:cNvSpPr txBox="1"/>
          <p:nvPr/>
        </p:nvSpPr>
        <p:spPr>
          <a:xfrm>
            <a:off x="472611" y="770562"/>
            <a:ext cx="3380198" cy="523220"/>
          </a:xfrm>
          <a:prstGeom prst="rect">
            <a:avLst/>
          </a:prstGeom>
          <a:noFill/>
        </p:spPr>
        <p:txBody>
          <a:bodyPr wrap="square" rtlCol="0">
            <a:spAutoFit/>
          </a:bodyPr>
          <a:lstStyle/>
          <a:p>
            <a:r>
              <a:rPr lang="en-US" sz="2800" b="1" smtClean="0">
                <a:solidFill>
                  <a:srgbClr val="C00000"/>
                </a:solidFill>
              </a:rPr>
              <a:t>1. Khái niệm hóa trị: </a:t>
            </a:r>
            <a:endParaRPr lang="en-US" sz="2800" b="1">
              <a:solidFill>
                <a:srgbClr val="C00000"/>
              </a:solidFill>
            </a:endParaRPr>
          </a:p>
        </p:txBody>
      </p:sp>
      <p:sp>
        <p:nvSpPr>
          <p:cNvPr id="6" name="TextBox 5"/>
          <p:cNvSpPr txBox="1"/>
          <p:nvPr/>
        </p:nvSpPr>
        <p:spPr>
          <a:xfrm>
            <a:off x="626724" y="1376737"/>
            <a:ext cx="10654301" cy="954107"/>
          </a:xfrm>
          <a:prstGeom prst="rect">
            <a:avLst/>
          </a:prstGeom>
          <a:noFill/>
        </p:spPr>
        <p:txBody>
          <a:bodyPr wrap="square" rtlCol="0">
            <a:spAutoFit/>
          </a:bodyPr>
          <a:lstStyle/>
          <a:p>
            <a:r>
              <a:rPr lang="en-US" sz="2800" b="1" smtClean="0">
                <a:solidFill>
                  <a:srgbClr val="0070C0"/>
                </a:solidFill>
              </a:rPr>
              <a:t>Hóa trị là con số biểu thị khả năng liên kết của nguyên tử của nguyên tố này với nguyên tử của nguyên tố khác.</a:t>
            </a:r>
            <a:endParaRPr lang="en-US" sz="2800" b="1">
              <a:solidFill>
                <a:srgbClr val="0070C0"/>
              </a:solidFill>
            </a:endParaRPr>
          </a:p>
        </p:txBody>
      </p:sp>
      <p:pic>
        <p:nvPicPr>
          <p:cNvPr id="8" name="Picture 7"/>
          <p:cNvPicPr>
            <a:picLocks noChangeAspect="1"/>
          </p:cNvPicPr>
          <p:nvPr/>
        </p:nvPicPr>
        <p:blipFill>
          <a:blip r:embed="rId2"/>
          <a:stretch>
            <a:fillRect/>
          </a:stretch>
        </p:blipFill>
        <p:spPr>
          <a:xfrm>
            <a:off x="4643252" y="2908898"/>
            <a:ext cx="6533719" cy="2475191"/>
          </a:xfrm>
          <a:prstGeom prst="rect">
            <a:avLst/>
          </a:prstGeom>
        </p:spPr>
      </p:pic>
      <p:sp>
        <p:nvSpPr>
          <p:cNvPr id="2" name="TextBox 1"/>
          <p:cNvSpPr txBox="1"/>
          <p:nvPr/>
        </p:nvSpPr>
        <p:spPr>
          <a:xfrm>
            <a:off x="843148" y="2493818"/>
            <a:ext cx="1876301" cy="523220"/>
          </a:xfrm>
          <a:prstGeom prst="rect">
            <a:avLst/>
          </a:prstGeom>
          <a:noFill/>
        </p:spPr>
        <p:txBody>
          <a:bodyPr wrap="square" rtlCol="0">
            <a:spAutoFit/>
          </a:bodyPr>
          <a:lstStyle/>
          <a:p>
            <a:r>
              <a:rPr lang="en-US" sz="2800" b="1" smtClean="0">
                <a:solidFill>
                  <a:schemeClr val="accent2">
                    <a:lumMod val="50000"/>
                  </a:schemeClr>
                </a:solidFill>
              </a:rPr>
              <a:t>Ví dụ: </a:t>
            </a:r>
            <a:endParaRPr lang="en-US" sz="2800" b="1">
              <a:solidFill>
                <a:schemeClr val="accent2">
                  <a:lumMod val="50000"/>
                </a:schemeClr>
              </a:solidFill>
            </a:endParaRPr>
          </a:p>
        </p:txBody>
      </p:sp>
      <p:sp>
        <p:nvSpPr>
          <p:cNvPr id="3" name="TextBox 2"/>
          <p:cNvSpPr txBox="1"/>
          <p:nvPr/>
        </p:nvSpPr>
        <p:spPr>
          <a:xfrm>
            <a:off x="760020" y="3206338"/>
            <a:ext cx="3883231" cy="2246769"/>
          </a:xfrm>
          <a:prstGeom prst="rect">
            <a:avLst/>
          </a:prstGeom>
          <a:noFill/>
        </p:spPr>
        <p:txBody>
          <a:bodyPr wrap="square" rtlCol="0">
            <a:spAutoFit/>
          </a:bodyPr>
          <a:lstStyle/>
          <a:p>
            <a:r>
              <a:rPr lang="en-US" sz="2800" b="1" smtClean="0">
                <a:solidFill>
                  <a:schemeClr val="accent2">
                    <a:lumMod val="50000"/>
                  </a:schemeClr>
                </a:solidFill>
              </a:rPr>
              <a:t>Phân tử oxygen có 2 nguyên tử oxygen lớp e ngoài cùng góp chung 2 e nên nguyên tử oxygen mang hóa trị 2</a:t>
            </a:r>
            <a:endParaRPr lang="en-US" sz="2800" b="1">
              <a:solidFill>
                <a:schemeClr val="accent2">
                  <a:lumMod val="50000"/>
                </a:schemeClr>
              </a:solidFill>
            </a:endParaRPr>
          </a:p>
        </p:txBody>
      </p:sp>
    </p:spTree>
    <p:extLst>
      <p:ext uri="{BB962C8B-B14F-4D97-AF65-F5344CB8AC3E}">
        <p14:creationId xmlns:p14="http://schemas.microsoft.com/office/powerpoint/2010/main" val="4463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1)">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Xác định hóa trị của chlorine trong hợp chất tr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701" y="617516"/>
            <a:ext cx="9401299" cy="4512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007" y="368135"/>
            <a:ext cx="3932803" cy="1384995"/>
          </a:xfrm>
          <a:prstGeom prst="rect">
            <a:avLst/>
          </a:prstGeom>
          <a:noFill/>
        </p:spPr>
        <p:txBody>
          <a:bodyPr wrap="square" rtlCol="0">
            <a:spAutoFit/>
          </a:bodyPr>
          <a:lstStyle/>
          <a:p>
            <a:r>
              <a:rPr lang="en-US" sz="2800" b="1" smtClean="0"/>
              <a:t>Xác định hóa trị của chlorine trong hợp chất sau?</a:t>
            </a:r>
            <a:endParaRPr lang="en-US" sz="2800" b="1"/>
          </a:p>
        </p:txBody>
      </p:sp>
      <p:sp>
        <p:nvSpPr>
          <p:cNvPr id="4" name="TextBox 3"/>
          <p:cNvSpPr txBox="1"/>
          <p:nvPr/>
        </p:nvSpPr>
        <p:spPr>
          <a:xfrm>
            <a:off x="285007" y="3314258"/>
            <a:ext cx="2736229" cy="1815882"/>
          </a:xfrm>
          <a:prstGeom prst="rect">
            <a:avLst/>
          </a:prstGeom>
          <a:noFill/>
        </p:spPr>
        <p:txBody>
          <a:bodyPr wrap="square" rtlCol="0">
            <a:spAutoFit/>
          </a:bodyPr>
          <a:lstStyle/>
          <a:p>
            <a:r>
              <a:rPr lang="en-US" sz="2800" b="1" smtClean="0">
                <a:solidFill>
                  <a:schemeClr val="accent4">
                    <a:lumMod val="50000"/>
                  </a:schemeClr>
                </a:solidFill>
              </a:rPr>
              <a:t>Chlorine. hóa trị 1 vì dung chung 1 cặp e với hydrogen.</a:t>
            </a:r>
            <a:endParaRPr lang="en-US" sz="2800" b="1">
              <a:solidFill>
                <a:schemeClr val="accent4">
                  <a:lumMod val="50000"/>
                </a:schemeClr>
              </a:solidFill>
            </a:endParaRPr>
          </a:p>
        </p:txBody>
      </p:sp>
    </p:spTree>
    <p:extLst>
      <p:ext uri="{BB962C8B-B14F-4D97-AF65-F5344CB8AC3E}">
        <p14:creationId xmlns:p14="http://schemas.microsoft.com/office/powerpoint/2010/main" val="3149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952" y="1021278"/>
            <a:ext cx="11550817" cy="3277590"/>
          </a:xfrm>
          <a:prstGeom prst="rect">
            <a:avLst/>
          </a:prstGeom>
        </p:spPr>
      </p:pic>
      <p:sp>
        <p:nvSpPr>
          <p:cNvPr id="5" name="TextBox 4"/>
          <p:cNvSpPr txBox="1"/>
          <p:nvPr/>
        </p:nvSpPr>
        <p:spPr>
          <a:xfrm>
            <a:off x="510638" y="356260"/>
            <a:ext cx="11447813" cy="523220"/>
          </a:xfrm>
          <a:prstGeom prst="rect">
            <a:avLst/>
          </a:prstGeom>
          <a:noFill/>
        </p:spPr>
        <p:txBody>
          <a:bodyPr wrap="square" rtlCol="0">
            <a:spAutoFit/>
          </a:bodyPr>
          <a:lstStyle/>
          <a:p>
            <a:r>
              <a:rPr lang="en-US" sz="2800" b="1" smtClean="0"/>
              <a:t>Hoạt động cặp đôi trong 3 phút- Quan sát hình 7.1 và thực hiện yêu cầu sau:</a:t>
            </a:r>
            <a:endParaRPr lang="en-US" sz="2800" b="1"/>
          </a:p>
        </p:txBody>
      </p:sp>
      <p:sp>
        <p:nvSpPr>
          <p:cNvPr id="6" name="TextBox 5"/>
          <p:cNvSpPr txBox="1"/>
          <p:nvPr/>
        </p:nvSpPr>
        <p:spPr>
          <a:xfrm>
            <a:off x="263079" y="4440666"/>
            <a:ext cx="11376561" cy="954107"/>
          </a:xfrm>
          <a:prstGeom prst="rect">
            <a:avLst/>
          </a:prstGeom>
          <a:noFill/>
        </p:spPr>
        <p:txBody>
          <a:bodyPr wrap="square" rtlCol="0">
            <a:spAutoFit/>
          </a:bodyPr>
          <a:lstStyle/>
          <a:p>
            <a:r>
              <a:rPr lang="en-US" sz="2800" b="1" smtClean="0"/>
              <a:t>Câu 1: Xét phân tử H</a:t>
            </a:r>
            <a:r>
              <a:rPr lang="en-US" sz="2800" b="1" baseline="-25000" smtClean="0"/>
              <a:t>2</a:t>
            </a:r>
            <a:r>
              <a:rPr lang="en-US" sz="2800" b="1" smtClean="0"/>
              <a:t>S, Hãy so sánh tích của chỉ số và hóa trị của nguyên tố sulfur ( S) với tích của chỉ số và hóa trị của nguyên tố hydrogen.</a:t>
            </a:r>
            <a:endParaRPr lang="en-US" sz="2800" b="1"/>
          </a:p>
        </p:txBody>
      </p:sp>
      <p:sp>
        <p:nvSpPr>
          <p:cNvPr id="7" name="TextBox 6"/>
          <p:cNvSpPr txBox="1"/>
          <p:nvPr/>
        </p:nvSpPr>
        <p:spPr>
          <a:xfrm>
            <a:off x="403761" y="5557652"/>
            <a:ext cx="11554690" cy="954107"/>
          </a:xfrm>
          <a:prstGeom prst="rect">
            <a:avLst/>
          </a:prstGeom>
          <a:noFill/>
        </p:spPr>
        <p:txBody>
          <a:bodyPr wrap="square" rtlCol="0">
            <a:spAutoFit/>
          </a:bodyPr>
          <a:lstStyle/>
          <a:p>
            <a:r>
              <a:rPr lang="en-US" sz="2800" b="1" smtClean="0"/>
              <a:t>Câu 2: Xét phân tử CH4, Hãy so sánh tích của chỉ số và hóa trị của nguyên tố carbon với tích của chỉ số và hóa trị của nguyên tố hydrogen.</a:t>
            </a:r>
            <a:endParaRPr lang="en-US" sz="2800" b="1"/>
          </a:p>
        </p:txBody>
      </p:sp>
    </p:spTree>
    <p:extLst>
      <p:ext uri="{BB962C8B-B14F-4D97-AF65-F5344CB8AC3E}">
        <p14:creationId xmlns:p14="http://schemas.microsoft.com/office/powerpoint/2010/main" val="37268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952" y="1021278"/>
            <a:ext cx="11550817" cy="3277590"/>
          </a:xfrm>
          <a:prstGeom prst="rect">
            <a:avLst/>
          </a:prstGeom>
        </p:spPr>
      </p:pic>
      <p:sp>
        <p:nvSpPr>
          <p:cNvPr id="5" name="TextBox 4"/>
          <p:cNvSpPr txBox="1"/>
          <p:nvPr/>
        </p:nvSpPr>
        <p:spPr>
          <a:xfrm>
            <a:off x="510638" y="356260"/>
            <a:ext cx="11447813" cy="523220"/>
          </a:xfrm>
          <a:prstGeom prst="rect">
            <a:avLst/>
          </a:prstGeom>
          <a:noFill/>
        </p:spPr>
        <p:txBody>
          <a:bodyPr wrap="square" rtlCol="0">
            <a:spAutoFit/>
          </a:bodyPr>
          <a:lstStyle/>
          <a:p>
            <a:r>
              <a:rPr lang="en-US" sz="2800" b="1" smtClean="0"/>
              <a:t>Đáp án:</a:t>
            </a:r>
            <a:endParaRPr lang="en-US" sz="2800" b="1"/>
          </a:p>
        </p:txBody>
      </p:sp>
      <p:sp>
        <p:nvSpPr>
          <p:cNvPr id="6" name="TextBox 5"/>
          <p:cNvSpPr txBox="1"/>
          <p:nvPr/>
        </p:nvSpPr>
        <p:spPr>
          <a:xfrm>
            <a:off x="263079" y="4440666"/>
            <a:ext cx="11376561" cy="954107"/>
          </a:xfrm>
          <a:prstGeom prst="rect">
            <a:avLst/>
          </a:prstGeom>
          <a:noFill/>
        </p:spPr>
        <p:txBody>
          <a:bodyPr wrap="square" rtlCol="0">
            <a:spAutoFit/>
          </a:bodyPr>
          <a:lstStyle/>
          <a:p>
            <a:r>
              <a:rPr lang="en-US" sz="2800" b="1" smtClean="0">
                <a:solidFill>
                  <a:schemeClr val="accent5">
                    <a:lumMod val="75000"/>
                  </a:schemeClr>
                </a:solidFill>
              </a:rPr>
              <a:t>Câu 1: Xét phân tử H</a:t>
            </a:r>
            <a:r>
              <a:rPr lang="en-US" sz="2800" b="1" baseline="-25000" smtClean="0">
                <a:solidFill>
                  <a:schemeClr val="accent5">
                    <a:lumMod val="75000"/>
                  </a:schemeClr>
                </a:solidFill>
              </a:rPr>
              <a:t>2</a:t>
            </a:r>
            <a:r>
              <a:rPr lang="en-US" sz="2800" b="1" smtClean="0">
                <a:solidFill>
                  <a:schemeClr val="accent5">
                    <a:lumMod val="75000"/>
                  </a:schemeClr>
                </a:solidFill>
              </a:rPr>
              <a:t>S, tích của chỉ số và hóa trị của nguyên tố sulfur ( S) bằng tích của chỉ số và hóa trị của nguyên tố hydrogen.</a:t>
            </a:r>
            <a:endParaRPr lang="en-US" sz="2800" b="1">
              <a:solidFill>
                <a:schemeClr val="accent5">
                  <a:lumMod val="75000"/>
                </a:schemeClr>
              </a:solidFill>
            </a:endParaRPr>
          </a:p>
        </p:txBody>
      </p:sp>
      <p:sp>
        <p:nvSpPr>
          <p:cNvPr id="7" name="TextBox 6"/>
          <p:cNvSpPr txBox="1"/>
          <p:nvPr/>
        </p:nvSpPr>
        <p:spPr>
          <a:xfrm>
            <a:off x="403761" y="5557652"/>
            <a:ext cx="11554690" cy="954107"/>
          </a:xfrm>
          <a:prstGeom prst="rect">
            <a:avLst/>
          </a:prstGeom>
          <a:noFill/>
        </p:spPr>
        <p:txBody>
          <a:bodyPr wrap="square" rtlCol="0">
            <a:spAutoFit/>
          </a:bodyPr>
          <a:lstStyle/>
          <a:p>
            <a:r>
              <a:rPr lang="en-US" sz="2800" b="1" smtClean="0">
                <a:solidFill>
                  <a:schemeClr val="accent4">
                    <a:lumMod val="50000"/>
                  </a:schemeClr>
                </a:solidFill>
              </a:rPr>
              <a:t>Câu 2: Xét phân tử CH4, tích của chỉ số và hóa trị của nguyên tố carbon bằng tích của chỉ số và hóa trị của nguyên tố hydrogen.</a:t>
            </a:r>
            <a:endParaRPr lang="en-US" sz="2800" b="1">
              <a:solidFill>
                <a:schemeClr val="accent4">
                  <a:lumMod val="50000"/>
                </a:schemeClr>
              </a:solidFill>
            </a:endParaRPr>
          </a:p>
        </p:txBody>
      </p:sp>
    </p:spTree>
    <p:extLst>
      <p:ext uri="{BB962C8B-B14F-4D97-AF65-F5344CB8AC3E}">
        <p14:creationId xmlns:p14="http://schemas.microsoft.com/office/powerpoint/2010/main" val="7043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150" y="304509"/>
            <a:ext cx="4085111" cy="523220"/>
          </a:xfrm>
          <a:prstGeom prst="rect">
            <a:avLst/>
          </a:prstGeom>
          <a:noFill/>
        </p:spPr>
        <p:txBody>
          <a:bodyPr wrap="square" rtlCol="0">
            <a:spAutoFit/>
          </a:bodyPr>
          <a:lstStyle/>
          <a:p>
            <a:r>
              <a:rPr lang="en-US" sz="2800" b="1" smtClean="0">
                <a:solidFill>
                  <a:srgbClr val="FF0000"/>
                </a:solidFill>
              </a:rPr>
              <a:t>Quy tắc hóa trị: </a:t>
            </a:r>
            <a:endParaRPr lang="en-US" sz="2800" b="1">
              <a:solidFill>
                <a:srgbClr val="FF0000"/>
              </a:solidFill>
            </a:endParaRPr>
          </a:p>
        </p:txBody>
      </p:sp>
      <p:sp>
        <p:nvSpPr>
          <p:cNvPr id="3" name="TextBox 2"/>
          <p:cNvSpPr txBox="1"/>
          <p:nvPr/>
        </p:nvSpPr>
        <p:spPr>
          <a:xfrm>
            <a:off x="765958" y="873561"/>
            <a:ext cx="10497787" cy="954107"/>
          </a:xfrm>
          <a:prstGeom prst="rect">
            <a:avLst/>
          </a:prstGeom>
          <a:noFill/>
        </p:spPr>
        <p:txBody>
          <a:bodyPr wrap="square" rtlCol="0">
            <a:spAutoFit/>
          </a:bodyPr>
          <a:lstStyle/>
          <a:p>
            <a:r>
              <a:rPr lang="en-US" sz="2800" b="1" smtClean="0">
                <a:solidFill>
                  <a:srgbClr val="C00000"/>
                </a:solidFill>
              </a:rPr>
              <a:t>- Công thức hóa học của hợp chất 2 nguyên tố: Tích của chỉ số và hóa trị của nguyên tố này bằng tích của chỉ số và hóa trị của nguyên tố kia</a:t>
            </a:r>
            <a:endParaRPr lang="en-US" sz="2800" b="1">
              <a:solidFill>
                <a:srgbClr val="C00000"/>
              </a:solidFill>
            </a:endParaRPr>
          </a:p>
        </p:txBody>
      </p:sp>
      <p:sp>
        <p:nvSpPr>
          <p:cNvPr id="4" name="TextBox 3"/>
          <p:cNvSpPr txBox="1"/>
          <p:nvPr/>
        </p:nvSpPr>
        <p:spPr>
          <a:xfrm>
            <a:off x="801582" y="1873500"/>
            <a:ext cx="5343897" cy="954107"/>
          </a:xfrm>
          <a:prstGeom prst="rect">
            <a:avLst/>
          </a:prstGeom>
          <a:noFill/>
        </p:spPr>
        <p:txBody>
          <a:bodyPr wrap="square" rtlCol="0">
            <a:spAutoFit/>
          </a:bodyPr>
          <a:lstStyle/>
          <a:p>
            <a:r>
              <a:rPr lang="en-US" sz="2800" b="1" smtClean="0">
                <a:solidFill>
                  <a:srgbClr val="C00000"/>
                </a:solidFill>
              </a:rPr>
              <a:t>- Hydrogen H luôn có hóa trị I </a:t>
            </a:r>
          </a:p>
          <a:p>
            <a:r>
              <a:rPr lang="en-US" sz="2800" b="1" smtClean="0">
                <a:solidFill>
                  <a:srgbClr val="C00000"/>
                </a:solidFill>
              </a:rPr>
              <a:t>- Oxygen có hóa trị II</a:t>
            </a:r>
            <a:endParaRPr lang="en-US" sz="2800" b="1">
              <a:solidFill>
                <a:srgbClr val="C00000"/>
              </a:solidFill>
            </a:endParaRPr>
          </a:p>
        </p:txBody>
      </p:sp>
      <p:sp>
        <p:nvSpPr>
          <p:cNvPr id="5" name="TextBox 4"/>
          <p:cNvSpPr txBox="1"/>
          <p:nvPr/>
        </p:nvSpPr>
        <p:spPr>
          <a:xfrm>
            <a:off x="593766" y="2930404"/>
            <a:ext cx="1270661" cy="523220"/>
          </a:xfrm>
          <a:prstGeom prst="rect">
            <a:avLst/>
          </a:prstGeom>
          <a:noFill/>
        </p:spPr>
        <p:txBody>
          <a:bodyPr wrap="square" rtlCol="0">
            <a:spAutoFit/>
          </a:bodyPr>
          <a:lstStyle/>
          <a:p>
            <a:r>
              <a:rPr lang="en-US" sz="2800" b="1" smtClean="0">
                <a:solidFill>
                  <a:schemeClr val="accent6">
                    <a:lumMod val="50000"/>
                  </a:schemeClr>
                </a:solidFill>
              </a:rPr>
              <a:t>Ví dụ: </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2363187" y="2915941"/>
                <a:ext cx="5628905" cy="557397"/>
              </a:xfrm>
              <a:prstGeom prst="rect">
                <a:avLst/>
              </a:prstGeom>
              <a:noFill/>
            </p:spPr>
            <p:txBody>
              <a:bodyPr wrap="square" rtlCol="0">
                <a:spAutoFit/>
              </a:bodyPr>
              <a:lstStyle/>
              <a:p>
                <a14:m>
                  <m:oMath xmlns:m="http://schemas.openxmlformats.org/officeDocument/2006/math">
                    <m:sSubSup>
                      <m:sSubSupPr>
                        <m:ctrlPr>
                          <a:rPr lang="en-US" sz="2800" b="1" i="1" smtClean="0">
                            <a:solidFill>
                              <a:schemeClr val="accent6">
                                <a:lumMod val="75000"/>
                              </a:schemeClr>
                            </a:solidFill>
                            <a:latin typeface="Cambria Math" panose="02040503050406030204" pitchFamily="18" charset="0"/>
                          </a:rPr>
                        </m:ctrlPr>
                      </m:sSubSupPr>
                      <m:e>
                        <m:r>
                          <a:rPr lang="en-US" sz="2800" b="1" i="0" smtClean="0">
                            <a:solidFill>
                              <a:schemeClr val="accent6">
                                <a:lumMod val="75000"/>
                              </a:schemeClr>
                            </a:solidFill>
                            <a:latin typeface="Cambria Math" panose="02040503050406030204" pitchFamily="18" charset="0"/>
                          </a:rPr>
                          <m:t>𝐏</m:t>
                        </m:r>
                      </m:e>
                      <m:sub>
                        <m:r>
                          <a:rPr lang="en-US" sz="2800" b="1" i="0" smtClean="0">
                            <a:solidFill>
                              <a:schemeClr val="accent6">
                                <a:lumMod val="75000"/>
                              </a:schemeClr>
                            </a:solidFill>
                            <a:latin typeface="Cambria Math" panose="02040503050406030204" pitchFamily="18" charset="0"/>
                          </a:rPr>
                          <m:t>𝟐</m:t>
                        </m:r>
                      </m:sub>
                      <m:sup>
                        <m:r>
                          <a:rPr lang="en-US" sz="2800" b="1" i="0" smtClean="0">
                            <a:solidFill>
                              <a:schemeClr val="accent6">
                                <a:lumMod val="75000"/>
                              </a:schemeClr>
                            </a:solidFill>
                            <a:latin typeface="Cambria Math" panose="02040503050406030204" pitchFamily="18" charset="0"/>
                          </a:rPr>
                          <m:t>𝐕</m:t>
                        </m:r>
                      </m:sup>
                    </m:sSubSup>
                    <m:sSubSup>
                      <m:sSubSupPr>
                        <m:ctrlPr>
                          <a:rPr lang="en-US" sz="2800" b="1" i="1" smtClean="0">
                            <a:solidFill>
                              <a:schemeClr val="accent6">
                                <a:lumMod val="75000"/>
                              </a:schemeClr>
                            </a:solidFill>
                            <a:latin typeface="Cambria Math" panose="02040503050406030204" pitchFamily="18" charset="0"/>
                          </a:rPr>
                        </m:ctrlPr>
                      </m:sSubSupPr>
                      <m:e>
                        <m:r>
                          <a:rPr lang="en-US" sz="2800" b="1" i="0" smtClean="0">
                            <a:solidFill>
                              <a:schemeClr val="accent6">
                                <a:lumMod val="75000"/>
                              </a:schemeClr>
                            </a:solidFill>
                            <a:latin typeface="Cambria Math" panose="02040503050406030204" pitchFamily="18" charset="0"/>
                          </a:rPr>
                          <m:t>𝐎</m:t>
                        </m:r>
                      </m:e>
                      <m:sub>
                        <m:r>
                          <a:rPr lang="en-US" sz="2800" b="1" i="0" smtClean="0">
                            <a:solidFill>
                              <a:schemeClr val="accent6">
                                <a:lumMod val="75000"/>
                              </a:schemeClr>
                            </a:solidFill>
                            <a:latin typeface="Cambria Math" panose="02040503050406030204" pitchFamily="18" charset="0"/>
                          </a:rPr>
                          <m:t>𝟓</m:t>
                        </m:r>
                      </m:sub>
                      <m:sup>
                        <m:r>
                          <a:rPr lang="en-US" sz="2800" b="1" i="0" smtClean="0">
                            <a:solidFill>
                              <a:schemeClr val="accent6">
                                <a:lumMod val="75000"/>
                              </a:schemeClr>
                            </a:solidFill>
                            <a:latin typeface="Cambria Math" panose="02040503050406030204" pitchFamily="18" charset="0"/>
                          </a:rPr>
                          <m:t>𝐈𝐈</m:t>
                        </m:r>
                      </m:sup>
                    </m:sSubSup>
                  </m:oMath>
                </a14:m>
                <a:r>
                  <a:rPr lang="en-US" sz="2800" b="1" smtClean="0">
                    <a:solidFill>
                      <a:schemeClr val="accent6">
                        <a:lumMod val="75000"/>
                      </a:schemeClr>
                    </a:solidFill>
                  </a:rPr>
                  <a:t> , ta có 2.V = 5.II</a:t>
                </a:r>
                <a:endParaRPr lang="en-US" sz="2800" b="1">
                  <a:solidFill>
                    <a:schemeClr val="accent6">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63187" y="2915941"/>
                <a:ext cx="5628905" cy="557397"/>
              </a:xfrm>
              <a:prstGeom prst="rect">
                <a:avLst/>
              </a:prstGeom>
              <a:blipFill>
                <a:blip r:embed="rId2"/>
                <a:stretch>
                  <a:fillRect t="-4348" b="-29348"/>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938150" y="3692837"/>
            <a:ext cx="10058399" cy="2686566"/>
          </a:xfrm>
          <a:prstGeom prst="rect">
            <a:avLst/>
          </a:prstGeom>
        </p:spPr>
      </p:pic>
    </p:spTree>
    <p:extLst>
      <p:ext uri="{BB962C8B-B14F-4D97-AF65-F5344CB8AC3E}">
        <p14:creationId xmlns:p14="http://schemas.microsoft.com/office/powerpoint/2010/main" val="21692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972" y="514625"/>
            <a:ext cx="11333446" cy="3309230"/>
          </a:xfrm>
          <a:prstGeom prst="rect">
            <a:avLst/>
          </a:prstGeom>
        </p:spPr>
      </p:pic>
      <p:sp>
        <p:nvSpPr>
          <p:cNvPr id="5" name="TextBox 4"/>
          <p:cNvSpPr txBox="1"/>
          <p:nvPr/>
        </p:nvSpPr>
        <p:spPr>
          <a:xfrm>
            <a:off x="505476" y="1327941"/>
            <a:ext cx="10456226" cy="954107"/>
          </a:xfrm>
          <a:prstGeom prst="rect">
            <a:avLst/>
          </a:prstGeom>
          <a:noFill/>
        </p:spPr>
        <p:txBody>
          <a:bodyPr wrap="square" rtlCol="0">
            <a:spAutoFit/>
          </a:bodyPr>
          <a:lstStyle/>
          <a:p>
            <a:r>
              <a:rPr lang="en-US" sz="2800" b="1" smtClean="0"/>
              <a:t>Dựa vào quy ước trên, hãy xác định hóa trị của nguyên tố carbon trong  khí carbon dioxide ( CO</a:t>
            </a:r>
            <a:r>
              <a:rPr lang="en-US" sz="2800" b="1" baseline="-25000" smtClean="0"/>
              <a:t>2</a:t>
            </a:r>
            <a:r>
              <a:rPr lang="en-US" sz="2800" b="1"/>
              <a:t>)</a:t>
            </a:r>
          </a:p>
        </p:txBody>
      </p:sp>
    </p:spTree>
    <p:extLst>
      <p:ext uri="{BB962C8B-B14F-4D97-AF65-F5344CB8AC3E}">
        <p14:creationId xmlns:p14="http://schemas.microsoft.com/office/powerpoint/2010/main" val="35439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510" y="1813954"/>
            <a:ext cx="11590317" cy="2246769"/>
          </a:xfrm>
          <a:prstGeom prst="rect">
            <a:avLst/>
          </a:prstGeom>
        </p:spPr>
        <p:txBody>
          <a:bodyPr wrap="square">
            <a:spAutoFit/>
          </a:bodyPr>
          <a:lstStyle/>
          <a:p>
            <a:pPr algn="just"/>
            <a:r>
              <a:rPr lang="en-US" sz="2800" b="1" i="0" smtClean="0">
                <a:solidFill>
                  <a:schemeClr val="accent6">
                    <a:lumMod val="75000"/>
                  </a:schemeClr>
                </a:solidFill>
                <a:effectLst/>
                <a:latin typeface="Open Sans"/>
              </a:rPr>
              <a:t>Ta có, nguyên tố K có hóa trị I, nguyên tố O có hóa trị II.</a:t>
            </a:r>
          </a:p>
          <a:p>
            <a:pPr algn="just"/>
            <a:r>
              <a:rPr lang="en-US" sz="2800" b="1" i="0" smtClean="0">
                <a:solidFill>
                  <a:schemeClr val="accent6">
                    <a:lumMod val="75000"/>
                  </a:schemeClr>
                </a:solidFill>
                <a:effectLst/>
                <a:latin typeface="Open Sans"/>
              </a:rPr>
              <a:t>Giả sử, công thức hóa học của potassium oxide là KO.</a:t>
            </a:r>
          </a:p>
          <a:p>
            <a:pPr algn="just"/>
            <a:r>
              <a:rPr lang="en-US" sz="2800" b="1" i="0" smtClean="0">
                <a:solidFill>
                  <a:schemeClr val="accent6">
                    <a:lumMod val="75000"/>
                  </a:schemeClr>
                </a:solidFill>
                <a:effectLst/>
                <a:latin typeface="Open Sans"/>
              </a:rPr>
              <a:t>Nhận thấy: I × 1 ≠ II × 1</a:t>
            </a:r>
          </a:p>
          <a:p>
            <a:pPr algn="just"/>
            <a:r>
              <a:rPr lang="en-US" sz="2800" b="1" i="0" smtClean="0">
                <a:solidFill>
                  <a:schemeClr val="accent6">
                    <a:lumMod val="75000"/>
                  </a:schemeClr>
                </a:solidFill>
                <a:effectLst/>
                <a:latin typeface="Open Sans"/>
              </a:rPr>
              <a:t>⇒ Giả sử sai.</a:t>
            </a:r>
          </a:p>
          <a:p>
            <a:pPr algn="just"/>
            <a:r>
              <a:rPr lang="en-US" sz="2800" b="1" i="0" smtClean="0">
                <a:solidFill>
                  <a:schemeClr val="accent6">
                    <a:lumMod val="75000"/>
                  </a:schemeClr>
                </a:solidFill>
                <a:effectLst/>
                <a:latin typeface="Open Sans"/>
              </a:rPr>
              <a:t>⇒ Công thức hóa học của potassium oxide là K</a:t>
            </a:r>
            <a:r>
              <a:rPr lang="en-US" sz="2800" b="1" i="0" baseline="-25000" smtClean="0">
                <a:solidFill>
                  <a:schemeClr val="accent6">
                    <a:lumMod val="75000"/>
                  </a:schemeClr>
                </a:solidFill>
                <a:effectLst/>
                <a:latin typeface="Open Sans"/>
              </a:rPr>
              <a:t>2</a:t>
            </a:r>
            <a:r>
              <a:rPr lang="en-US" sz="2800" b="1" i="0" smtClean="0">
                <a:solidFill>
                  <a:schemeClr val="accent6">
                    <a:lumMod val="75000"/>
                  </a:schemeClr>
                </a:solidFill>
                <a:effectLst/>
                <a:latin typeface="Open Sans"/>
              </a:rPr>
              <a:t>O (vì I × 2 = II × 1).</a:t>
            </a:r>
            <a:endParaRPr lang="en-US" sz="2800" b="1" i="0">
              <a:solidFill>
                <a:schemeClr val="accent6">
                  <a:lumMod val="75000"/>
                </a:schemeClr>
              </a:solidFill>
              <a:effectLst/>
              <a:latin typeface="Open Sans"/>
            </a:endParaRPr>
          </a:p>
        </p:txBody>
      </p:sp>
      <p:sp>
        <p:nvSpPr>
          <p:cNvPr id="2" name="Rectangle 1"/>
          <p:cNvSpPr/>
          <p:nvPr/>
        </p:nvSpPr>
        <p:spPr>
          <a:xfrm>
            <a:off x="702252" y="683269"/>
            <a:ext cx="10591182" cy="954107"/>
          </a:xfrm>
          <a:prstGeom prst="rect">
            <a:avLst/>
          </a:prstGeom>
        </p:spPr>
        <p:txBody>
          <a:bodyPr wrap="square">
            <a:spAutoFit/>
          </a:bodyPr>
          <a:lstStyle/>
          <a:p>
            <a:pPr algn="just"/>
            <a:r>
              <a:rPr lang="en-US" sz="2800" b="1">
                <a:solidFill>
                  <a:srgbClr val="000000"/>
                </a:solidFill>
                <a:latin typeface="Open Sans"/>
              </a:rPr>
              <a:t>Dựa vào quy tắc hóa trị và Bảng 7.2, cho biết công thức hóa học của potassium oxide là KO hay K</a:t>
            </a:r>
            <a:r>
              <a:rPr lang="en-US" sz="2800" b="1" baseline="-25000">
                <a:solidFill>
                  <a:srgbClr val="000000"/>
                </a:solidFill>
                <a:latin typeface="Open Sans"/>
              </a:rPr>
              <a:t>2</a:t>
            </a:r>
            <a:r>
              <a:rPr lang="en-US" sz="2800" b="1">
                <a:solidFill>
                  <a:srgbClr val="000000"/>
                </a:solidFill>
                <a:latin typeface="Open Sans"/>
              </a:rPr>
              <a:t>O.</a:t>
            </a:r>
          </a:p>
        </p:txBody>
      </p:sp>
    </p:spTree>
    <p:extLst>
      <p:ext uri="{BB962C8B-B14F-4D97-AF65-F5344CB8AC3E}">
        <p14:creationId xmlns:p14="http://schemas.microsoft.com/office/powerpoint/2010/main" val="35710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TN 7 Bài 7 (Kết nối tri thức 2022): Hóa trị và công thức hó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19" y="508993"/>
            <a:ext cx="9963827" cy="591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92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891" y="1033153"/>
            <a:ext cx="11222182" cy="954107"/>
          </a:xfrm>
          <a:prstGeom prst="rect">
            <a:avLst/>
          </a:prstGeom>
          <a:noFill/>
        </p:spPr>
        <p:txBody>
          <a:bodyPr wrap="square" rtlCol="0">
            <a:spAutoFit/>
          </a:bodyPr>
          <a:lstStyle/>
          <a:p>
            <a:r>
              <a:rPr lang="en-US" sz="2800" b="1" smtClean="0"/>
              <a:t>Dựa vào quy ước: Hãy xác định hóa trị của nhóm nguyên tử </a:t>
            </a:r>
            <a:r>
              <a:rPr lang="en-US" sz="2800" b="1" smtClean="0"/>
              <a:t>SO</a:t>
            </a:r>
            <a:r>
              <a:rPr lang="en-US" sz="2800" b="1" baseline="-25000"/>
              <a:t>4</a:t>
            </a:r>
            <a:r>
              <a:rPr lang="en-US" sz="2800" b="1" smtClean="0"/>
              <a:t> </a:t>
            </a:r>
            <a:r>
              <a:rPr lang="en-US" sz="2800" b="1" smtClean="0"/>
              <a:t>trong phân tử H</a:t>
            </a:r>
            <a:r>
              <a:rPr lang="en-US" sz="2800" b="1" baseline="-25000" smtClean="0"/>
              <a:t>2</a:t>
            </a:r>
            <a:r>
              <a:rPr lang="en-US" sz="2800" b="1" smtClean="0"/>
              <a:t>SO</a:t>
            </a:r>
            <a:r>
              <a:rPr lang="en-US" sz="2800" b="1" baseline="-25000" smtClean="0"/>
              <a:t>4</a:t>
            </a:r>
            <a:r>
              <a:rPr lang="en-US" sz="2800" b="1"/>
              <a:t>?</a:t>
            </a:r>
          </a:p>
        </p:txBody>
      </p:sp>
      <p:sp>
        <p:nvSpPr>
          <p:cNvPr id="5" name="TextBox 4"/>
          <p:cNvSpPr txBox="1"/>
          <p:nvPr/>
        </p:nvSpPr>
        <p:spPr>
          <a:xfrm>
            <a:off x="581891" y="2173185"/>
            <a:ext cx="10022774" cy="523220"/>
          </a:xfrm>
          <a:prstGeom prst="rect">
            <a:avLst/>
          </a:prstGeom>
          <a:noFill/>
        </p:spPr>
        <p:txBody>
          <a:bodyPr wrap="square" rtlCol="0">
            <a:spAutoFit/>
          </a:bodyPr>
          <a:lstStyle/>
          <a:p>
            <a:r>
              <a:rPr lang="en-US" sz="2800" b="1" smtClean="0">
                <a:solidFill>
                  <a:schemeClr val="accent6">
                    <a:lumMod val="75000"/>
                  </a:schemeClr>
                </a:solidFill>
              </a:rPr>
              <a:t>Nhóm SO</a:t>
            </a:r>
            <a:r>
              <a:rPr lang="en-US" sz="2800" b="1" baseline="-25000" smtClean="0">
                <a:solidFill>
                  <a:schemeClr val="accent6">
                    <a:lumMod val="75000"/>
                  </a:schemeClr>
                </a:solidFill>
              </a:rPr>
              <a:t>2</a:t>
            </a:r>
            <a:r>
              <a:rPr lang="en-US" sz="2800" b="1" smtClean="0">
                <a:solidFill>
                  <a:schemeClr val="accent6">
                    <a:lumMod val="75000"/>
                  </a:schemeClr>
                </a:solidFill>
              </a:rPr>
              <a:t> liên kết với 2 nguyên tử hydrogen nên có hóa trị 2</a:t>
            </a:r>
            <a:endParaRPr lang="en-US" sz="2800" b="1">
              <a:solidFill>
                <a:schemeClr val="accent6">
                  <a:lumMod val="75000"/>
                </a:schemeClr>
              </a:solidFill>
            </a:endParaRPr>
          </a:p>
        </p:txBody>
      </p:sp>
    </p:spTree>
    <p:extLst>
      <p:ext uri="{BB962C8B-B14F-4D97-AF65-F5344CB8AC3E}">
        <p14:creationId xmlns:p14="http://schemas.microsoft.com/office/powerpoint/2010/main" val="17320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9861" y="236112"/>
            <a:ext cx="8817303" cy="6803155"/>
          </a:xfrm>
          <a:prstGeom prst="rect">
            <a:avLst/>
          </a:prstGeom>
        </p:spPr>
      </p:pic>
    </p:spTree>
    <p:extLst>
      <p:ext uri="{BB962C8B-B14F-4D97-AF65-F5344CB8AC3E}">
        <p14:creationId xmlns:p14="http://schemas.microsoft.com/office/powerpoint/2010/main" val="52714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135" y="727285"/>
            <a:ext cx="2127284" cy="1918569"/>
          </a:xfrm>
          <a:prstGeom prst="rect">
            <a:avLst/>
          </a:prstGeom>
        </p:spPr>
      </p:pic>
      <p:sp>
        <p:nvSpPr>
          <p:cNvPr id="3" name="TextBox 2"/>
          <p:cNvSpPr txBox="1"/>
          <p:nvPr/>
        </p:nvSpPr>
        <p:spPr>
          <a:xfrm>
            <a:off x="2246037" y="414965"/>
            <a:ext cx="8253350" cy="954107"/>
          </a:xfrm>
          <a:prstGeom prst="rect">
            <a:avLst/>
          </a:prstGeom>
          <a:noFill/>
        </p:spPr>
        <p:txBody>
          <a:bodyPr wrap="square" rtlCol="0">
            <a:spAutoFit/>
          </a:bodyPr>
          <a:lstStyle/>
          <a:p>
            <a:r>
              <a:rPr lang="en-US" sz="2800" b="1" smtClean="0">
                <a:solidFill>
                  <a:schemeClr val="tx2">
                    <a:lumMod val="50000"/>
                  </a:schemeClr>
                </a:solidFill>
              </a:rPr>
              <a:t>Trong phân tử nước: oxygen liên kết với hyđrogen như thế nào?</a:t>
            </a:r>
            <a:endParaRPr lang="en-US" sz="2800" b="1">
              <a:solidFill>
                <a:schemeClr val="tx2">
                  <a:lumMod val="50000"/>
                </a:schemeClr>
              </a:solidFill>
            </a:endParaRPr>
          </a:p>
        </p:txBody>
      </p:sp>
      <p:pic>
        <p:nvPicPr>
          <p:cNvPr id="4" name="Picture 3"/>
          <p:cNvPicPr>
            <a:picLocks noChangeAspect="1"/>
          </p:cNvPicPr>
          <p:nvPr/>
        </p:nvPicPr>
        <p:blipFill>
          <a:blip r:embed="rId3"/>
          <a:stretch>
            <a:fillRect/>
          </a:stretch>
        </p:blipFill>
        <p:spPr>
          <a:xfrm>
            <a:off x="1128157" y="3163185"/>
            <a:ext cx="8633360" cy="3441270"/>
          </a:xfrm>
          <a:prstGeom prst="rect">
            <a:avLst/>
          </a:prstGeom>
        </p:spPr>
      </p:pic>
      <p:sp>
        <p:nvSpPr>
          <p:cNvPr id="6" name="TextBox 5"/>
          <p:cNvSpPr txBox="1"/>
          <p:nvPr/>
        </p:nvSpPr>
        <p:spPr>
          <a:xfrm>
            <a:off x="2495419" y="1499584"/>
            <a:ext cx="9593662" cy="1384995"/>
          </a:xfrm>
          <a:prstGeom prst="rect">
            <a:avLst/>
          </a:prstGeom>
          <a:noFill/>
        </p:spPr>
        <p:txBody>
          <a:bodyPr wrap="square" rtlCol="0">
            <a:spAutoFit/>
          </a:bodyPr>
          <a:lstStyle/>
          <a:p>
            <a:r>
              <a:rPr lang="en-US" sz="2800" b="1" smtClean="0">
                <a:solidFill>
                  <a:schemeClr val="accent6">
                    <a:lumMod val="50000"/>
                  </a:schemeClr>
                </a:solidFill>
              </a:rPr>
              <a:t>Trong phân tử nước: 1 nguyên tử oxygen liên kết với 2 nguyên tử hydrogen bằng cách dung chung 1 cặp e ở lớp ngoài cùng của hydrogen. Người ta viết là H</a:t>
            </a:r>
            <a:r>
              <a:rPr lang="en-US" sz="2800" b="1" baseline="-25000" smtClean="0">
                <a:solidFill>
                  <a:schemeClr val="accent6">
                    <a:lumMod val="50000"/>
                  </a:schemeClr>
                </a:solidFill>
              </a:rPr>
              <a:t>2</a:t>
            </a:r>
            <a:r>
              <a:rPr lang="en-US" sz="2800" b="1" smtClean="0">
                <a:solidFill>
                  <a:schemeClr val="accent6">
                    <a:lumMod val="50000"/>
                  </a:schemeClr>
                </a:solidFill>
              </a:rPr>
              <a:t>O.</a:t>
            </a:r>
            <a:endParaRPr lang="en-US" sz="2800" b="1">
              <a:solidFill>
                <a:schemeClr val="accent6">
                  <a:lumMod val="50000"/>
                </a:schemeClr>
              </a:solidFill>
            </a:endParaRPr>
          </a:p>
        </p:txBody>
      </p:sp>
      <p:pic>
        <p:nvPicPr>
          <p:cNvPr id="7" name="Picture 6"/>
          <p:cNvPicPr>
            <a:picLocks noChangeAspect="1"/>
          </p:cNvPicPr>
          <p:nvPr/>
        </p:nvPicPr>
        <p:blipFill>
          <a:blip r:embed="rId3"/>
          <a:stretch>
            <a:fillRect/>
          </a:stretch>
        </p:blipFill>
        <p:spPr>
          <a:xfrm>
            <a:off x="1280557" y="3315585"/>
            <a:ext cx="8633360" cy="3441270"/>
          </a:xfrm>
          <a:prstGeom prst="rect">
            <a:avLst/>
          </a:prstGeom>
        </p:spPr>
      </p:pic>
    </p:spTree>
    <p:extLst>
      <p:ext uri="{BB962C8B-B14F-4D97-AF65-F5344CB8AC3E}">
        <p14:creationId xmlns:p14="http://schemas.microsoft.com/office/powerpoint/2010/main" val="3755265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30" y="339047"/>
            <a:ext cx="6976153" cy="584775"/>
          </a:xfrm>
          <a:prstGeom prst="rect">
            <a:avLst/>
          </a:prstGeom>
          <a:noFill/>
        </p:spPr>
        <p:txBody>
          <a:bodyPr wrap="square" rtlCol="0">
            <a:spAutoFit/>
          </a:bodyPr>
          <a:lstStyle/>
          <a:p>
            <a:r>
              <a:rPr lang="en-US" sz="3200" b="1" smtClean="0">
                <a:solidFill>
                  <a:srgbClr val="FF0000"/>
                </a:solidFill>
              </a:rPr>
              <a:t>III. Lập công thức hóa học của chất</a:t>
            </a:r>
            <a:endParaRPr lang="en-US" sz="3200" b="1">
              <a:solidFill>
                <a:srgbClr val="FF0000"/>
              </a:solidFill>
            </a:endParaRPr>
          </a:p>
        </p:txBody>
      </p:sp>
      <p:sp>
        <p:nvSpPr>
          <p:cNvPr id="3" name="TextBox 2"/>
          <p:cNvSpPr txBox="1"/>
          <p:nvPr/>
        </p:nvSpPr>
        <p:spPr>
          <a:xfrm>
            <a:off x="544530" y="1017142"/>
            <a:ext cx="9483048" cy="523220"/>
          </a:xfrm>
          <a:prstGeom prst="rect">
            <a:avLst/>
          </a:prstGeom>
          <a:noFill/>
        </p:spPr>
        <p:txBody>
          <a:bodyPr wrap="square" rtlCol="0">
            <a:spAutoFit/>
          </a:bodyPr>
          <a:lstStyle/>
          <a:p>
            <a:r>
              <a:rPr lang="en-US" sz="2800" b="1" smtClean="0">
                <a:solidFill>
                  <a:srgbClr val="FF0000"/>
                </a:solidFill>
              </a:rPr>
              <a:t>1. Lập công thức hóa học của hợp chất khi biết hóa trị: </a:t>
            </a:r>
            <a:endParaRPr lang="en-US" sz="2800" b="1">
              <a:solidFill>
                <a:srgbClr val="FF0000"/>
              </a:solidFill>
            </a:endParaRPr>
          </a:p>
        </p:txBody>
      </p:sp>
      <p:pic>
        <p:nvPicPr>
          <p:cNvPr id="5" name="Picture 4"/>
          <p:cNvPicPr>
            <a:picLocks noChangeAspect="1"/>
          </p:cNvPicPr>
          <p:nvPr/>
        </p:nvPicPr>
        <p:blipFill>
          <a:blip r:embed="rId2"/>
          <a:stretch>
            <a:fillRect/>
          </a:stretch>
        </p:blipFill>
        <p:spPr>
          <a:xfrm>
            <a:off x="472610" y="1540362"/>
            <a:ext cx="10058399" cy="2686566"/>
          </a:xfrm>
          <a:prstGeom prst="rect">
            <a:avLst/>
          </a:prstGeom>
        </p:spPr>
      </p:pic>
      <p:sp>
        <p:nvSpPr>
          <p:cNvPr id="6" name="TextBox 5"/>
          <p:cNvSpPr txBox="1"/>
          <p:nvPr/>
        </p:nvSpPr>
        <p:spPr>
          <a:xfrm>
            <a:off x="472610" y="4198924"/>
            <a:ext cx="11044719" cy="954107"/>
          </a:xfrm>
          <a:prstGeom prst="rect">
            <a:avLst/>
          </a:prstGeom>
          <a:noFill/>
        </p:spPr>
        <p:txBody>
          <a:bodyPr wrap="square" rtlCol="0">
            <a:spAutoFit/>
          </a:bodyPr>
          <a:lstStyle/>
          <a:p>
            <a:r>
              <a:rPr lang="en-US" sz="2800" b="1" smtClean="0"/>
              <a:t>Ví dụ: Lập công thức hóa học của hợp chất tạo bởi sulfur có hóa trị IV và oxygen</a:t>
            </a:r>
            <a:endParaRPr lang="en-US" sz="2800" b="1"/>
          </a:p>
        </p:txBody>
      </p:sp>
      <mc:AlternateContent xmlns:mc="http://schemas.openxmlformats.org/markup-compatibility/2006" xmlns:a14="http://schemas.microsoft.com/office/drawing/2010/main">
        <mc:Choice Requires="a14">
          <p:sp>
            <p:nvSpPr>
              <p:cNvPr id="7" name="TextBox 6"/>
              <p:cNvSpPr txBox="1"/>
              <p:nvPr/>
            </p:nvSpPr>
            <p:spPr>
              <a:xfrm>
                <a:off x="863027" y="5260368"/>
                <a:ext cx="6965879" cy="580352"/>
              </a:xfrm>
              <a:prstGeom prst="rect">
                <a:avLst/>
              </a:prstGeom>
              <a:noFill/>
            </p:spPr>
            <p:txBody>
              <a:bodyPr wrap="square" rtlCol="0">
                <a:spAutoFit/>
              </a:bodyPr>
              <a:lstStyle/>
              <a:p>
                <a:r>
                  <a:rPr lang="en-US" sz="2800" b="1" smtClean="0">
                    <a:solidFill>
                      <a:schemeClr val="accent4">
                        <a:lumMod val="75000"/>
                      </a:schemeClr>
                    </a:solidFill>
                  </a:rPr>
                  <a:t>Công thức dạng chung: </a:t>
                </a:r>
                <a14:m>
                  <m:oMath xmlns:m="http://schemas.openxmlformats.org/officeDocument/2006/math">
                    <m:sSubSup>
                      <m:sSubSupPr>
                        <m:ctrlPr>
                          <a:rPr lang="en-US" sz="2800" b="1" i="1" smtClean="0">
                            <a:solidFill>
                              <a:schemeClr val="accent4">
                                <a:lumMod val="75000"/>
                              </a:schemeClr>
                            </a:solidFill>
                            <a:latin typeface="Cambria Math" panose="02040503050406030204" pitchFamily="18" charset="0"/>
                          </a:rPr>
                        </m:ctrlPr>
                      </m:sSubSupPr>
                      <m:e>
                        <m:r>
                          <a:rPr lang="en-US" sz="2800" b="1" i="1" smtClean="0">
                            <a:solidFill>
                              <a:schemeClr val="accent4">
                                <a:lumMod val="75000"/>
                              </a:schemeClr>
                            </a:solidFill>
                            <a:latin typeface="Cambria Math" panose="02040503050406030204" pitchFamily="18" charset="0"/>
                          </a:rPr>
                          <m:t>𝑺</m:t>
                        </m:r>
                      </m:e>
                      <m:sub>
                        <m:r>
                          <a:rPr lang="en-US" sz="2800" b="1" i="1" smtClean="0">
                            <a:solidFill>
                              <a:schemeClr val="accent4">
                                <a:lumMod val="75000"/>
                              </a:schemeClr>
                            </a:solidFill>
                            <a:latin typeface="Cambria Math" panose="02040503050406030204" pitchFamily="18" charset="0"/>
                          </a:rPr>
                          <m:t>𝒙</m:t>
                        </m:r>
                      </m:sub>
                      <m:sup>
                        <m:r>
                          <a:rPr lang="en-US" sz="2800" b="1" i="1" smtClean="0">
                            <a:solidFill>
                              <a:schemeClr val="accent4">
                                <a:lumMod val="75000"/>
                              </a:schemeClr>
                            </a:solidFill>
                            <a:latin typeface="Cambria Math" panose="02040503050406030204" pitchFamily="18" charset="0"/>
                          </a:rPr>
                          <m:t>𝑰𝑽</m:t>
                        </m:r>
                      </m:sup>
                    </m:sSubSup>
                    <m:sSubSup>
                      <m:sSubSupPr>
                        <m:ctrlPr>
                          <a:rPr lang="en-US" sz="2800" b="1" i="1" smtClean="0">
                            <a:solidFill>
                              <a:schemeClr val="accent4">
                                <a:lumMod val="75000"/>
                              </a:schemeClr>
                            </a:solidFill>
                            <a:latin typeface="Cambria Math" panose="02040503050406030204" pitchFamily="18" charset="0"/>
                          </a:rPr>
                        </m:ctrlPr>
                      </m:sSubSupPr>
                      <m:e>
                        <m:r>
                          <a:rPr lang="en-US" sz="2800" b="1" i="1" smtClean="0">
                            <a:solidFill>
                              <a:schemeClr val="accent4">
                                <a:lumMod val="75000"/>
                              </a:schemeClr>
                            </a:solidFill>
                            <a:latin typeface="Cambria Math" panose="02040503050406030204" pitchFamily="18" charset="0"/>
                          </a:rPr>
                          <m:t>𝑶</m:t>
                        </m:r>
                      </m:e>
                      <m:sub>
                        <m:r>
                          <a:rPr lang="en-US" sz="2800" b="1" i="1" smtClean="0">
                            <a:solidFill>
                              <a:schemeClr val="accent4">
                                <a:lumMod val="75000"/>
                              </a:schemeClr>
                            </a:solidFill>
                            <a:latin typeface="Cambria Math" panose="02040503050406030204" pitchFamily="18" charset="0"/>
                          </a:rPr>
                          <m:t>𝒚</m:t>
                        </m:r>
                      </m:sub>
                      <m:sup>
                        <m:r>
                          <a:rPr lang="en-US" sz="2800" b="1" i="1" smtClean="0">
                            <a:solidFill>
                              <a:schemeClr val="accent4">
                                <a:lumMod val="75000"/>
                              </a:schemeClr>
                            </a:solidFill>
                            <a:latin typeface="Cambria Math" panose="02040503050406030204" pitchFamily="18" charset="0"/>
                          </a:rPr>
                          <m:t>𝑰𝑰</m:t>
                        </m:r>
                      </m:sup>
                    </m:sSubSup>
                  </m:oMath>
                </a14:m>
                <a:endParaRPr lang="en-US" sz="2800" b="1">
                  <a:solidFill>
                    <a:schemeClr val="accent4">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63027" y="5260368"/>
                <a:ext cx="6965879" cy="580352"/>
              </a:xfrm>
              <a:prstGeom prst="rect">
                <a:avLst/>
              </a:prstGeom>
              <a:blipFill>
                <a:blip r:embed="rId3"/>
                <a:stretch>
                  <a:fillRect l="-1839" t="-7368" b="-23158"/>
                </a:stretch>
              </a:blipFill>
            </p:spPr>
            <p:txBody>
              <a:bodyPr/>
              <a:lstStyle/>
              <a:p>
                <a:r>
                  <a:rPr lang="en-US">
                    <a:noFill/>
                  </a:rPr>
                  <a:t> </a:t>
                </a:r>
              </a:p>
            </p:txBody>
          </p:sp>
        </mc:Fallback>
      </mc:AlternateContent>
    </p:spTree>
    <p:extLst>
      <p:ext uri="{BB962C8B-B14F-4D97-AF65-F5344CB8AC3E}">
        <p14:creationId xmlns:p14="http://schemas.microsoft.com/office/powerpoint/2010/main" val="16632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66461" y="493159"/>
                <a:ext cx="6965879" cy="580352"/>
              </a:xfrm>
              <a:prstGeom prst="rect">
                <a:avLst/>
              </a:prstGeom>
              <a:noFill/>
            </p:spPr>
            <p:txBody>
              <a:bodyPr wrap="square" rtlCol="0">
                <a:spAutoFit/>
              </a:bodyPr>
              <a:lstStyle/>
              <a:p>
                <a:r>
                  <a:rPr lang="en-US" sz="2800" b="1" smtClean="0">
                    <a:solidFill>
                      <a:schemeClr val="accent4">
                        <a:lumMod val="75000"/>
                      </a:schemeClr>
                    </a:solidFill>
                  </a:rPr>
                  <a:t>Công thức dạng chung: </a:t>
                </a:r>
                <a14:m>
                  <m:oMath xmlns:m="http://schemas.openxmlformats.org/officeDocument/2006/math">
                    <m:sSubSup>
                      <m:sSubSupPr>
                        <m:ctrlPr>
                          <a:rPr lang="en-US" sz="2800" b="1" i="1" smtClean="0">
                            <a:solidFill>
                              <a:schemeClr val="accent4">
                                <a:lumMod val="75000"/>
                              </a:schemeClr>
                            </a:solidFill>
                            <a:latin typeface="Cambria Math" panose="02040503050406030204" pitchFamily="18" charset="0"/>
                          </a:rPr>
                        </m:ctrlPr>
                      </m:sSubSupPr>
                      <m:e>
                        <m:r>
                          <a:rPr lang="en-US" sz="2800" b="1" i="1" smtClean="0">
                            <a:solidFill>
                              <a:schemeClr val="accent4">
                                <a:lumMod val="75000"/>
                              </a:schemeClr>
                            </a:solidFill>
                            <a:latin typeface="Cambria Math" panose="02040503050406030204" pitchFamily="18" charset="0"/>
                          </a:rPr>
                          <m:t>𝑺</m:t>
                        </m:r>
                      </m:e>
                      <m:sub>
                        <m:r>
                          <a:rPr lang="en-US" sz="2800" b="1" i="1" smtClean="0">
                            <a:solidFill>
                              <a:schemeClr val="accent4">
                                <a:lumMod val="75000"/>
                              </a:schemeClr>
                            </a:solidFill>
                            <a:latin typeface="Cambria Math" panose="02040503050406030204" pitchFamily="18" charset="0"/>
                          </a:rPr>
                          <m:t>𝒙</m:t>
                        </m:r>
                      </m:sub>
                      <m:sup>
                        <m:r>
                          <a:rPr lang="en-US" sz="2800" b="1" i="1" smtClean="0">
                            <a:solidFill>
                              <a:schemeClr val="accent4">
                                <a:lumMod val="75000"/>
                              </a:schemeClr>
                            </a:solidFill>
                            <a:latin typeface="Cambria Math" panose="02040503050406030204" pitchFamily="18" charset="0"/>
                          </a:rPr>
                          <m:t>𝑰𝑽</m:t>
                        </m:r>
                      </m:sup>
                    </m:sSubSup>
                    <m:sSubSup>
                      <m:sSubSupPr>
                        <m:ctrlPr>
                          <a:rPr lang="en-US" sz="2800" b="1" i="1" smtClean="0">
                            <a:solidFill>
                              <a:schemeClr val="accent4">
                                <a:lumMod val="75000"/>
                              </a:schemeClr>
                            </a:solidFill>
                            <a:latin typeface="Cambria Math" panose="02040503050406030204" pitchFamily="18" charset="0"/>
                          </a:rPr>
                        </m:ctrlPr>
                      </m:sSubSupPr>
                      <m:e>
                        <m:r>
                          <a:rPr lang="en-US" sz="2800" b="1" i="1" smtClean="0">
                            <a:solidFill>
                              <a:schemeClr val="accent4">
                                <a:lumMod val="75000"/>
                              </a:schemeClr>
                            </a:solidFill>
                            <a:latin typeface="Cambria Math" panose="02040503050406030204" pitchFamily="18" charset="0"/>
                          </a:rPr>
                          <m:t>𝑶</m:t>
                        </m:r>
                      </m:e>
                      <m:sub>
                        <m:r>
                          <a:rPr lang="en-US" sz="2800" b="1" i="1" smtClean="0">
                            <a:solidFill>
                              <a:schemeClr val="accent4">
                                <a:lumMod val="75000"/>
                              </a:schemeClr>
                            </a:solidFill>
                            <a:latin typeface="Cambria Math" panose="02040503050406030204" pitchFamily="18" charset="0"/>
                          </a:rPr>
                          <m:t>𝒚</m:t>
                        </m:r>
                      </m:sub>
                      <m:sup>
                        <m:r>
                          <a:rPr lang="en-US" sz="2800" b="1" i="1" smtClean="0">
                            <a:solidFill>
                              <a:schemeClr val="accent4">
                                <a:lumMod val="75000"/>
                              </a:schemeClr>
                            </a:solidFill>
                            <a:latin typeface="Cambria Math" panose="02040503050406030204" pitchFamily="18" charset="0"/>
                          </a:rPr>
                          <m:t>𝑰𝑰</m:t>
                        </m:r>
                      </m:sup>
                    </m:sSubSup>
                  </m:oMath>
                </a14:m>
                <a:endParaRPr lang="en-US" sz="2800" b="1">
                  <a:solidFill>
                    <a:schemeClr val="accent4">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66461" y="493159"/>
                <a:ext cx="6965879" cy="580352"/>
              </a:xfrm>
              <a:prstGeom prst="rect">
                <a:avLst/>
              </a:prstGeom>
              <a:blipFill>
                <a:blip r:embed="rId2"/>
                <a:stretch>
                  <a:fillRect l="-1750" t="-7368" b="-2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83577" y="1253447"/>
                <a:ext cx="10428269" cy="766492"/>
              </a:xfrm>
              <a:prstGeom prst="rect">
                <a:avLst/>
              </a:prstGeom>
              <a:noFill/>
            </p:spPr>
            <p:txBody>
              <a:bodyPr wrap="square" rtlCol="0">
                <a:spAutoFit/>
              </a:bodyPr>
              <a:lstStyle/>
              <a:p>
                <a:r>
                  <a:rPr lang="en-US" sz="2800" b="1" smtClean="0">
                    <a:solidFill>
                      <a:schemeClr val="accent6">
                        <a:lumMod val="50000"/>
                      </a:schemeClr>
                    </a:solidFill>
                  </a:rPr>
                  <a:t>Theo quy tắc hóa trị: x.IV = y.II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𝒙</m:t>
                        </m:r>
                      </m:num>
                      <m:den>
                        <m:r>
                          <a:rPr lang="en-US" sz="2800" b="1" i="1" smtClean="0">
                            <a:solidFill>
                              <a:schemeClr val="accent6">
                                <a:lumMod val="50000"/>
                              </a:schemeClr>
                            </a:solidFill>
                            <a:latin typeface="Cambria Math" panose="02040503050406030204" pitchFamily="18" charset="0"/>
                          </a:rPr>
                          <m:t>𝒚</m:t>
                        </m:r>
                      </m:den>
                    </m:f>
                    <m:r>
                      <a:rPr lang="en-US" sz="2800" b="1" i="1" smtClean="0">
                        <a:solidFill>
                          <a:schemeClr val="accent6">
                            <a:lumMod val="50000"/>
                          </a:schemeClr>
                        </a:solidFill>
                        <a:latin typeface="Cambria Math" panose="02040503050406030204" pitchFamily="18" charset="0"/>
                      </a:rPr>
                      <m:t>=</m:t>
                    </m:r>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𝑰𝑰</m:t>
                        </m:r>
                      </m:num>
                      <m:den>
                        <m:r>
                          <a:rPr lang="en-US" sz="2800" b="1" i="1" smtClean="0">
                            <a:solidFill>
                              <a:schemeClr val="accent6">
                                <a:lumMod val="50000"/>
                              </a:schemeClr>
                            </a:solidFill>
                            <a:latin typeface="Cambria Math" panose="02040503050406030204" pitchFamily="18" charset="0"/>
                          </a:rPr>
                          <m:t>𝑰𝑽</m:t>
                        </m:r>
                      </m:den>
                    </m:f>
                    <m:r>
                      <a:rPr lang="en-US" sz="2800" b="1" i="1" smtClean="0">
                        <a:solidFill>
                          <a:schemeClr val="accent6">
                            <a:lumMod val="50000"/>
                          </a:schemeClr>
                        </a:solidFill>
                        <a:latin typeface="Cambria Math" panose="02040503050406030204" pitchFamily="18" charset="0"/>
                      </a:rPr>
                      <m:t> </m:t>
                    </m:r>
                  </m:oMath>
                </a14:m>
                <a:r>
                  <a:rPr lang="en-US" sz="2800" b="1" smtClean="0">
                    <a:solidFill>
                      <a:schemeClr val="accent6">
                        <a:lumMod val="50000"/>
                      </a:schemeClr>
                    </a:solidFill>
                  </a:rPr>
                  <a:t>=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𝟏</m:t>
                        </m:r>
                      </m:num>
                      <m:den>
                        <m:r>
                          <a:rPr lang="en-US" sz="2800" b="1" i="1" smtClean="0">
                            <a:solidFill>
                              <a:schemeClr val="accent6">
                                <a:lumMod val="50000"/>
                              </a:schemeClr>
                            </a:solidFill>
                            <a:latin typeface="Cambria Math" panose="02040503050406030204" pitchFamily="18" charset="0"/>
                          </a:rPr>
                          <m:t>𝟐</m:t>
                        </m:r>
                      </m:den>
                    </m:f>
                  </m:oMath>
                </a14:m>
                <a:r>
                  <a:rPr lang="en-US" sz="2800" b="1" smtClean="0">
                    <a:solidFill>
                      <a:schemeClr val="accent6">
                        <a:lumMod val="50000"/>
                      </a:schemeClr>
                    </a:solidFill>
                  </a:rPr>
                  <a:t>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groupChr>
                  </m:oMath>
                </a14:m>
                <a:r>
                  <a:rPr lang="en-US" sz="2800" b="1" smtClean="0">
                    <a:solidFill>
                      <a:schemeClr val="accent6">
                        <a:lumMod val="50000"/>
                      </a:schemeClr>
                    </a:solidFill>
                  </a:rPr>
                  <a:t> x=1 và y = 2</a:t>
                </a:r>
                <a:endParaRPr lang="en-US" sz="2800" b="1">
                  <a:solidFill>
                    <a:schemeClr val="accent6">
                      <a:lumMod val="5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83577" y="1253447"/>
                <a:ext cx="10428269" cy="766492"/>
              </a:xfrm>
              <a:prstGeom prst="rect">
                <a:avLst/>
              </a:prstGeom>
              <a:blipFill>
                <a:blip r:embed="rId3"/>
                <a:stretch>
                  <a:fillRect l="-1227" b="-4000"/>
                </a:stretch>
              </a:blipFill>
            </p:spPr>
            <p:txBody>
              <a:bodyPr/>
              <a:lstStyle/>
              <a:p>
                <a:r>
                  <a:rPr lang="en-US">
                    <a:noFill/>
                  </a:rPr>
                  <a:t> </a:t>
                </a:r>
              </a:p>
            </p:txBody>
          </p:sp>
        </mc:Fallback>
      </mc:AlternateContent>
      <p:sp>
        <p:nvSpPr>
          <p:cNvPr id="4" name="TextBox 3"/>
          <p:cNvSpPr txBox="1"/>
          <p:nvPr/>
        </p:nvSpPr>
        <p:spPr>
          <a:xfrm>
            <a:off x="1202076" y="2019939"/>
            <a:ext cx="6904234" cy="523220"/>
          </a:xfrm>
          <a:prstGeom prst="rect">
            <a:avLst/>
          </a:prstGeom>
          <a:noFill/>
        </p:spPr>
        <p:txBody>
          <a:bodyPr wrap="square" rtlCol="0">
            <a:spAutoFit/>
          </a:bodyPr>
          <a:lstStyle/>
          <a:p>
            <a:r>
              <a:rPr lang="en-US" sz="2800" b="1" smtClean="0">
                <a:solidFill>
                  <a:schemeClr val="accent2">
                    <a:lumMod val="50000"/>
                  </a:schemeClr>
                </a:solidFill>
              </a:rPr>
              <a:t>Công thức hóa học là: SO</a:t>
            </a:r>
            <a:r>
              <a:rPr lang="en-US" sz="2800" b="1" baseline="-25000" smtClean="0">
                <a:solidFill>
                  <a:schemeClr val="accent2">
                    <a:lumMod val="50000"/>
                  </a:schemeClr>
                </a:solidFill>
              </a:rPr>
              <a:t>2</a:t>
            </a:r>
            <a:r>
              <a:rPr lang="en-US" sz="2800" b="1" smtClean="0">
                <a:solidFill>
                  <a:schemeClr val="accent2">
                    <a:lumMod val="50000"/>
                  </a:schemeClr>
                </a:solidFill>
              </a:rPr>
              <a:t>.</a:t>
            </a:r>
            <a:endParaRPr lang="en-US" sz="2800" b="1">
              <a:solidFill>
                <a:schemeClr val="accent2">
                  <a:lumMod val="50000"/>
                </a:schemeClr>
              </a:solidFill>
            </a:endParaRPr>
          </a:p>
        </p:txBody>
      </p:sp>
      <p:sp>
        <p:nvSpPr>
          <p:cNvPr id="5" name="TextBox 4"/>
          <p:cNvSpPr txBox="1"/>
          <p:nvPr/>
        </p:nvSpPr>
        <p:spPr>
          <a:xfrm>
            <a:off x="1058238" y="2722652"/>
            <a:ext cx="1972638" cy="523220"/>
          </a:xfrm>
          <a:prstGeom prst="rect">
            <a:avLst/>
          </a:prstGeom>
          <a:noFill/>
        </p:spPr>
        <p:txBody>
          <a:bodyPr wrap="square" rtlCol="0">
            <a:spAutoFit/>
          </a:bodyPr>
          <a:lstStyle/>
          <a:p>
            <a:r>
              <a:rPr lang="en-US" sz="2800" b="1" smtClean="0">
                <a:solidFill>
                  <a:schemeClr val="accent2">
                    <a:lumMod val="50000"/>
                  </a:schemeClr>
                </a:solidFill>
              </a:rPr>
              <a:t>Luyện tập: </a:t>
            </a:r>
            <a:endParaRPr lang="en-US" sz="2800" b="1">
              <a:solidFill>
                <a:schemeClr val="accent2">
                  <a:lumMod val="50000"/>
                </a:schemeClr>
              </a:solidFill>
            </a:endParaRPr>
          </a:p>
        </p:txBody>
      </p:sp>
      <p:sp>
        <p:nvSpPr>
          <p:cNvPr id="6" name="TextBox 5"/>
          <p:cNvSpPr txBox="1"/>
          <p:nvPr/>
        </p:nvSpPr>
        <p:spPr>
          <a:xfrm>
            <a:off x="739739" y="3349375"/>
            <a:ext cx="11054994" cy="954107"/>
          </a:xfrm>
          <a:prstGeom prst="rect">
            <a:avLst/>
          </a:prstGeom>
          <a:noFill/>
        </p:spPr>
        <p:txBody>
          <a:bodyPr wrap="square" rtlCol="0">
            <a:spAutoFit/>
          </a:bodyPr>
          <a:lstStyle/>
          <a:p>
            <a:r>
              <a:rPr lang="en-US" sz="2800" b="1" smtClean="0"/>
              <a:t>Câu 1: Hãy viết công thức hóa học và gọi tên của hợp chất được tạo thành từ sự kết hợp giữa các đơn chất sau:</a:t>
            </a:r>
            <a:endParaRPr lang="en-US" sz="2800" b="1"/>
          </a:p>
        </p:txBody>
      </p:sp>
      <p:sp>
        <p:nvSpPr>
          <p:cNvPr id="7" name="TextBox 6"/>
          <p:cNvSpPr txBox="1"/>
          <p:nvPr/>
        </p:nvSpPr>
        <p:spPr>
          <a:xfrm>
            <a:off x="750013" y="4479533"/>
            <a:ext cx="10818688" cy="1384995"/>
          </a:xfrm>
          <a:prstGeom prst="rect">
            <a:avLst/>
          </a:prstGeom>
          <a:noFill/>
        </p:spPr>
        <p:txBody>
          <a:bodyPr wrap="square" rtlCol="0">
            <a:spAutoFit/>
          </a:bodyPr>
          <a:lstStyle/>
          <a:p>
            <a:r>
              <a:rPr lang="en-US" sz="2800" b="1" smtClean="0"/>
              <a:t>1. Iron (sắt) Fe và chlorine (Cl), biết trong hợp chất này iron hóa trị III và chlorine hóa trị I.</a:t>
            </a:r>
          </a:p>
          <a:p>
            <a:r>
              <a:rPr lang="en-US" sz="2800" b="1" smtClean="0"/>
              <a:t>2. Sodium ( Na) và oxygen (O), biết sodium hóa trị I và oxygen hóa trị II.</a:t>
            </a:r>
            <a:endParaRPr lang="en-US" sz="2800" b="1"/>
          </a:p>
        </p:txBody>
      </p:sp>
    </p:spTree>
    <p:extLst>
      <p:ext uri="{BB962C8B-B14F-4D97-AF65-F5344CB8AC3E}">
        <p14:creationId xmlns:p14="http://schemas.microsoft.com/office/powerpoint/2010/main" val="2923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498" y="493160"/>
            <a:ext cx="10818688" cy="954107"/>
          </a:xfrm>
          <a:prstGeom prst="rect">
            <a:avLst/>
          </a:prstGeom>
          <a:noFill/>
        </p:spPr>
        <p:txBody>
          <a:bodyPr wrap="square" rtlCol="0">
            <a:spAutoFit/>
          </a:bodyPr>
          <a:lstStyle/>
          <a:p>
            <a:r>
              <a:rPr lang="en-US" sz="2800" b="1" smtClean="0"/>
              <a:t>1. Iron (sắt) Fe và chlorine (Cl), biết trong hợp chất này iron hóa trị III và chlorine hóa trị I.</a:t>
            </a:r>
          </a:p>
        </p:txBody>
      </p:sp>
      <p:sp>
        <p:nvSpPr>
          <p:cNvPr id="4" name="Rectangle 3"/>
          <p:cNvSpPr/>
          <p:nvPr/>
        </p:nvSpPr>
        <p:spPr>
          <a:xfrm>
            <a:off x="318498" y="3259947"/>
            <a:ext cx="10983075" cy="523220"/>
          </a:xfrm>
          <a:prstGeom prst="rect">
            <a:avLst/>
          </a:prstGeom>
        </p:spPr>
        <p:txBody>
          <a:bodyPr wrap="square">
            <a:spAutoFit/>
          </a:bodyPr>
          <a:lstStyle/>
          <a:p>
            <a:r>
              <a:rPr lang="en-US" sz="2800" b="1"/>
              <a:t>2. Sodium ( Na) và oxygen (O), biết sodium hóa trị I và oxygen hóa trị II.</a:t>
            </a:r>
          </a:p>
        </p:txBody>
      </p:sp>
      <mc:AlternateContent xmlns:mc="http://schemas.openxmlformats.org/markup-compatibility/2006" xmlns:a14="http://schemas.microsoft.com/office/drawing/2010/main">
        <mc:Choice Requires="a14">
          <p:sp>
            <p:nvSpPr>
              <p:cNvPr id="5" name="TextBox 4"/>
              <p:cNvSpPr txBox="1"/>
              <p:nvPr/>
            </p:nvSpPr>
            <p:spPr>
              <a:xfrm>
                <a:off x="482885" y="1623317"/>
                <a:ext cx="2640459" cy="580352"/>
              </a:xfrm>
              <a:prstGeom prst="rect">
                <a:avLst/>
              </a:prstGeom>
              <a:noFill/>
            </p:spPr>
            <p:txBody>
              <a:bodyPr wrap="square" rtlCol="0">
                <a:spAutoFit/>
              </a:bodyPr>
              <a:lstStyle/>
              <a:p>
                <a:r>
                  <a:rPr lang="en-US" sz="2800" b="1" smtClean="0">
                    <a:solidFill>
                      <a:schemeClr val="accent2">
                        <a:lumMod val="50000"/>
                      </a:schemeClr>
                    </a:solidFill>
                  </a:rPr>
                  <a:t>Có </a:t>
                </a:r>
                <a14:m>
                  <m:oMath xmlns:m="http://schemas.openxmlformats.org/officeDocument/2006/math">
                    <m:sSubSup>
                      <m:sSubSupPr>
                        <m:ctrlPr>
                          <a:rPr lang="en-US" sz="2800" b="1" i="1" smtClean="0">
                            <a:solidFill>
                              <a:schemeClr val="accent2">
                                <a:lumMod val="50000"/>
                              </a:schemeClr>
                            </a:solidFill>
                            <a:latin typeface="Cambria Math" panose="02040503050406030204" pitchFamily="18" charset="0"/>
                          </a:rPr>
                        </m:ctrlPr>
                      </m:sSubSupPr>
                      <m:e>
                        <m:r>
                          <a:rPr lang="en-US" sz="2800" b="1" i="1" smtClean="0">
                            <a:solidFill>
                              <a:schemeClr val="accent2">
                                <a:lumMod val="50000"/>
                              </a:schemeClr>
                            </a:solidFill>
                            <a:latin typeface="Cambria Math" panose="02040503050406030204" pitchFamily="18" charset="0"/>
                          </a:rPr>
                          <m:t>𝑭𝒆</m:t>
                        </m:r>
                      </m:e>
                      <m:sub>
                        <m:r>
                          <a:rPr lang="en-US" sz="2800" b="1" i="1" smtClean="0">
                            <a:solidFill>
                              <a:schemeClr val="accent2">
                                <a:lumMod val="50000"/>
                              </a:schemeClr>
                            </a:solidFill>
                            <a:latin typeface="Cambria Math" panose="02040503050406030204" pitchFamily="18" charset="0"/>
                          </a:rPr>
                          <m:t>𝒙</m:t>
                        </m:r>
                      </m:sub>
                      <m:sup>
                        <m:r>
                          <a:rPr lang="en-US" sz="2800" b="1" i="1" smtClean="0">
                            <a:solidFill>
                              <a:schemeClr val="accent2">
                                <a:lumMod val="50000"/>
                              </a:schemeClr>
                            </a:solidFill>
                            <a:latin typeface="Cambria Math" panose="02040503050406030204" pitchFamily="18" charset="0"/>
                          </a:rPr>
                          <m:t>𝑰𝑰𝑰</m:t>
                        </m:r>
                      </m:sup>
                    </m:sSubSup>
                    <m:sSubSup>
                      <m:sSubSupPr>
                        <m:ctrlPr>
                          <a:rPr lang="en-US" sz="2800" b="1" i="1" smtClean="0">
                            <a:solidFill>
                              <a:schemeClr val="accent2">
                                <a:lumMod val="50000"/>
                              </a:schemeClr>
                            </a:solidFill>
                            <a:latin typeface="Cambria Math" panose="02040503050406030204" pitchFamily="18" charset="0"/>
                          </a:rPr>
                        </m:ctrlPr>
                      </m:sSubSupPr>
                      <m:e>
                        <m:r>
                          <a:rPr lang="en-US" sz="2800" b="1" i="1" smtClean="0">
                            <a:solidFill>
                              <a:schemeClr val="accent2">
                                <a:lumMod val="50000"/>
                              </a:schemeClr>
                            </a:solidFill>
                            <a:latin typeface="Cambria Math" panose="02040503050406030204" pitchFamily="18" charset="0"/>
                          </a:rPr>
                          <m:t>𝑪𝒍</m:t>
                        </m:r>
                      </m:e>
                      <m:sub>
                        <m:r>
                          <a:rPr lang="en-US" sz="2800" b="1" i="1" smtClean="0">
                            <a:solidFill>
                              <a:schemeClr val="accent2">
                                <a:lumMod val="50000"/>
                              </a:schemeClr>
                            </a:solidFill>
                            <a:latin typeface="Cambria Math" panose="02040503050406030204" pitchFamily="18" charset="0"/>
                          </a:rPr>
                          <m:t>𝒚</m:t>
                        </m:r>
                      </m:sub>
                      <m:sup>
                        <m:r>
                          <a:rPr lang="en-US" sz="2800" b="1" i="1" smtClean="0">
                            <a:solidFill>
                              <a:schemeClr val="accent2">
                                <a:lumMod val="50000"/>
                              </a:schemeClr>
                            </a:solidFill>
                            <a:latin typeface="Cambria Math" panose="02040503050406030204" pitchFamily="18" charset="0"/>
                          </a:rPr>
                          <m:t>𝑰</m:t>
                        </m:r>
                      </m:sup>
                    </m:sSubSup>
                  </m:oMath>
                </a14:m>
                <a:endParaRPr lang="en-US" sz="2800" b="1">
                  <a:solidFill>
                    <a:schemeClr val="accent2">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2885" y="1623317"/>
                <a:ext cx="2640459" cy="580352"/>
              </a:xfrm>
              <a:prstGeom prst="rect">
                <a:avLst/>
              </a:prstGeom>
              <a:blipFill>
                <a:blip r:embed="rId2"/>
                <a:stretch>
                  <a:fillRect l="-4619" t="-6316" b="-2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35668" y="1482894"/>
                <a:ext cx="8116584" cy="720775"/>
              </a:xfrm>
              <a:prstGeom prst="rect">
                <a:avLst/>
              </a:prstGeom>
              <a:noFill/>
            </p:spPr>
            <p:txBody>
              <a:bodyPr wrap="square" rtlCol="0">
                <a:spAutoFit/>
              </a:bodyPr>
              <a:lstStyle/>
              <a:p>
                <a:r>
                  <a:rPr lang="en-US" sz="2800" b="1" smtClean="0">
                    <a:solidFill>
                      <a:schemeClr val="accent5">
                        <a:lumMod val="50000"/>
                      </a:schemeClr>
                    </a:solidFill>
                  </a:rPr>
                  <a:t> Có  x.III = y.I </a:t>
                </a:r>
                <a14:m>
                  <m:oMath xmlns:m="http://schemas.openxmlformats.org/officeDocument/2006/math">
                    <m:groupChr>
                      <m:groupChrPr>
                        <m:chr m:val="⇒"/>
                        <m:pos m:val="top"/>
                        <m:ctrlPr>
                          <a:rPr lang="en-US" sz="2800" b="1" i="1" smtClean="0">
                            <a:solidFill>
                              <a:schemeClr val="accent5">
                                <a:lumMod val="50000"/>
                              </a:schemeClr>
                            </a:solidFill>
                            <a:latin typeface="Cambria Math" panose="02040503050406030204" pitchFamily="18" charset="0"/>
                          </a:rPr>
                        </m:ctrlPr>
                      </m:groupChrPr>
                      <m:e/>
                    </m:groupChr>
                    <m:r>
                      <a:rPr lang="en-US" sz="2800" b="1" i="1" smtClean="0">
                        <a:solidFill>
                          <a:schemeClr val="accent5">
                            <a:lumMod val="50000"/>
                          </a:schemeClr>
                        </a:solidFill>
                        <a:latin typeface="Cambria Math" panose="02040503050406030204" pitchFamily="18" charset="0"/>
                      </a:rPr>
                      <m:t> </m:t>
                    </m:r>
                    <m:f>
                      <m:fPr>
                        <m:ctrlPr>
                          <a:rPr lang="en-US" sz="2800" b="1" i="1" smtClean="0">
                            <a:solidFill>
                              <a:schemeClr val="accent5">
                                <a:lumMod val="50000"/>
                              </a:schemeClr>
                            </a:solidFill>
                            <a:latin typeface="Cambria Math" panose="02040503050406030204" pitchFamily="18" charset="0"/>
                          </a:rPr>
                        </m:ctrlPr>
                      </m:fPr>
                      <m:num>
                        <m:r>
                          <a:rPr lang="en-US" sz="2800" b="1" i="1" smtClean="0">
                            <a:solidFill>
                              <a:schemeClr val="accent5">
                                <a:lumMod val="50000"/>
                              </a:schemeClr>
                            </a:solidFill>
                            <a:latin typeface="Cambria Math" panose="02040503050406030204" pitchFamily="18" charset="0"/>
                          </a:rPr>
                          <m:t>𝒙</m:t>
                        </m:r>
                      </m:num>
                      <m:den>
                        <m:r>
                          <a:rPr lang="en-US" sz="2800" b="1" i="1" smtClean="0">
                            <a:solidFill>
                              <a:schemeClr val="accent5">
                                <a:lumMod val="50000"/>
                              </a:schemeClr>
                            </a:solidFill>
                            <a:latin typeface="Cambria Math" panose="02040503050406030204" pitchFamily="18" charset="0"/>
                          </a:rPr>
                          <m:t>𝒚</m:t>
                        </m:r>
                        <m:r>
                          <a:rPr lang="en-US" sz="2800" b="1" i="1" smtClean="0">
                            <a:solidFill>
                              <a:schemeClr val="accent5">
                                <a:lumMod val="50000"/>
                              </a:schemeClr>
                            </a:solidFill>
                            <a:latin typeface="Cambria Math" panose="02040503050406030204" pitchFamily="18" charset="0"/>
                          </a:rPr>
                          <m:t>  </m:t>
                        </m:r>
                      </m:den>
                    </m:f>
                  </m:oMath>
                </a14:m>
                <a:r>
                  <a:rPr lang="en-US" sz="2800" b="1" smtClean="0">
                    <a:solidFill>
                      <a:schemeClr val="accent5">
                        <a:lumMod val="50000"/>
                      </a:schemeClr>
                    </a:solidFill>
                  </a:rPr>
                  <a:t> = </a:t>
                </a:r>
                <a14:m>
                  <m:oMath xmlns:m="http://schemas.openxmlformats.org/officeDocument/2006/math">
                    <m:f>
                      <m:fPr>
                        <m:ctrlPr>
                          <a:rPr lang="en-US" sz="2800" b="1" i="1" smtClean="0">
                            <a:solidFill>
                              <a:schemeClr val="accent5">
                                <a:lumMod val="50000"/>
                              </a:schemeClr>
                            </a:solidFill>
                            <a:latin typeface="Cambria Math" panose="02040503050406030204" pitchFamily="18" charset="0"/>
                          </a:rPr>
                        </m:ctrlPr>
                      </m:fPr>
                      <m:num>
                        <m:r>
                          <a:rPr lang="en-US" sz="2800" b="1" i="1" smtClean="0">
                            <a:solidFill>
                              <a:schemeClr val="accent5">
                                <a:lumMod val="50000"/>
                              </a:schemeClr>
                            </a:solidFill>
                            <a:latin typeface="Cambria Math" panose="02040503050406030204" pitchFamily="18" charset="0"/>
                          </a:rPr>
                          <m:t>𝑰</m:t>
                        </m:r>
                      </m:num>
                      <m:den>
                        <m:r>
                          <a:rPr lang="en-US" sz="2800" b="1" i="1" smtClean="0">
                            <a:solidFill>
                              <a:schemeClr val="accent5">
                                <a:lumMod val="50000"/>
                              </a:schemeClr>
                            </a:solidFill>
                            <a:latin typeface="Cambria Math" panose="02040503050406030204" pitchFamily="18" charset="0"/>
                          </a:rPr>
                          <m:t>𝑰𝑰𝑰</m:t>
                        </m:r>
                      </m:den>
                    </m:f>
                  </m:oMath>
                </a14:m>
                <a:r>
                  <a:rPr lang="en-US" sz="2800" b="1" smtClean="0">
                    <a:solidFill>
                      <a:schemeClr val="accent5">
                        <a:lumMod val="50000"/>
                      </a:schemeClr>
                    </a:solidFill>
                  </a:rPr>
                  <a:t> </a:t>
                </a:r>
                <a14:m>
                  <m:oMath xmlns:m="http://schemas.openxmlformats.org/officeDocument/2006/math">
                    <m:groupChr>
                      <m:groupChrPr>
                        <m:chr m:val="⇒"/>
                        <m:pos m:val="top"/>
                        <m:ctrlPr>
                          <a:rPr lang="en-US" sz="2800" b="1" i="1" smtClean="0">
                            <a:solidFill>
                              <a:schemeClr val="accent5">
                                <a:lumMod val="50000"/>
                              </a:schemeClr>
                            </a:solidFill>
                            <a:latin typeface="Cambria Math" panose="02040503050406030204" pitchFamily="18" charset="0"/>
                          </a:rPr>
                        </m:ctrlPr>
                      </m:groupChrPr>
                      <m:e/>
                    </m:groupChr>
                    <m:r>
                      <a:rPr lang="en-US" sz="2800" b="1" i="1" smtClean="0">
                        <a:solidFill>
                          <a:schemeClr val="accent5">
                            <a:lumMod val="50000"/>
                          </a:schemeClr>
                        </a:solidFill>
                        <a:latin typeface="Cambria Math" panose="02040503050406030204" pitchFamily="18" charset="0"/>
                      </a:rPr>
                      <m:t> </m:t>
                    </m:r>
                    <m:r>
                      <a:rPr lang="en-US" sz="2800" b="1" i="1" smtClean="0">
                        <a:solidFill>
                          <a:schemeClr val="accent5">
                            <a:lumMod val="50000"/>
                          </a:schemeClr>
                        </a:solidFill>
                        <a:latin typeface="Cambria Math" panose="02040503050406030204" pitchFamily="18" charset="0"/>
                      </a:rPr>
                      <m:t>𝒙</m:t>
                    </m:r>
                    <m:r>
                      <a:rPr lang="en-US" sz="2800" b="1" i="1" smtClean="0">
                        <a:solidFill>
                          <a:schemeClr val="accent5">
                            <a:lumMod val="50000"/>
                          </a:schemeClr>
                        </a:solidFill>
                        <a:latin typeface="Cambria Math" panose="02040503050406030204" pitchFamily="18" charset="0"/>
                      </a:rPr>
                      <m:t>=</m:t>
                    </m:r>
                    <m:r>
                      <a:rPr lang="en-US" sz="2800" b="1" i="1" smtClean="0">
                        <a:solidFill>
                          <a:schemeClr val="accent5">
                            <a:lumMod val="50000"/>
                          </a:schemeClr>
                        </a:solidFill>
                        <a:latin typeface="Cambria Math" panose="02040503050406030204" pitchFamily="18" charset="0"/>
                      </a:rPr>
                      <m:t>𝟏</m:t>
                    </m:r>
                    <m:r>
                      <a:rPr lang="en-US" sz="2800" b="1" i="1" smtClean="0">
                        <a:solidFill>
                          <a:schemeClr val="accent5">
                            <a:lumMod val="50000"/>
                          </a:schemeClr>
                        </a:solidFill>
                        <a:latin typeface="Cambria Math" panose="02040503050406030204" pitchFamily="18" charset="0"/>
                      </a:rPr>
                      <m:t> </m:t>
                    </m:r>
                    <m:r>
                      <a:rPr lang="en-US" sz="2800" b="1" i="1" smtClean="0">
                        <a:solidFill>
                          <a:schemeClr val="accent5">
                            <a:lumMod val="50000"/>
                          </a:schemeClr>
                        </a:solidFill>
                        <a:latin typeface="Cambria Math" panose="02040503050406030204" pitchFamily="18" charset="0"/>
                      </a:rPr>
                      <m:t>𝒗</m:t>
                    </m:r>
                    <m:r>
                      <a:rPr lang="en-US" sz="2800" b="1" i="1" smtClean="0">
                        <a:solidFill>
                          <a:schemeClr val="accent5">
                            <a:lumMod val="50000"/>
                          </a:schemeClr>
                        </a:solidFill>
                        <a:latin typeface="Cambria Math" panose="02040503050406030204" pitchFamily="18" charset="0"/>
                      </a:rPr>
                      <m:t>à </m:t>
                    </m:r>
                    <m:r>
                      <a:rPr lang="en-US" sz="2800" b="1" i="1" smtClean="0">
                        <a:solidFill>
                          <a:schemeClr val="accent5">
                            <a:lumMod val="50000"/>
                          </a:schemeClr>
                        </a:solidFill>
                        <a:latin typeface="Cambria Math" panose="02040503050406030204" pitchFamily="18" charset="0"/>
                      </a:rPr>
                      <m:t>𝒚</m:t>
                    </m:r>
                    <m:r>
                      <a:rPr lang="en-US" sz="2800" b="1" i="1" smtClean="0">
                        <a:solidFill>
                          <a:schemeClr val="accent5">
                            <a:lumMod val="50000"/>
                          </a:schemeClr>
                        </a:solidFill>
                        <a:latin typeface="Cambria Math" panose="02040503050406030204" pitchFamily="18" charset="0"/>
                      </a:rPr>
                      <m:t>=</m:t>
                    </m:r>
                    <m:r>
                      <a:rPr lang="en-US" sz="2800" b="1" i="1" smtClean="0">
                        <a:solidFill>
                          <a:schemeClr val="accent5">
                            <a:lumMod val="50000"/>
                          </a:schemeClr>
                        </a:solidFill>
                        <a:latin typeface="Cambria Math" panose="02040503050406030204" pitchFamily="18" charset="0"/>
                      </a:rPr>
                      <m:t>𝟑</m:t>
                    </m:r>
                  </m:oMath>
                </a14:m>
                <a:endParaRPr lang="en-US" sz="2800" b="1">
                  <a:solidFill>
                    <a:schemeClr val="accent5">
                      <a:lumMod val="5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35668" y="1482894"/>
                <a:ext cx="8116584" cy="720775"/>
              </a:xfrm>
              <a:prstGeom prst="rect">
                <a:avLst/>
              </a:prstGeom>
              <a:blipFill>
                <a:blip r:embed="rId3"/>
                <a:stretch>
                  <a:fillRect l="-526" b="-5932"/>
                </a:stretch>
              </a:blipFill>
            </p:spPr>
            <p:txBody>
              <a:bodyPr/>
              <a:lstStyle/>
              <a:p>
                <a:r>
                  <a:rPr lang="en-US">
                    <a:noFill/>
                  </a:rPr>
                  <a:t> </a:t>
                </a:r>
              </a:p>
            </p:txBody>
          </p:sp>
        </mc:Fallback>
      </mc:AlternateContent>
      <p:sp>
        <p:nvSpPr>
          <p:cNvPr id="7" name="TextBox 6"/>
          <p:cNvSpPr txBox="1"/>
          <p:nvPr/>
        </p:nvSpPr>
        <p:spPr>
          <a:xfrm>
            <a:off x="482885" y="2379719"/>
            <a:ext cx="5825448" cy="523220"/>
          </a:xfrm>
          <a:prstGeom prst="rect">
            <a:avLst/>
          </a:prstGeom>
          <a:noFill/>
        </p:spPr>
        <p:txBody>
          <a:bodyPr wrap="square" rtlCol="0">
            <a:spAutoFit/>
          </a:bodyPr>
          <a:lstStyle/>
          <a:p>
            <a:r>
              <a:rPr lang="en-US" sz="2800" b="1" smtClean="0">
                <a:solidFill>
                  <a:srgbClr val="C00000"/>
                </a:solidFill>
              </a:rPr>
              <a:t>Công thức: FeCl</a:t>
            </a:r>
            <a:r>
              <a:rPr lang="en-US" sz="2800" b="1" baseline="-25000" smtClean="0">
                <a:solidFill>
                  <a:srgbClr val="C00000"/>
                </a:solidFill>
              </a:rPr>
              <a:t>3</a:t>
            </a:r>
            <a:r>
              <a:rPr lang="en-US" sz="2800" b="1" smtClean="0">
                <a:solidFill>
                  <a:srgbClr val="C00000"/>
                </a:solidFill>
              </a:rPr>
              <a:t>- Iron chlode</a:t>
            </a:r>
            <a:endParaRPr lang="en-US" sz="2800" b="1">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518844" y="4140175"/>
                <a:ext cx="2640459" cy="580352"/>
              </a:xfrm>
              <a:prstGeom prst="rect">
                <a:avLst/>
              </a:prstGeom>
              <a:noFill/>
            </p:spPr>
            <p:txBody>
              <a:bodyPr wrap="square" rtlCol="0">
                <a:spAutoFit/>
              </a:bodyPr>
              <a:lstStyle/>
              <a:p>
                <a:r>
                  <a:rPr lang="en-US" sz="2800" b="1" smtClean="0">
                    <a:solidFill>
                      <a:schemeClr val="accent2">
                        <a:lumMod val="50000"/>
                      </a:schemeClr>
                    </a:solidFill>
                  </a:rPr>
                  <a:t>Có </a:t>
                </a:r>
                <a14:m>
                  <m:oMath xmlns:m="http://schemas.openxmlformats.org/officeDocument/2006/math">
                    <m:sSubSup>
                      <m:sSubSupPr>
                        <m:ctrlPr>
                          <a:rPr lang="en-US" sz="2800" b="1" i="1" smtClean="0">
                            <a:solidFill>
                              <a:schemeClr val="accent2">
                                <a:lumMod val="50000"/>
                              </a:schemeClr>
                            </a:solidFill>
                            <a:latin typeface="Cambria Math" panose="02040503050406030204" pitchFamily="18" charset="0"/>
                          </a:rPr>
                        </m:ctrlPr>
                      </m:sSubSupPr>
                      <m:e>
                        <m:r>
                          <a:rPr lang="en-US" sz="2800" b="1" i="1" smtClean="0">
                            <a:solidFill>
                              <a:schemeClr val="accent2">
                                <a:lumMod val="50000"/>
                              </a:schemeClr>
                            </a:solidFill>
                            <a:latin typeface="Cambria Math" panose="02040503050406030204" pitchFamily="18" charset="0"/>
                          </a:rPr>
                          <m:t>𝑵𝒂</m:t>
                        </m:r>
                      </m:e>
                      <m:sub>
                        <m:r>
                          <a:rPr lang="en-US" sz="2800" b="1" i="1" smtClean="0">
                            <a:solidFill>
                              <a:schemeClr val="accent2">
                                <a:lumMod val="50000"/>
                              </a:schemeClr>
                            </a:solidFill>
                            <a:latin typeface="Cambria Math" panose="02040503050406030204" pitchFamily="18" charset="0"/>
                          </a:rPr>
                          <m:t>𝒙</m:t>
                        </m:r>
                      </m:sub>
                      <m:sup>
                        <m:r>
                          <a:rPr lang="en-US" sz="2800" b="1" i="1" smtClean="0">
                            <a:solidFill>
                              <a:schemeClr val="accent2">
                                <a:lumMod val="50000"/>
                              </a:schemeClr>
                            </a:solidFill>
                            <a:latin typeface="Cambria Math" panose="02040503050406030204" pitchFamily="18" charset="0"/>
                          </a:rPr>
                          <m:t>𝑰</m:t>
                        </m:r>
                      </m:sup>
                    </m:sSubSup>
                    <m:sSubSup>
                      <m:sSubSupPr>
                        <m:ctrlPr>
                          <a:rPr lang="en-US" sz="2800" b="1" i="1" smtClean="0">
                            <a:solidFill>
                              <a:schemeClr val="accent2">
                                <a:lumMod val="50000"/>
                              </a:schemeClr>
                            </a:solidFill>
                            <a:latin typeface="Cambria Math" panose="02040503050406030204" pitchFamily="18" charset="0"/>
                          </a:rPr>
                        </m:ctrlPr>
                      </m:sSubSupPr>
                      <m:e>
                        <m:r>
                          <a:rPr lang="en-US" sz="2800" b="1" i="1" smtClean="0">
                            <a:solidFill>
                              <a:schemeClr val="accent2">
                                <a:lumMod val="50000"/>
                              </a:schemeClr>
                            </a:solidFill>
                            <a:latin typeface="Cambria Math" panose="02040503050406030204" pitchFamily="18" charset="0"/>
                          </a:rPr>
                          <m:t>𝑶</m:t>
                        </m:r>
                      </m:e>
                      <m:sub>
                        <m:r>
                          <a:rPr lang="en-US" sz="2800" b="1" i="1" smtClean="0">
                            <a:solidFill>
                              <a:schemeClr val="accent2">
                                <a:lumMod val="50000"/>
                              </a:schemeClr>
                            </a:solidFill>
                            <a:latin typeface="Cambria Math" panose="02040503050406030204" pitchFamily="18" charset="0"/>
                          </a:rPr>
                          <m:t>𝒚</m:t>
                        </m:r>
                      </m:sub>
                      <m:sup>
                        <m:r>
                          <a:rPr lang="en-US" sz="2800" b="1" i="1" smtClean="0">
                            <a:solidFill>
                              <a:schemeClr val="accent2">
                                <a:lumMod val="50000"/>
                              </a:schemeClr>
                            </a:solidFill>
                            <a:latin typeface="Cambria Math" panose="02040503050406030204" pitchFamily="18" charset="0"/>
                          </a:rPr>
                          <m:t>𝑰𝑰</m:t>
                        </m:r>
                      </m:sup>
                    </m:sSubSup>
                  </m:oMath>
                </a14:m>
                <a:endParaRPr lang="en-US" sz="2800" b="1">
                  <a:solidFill>
                    <a:schemeClr val="accent2">
                      <a:lumMod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8844" y="4140175"/>
                <a:ext cx="2640459" cy="580352"/>
              </a:xfrm>
              <a:prstGeom prst="rect">
                <a:avLst/>
              </a:prstGeom>
              <a:blipFill>
                <a:blip r:embed="rId4"/>
                <a:stretch>
                  <a:fillRect l="-4619" t="-6316" b="-2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9295" y="4016349"/>
                <a:ext cx="8116584" cy="720775"/>
              </a:xfrm>
              <a:prstGeom prst="rect">
                <a:avLst/>
              </a:prstGeom>
              <a:noFill/>
            </p:spPr>
            <p:txBody>
              <a:bodyPr wrap="square" rtlCol="0">
                <a:spAutoFit/>
              </a:bodyPr>
              <a:lstStyle/>
              <a:p>
                <a:r>
                  <a:rPr lang="en-US" sz="2800" b="1" smtClean="0">
                    <a:solidFill>
                      <a:schemeClr val="accent5">
                        <a:lumMod val="50000"/>
                      </a:schemeClr>
                    </a:solidFill>
                  </a:rPr>
                  <a:t> Có  x.I = y.II </a:t>
                </a:r>
                <a14:m>
                  <m:oMath xmlns:m="http://schemas.openxmlformats.org/officeDocument/2006/math">
                    <m:groupChr>
                      <m:groupChrPr>
                        <m:chr m:val="⇒"/>
                        <m:pos m:val="top"/>
                        <m:ctrlPr>
                          <a:rPr lang="en-US" sz="2800" b="1" i="1" smtClean="0">
                            <a:solidFill>
                              <a:schemeClr val="accent5">
                                <a:lumMod val="50000"/>
                              </a:schemeClr>
                            </a:solidFill>
                            <a:latin typeface="Cambria Math" panose="02040503050406030204" pitchFamily="18" charset="0"/>
                          </a:rPr>
                        </m:ctrlPr>
                      </m:groupChrPr>
                      <m:e/>
                    </m:groupChr>
                    <m:r>
                      <a:rPr lang="en-US" sz="2800" b="1" i="1" smtClean="0">
                        <a:solidFill>
                          <a:schemeClr val="accent5">
                            <a:lumMod val="50000"/>
                          </a:schemeClr>
                        </a:solidFill>
                        <a:latin typeface="Cambria Math" panose="02040503050406030204" pitchFamily="18" charset="0"/>
                      </a:rPr>
                      <m:t> </m:t>
                    </m:r>
                    <m:f>
                      <m:fPr>
                        <m:ctrlPr>
                          <a:rPr lang="en-US" sz="2800" b="1" i="1" smtClean="0">
                            <a:solidFill>
                              <a:schemeClr val="accent5">
                                <a:lumMod val="50000"/>
                              </a:schemeClr>
                            </a:solidFill>
                            <a:latin typeface="Cambria Math" panose="02040503050406030204" pitchFamily="18" charset="0"/>
                          </a:rPr>
                        </m:ctrlPr>
                      </m:fPr>
                      <m:num>
                        <m:r>
                          <a:rPr lang="en-US" sz="2800" b="1" i="1" smtClean="0">
                            <a:solidFill>
                              <a:schemeClr val="accent5">
                                <a:lumMod val="50000"/>
                              </a:schemeClr>
                            </a:solidFill>
                            <a:latin typeface="Cambria Math" panose="02040503050406030204" pitchFamily="18" charset="0"/>
                          </a:rPr>
                          <m:t>𝒙</m:t>
                        </m:r>
                      </m:num>
                      <m:den>
                        <m:r>
                          <a:rPr lang="en-US" sz="2800" b="1" i="1" smtClean="0">
                            <a:solidFill>
                              <a:schemeClr val="accent5">
                                <a:lumMod val="50000"/>
                              </a:schemeClr>
                            </a:solidFill>
                            <a:latin typeface="Cambria Math" panose="02040503050406030204" pitchFamily="18" charset="0"/>
                          </a:rPr>
                          <m:t>𝒚</m:t>
                        </m:r>
                        <m:r>
                          <a:rPr lang="en-US" sz="2800" b="1" i="1" smtClean="0">
                            <a:solidFill>
                              <a:schemeClr val="accent5">
                                <a:lumMod val="50000"/>
                              </a:schemeClr>
                            </a:solidFill>
                            <a:latin typeface="Cambria Math" panose="02040503050406030204" pitchFamily="18" charset="0"/>
                          </a:rPr>
                          <m:t>  </m:t>
                        </m:r>
                      </m:den>
                    </m:f>
                  </m:oMath>
                </a14:m>
                <a:r>
                  <a:rPr lang="en-US" sz="2800" b="1" smtClean="0">
                    <a:solidFill>
                      <a:schemeClr val="accent5">
                        <a:lumMod val="50000"/>
                      </a:schemeClr>
                    </a:solidFill>
                  </a:rPr>
                  <a:t> = </a:t>
                </a:r>
                <a14:m>
                  <m:oMath xmlns:m="http://schemas.openxmlformats.org/officeDocument/2006/math">
                    <m:f>
                      <m:fPr>
                        <m:ctrlPr>
                          <a:rPr lang="en-US" sz="2800" b="1" i="1" smtClean="0">
                            <a:solidFill>
                              <a:schemeClr val="accent5">
                                <a:lumMod val="50000"/>
                              </a:schemeClr>
                            </a:solidFill>
                            <a:latin typeface="Cambria Math" panose="02040503050406030204" pitchFamily="18" charset="0"/>
                          </a:rPr>
                        </m:ctrlPr>
                      </m:fPr>
                      <m:num>
                        <m:r>
                          <a:rPr lang="en-US" sz="2800" b="1" i="1" smtClean="0">
                            <a:solidFill>
                              <a:schemeClr val="accent5">
                                <a:lumMod val="50000"/>
                              </a:schemeClr>
                            </a:solidFill>
                            <a:latin typeface="Cambria Math" panose="02040503050406030204" pitchFamily="18" charset="0"/>
                          </a:rPr>
                          <m:t>𝑰𝑰</m:t>
                        </m:r>
                      </m:num>
                      <m:den>
                        <m:r>
                          <a:rPr lang="en-US" sz="2800" b="1" i="1" smtClean="0">
                            <a:solidFill>
                              <a:schemeClr val="accent5">
                                <a:lumMod val="50000"/>
                              </a:schemeClr>
                            </a:solidFill>
                            <a:latin typeface="Cambria Math" panose="02040503050406030204" pitchFamily="18" charset="0"/>
                          </a:rPr>
                          <m:t>𝑰</m:t>
                        </m:r>
                      </m:den>
                    </m:f>
                  </m:oMath>
                </a14:m>
                <a:r>
                  <a:rPr lang="en-US" sz="2800" b="1" smtClean="0">
                    <a:solidFill>
                      <a:schemeClr val="accent5">
                        <a:lumMod val="50000"/>
                      </a:schemeClr>
                    </a:solidFill>
                  </a:rPr>
                  <a:t> </a:t>
                </a:r>
                <a14:m>
                  <m:oMath xmlns:m="http://schemas.openxmlformats.org/officeDocument/2006/math">
                    <m:groupChr>
                      <m:groupChrPr>
                        <m:chr m:val="⇒"/>
                        <m:pos m:val="top"/>
                        <m:ctrlPr>
                          <a:rPr lang="en-US" sz="2800" b="1" i="1" smtClean="0">
                            <a:solidFill>
                              <a:schemeClr val="accent5">
                                <a:lumMod val="50000"/>
                              </a:schemeClr>
                            </a:solidFill>
                            <a:latin typeface="Cambria Math" panose="02040503050406030204" pitchFamily="18" charset="0"/>
                          </a:rPr>
                        </m:ctrlPr>
                      </m:groupChrPr>
                      <m:e/>
                    </m:groupChr>
                    <m:r>
                      <a:rPr lang="en-US" sz="2800" b="1" i="1" smtClean="0">
                        <a:solidFill>
                          <a:schemeClr val="accent5">
                            <a:lumMod val="50000"/>
                          </a:schemeClr>
                        </a:solidFill>
                        <a:latin typeface="Cambria Math" panose="02040503050406030204" pitchFamily="18" charset="0"/>
                      </a:rPr>
                      <m:t> </m:t>
                    </m:r>
                    <m:r>
                      <a:rPr lang="en-US" sz="2800" b="1" i="1" smtClean="0">
                        <a:solidFill>
                          <a:schemeClr val="accent5">
                            <a:lumMod val="50000"/>
                          </a:schemeClr>
                        </a:solidFill>
                        <a:latin typeface="Cambria Math" panose="02040503050406030204" pitchFamily="18" charset="0"/>
                      </a:rPr>
                      <m:t>𝒙</m:t>
                    </m:r>
                    <m:r>
                      <a:rPr lang="en-US" sz="2800" b="1" i="1" smtClean="0">
                        <a:solidFill>
                          <a:schemeClr val="accent5">
                            <a:lumMod val="50000"/>
                          </a:schemeClr>
                        </a:solidFill>
                        <a:latin typeface="Cambria Math" panose="02040503050406030204" pitchFamily="18" charset="0"/>
                      </a:rPr>
                      <m:t>=</m:t>
                    </m:r>
                    <m:r>
                      <a:rPr lang="en-US" sz="2800" b="1" i="1" smtClean="0">
                        <a:solidFill>
                          <a:schemeClr val="accent5">
                            <a:lumMod val="50000"/>
                          </a:schemeClr>
                        </a:solidFill>
                        <a:latin typeface="Cambria Math" panose="02040503050406030204" pitchFamily="18" charset="0"/>
                      </a:rPr>
                      <m:t>𝟐</m:t>
                    </m:r>
                    <m:r>
                      <a:rPr lang="en-US" sz="2800" b="1" i="1" smtClean="0">
                        <a:solidFill>
                          <a:schemeClr val="accent5">
                            <a:lumMod val="50000"/>
                          </a:schemeClr>
                        </a:solidFill>
                        <a:latin typeface="Cambria Math" panose="02040503050406030204" pitchFamily="18" charset="0"/>
                      </a:rPr>
                      <m:t> </m:t>
                    </m:r>
                    <m:r>
                      <a:rPr lang="en-US" sz="2800" b="1" i="1" smtClean="0">
                        <a:solidFill>
                          <a:schemeClr val="accent5">
                            <a:lumMod val="50000"/>
                          </a:schemeClr>
                        </a:solidFill>
                        <a:latin typeface="Cambria Math" panose="02040503050406030204" pitchFamily="18" charset="0"/>
                      </a:rPr>
                      <m:t>𝒗</m:t>
                    </m:r>
                    <m:r>
                      <a:rPr lang="en-US" sz="2800" b="1" i="1" smtClean="0">
                        <a:solidFill>
                          <a:schemeClr val="accent5">
                            <a:lumMod val="50000"/>
                          </a:schemeClr>
                        </a:solidFill>
                        <a:latin typeface="Cambria Math" panose="02040503050406030204" pitchFamily="18" charset="0"/>
                      </a:rPr>
                      <m:t>à </m:t>
                    </m:r>
                    <m:r>
                      <a:rPr lang="en-US" sz="2800" b="1" i="1" smtClean="0">
                        <a:solidFill>
                          <a:schemeClr val="accent5">
                            <a:lumMod val="50000"/>
                          </a:schemeClr>
                        </a:solidFill>
                        <a:latin typeface="Cambria Math" panose="02040503050406030204" pitchFamily="18" charset="0"/>
                      </a:rPr>
                      <m:t>𝒚</m:t>
                    </m:r>
                    <m:r>
                      <a:rPr lang="en-US" sz="2800" b="1" i="1" smtClean="0">
                        <a:solidFill>
                          <a:schemeClr val="accent5">
                            <a:lumMod val="50000"/>
                          </a:schemeClr>
                        </a:solidFill>
                        <a:latin typeface="Cambria Math" panose="02040503050406030204" pitchFamily="18" charset="0"/>
                      </a:rPr>
                      <m:t>=</m:t>
                    </m:r>
                    <m:r>
                      <a:rPr lang="en-US" sz="2800" b="1" i="1" smtClean="0">
                        <a:solidFill>
                          <a:schemeClr val="accent5">
                            <a:lumMod val="50000"/>
                          </a:schemeClr>
                        </a:solidFill>
                        <a:latin typeface="Cambria Math" panose="02040503050406030204" pitchFamily="18" charset="0"/>
                      </a:rPr>
                      <m:t>𝟏</m:t>
                    </m:r>
                  </m:oMath>
                </a14:m>
                <a:endParaRPr lang="en-US" sz="2800" b="1">
                  <a:solidFill>
                    <a:schemeClr val="accent5">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9295" y="4016349"/>
                <a:ext cx="8116584" cy="720775"/>
              </a:xfrm>
              <a:prstGeom prst="rect">
                <a:avLst/>
              </a:prstGeom>
              <a:blipFill>
                <a:blip r:embed="rId5"/>
                <a:stretch>
                  <a:fillRect l="-526" b="-5932"/>
                </a:stretch>
              </a:blipFill>
            </p:spPr>
            <p:txBody>
              <a:bodyPr/>
              <a:lstStyle/>
              <a:p>
                <a:r>
                  <a:rPr lang="en-US">
                    <a:noFill/>
                  </a:rPr>
                  <a:t> </a:t>
                </a:r>
              </a:p>
            </p:txBody>
          </p:sp>
        </mc:Fallback>
      </mc:AlternateContent>
      <p:sp>
        <p:nvSpPr>
          <p:cNvPr id="10" name="TextBox 9"/>
          <p:cNvSpPr txBox="1"/>
          <p:nvPr/>
        </p:nvSpPr>
        <p:spPr>
          <a:xfrm>
            <a:off x="645559" y="4878240"/>
            <a:ext cx="5529210" cy="523220"/>
          </a:xfrm>
          <a:prstGeom prst="rect">
            <a:avLst/>
          </a:prstGeom>
          <a:noFill/>
        </p:spPr>
        <p:txBody>
          <a:bodyPr wrap="square" rtlCol="0">
            <a:spAutoFit/>
          </a:bodyPr>
          <a:lstStyle/>
          <a:p>
            <a:r>
              <a:rPr lang="en-US" sz="2800" b="1" smtClean="0">
                <a:solidFill>
                  <a:srgbClr val="C00000"/>
                </a:solidFill>
              </a:rPr>
              <a:t>Công thức: Na</a:t>
            </a:r>
            <a:r>
              <a:rPr lang="en-US" sz="2800" b="1" baseline="-25000" smtClean="0">
                <a:solidFill>
                  <a:srgbClr val="C00000"/>
                </a:solidFill>
              </a:rPr>
              <a:t>2</a:t>
            </a:r>
            <a:r>
              <a:rPr lang="en-US" sz="2800" b="1" smtClean="0">
                <a:solidFill>
                  <a:srgbClr val="C00000"/>
                </a:solidFill>
              </a:rPr>
              <a:t>O - sodium oxyde</a:t>
            </a:r>
            <a:endParaRPr lang="en-US" sz="2800" b="1">
              <a:solidFill>
                <a:srgbClr val="C00000"/>
              </a:solidFill>
            </a:endParaRPr>
          </a:p>
        </p:txBody>
      </p:sp>
    </p:spTree>
    <p:extLst>
      <p:ext uri="{BB962C8B-B14F-4D97-AF65-F5344CB8AC3E}">
        <p14:creationId xmlns:p14="http://schemas.microsoft.com/office/powerpoint/2010/main" val="36003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264" y="506473"/>
            <a:ext cx="10298131" cy="523220"/>
          </a:xfrm>
          <a:prstGeom prst="rect">
            <a:avLst/>
          </a:prstGeom>
        </p:spPr>
        <p:txBody>
          <a:bodyPr wrap="square">
            <a:spAutoFit/>
          </a:bodyPr>
          <a:lstStyle/>
          <a:p>
            <a:r>
              <a:rPr lang="en-US" sz="2800" b="1"/>
              <a:t>Câu </a:t>
            </a:r>
            <a:r>
              <a:rPr lang="en-US" sz="2800" b="1" smtClean="0"/>
              <a:t>2: </a:t>
            </a:r>
            <a:r>
              <a:rPr lang="en-US" sz="2800" b="1"/>
              <a:t>Hãy viết công thức hóa học </a:t>
            </a:r>
            <a:r>
              <a:rPr lang="en-US" sz="2800" b="1" smtClean="0"/>
              <a:t>một số chất </a:t>
            </a:r>
            <a:r>
              <a:rPr lang="en-US" sz="2800" b="1"/>
              <a:t>sau:</a:t>
            </a:r>
          </a:p>
        </p:txBody>
      </p:sp>
      <p:sp>
        <p:nvSpPr>
          <p:cNvPr id="3" name="TextBox 2"/>
          <p:cNvSpPr txBox="1"/>
          <p:nvPr/>
        </p:nvSpPr>
        <p:spPr>
          <a:xfrm>
            <a:off x="308224" y="1284270"/>
            <a:ext cx="11548153" cy="1815882"/>
          </a:xfrm>
          <a:prstGeom prst="rect">
            <a:avLst/>
          </a:prstGeom>
          <a:noFill/>
        </p:spPr>
        <p:txBody>
          <a:bodyPr wrap="square" rtlCol="0">
            <a:spAutoFit/>
          </a:bodyPr>
          <a:lstStyle/>
          <a:p>
            <a:r>
              <a:rPr lang="en-US" sz="2800" b="1" smtClean="0"/>
              <a:t>1. Zinc phosphate ( Hợp chất chứa Zn liên kết với nhóm nguyên tử PO</a:t>
            </a:r>
            <a:r>
              <a:rPr lang="en-US" sz="2800" b="1" baseline="-25000" smtClean="0"/>
              <a:t>4</a:t>
            </a:r>
            <a:r>
              <a:rPr lang="en-US" sz="2800" b="1" smtClean="0"/>
              <a:t>). Biết  Zn hóa trị II, nhóm PO</a:t>
            </a:r>
            <a:r>
              <a:rPr lang="en-US" sz="2800" b="1" baseline="-25000" smtClean="0"/>
              <a:t>4</a:t>
            </a:r>
            <a:r>
              <a:rPr lang="en-US" sz="2800" b="1" smtClean="0"/>
              <a:t> hóa trị III.</a:t>
            </a:r>
          </a:p>
          <a:p>
            <a:r>
              <a:rPr lang="en-US" sz="2800" b="1" smtClean="0"/>
              <a:t>2. Calcium carbonate ( Hợp chất chứa Ca liên kết với nhóm nguyên tử CO</a:t>
            </a:r>
            <a:r>
              <a:rPr lang="en-US" sz="2800" b="1" baseline="-25000" smtClean="0"/>
              <a:t>3</a:t>
            </a:r>
            <a:r>
              <a:rPr lang="en-US" sz="2800" b="1" smtClean="0"/>
              <a:t>.). biết Ca hóa trị II và CO</a:t>
            </a:r>
            <a:r>
              <a:rPr lang="en-US" sz="2800" b="1" baseline="-25000" smtClean="0"/>
              <a:t>3</a:t>
            </a:r>
            <a:r>
              <a:rPr lang="en-US" sz="2800" b="1" smtClean="0"/>
              <a:t> hóa trị II.</a:t>
            </a:r>
            <a:endParaRPr lang="en-US" sz="2800" b="1"/>
          </a:p>
        </p:txBody>
      </p:sp>
      <mc:AlternateContent xmlns:mc="http://schemas.openxmlformats.org/markup-compatibility/2006" xmlns:a14="http://schemas.microsoft.com/office/drawing/2010/main">
        <mc:Choice Requires="a14">
          <p:sp>
            <p:nvSpPr>
              <p:cNvPr id="4" name="TextBox 3"/>
              <p:cNvSpPr txBox="1"/>
              <p:nvPr/>
            </p:nvSpPr>
            <p:spPr>
              <a:xfrm>
                <a:off x="534256" y="3359649"/>
                <a:ext cx="3369924" cy="580352"/>
              </a:xfrm>
              <a:prstGeom prst="rect">
                <a:avLst/>
              </a:prstGeom>
              <a:noFill/>
            </p:spPr>
            <p:txBody>
              <a:bodyPr wrap="square" rtlCol="0">
                <a:spAutoFit/>
              </a:bodyPr>
              <a:lstStyle/>
              <a:p>
                <a:r>
                  <a:rPr lang="en-US" sz="2800" b="1" smtClean="0">
                    <a:solidFill>
                      <a:schemeClr val="accent4">
                        <a:lumMod val="50000"/>
                      </a:schemeClr>
                    </a:solidFill>
                  </a:rPr>
                  <a:t>1.</a:t>
                </a:r>
                <a:r>
                  <a:rPr lang="en-US" sz="2800" b="1">
                    <a:solidFill>
                      <a:schemeClr val="accent4">
                        <a:lumMod val="50000"/>
                      </a:schemeClr>
                    </a:solidFill>
                  </a:rPr>
                  <a:t> </a:t>
                </a:r>
                <a14:m>
                  <m:oMath xmlns:m="http://schemas.openxmlformats.org/officeDocument/2006/math">
                    <m:sSubSup>
                      <m:sSubSupPr>
                        <m:ctrlPr>
                          <a:rPr lang="en-US" sz="2800" b="1" i="1" smtClean="0">
                            <a:solidFill>
                              <a:schemeClr val="accent4">
                                <a:lumMod val="50000"/>
                              </a:schemeClr>
                            </a:solidFill>
                            <a:latin typeface="Cambria Math" panose="02040503050406030204" pitchFamily="18" charset="0"/>
                          </a:rPr>
                        </m:ctrlPr>
                      </m:sSubSupPr>
                      <m:e>
                        <m:r>
                          <a:rPr lang="en-US" sz="2800" b="1" i="1" smtClean="0">
                            <a:solidFill>
                              <a:schemeClr val="accent4">
                                <a:lumMod val="50000"/>
                              </a:schemeClr>
                            </a:solidFill>
                            <a:latin typeface="Cambria Math" panose="02040503050406030204" pitchFamily="18" charset="0"/>
                          </a:rPr>
                          <m:t>𝒁𝒏</m:t>
                        </m:r>
                      </m:e>
                      <m:sub>
                        <m:r>
                          <a:rPr lang="en-US" sz="2800" b="1" i="1" smtClean="0">
                            <a:solidFill>
                              <a:schemeClr val="accent4">
                                <a:lumMod val="50000"/>
                              </a:schemeClr>
                            </a:solidFill>
                            <a:latin typeface="Cambria Math" panose="02040503050406030204" pitchFamily="18" charset="0"/>
                          </a:rPr>
                          <m:t>𝒙</m:t>
                        </m:r>
                      </m:sub>
                      <m:sup>
                        <m:r>
                          <a:rPr lang="en-US" sz="2800" b="1" i="1" smtClean="0">
                            <a:solidFill>
                              <a:schemeClr val="accent4">
                                <a:lumMod val="50000"/>
                              </a:schemeClr>
                            </a:solidFill>
                            <a:latin typeface="Cambria Math" panose="02040503050406030204" pitchFamily="18" charset="0"/>
                          </a:rPr>
                          <m:t>𝑰𝑰</m:t>
                        </m:r>
                      </m:sup>
                    </m:sSubSup>
                  </m:oMath>
                </a14:m>
                <a:r>
                  <a:rPr lang="en-US" sz="2800" b="1" smtClean="0">
                    <a:solidFill>
                      <a:schemeClr val="accent4">
                        <a:lumMod val="50000"/>
                      </a:schemeClr>
                    </a:solidFill>
                  </a:rPr>
                  <a:t>(</a:t>
                </a:r>
                <a14:m>
                  <m:oMath xmlns:m="http://schemas.openxmlformats.org/officeDocument/2006/math">
                    <m:sSubSup>
                      <m:sSubSupPr>
                        <m:ctrlPr>
                          <a:rPr lang="en-US" sz="2800" b="1" i="1" smtClean="0">
                            <a:solidFill>
                              <a:schemeClr val="accent4">
                                <a:lumMod val="50000"/>
                              </a:schemeClr>
                            </a:solidFill>
                            <a:latin typeface="Cambria Math" panose="02040503050406030204" pitchFamily="18" charset="0"/>
                          </a:rPr>
                        </m:ctrlPr>
                      </m:sSubSupPr>
                      <m:e>
                        <m:r>
                          <a:rPr lang="en-US" sz="2800" b="1" i="1" smtClean="0">
                            <a:solidFill>
                              <a:schemeClr val="accent4">
                                <a:lumMod val="50000"/>
                              </a:schemeClr>
                            </a:solidFill>
                            <a:latin typeface="Cambria Math" panose="02040503050406030204" pitchFamily="18" charset="0"/>
                          </a:rPr>
                          <m:t>𝑷</m:t>
                        </m:r>
                        <m:sSub>
                          <m:sSubPr>
                            <m:ctrlPr>
                              <a:rPr lang="en-US" sz="2800" b="1" i="1" smtClean="0">
                                <a:solidFill>
                                  <a:schemeClr val="accent4">
                                    <a:lumMod val="50000"/>
                                  </a:schemeClr>
                                </a:solidFill>
                                <a:latin typeface="Cambria Math" panose="02040503050406030204" pitchFamily="18" charset="0"/>
                              </a:rPr>
                            </m:ctrlPr>
                          </m:sSubPr>
                          <m:e>
                            <m:r>
                              <a:rPr lang="en-US" sz="2800" b="1" i="1" smtClean="0">
                                <a:solidFill>
                                  <a:schemeClr val="accent4">
                                    <a:lumMod val="50000"/>
                                  </a:schemeClr>
                                </a:solidFill>
                                <a:latin typeface="Cambria Math" panose="02040503050406030204" pitchFamily="18" charset="0"/>
                              </a:rPr>
                              <m:t>𝑶</m:t>
                            </m:r>
                          </m:e>
                          <m:sub>
                            <m:r>
                              <a:rPr lang="en-US" sz="2800" b="1" i="1" smtClean="0">
                                <a:solidFill>
                                  <a:schemeClr val="accent4">
                                    <a:lumMod val="50000"/>
                                  </a:schemeClr>
                                </a:solidFill>
                                <a:latin typeface="Cambria Math" panose="02040503050406030204" pitchFamily="18" charset="0"/>
                              </a:rPr>
                              <m:t>𝟒</m:t>
                            </m:r>
                          </m:sub>
                        </m:sSub>
                        <m:r>
                          <a:rPr lang="en-US" sz="2800" b="1" i="1" smtClean="0">
                            <a:solidFill>
                              <a:schemeClr val="accent4">
                                <a:lumMod val="50000"/>
                              </a:schemeClr>
                            </a:solidFill>
                            <a:latin typeface="Cambria Math" panose="02040503050406030204" pitchFamily="18" charset="0"/>
                          </a:rPr>
                          <m:t>)</m:t>
                        </m:r>
                      </m:e>
                      <m:sub>
                        <m:r>
                          <a:rPr lang="en-US" sz="2800" b="1" i="1" smtClean="0">
                            <a:solidFill>
                              <a:schemeClr val="accent4">
                                <a:lumMod val="50000"/>
                              </a:schemeClr>
                            </a:solidFill>
                            <a:latin typeface="Cambria Math" panose="02040503050406030204" pitchFamily="18" charset="0"/>
                          </a:rPr>
                          <m:t>𝒚</m:t>
                        </m:r>
                      </m:sub>
                      <m:sup>
                        <m:r>
                          <a:rPr lang="en-US" sz="2800" b="1" i="1" smtClean="0">
                            <a:solidFill>
                              <a:schemeClr val="accent4">
                                <a:lumMod val="50000"/>
                              </a:schemeClr>
                            </a:solidFill>
                            <a:latin typeface="Cambria Math" panose="02040503050406030204" pitchFamily="18" charset="0"/>
                          </a:rPr>
                          <m:t>𝑰𝑰𝑰</m:t>
                        </m:r>
                      </m:sup>
                    </m:sSubSup>
                  </m:oMath>
                </a14:m>
                <a:endParaRPr lang="en-US" sz="2800" b="1">
                  <a:solidFill>
                    <a:schemeClr val="accent4">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34256" y="3359649"/>
                <a:ext cx="3369924" cy="580352"/>
              </a:xfrm>
              <a:prstGeom prst="rect">
                <a:avLst/>
              </a:prstGeom>
              <a:blipFill>
                <a:blip r:embed="rId2"/>
                <a:stretch>
                  <a:fillRect l="-3804" t="-6316" b="-2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04327" y="3289437"/>
                <a:ext cx="7928068" cy="720775"/>
              </a:xfrm>
              <a:prstGeom prst="rect">
                <a:avLst/>
              </a:prstGeom>
            </p:spPr>
            <p:txBody>
              <a:bodyPr wrap="none">
                <a:spAutoFit/>
              </a:bodyPr>
              <a:lstStyle/>
              <a:p>
                <a:r>
                  <a:rPr lang="en-US"/>
                  <a:t> </a:t>
                </a:r>
                <a:r>
                  <a:rPr lang="en-US" sz="2800" b="1" smtClean="0">
                    <a:solidFill>
                      <a:schemeClr val="accent4">
                        <a:lumMod val="50000"/>
                      </a:schemeClr>
                    </a:solidFill>
                  </a:rPr>
                  <a:t>theo quy tắc: x.II = y.III </a:t>
                </a:r>
                <a14:m>
                  <m:oMath xmlns:m="http://schemas.openxmlformats.org/officeDocument/2006/math">
                    <m:groupChr>
                      <m:groupChrPr>
                        <m:chr m:val="⇒"/>
                        <m:pos m:val="top"/>
                        <m:ctrlPr>
                          <a:rPr lang="en-US" sz="2800" b="1" i="1">
                            <a:solidFill>
                              <a:schemeClr val="accent4">
                                <a:lumMod val="50000"/>
                              </a:schemeClr>
                            </a:solidFill>
                            <a:latin typeface="Cambria Math" panose="02040503050406030204" pitchFamily="18" charset="0"/>
                          </a:rPr>
                        </m:ctrlPr>
                      </m:groupChrPr>
                      <m:e/>
                    </m:groupChr>
                    <m:f>
                      <m:fPr>
                        <m:ctrlPr>
                          <a:rPr lang="en-US" sz="2800" b="1" i="1">
                            <a:solidFill>
                              <a:schemeClr val="accent4">
                                <a:lumMod val="50000"/>
                              </a:schemeClr>
                            </a:solidFill>
                            <a:latin typeface="Cambria Math" panose="02040503050406030204" pitchFamily="18" charset="0"/>
                          </a:rPr>
                        </m:ctrlPr>
                      </m:fPr>
                      <m:num>
                        <m:r>
                          <a:rPr lang="en-US" sz="2800" b="1" i="1">
                            <a:solidFill>
                              <a:schemeClr val="accent4">
                                <a:lumMod val="50000"/>
                              </a:schemeClr>
                            </a:solidFill>
                            <a:latin typeface="Cambria Math" panose="02040503050406030204" pitchFamily="18" charset="0"/>
                          </a:rPr>
                          <m:t>𝒙</m:t>
                        </m:r>
                      </m:num>
                      <m:den>
                        <m:r>
                          <a:rPr lang="en-US" sz="2800" b="1" i="1">
                            <a:solidFill>
                              <a:schemeClr val="accent4">
                                <a:lumMod val="50000"/>
                              </a:schemeClr>
                            </a:solidFill>
                            <a:latin typeface="Cambria Math" panose="02040503050406030204" pitchFamily="18" charset="0"/>
                          </a:rPr>
                          <m:t>𝒚</m:t>
                        </m:r>
                      </m:den>
                    </m:f>
                  </m:oMath>
                </a14:m>
                <a:r>
                  <a:rPr lang="en-US" sz="2800" b="1">
                    <a:solidFill>
                      <a:schemeClr val="accent4">
                        <a:lumMod val="50000"/>
                      </a:schemeClr>
                    </a:solidFill>
                  </a:rPr>
                  <a:t>  = </a:t>
                </a:r>
                <a14:m>
                  <m:oMath xmlns:m="http://schemas.openxmlformats.org/officeDocument/2006/math">
                    <m:f>
                      <m:fPr>
                        <m:ctrlPr>
                          <a:rPr lang="en-US" sz="2800" b="1" i="1">
                            <a:solidFill>
                              <a:schemeClr val="accent4">
                                <a:lumMod val="50000"/>
                              </a:schemeClr>
                            </a:solidFill>
                            <a:latin typeface="Cambria Math" panose="02040503050406030204" pitchFamily="18" charset="0"/>
                          </a:rPr>
                        </m:ctrlPr>
                      </m:fPr>
                      <m:num>
                        <m:r>
                          <a:rPr lang="en-US" sz="2800" b="1" i="1">
                            <a:solidFill>
                              <a:schemeClr val="accent4">
                                <a:lumMod val="50000"/>
                              </a:schemeClr>
                            </a:solidFill>
                            <a:latin typeface="Cambria Math" panose="02040503050406030204" pitchFamily="18" charset="0"/>
                          </a:rPr>
                          <m:t>𝑰𝑰𝑰</m:t>
                        </m:r>
                      </m:num>
                      <m:den>
                        <m:r>
                          <a:rPr lang="en-US" sz="2800" b="1" i="1">
                            <a:solidFill>
                              <a:schemeClr val="accent4">
                                <a:lumMod val="50000"/>
                              </a:schemeClr>
                            </a:solidFill>
                            <a:latin typeface="Cambria Math" panose="02040503050406030204" pitchFamily="18" charset="0"/>
                          </a:rPr>
                          <m:t>𝑰𝑰</m:t>
                        </m:r>
                      </m:den>
                    </m:f>
                  </m:oMath>
                </a14:m>
                <a:r>
                  <a:rPr lang="en-US" sz="2800" b="1">
                    <a:solidFill>
                      <a:schemeClr val="accent4">
                        <a:lumMod val="50000"/>
                      </a:schemeClr>
                    </a:solidFill>
                  </a:rPr>
                  <a:t>  </a:t>
                </a:r>
                <a14:m>
                  <m:oMath xmlns:m="http://schemas.openxmlformats.org/officeDocument/2006/math">
                    <m:groupChr>
                      <m:groupChrPr>
                        <m:chr m:val="⇒"/>
                        <m:pos m:val="top"/>
                        <m:ctrlPr>
                          <a:rPr lang="en-US" sz="2800" b="1" i="1">
                            <a:solidFill>
                              <a:schemeClr val="accent4">
                                <a:lumMod val="50000"/>
                              </a:schemeClr>
                            </a:solidFill>
                            <a:latin typeface="Cambria Math" panose="02040503050406030204" pitchFamily="18" charset="0"/>
                          </a:rPr>
                        </m:ctrlPr>
                      </m:groupChrPr>
                      <m:e/>
                    </m:groupChr>
                    <m:r>
                      <a:rPr lang="en-US" sz="2800" b="1" i="1">
                        <a:solidFill>
                          <a:schemeClr val="accent4">
                            <a:lumMod val="50000"/>
                          </a:schemeClr>
                        </a:solidFill>
                        <a:latin typeface="Cambria Math" panose="02040503050406030204" pitchFamily="18" charset="0"/>
                      </a:rPr>
                      <m:t> </m:t>
                    </m:r>
                    <m:r>
                      <a:rPr lang="en-US" sz="2800" b="1" i="1">
                        <a:solidFill>
                          <a:schemeClr val="accent4">
                            <a:lumMod val="50000"/>
                          </a:schemeClr>
                        </a:solidFill>
                        <a:latin typeface="Cambria Math" panose="02040503050406030204" pitchFamily="18" charset="0"/>
                      </a:rPr>
                      <m:t>𝒙</m:t>
                    </m:r>
                    <m:r>
                      <a:rPr lang="en-US" sz="2800" b="1" i="1">
                        <a:solidFill>
                          <a:schemeClr val="accent4">
                            <a:lumMod val="50000"/>
                          </a:schemeClr>
                        </a:solidFill>
                        <a:latin typeface="Cambria Math" panose="02040503050406030204" pitchFamily="18" charset="0"/>
                      </a:rPr>
                      <m:t>=</m:t>
                    </m:r>
                    <m:r>
                      <a:rPr lang="en-US" sz="2800" b="1" i="1">
                        <a:solidFill>
                          <a:schemeClr val="accent4">
                            <a:lumMod val="50000"/>
                          </a:schemeClr>
                        </a:solidFill>
                        <a:latin typeface="Cambria Math" panose="02040503050406030204" pitchFamily="18" charset="0"/>
                      </a:rPr>
                      <m:t>𝟑</m:t>
                    </m:r>
                    <m:r>
                      <a:rPr lang="en-US" sz="2800" b="1" i="1">
                        <a:solidFill>
                          <a:schemeClr val="accent4">
                            <a:lumMod val="50000"/>
                          </a:schemeClr>
                        </a:solidFill>
                        <a:latin typeface="Cambria Math" panose="02040503050406030204" pitchFamily="18" charset="0"/>
                      </a:rPr>
                      <m:t> </m:t>
                    </m:r>
                    <m:r>
                      <a:rPr lang="en-US" sz="2800" b="1" i="1">
                        <a:solidFill>
                          <a:schemeClr val="accent4">
                            <a:lumMod val="50000"/>
                          </a:schemeClr>
                        </a:solidFill>
                        <a:latin typeface="Cambria Math" panose="02040503050406030204" pitchFamily="18" charset="0"/>
                      </a:rPr>
                      <m:t>𝒗</m:t>
                    </m:r>
                    <m:r>
                      <a:rPr lang="en-US" sz="2800" b="1" i="1">
                        <a:solidFill>
                          <a:schemeClr val="accent4">
                            <a:lumMod val="50000"/>
                          </a:schemeClr>
                        </a:solidFill>
                        <a:latin typeface="Cambria Math" panose="02040503050406030204" pitchFamily="18" charset="0"/>
                      </a:rPr>
                      <m:t>à </m:t>
                    </m:r>
                    <m:r>
                      <a:rPr lang="en-US" sz="2800" b="1" i="1">
                        <a:solidFill>
                          <a:schemeClr val="accent4">
                            <a:lumMod val="50000"/>
                          </a:schemeClr>
                        </a:solidFill>
                        <a:latin typeface="Cambria Math" panose="02040503050406030204" pitchFamily="18" charset="0"/>
                      </a:rPr>
                      <m:t>𝒚</m:t>
                    </m:r>
                    <m:r>
                      <a:rPr lang="en-US" sz="2800" b="1" i="1">
                        <a:solidFill>
                          <a:schemeClr val="accent4">
                            <a:lumMod val="50000"/>
                          </a:schemeClr>
                        </a:solidFill>
                        <a:latin typeface="Cambria Math" panose="02040503050406030204" pitchFamily="18" charset="0"/>
                      </a:rPr>
                      <m:t>=</m:t>
                    </m:r>
                    <m:r>
                      <a:rPr lang="en-US" sz="2800" b="1" i="1">
                        <a:solidFill>
                          <a:schemeClr val="accent4">
                            <a:lumMod val="50000"/>
                          </a:schemeClr>
                        </a:solidFill>
                        <a:latin typeface="Cambria Math" panose="02040503050406030204" pitchFamily="18" charset="0"/>
                      </a:rPr>
                      <m:t>𝟐</m:t>
                    </m:r>
                  </m:oMath>
                </a14:m>
                <a:endParaRPr lang="en-US" sz="2800" b="1">
                  <a:solidFill>
                    <a:schemeClr val="accent4">
                      <a:lumMod val="50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404327" y="3289437"/>
                <a:ext cx="7928068" cy="720775"/>
              </a:xfrm>
              <a:prstGeom prst="rect">
                <a:avLst/>
              </a:prstGeom>
              <a:blipFill>
                <a:blip r:embed="rId3"/>
                <a:stretch>
                  <a:fillRect l="-846" b="-5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0692" y="4199497"/>
                <a:ext cx="8342616" cy="580223"/>
              </a:xfrm>
              <a:prstGeom prst="rect">
                <a:avLst/>
              </a:prstGeom>
              <a:noFill/>
            </p:spPr>
            <p:txBody>
              <a:bodyPr wrap="square" rtlCol="0">
                <a:spAutoFit/>
              </a:bodyPr>
              <a:lstStyle/>
              <a:p>
                <a14:m>
                  <m:oMath xmlns:m="http://schemas.openxmlformats.org/officeDocument/2006/math">
                    <m:sSubSup>
                      <m:sSubSupPr>
                        <m:ctrlPr>
                          <a:rPr lang="en-US" sz="2800" b="1" i="1" smtClean="0">
                            <a:solidFill>
                              <a:srgbClr val="C00000"/>
                            </a:solidFill>
                            <a:latin typeface="Cambria Math" panose="02040503050406030204" pitchFamily="18" charset="0"/>
                          </a:rPr>
                        </m:ctrlPr>
                      </m:sSubSupPr>
                      <m:e>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𝑪</m:t>
                        </m:r>
                        <m:r>
                          <a:rPr lang="en-US" sz="2800" b="1" i="1" smtClean="0">
                            <a:solidFill>
                              <a:srgbClr val="C00000"/>
                            </a:solidFill>
                            <a:latin typeface="Cambria Math" panose="02040503050406030204" pitchFamily="18" charset="0"/>
                          </a:rPr>
                          <m:t>ô</m:t>
                        </m:r>
                        <m:r>
                          <a:rPr lang="en-US" sz="2800" b="1" i="1" smtClean="0">
                            <a:solidFill>
                              <a:srgbClr val="C00000"/>
                            </a:solidFill>
                            <a:latin typeface="Cambria Math" panose="02040503050406030204" pitchFamily="18" charset="0"/>
                          </a:rPr>
                          <m:t>𝒏𝒈</m:t>
                        </m:r>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𝒕𝒉</m:t>
                        </m:r>
                        <m:r>
                          <a:rPr lang="en-US" sz="2800" b="1" i="1" smtClean="0">
                            <a:solidFill>
                              <a:srgbClr val="C00000"/>
                            </a:solidFill>
                            <a:latin typeface="Cambria Math" panose="02040503050406030204" pitchFamily="18" charset="0"/>
                          </a:rPr>
                          <m:t>ứ</m:t>
                        </m:r>
                        <m:r>
                          <a:rPr lang="en-US" sz="2800" b="1" i="1" smtClean="0">
                            <a:solidFill>
                              <a:srgbClr val="C00000"/>
                            </a:solidFill>
                            <a:latin typeface="Cambria Math" panose="02040503050406030204" pitchFamily="18" charset="0"/>
                          </a:rPr>
                          <m:t>𝒄</m:t>
                        </m:r>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𝒄</m:t>
                        </m:r>
                        <m:r>
                          <a:rPr lang="en-US" sz="2800" b="1" i="1" smtClean="0">
                            <a:solidFill>
                              <a:srgbClr val="C00000"/>
                            </a:solidFill>
                            <a:latin typeface="Cambria Math" panose="02040503050406030204" pitchFamily="18" charset="0"/>
                          </a:rPr>
                          <m:t>ủ</m:t>
                        </m:r>
                        <m:r>
                          <a:rPr lang="en-US" sz="2800" b="1" i="1" smtClean="0">
                            <a:solidFill>
                              <a:srgbClr val="C00000"/>
                            </a:solidFill>
                            <a:latin typeface="Cambria Math" panose="02040503050406030204" pitchFamily="18" charset="0"/>
                          </a:rPr>
                          <m:t>𝒂</m:t>
                        </m:r>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𝒉</m:t>
                        </m:r>
                        <m:r>
                          <a:rPr lang="en-US" sz="2800" b="1" i="1" smtClean="0">
                            <a:solidFill>
                              <a:srgbClr val="C00000"/>
                            </a:solidFill>
                            <a:latin typeface="Cambria Math" panose="02040503050406030204" pitchFamily="18" charset="0"/>
                          </a:rPr>
                          <m:t>ợ</m:t>
                        </m:r>
                        <m:r>
                          <a:rPr lang="en-US" sz="2800" b="1" i="1" smtClean="0">
                            <a:solidFill>
                              <a:srgbClr val="C00000"/>
                            </a:solidFill>
                            <a:latin typeface="Cambria Math" panose="02040503050406030204" pitchFamily="18" charset="0"/>
                          </a:rPr>
                          <m:t>𝒑</m:t>
                        </m:r>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𝒄𝒉</m:t>
                        </m:r>
                        <m:r>
                          <a:rPr lang="en-US" sz="2800" b="1" i="1" smtClean="0">
                            <a:solidFill>
                              <a:srgbClr val="C00000"/>
                            </a:solidFill>
                            <a:latin typeface="Cambria Math" panose="02040503050406030204" pitchFamily="18" charset="0"/>
                          </a:rPr>
                          <m:t>ấ</m:t>
                        </m:r>
                        <m:r>
                          <a:rPr lang="en-US" sz="2800" b="1" i="1" smtClean="0">
                            <a:solidFill>
                              <a:srgbClr val="C00000"/>
                            </a:solidFill>
                            <a:latin typeface="Cambria Math" panose="02040503050406030204" pitchFamily="18" charset="0"/>
                          </a:rPr>
                          <m:t>𝒕</m:t>
                        </m:r>
                        <m:r>
                          <a:rPr lang="en-US" sz="2800" b="1" i="1" smtClean="0">
                            <a:solidFill>
                              <a:srgbClr val="C00000"/>
                            </a:solidFill>
                            <a:latin typeface="Cambria Math" panose="02040503050406030204" pitchFamily="18" charset="0"/>
                          </a:rPr>
                          <m:t>: </m:t>
                        </m:r>
                        <m:r>
                          <a:rPr lang="en-US" sz="2800" b="1" i="1">
                            <a:solidFill>
                              <a:srgbClr val="C00000"/>
                            </a:solidFill>
                            <a:latin typeface="Cambria Math" panose="02040503050406030204" pitchFamily="18" charset="0"/>
                          </a:rPr>
                          <m:t>𝒁𝒏</m:t>
                        </m:r>
                      </m:e>
                      <m:sub>
                        <m:r>
                          <a:rPr lang="en-US" sz="2800" b="1" i="1" smtClean="0">
                            <a:solidFill>
                              <a:srgbClr val="C00000"/>
                            </a:solidFill>
                            <a:latin typeface="Cambria Math" panose="02040503050406030204" pitchFamily="18" charset="0"/>
                          </a:rPr>
                          <m:t>𝟑</m:t>
                        </m:r>
                      </m:sub>
                      <m:sup/>
                    </m:sSubSup>
                  </m:oMath>
                </a14:m>
                <a:r>
                  <a:rPr lang="en-US" sz="2800" b="1">
                    <a:solidFill>
                      <a:srgbClr val="C00000"/>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sz="2800" b="1" i="1">
                            <a:solidFill>
                              <a:srgbClr val="C00000"/>
                            </a:solidFill>
                            <a:latin typeface="Cambria Math" panose="02040503050406030204" pitchFamily="18" charset="0"/>
                          </a:rPr>
                        </m:ctrlPr>
                      </m:sSubSupPr>
                      <m:e>
                        <m:r>
                          <a:rPr lang="en-US" sz="2800" b="1" i="1">
                            <a:solidFill>
                              <a:srgbClr val="C00000"/>
                            </a:solidFill>
                            <a:latin typeface="Cambria Math" panose="02040503050406030204" pitchFamily="18" charset="0"/>
                          </a:rPr>
                          <m:t>𝑷</m:t>
                        </m:r>
                        <m:sSub>
                          <m:sSubPr>
                            <m:ctrlPr>
                              <a:rPr lang="en-US" sz="2800" b="1" i="1">
                                <a:solidFill>
                                  <a:srgbClr val="C00000"/>
                                </a:solidFill>
                                <a:latin typeface="Cambria Math" panose="02040503050406030204" pitchFamily="18" charset="0"/>
                              </a:rPr>
                            </m:ctrlPr>
                          </m:sSubPr>
                          <m:e>
                            <m:r>
                              <a:rPr lang="en-US" sz="2800" b="1" i="1">
                                <a:solidFill>
                                  <a:srgbClr val="C00000"/>
                                </a:solidFill>
                                <a:latin typeface="Cambria Math" panose="02040503050406030204" pitchFamily="18" charset="0"/>
                              </a:rPr>
                              <m:t>𝑶</m:t>
                            </m:r>
                          </m:e>
                          <m:sub>
                            <m:r>
                              <a:rPr lang="en-US" sz="2800" b="1" i="1">
                                <a:solidFill>
                                  <a:srgbClr val="C00000"/>
                                </a:solidFill>
                                <a:latin typeface="Cambria Math" panose="02040503050406030204" pitchFamily="18" charset="0"/>
                              </a:rPr>
                              <m:t>𝟒</m:t>
                            </m:r>
                          </m:sub>
                        </m:sSub>
                        <m:r>
                          <a:rPr lang="en-US" sz="2800" b="1" i="1">
                            <a:solidFill>
                              <a:srgbClr val="C00000"/>
                            </a:solidFill>
                            <a:latin typeface="Cambria Math" panose="02040503050406030204" pitchFamily="18" charset="0"/>
                          </a:rPr>
                          <m:t>)</m:t>
                        </m:r>
                      </m:e>
                      <m:sub>
                        <m:r>
                          <a:rPr lang="en-US" sz="2800" b="1" i="1" smtClean="0">
                            <a:solidFill>
                              <a:srgbClr val="C00000"/>
                            </a:solidFill>
                            <a:latin typeface="Cambria Math" panose="02040503050406030204" pitchFamily="18" charset="0"/>
                          </a:rPr>
                          <m:t>𝟐</m:t>
                        </m:r>
                      </m:sub>
                      <m:sup/>
                    </m:sSubSup>
                  </m:oMath>
                </a14:m>
                <a:endParaRPr lang="en-US" sz="2800" b="1">
                  <a:solidFill>
                    <a:srgbClr val="C0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0692" y="4199497"/>
                <a:ext cx="8342616" cy="580223"/>
              </a:xfrm>
              <a:prstGeom prst="rect">
                <a:avLst/>
              </a:prstGeom>
              <a:blipFill>
                <a:blip r:embed="rId4"/>
                <a:stretch>
                  <a:fillRect t="-2105" b="-2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0692" y="4980863"/>
                <a:ext cx="2774023" cy="580352"/>
              </a:xfrm>
              <a:prstGeom prst="rect">
                <a:avLst/>
              </a:prstGeom>
              <a:noFill/>
            </p:spPr>
            <p:txBody>
              <a:bodyPr wrap="square" rtlCol="0">
                <a:spAutoFit/>
              </a:bodyPr>
              <a:lstStyle/>
              <a:p>
                <a:r>
                  <a:rPr lang="en-US" sz="2800" b="1" smtClean="0">
                    <a:solidFill>
                      <a:schemeClr val="accent4">
                        <a:lumMod val="50000"/>
                      </a:schemeClr>
                    </a:solidFill>
                  </a:rPr>
                  <a:t>2. </a:t>
                </a:r>
                <a14:m>
                  <m:oMath xmlns:m="http://schemas.openxmlformats.org/officeDocument/2006/math">
                    <m:sSubSup>
                      <m:sSubSupPr>
                        <m:ctrlPr>
                          <a:rPr lang="en-US" sz="2800" b="1" i="1" smtClean="0">
                            <a:solidFill>
                              <a:schemeClr val="accent4">
                                <a:lumMod val="50000"/>
                              </a:schemeClr>
                            </a:solidFill>
                            <a:latin typeface="Cambria Math" panose="02040503050406030204" pitchFamily="18" charset="0"/>
                          </a:rPr>
                        </m:ctrlPr>
                      </m:sSubSupPr>
                      <m:e>
                        <m:r>
                          <a:rPr lang="en-US" sz="2800" b="1" i="1" smtClean="0">
                            <a:solidFill>
                              <a:schemeClr val="accent4">
                                <a:lumMod val="50000"/>
                              </a:schemeClr>
                            </a:solidFill>
                            <a:latin typeface="Cambria Math" panose="02040503050406030204" pitchFamily="18" charset="0"/>
                          </a:rPr>
                          <m:t>𝑪𝒂</m:t>
                        </m:r>
                      </m:e>
                      <m:sub>
                        <m:r>
                          <a:rPr lang="en-US" sz="2800" b="1" i="1" smtClean="0">
                            <a:solidFill>
                              <a:schemeClr val="accent4">
                                <a:lumMod val="50000"/>
                              </a:schemeClr>
                            </a:solidFill>
                            <a:latin typeface="Cambria Math" panose="02040503050406030204" pitchFamily="18" charset="0"/>
                          </a:rPr>
                          <m:t>𝒙</m:t>
                        </m:r>
                      </m:sub>
                      <m:sup>
                        <m:r>
                          <a:rPr lang="en-US" sz="2800" b="1" i="1" smtClean="0">
                            <a:solidFill>
                              <a:schemeClr val="accent4">
                                <a:lumMod val="50000"/>
                              </a:schemeClr>
                            </a:solidFill>
                            <a:latin typeface="Cambria Math" panose="02040503050406030204" pitchFamily="18" charset="0"/>
                          </a:rPr>
                          <m:t>𝑰𝑰</m:t>
                        </m:r>
                      </m:sup>
                    </m:sSubSup>
                  </m:oMath>
                </a14:m>
                <a:r>
                  <a:rPr lang="en-US" sz="2800" b="1" smtClean="0">
                    <a:solidFill>
                      <a:schemeClr val="accent4">
                        <a:lumMod val="50000"/>
                      </a:schemeClr>
                    </a:solidFill>
                  </a:rPr>
                  <a:t>(</a:t>
                </a:r>
                <a14:m>
                  <m:oMath xmlns:m="http://schemas.openxmlformats.org/officeDocument/2006/math">
                    <m:sSubSup>
                      <m:sSubSupPr>
                        <m:ctrlPr>
                          <a:rPr lang="en-US" sz="2800" b="1" i="1" smtClean="0">
                            <a:solidFill>
                              <a:schemeClr val="accent4">
                                <a:lumMod val="50000"/>
                              </a:schemeClr>
                            </a:solidFill>
                            <a:latin typeface="Cambria Math" panose="02040503050406030204" pitchFamily="18" charset="0"/>
                          </a:rPr>
                        </m:ctrlPr>
                      </m:sSubSupPr>
                      <m:e>
                        <m:r>
                          <a:rPr lang="en-US" sz="2800" b="1" i="1" smtClean="0">
                            <a:solidFill>
                              <a:schemeClr val="accent4">
                                <a:lumMod val="50000"/>
                              </a:schemeClr>
                            </a:solidFill>
                            <a:latin typeface="Cambria Math" panose="02040503050406030204" pitchFamily="18" charset="0"/>
                          </a:rPr>
                          <m:t>𝑪</m:t>
                        </m:r>
                        <m:sSub>
                          <m:sSubPr>
                            <m:ctrlPr>
                              <a:rPr lang="en-US" sz="2800" b="1" i="1" smtClean="0">
                                <a:solidFill>
                                  <a:schemeClr val="accent4">
                                    <a:lumMod val="50000"/>
                                  </a:schemeClr>
                                </a:solidFill>
                                <a:latin typeface="Cambria Math" panose="02040503050406030204" pitchFamily="18" charset="0"/>
                              </a:rPr>
                            </m:ctrlPr>
                          </m:sSubPr>
                          <m:e>
                            <m:r>
                              <a:rPr lang="en-US" sz="2800" b="1" i="1" smtClean="0">
                                <a:solidFill>
                                  <a:schemeClr val="accent4">
                                    <a:lumMod val="50000"/>
                                  </a:schemeClr>
                                </a:solidFill>
                                <a:latin typeface="Cambria Math" panose="02040503050406030204" pitchFamily="18" charset="0"/>
                              </a:rPr>
                              <m:t>𝑶</m:t>
                            </m:r>
                          </m:e>
                          <m:sub>
                            <m:r>
                              <a:rPr lang="en-US" sz="2800" b="1" i="1" smtClean="0">
                                <a:solidFill>
                                  <a:schemeClr val="accent4">
                                    <a:lumMod val="50000"/>
                                  </a:schemeClr>
                                </a:solidFill>
                                <a:latin typeface="Cambria Math" panose="02040503050406030204" pitchFamily="18" charset="0"/>
                              </a:rPr>
                              <m:t>𝟑</m:t>
                            </m:r>
                          </m:sub>
                        </m:sSub>
                        <m:r>
                          <a:rPr lang="en-US" sz="2800" b="1" i="1" smtClean="0">
                            <a:solidFill>
                              <a:schemeClr val="accent4">
                                <a:lumMod val="50000"/>
                              </a:schemeClr>
                            </a:solidFill>
                            <a:latin typeface="Cambria Math" panose="02040503050406030204" pitchFamily="18" charset="0"/>
                          </a:rPr>
                          <m:t>)</m:t>
                        </m:r>
                      </m:e>
                      <m:sub>
                        <m:r>
                          <a:rPr lang="en-US" sz="2800" b="1" i="1" smtClean="0">
                            <a:solidFill>
                              <a:schemeClr val="accent4">
                                <a:lumMod val="50000"/>
                              </a:schemeClr>
                            </a:solidFill>
                            <a:latin typeface="Cambria Math" panose="02040503050406030204" pitchFamily="18" charset="0"/>
                          </a:rPr>
                          <m:t>𝒚</m:t>
                        </m:r>
                      </m:sub>
                      <m:sup>
                        <m:r>
                          <a:rPr lang="en-US" sz="2800" b="1" i="1" smtClean="0">
                            <a:solidFill>
                              <a:schemeClr val="accent4">
                                <a:lumMod val="50000"/>
                              </a:schemeClr>
                            </a:solidFill>
                            <a:latin typeface="Cambria Math" panose="02040503050406030204" pitchFamily="18" charset="0"/>
                          </a:rPr>
                          <m:t>𝑰𝑰</m:t>
                        </m:r>
                      </m:sup>
                    </m:sSubSup>
                  </m:oMath>
                </a14:m>
                <a:endParaRPr lang="en-US" sz="2800" b="1">
                  <a:solidFill>
                    <a:schemeClr val="accent4">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0692" y="4980863"/>
                <a:ext cx="2774023" cy="580352"/>
              </a:xfrm>
              <a:prstGeom prst="rect">
                <a:avLst/>
              </a:prstGeom>
              <a:blipFill>
                <a:blip r:embed="rId5"/>
                <a:stretch>
                  <a:fillRect l="-4615" t="-6316" b="-23158"/>
                </a:stretch>
              </a:blipFill>
            </p:spPr>
            <p:txBody>
              <a:bodyPr/>
              <a:lstStyle/>
              <a:p>
                <a:r>
                  <a:rPr lang="en-US">
                    <a:noFill/>
                  </a:rPr>
                  <a:t> </a:t>
                </a:r>
              </a:p>
            </p:txBody>
          </p:sp>
        </mc:Fallback>
      </mc:AlternateContent>
      <p:sp>
        <p:nvSpPr>
          <p:cNvPr id="8" name="TextBox 7"/>
          <p:cNvSpPr txBox="1"/>
          <p:nvPr/>
        </p:nvSpPr>
        <p:spPr>
          <a:xfrm>
            <a:off x="3404328" y="5009429"/>
            <a:ext cx="3304698" cy="523220"/>
          </a:xfrm>
          <a:prstGeom prst="rect">
            <a:avLst/>
          </a:prstGeom>
          <a:noFill/>
        </p:spPr>
        <p:txBody>
          <a:bodyPr wrap="square" rtlCol="0">
            <a:spAutoFit/>
          </a:bodyPr>
          <a:lstStyle/>
          <a:p>
            <a:r>
              <a:rPr lang="en-US" sz="2800" b="1" smtClean="0">
                <a:solidFill>
                  <a:srgbClr val="C00000"/>
                </a:solidFill>
              </a:rPr>
              <a:t>Công thức là: CaCO</a:t>
            </a:r>
            <a:r>
              <a:rPr lang="en-US" sz="2800" b="1" baseline="-25000" smtClean="0">
                <a:solidFill>
                  <a:srgbClr val="C00000"/>
                </a:solidFill>
              </a:rPr>
              <a:t>3</a:t>
            </a:r>
            <a:r>
              <a:rPr lang="en-US" sz="2800" b="1" smtClean="0">
                <a:solidFill>
                  <a:srgbClr val="C00000"/>
                </a:solidFill>
              </a:rPr>
              <a:t>.</a:t>
            </a:r>
            <a:endParaRPr lang="en-US" sz="2800" b="1">
              <a:solidFill>
                <a:srgbClr val="C00000"/>
              </a:solidFill>
            </a:endParaRPr>
          </a:p>
        </p:txBody>
      </p:sp>
      <p:sp>
        <p:nvSpPr>
          <p:cNvPr id="9" name="TextBox 8"/>
          <p:cNvSpPr txBox="1"/>
          <p:nvPr/>
        </p:nvSpPr>
        <p:spPr>
          <a:xfrm>
            <a:off x="7161088" y="5009429"/>
            <a:ext cx="1862305" cy="523220"/>
          </a:xfrm>
          <a:prstGeom prst="rect">
            <a:avLst/>
          </a:prstGeom>
          <a:noFill/>
        </p:spPr>
        <p:txBody>
          <a:bodyPr wrap="none" rtlCol="0">
            <a:spAutoFit/>
          </a:bodyPr>
          <a:lstStyle/>
          <a:p>
            <a:r>
              <a:rPr lang="en-US" sz="2800" b="1" smtClean="0">
                <a:solidFill>
                  <a:srgbClr val="C00000"/>
                </a:solidFill>
              </a:rPr>
              <a:t>Vì  x = y = 1</a:t>
            </a:r>
            <a:endParaRPr lang="en-US" sz="2800" b="1">
              <a:solidFill>
                <a:srgbClr val="C00000"/>
              </a:solidFill>
            </a:endParaRPr>
          </a:p>
        </p:txBody>
      </p:sp>
    </p:spTree>
    <p:extLst>
      <p:ext uri="{BB962C8B-B14F-4D97-AF65-F5344CB8AC3E}">
        <p14:creationId xmlns:p14="http://schemas.microsoft.com/office/powerpoint/2010/main" val="20443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235" y="933235"/>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copper là 1</a:t>
            </a:r>
            <a:endParaRPr lang="en-US" sz="2800" b="1">
              <a:solidFill>
                <a:schemeClr val="accent1">
                  <a:lumMod val="50000"/>
                </a:schemeClr>
              </a:solidFill>
            </a:endParaRPr>
          </a:p>
        </p:txBody>
      </p:sp>
      <p:sp>
        <p:nvSpPr>
          <p:cNvPr id="6" name="TextBox 5"/>
          <p:cNvSpPr txBox="1"/>
          <p:nvPr/>
        </p:nvSpPr>
        <p:spPr>
          <a:xfrm>
            <a:off x="933234" y="1456455"/>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sulfur là 1</a:t>
            </a:r>
            <a:endParaRPr lang="en-US" sz="2800" b="1">
              <a:solidFill>
                <a:schemeClr val="accent1">
                  <a:lumMod val="50000"/>
                </a:schemeClr>
              </a:solidFill>
            </a:endParaRPr>
          </a:p>
        </p:txBody>
      </p:sp>
      <p:sp>
        <p:nvSpPr>
          <p:cNvPr id="7" name="TextBox 6"/>
          <p:cNvSpPr txBox="1"/>
          <p:nvPr/>
        </p:nvSpPr>
        <p:spPr>
          <a:xfrm>
            <a:off x="933233" y="2102014"/>
            <a:ext cx="8919681" cy="523220"/>
          </a:xfrm>
          <a:prstGeom prst="rect">
            <a:avLst/>
          </a:prstGeom>
          <a:noFill/>
        </p:spPr>
        <p:txBody>
          <a:bodyPr wrap="square" rtlCol="0">
            <a:spAutoFit/>
          </a:bodyPr>
          <a:lstStyle/>
          <a:p>
            <a:r>
              <a:rPr lang="en-US" sz="2800" b="1" smtClean="0">
                <a:solidFill>
                  <a:schemeClr val="accent1">
                    <a:lumMod val="50000"/>
                  </a:schemeClr>
                </a:solidFill>
              </a:rPr>
              <a:t>- Số nguyên tử oxygen là 4</a:t>
            </a:r>
            <a:endParaRPr lang="en-US" sz="2800" b="1">
              <a:solidFill>
                <a:schemeClr val="accent1">
                  <a:lumMod val="50000"/>
                </a:schemeClr>
              </a:solidFill>
            </a:endParaRPr>
          </a:p>
        </p:txBody>
      </p:sp>
      <p:sp>
        <p:nvSpPr>
          <p:cNvPr id="8" name="TextBox 7"/>
          <p:cNvSpPr txBox="1"/>
          <p:nvPr/>
        </p:nvSpPr>
        <p:spPr>
          <a:xfrm>
            <a:off x="933232" y="2747573"/>
            <a:ext cx="10717662" cy="523220"/>
          </a:xfrm>
          <a:prstGeom prst="rect">
            <a:avLst/>
          </a:prstGeom>
          <a:noFill/>
        </p:spPr>
        <p:txBody>
          <a:bodyPr wrap="square" rtlCol="0">
            <a:spAutoFit/>
          </a:bodyPr>
          <a:lstStyle/>
          <a:p>
            <a:r>
              <a:rPr lang="en-US" sz="2800" b="1" smtClean="0">
                <a:solidFill>
                  <a:schemeClr val="accent1">
                    <a:lumMod val="50000"/>
                  </a:schemeClr>
                </a:solidFill>
              </a:rPr>
              <a:t>- Khối lượng của phân tử copper sulfate: 1.64 + 1.32 + 16.4= 160 (amu)</a:t>
            </a:r>
            <a:endParaRPr lang="en-US" sz="2800" b="1">
              <a:solidFill>
                <a:schemeClr val="accent1">
                  <a:lumMod val="50000"/>
                </a:schemeClr>
              </a:solidFill>
            </a:endParaRPr>
          </a:p>
        </p:txBody>
      </p:sp>
      <mc:AlternateContent xmlns:mc="http://schemas.openxmlformats.org/markup-compatibility/2006" xmlns:a14="http://schemas.microsoft.com/office/drawing/2010/main">
        <mc:Choice Requires="a14">
          <p:sp>
            <p:nvSpPr>
              <p:cNvPr id="9" name="TextBox 8"/>
              <p:cNvSpPr txBox="1"/>
              <p:nvPr/>
            </p:nvSpPr>
            <p:spPr>
              <a:xfrm>
                <a:off x="842481" y="3393132"/>
                <a:ext cx="10717662" cy="739754"/>
              </a:xfrm>
              <a:prstGeom prst="rect">
                <a:avLst/>
              </a:prstGeom>
              <a:noFill/>
            </p:spPr>
            <p:txBody>
              <a:bodyPr wrap="square" rtlCol="0">
                <a:spAutoFit/>
              </a:bodyPr>
              <a:lstStyle/>
              <a:p>
                <a:r>
                  <a:rPr lang="en-US" sz="2800" b="1" smtClean="0">
                    <a:solidFill>
                      <a:schemeClr val="accent1">
                        <a:lumMod val="50000"/>
                      </a:schemeClr>
                    </a:solidFill>
                  </a:rPr>
                  <a:t>- % Khối lượng của Cu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𝟔𝟒</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40 (%)</a:t>
                </a:r>
                <a:endParaRPr lang="en-US" sz="2800" b="1">
                  <a:solidFill>
                    <a:schemeClr val="accent1">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42481" y="3393132"/>
                <a:ext cx="10717662" cy="739754"/>
              </a:xfrm>
              <a:prstGeom prst="rect">
                <a:avLst/>
              </a:prstGeom>
              <a:blipFill>
                <a:blip r:embed="rId2"/>
                <a:stretch>
                  <a:fillRect l="-1138"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33232" y="4255225"/>
                <a:ext cx="10717662" cy="739754"/>
              </a:xfrm>
              <a:prstGeom prst="rect">
                <a:avLst/>
              </a:prstGeom>
              <a:noFill/>
            </p:spPr>
            <p:txBody>
              <a:bodyPr wrap="square" rtlCol="0">
                <a:spAutoFit/>
              </a:bodyPr>
              <a:lstStyle/>
              <a:p>
                <a:r>
                  <a:rPr lang="en-US" sz="2800" b="1" smtClean="0">
                    <a:solidFill>
                      <a:schemeClr val="accent1">
                        <a:lumMod val="50000"/>
                      </a:schemeClr>
                    </a:solidFill>
                  </a:rPr>
                  <a:t>- % Khối lượng của S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𝟑𝟐</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20 (%)</a:t>
                </a:r>
                <a:endParaRPr lang="en-US" sz="2800" b="1">
                  <a:solidFill>
                    <a:schemeClr val="accent1">
                      <a:lumMod val="50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33232" y="4255225"/>
                <a:ext cx="10717662" cy="739754"/>
              </a:xfrm>
              <a:prstGeom prst="rect">
                <a:avLst/>
              </a:prstGeom>
              <a:blipFill>
                <a:blip r:embed="rId3"/>
                <a:stretch>
                  <a:fillRect l="-1138"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33232" y="4995929"/>
                <a:ext cx="6628548" cy="739754"/>
              </a:xfrm>
              <a:prstGeom prst="rect">
                <a:avLst/>
              </a:prstGeom>
              <a:noFill/>
            </p:spPr>
            <p:txBody>
              <a:bodyPr wrap="square" rtlCol="0">
                <a:spAutoFit/>
              </a:bodyPr>
              <a:lstStyle/>
              <a:p>
                <a:r>
                  <a:rPr lang="en-US" sz="2800" b="1" smtClean="0">
                    <a:solidFill>
                      <a:schemeClr val="accent1">
                        <a:lumMod val="50000"/>
                      </a:schemeClr>
                    </a:solidFill>
                  </a:rPr>
                  <a:t>- % Khối lượng của O = </a:t>
                </a:r>
                <a14:m>
                  <m:oMath xmlns:m="http://schemas.openxmlformats.org/officeDocument/2006/math">
                    <m:f>
                      <m:fPr>
                        <m:ctrlPr>
                          <a:rPr lang="en-US" sz="2800" b="1" i="1" smtClean="0">
                            <a:solidFill>
                              <a:schemeClr val="accent1">
                                <a:lumMod val="50000"/>
                              </a:schemeClr>
                            </a:solidFill>
                            <a:latin typeface="Cambria Math" panose="02040503050406030204" pitchFamily="18" charset="0"/>
                          </a:rPr>
                        </m:ctrlPr>
                      </m:fPr>
                      <m:num>
                        <m:r>
                          <a:rPr lang="en-US" sz="2800" b="1" i="1" smtClean="0">
                            <a:solidFill>
                              <a:schemeClr val="accent1">
                                <a:lumMod val="50000"/>
                              </a:schemeClr>
                            </a:solidFill>
                            <a:latin typeface="Cambria Math" panose="02040503050406030204" pitchFamily="18" charset="0"/>
                          </a:rPr>
                          <m:t>𝟔𝟒</m:t>
                        </m:r>
                      </m:num>
                      <m:den>
                        <m:r>
                          <a:rPr lang="en-US" sz="2800" b="1" i="1" smtClean="0">
                            <a:solidFill>
                              <a:schemeClr val="accent1">
                                <a:lumMod val="50000"/>
                              </a:schemeClr>
                            </a:solidFill>
                            <a:latin typeface="Cambria Math" panose="02040503050406030204" pitchFamily="18" charset="0"/>
                          </a:rPr>
                          <m:t>𝟏𝟔𝟎</m:t>
                        </m:r>
                      </m:den>
                    </m:f>
                  </m:oMath>
                </a14:m>
                <a:r>
                  <a:rPr lang="en-US" sz="2800" b="1" smtClean="0">
                    <a:solidFill>
                      <a:schemeClr val="accent1">
                        <a:lumMod val="50000"/>
                      </a:schemeClr>
                    </a:solidFill>
                  </a:rPr>
                  <a:t> 100% = 40 (%)</a:t>
                </a:r>
                <a:endParaRPr lang="en-US" sz="2800" b="1">
                  <a:solidFill>
                    <a:schemeClr val="accent1">
                      <a:lumMod val="5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33232" y="4995929"/>
                <a:ext cx="6628548" cy="739754"/>
              </a:xfrm>
              <a:prstGeom prst="rect">
                <a:avLst/>
              </a:prstGeom>
              <a:blipFill>
                <a:blip r:embed="rId4"/>
                <a:stretch>
                  <a:fillRect l="-1840" b="-7438"/>
                </a:stretch>
              </a:blipFill>
            </p:spPr>
            <p:txBody>
              <a:bodyPr/>
              <a:lstStyle/>
              <a:p>
                <a:r>
                  <a:rPr lang="en-US">
                    <a:noFill/>
                  </a:rPr>
                  <a:t> </a:t>
                </a:r>
              </a:p>
            </p:txBody>
          </p:sp>
        </mc:Fallback>
      </mc:AlternateContent>
      <p:sp>
        <p:nvSpPr>
          <p:cNvPr id="2" name="TextBox 1"/>
          <p:cNvSpPr txBox="1"/>
          <p:nvPr/>
        </p:nvSpPr>
        <p:spPr>
          <a:xfrm>
            <a:off x="842481" y="287676"/>
            <a:ext cx="5054885" cy="523220"/>
          </a:xfrm>
          <a:prstGeom prst="rect">
            <a:avLst/>
          </a:prstGeom>
          <a:noFill/>
        </p:spPr>
        <p:txBody>
          <a:bodyPr wrap="square" rtlCol="0">
            <a:spAutoFit/>
          </a:bodyPr>
          <a:lstStyle/>
          <a:p>
            <a:r>
              <a:rPr lang="en-US" sz="2800" b="1" smtClean="0">
                <a:solidFill>
                  <a:schemeClr val="accent2">
                    <a:lumMod val="50000"/>
                  </a:schemeClr>
                </a:solidFill>
              </a:rPr>
              <a:t>Phân tử copper sulfate CuSO</a:t>
            </a:r>
            <a:r>
              <a:rPr lang="en-US" sz="2800" b="1" baseline="-25000" smtClean="0">
                <a:solidFill>
                  <a:schemeClr val="accent2">
                    <a:lumMod val="50000"/>
                  </a:schemeClr>
                </a:solidFill>
              </a:rPr>
              <a:t>4</a:t>
            </a:r>
            <a:endParaRPr lang="en-US" sz="2800" b="1" baseline="-25000">
              <a:solidFill>
                <a:schemeClr val="accent2">
                  <a:lumMod val="50000"/>
                </a:schemeClr>
              </a:solidFill>
            </a:endParaRPr>
          </a:p>
        </p:txBody>
      </p:sp>
    </p:spTree>
    <p:extLst>
      <p:ext uri="{BB962C8B-B14F-4D97-AF65-F5344CB8AC3E}">
        <p14:creationId xmlns:p14="http://schemas.microsoft.com/office/powerpoint/2010/main" val="30733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045" y="400692"/>
            <a:ext cx="10715946" cy="523220"/>
          </a:xfrm>
          <a:prstGeom prst="rect">
            <a:avLst/>
          </a:prstGeom>
          <a:noFill/>
        </p:spPr>
        <p:txBody>
          <a:bodyPr wrap="square" rtlCol="0">
            <a:spAutoFit/>
          </a:bodyPr>
          <a:lstStyle/>
          <a:p>
            <a:r>
              <a:rPr lang="en-US" sz="2800" b="1" smtClean="0">
                <a:solidFill>
                  <a:srgbClr val="C00000"/>
                </a:solidFill>
              </a:rPr>
              <a:t>2. Lập công thức hóa học của hợp chất theo phần trăm các nguyên tố.</a:t>
            </a:r>
            <a:endParaRPr lang="en-US" sz="2800" b="1">
              <a:solidFill>
                <a:srgbClr val="C00000"/>
              </a:solidFill>
            </a:endParaRPr>
          </a:p>
        </p:txBody>
      </p:sp>
      <p:sp>
        <p:nvSpPr>
          <p:cNvPr id="5" name="TextBox 4"/>
          <p:cNvSpPr txBox="1"/>
          <p:nvPr/>
        </p:nvSpPr>
        <p:spPr>
          <a:xfrm>
            <a:off x="698642" y="881637"/>
            <a:ext cx="10274157" cy="1384995"/>
          </a:xfrm>
          <a:prstGeom prst="rect">
            <a:avLst/>
          </a:prstGeom>
          <a:noFill/>
        </p:spPr>
        <p:txBody>
          <a:bodyPr wrap="square" rtlCol="0">
            <a:spAutoFit/>
          </a:bodyPr>
          <a:lstStyle/>
          <a:p>
            <a:r>
              <a:rPr lang="en-US" sz="2800" b="1" smtClean="0">
                <a:solidFill>
                  <a:schemeClr val="accent2">
                    <a:lumMod val="50000"/>
                  </a:schemeClr>
                </a:solidFill>
              </a:rPr>
              <a:t>Ví dụ: Lập công thức hóa học của hợp chất tạo bởi carbon và hydrogen. Biết phần trăm khối lượng của C và H lần lượt là 75% và 25%, khối lượng của phân tử là 16amu.</a:t>
            </a:r>
            <a:endParaRPr lang="en-US" sz="2800" b="1">
              <a:solidFill>
                <a:schemeClr val="accent2">
                  <a:lumMod val="50000"/>
                </a:schemeClr>
              </a:solidFill>
            </a:endParaRPr>
          </a:p>
        </p:txBody>
      </p:sp>
      <p:sp>
        <p:nvSpPr>
          <p:cNvPr id="6" name="TextBox 5"/>
          <p:cNvSpPr txBox="1"/>
          <p:nvPr/>
        </p:nvSpPr>
        <p:spPr>
          <a:xfrm>
            <a:off x="590764" y="2898002"/>
            <a:ext cx="10803276" cy="523220"/>
          </a:xfrm>
          <a:prstGeom prst="rect">
            <a:avLst/>
          </a:prstGeom>
          <a:noFill/>
        </p:spPr>
        <p:txBody>
          <a:bodyPr wrap="square" rtlCol="0">
            <a:spAutoFit/>
          </a:bodyPr>
          <a:lstStyle/>
          <a:p>
            <a:r>
              <a:rPr lang="en-US" sz="2800" b="1" smtClean="0">
                <a:solidFill>
                  <a:schemeClr val="accent6">
                    <a:lumMod val="50000"/>
                  </a:schemeClr>
                </a:solidFill>
              </a:rPr>
              <a:t>Bước 2: Khối lượng của phân tử:  m = m</a:t>
            </a:r>
            <a:r>
              <a:rPr lang="en-US" sz="2800" b="1" baseline="-25000" smtClean="0">
                <a:solidFill>
                  <a:schemeClr val="accent6">
                    <a:lumMod val="50000"/>
                  </a:schemeClr>
                </a:solidFill>
              </a:rPr>
              <a:t>c</a:t>
            </a:r>
            <a:r>
              <a:rPr lang="en-US" sz="2800" b="1" smtClean="0">
                <a:solidFill>
                  <a:schemeClr val="accent6">
                    <a:lumMod val="50000"/>
                  </a:schemeClr>
                </a:solidFill>
              </a:rPr>
              <a:t> + m</a:t>
            </a:r>
            <a:r>
              <a:rPr lang="en-US" sz="2800" b="1" baseline="-25000" smtClean="0">
                <a:solidFill>
                  <a:schemeClr val="accent6">
                    <a:lumMod val="50000"/>
                  </a:schemeClr>
                </a:solidFill>
              </a:rPr>
              <a:t>H </a:t>
            </a:r>
            <a:r>
              <a:rPr lang="en-US" sz="2800" b="1" smtClean="0">
                <a:solidFill>
                  <a:schemeClr val="accent6">
                    <a:lumMod val="50000"/>
                  </a:schemeClr>
                </a:solidFill>
              </a:rPr>
              <a:t>= x.12 +  y.1</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590764" y="2335284"/>
                <a:ext cx="8568647" cy="562718"/>
              </a:xfrm>
              <a:prstGeom prst="rect">
                <a:avLst/>
              </a:prstGeom>
              <a:noFill/>
            </p:spPr>
            <p:txBody>
              <a:bodyPr wrap="square" rtlCol="0">
                <a:spAutoFit/>
              </a:bodyPr>
              <a:lstStyle/>
              <a:p>
                <a:r>
                  <a:rPr lang="en-US" sz="2800" b="1" smtClean="0">
                    <a:solidFill>
                      <a:schemeClr val="accent6">
                        <a:lumMod val="50000"/>
                      </a:schemeClr>
                    </a:solidFill>
                  </a:rPr>
                  <a:t>Bước 1: Công thức hóa học tổng quát: </a:t>
                </a:r>
                <a14:m>
                  <m:oMath xmlns:m="http://schemas.openxmlformats.org/officeDocument/2006/math">
                    <m:sSub>
                      <m:sSubPr>
                        <m:ctrlPr>
                          <a:rPr lang="en-US" sz="2800" b="1" i="1" smtClean="0">
                            <a:solidFill>
                              <a:schemeClr val="accent6">
                                <a:lumMod val="50000"/>
                              </a:schemeClr>
                            </a:solidFill>
                            <a:latin typeface="Cambria Math" panose="02040503050406030204" pitchFamily="18" charset="0"/>
                          </a:rPr>
                        </m:ctrlPr>
                      </m:sSubPr>
                      <m:e>
                        <m:r>
                          <a:rPr lang="en-US" sz="2800" b="1" i="1" smtClean="0">
                            <a:solidFill>
                              <a:schemeClr val="accent6">
                                <a:lumMod val="50000"/>
                              </a:schemeClr>
                            </a:solidFill>
                            <a:latin typeface="Cambria Math" panose="02040503050406030204" pitchFamily="18" charset="0"/>
                          </a:rPr>
                          <m:t>𝑪</m:t>
                        </m:r>
                      </m:e>
                      <m:sub>
                        <m:r>
                          <a:rPr lang="en-US" sz="2800" b="1" i="1" smtClean="0">
                            <a:solidFill>
                              <a:schemeClr val="accent6">
                                <a:lumMod val="50000"/>
                              </a:schemeClr>
                            </a:solidFill>
                            <a:latin typeface="Cambria Math" panose="02040503050406030204" pitchFamily="18" charset="0"/>
                          </a:rPr>
                          <m:t>𝒙</m:t>
                        </m:r>
                      </m:sub>
                    </m:sSub>
                    <m:sSub>
                      <m:sSubPr>
                        <m:ctrlPr>
                          <a:rPr lang="en-US" sz="2800" b="1" i="1" smtClean="0">
                            <a:solidFill>
                              <a:schemeClr val="accent6">
                                <a:lumMod val="50000"/>
                              </a:schemeClr>
                            </a:solidFill>
                            <a:latin typeface="Cambria Math" panose="02040503050406030204" pitchFamily="18" charset="0"/>
                          </a:rPr>
                        </m:ctrlPr>
                      </m:sSubPr>
                      <m:e>
                        <m:r>
                          <a:rPr lang="en-US" sz="2800" b="1" i="1" smtClean="0">
                            <a:solidFill>
                              <a:schemeClr val="accent6">
                                <a:lumMod val="50000"/>
                              </a:schemeClr>
                            </a:solidFill>
                            <a:latin typeface="Cambria Math" panose="02040503050406030204" pitchFamily="18" charset="0"/>
                          </a:rPr>
                          <m:t>𝑯</m:t>
                        </m:r>
                      </m:e>
                      <m:sub>
                        <m:r>
                          <a:rPr lang="en-US" sz="2800" b="1" i="1" smtClean="0">
                            <a:solidFill>
                              <a:schemeClr val="accent6">
                                <a:lumMod val="50000"/>
                              </a:schemeClr>
                            </a:solidFill>
                            <a:latin typeface="Cambria Math" panose="02040503050406030204" pitchFamily="18" charset="0"/>
                          </a:rPr>
                          <m:t>𝒚</m:t>
                        </m:r>
                      </m:sub>
                    </m:sSub>
                  </m:oMath>
                </a14:m>
                <a:endParaRPr lang="en-US" sz="2800" b="1">
                  <a:solidFill>
                    <a:schemeClr val="accent6">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0764" y="2335284"/>
                <a:ext cx="8568647" cy="562718"/>
              </a:xfrm>
              <a:prstGeom prst="rect">
                <a:avLst/>
              </a:prstGeom>
              <a:blipFill>
                <a:blip r:embed="rId2"/>
                <a:stretch>
                  <a:fillRect l="-1494" t="-9783"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2611" y="3421222"/>
                <a:ext cx="10921429" cy="1619674"/>
              </a:xfrm>
              <a:prstGeom prst="rect">
                <a:avLst/>
              </a:prstGeom>
              <a:noFill/>
            </p:spPr>
            <p:txBody>
              <a:bodyPr wrap="square" rtlCol="0">
                <a:spAutoFit/>
              </a:bodyPr>
              <a:lstStyle/>
              <a:p>
                <a:r>
                  <a:rPr lang="en-US" sz="2800" b="1" smtClean="0">
                    <a:solidFill>
                      <a:schemeClr val="accent6">
                        <a:lumMod val="50000"/>
                      </a:schemeClr>
                    </a:solidFill>
                  </a:rPr>
                  <a:t>Bước 3: Tính khối lượng nguyên tố C là </a:t>
                </a:r>
              </a:p>
              <a:p>
                <a:r>
                  <a:rPr lang="en-US" sz="2800" b="1" smtClean="0">
                    <a:solidFill>
                      <a:schemeClr val="accent6">
                        <a:lumMod val="50000"/>
                      </a:schemeClr>
                    </a:solidFill>
                  </a:rPr>
                  <a:t>m</a:t>
                </a:r>
                <a:r>
                  <a:rPr lang="en-US" sz="2800" b="1" baseline="-25000" smtClean="0">
                    <a:solidFill>
                      <a:schemeClr val="accent6">
                        <a:lumMod val="50000"/>
                      </a:schemeClr>
                    </a:solidFill>
                  </a:rPr>
                  <a:t>c</a:t>
                </a:r>
                <a:r>
                  <a:rPr lang="en-US" sz="2800" b="1" smtClean="0">
                    <a:solidFill>
                      <a:schemeClr val="accent6">
                        <a:lumMod val="50000"/>
                      </a:schemeClr>
                    </a:solidFill>
                  </a:rPr>
                  <a:t> = </a:t>
                </a:r>
                <a14:m>
                  <m:oMath xmlns:m="http://schemas.openxmlformats.org/officeDocument/2006/math">
                    <m:r>
                      <a:rPr lang="en-US" sz="2800" b="1" i="1" smtClean="0">
                        <a:solidFill>
                          <a:schemeClr val="accent6">
                            <a:lumMod val="50000"/>
                          </a:schemeClr>
                        </a:solidFill>
                        <a:latin typeface="Cambria Math" panose="02040503050406030204" pitchFamily="18" charset="0"/>
                      </a:rPr>
                      <m:t>𝟏𝟔</m:t>
                    </m:r>
                    <m:r>
                      <a:rPr lang="en-US" sz="2800" b="1" i="1" smtClean="0">
                        <a:solidFill>
                          <a:schemeClr val="accent6">
                            <a:lumMod val="50000"/>
                          </a:schemeClr>
                        </a:solidFill>
                        <a:latin typeface="Cambria Math" panose="02040503050406030204" pitchFamily="18" charset="0"/>
                      </a:rPr>
                      <m:t>.</m:t>
                    </m:r>
                    <m:r>
                      <a:rPr lang="en-US" sz="2800" b="1" i="1" smtClean="0">
                        <a:solidFill>
                          <a:schemeClr val="accent6">
                            <a:lumMod val="50000"/>
                          </a:schemeClr>
                        </a:solidFill>
                        <a:latin typeface="Cambria Math" panose="02040503050406030204" pitchFamily="18" charset="0"/>
                      </a:rPr>
                      <m:t>𝟕𝟓</m:t>
                    </m:r>
                  </m:oMath>
                </a14:m>
                <a:r>
                  <a:rPr lang="en-US" sz="2800" b="1" smtClean="0">
                    <a:solidFill>
                      <a:schemeClr val="accent6">
                        <a:lumMod val="50000"/>
                      </a:schemeClr>
                    </a:solidFill>
                  </a:rPr>
                  <a:t>% = 12 (amu)</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r>
                      <a:rPr lang="en-US" sz="2800" b="1" i="1" smtClean="0">
                        <a:solidFill>
                          <a:schemeClr val="accent6">
                            <a:lumMod val="50000"/>
                          </a:schemeClr>
                        </a:solidFill>
                        <a:latin typeface="Cambria Math" panose="02040503050406030204" pitchFamily="18" charset="0"/>
                      </a:rPr>
                      <m:t> </m:t>
                    </m:r>
                  </m:oMath>
                </a14:m>
                <a:r>
                  <a:rPr lang="en-US" sz="2800" b="1" smtClean="0">
                    <a:solidFill>
                      <a:schemeClr val="accent6">
                        <a:lumMod val="50000"/>
                      </a:schemeClr>
                    </a:solidFill>
                  </a:rPr>
                  <a:t>12 = x.12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x = 1</a:t>
                </a:r>
              </a:p>
              <a:p>
                <a:r>
                  <a:rPr lang="en-US" sz="2800" b="1" smtClean="0">
                    <a:solidFill>
                      <a:schemeClr val="accent6">
                        <a:lumMod val="50000"/>
                      </a:schemeClr>
                    </a:solidFill>
                  </a:rPr>
                  <a:t>m</a:t>
                </a:r>
                <a14:m>
                  <m:oMath xmlns:m="http://schemas.openxmlformats.org/officeDocument/2006/math">
                    <m:r>
                      <a:rPr lang="en-US" sz="2800" b="1" i="0" baseline="-25000" smtClean="0">
                        <a:solidFill>
                          <a:schemeClr val="accent6">
                            <a:lumMod val="50000"/>
                          </a:schemeClr>
                        </a:solidFill>
                        <a:latin typeface="Cambria Math" panose="02040503050406030204" pitchFamily="18" charset="0"/>
                      </a:rPr>
                      <m:t>𝐇</m:t>
                    </m:r>
                    <m:r>
                      <a:rPr lang="en-US" sz="2800" b="1" i="0" smtClean="0">
                        <a:solidFill>
                          <a:schemeClr val="accent6">
                            <a:lumMod val="50000"/>
                          </a:schemeClr>
                        </a:solidFill>
                        <a:latin typeface="Cambria Math" panose="02040503050406030204" pitchFamily="18" charset="0"/>
                      </a:rPr>
                      <m:t>=</m:t>
                    </m:r>
                    <m:r>
                      <a:rPr lang="en-US" sz="2800" b="1" i="0" smtClean="0">
                        <a:solidFill>
                          <a:schemeClr val="accent6">
                            <a:lumMod val="50000"/>
                          </a:schemeClr>
                        </a:solidFill>
                        <a:latin typeface="Cambria Math" panose="02040503050406030204" pitchFamily="18" charset="0"/>
                      </a:rPr>
                      <m:t>𝟏𝟔</m:t>
                    </m:r>
                    <m:r>
                      <a:rPr lang="en-US" sz="2800" b="1" i="0" smtClean="0">
                        <a:solidFill>
                          <a:schemeClr val="accent6">
                            <a:lumMod val="50000"/>
                          </a:schemeClr>
                        </a:solidFill>
                        <a:latin typeface="Cambria Math" panose="02040503050406030204" pitchFamily="18" charset="0"/>
                      </a:rPr>
                      <m:t>.</m:t>
                    </m:r>
                    <m:r>
                      <a:rPr lang="en-US" sz="2800" b="1" i="0" smtClean="0">
                        <a:solidFill>
                          <a:schemeClr val="accent6">
                            <a:lumMod val="50000"/>
                          </a:schemeClr>
                        </a:solidFill>
                        <a:latin typeface="Cambria Math" panose="02040503050406030204" pitchFamily="18" charset="0"/>
                      </a:rPr>
                      <m:t>𝟐𝟓</m:t>
                    </m:r>
                    <m:r>
                      <a:rPr lang="en-US" sz="2800" b="1" i="0" smtClean="0">
                        <a:solidFill>
                          <a:schemeClr val="accent6">
                            <a:lumMod val="50000"/>
                          </a:schemeClr>
                        </a:solidFill>
                        <a:latin typeface="Cambria Math" panose="02040503050406030204" pitchFamily="18" charset="0"/>
                      </a:rPr>
                      <m:t>%=</m:t>
                    </m:r>
                    <m:r>
                      <a:rPr lang="en-US" sz="2800" b="1" i="0" smtClean="0">
                        <a:solidFill>
                          <a:schemeClr val="accent6">
                            <a:lumMod val="50000"/>
                          </a:schemeClr>
                        </a:solidFill>
                        <a:latin typeface="Cambria Math" panose="02040503050406030204" pitchFamily="18" charset="0"/>
                      </a:rPr>
                      <m:t>𝟒</m:t>
                    </m:r>
                    <m:r>
                      <a:rPr lang="en-US" sz="2800" b="1" i="0" smtClean="0">
                        <a:solidFill>
                          <a:schemeClr val="accent6">
                            <a:lumMod val="50000"/>
                          </a:schemeClr>
                        </a:solidFill>
                        <a:latin typeface="Cambria Math" panose="02040503050406030204" pitchFamily="18" charset="0"/>
                      </a:rPr>
                      <m:t> (</m:t>
                    </m:r>
                    <m:r>
                      <a:rPr lang="en-US" sz="2800" b="1" i="0" smtClean="0">
                        <a:solidFill>
                          <a:schemeClr val="accent6">
                            <a:lumMod val="50000"/>
                          </a:schemeClr>
                        </a:solidFill>
                        <a:latin typeface="Cambria Math" panose="02040503050406030204" pitchFamily="18" charset="0"/>
                      </a:rPr>
                      <m:t>𝐚𝐦𝐮</m:t>
                    </m:r>
                    <m:r>
                      <a:rPr lang="en-US" sz="2800" b="1" i="0" smtClean="0">
                        <a:solidFill>
                          <a:schemeClr val="accent6">
                            <a:lumMod val="50000"/>
                          </a:schemeClr>
                        </a:solidFill>
                        <a:latin typeface="Cambria Math" panose="02040503050406030204" pitchFamily="18" charset="0"/>
                      </a:rPr>
                      <m:t>) </m:t>
                    </m:r>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4 = y. 1</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y= 4</a:t>
                </a:r>
                <a:endParaRPr lang="en-US" sz="2800" b="1">
                  <a:solidFill>
                    <a:schemeClr val="accent6">
                      <a:lumMod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2611" y="3421222"/>
                <a:ext cx="10921429" cy="1619674"/>
              </a:xfrm>
              <a:prstGeom prst="rect">
                <a:avLst/>
              </a:prstGeom>
              <a:blipFill>
                <a:blip r:embed="rId3"/>
                <a:stretch>
                  <a:fillRect l="-1173" t="-3383" b="-2632"/>
                </a:stretch>
              </a:blipFill>
            </p:spPr>
            <p:txBody>
              <a:bodyPr/>
              <a:lstStyle/>
              <a:p>
                <a:r>
                  <a:rPr lang="en-US">
                    <a:noFill/>
                  </a:rPr>
                  <a:t> </a:t>
                </a:r>
              </a:p>
            </p:txBody>
          </p:sp>
        </mc:Fallback>
      </mc:AlternateContent>
      <p:sp>
        <p:nvSpPr>
          <p:cNvPr id="9" name="TextBox 8"/>
          <p:cNvSpPr txBox="1"/>
          <p:nvPr/>
        </p:nvSpPr>
        <p:spPr>
          <a:xfrm>
            <a:off x="636997" y="5302506"/>
            <a:ext cx="5296328" cy="523220"/>
          </a:xfrm>
          <a:prstGeom prst="rect">
            <a:avLst/>
          </a:prstGeom>
          <a:noFill/>
        </p:spPr>
        <p:txBody>
          <a:bodyPr wrap="square" rtlCol="0">
            <a:spAutoFit/>
          </a:bodyPr>
          <a:lstStyle/>
          <a:p>
            <a:r>
              <a:rPr lang="en-US" sz="2800" b="1" smtClean="0">
                <a:solidFill>
                  <a:srgbClr val="FF0000"/>
                </a:solidFill>
              </a:rPr>
              <a:t>Công thức của hợp chất là: CH</a:t>
            </a:r>
            <a:r>
              <a:rPr lang="en-US" sz="2800" b="1" baseline="-25000" smtClean="0">
                <a:solidFill>
                  <a:srgbClr val="FF0000"/>
                </a:solidFill>
              </a:rPr>
              <a:t>4</a:t>
            </a:r>
            <a:r>
              <a:rPr lang="en-US" sz="2800" b="1" smtClean="0">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22774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045" y="400692"/>
            <a:ext cx="10715946" cy="523220"/>
          </a:xfrm>
          <a:prstGeom prst="rect">
            <a:avLst/>
          </a:prstGeom>
          <a:noFill/>
        </p:spPr>
        <p:txBody>
          <a:bodyPr wrap="square" rtlCol="0">
            <a:spAutoFit/>
          </a:bodyPr>
          <a:lstStyle/>
          <a:p>
            <a:r>
              <a:rPr lang="en-US" sz="2800" b="1" smtClean="0">
                <a:solidFill>
                  <a:srgbClr val="C00000"/>
                </a:solidFill>
              </a:rPr>
              <a:t>2. Lập công thức hóa học của hợp chất theo phần trăm các nguyên tố.</a:t>
            </a:r>
            <a:endParaRPr lang="en-US" sz="2800" b="1">
              <a:solidFill>
                <a:srgbClr val="C00000"/>
              </a:solidFill>
            </a:endParaRPr>
          </a:p>
        </p:txBody>
      </p:sp>
      <p:sp>
        <p:nvSpPr>
          <p:cNvPr id="5" name="TextBox 4"/>
          <p:cNvSpPr txBox="1"/>
          <p:nvPr/>
        </p:nvSpPr>
        <p:spPr>
          <a:xfrm>
            <a:off x="421239" y="942988"/>
            <a:ext cx="1952091" cy="523220"/>
          </a:xfrm>
          <a:prstGeom prst="rect">
            <a:avLst/>
          </a:prstGeom>
          <a:noFill/>
        </p:spPr>
        <p:txBody>
          <a:bodyPr wrap="square" rtlCol="0">
            <a:spAutoFit/>
          </a:bodyPr>
          <a:lstStyle/>
          <a:p>
            <a:r>
              <a:rPr lang="en-US" sz="2800" b="1" smtClean="0">
                <a:solidFill>
                  <a:schemeClr val="accent2">
                    <a:lumMod val="50000"/>
                  </a:schemeClr>
                </a:solidFill>
              </a:rPr>
              <a:t>Các bước:</a:t>
            </a:r>
            <a:endParaRPr lang="en-US" sz="2800" b="1">
              <a:solidFill>
                <a:schemeClr val="accent2">
                  <a:lumMod val="50000"/>
                </a:schemeClr>
              </a:solidFill>
            </a:endParaRPr>
          </a:p>
        </p:txBody>
      </p:sp>
      <p:sp>
        <p:nvSpPr>
          <p:cNvPr id="6" name="TextBox 5"/>
          <p:cNvSpPr txBox="1"/>
          <p:nvPr/>
        </p:nvSpPr>
        <p:spPr>
          <a:xfrm>
            <a:off x="292814" y="2211392"/>
            <a:ext cx="6025794" cy="523220"/>
          </a:xfrm>
          <a:prstGeom prst="rect">
            <a:avLst/>
          </a:prstGeom>
          <a:noFill/>
        </p:spPr>
        <p:txBody>
          <a:bodyPr wrap="square" rtlCol="0">
            <a:spAutoFit/>
          </a:bodyPr>
          <a:lstStyle/>
          <a:p>
            <a:r>
              <a:rPr lang="en-US" sz="2800" b="1" smtClean="0">
                <a:solidFill>
                  <a:schemeClr val="accent6">
                    <a:lumMod val="50000"/>
                  </a:schemeClr>
                </a:solidFill>
              </a:rPr>
              <a:t>Bước 2: Tính khối lượng của phân tử</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292813" y="1485284"/>
                <a:ext cx="8568647" cy="562718"/>
              </a:xfrm>
              <a:prstGeom prst="rect">
                <a:avLst/>
              </a:prstGeom>
              <a:noFill/>
            </p:spPr>
            <p:txBody>
              <a:bodyPr wrap="square" rtlCol="0">
                <a:spAutoFit/>
              </a:bodyPr>
              <a:lstStyle/>
              <a:p>
                <a:r>
                  <a:rPr lang="en-US" sz="2800" b="1" smtClean="0">
                    <a:solidFill>
                      <a:schemeClr val="accent6">
                        <a:lumMod val="50000"/>
                      </a:schemeClr>
                    </a:solidFill>
                  </a:rPr>
                  <a:t>Bước 1: Lập công thức hóa học tổng quát: </a:t>
                </a:r>
                <a14:m>
                  <m:oMath xmlns:m="http://schemas.openxmlformats.org/officeDocument/2006/math">
                    <m:sSub>
                      <m:sSubPr>
                        <m:ctrlPr>
                          <a:rPr lang="en-US" sz="2800" b="1" i="1" smtClean="0">
                            <a:solidFill>
                              <a:schemeClr val="accent6">
                                <a:lumMod val="50000"/>
                              </a:schemeClr>
                            </a:solidFill>
                            <a:latin typeface="Cambria Math" panose="02040503050406030204" pitchFamily="18" charset="0"/>
                          </a:rPr>
                        </m:ctrlPr>
                      </m:sSubPr>
                      <m:e>
                        <m:r>
                          <a:rPr lang="en-US" sz="2800" b="1" i="1" smtClean="0">
                            <a:solidFill>
                              <a:schemeClr val="accent6">
                                <a:lumMod val="50000"/>
                              </a:schemeClr>
                            </a:solidFill>
                            <a:latin typeface="Cambria Math" panose="02040503050406030204" pitchFamily="18" charset="0"/>
                          </a:rPr>
                          <m:t>𝑨</m:t>
                        </m:r>
                      </m:e>
                      <m:sub>
                        <m:r>
                          <a:rPr lang="en-US" sz="2800" b="1" i="1" smtClean="0">
                            <a:solidFill>
                              <a:schemeClr val="accent6">
                                <a:lumMod val="50000"/>
                              </a:schemeClr>
                            </a:solidFill>
                            <a:latin typeface="Cambria Math" panose="02040503050406030204" pitchFamily="18" charset="0"/>
                          </a:rPr>
                          <m:t>𝒙</m:t>
                        </m:r>
                      </m:sub>
                    </m:sSub>
                    <m:sSub>
                      <m:sSubPr>
                        <m:ctrlPr>
                          <a:rPr lang="en-US" sz="2800" b="1" i="1" smtClean="0">
                            <a:solidFill>
                              <a:schemeClr val="accent6">
                                <a:lumMod val="50000"/>
                              </a:schemeClr>
                            </a:solidFill>
                            <a:latin typeface="Cambria Math" panose="02040503050406030204" pitchFamily="18" charset="0"/>
                          </a:rPr>
                        </m:ctrlPr>
                      </m:sSubPr>
                      <m:e>
                        <m:r>
                          <a:rPr lang="en-US" sz="2800" b="1" i="1" smtClean="0">
                            <a:solidFill>
                              <a:schemeClr val="accent6">
                                <a:lumMod val="50000"/>
                              </a:schemeClr>
                            </a:solidFill>
                            <a:latin typeface="Cambria Math" panose="02040503050406030204" pitchFamily="18" charset="0"/>
                          </a:rPr>
                          <m:t>𝑩</m:t>
                        </m:r>
                      </m:e>
                      <m:sub>
                        <m:r>
                          <a:rPr lang="en-US" sz="2800" b="1" i="1" smtClean="0">
                            <a:solidFill>
                              <a:schemeClr val="accent6">
                                <a:lumMod val="50000"/>
                              </a:schemeClr>
                            </a:solidFill>
                            <a:latin typeface="Cambria Math" panose="02040503050406030204" pitchFamily="18" charset="0"/>
                          </a:rPr>
                          <m:t>𝒚</m:t>
                        </m:r>
                      </m:sub>
                    </m:sSub>
                  </m:oMath>
                </a14:m>
                <a:endParaRPr lang="en-US" sz="2800" b="1">
                  <a:solidFill>
                    <a:schemeClr val="accent6">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2813" y="1485284"/>
                <a:ext cx="8568647" cy="562718"/>
              </a:xfrm>
              <a:prstGeom prst="rect">
                <a:avLst/>
              </a:prstGeom>
              <a:blipFill>
                <a:blip r:embed="rId2"/>
                <a:stretch>
                  <a:fillRect l="-1422" t="-10870" b="-23913"/>
                </a:stretch>
              </a:blipFill>
            </p:spPr>
            <p:txBody>
              <a:bodyPr/>
              <a:lstStyle/>
              <a:p>
                <a:r>
                  <a:rPr lang="en-US">
                    <a:noFill/>
                  </a:rPr>
                  <a:t> </a:t>
                </a:r>
              </a:p>
            </p:txBody>
          </p:sp>
        </mc:Fallback>
      </mc:AlternateContent>
      <p:sp>
        <p:nvSpPr>
          <p:cNvPr id="8" name="TextBox 7"/>
          <p:cNvSpPr txBox="1"/>
          <p:nvPr/>
        </p:nvSpPr>
        <p:spPr>
          <a:xfrm>
            <a:off x="292813" y="2898002"/>
            <a:ext cx="10921429" cy="523220"/>
          </a:xfrm>
          <a:prstGeom prst="rect">
            <a:avLst/>
          </a:prstGeom>
          <a:noFill/>
        </p:spPr>
        <p:txBody>
          <a:bodyPr wrap="square" rtlCol="0">
            <a:spAutoFit/>
          </a:bodyPr>
          <a:lstStyle/>
          <a:p>
            <a:r>
              <a:rPr lang="en-US" sz="2800" b="1" smtClean="0">
                <a:solidFill>
                  <a:schemeClr val="accent6">
                    <a:lumMod val="50000"/>
                  </a:schemeClr>
                </a:solidFill>
              </a:rPr>
              <a:t>Bước 3: Tính khối lượng nguyên tố A và B để tìm x và y</a:t>
            </a:r>
          </a:p>
        </p:txBody>
      </p:sp>
    </p:spTree>
    <p:extLst>
      <p:ext uri="{BB962C8B-B14F-4D97-AF65-F5344CB8AC3E}">
        <p14:creationId xmlns:p14="http://schemas.microsoft.com/office/powerpoint/2010/main" val="34312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6230" y="359596"/>
            <a:ext cx="2116476" cy="523220"/>
          </a:xfrm>
          <a:prstGeom prst="rect">
            <a:avLst/>
          </a:prstGeom>
          <a:noFill/>
        </p:spPr>
        <p:txBody>
          <a:bodyPr wrap="square" rtlCol="0">
            <a:spAutoFit/>
          </a:bodyPr>
          <a:lstStyle/>
          <a:p>
            <a:r>
              <a:rPr lang="en-US" sz="2800" b="1" smtClean="0">
                <a:solidFill>
                  <a:srgbClr val="FF0000"/>
                </a:solidFill>
              </a:rPr>
              <a:t>Luyện tập: </a:t>
            </a:r>
            <a:endParaRPr lang="en-US" sz="2800" b="1">
              <a:solidFill>
                <a:srgbClr val="FF0000"/>
              </a:solidFill>
            </a:endParaRPr>
          </a:p>
        </p:txBody>
      </p:sp>
      <p:sp>
        <p:nvSpPr>
          <p:cNvPr id="5" name="TextBox 4"/>
          <p:cNvSpPr txBox="1"/>
          <p:nvPr/>
        </p:nvSpPr>
        <p:spPr>
          <a:xfrm>
            <a:off x="955496" y="1037689"/>
            <a:ext cx="9883740" cy="3539430"/>
          </a:xfrm>
          <a:prstGeom prst="rect">
            <a:avLst/>
          </a:prstGeom>
          <a:noFill/>
        </p:spPr>
        <p:txBody>
          <a:bodyPr wrap="square" rtlCol="0">
            <a:spAutoFit/>
          </a:bodyPr>
          <a:lstStyle/>
          <a:p>
            <a:r>
              <a:rPr lang="en-US" sz="2800" b="1" smtClean="0"/>
              <a:t>Hãy lập công thức hóa học của các hợp chất sau:</a:t>
            </a:r>
          </a:p>
          <a:p>
            <a:r>
              <a:rPr lang="en-US" sz="2800" b="1" smtClean="0"/>
              <a:t>1. Khí carbon dioxide luôn có thành phần như sau: Cứ 1 phần khối lượng carbon có tương ứng 2.667 phần khối lượng oxygen. hãy lập công thức hóa học biết khối lượng phân tử của hợp chất là 44 amu.</a:t>
            </a:r>
          </a:p>
          <a:p>
            <a:r>
              <a:rPr lang="en-US" sz="2800" b="1" smtClean="0"/>
              <a:t>2. Phân tử khí hydrogen sulfide, biết sulfur (S) trong hợp chất có hóa trị II. tính % về khối lượng của sulfur và của hydrogen trong hợp chất đó.</a:t>
            </a:r>
            <a:endParaRPr lang="en-US" sz="2800" b="1"/>
          </a:p>
        </p:txBody>
      </p:sp>
    </p:spTree>
    <p:extLst>
      <p:ext uri="{BB962C8B-B14F-4D97-AF65-F5344CB8AC3E}">
        <p14:creationId xmlns:p14="http://schemas.microsoft.com/office/powerpoint/2010/main" val="3613348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6449" y="1669496"/>
            <a:ext cx="5969285" cy="523220"/>
          </a:xfrm>
          <a:prstGeom prst="rect">
            <a:avLst/>
          </a:prstGeom>
          <a:noFill/>
        </p:spPr>
        <p:txBody>
          <a:bodyPr wrap="square" rtlCol="0">
            <a:spAutoFit/>
          </a:bodyPr>
          <a:lstStyle/>
          <a:p>
            <a:r>
              <a:rPr lang="en-US" sz="2800" b="1" smtClean="0">
                <a:solidFill>
                  <a:schemeClr val="accent6">
                    <a:lumMod val="50000"/>
                  </a:schemeClr>
                </a:solidFill>
              </a:rPr>
              <a:t>- lập công thức hóa học: C</a:t>
            </a:r>
            <a:r>
              <a:rPr lang="en-US" sz="2800" b="1" baseline="-25000" smtClean="0">
                <a:solidFill>
                  <a:schemeClr val="accent6">
                    <a:lumMod val="50000"/>
                  </a:schemeClr>
                </a:solidFill>
              </a:rPr>
              <a:t>x</a:t>
            </a:r>
            <a:r>
              <a:rPr lang="en-US" sz="2800" b="1" smtClean="0">
                <a:solidFill>
                  <a:schemeClr val="accent6">
                    <a:lumMod val="50000"/>
                  </a:schemeClr>
                </a:solidFill>
              </a:rPr>
              <a:t>O</a:t>
            </a:r>
            <a:r>
              <a:rPr lang="en-US" sz="2800" b="1" baseline="-25000" smtClean="0">
                <a:solidFill>
                  <a:schemeClr val="accent6">
                    <a:lumMod val="50000"/>
                  </a:schemeClr>
                </a:solidFill>
              </a:rPr>
              <a:t>y</a:t>
            </a:r>
            <a:r>
              <a:rPr lang="en-US" sz="2800" b="1" smtClean="0">
                <a:solidFill>
                  <a:schemeClr val="accent6">
                    <a:lumMod val="50000"/>
                  </a:schemeClr>
                </a:solidFill>
              </a:rPr>
              <a:t> -</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5" name="TextBox 4"/>
              <p:cNvSpPr txBox="1"/>
              <p:nvPr/>
            </p:nvSpPr>
            <p:spPr>
              <a:xfrm>
                <a:off x="462337" y="2229335"/>
                <a:ext cx="9750175" cy="793102"/>
              </a:xfrm>
              <a:prstGeom prst="rect">
                <a:avLst/>
              </a:prstGeom>
              <a:noFill/>
            </p:spPr>
            <p:txBody>
              <a:bodyPr wrap="square" rtlCol="0">
                <a:spAutoFit/>
              </a:bodyPr>
              <a:lstStyle/>
              <a:p>
                <a:r>
                  <a:rPr lang="en-US" sz="2800" b="1" smtClean="0">
                    <a:solidFill>
                      <a:schemeClr val="accent6">
                        <a:lumMod val="50000"/>
                      </a:schemeClr>
                    </a:solidFill>
                  </a:rPr>
                  <a:t>- % mC =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𝑲𝒉</m:t>
                        </m:r>
                        <m:r>
                          <a:rPr lang="en-US" sz="2800" b="1" i="1" smtClean="0">
                            <a:solidFill>
                              <a:schemeClr val="accent6">
                                <a:lumMod val="50000"/>
                              </a:schemeClr>
                            </a:solidFill>
                            <a:latin typeface="Cambria Math" panose="02040503050406030204" pitchFamily="18" charset="0"/>
                          </a:rPr>
                          <m:t>ố</m:t>
                        </m:r>
                        <m:r>
                          <a:rPr lang="en-US" sz="2800" b="1" i="1" smtClean="0">
                            <a:solidFill>
                              <a:schemeClr val="accent6">
                                <a:lumMod val="50000"/>
                              </a:schemeClr>
                            </a:solidFill>
                            <a:latin typeface="Cambria Math" panose="02040503050406030204" pitchFamily="18" charset="0"/>
                          </a:rPr>
                          <m:t>𝒊</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𝒍</m:t>
                        </m:r>
                        <m:r>
                          <a:rPr lang="en-US" sz="2800" b="1" i="1" smtClean="0">
                            <a:solidFill>
                              <a:schemeClr val="accent6">
                                <a:lumMod val="50000"/>
                              </a:schemeClr>
                            </a:solidFill>
                            <a:latin typeface="Cambria Math" panose="02040503050406030204" pitchFamily="18" charset="0"/>
                          </a:rPr>
                          <m:t>ượ</m:t>
                        </m:r>
                        <m:r>
                          <a:rPr lang="en-US" sz="2800" b="1" i="1" smtClean="0">
                            <a:solidFill>
                              <a:schemeClr val="accent6">
                                <a:lumMod val="50000"/>
                              </a:schemeClr>
                            </a:solidFill>
                            <a:latin typeface="Cambria Math" panose="02040503050406030204" pitchFamily="18" charset="0"/>
                          </a:rPr>
                          <m:t>𝒏𝒈</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𝒏𝒈𝒖𝒚</m:t>
                        </m:r>
                        <m:r>
                          <a:rPr lang="en-US" sz="2800" b="1" i="1" smtClean="0">
                            <a:solidFill>
                              <a:schemeClr val="accent6">
                                <a:lumMod val="50000"/>
                              </a:schemeClr>
                            </a:solidFill>
                            <a:latin typeface="Cambria Math" panose="02040503050406030204" pitchFamily="18" charset="0"/>
                          </a:rPr>
                          <m:t>ê</m:t>
                        </m:r>
                        <m:r>
                          <a:rPr lang="en-US" sz="2800" b="1" i="1" smtClean="0">
                            <a:solidFill>
                              <a:schemeClr val="accent6">
                                <a:lumMod val="50000"/>
                              </a:schemeClr>
                            </a:solidFill>
                            <a:latin typeface="Cambria Math" panose="02040503050406030204" pitchFamily="18" charset="0"/>
                          </a:rPr>
                          <m:t>𝒏</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𝒕</m:t>
                        </m:r>
                        <m:r>
                          <a:rPr lang="en-US" sz="2800" b="1" i="1" smtClean="0">
                            <a:solidFill>
                              <a:schemeClr val="accent6">
                                <a:lumMod val="50000"/>
                              </a:schemeClr>
                            </a:solidFill>
                            <a:latin typeface="Cambria Math" panose="02040503050406030204" pitchFamily="18" charset="0"/>
                          </a:rPr>
                          <m:t>ố</m:t>
                        </m:r>
                      </m:num>
                      <m:den>
                        <m:r>
                          <a:rPr lang="en-US" sz="2800" b="1" i="1" smtClean="0">
                            <a:solidFill>
                              <a:schemeClr val="accent6">
                                <a:lumMod val="50000"/>
                              </a:schemeClr>
                            </a:solidFill>
                            <a:latin typeface="Cambria Math" panose="02040503050406030204" pitchFamily="18" charset="0"/>
                          </a:rPr>
                          <m:t>𝑲𝒉</m:t>
                        </m:r>
                        <m:r>
                          <a:rPr lang="en-US" sz="2800" b="1" i="1" smtClean="0">
                            <a:solidFill>
                              <a:schemeClr val="accent6">
                                <a:lumMod val="50000"/>
                              </a:schemeClr>
                            </a:solidFill>
                            <a:latin typeface="Cambria Math" panose="02040503050406030204" pitchFamily="18" charset="0"/>
                          </a:rPr>
                          <m:t>ố</m:t>
                        </m:r>
                        <m:r>
                          <a:rPr lang="en-US" sz="2800" b="1" i="1" smtClean="0">
                            <a:solidFill>
                              <a:schemeClr val="accent6">
                                <a:lumMod val="50000"/>
                              </a:schemeClr>
                            </a:solidFill>
                            <a:latin typeface="Cambria Math" panose="02040503050406030204" pitchFamily="18" charset="0"/>
                          </a:rPr>
                          <m:t>𝒊</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𝒍</m:t>
                        </m:r>
                        <m:r>
                          <a:rPr lang="en-US" sz="2800" b="1" i="1" smtClean="0">
                            <a:solidFill>
                              <a:schemeClr val="accent6">
                                <a:lumMod val="50000"/>
                              </a:schemeClr>
                            </a:solidFill>
                            <a:latin typeface="Cambria Math" panose="02040503050406030204" pitchFamily="18" charset="0"/>
                          </a:rPr>
                          <m:t>ượ</m:t>
                        </m:r>
                        <m:r>
                          <a:rPr lang="en-US" sz="2800" b="1" i="1" smtClean="0">
                            <a:solidFill>
                              <a:schemeClr val="accent6">
                                <a:lumMod val="50000"/>
                              </a:schemeClr>
                            </a:solidFill>
                            <a:latin typeface="Cambria Math" panose="02040503050406030204" pitchFamily="18" charset="0"/>
                          </a:rPr>
                          <m:t>𝒏𝒈</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𝒉</m:t>
                        </m:r>
                        <m:r>
                          <a:rPr lang="en-US" sz="2800" b="1" i="1" smtClean="0">
                            <a:solidFill>
                              <a:schemeClr val="accent6">
                                <a:lumMod val="50000"/>
                              </a:schemeClr>
                            </a:solidFill>
                            <a:latin typeface="Cambria Math" panose="02040503050406030204" pitchFamily="18" charset="0"/>
                          </a:rPr>
                          <m:t>ợ</m:t>
                        </m:r>
                        <m:r>
                          <a:rPr lang="en-US" sz="2800" b="1" i="1" smtClean="0">
                            <a:solidFill>
                              <a:schemeClr val="accent6">
                                <a:lumMod val="50000"/>
                              </a:schemeClr>
                            </a:solidFill>
                            <a:latin typeface="Cambria Math" panose="02040503050406030204" pitchFamily="18" charset="0"/>
                          </a:rPr>
                          <m:t>𝒑</m:t>
                        </m:r>
                        <m:r>
                          <a:rPr lang="en-US" sz="2800" b="1" i="1" smtClean="0">
                            <a:solidFill>
                              <a:schemeClr val="accent6">
                                <a:lumMod val="50000"/>
                              </a:schemeClr>
                            </a:solidFill>
                            <a:latin typeface="Cambria Math" panose="02040503050406030204" pitchFamily="18" charset="0"/>
                          </a:rPr>
                          <m:t> </m:t>
                        </m:r>
                        <m:r>
                          <a:rPr lang="en-US" sz="2800" b="1" i="1" smtClean="0">
                            <a:solidFill>
                              <a:schemeClr val="accent6">
                                <a:lumMod val="50000"/>
                              </a:schemeClr>
                            </a:solidFill>
                            <a:latin typeface="Cambria Math" panose="02040503050406030204" pitchFamily="18" charset="0"/>
                          </a:rPr>
                          <m:t>𝒄𝒉</m:t>
                        </m:r>
                        <m:r>
                          <a:rPr lang="en-US" sz="2800" b="1" i="1" smtClean="0">
                            <a:solidFill>
                              <a:schemeClr val="accent6">
                                <a:lumMod val="50000"/>
                              </a:schemeClr>
                            </a:solidFill>
                            <a:latin typeface="Cambria Math" panose="02040503050406030204" pitchFamily="18" charset="0"/>
                          </a:rPr>
                          <m:t>ấ</m:t>
                        </m:r>
                        <m:r>
                          <a:rPr lang="en-US" sz="2800" b="1" i="1" smtClean="0">
                            <a:solidFill>
                              <a:schemeClr val="accent6">
                                <a:lumMod val="50000"/>
                              </a:schemeClr>
                            </a:solidFill>
                            <a:latin typeface="Cambria Math" panose="02040503050406030204" pitchFamily="18" charset="0"/>
                          </a:rPr>
                          <m:t>𝒕</m:t>
                        </m:r>
                      </m:den>
                    </m:f>
                  </m:oMath>
                </a14:m>
                <a:r>
                  <a:rPr lang="en-US" sz="2800" b="1" smtClean="0">
                    <a:solidFill>
                      <a:schemeClr val="accent6">
                        <a:lumMod val="50000"/>
                      </a:schemeClr>
                    </a:solidFill>
                  </a:rPr>
                  <a:t>. 100% =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𝟏</m:t>
                        </m:r>
                      </m:num>
                      <m:den>
                        <m:r>
                          <a:rPr lang="en-US" sz="2800" b="1" i="1" smtClean="0">
                            <a:solidFill>
                              <a:schemeClr val="accent6">
                                <a:lumMod val="50000"/>
                              </a:schemeClr>
                            </a:solidFill>
                            <a:latin typeface="Cambria Math" panose="02040503050406030204" pitchFamily="18" charset="0"/>
                          </a:rPr>
                          <m:t>𝟏</m:t>
                        </m:r>
                        <m:r>
                          <a:rPr lang="en-US" sz="2800" b="1" i="1" smtClean="0">
                            <a:solidFill>
                              <a:schemeClr val="accent6">
                                <a:lumMod val="50000"/>
                              </a:schemeClr>
                            </a:solidFill>
                            <a:latin typeface="Cambria Math" panose="02040503050406030204" pitchFamily="18" charset="0"/>
                          </a:rPr>
                          <m:t>+</m:t>
                        </m:r>
                        <m:r>
                          <a:rPr lang="en-US" sz="2800" b="1" i="1" smtClean="0">
                            <a:solidFill>
                              <a:schemeClr val="accent6">
                                <a:lumMod val="50000"/>
                              </a:schemeClr>
                            </a:solidFill>
                            <a:latin typeface="Cambria Math" panose="02040503050406030204" pitchFamily="18" charset="0"/>
                          </a:rPr>
                          <m:t>𝟐</m:t>
                        </m:r>
                        <m:r>
                          <a:rPr lang="en-US" sz="2800" b="1" i="1" smtClean="0">
                            <a:solidFill>
                              <a:schemeClr val="accent6">
                                <a:lumMod val="50000"/>
                              </a:schemeClr>
                            </a:solidFill>
                            <a:latin typeface="Cambria Math" panose="02040503050406030204" pitchFamily="18" charset="0"/>
                          </a:rPr>
                          <m:t>,</m:t>
                        </m:r>
                        <m:r>
                          <a:rPr lang="en-US" sz="2800" b="1" i="1" smtClean="0">
                            <a:solidFill>
                              <a:schemeClr val="accent6">
                                <a:lumMod val="50000"/>
                              </a:schemeClr>
                            </a:solidFill>
                            <a:latin typeface="Cambria Math" panose="02040503050406030204" pitchFamily="18" charset="0"/>
                          </a:rPr>
                          <m:t>𝟔𝟔𝟕</m:t>
                        </m:r>
                      </m:den>
                    </m:f>
                  </m:oMath>
                </a14:m>
                <a:r>
                  <a:rPr lang="en-US" sz="2800" b="1" smtClean="0">
                    <a:solidFill>
                      <a:schemeClr val="accent6">
                        <a:lumMod val="50000"/>
                      </a:schemeClr>
                    </a:solidFill>
                  </a:rPr>
                  <a:t>. 100% </a:t>
                </a:r>
                <a14:m>
                  <m:oMath xmlns:m="http://schemas.openxmlformats.org/officeDocument/2006/math">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2800" b="1" smtClean="0">
                    <a:solidFill>
                      <a:schemeClr val="accent6">
                        <a:lumMod val="50000"/>
                      </a:schemeClr>
                    </a:solidFill>
                  </a:rPr>
                  <a:t> 27,27%</a:t>
                </a:r>
                <a:endParaRPr lang="en-US" sz="2800" b="1">
                  <a:solidFill>
                    <a:schemeClr val="accent6">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2337" y="2229335"/>
                <a:ext cx="9750175" cy="793102"/>
              </a:xfrm>
              <a:prstGeom prst="rect">
                <a:avLst/>
              </a:prstGeom>
              <a:blipFill>
                <a:blip r:embed="rId2"/>
                <a:stretch>
                  <a:fillRect l="-1313" b="-3077"/>
                </a:stretch>
              </a:blipFill>
            </p:spPr>
            <p:txBody>
              <a:bodyPr/>
              <a:lstStyle/>
              <a:p>
                <a:r>
                  <a:rPr lang="en-US">
                    <a:noFill/>
                  </a:rPr>
                  <a:t> </a:t>
                </a:r>
              </a:p>
            </p:txBody>
          </p:sp>
        </mc:Fallback>
      </mc:AlternateContent>
      <p:sp>
        <p:nvSpPr>
          <p:cNvPr id="6" name="TextBox 5"/>
          <p:cNvSpPr txBox="1"/>
          <p:nvPr/>
        </p:nvSpPr>
        <p:spPr>
          <a:xfrm>
            <a:off x="688367" y="3767622"/>
            <a:ext cx="9750175" cy="523220"/>
          </a:xfrm>
          <a:prstGeom prst="rect">
            <a:avLst/>
          </a:prstGeom>
          <a:noFill/>
        </p:spPr>
        <p:txBody>
          <a:bodyPr wrap="square" rtlCol="0">
            <a:spAutoFit/>
          </a:bodyPr>
          <a:lstStyle/>
          <a:p>
            <a:r>
              <a:rPr lang="en-US" sz="2800" b="1" smtClean="0">
                <a:solidFill>
                  <a:schemeClr val="accent6">
                    <a:lumMod val="50000"/>
                  </a:schemeClr>
                </a:solidFill>
              </a:rPr>
              <a:t>Khối lượng của nguyên tố O là: 44- 12= 32 (amu)</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462337" y="3171164"/>
                <a:ext cx="10635465" cy="523220"/>
              </a:xfrm>
              <a:prstGeom prst="rect">
                <a:avLst/>
              </a:prstGeom>
              <a:noFill/>
            </p:spPr>
            <p:txBody>
              <a:bodyPr wrap="square" rtlCol="0">
                <a:spAutoFit/>
              </a:bodyPr>
              <a:lstStyle/>
              <a:p>
                <a:r>
                  <a:rPr lang="en-US" sz="2800" b="1" smtClean="0">
                    <a:solidFill>
                      <a:schemeClr val="accent6">
                        <a:lumMod val="50000"/>
                      </a:schemeClr>
                    </a:solidFill>
                  </a:rPr>
                  <a:t>Khối lượng nguyên tố C trong hợp chất là: 44. 27.27</a:t>
                </a:r>
                <a14:m>
                  <m:oMath xmlns:m="http://schemas.openxmlformats.org/officeDocument/2006/math">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𝟏𝟐</m:t>
                    </m:r>
                    <m:r>
                      <a:rPr lang="en-US" sz="2800" b="1" i="1" smtClean="0">
                        <a:solidFill>
                          <a:schemeClr val="accent6">
                            <a:lumMod val="50000"/>
                          </a:schemeClr>
                        </a:solidFill>
                        <a:latin typeface="Cambria Math" panose="02040503050406030204" pitchFamily="18" charset="0"/>
                        <a:ea typeface="Cambria Math" panose="02040503050406030204" pitchFamily="18" charset="0"/>
                      </a:rPr>
                      <m:t> (</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𝒂𝒎𝒖</m:t>
                    </m:r>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oMath>
                </a14:m>
                <a:endParaRPr lang="en-US" sz="2800" b="1">
                  <a:solidFill>
                    <a:schemeClr val="accent6">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2337" y="3171164"/>
                <a:ext cx="10635465" cy="523220"/>
              </a:xfrm>
              <a:prstGeom prst="rect">
                <a:avLst/>
              </a:prstGeom>
              <a:blipFill>
                <a:blip r:embed="rId3"/>
                <a:stretch>
                  <a:fillRect l="-1203"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16449" y="4391652"/>
                <a:ext cx="3515474" cy="640560"/>
              </a:xfrm>
              <a:prstGeom prst="rect">
                <a:avLst/>
              </a:prstGeom>
              <a:noFill/>
            </p:spPr>
            <p:txBody>
              <a:bodyPr wrap="square" rtlCol="0">
                <a:spAutoFit/>
              </a:bodyPr>
              <a:lstStyle/>
              <a:p>
                <a:r>
                  <a:rPr lang="en-US" sz="2800" b="1" smtClean="0">
                    <a:solidFill>
                      <a:schemeClr val="accent6">
                        <a:lumMod val="50000"/>
                      </a:schemeClr>
                    </a:solidFill>
                  </a:rPr>
                  <a:t>Có 12.x = 12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x = 1</a:t>
                </a:r>
                <a:endParaRPr lang="en-US" sz="2800" b="1">
                  <a:solidFill>
                    <a:schemeClr val="accent6">
                      <a:lumMod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16449" y="4391652"/>
                <a:ext cx="3515474" cy="640560"/>
              </a:xfrm>
              <a:prstGeom prst="rect">
                <a:avLst/>
              </a:prstGeom>
              <a:blipFill>
                <a:blip r:embed="rId4"/>
                <a:stretch>
                  <a:fillRect l="-3466" t="-8571"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212405" y="4391652"/>
                <a:ext cx="4500081" cy="640560"/>
              </a:xfrm>
              <a:prstGeom prst="rect">
                <a:avLst/>
              </a:prstGeom>
              <a:noFill/>
            </p:spPr>
            <p:txBody>
              <a:bodyPr wrap="square" rtlCol="0">
                <a:spAutoFit/>
              </a:bodyPr>
              <a:lstStyle/>
              <a:p>
                <a:r>
                  <a:rPr lang="en-US" sz="2800" b="1" smtClean="0">
                    <a:solidFill>
                      <a:schemeClr val="accent6">
                        <a:lumMod val="50000"/>
                      </a:schemeClr>
                    </a:solidFill>
                  </a:rPr>
                  <a:t>16.y = 32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y = 2</a:t>
                </a:r>
                <a:endParaRPr lang="en-US" sz="2800" b="1">
                  <a:solidFill>
                    <a:schemeClr val="accent6">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12405" y="4391652"/>
                <a:ext cx="4500081" cy="640560"/>
              </a:xfrm>
              <a:prstGeom prst="rect">
                <a:avLst/>
              </a:prstGeom>
              <a:blipFill>
                <a:blip r:embed="rId5"/>
                <a:stretch>
                  <a:fillRect l="-2710" t="-8571" b="-8571"/>
                </a:stretch>
              </a:blipFill>
            </p:spPr>
            <p:txBody>
              <a:bodyPr/>
              <a:lstStyle/>
              <a:p>
                <a:r>
                  <a:rPr lang="en-US">
                    <a:noFill/>
                  </a:rPr>
                  <a:t> </a:t>
                </a:r>
              </a:p>
            </p:txBody>
          </p:sp>
        </mc:Fallback>
      </mc:AlternateContent>
      <p:sp>
        <p:nvSpPr>
          <p:cNvPr id="10" name="TextBox 9"/>
          <p:cNvSpPr txBox="1"/>
          <p:nvPr/>
        </p:nvSpPr>
        <p:spPr>
          <a:xfrm>
            <a:off x="924673" y="5084030"/>
            <a:ext cx="4638782" cy="523220"/>
          </a:xfrm>
          <a:prstGeom prst="rect">
            <a:avLst/>
          </a:prstGeom>
          <a:noFill/>
        </p:spPr>
        <p:txBody>
          <a:bodyPr wrap="square" rtlCol="0">
            <a:spAutoFit/>
          </a:bodyPr>
          <a:lstStyle/>
          <a:p>
            <a:r>
              <a:rPr lang="en-US" sz="2800" b="1" smtClean="0">
                <a:solidFill>
                  <a:schemeClr val="accent6">
                    <a:lumMod val="50000"/>
                  </a:schemeClr>
                </a:solidFill>
              </a:rPr>
              <a:t>Công thức hóa học là: CO</a:t>
            </a:r>
            <a:r>
              <a:rPr lang="en-US" sz="2800" b="1" baseline="-25000" smtClean="0">
                <a:solidFill>
                  <a:schemeClr val="accent6">
                    <a:lumMod val="50000"/>
                  </a:schemeClr>
                </a:solidFill>
              </a:rPr>
              <a:t>2</a:t>
            </a:r>
            <a:r>
              <a:rPr lang="en-US" sz="2800" b="1" smtClean="0">
                <a:solidFill>
                  <a:schemeClr val="accent6">
                    <a:lumMod val="50000"/>
                  </a:schemeClr>
                </a:solidFill>
              </a:rPr>
              <a:t>.</a:t>
            </a:r>
            <a:endParaRPr lang="en-US" sz="2800" b="1">
              <a:solidFill>
                <a:schemeClr val="accent6">
                  <a:lumMod val="50000"/>
                </a:schemeClr>
              </a:solidFill>
            </a:endParaRPr>
          </a:p>
        </p:txBody>
      </p:sp>
      <p:sp>
        <p:nvSpPr>
          <p:cNvPr id="11" name="Rectangle 10"/>
          <p:cNvSpPr/>
          <p:nvPr/>
        </p:nvSpPr>
        <p:spPr>
          <a:xfrm>
            <a:off x="339047" y="157335"/>
            <a:ext cx="11650895" cy="1384995"/>
          </a:xfrm>
          <a:prstGeom prst="rect">
            <a:avLst/>
          </a:prstGeom>
        </p:spPr>
        <p:txBody>
          <a:bodyPr wrap="square">
            <a:spAutoFit/>
          </a:bodyPr>
          <a:lstStyle/>
          <a:p>
            <a:r>
              <a:rPr lang="en-US" sz="2800" b="1">
                <a:solidFill>
                  <a:schemeClr val="accent6">
                    <a:lumMod val="50000"/>
                  </a:schemeClr>
                </a:solidFill>
              </a:rPr>
              <a:t>1.</a:t>
            </a:r>
            <a:r>
              <a:rPr lang="en-US" sz="2800" b="1" smtClean="0"/>
              <a:t>Khí </a:t>
            </a:r>
            <a:r>
              <a:rPr lang="en-US" sz="2800" b="1"/>
              <a:t>carbon dioxide luôn có thành phần như sau: Cứ 1 phần khối lượng carbon có tương ứng 2.667 phần khối lượng oxygen. hãy lập công thức hóa học biết khối lượng phân tử của hợp chất là 44 amu.</a:t>
            </a:r>
          </a:p>
        </p:txBody>
      </p:sp>
    </p:spTree>
    <p:extLst>
      <p:ext uri="{BB962C8B-B14F-4D97-AF65-F5344CB8AC3E}">
        <p14:creationId xmlns:p14="http://schemas.microsoft.com/office/powerpoint/2010/main" val="25731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596" y="388522"/>
            <a:ext cx="11424862" cy="954107"/>
          </a:xfrm>
          <a:prstGeom prst="rect">
            <a:avLst/>
          </a:prstGeom>
        </p:spPr>
        <p:txBody>
          <a:bodyPr wrap="square">
            <a:spAutoFit/>
          </a:bodyPr>
          <a:lstStyle/>
          <a:p>
            <a:r>
              <a:rPr lang="en-US" sz="2800" b="1"/>
              <a:t>2. Phân tử khí hydrogen sulfide, biết sulfur (S) trong hợp chất có hóa trị II. tính % về khối lượng của sulfur và của hydrogen trong hợp chất đó.</a:t>
            </a:r>
          </a:p>
        </p:txBody>
      </p:sp>
      <p:sp>
        <p:nvSpPr>
          <p:cNvPr id="5" name="TextBox 4"/>
          <p:cNvSpPr txBox="1"/>
          <p:nvPr/>
        </p:nvSpPr>
        <p:spPr>
          <a:xfrm>
            <a:off x="852755" y="1602769"/>
            <a:ext cx="3595955" cy="523220"/>
          </a:xfrm>
          <a:prstGeom prst="rect">
            <a:avLst/>
          </a:prstGeom>
          <a:noFill/>
        </p:spPr>
        <p:txBody>
          <a:bodyPr wrap="square" rtlCol="0">
            <a:spAutoFit/>
          </a:bodyPr>
          <a:lstStyle/>
          <a:p>
            <a:r>
              <a:rPr lang="en-US" sz="2800" b="1" smtClean="0">
                <a:solidFill>
                  <a:schemeClr val="accent6">
                    <a:lumMod val="50000"/>
                  </a:schemeClr>
                </a:solidFill>
              </a:rPr>
              <a:t> Lập công thức: H</a:t>
            </a:r>
            <a:r>
              <a:rPr lang="en-US" sz="2800" b="1" baseline="-25000" smtClean="0">
                <a:solidFill>
                  <a:schemeClr val="accent6">
                    <a:lumMod val="50000"/>
                  </a:schemeClr>
                </a:solidFill>
              </a:rPr>
              <a:t>x</a:t>
            </a:r>
            <a:r>
              <a:rPr lang="en-US" sz="2800" b="1" smtClean="0">
                <a:solidFill>
                  <a:schemeClr val="accent6">
                    <a:lumMod val="50000"/>
                  </a:schemeClr>
                </a:solidFill>
              </a:rPr>
              <a:t>S</a:t>
            </a:r>
            <a:r>
              <a:rPr lang="en-US" sz="2800" b="1" baseline="-25000" smtClean="0">
                <a:solidFill>
                  <a:schemeClr val="accent6">
                    <a:lumMod val="50000"/>
                  </a:schemeClr>
                </a:solidFill>
              </a:rPr>
              <a:t>y</a:t>
            </a:r>
            <a:r>
              <a:rPr lang="en-US" sz="2800" b="1" smtClean="0">
                <a:solidFill>
                  <a:schemeClr val="accent6">
                    <a:lumMod val="50000"/>
                  </a:schemeClr>
                </a:solidFill>
              </a:rPr>
              <a:t>.</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780836" y="2260315"/>
                <a:ext cx="7685070" cy="997774"/>
              </a:xfrm>
              <a:prstGeom prst="rect">
                <a:avLst/>
              </a:prstGeom>
              <a:noFill/>
            </p:spPr>
            <p:txBody>
              <a:bodyPr wrap="square" rtlCol="0">
                <a:spAutoFit/>
              </a:bodyPr>
              <a:lstStyle/>
              <a:p>
                <a:r>
                  <a:rPr lang="en-US" sz="2800" b="1">
                    <a:solidFill>
                      <a:schemeClr val="accent6">
                        <a:lumMod val="50000"/>
                      </a:schemeClr>
                    </a:solidFill>
                  </a:rPr>
                  <a:t> </a:t>
                </a:r>
                <a:r>
                  <a:rPr lang="en-US" sz="2800" b="1" smtClean="0">
                    <a:solidFill>
                      <a:schemeClr val="accent6">
                        <a:lumMod val="50000"/>
                      </a:schemeClr>
                    </a:solidFill>
                  </a:rPr>
                  <a:t>Ta có:  x.I = y.II </a:t>
                </a:r>
                <a14:m>
                  <m:oMath xmlns:m="http://schemas.openxmlformats.org/officeDocument/2006/math">
                    <m:groupChr>
                      <m:groupChrPr>
                        <m:chr m:val="⇒"/>
                        <m:pos m:val="top"/>
                        <m:ctrlPr>
                          <a:rPr lang="en-US" sz="2800" b="1" i="1">
                            <a:solidFill>
                              <a:schemeClr val="accent6">
                                <a:lumMod val="50000"/>
                              </a:schemeClr>
                            </a:solidFill>
                            <a:latin typeface="Cambria Math" panose="02040503050406030204" pitchFamily="18" charset="0"/>
                          </a:rPr>
                        </m:ctrlPr>
                      </m:groupChrPr>
                      <m:e>
                        <m:r>
                          <m:rPr>
                            <m:brk m:alnAt="1"/>
                          </m:rPr>
                          <a:rPr lang="en-US" sz="2800" b="1" i="1">
                            <a:solidFill>
                              <a:schemeClr val="accent6">
                                <a:lumMod val="50000"/>
                              </a:schemeClr>
                            </a:solidFill>
                            <a:latin typeface="Cambria Math" panose="02040503050406030204" pitchFamily="18" charset="0"/>
                          </a:rPr>
                          <m:t> </m:t>
                        </m:r>
                        <m:r>
                          <a:rPr lang="en-US" sz="2800" b="1" i="1">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𝒙</m:t>
                        </m:r>
                      </m:num>
                      <m:den>
                        <m:r>
                          <a:rPr lang="en-US" sz="2800" b="1" i="1" smtClean="0">
                            <a:solidFill>
                              <a:schemeClr val="accent6">
                                <a:lumMod val="50000"/>
                              </a:schemeClr>
                            </a:solidFill>
                            <a:latin typeface="Cambria Math" panose="02040503050406030204" pitchFamily="18" charset="0"/>
                          </a:rPr>
                          <m:t>𝒚</m:t>
                        </m:r>
                      </m:den>
                    </m:f>
                  </m:oMath>
                </a14:m>
                <a:r>
                  <a:rPr lang="en-US" sz="2800" b="1" smtClean="0">
                    <a:solidFill>
                      <a:schemeClr val="accent6">
                        <a:lumMod val="50000"/>
                      </a:schemeClr>
                    </a:solidFill>
                  </a:rPr>
                  <a:t> =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𝑰𝑰</m:t>
                        </m:r>
                      </m:num>
                      <m:den>
                        <m:r>
                          <a:rPr lang="en-US" sz="2800" b="1" i="1" smtClean="0">
                            <a:solidFill>
                              <a:schemeClr val="accent6">
                                <a:lumMod val="50000"/>
                              </a:schemeClr>
                            </a:solidFill>
                            <a:latin typeface="Cambria Math" panose="02040503050406030204" pitchFamily="18" charset="0"/>
                          </a:rPr>
                          <m:t>𝑰</m:t>
                        </m:r>
                      </m:den>
                    </m:f>
                  </m:oMath>
                </a14:m>
                <a:r>
                  <a:rPr lang="en-US" sz="2800" b="1" smtClean="0">
                    <a:solidFill>
                      <a:schemeClr val="accent6">
                        <a:lumMod val="50000"/>
                      </a:schemeClr>
                    </a:solidFill>
                  </a:rPr>
                  <a:t> </a:t>
                </a:r>
                <a14:m>
                  <m:oMath xmlns:m="http://schemas.openxmlformats.org/officeDocument/2006/math">
                    <m:groupChr>
                      <m:groupChrPr>
                        <m:chr m:val="⇒"/>
                        <m:pos m:val="top"/>
                        <m:ctrlPr>
                          <a:rPr lang="en-US" sz="2800" b="1" i="1" smtClean="0">
                            <a:solidFill>
                              <a:schemeClr val="accent6">
                                <a:lumMod val="50000"/>
                              </a:schemeClr>
                            </a:solidFill>
                            <a:latin typeface="Cambria Math" panose="02040503050406030204" pitchFamily="18" charset="0"/>
                          </a:rPr>
                        </m:ctrlPr>
                      </m:groupChrPr>
                      <m:e>
                        <m:r>
                          <m:rPr>
                            <m:brk m:alnAt="1"/>
                          </m:rPr>
                          <a:rPr lang="en-US" sz="2800" b="1" i="1" smtClean="0">
                            <a:solidFill>
                              <a:schemeClr val="accent6">
                                <a:lumMod val="50000"/>
                              </a:schemeClr>
                            </a:solidFill>
                            <a:latin typeface="Cambria Math" panose="02040503050406030204" pitchFamily="18" charset="0"/>
                          </a:rPr>
                          <m:t> </m:t>
                        </m:r>
                      </m:e>
                    </m:groupChr>
                  </m:oMath>
                </a14:m>
                <a:r>
                  <a:rPr lang="en-US" sz="2800" b="1" smtClean="0">
                    <a:solidFill>
                      <a:schemeClr val="accent6">
                        <a:lumMod val="50000"/>
                      </a:schemeClr>
                    </a:solidFill>
                  </a:rPr>
                  <a:t> x = 2 và y = 1</a:t>
                </a:r>
                <a:endParaRPr lang="en-US" sz="2800" b="1">
                  <a:solidFill>
                    <a:schemeClr val="accent6">
                      <a:lumMod val="50000"/>
                    </a:schemeClr>
                  </a:solidFill>
                </a:endParaRPr>
              </a:p>
              <a:p>
                <a:r>
                  <a:rPr lang="en-US" smtClean="0"/>
                  <a:t> </a:t>
                </a:r>
                <a:endParaRPr lang="en-US"/>
              </a:p>
            </p:txBody>
          </p:sp>
        </mc:Choice>
        <mc:Fallback xmlns="">
          <p:sp>
            <p:nvSpPr>
              <p:cNvPr id="6" name="TextBox 5"/>
              <p:cNvSpPr txBox="1">
                <a:spLocks noRot="1" noChangeAspect="1" noMove="1" noResize="1" noEditPoints="1" noAdjustHandles="1" noChangeArrowheads="1" noChangeShapeType="1" noTextEdit="1"/>
              </p:cNvSpPr>
              <p:nvPr/>
            </p:nvSpPr>
            <p:spPr>
              <a:xfrm>
                <a:off x="780836" y="2260315"/>
                <a:ext cx="7685070" cy="997774"/>
              </a:xfrm>
              <a:prstGeom prst="rect">
                <a:avLst/>
              </a:prstGeom>
              <a:blipFill>
                <a:blip r:embed="rId2"/>
                <a:stretch>
                  <a:fillRect l="-555"/>
                </a:stretch>
              </a:blipFill>
            </p:spPr>
            <p:txBody>
              <a:bodyPr/>
              <a:lstStyle/>
              <a:p>
                <a:r>
                  <a:rPr lang="en-US">
                    <a:noFill/>
                  </a:rPr>
                  <a:t> </a:t>
                </a:r>
              </a:p>
            </p:txBody>
          </p:sp>
        </mc:Fallback>
      </mc:AlternateContent>
      <p:sp>
        <p:nvSpPr>
          <p:cNvPr id="7" name="TextBox 6"/>
          <p:cNvSpPr txBox="1"/>
          <p:nvPr/>
        </p:nvSpPr>
        <p:spPr>
          <a:xfrm>
            <a:off x="780836" y="3053949"/>
            <a:ext cx="4479532" cy="523220"/>
          </a:xfrm>
          <a:prstGeom prst="rect">
            <a:avLst/>
          </a:prstGeom>
          <a:noFill/>
        </p:spPr>
        <p:txBody>
          <a:bodyPr wrap="square" rtlCol="0">
            <a:spAutoFit/>
          </a:bodyPr>
          <a:lstStyle/>
          <a:p>
            <a:r>
              <a:rPr lang="en-US" sz="2800" b="1" smtClean="0">
                <a:solidFill>
                  <a:schemeClr val="accent6">
                    <a:lumMod val="50000"/>
                  </a:schemeClr>
                </a:solidFill>
              </a:rPr>
              <a:t>Công thức hóa học: H</a:t>
            </a:r>
            <a:r>
              <a:rPr lang="en-US" sz="2800" b="1" baseline="-25000" smtClean="0">
                <a:solidFill>
                  <a:schemeClr val="accent6">
                    <a:lumMod val="50000"/>
                  </a:schemeClr>
                </a:solidFill>
              </a:rPr>
              <a:t>2</a:t>
            </a:r>
            <a:r>
              <a:rPr lang="en-US" sz="2800" b="1" smtClean="0">
                <a:solidFill>
                  <a:schemeClr val="accent6">
                    <a:lumMod val="50000"/>
                  </a:schemeClr>
                </a:solidFill>
              </a:rPr>
              <a:t>S</a:t>
            </a:r>
            <a:endParaRPr lang="en-US" sz="2800" b="1">
              <a:solidFill>
                <a:schemeClr val="accent6">
                  <a:lumMod val="50000"/>
                </a:schemeClr>
              </a:solidFill>
            </a:endParaRPr>
          </a:p>
        </p:txBody>
      </p:sp>
      <mc:AlternateContent xmlns:mc="http://schemas.openxmlformats.org/markup-compatibility/2006" xmlns:a14="http://schemas.microsoft.com/office/drawing/2010/main">
        <mc:Choice Requires="a14">
          <p:sp>
            <p:nvSpPr>
              <p:cNvPr id="8" name="TextBox 7"/>
              <p:cNvSpPr txBox="1"/>
              <p:nvPr/>
            </p:nvSpPr>
            <p:spPr>
              <a:xfrm>
                <a:off x="1263723" y="3700114"/>
                <a:ext cx="4808304" cy="714683"/>
              </a:xfrm>
              <a:prstGeom prst="rect">
                <a:avLst/>
              </a:prstGeom>
              <a:noFill/>
            </p:spPr>
            <p:txBody>
              <a:bodyPr wrap="square" rtlCol="0">
                <a:spAutoFit/>
              </a:bodyPr>
              <a:lstStyle/>
              <a:p>
                <a:r>
                  <a:rPr lang="en-US" sz="2800" b="1" smtClean="0">
                    <a:solidFill>
                      <a:schemeClr val="accent6">
                        <a:lumMod val="50000"/>
                      </a:schemeClr>
                    </a:solidFill>
                  </a:rPr>
                  <a:t>% mH = </a:t>
                </a:r>
                <a14:m>
                  <m:oMath xmlns:m="http://schemas.openxmlformats.org/officeDocument/2006/math">
                    <m:f>
                      <m:fPr>
                        <m:ctrlPr>
                          <a:rPr lang="en-US" sz="2800" b="1" i="1" smtClean="0">
                            <a:solidFill>
                              <a:schemeClr val="accent6">
                                <a:lumMod val="50000"/>
                              </a:schemeClr>
                            </a:solidFill>
                            <a:latin typeface="Cambria Math" panose="02040503050406030204" pitchFamily="18" charset="0"/>
                          </a:rPr>
                        </m:ctrlPr>
                      </m:fPr>
                      <m:num>
                        <m:r>
                          <a:rPr lang="en-US" sz="2800" b="1" i="1" smtClean="0">
                            <a:solidFill>
                              <a:schemeClr val="accent6">
                                <a:lumMod val="50000"/>
                              </a:schemeClr>
                            </a:solidFill>
                            <a:latin typeface="Cambria Math" panose="02040503050406030204" pitchFamily="18" charset="0"/>
                          </a:rPr>
                          <m:t>𝟐</m:t>
                        </m:r>
                        <m:r>
                          <a:rPr lang="en-US" sz="2800" b="1" i="1" smtClean="0">
                            <a:solidFill>
                              <a:schemeClr val="accent6">
                                <a:lumMod val="50000"/>
                              </a:schemeClr>
                            </a:solidFill>
                            <a:latin typeface="Cambria Math" panose="02040503050406030204" pitchFamily="18" charset="0"/>
                          </a:rPr>
                          <m:t>.</m:t>
                        </m:r>
                        <m:r>
                          <a:rPr lang="en-US" sz="2800" b="1" i="1" smtClean="0">
                            <a:solidFill>
                              <a:schemeClr val="accent6">
                                <a:lumMod val="50000"/>
                              </a:schemeClr>
                            </a:solidFill>
                            <a:latin typeface="Cambria Math" panose="02040503050406030204" pitchFamily="18" charset="0"/>
                          </a:rPr>
                          <m:t>𝟏</m:t>
                        </m:r>
                      </m:num>
                      <m:den>
                        <m:r>
                          <a:rPr lang="en-US" sz="2800" b="1" i="1" smtClean="0">
                            <a:solidFill>
                              <a:schemeClr val="accent6">
                                <a:lumMod val="50000"/>
                              </a:schemeClr>
                            </a:solidFill>
                            <a:latin typeface="Cambria Math" panose="02040503050406030204" pitchFamily="18" charset="0"/>
                          </a:rPr>
                          <m:t>𝟑𝟒</m:t>
                        </m:r>
                      </m:den>
                    </m:f>
                  </m:oMath>
                </a14:m>
                <a:r>
                  <a:rPr lang="en-US" sz="2800" b="1" smtClean="0">
                    <a:solidFill>
                      <a:schemeClr val="accent6">
                        <a:lumMod val="50000"/>
                      </a:schemeClr>
                    </a:solidFill>
                  </a:rPr>
                  <a:t> .100% </a:t>
                </a:r>
                <a14:m>
                  <m:oMath xmlns:m="http://schemas.openxmlformats.org/officeDocument/2006/math">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𝟓</m:t>
                    </m:r>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𝟗</m:t>
                    </m:r>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oMath>
                </a14:m>
                <a:endParaRPr lang="en-US" sz="2800" b="1">
                  <a:solidFill>
                    <a:schemeClr val="accent6">
                      <a:lumMod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63723" y="3700114"/>
                <a:ext cx="4808304" cy="714683"/>
              </a:xfrm>
              <a:prstGeom prst="rect">
                <a:avLst/>
              </a:prstGeom>
              <a:blipFill>
                <a:blip r:embed="rId3"/>
                <a:stretch>
                  <a:fillRect l="-253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63723" y="4537742"/>
                <a:ext cx="4808304" cy="523220"/>
              </a:xfrm>
              <a:prstGeom prst="rect">
                <a:avLst/>
              </a:prstGeom>
              <a:noFill/>
            </p:spPr>
            <p:txBody>
              <a:bodyPr wrap="square" rtlCol="0">
                <a:spAutoFit/>
              </a:bodyPr>
              <a:lstStyle/>
              <a:p>
                <a:r>
                  <a:rPr lang="en-US" sz="2800" b="1" smtClean="0">
                    <a:solidFill>
                      <a:schemeClr val="accent6">
                        <a:lumMod val="50000"/>
                      </a:schemeClr>
                    </a:solidFill>
                  </a:rPr>
                  <a:t>% mS = 100% - 5,9% </a:t>
                </a:r>
                <a14:m>
                  <m:oMath xmlns:m="http://schemas.openxmlformats.org/officeDocument/2006/math">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2800" b="1" smtClean="0">
                    <a:solidFill>
                      <a:schemeClr val="accent6">
                        <a:lumMod val="50000"/>
                      </a:schemeClr>
                    </a:solidFill>
                  </a:rPr>
                  <a:t> 94,1 %</a:t>
                </a:r>
                <a:endParaRPr lang="en-US" sz="2800" b="1">
                  <a:solidFill>
                    <a:schemeClr val="accent6">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63723" y="4537742"/>
                <a:ext cx="4808304" cy="523220"/>
              </a:xfrm>
              <a:prstGeom prst="rect">
                <a:avLst/>
              </a:prstGeom>
              <a:blipFill>
                <a:blip r:embed="rId4"/>
                <a:stretch>
                  <a:fillRect l="-2535"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98727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7537" y="1366787"/>
            <a:ext cx="7218948" cy="584775"/>
          </a:xfrm>
          <a:prstGeom prst="rect">
            <a:avLst/>
          </a:prstGeom>
          <a:noFill/>
        </p:spPr>
        <p:txBody>
          <a:bodyPr wrap="square" rtlCol="0">
            <a:spAutoFit/>
          </a:bodyPr>
          <a:lstStyle/>
          <a:p>
            <a:r>
              <a:rPr lang="en-US" sz="3200" b="1" smtClean="0">
                <a:solidFill>
                  <a:srgbClr val="FF0000"/>
                </a:solidFill>
              </a:rPr>
              <a:t>Bài 7: Hóa trị và công thức hóa học</a:t>
            </a:r>
            <a:endParaRPr lang="en-US" sz="3200" b="1">
              <a:solidFill>
                <a:srgbClr val="FF0000"/>
              </a:solidFill>
            </a:endParaRPr>
          </a:p>
        </p:txBody>
      </p:sp>
      <p:sp>
        <p:nvSpPr>
          <p:cNvPr id="5" name="TextBox 4"/>
          <p:cNvSpPr txBox="1"/>
          <p:nvPr/>
        </p:nvSpPr>
        <p:spPr>
          <a:xfrm>
            <a:off x="1241658" y="308008"/>
            <a:ext cx="2656573" cy="523220"/>
          </a:xfrm>
          <a:prstGeom prst="rect">
            <a:avLst/>
          </a:prstGeom>
          <a:noFill/>
        </p:spPr>
        <p:txBody>
          <a:bodyPr wrap="square" rtlCol="0">
            <a:spAutoFit/>
          </a:bodyPr>
          <a:lstStyle/>
          <a:p>
            <a:r>
              <a:rPr lang="en-US" sz="2800" b="1" smtClean="0">
                <a:solidFill>
                  <a:schemeClr val="accent6">
                    <a:lumMod val="75000"/>
                  </a:schemeClr>
                </a:solidFill>
              </a:rPr>
              <a:t>Tiết: 29-34</a:t>
            </a:r>
            <a:endParaRPr lang="en-US" sz="2800" b="1">
              <a:solidFill>
                <a:schemeClr val="accent6">
                  <a:lumMod val="75000"/>
                </a:schemeClr>
              </a:solidFill>
            </a:endParaRPr>
          </a:p>
        </p:txBody>
      </p:sp>
      <p:sp>
        <p:nvSpPr>
          <p:cNvPr id="6" name="TextBox 5"/>
          <p:cNvSpPr txBox="1"/>
          <p:nvPr/>
        </p:nvSpPr>
        <p:spPr>
          <a:xfrm>
            <a:off x="1347537" y="2040555"/>
            <a:ext cx="9519385" cy="4216539"/>
          </a:xfrm>
          <a:prstGeom prst="rect">
            <a:avLst/>
          </a:prstGeom>
          <a:noFill/>
        </p:spPr>
        <p:txBody>
          <a:bodyPr wrap="square" rtlCol="0">
            <a:spAutoFit/>
          </a:bodyPr>
          <a:lstStyle/>
          <a:p>
            <a:r>
              <a:rPr lang="en-US" sz="2800" b="1" smtClean="0">
                <a:solidFill>
                  <a:schemeClr val="accent6">
                    <a:lumMod val="75000"/>
                  </a:schemeClr>
                </a:solidFill>
              </a:rPr>
              <a:t>Mục tiêu:</a:t>
            </a:r>
          </a:p>
          <a:p>
            <a:r>
              <a:rPr lang="en-US" sz="2400" b="1" smtClean="0">
                <a:solidFill>
                  <a:schemeClr val="accent4">
                    <a:lumMod val="50000"/>
                  </a:schemeClr>
                </a:solidFill>
              </a:rPr>
              <a:t>- Trình bày được khái niệm về hóa trị ( cho chất cộng hóa trị), cách viết công thức hóa học.</a:t>
            </a:r>
          </a:p>
          <a:p>
            <a:r>
              <a:rPr lang="en-US" sz="2400" b="1" smtClean="0">
                <a:solidFill>
                  <a:schemeClr val="accent4">
                    <a:lumMod val="50000"/>
                  </a:schemeClr>
                </a:solidFill>
              </a:rPr>
              <a:t>- Viết được công thức hóa học của một số đơn chất, hợp chất đơn giản, thông dụng.</a:t>
            </a:r>
          </a:p>
          <a:p>
            <a:r>
              <a:rPr lang="en-US" sz="2400" b="1" smtClean="0">
                <a:solidFill>
                  <a:schemeClr val="accent4">
                    <a:lumMod val="50000"/>
                  </a:schemeClr>
                </a:solidFill>
              </a:rPr>
              <a:t>- Viết được mối liên hệ giữa hóa trị các nguyên tố với công thức hóa học của hợp chất.</a:t>
            </a:r>
          </a:p>
          <a:p>
            <a:r>
              <a:rPr lang="en-US" sz="2400" b="1" smtClean="0">
                <a:solidFill>
                  <a:schemeClr val="accent4">
                    <a:lumMod val="50000"/>
                  </a:schemeClr>
                </a:solidFill>
              </a:rPr>
              <a:t>- Tìm được phần tram nguyên tố trong hợp chất khi biết công thức hóa học của nó.</a:t>
            </a:r>
          </a:p>
          <a:p>
            <a:r>
              <a:rPr lang="en-US" sz="2400" b="1" smtClean="0">
                <a:solidFill>
                  <a:schemeClr val="accent4">
                    <a:lumMod val="50000"/>
                  </a:schemeClr>
                </a:solidFill>
              </a:rPr>
              <a:t>- Xác định được công thức hóa học của hợp chất dựa vào phần trăm nguyên tố và khối lượng phân tử</a:t>
            </a:r>
            <a:endParaRPr lang="en-US" sz="2400" b="1">
              <a:solidFill>
                <a:schemeClr val="accent4">
                  <a:lumMod val="50000"/>
                </a:schemeClr>
              </a:solidFill>
            </a:endParaRPr>
          </a:p>
        </p:txBody>
      </p:sp>
    </p:spTree>
    <p:extLst>
      <p:ext uri="{BB962C8B-B14F-4D97-AF65-F5344CB8AC3E}">
        <p14:creationId xmlns:p14="http://schemas.microsoft.com/office/powerpoint/2010/main" val="11586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8562" y="2209800"/>
            <a:ext cx="4714875" cy="2438400"/>
          </a:xfrm>
          <a:prstGeom prst="rect">
            <a:avLst/>
          </a:prstGeom>
        </p:spPr>
      </p:pic>
    </p:spTree>
    <p:extLst>
      <p:ext uri="{BB962C8B-B14F-4D97-AF65-F5344CB8AC3E}">
        <p14:creationId xmlns:p14="http://schemas.microsoft.com/office/powerpoint/2010/main" val="985114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36536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3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762" y="403761"/>
            <a:ext cx="9797142" cy="523220"/>
          </a:xfrm>
          <a:prstGeom prst="rect">
            <a:avLst/>
          </a:prstGeom>
          <a:noFill/>
        </p:spPr>
        <p:txBody>
          <a:bodyPr wrap="square" rtlCol="0">
            <a:spAutoFit/>
          </a:bodyPr>
          <a:lstStyle/>
          <a:p>
            <a:r>
              <a:rPr lang="en-US" sz="2800" b="1" smtClean="0"/>
              <a:t>Hoạt động nhóm tìm hiểu công thức hóa học 5 phút</a:t>
            </a:r>
            <a:endParaRPr lang="en-US" sz="2800" b="1"/>
          </a:p>
        </p:txBody>
      </p:sp>
      <p:sp>
        <p:nvSpPr>
          <p:cNvPr id="5" name="TextBox 4"/>
          <p:cNvSpPr txBox="1"/>
          <p:nvPr/>
        </p:nvSpPr>
        <p:spPr>
          <a:xfrm>
            <a:off x="593767" y="926981"/>
            <a:ext cx="11127179" cy="5693866"/>
          </a:xfrm>
          <a:prstGeom prst="rect">
            <a:avLst/>
          </a:prstGeom>
          <a:noFill/>
        </p:spPr>
        <p:txBody>
          <a:bodyPr wrap="square" rtlCol="0">
            <a:spAutoFit/>
          </a:bodyPr>
          <a:lstStyle/>
          <a:p>
            <a:pPr algn="ctr"/>
            <a:r>
              <a:rPr lang="en-US" sz="2800" b="1" smtClean="0">
                <a:solidFill>
                  <a:schemeClr val="accent3">
                    <a:lumMod val="50000"/>
                  </a:schemeClr>
                </a:solidFill>
              </a:rPr>
              <a:t>Phiếu học tập số 1</a:t>
            </a:r>
          </a:p>
          <a:p>
            <a:r>
              <a:rPr lang="en-US" sz="2800" b="1" smtClean="0">
                <a:solidFill>
                  <a:schemeClr val="accent3">
                    <a:lumMod val="50000"/>
                  </a:schemeClr>
                </a:solidFill>
              </a:rPr>
              <a:t>Tên Nhóm:....... </a:t>
            </a:r>
          </a:p>
          <a:p>
            <a:r>
              <a:rPr lang="en-US" sz="2800" b="1" smtClean="0">
                <a:solidFill>
                  <a:schemeClr val="accent3">
                    <a:lumMod val="50000"/>
                  </a:schemeClr>
                </a:solidFill>
              </a:rPr>
              <a:t>Tên các thành viên trong nhóm:.............................................................</a:t>
            </a:r>
          </a:p>
          <a:p>
            <a:r>
              <a:rPr lang="en-US" sz="2800" b="1" smtClean="0">
                <a:solidFill>
                  <a:schemeClr val="accent3">
                    <a:lumMod val="50000"/>
                  </a:schemeClr>
                </a:solidFill>
              </a:rPr>
              <a:t>Câu 1:  Cho các chất sau:  O</a:t>
            </a:r>
            <a:r>
              <a:rPr lang="en-US" sz="2800" b="1" baseline="-25000" smtClean="0">
                <a:solidFill>
                  <a:schemeClr val="accent3">
                    <a:lumMod val="50000"/>
                  </a:schemeClr>
                </a:solidFill>
              </a:rPr>
              <a:t>2</a:t>
            </a:r>
            <a:r>
              <a:rPr lang="en-US" sz="2800" b="1" smtClean="0">
                <a:solidFill>
                  <a:schemeClr val="accent3">
                    <a:lumMod val="50000"/>
                  </a:schemeClr>
                </a:solidFill>
              </a:rPr>
              <a:t>; CO</a:t>
            </a:r>
            <a:r>
              <a:rPr lang="en-US" sz="2800" b="1" baseline="-25000" smtClean="0">
                <a:solidFill>
                  <a:schemeClr val="accent3">
                    <a:lumMod val="50000"/>
                  </a:schemeClr>
                </a:solidFill>
              </a:rPr>
              <a:t>2</a:t>
            </a:r>
            <a:r>
              <a:rPr lang="en-US" sz="2800" b="1" smtClean="0">
                <a:solidFill>
                  <a:schemeClr val="accent3">
                    <a:lumMod val="50000"/>
                  </a:schemeClr>
                </a:solidFill>
              </a:rPr>
              <a:t>, NaCl, Fe, Cu, CH</a:t>
            </a:r>
            <a:r>
              <a:rPr lang="en-US" sz="2800" b="1" baseline="-25000" smtClean="0">
                <a:solidFill>
                  <a:schemeClr val="accent3">
                    <a:lumMod val="50000"/>
                  </a:schemeClr>
                </a:solidFill>
              </a:rPr>
              <a:t>4</a:t>
            </a:r>
            <a:r>
              <a:rPr lang="en-US" sz="2800" b="1" smtClean="0">
                <a:solidFill>
                  <a:schemeClr val="accent3">
                    <a:lumMod val="50000"/>
                  </a:schemeClr>
                </a:solidFill>
              </a:rPr>
              <a:t>, Br, He, K, N</a:t>
            </a:r>
            <a:r>
              <a:rPr lang="en-US" sz="2800" b="1" baseline="-25000" smtClean="0">
                <a:solidFill>
                  <a:schemeClr val="accent3">
                    <a:lumMod val="50000"/>
                  </a:schemeClr>
                </a:solidFill>
              </a:rPr>
              <a:t>2</a:t>
            </a:r>
            <a:r>
              <a:rPr lang="en-US" sz="2800" b="1" smtClean="0">
                <a:solidFill>
                  <a:schemeClr val="accent3">
                    <a:lumMod val="50000"/>
                  </a:schemeClr>
                </a:solidFill>
              </a:rPr>
              <a:t>, </a:t>
            </a:r>
          </a:p>
          <a:p>
            <a:r>
              <a:rPr lang="en-US" sz="2800" b="1" smtClean="0">
                <a:solidFill>
                  <a:schemeClr val="accent3">
                    <a:lumMod val="50000"/>
                  </a:schemeClr>
                </a:solidFill>
              </a:rPr>
              <a:t>- Chất nào là đơn chất:.............................................. </a:t>
            </a:r>
          </a:p>
          <a:p>
            <a:r>
              <a:rPr lang="en-US" sz="2800" b="1" smtClean="0">
                <a:solidFill>
                  <a:schemeClr val="accent3">
                    <a:lumMod val="50000"/>
                  </a:schemeClr>
                </a:solidFill>
              </a:rPr>
              <a:t>- chất nào là hợp chất:................................................</a:t>
            </a:r>
          </a:p>
          <a:p>
            <a:r>
              <a:rPr lang="en-US" sz="2800" b="1" smtClean="0">
                <a:solidFill>
                  <a:schemeClr val="accent3">
                    <a:lumMod val="50000"/>
                  </a:schemeClr>
                </a:solidFill>
              </a:rPr>
              <a:t>- Chất nào đơn chất kim loại:....................................</a:t>
            </a:r>
          </a:p>
          <a:p>
            <a:r>
              <a:rPr lang="en-US" sz="2800" b="1" smtClean="0">
                <a:solidFill>
                  <a:schemeClr val="accent3">
                    <a:lumMod val="50000"/>
                  </a:schemeClr>
                </a:solidFill>
              </a:rPr>
              <a:t>- Chất nào đơn chất phi kim:................................</a:t>
            </a:r>
          </a:p>
          <a:p>
            <a:r>
              <a:rPr lang="en-US" sz="2800" b="1" smtClean="0">
                <a:solidFill>
                  <a:schemeClr val="accent3">
                    <a:lumMod val="50000"/>
                  </a:schemeClr>
                </a:solidFill>
              </a:rPr>
              <a:t>- Chất nào thuộc đơn chất khí hiếm:..................  </a:t>
            </a:r>
          </a:p>
          <a:p>
            <a:r>
              <a:rPr lang="en-US" sz="2800" b="1" smtClean="0">
                <a:solidFill>
                  <a:schemeClr val="accent3">
                    <a:lumMod val="50000"/>
                  </a:schemeClr>
                </a:solidFill>
              </a:rPr>
              <a:t>- Trong các chất trên có điểm gì  giống nhau về cách viết kí hiệu của chúng?</a:t>
            </a:r>
          </a:p>
          <a:p>
            <a:r>
              <a:rPr lang="en-US" sz="2800" b="1" smtClean="0">
                <a:solidFill>
                  <a:schemeClr val="accent3">
                    <a:lumMod val="50000"/>
                  </a:schemeClr>
                </a:solidFill>
              </a:rPr>
              <a:t>.................................................................................................................................................................................................................................... </a:t>
            </a:r>
            <a:endParaRPr lang="en-US" sz="2800" b="1">
              <a:solidFill>
                <a:schemeClr val="accent3">
                  <a:lumMod val="50000"/>
                </a:schemeClr>
              </a:solidFill>
            </a:endParaRPr>
          </a:p>
        </p:txBody>
      </p:sp>
    </p:spTree>
    <p:extLst>
      <p:ext uri="{BB962C8B-B14F-4D97-AF65-F5344CB8AC3E}">
        <p14:creationId xmlns:p14="http://schemas.microsoft.com/office/powerpoint/2010/main" val="42934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4" y="985652"/>
            <a:ext cx="11079678" cy="2246769"/>
          </a:xfrm>
          <a:prstGeom prst="rect">
            <a:avLst/>
          </a:prstGeom>
          <a:noFill/>
        </p:spPr>
        <p:txBody>
          <a:bodyPr wrap="square" rtlCol="0">
            <a:spAutoFit/>
          </a:bodyPr>
          <a:lstStyle/>
          <a:p>
            <a:r>
              <a:rPr lang="en-US" sz="2800" b="1" smtClean="0">
                <a:solidFill>
                  <a:schemeClr val="tx2">
                    <a:lumMod val="50000"/>
                  </a:schemeClr>
                </a:solidFill>
              </a:rPr>
              <a:t>Câu 2: Nhìn vào kí hiệu của nước H</a:t>
            </a:r>
            <a:r>
              <a:rPr lang="en-US" sz="2800" b="1" baseline="-25000" smtClean="0">
                <a:solidFill>
                  <a:schemeClr val="tx2">
                    <a:lumMod val="50000"/>
                  </a:schemeClr>
                </a:solidFill>
              </a:rPr>
              <a:t>2</a:t>
            </a:r>
            <a:r>
              <a:rPr lang="en-US" sz="2800" b="1" smtClean="0">
                <a:solidFill>
                  <a:schemeClr val="tx2">
                    <a:lumMod val="50000"/>
                  </a:schemeClr>
                </a:solidFill>
              </a:rPr>
              <a:t>O cho em biết được những thông tin gì:</a:t>
            </a:r>
          </a:p>
          <a:p>
            <a:r>
              <a:rPr lang="en-US" sz="2800" b="1" smtClean="0">
                <a:solidFill>
                  <a:schemeClr val="tx2">
                    <a:lumMod val="50000"/>
                  </a:schemeClr>
                </a:solidFill>
              </a:rPr>
              <a:t>- Số nguyên tố: ........................... Số nguyên tử: .............................</a:t>
            </a:r>
          </a:p>
          <a:p>
            <a:r>
              <a:rPr lang="en-US" sz="2800" b="1" smtClean="0">
                <a:solidFill>
                  <a:schemeClr val="tx2">
                    <a:lumMod val="50000"/>
                  </a:schemeClr>
                </a:solidFill>
              </a:rPr>
              <a:t>-Tỉ lệ nguyên tử của Hydrogen và oxygen là:......................................</a:t>
            </a:r>
          </a:p>
          <a:p>
            <a:r>
              <a:rPr lang="en-US" sz="2800" b="1" smtClean="0">
                <a:solidFill>
                  <a:schemeClr val="tx2">
                    <a:lumMod val="50000"/>
                  </a:schemeClr>
                </a:solidFill>
              </a:rPr>
              <a:t>-Khối lượng nguyên tử của nước:........................................................</a:t>
            </a:r>
            <a:endParaRPr lang="en-US" sz="2800" b="1">
              <a:solidFill>
                <a:schemeClr val="tx2">
                  <a:lumMod val="50000"/>
                </a:schemeClr>
              </a:solidFill>
            </a:endParaRPr>
          </a:p>
        </p:txBody>
      </p:sp>
    </p:spTree>
    <p:extLst>
      <p:ext uri="{BB962C8B-B14F-4D97-AF65-F5344CB8AC3E}">
        <p14:creationId xmlns:p14="http://schemas.microsoft.com/office/powerpoint/2010/main" val="7474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632" y="957270"/>
            <a:ext cx="11542816" cy="2954655"/>
          </a:xfrm>
          <a:prstGeom prst="rect">
            <a:avLst/>
          </a:prstGeom>
        </p:spPr>
        <p:txBody>
          <a:bodyPr wrap="square">
            <a:spAutoFit/>
          </a:bodyPr>
          <a:lstStyle/>
          <a:p>
            <a:r>
              <a:rPr lang="en-US" sz="2800" b="1">
                <a:solidFill>
                  <a:schemeClr val="accent2"/>
                </a:solidFill>
              </a:rPr>
              <a:t>Câu 1:  </a:t>
            </a:r>
            <a:r>
              <a:rPr lang="en-US" sz="2800" b="1" smtClean="0">
                <a:solidFill>
                  <a:schemeClr val="accent2"/>
                </a:solidFill>
              </a:rPr>
              <a:t>Các </a:t>
            </a:r>
            <a:r>
              <a:rPr lang="en-US" sz="2800" b="1">
                <a:solidFill>
                  <a:schemeClr val="accent2"/>
                </a:solidFill>
              </a:rPr>
              <a:t>chất </a:t>
            </a:r>
            <a:r>
              <a:rPr lang="en-US" sz="2800" b="1" smtClean="0">
                <a:solidFill>
                  <a:schemeClr val="accent2"/>
                </a:solidFill>
              </a:rPr>
              <a:t>:  </a:t>
            </a:r>
            <a:r>
              <a:rPr lang="en-US" sz="2800" b="1">
                <a:solidFill>
                  <a:schemeClr val="accent2"/>
                </a:solidFill>
              </a:rPr>
              <a:t>O</a:t>
            </a:r>
            <a:r>
              <a:rPr lang="en-US" sz="2800" b="1" baseline="-25000">
                <a:solidFill>
                  <a:schemeClr val="accent2"/>
                </a:solidFill>
              </a:rPr>
              <a:t>2</a:t>
            </a:r>
            <a:r>
              <a:rPr lang="en-US" sz="2800" b="1">
                <a:solidFill>
                  <a:schemeClr val="accent2"/>
                </a:solidFill>
              </a:rPr>
              <a:t>; CO</a:t>
            </a:r>
            <a:r>
              <a:rPr lang="en-US" sz="2800" b="1" baseline="-25000">
                <a:solidFill>
                  <a:schemeClr val="accent2"/>
                </a:solidFill>
              </a:rPr>
              <a:t>2</a:t>
            </a:r>
            <a:r>
              <a:rPr lang="en-US" sz="2800" b="1">
                <a:solidFill>
                  <a:schemeClr val="accent2"/>
                </a:solidFill>
              </a:rPr>
              <a:t>, NaCl, Fe, Cu, CH</a:t>
            </a:r>
            <a:r>
              <a:rPr lang="en-US" sz="2800" b="1" baseline="-25000">
                <a:solidFill>
                  <a:schemeClr val="accent2"/>
                </a:solidFill>
              </a:rPr>
              <a:t>4</a:t>
            </a:r>
            <a:r>
              <a:rPr lang="en-US" sz="2800" b="1">
                <a:solidFill>
                  <a:schemeClr val="accent2"/>
                </a:solidFill>
              </a:rPr>
              <a:t>, Br, He, K, N</a:t>
            </a:r>
            <a:r>
              <a:rPr lang="en-US" sz="2800" b="1" baseline="-25000">
                <a:solidFill>
                  <a:schemeClr val="accent2"/>
                </a:solidFill>
              </a:rPr>
              <a:t>2</a:t>
            </a:r>
            <a:r>
              <a:rPr lang="en-US" sz="2800" b="1">
                <a:solidFill>
                  <a:schemeClr val="accent2"/>
                </a:solidFill>
              </a:rPr>
              <a:t>, </a:t>
            </a:r>
          </a:p>
          <a:p>
            <a:r>
              <a:rPr lang="en-US" sz="2800" b="1">
                <a:solidFill>
                  <a:schemeClr val="accent6"/>
                </a:solidFill>
              </a:rPr>
              <a:t>- Chất nào là đơn chất</a:t>
            </a:r>
            <a:r>
              <a:rPr lang="en-US" sz="2800" b="1" smtClean="0">
                <a:solidFill>
                  <a:schemeClr val="accent6"/>
                </a:solidFill>
              </a:rPr>
              <a:t>: O</a:t>
            </a:r>
            <a:r>
              <a:rPr lang="en-US" sz="2800" b="1" baseline="-25000" smtClean="0">
                <a:solidFill>
                  <a:schemeClr val="accent6"/>
                </a:solidFill>
              </a:rPr>
              <a:t>2</a:t>
            </a:r>
            <a:r>
              <a:rPr lang="en-US" sz="2800" b="1" smtClean="0">
                <a:solidFill>
                  <a:schemeClr val="accent6"/>
                </a:solidFill>
              </a:rPr>
              <a:t> ; </a:t>
            </a:r>
            <a:r>
              <a:rPr lang="en-US" sz="2800" b="1">
                <a:solidFill>
                  <a:schemeClr val="accent6"/>
                </a:solidFill>
              </a:rPr>
              <a:t>Fe, Cu,</a:t>
            </a:r>
            <a:r>
              <a:rPr lang="en-US" sz="2800" b="1" smtClean="0">
                <a:solidFill>
                  <a:schemeClr val="accent6"/>
                </a:solidFill>
              </a:rPr>
              <a:t> </a:t>
            </a:r>
            <a:r>
              <a:rPr lang="en-US" sz="2800" b="1">
                <a:solidFill>
                  <a:schemeClr val="accent6"/>
                </a:solidFill>
              </a:rPr>
              <a:t>Br, He, K, N</a:t>
            </a:r>
            <a:r>
              <a:rPr lang="en-US" sz="2800" b="1" baseline="-25000">
                <a:solidFill>
                  <a:schemeClr val="accent6"/>
                </a:solidFill>
              </a:rPr>
              <a:t>2 </a:t>
            </a:r>
            <a:r>
              <a:rPr lang="en-US" sz="2800" b="1" baseline="-25000" smtClean="0">
                <a:solidFill>
                  <a:schemeClr val="accent6"/>
                </a:solidFill>
              </a:rPr>
              <a:t>  </a:t>
            </a:r>
          </a:p>
          <a:p>
            <a:r>
              <a:rPr lang="en-US" sz="2800" b="1" baseline="-25000" smtClean="0">
                <a:solidFill>
                  <a:schemeClr val="accent6"/>
                </a:solidFill>
              </a:rPr>
              <a:t> </a:t>
            </a:r>
            <a:r>
              <a:rPr lang="en-US" sz="2800" b="1" smtClean="0">
                <a:solidFill>
                  <a:schemeClr val="accent5">
                    <a:lumMod val="75000"/>
                  </a:schemeClr>
                </a:solidFill>
              </a:rPr>
              <a:t>- </a:t>
            </a:r>
            <a:r>
              <a:rPr lang="en-US" sz="2800" b="1">
                <a:solidFill>
                  <a:schemeClr val="accent5">
                    <a:lumMod val="75000"/>
                  </a:schemeClr>
                </a:solidFill>
              </a:rPr>
              <a:t>chất nào là hợp chất</a:t>
            </a:r>
            <a:r>
              <a:rPr lang="en-US" sz="2800" b="1" smtClean="0">
                <a:solidFill>
                  <a:schemeClr val="accent5">
                    <a:lumMod val="75000"/>
                  </a:schemeClr>
                </a:solidFill>
              </a:rPr>
              <a:t>:. </a:t>
            </a:r>
            <a:r>
              <a:rPr lang="en-US" sz="2800" b="1">
                <a:solidFill>
                  <a:schemeClr val="accent5">
                    <a:lumMod val="75000"/>
                  </a:schemeClr>
                </a:solidFill>
              </a:rPr>
              <a:t>CO</a:t>
            </a:r>
            <a:r>
              <a:rPr lang="en-US" sz="2800" b="1" baseline="-25000">
                <a:solidFill>
                  <a:schemeClr val="accent5">
                    <a:lumMod val="75000"/>
                  </a:schemeClr>
                </a:solidFill>
              </a:rPr>
              <a:t>2</a:t>
            </a:r>
            <a:r>
              <a:rPr lang="en-US" sz="2800" b="1">
                <a:solidFill>
                  <a:schemeClr val="accent5">
                    <a:lumMod val="75000"/>
                  </a:schemeClr>
                </a:solidFill>
              </a:rPr>
              <a:t>, NaCl</a:t>
            </a:r>
            <a:r>
              <a:rPr lang="en-US" sz="2800" b="1" smtClean="0">
                <a:solidFill>
                  <a:schemeClr val="accent5">
                    <a:lumMod val="75000"/>
                  </a:schemeClr>
                </a:solidFill>
              </a:rPr>
              <a:t>,</a:t>
            </a:r>
            <a:r>
              <a:rPr lang="en-US" sz="2800" b="1">
                <a:solidFill>
                  <a:schemeClr val="accent5">
                    <a:lumMod val="75000"/>
                  </a:schemeClr>
                </a:solidFill>
              </a:rPr>
              <a:t> CH</a:t>
            </a:r>
            <a:r>
              <a:rPr lang="en-US" sz="2800" b="1" baseline="-25000">
                <a:solidFill>
                  <a:schemeClr val="accent5">
                    <a:lumMod val="75000"/>
                  </a:schemeClr>
                </a:solidFill>
              </a:rPr>
              <a:t>4</a:t>
            </a:r>
            <a:r>
              <a:rPr lang="en-US" sz="2800" b="1">
                <a:solidFill>
                  <a:schemeClr val="accent5">
                    <a:lumMod val="75000"/>
                  </a:schemeClr>
                </a:solidFill>
              </a:rPr>
              <a:t>,</a:t>
            </a:r>
            <a:r>
              <a:rPr lang="en-US" sz="2800" b="1" smtClean="0">
                <a:solidFill>
                  <a:schemeClr val="accent5">
                    <a:lumMod val="75000"/>
                  </a:schemeClr>
                </a:solidFill>
              </a:rPr>
              <a:t> </a:t>
            </a:r>
            <a:endParaRPr lang="en-US" sz="2800" b="1">
              <a:solidFill>
                <a:schemeClr val="accent5">
                  <a:lumMod val="75000"/>
                </a:schemeClr>
              </a:solidFill>
            </a:endParaRPr>
          </a:p>
          <a:p>
            <a:r>
              <a:rPr lang="en-US" sz="2800" b="1">
                <a:solidFill>
                  <a:schemeClr val="accent4">
                    <a:lumMod val="50000"/>
                  </a:schemeClr>
                </a:solidFill>
              </a:rPr>
              <a:t>- Chất nào đơn chất kim loại</a:t>
            </a:r>
            <a:r>
              <a:rPr lang="en-US" sz="2800" b="1" smtClean="0">
                <a:solidFill>
                  <a:schemeClr val="accent4">
                    <a:lumMod val="50000"/>
                  </a:schemeClr>
                </a:solidFill>
              </a:rPr>
              <a:t>: </a:t>
            </a:r>
            <a:r>
              <a:rPr lang="en-US" sz="2800" b="1">
                <a:solidFill>
                  <a:schemeClr val="accent4">
                    <a:lumMod val="50000"/>
                  </a:schemeClr>
                </a:solidFill>
              </a:rPr>
              <a:t>Fe, Cu</a:t>
            </a:r>
            <a:r>
              <a:rPr lang="en-US" sz="2800" b="1" smtClean="0">
                <a:solidFill>
                  <a:schemeClr val="accent4">
                    <a:lumMod val="50000"/>
                  </a:schemeClr>
                </a:solidFill>
              </a:rPr>
              <a:t>,</a:t>
            </a:r>
            <a:r>
              <a:rPr lang="en-US" sz="2800" b="1">
                <a:solidFill>
                  <a:schemeClr val="accent4">
                    <a:lumMod val="50000"/>
                  </a:schemeClr>
                </a:solidFill>
              </a:rPr>
              <a:t> K</a:t>
            </a:r>
            <a:r>
              <a:rPr lang="en-US" sz="2800" b="1" smtClean="0">
                <a:solidFill>
                  <a:schemeClr val="accent4">
                    <a:lumMod val="50000"/>
                  </a:schemeClr>
                </a:solidFill>
              </a:rPr>
              <a:t>  .</a:t>
            </a:r>
          </a:p>
          <a:p>
            <a:r>
              <a:rPr lang="en-US" sz="2800" b="1" smtClean="0">
                <a:solidFill>
                  <a:schemeClr val="accent4">
                    <a:lumMod val="50000"/>
                  </a:schemeClr>
                </a:solidFill>
              </a:rPr>
              <a:t>- </a:t>
            </a:r>
            <a:r>
              <a:rPr lang="en-US" sz="2800" b="1">
                <a:solidFill>
                  <a:schemeClr val="accent4">
                    <a:lumMod val="50000"/>
                  </a:schemeClr>
                </a:solidFill>
              </a:rPr>
              <a:t>Chất nào đơn chất phi kim</a:t>
            </a:r>
            <a:r>
              <a:rPr lang="en-US" sz="2800" b="1" smtClean="0">
                <a:solidFill>
                  <a:schemeClr val="accent4">
                    <a:lumMod val="50000"/>
                  </a:schemeClr>
                </a:solidFill>
              </a:rPr>
              <a:t>: O</a:t>
            </a:r>
            <a:r>
              <a:rPr lang="en-US" sz="2800" b="1" baseline="-25000" smtClean="0">
                <a:solidFill>
                  <a:schemeClr val="accent4">
                    <a:lumMod val="50000"/>
                  </a:schemeClr>
                </a:solidFill>
              </a:rPr>
              <a:t>2</a:t>
            </a:r>
            <a:r>
              <a:rPr lang="en-US" sz="2800" b="1">
                <a:solidFill>
                  <a:schemeClr val="accent4">
                    <a:lumMod val="50000"/>
                  </a:schemeClr>
                </a:solidFill>
              </a:rPr>
              <a:t> </a:t>
            </a:r>
            <a:r>
              <a:rPr lang="en-US" sz="2800" b="1" smtClean="0">
                <a:solidFill>
                  <a:schemeClr val="accent4">
                    <a:lumMod val="50000"/>
                  </a:schemeClr>
                </a:solidFill>
              </a:rPr>
              <a:t>, N</a:t>
            </a:r>
            <a:r>
              <a:rPr lang="en-US" sz="2800" b="1" baseline="-25000" smtClean="0">
                <a:solidFill>
                  <a:schemeClr val="accent4">
                    <a:lumMod val="50000"/>
                  </a:schemeClr>
                </a:solidFill>
              </a:rPr>
              <a:t>2</a:t>
            </a:r>
            <a:endParaRPr lang="en-US" sz="2800" b="1">
              <a:solidFill>
                <a:schemeClr val="accent4">
                  <a:lumMod val="50000"/>
                </a:schemeClr>
              </a:solidFill>
            </a:endParaRPr>
          </a:p>
          <a:p>
            <a:r>
              <a:rPr lang="en-US" sz="2800" b="1">
                <a:solidFill>
                  <a:schemeClr val="accent4">
                    <a:lumMod val="75000"/>
                  </a:schemeClr>
                </a:solidFill>
              </a:rPr>
              <a:t>- Chất nào thuộc đơn chất khí hiếm</a:t>
            </a:r>
            <a:r>
              <a:rPr lang="en-US" sz="2800" b="1" smtClean="0">
                <a:solidFill>
                  <a:schemeClr val="accent4">
                    <a:lumMod val="75000"/>
                  </a:schemeClr>
                </a:solidFill>
              </a:rPr>
              <a:t>:</a:t>
            </a:r>
            <a:r>
              <a:rPr lang="en-US" sz="2800" b="1">
                <a:solidFill>
                  <a:schemeClr val="accent4">
                    <a:lumMod val="75000"/>
                  </a:schemeClr>
                </a:solidFill>
              </a:rPr>
              <a:t> Br, He</a:t>
            </a:r>
            <a:r>
              <a:rPr lang="en-US" sz="2800" b="1" smtClean="0">
                <a:solidFill>
                  <a:schemeClr val="accent4">
                    <a:lumMod val="75000"/>
                  </a:schemeClr>
                </a:solidFill>
              </a:rPr>
              <a:t>  </a:t>
            </a:r>
            <a:endParaRPr lang="en-US" sz="2800" b="1">
              <a:solidFill>
                <a:schemeClr val="accent4">
                  <a:lumMod val="75000"/>
                </a:schemeClr>
              </a:solidFill>
            </a:endParaRPr>
          </a:p>
          <a:p>
            <a:endParaRPr lang="en-US" b="1">
              <a:solidFill>
                <a:schemeClr val="accent3">
                  <a:lumMod val="50000"/>
                </a:schemeClr>
              </a:solidFill>
            </a:endParaRPr>
          </a:p>
        </p:txBody>
      </p:sp>
      <p:sp>
        <p:nvSpPr>
          <p:cNvPr id="6" name="TextBox 5"/>
          <p:cNvSpPr txBox="1"/>
          <p:nvPr/>
        </p:nvSpPr>
        <p:spPr>
          <a:xfrm>
            <a:off x="475013" y="95003"/>
            <a:ext cx="1472541" cy="523220"/>
          </a:xfrm>
          <a:prstGeom prst="rect">
            <a:avLst/>
          </a:prstGeom>
          <a:noFill/>
        </p:spPr>
        <p:txBody>
          <a:bodyPr wrap="square" rtlCol="0">
            <a:spAutoFit/>
          </a:bodyPr>
          <a:lstStyle/>
          <a:p>
            <a:r>
              <a:rPr lang="en-US" sz="2800" b="1" smtClean="0">
                <a:solidFill>
                  <a:srgbClr val="00B050"/>
                </a:solidFill>
              </a:rPr>
              <a:t>Đáp án: </a:t>
            </a:r>
            <a:endParaRPr lang="en-US" sz="2800" b="1">
              <a:solidFill>
                <a:srgbClr val="00B050"/>
              </a:solidFill>
            </a:endParaRPr>
          </a:p>
        </p:txBody>
      </p:sp>
      <p:sp>
        <p:nvSpPr>
          <p:cNvPr id="2" name="Rectangle 1"/>
          <p:cNvSpPr/>
          <p:nvPr/>
        </p:nvSpPr>
        <p:spPr>
          <a:xfrm>
            <a:off x="233547" y="3831693"/>
            <a:ext cx="11716987" cy="954107"/>
          </a:xfrm>
          <a:prstGeom prst="rect">
            <a:avLst/>
          </a:prstGeom>
        </p:spPr>
        <p:txBody>
          <a:bodyPr wrap="square">
            <a:spAutoFit/>
          </a:bodyPr>
          <a:lstStyle/>
          <a:p>
            <a:r>
              <a:rPr lang="en-US" sz="2800" b="1">
                <a:solidFill>
                  <a:srgbClr val="002060"/>
                </a:solidFill>
              </a:rPr>
              <a:t>- Trong các chất trên cách viết kí hiệu của chúng: </a:t>
            </a:r>
          </a:p>
          <a:p>
            <a:r>
              <a:rPr lang="en-US" sz="2800" b="1" smtClean="0">
                <a:solidFill>
                  <a:schemeClr val="accent6">
                    <a:lumMod val="50000"/>
                  </a:schemeClr>
                </a:solidFill>
              </a:rPr>
              <a:t>Gồm 2 phần: Phần chữ là kí hiệu của nguyên tố hóa học và phần số. </a:t>
            </a:r>
            <a:endParaRPr lang="en-US" sz="2800" b="1">
              <a:solidFill>
                <a:srgbClr val="002060"/>
              </a:solidFill>
            </a:endParaRPr>
          </a:p>
        </p:txBody>
      </p:sp>
    </p:spTree>
    <p:extLst>
      <p:ext uri="{BB962C8B-B14F-4D97-AF65-F5344CB8AC3E}">
        <p14:creationId xmlns:p14="http://schemas.microsoft.com/office/powerpoint/2010/main" val="38936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2285" y="300486"/>
            <a:ext cx="1472541" cy="523220"/>
          </a:xfrm>
          <a:prstGeom prst="rect">
            <a:avLst/>
          </a:prstGeom>
          <a:noFill/>
        </p:spPr>
        <p:txBody>
          <a:bodyPr wrap="square" rtlCol="0">
            <a:spAutoFit/>
          </a:bodyPr>
          <a:lstStyle/>
          <a:p>
            <a:r>
              <a:rPr lang="en-US" sz="2800" b="1" smtClean="0">
                <a:solidFill>
                  <a:srgbClr val="00B050"/>
                </a:solidFill>
              </a:rPr>
              <a:t>Đáp án: </a:t>
            </a:r>
            <a:endParaRPr lang="en-US" sz="2800" b="1">
              <a:solidFill>
                <a:srgbClr val="00B050"/>
              </a:solidFill>
            </a:endParaRPr>
          </a:p>
        </p:txBody>
      </p:sp>
      <p:sp>
        <p:nvSpPr>
          <p:cNvPr id="2" name="Rectangle 1"/>
          <p:cNvSpPr/>
          <p:nvPr/>
        </p:nvSpPr>
        <p:spPr>
          <a:xfrm>
            <a:off x="665061" y="1252880"/>
            <a:ext cx="10615963" cy="3539430"/>
          </a:xfrm>
          <a:prstGeom prst="rect">
            <a:avLst/>
          </a:prstGeom>
        </p:spPr>
        <p:txBody>
          <a:bodyPr wrap="square">
            <a:spAutoFit/>
          </a:bodyPr>
          <a:lstStyle/>
          <a:p>
            <a:r>
              <a:rPr lang="en-US" sz="2800" b="1">
                <a:solidFill>
                  <a:srgbClr val="002060"/>
                </a:solidFill>
              </a:rPr>
              <a:t>- Trong các chất trên cách viết kí hiệu của chúng: </a:t>
            </a:r>
          </a:p>
          <a:p>
            <a:r>
              <a:rPr lang="en-US" sz="2800" b="1">
                <a:solidFill>
                  <a:schemeClr val="accent6">
                    <a:lumMod val="50000"/>
                  </a:schemeClr>
                </a:solidFill>
              </a:rPr>
              <a:t>+ Đối với đơn chất kim loại, khí hiếm: Kí hiệu của chất chính là kí hiêu của nguyên tố hóa học.</a:t>
            </a:r>
          </a:p>
          <a:p>
            <a:r>
              <a:rPr lang="en-US" sz="2800" b="1">
                <a:solidFill>
                  <a:srgbClr val="002060"/>
                </a:solidFill>
              </a:rPr>
              <a:t>+ Đối với đơn chất phi kim: Kí hiệu của chất chính là kí hiệu của nguyên tố, kèm theo chỉ số ở chân bên phải kí hiệu hóa học.</a:t>
            </a:r>
          </a:p>
          <a:p>
            <a:r>
              <a:rPr lang="en-US" sz="2800" b="1">
                <a:solidFill>
                  <a:schemeClr val="accent2">
                    <a:lumMod val="50000"/>
                  </a:schemeClr>
                </a:solidFill>
              </a:rPr>
              <a:t>+ Kí hiệu của hợp chất: Gồm kí hiệu của các nguyên tố tạo ra hợp chất, kèm theo chỉ số ở chân bên phải kí hiệu hóa học</a:t>
            </a:r>
          </a:p>
          <a:p>
            <a:r>
              <a:rPr lang="en-US" sz="2800" b="1">
                <a:solidFill>
                  <a:srgbClr val="002060"/>
                </a:solidFill>
              </a:rPr>
              <a:t>+ Chỉ số là những số nguyên.</a:t>
            </a:r>
          </a:p>
        </p:txBody>
      </p:sp>
    </p:spTree>
    <p:extLst>
      <p:ext uri="{BB962C8B-B14F-4D97-AF65-F5344CB8AC3E}">
        <p14:creationId xmlns:p14="http://schemas.microsoft.com/office/powerpoint/2010/main" val="12338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7522" y="250149"/>
            <a:ext cx="4868883" cy="584775"/>
          </a:xfrm>
          <a:prstGeom prst="rect">
            <a:avLst/>
          </a:prstGeom>
          <a:noFill/>
        </p:spPr>
        <p:txBody>
          <a:bodyPr wrap="square" rtlCol="0">
            <a:spAutoFit/>
          </a:bodyPr>
          <a:lstStyle/>
          <a:p>
            <a:r>
              <a:rPr lang="en-US" sz="3200" b="1" smtClean="0">
                <a:solidFill>
                  <a:srgbClr val="FF0000"/>
                </a:solidFill>
              </a:rPr>
              <a:t>I. Công thức hóa học: </a:t>
            </a:r>
            <a:endParaRPr lang="en-US" sz="3200" b="1">
              <a:solidFill>
                <a:srgbClr val="FF0000"/>
              </a:solidFill>
            </a:endParaRPr>
          </a:p>
        </p:txBody>
      </p:sp>
      <p:sp>
        <p:nvSpPr>
          <p:cNvPr id="5" name="TextBox 4"/>
          <p:cNvSpPr txBox="1"/>
          <p:nvPr/>
        </p:nvSpPr>
        <p:spPr>
          <a:xfrm>
            <a:off x="570016" y="804147"/>
            <a:ext cx="9892145" cy="1384995"/>
          </a:xfrm>
          <a:prstGeom prst="rect">
            <a:avLst/>
          </a:prstGeom>
          <a:noFill/>
        </p:spPr>
        <p:txBody>
          <a:bodyPr wrap="square" rtlCol="0">
            <a:spAutoFit/>
          </a:bodyPr>
          <a:lstStyle/>
          <a:p>
            <a:r>
              <a:rPr lang="en-US" sz="2800" b="1" smtClean="0">
                <a:solidFill>
                  <a:schemeClr val="accent5">
                    <a:lumMod val="50000"/>
                  </a:schemeClr>
                </a:solidFill>
              </a:rPr>
              <a:t>- Khái niệm: Công thức hóa học của một chất là cách biểu diễn chất bằng kí hiệu hóa học của nguyên tố kèm theo chỉ số ở chân bên phải kí hiệu hóa học.</a:t>
            </a:r>
            <a:endParaRPr lang="en-US" sz="2800" b="1">
              <a:solidFill>
                <a:schemeClr val="accent5">
                  <a:lumMod val="50000"/>
                </a:schemeClr>
              </a:solidFill>
            </a:endParaRPr>
          </a:p>
        </p:txBody>
      </p:sp>
      <p:sp>
        <p:nvSpPr>
          <p:cNvPr id="6" name="TextBox 5"/>
          <p:cNvSpPr txBox="1"/>
          <p:nvPr/>
        </p:nvSpPr>
        <p:spPr>
          <a:xfrm>
            <a:off x="486888" y="2172848"/>
            <a:ext cx="10379034" cy="523220"/>
          </a:xfrm>
          <a:prstGeom prst="rect">
            <a:avLst/>
          </a:prstGeom>
          <a:noFill/>
        </p:spPr>
        <p:txBody>
          <a:bodyPr wrap="square" rtlCol="0">
            <a:spAutoFit/>
          </a:bodyPr>
          <a:lstStyle/>
          <a:p>
            <a:r>
              <a:rPr lang="en-US" sz="2800" b="1" smtClean="0">
                <a:solidFill>
                  <a:schemeClr val="accent2">
                    <a:lumMod val="50000"/>
                  </a:schemeClr>
                </a:solidFill>
              </a:rPr>
              <a:t>- Ví dụ: O</a:t>
            </a:r>
            <a:r>
              <a:rPr lang="en-US" sz="2800" b="1" baseline="-25000" smtClean="0">
                <a:solidFill>
                  <a:schemeClr val="accent2">
                    <a:lumMod val="50000"/>
                  </a:schemeClr>
                </a:solidFill>
              </a:rPr>
              <a:t>2</a:t>
            </a:r>
            <a:r>
              <a:rPr lang="en-US" sz="2800" b="1" smtClean="0">
                <a:solidFill>
                  <a:schemeClr val="accent2">
                    <a:lumMod val="50000"/>
                  </a:schemeClr>
                </a:solidFill>
              </a:rPr>
              <a:t>; CO</a:t>
            </a:r>
            <a:r>
              <a:rPr lang="en-US" sz="2800" b="1" baseline="-25000" smtClean="0">
                <a:solidFill>
                  <a:schemeClr val="accent2">
                    <a:lumMod val="50000"/>
                  </a:schemeClr>
                </a:solidFill>
              </a:rPr>
              <a:t>2</a:t>
            </a:r>
            <a:r>
              <a:rPr lang="en-US" sz="2800" b="1" smtClean="0">
                <a:solidFill>
                  <a:schemeClr val="accent2">
                    <a:lumMod val="50000"/>
                  </a:schemeClr>
                </a:solidFill>
              </a:rPr>
              <a:t>, H</a:t>
            </a:r>
            <a:r>
              <a:rPr lang="en-US" sz="2800" b="1" baseline="-25000" smtClean="0">
                <a:solidFill>
                  <a:schemeClr val="accent2">
                    <a:lumMod val="50000"/>
                  </a:schemeClr>
                </a:solidFill>
              </a:rPr>
              <a:t>2</a:t>
            </a:r>
            <a:r>
              <a:rPr lang="en-US" sz="2800" b="1" smtClean="0">
                <a:solidFill>
                  <a:schemeClr val="accent2">
                    <a:lumMod val="50000"/>
                  </a:schemeClr>
                </a:solidFill>
              </a:rPr>
              <a:t>O, NaCl</a:t>
            </a:r>
            <a:endParaRPr lang="en-US" sz="2800" b="1">
              <a:solidFill>
                <a:schemeClr val="accent2">
                  <a:lumMod val="50000"/>
                </a:schemeClr>
              </a:solidFill>
            </a:endParaRPr>
          </a:p>
        </p:txBody>
      </p:sp>
      <p:sp>
        <p:nvSpPr>
          <p:cNvPr id="7" name="TextBox 6"/>
          <p:cNvSpPr txBox="1"/>
          <p:nvPr/>
        </p:nvSpPr>
        <p:spPr>
          <a:xfrm>
            <a:off x="463138" y="2696068"/>
            <a:ext cx="7030192" cy="523220"/>
          </a:xfrm>
          <a:prstGeom prst="rect">
            <a:avLst/>
          </a:prstGeom>
          <a:noFill/>
        </p:spPr>
        <p:txBody>
          <a:bodyPr wrap="square" rtlCol="0">
            <a:spAutoFit/>
          </a:bodyPr>
          <a:lstStyle/>
          <a:p>
            <a:r>
              <a:rPr lang="en-US" sz="2800" b="1" smtClean="0">
                <a:solidFill>
                  <a:srgbClr val="7030A0"/>
                </a:solidFill>
              </a:rPr>
              <a:t>- Cách viết công thức hóa học:</a:t>
            </a:r>
            <a:endParaRPr lang="en-US" sz="2800" b="1">
              <a:solidFill>
                <a:srgbClr val="7030A0"/>
              </a:solidFill>
            </a:endParaRPr>
          </a:p>
        </p:txBody>
      </p:sp>
      <p:sp>
        <p:nvSpPr>
          <p:cNvPr id="8" name="TextBox 7"/>
          <p:cNvSpPr txBox="1"/>
          <p:nvPr/>
        </p:nvSpPr>
        <p:spPr>
          <a:xfrm>
            <a:off x="570016" y="3219288"/>
            <a:ext cx="11065400" cy="2677656"/>
          </a:xfrm>
          <a:prstGeom prst="rect">
            <a:avLst/>
          </a:prstGeom>
          <a:noFill/>
        </p:spPr>
        <p:txBody>
          <a:bodyPr wrap="square" rtlCol="0">
            <a:spAutoFit/>
          </a:bodyPr>
          <a:lstStyle/>
          <a:p>
            <a:r>
              <a:rPr lang="en-US" sz="2800" b="1" smtClean="0">
                <a:solidFill>
                  <a:srgbClr val="FF0000"/>
                </a:solidFill>
              </a:rPr>
              <a:t>+ Công thức hóa học của đơn chất: </a:t>
            </a:r>
          </a:p>
          <a:p>
            <a:r>
              <a:rPr lang="en-US" sz="2800" b="1" smtClean="0">
                <a:solidFill>
                  <a:srgbClr val="FF0000"/>
                </a:solidFill>
              </a:rPr>
              <a:t>. Với nhóm kim loại và khí hiểm: Kí hiệu hóa học của nguyên tố được coi là công thức hóa học.</a:t>
            </a:r>
          </a:p>
          <a:p>
            <a:r>
              <a:rPr lang="en-US" sz="2800" b="1" smtClean="0">
                <a:solidFill>
                  <a:srgbClr val="FF0000"/>
                </a:solidFill>
              </a:rPr>
              <a:t>. Một số phi kim phân tử có hai hay nhiều nguyên tử liên kết  với nhau thì ngoài kí hiệu hóa học của nguyên tố thì còn thêm chỉ số ở chân bên phải kí hiệu hóa học. </a:t>
            </a:r>
            <a:endParaRPr lang="en-US" sz="2800" b="1">
              <a:solidFill>
                <a:srgbClr val="FF0000"/>
              </a:solidFill>
            </a:endParaRPr>
          </a:p>
        </p:txBody>
      </p:sp>
    </p:spTree>
    <p:extLst>
      <p:ext uri="{BB962C8B-B14F-4D97-AF65-F5344CB8AC3E}">
        <p14:creationId xmlns:p14="http://schemas.microsoft.com/office/powerpoint/2010/main" val="553156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2924</Words>
  <Application>Microsoft Office PowerPoint</Application>
  <PresentationFormat>Widescreen</PresentationFormat>
  <Paragraphs>261</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Cambria Math</vt:lpstr>
      <vt:lpstr>MJXc-TeX-main-R</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48</cp:revision>
  <dcterms:created xsi:type="dcterms:W3CDTF">2022-10-13T04:19:04Z</dcterms:created>
  <dcterms:modified xsi:type="dcterms:W3CDTF">2022-10-27T17:01:29Z</dcterms:modified>
</cp:coreProperties>
</file>