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  <p:sldMasterId id="2147483660" r:id="rId2"/>
    <p:sldMasterId id="2147483685" r:id="rId3"/>
    <p:sldMasterId id="2147483697" r:id="rId4"/>
    <p:sldMasterId id="2147483722" r:id="rId5"/>
    <p:sldMasterId id="2147483735" r:id="rId6"/>
  </p:sldMasterIdLst>
  <p:notesMasterIdLst>
    <p:notesMasterId r:id="rId37"/>
  </p:notesMasterIdLst>
  <p:handoutMasterIdLst>
    <p:handoutMasterId r:id="rId38"/>
  </p:handoutMasterIdLst>
  <p:sldIdLst>
    <p:sldId id="628" r:id="rId7"/>
    <p:sldId id="660" r:id="rId8"/>
    <p:sldId id="655" r:id="rId9"/>
    <p:sldId id="656" r:id="rId10"/>
    <p:sldId id="658" r:id="rId11"/>
    <p:sldId id="657" r:id="rId12"/>
    <p:sldId id="621" r:id="rId13"/>
    <p:sldId id="626" r:id="rId14"/>
    <p:sldId id="630" r:id="rId15"/>
    <p:sldId id="629" r:id="rId16"/>
    <p:sldId id="631" r:id="rId17"/>
    <p:sldId id="611" r:id="rId18"/>
    <p:sldId id="613" r:id="rId19"/>
    <p:sldId id="632" r:id="rId20"/>
    <p:sldId id="633" r:id="rId21"/>
    <p:sldId id="634" r:id="rId22"/>
    <p:sldId id="635" r:id="rId23"/>
    <p:sldId id="646" r:id="rId24"/>
    <p:sldId id="648" r:id="rId25"/>
    <p:sldId id="649" r:id="rId26"/>
    <p:sldId id="637" r:id="rId27"/>
    <p:sldId id="638" r:id="rId28"/>
    <p:sldId id="639" r:id="rId29"/>
    <p:sldId id="643" r:id="rId30"/>
    <p:sldId id="640" r:id="rId31"/>
    <p:sldId id="642" r:id="rId32"/>
    <p:sldId id="650" r:id="rId33"/>
    <p:sldId id="659" r:id="rId34"/>
    <p:sldId id="351" r:id="rId35"/>
    <p:sldId id="625" r:id="rId3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uan Nguyen Thi My" initials="TNTM" lastIdx="1" clrIdx="0">
    <p:extLst>
      <p:ext uri="{19B8F6BF-5375-455C-9EA6-DF929625EA0E}">
        <p15:presenceInfo xmlns:p15="http://schemas.microsoft.com/office/powerpoint/2012/main" userId="Thuan Nguyen Thi My" providerId="None"/>
      </p:ext>
    </p:extLst>
  </p:cmAuthor>
  <p:cmAuthor id="2" name="ADMIN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99"/>
    <a:srgbClr val="02023C"/>
    <a:srgbClr val="DE4654"/>
    <a:srgbClr val="8BCD43"/>
    <a:srgbClr val="54304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455" autoAdjust="0"/>
  </p:normalViewPr>
  <p:slideViewPr>
    <p:cSldViewPr>
      <p:cViewPr varScale="1">
        <p:scale>
          <a:sx n="80" d="100"/>
          <a:sy n="80" d="100"/>
        </p:scale>
        <p:origin x="103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5" d="100"/>
          <a:sy n="65" d="100"/>
        </p:scale>
        <p:origin x="3082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commentAuthors" Target="commentAuthor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DD7B6-791E-4961-8FEC-29CCD62ED843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77F45-4311-46EF-82D0-374612DC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674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A3592-FEF6-4F18-A34B-F0E5D14EE5C6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86841-B6E9-4602-99D2-E5DE71145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4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37489B-9115-48D9-8D08-A2FE82843128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003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/>
              <a:t>A pa chải</a:t>
            </a:r>
          </a:p>
          <a:p>
            <a:pPr marL="171450" indent="-171450">
              <a:buFontTx/>
              <a:buChar char="-"/>
            </a:pPr>
            <a:r>
              <a:rPr lang="en-US"/>
              <a:t>Sạt lở đất</a:t>
            </a:r>
          </a:p>
          <a:p>
            <a:pPr marL="171450" indent="-171450">
              <a:buFontTx/>
              <a:buChar char="-"/>
            </a:pPr>
            <a:r>
              <a:rPr lang="en-US"/>
              <a:t>S</a:t>
            </a:r>
            <a:r>
              <a:rPr lang="vi-VN"/>
              <a:t>ơ</a:t>
            </a:r>
            <a:r>
              <a:rPr lang="en-US"/>
              <a:t>n La</a:t>
            </a:r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BB777A-B6C5-4BCD-8E6E-6A3CE0C329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6706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15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86841-B6E9-4602-99D2-E5DE711450F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84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u="sng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Gợi ý:</a:t>
            </a: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120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ưa ra bài toán thực tế có kèm hướng dẫn ban đầu đối với bài toán để học sinh về nhà tư duy tiếp</a:t>
            </a:r>
            <a:r>
              <a:rPr lang="en-US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hoặc giải quyết tại lớp nếu có thời gian.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53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B979B6-8E7C-4E90-8C9D-F537DFD7086F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521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905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185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325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0434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848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703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876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1694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727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627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911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9685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1275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7900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312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0381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5973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2215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2746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377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9182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32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976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9583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020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5629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013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F02A1-B26A-442C-8043-20939094B5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7AF29A-2711-4980-9047-A30692EEB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E25823-4349-4C0C-9C60-C8830C217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81C8EE-B6FD-4D3D-9749-91C215B7A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3EBF7-A85D-462A-A26F-298794063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843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D88E6-1A59-4639-9BE0-7D3C26A13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3A75A-0986-4475-84C6-2C502A914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C29051-336D-45A2-A120-8930EB209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1E883A-D7A0-454F-90A1-236CD7066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BAD1F0-16CA-45C2-A115-C245814D3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8521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D0066-9B8C-46A5-B63A-34FBC8C56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48C94A-8603-4485-8882-00CECE388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F8E6D-E95D-4E37-BCD5-F8BC56A92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C51CB1-1AE6-4D2A-B788-93F5FDDE4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E9BC3-E641-4CA3-84FF-52518677F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3550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A154B-C485-4D2C-A8E2-9011E01F4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46B929-FA5B-4D72-A0AE-91F28E858D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2CF512-C379-4F32-8AB1-006B8CB1E8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B5EF2-CDFE-4575-AFED-23BFB76AF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DD91E0-D7EB-440B-B598-969E92CCE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72F3F9-9A95-4C61-9332-9219C1282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2378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8E5B4-2018-4D7A-B6E0-8B8FF8C91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738C1F-A330-4AA9-ACB2-15F9B87841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44CAEA-B371-4824-8A78-B404C6C801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C2FF8D-4E0F-4034-941F-BE283F54B9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F1FEC4-DFCB-4DA4-AD5D-81C7BB602E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57B981-E0CC-454A-9463-E646F1BBF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70CF36-89D2-4848-9F9A-5677B5866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0A8D33-4A74-4825-ADB1-EB36A1F43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1134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B2C41-E69A-496B-87CD-63E7B5BEC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D6003D-63CF-4B98-B9FC-24D413772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E18784-9069-4F47-B9C6-84DE1E4B2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B07E85-F927-40D2-B882-821905252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315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34387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EC5B7D-3DC9-42DC-9CCD-411A9122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521E20-5994-43AD-AF9B-E6F96212A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91151-A9E1-42A7-B87C-9269516F7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5596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14253-4BBB-4EB4-956C-48464B484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517DA-39BD-4628-BF95-5D48B4CA5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B21316-EEA9-467A-A5A6-6436C84C87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42373-C567-4EB3-A04B-7306F8DF1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1C6653-CDE6-4F88-A231-47AE03E0D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1E0521-358A-43CE-A798-88D5BB534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5518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7FE89-79AF-4CF4-B3B3-1E42589EF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8BE7B3-5B04-47C3-823B-9309DBC3C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EC53C0-448F-4251-8720-6C83F076D9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1BEA20-9EC0-4F07-9790-03CA5361F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54A513-6AC0-407F-9F93-65C1C220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C356E2-EE42-442F-A12C-CE61EF7D5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3041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C183B-798F-4ACE-83B5-F517176A5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66986F-4925-46FF-A2A9-36E6FED76F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B379ED-C54C-4361-98B1-7142BAF23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61EE85-E5B4-4A3C-8BFE-6FE68B790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8DA28C-14C8-410C-B148-46EFF8533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457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FB38A4-9833-4DE5-BB39-D48AAE5600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4594D6-D85A-4500-BB5E-02728C0B0B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33696A-06B9-40DA-899C-7D16FF36A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848B26-878F-4F0F-B2DD-83EEDF676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190F93-45AB-446E-B9C1-834218C86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8411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4038600" cy="163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953942"/>
            <a:ext cx="4038600" cy="16406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2953942"/>
            <a:ext cx="4038600" cy="16406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1B50A-7B53-46BF-AD99-3534BF84E6F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337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1C1511-11B1-48CA-8A37-7E325337E81A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94727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F414C4-4B59-4937-8845-907014743959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248857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56229B-1A31-4535-9CD6-8581069E3B67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75697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1BD59A-CB5C-47F0-AF02-4C84B33EE76D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953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198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68B35E2-8B72-4725-983F-0FB23A786990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79431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EED070-A629-4002-A00A-FFF318BB940E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56229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5AE9D56-5E89-4BB2-A9D1-1981EA827754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49393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CCBE055-2189-4F2E-9592-668F51A17252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1315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85521C-9951-47B5-8D44-20B75C5EB4AE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0059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E449E77-26B3-437F-9E40-67DAE25A78AF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1754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0F6C74C-243A-435C-B376-3530615CDFB2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13044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8360"/>
            <a:ext cx="8229600" cy="8548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200150"/>
            <a:ext cx="8229600" cy="3398044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682729"/>
            <a:ext cx="2133600" cy="3429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682729"/>
            <a:ext cx="2133600" cy="3429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F9B641-0D52-434C-82C1-8350BA5C5E11}" type="slidenum">
              <a:rPr kumimoji="0" lang="en-US" alt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5948736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1700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6144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246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46172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855012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834649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178613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424028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291666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829570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27890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7011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764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40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024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F6400-53A4-4C9B-9D25-EA5D415A60BF}" type="datetimeFigureOut">
              <a:rPr lang="en-US" smtClean="0"/>
              <a:t>25/07/2023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480E8-0381-4A7B-8F1A-1709C0764F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8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9F21DE-91B0-4F59-9729-201E8713583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DD36252-790F-4530-A661-160F6EA781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00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02100-3795-4BEF-BE9C-06181126E3A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0CDFF-7005-4DFD-9D65-6667B5981D2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247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57921C-1A63-40CE-B002-10F051D20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187463-95D8-4CF7-B8FC-8C8E384B2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52185-48FC-4136-90CF-85D79EA36E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061CC-3D04-454E-924B-718621B9FD7F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25/07/2023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52ED5-D41F-443F-9025-F578956BDF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AC1018-225C-494D-A645-99E7115F9B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38380-85B1-4747-B019-6537409E909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209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D2203AC-AC82-41D6-8F1F-EF6988406B9D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2045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9F21DE-91B0-4F59-9729-201E8713583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25/07/2023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D36252-790F-4530-A661-160F6EA781E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9797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8.png"/><Relationship Id="rId5" Type="http://schemas.microsoft.com/office/2007/relationships/media" Target="../media/media3.mp3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8.png"/><Relationship Id="rId5" Type="http://schemas.microsoft.com/office/2007/relationships/media" Target="../media/media3.mp3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7.png"/><Relationship Id="rId5" Type="http://schemas.microsoft.com/office/2007/relationships/media" Target="../media/media3.mp3"/><Relationship Id="rId10" Type="http://schemas.openxmlformats.org/officeDocument/2006/relationships/notesSlide" Target="../notesSlides/notesSlide3.xml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7.png"/><Relationship Id="rId5" Type="http://schemas.microsoft.com/office/2007/relationships/media" Target="../media/media3.mp3"/><Relationship Id="rId10" Type="http://schemas.openxmlformats.org/officeDocument/2006/relationships/notesSlide" Target="../notesSlides/notesSlide4.xml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8.png"/><Relationship Id="rId5" Type="http://schemas.microsoft.com/office/2007/relationships/media" Target="../media/media3.mp3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vietjack.me/co-y-kien-cho-rang-cach-mang-tu-san-phap-cuoi-the-ki-xviii-la-mot-cuoc-128291.html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19"/>
          <p:cNvSpPr txBox="1">
            <a:spLocks noChangeArrowheads="1"/>
          </p:cNvSpPr>
          <p:nvPr/>
        </p:nvSpPr>
        <p:spPr bwMode="auto">
          <a:xfrm>
            <a:off x="73025" y="1103114"/>
            <a:ext cx="907097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TRÂN TRỌNG KÍNH CHÀO QUÝ THẦY CÔ VỀ DỰ GIỜ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LỚP 8…</a:t>
            </a:r>
          </a:p>
        </p:txBody>
      </p:sp>
      <p:sp>
        <p:nvSpPr>
          <p:cNvPr id="2057" name="Text Box 17"/>
          <p:cNvSpPr txBox="1">
            <a:spLocks noChangeArrowheads="1"/>
          </p:cNvSpPr>
          <p:nvPr/>
        </p:nvSpPr>
        <p:spPr bwMode="auto">
          <a:xfrm>
            <a:off x="214130" y="219554"/>
            <a:ext cx="8918575" cy="784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PHÒNG GIÁO DỤC VÀ ĐÀO TẠO HUYỆN….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TRƯỜNG THCS……….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100791" y="2532169"/>
            <a:ext cx="60145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/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1219200" y="2378281"/>
            <a:ext cx="7239000" cy="2308324"/>
          </a:xfrm>
          <a:prstGeom prst="rect">
            <a:avLst/>
          </a:prstGeom>
          <a:noFill/>
          <a:ln w="57150">
            <a:solidFill>
              <a:srgbClr val="FF0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 err="1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Môn</a:t>
            </a:r>
            <a:r>
              <a:rPr kumimoji="0" lang="en-US" altLang="en-US" sz="2400" b="1" i="0" u="none" strike="noStrike" kern="120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en-US" altLang="en-US" dirty="0" err="1">
                <a:ln/>
                <a:solidFill>
                  <a:srgbClr val="C00000"/>
                </a:solidFill>
                <a:cs typeface="Times New Roman" panose="02020603050405020304" pitchFamily="18" charset="0"/>
              </a:rPr>
              <a:t>Lịch</a:t>
            </a:r>
            <a:r>
              <a:rPr lang="en-US" altLang="en-US" dirty="0">
                <a:ln/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n/>
                <a:solidFill>
                  <a:srgbClr val="C00000"/>
                </a:solidFill>
                <a:cs typeface="Times New Roman" panose="02020603050405020304" pitchFamily="18" charset="0"/>
              </a:rPr>
              <a:t>Sử</a:t>
            </a:r>
            <a:r>
              <a:rPr lang="en-US" altLang="en-US" dirty="0">
                <a:ln/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n/>
                <a:solidFill>
                  <a:srgbClr val="C00000"/>
                </a:solidFill>
                <a:cs typeface="Times New Roman" panose="02020603050405020304" pitchFamily="18" charset="0"/>
              </a:rPr>
              <a:t>và</a:t>
            </a:r>
            <a:r>
              <a:rPr lang="en-US" altLang="en-US" dirty="0">
                <a:ln/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n/>
                <a:solidFill>
                  <a:srgbClr val="C00000"/>
                </a:solidFill>
                <a:cs typeface="Times New Roman" panose="02020603050405020304" pitchFamily="18" charset="0"/>
              </a:rPr>
              <a:t>Địa</a:t>
            </a:r>
            <a:r>
              <a:rPr lang="en-US" altLang="en-US" dirty="0">
                <a:ln/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ln/>
                <a:solidFill>
                  <a:srgbClr val="C00000"/>
                </a:solidFill>
                <a:cs typeface="Times New Roman" panose="02020603050405020304" pitchFamily="18" charset="0"/>
              </a:rPr>
              <a:t>lý</a:t>
            </a:r>
            <a:r>
              <a:rPr lang="en-US" altLang="en-US" dirty="0">
                <a:ln/>
                <a:solidFill>
                  <a:srgbClr val="C00000"/>
                </a:solidFill>
                <a:cs typeface="Times New Roman" panose="02020603050405020304" pitchFamily="18" charset="0"/>
              </a:rPr>
              <a:t> 8 - </a:t>
            </a:r>
            <a:r>
              <a:rPr kumimoji="0" lang="en-US" altLang="en-US" sz="2400" b="1" i="0" u="none" strike="noStrike" kern="120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KNTTVCS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 err="1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kumimoji="0" lang="en-US" altLang="en-US" sz="2400" b="1" i="0" u="none" strike="noStrike" kern="120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viên</a:t>
            </a:r>
            <a:r>
              <a:rPr kumimoji="0" lang="en-US" altLang="en-US" sz="2400" b="1" i="0" u="none" strike="noStrike" kern="120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E- mail: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 err="1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Điện</a:t>
            </a:r>
            <a:r>
              <a:rPr kumimoji="0" lang="en-US" altLang="en-US" sz="2400" b="1" i="0" u="none" strike="noStrike" kern="120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thoại</a:t>
            </a:r>
            <a:r>
              <a:rPr kumimoji="0" lang="en-US" altLang="en-US" sz="2400" b="1" i="0" u="none" strike="noStrike" kern="120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</a:t>
            </a:r>
            <a:r>
              <a:rPr kumimoji="0" lang="en-US" sz="2400" b="1" i="0" u="none" strike="noStrike" kern="120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Địa</a:t>
            </a:r>
            <a:r>
              <a:rPr kumimoji="0" lang="en-US" sz="2400" b="1" i="0" u="none" strike="noStrike" kern="120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chỉ</a:t>
            </a:r>
            <a:r>
              <a:rPr kumimoji="0" lang="en-US" sz="2400" b="1" i="0" u="none" strike="noStrike" kern="1200" cap="none" spc="0" normalizeH="0" baseline="0" noProof="0" dirty="0">
                <a:ln/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03629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3187" y="124064"/>
            <a:ext cx="8899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       </a:t>
            </a:r>
            <a:r>
              <a:rPr kumimoji="0" lang="vi-VN" alt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MỤC TIÊU BÀI HỌC                                   </a:t>
            </a:r>
          </a:p>
        </p:txBody>
      </p:sp>
      <p:sp>
        <p:nvSpPr>
          <p:cNvPr id="557" name="Rectangle 556"/>
          <p:cNvSpPr/>
          <p:nvPr/>
        </p:nvSpPr>
        <p:spPr>
          <a:xfrm>
            <a:off x="103188" y="66126"/>
            <a:ext cx="8888413" cy="4985698"/>
          </a:xfrm>
          <a:prstGeom prst="rect">
            <a:avLst/>
          </a:prstGeom>
          <a:noFill/>
          <a:ln w="50800" cmpd="thinThick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868" y="45391"/>
            <a:ext cx="778754" cy="927845"/>
          </a:xfrm>
          <a:prstGeom prst="rect">
            <a:avLst/>
          </a:prstGeom>
        </p:spPr>
      </p:pic>
      <p:sp>
        <p:nvSpPr>
          <p:cNvPr id="10" name="Pentagon 9"/>
          <p:cNvSpPr/>
          <p:nvPr/>
        </p:nvSpPr>
        <p:spPr>
          <a:xfrm>
            <a:off x="217487" y="858301"/>
            <a:ext cx="8888413" cy="4105617"/>
          </a:xfrm>
          <a:prstGeom prst="homePlate">
            <a:avLst/>
          </a:prstGeom>
          <a:solidFill>
            <a:srgbClr val="FFFF99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sưu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42C2730C-F638-F416-B324-A408F5D79568}"/>
              </a:ext>
            </a:extLst>
          </p:cNvPr>
          <p:cNvSpPr txBox="1"/>
          <p:nvPr/>
        </p:nvSpPr>
        <p:spPr>
          <a:xfrm>
            <a:off x="304800" y="9596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riêng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75052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3187" y="124064"/>
            <a:ext cx="8899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       </a:t>
            </a:r>
            <a:r>
              <a:rPr kumimoji="0" lang="vi-VN" alt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MỤC TIÊU BÀI HỌC                                   </a:t>
            </a:r>
          </a:p>
        </p:txBody>
      </p:sp>
      <p:sp>
        <p:nvSpPr>
          <p:cNvPr id="557" name="Rectangle 556"/>
          <p:cNvSpPr/>
          <p:nvPr/>
        </p:nvSpPr>
        <p:spPr>
          <a:xfrm>
            <a:off x="103188" y="66126"/>
            <a:ext cx="8888413" cy="4985698"/>
          </a:xfrm>
          <a:prstGeom prst="rect">
            <a:avLst/>
          </a:prstGeom>
          <a:noFill/>
          <a:ln w="50800" cmpd="thinThick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868" y="45391"/>
            <a:ext cx="778754" cy="927845"/>
          </a:xfrm>
          <a:prstGeom prst="rect">
            <a:avLst/>
          </a:prstGeom>
        </p:spPr>
      </p:pic>
      <p:sp>
        <p:nvSpPr>
          <p:cNvPr id="10" name="Pentagon 9"/>
          <p:cNvSpPr/>
          <p:nvPr/>
        </p:nvSpPr>
        <p:spPr>
          <a:xfrm>
            <a:off x="190499" y="858301"/>
            <a:ext cx="8888413" cy="4105617"/>
          </a:xfrm>
          <a:prstGeom prst="homePlate">
            <a:avLst/>
          </a:prstGeom>
          <a:solidFill>
            <a:srgbClr val="FFFF99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Bổi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vê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song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Bổi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dưỡng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nay.</a:t>
            </a: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42C2730C-F638-F416-B324-A408F5D79568}"/>
              </a:ext>
            </a:extLst>
          </p:cNvPr>
          <p:cNvSpPr txBox="1"/>
          <p:nvPr/>
        </p:nvSpPr>
        <p:spPr>
          <a:xfrm>
            <a:off x="304800" y="9596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3.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Phẩm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chất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973080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n 2">
            <a:extLst>
              <a:ext uri="{FF2B5EF4-FFF2-40B4-BE49-F238E27FC236}">
                <a16:creationId xmlns:a16="http://schemas.microsoft.com/office/drawing/2014/main" id="{6437E96C-B4D7-4CA6-90EE-43A5C748EF9C}"/>
              </a:ext>
            </a:extLst>
          </p:cNvPr>
          <p:cNvSpPr/>
          <p:nvPr/>
        </p:nvSpPr>
        <p:spPr>
          <a:xfrm>
            <a:off x="234277" y="454668"/>
            <a:ext cx="3237355" cy="3086100"/>
          </a:xfrm>
          <a:prstGeom prst="sun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12FD0D-3345-4D97-BED4-5A0590056D2D}"/>
              </a:ext>
            </a:extLst>
          </p:cNvPr>
          <p:cNvSpPr txBox="1"/>
          <p:nvPr/>
        </p:nvSpPr>
        <p:spPr>
          <a:xfrm>
            <a:off x="3735374" y="1662149"/>
            <a:ext cx="58658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HÌNH THÀNH KIẾN THỨC</a:t>
            </a:r>
            <a:endParaRPr lang="en-US" sz="3200" dirty="0">
              <a:solidFill>
                <a:prstClr val="black"/>
              </a:solidFill>
            </a:endParaRPr>
          </a:p>
        </p:txBody>
      </p:sp>
      <p:pic>
        <p:nvPicPr>
          <p:cNvPr id="4" name="Hình ảnh 3" descr="Ảnh có chứa văn bản, bảng trắng&#10;&#10;Mô tả được tạo tự động">
            <a:extLst>
              <a:ext uri="{FF2B5EF4-FFF2-40B4-BE49-F238E27FC236}">
                <a16:creationId xmlns:a16="http://schemas.microsoft.com/office/drawing/2014/main" id="{887EE42C-D077-4645-BBF8-B59F43E89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073" y="2674299"/>
            <a:ext cx="2186740" cy="2186740"/>
          </a:xfrm>
          <a:prstGeom prst="rect">
            <a:avLst/>
          </a:prstGeom>
        </p:spPr>
      </p:pic>
      <p:sp>
        <p:nvSpPr>
          <p:cNvPr id="6" name="Google Shape;157;p20">
            <a:extLst>
              <a:ext uri="{FF2B5EF4-FFF2-40B4-BE49-F238E27FC236}">
                <a16:creationId xmlns:a16="http://schemas.microsoft.com/office/drawing/2014/main" id="{549CE1D0-6956-4876-8361-E0F1378BD373}"/>
              </a:ext>
            </a:extLst>
          </p:cNvPr>
          <p:cNvSpPr/>
          <p:nvPr/>
        </p:nvSpPr>
        <p:spPr>
          <a:xfrm>
            <a:off x="3963976" y="695755"/>
            <a:ext cx="1063185" cy="600576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sz="1050"/>
          </a:p>
        </p:txBody>
      </p:sp>
      <p:sp>
        <p:nvSpPr>
          <p:cNvPr id="7" name="Google Shape;163;p20">
            <a:extLst>
              <a:ext uri="{FF2B5EF4-FFF2-40B4-BE49-F238E27FC236}">
                <a16:creationId xmlns:a16="http://schemas.microsoft.com/office/drawing/2014/main" id="{9EF570CD-1298-405C-894A-213B5893CEEA}"/>
              </a:ext>
            </a:extLst>
          </p:cNvPr>
          <p:cNvSpPr/>
          <p:nvPr/>
        </p:nvSpPr>
        <p:spPr>
          <a:xfrm>
            <a:off x="4996984" y="454668"/>
            <a:ext cx="522521" cy="295194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sz="1050"/>
          </a:p>
        </p:txBody>
      </p:sp>
      <p:sp>
        <p:nvSpPr>
          <p:cNvPr id="8" name="Google Shape;157;p20">
            <a:extLst>
              <a:ext uri="{FF2B5EF4-FFF2-40B4-BE49-F238E27FC236}">
                <a16:creationId xmlns:a16="http://schemas.microsoft.com/office/drawing/2014/main" id="{73F07BD9-D0A3-45DF-92E3-95CBDA06D588}"/>
              </a:ext>
            </a:extLst>
          </p:cNvPr>
          <p:cNvSpPr/>
          <p:nvPr/>
        </p:nvSpPr>
        <p:spPr>
          <a:xfrm>
            <a:off x="5661293" y="864603"/>
            <a:ext cx="1283501" cy="685007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9BCF6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sz="1050"/>
          </a:p>
        </p:txBody>
      </p:sp>
    </p:spTree>
    <p:extLst>
      <p:ext uri="{BB962C8B-B14F-4D97-AF65-F5344CB8AC3E}">
        <p14:creationId xmlns:p14="http://schemas.microsoft.com/office/powerpoint/2010/main" val="213418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" y="0"/>
            <a:ext cx="9144000" cy="7848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+mj-lt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+mj-lt"/>
              </a:rPr>
              <a:t> 2: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XVIII.</a:t>
            </a:r>
          </a:p>
          <a:p>
            <a:pPr algn="ctr"/>
            <a:r>
              <a:rPr lang="en-US" sz="21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100" b="1" dirty="0" err="1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1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2)</a:t>
            </a:r>
            <a:endParaRPr lang="en-US" sz="2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30D2882-C079-CEAA-D714-12AF526F8F25}"/>
              </a:ext>
            </a:extLst>
          </p:cNvPr>
          <p:cNvSpPr txBox="1"/>
          <p:nvPr/>
        </p:nvSpPr>
        <p:spPr>
          <a:xfrm>
            <a:off x="76200" y="784830"/>
            <a:ext cx="8991600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ý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chất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đặc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mạng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Pháp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5A1FE092-427D-1115-4A4A-BF884321A03A}"/>
              </a:ext>
            </a:extLst>
          </p:cNvPr>
          <p:cNvSpPr txBox="1"/>
          <p:nvPr/>
        </p:nvSpPr>
        <p:spPr>
          <a:xfrm>
            <a:off x="7620" y="2129957"/>
            <a:ext cx="9060180" cy="1081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Nhiệm</a:t>
            </a:r>
            <a:r>
              <a:rPr lang="en-US" sz="2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vụ</a:t>
            </a:r>
            <a:r>
              <a:rPr lang="en-US" sz="2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HS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đọc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SGK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vi-VN" sz="2800" b="0" i="1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ãy</a:t>
            </a:r>
            <a:r>
              <a:rPr lang="vi-VN" sz="2800" b="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nêu kết quả của Cách mạng tư sản Pháp.</a:t>
            </a:r>
            <a:endParaRPr lang="en-US" sz="2800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AE218DD5-3ADE-A1CA-B3D0-7CD6BC46D3D7}"/>
              </a:ext>
            </a:extLst>
          </p:cNvPr>
          <p:cNvSpPr txBox="1"/>
          <p:nvPr/>
        </p:nvSpPr>
        <p:spPr>
          <a:xfrm>
            <a:off x="76200" y="3211279"/>
            <a:ext cx="8991600" cy="183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155700" algn="just">
              <a:lnSpc>
                <a:spcPts val="3360"/>
              </a:lnSpc>
            </a:pPr>
            <a:r>
              <a:rPr lang="en-US" sz="2800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Nhiệm</a:t>
            </a:r>
            <a:r>
              <a:rPr lang="en-US" sz="2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thảo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ghi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indent="330200" algn="just">
              <a:lnSpc>
                <a:spcPts val="3360"/>
              </a:lnSpc>
            </a:pPr>
            <a:r>
              <a:rPr lang="vi-VN" sz="2800" i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 1,2: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330200" algn="just">
              <a:lnSpc>
                <a:spcPts val="3360"/>
              </a:lnSpc>
            </a:pPr>
            <a:r>
              <a:rPr lang="vi-VN" sz="2800" i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 3,4: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indent="330200" algn="just">
              <a:lnSpc>
                <a:spcPts val="3360"/>
              </a:lnSpc>
            </a:pPr>
            <a:r>
              <a:rPr lang="vi-VN" sz="2800" i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 5,6: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831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" y="0"/>
            <a:ext cx="9144000" cy="7848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+mj-lt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+mj-lt"/>
              </a:rPr>
              <a:t> 2: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XVIII.</a:t>
            </a:r>
          </a:p>
          <a:p>
            <a:pPr algn="ctr"/>
            <a:r>
              <a:rPr lang="en-US" sz="21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100" b="1" dirty="0" err="1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1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2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30D2882-C079-CEAA-D714-12AF526F8F25}"/>
              </a:ext>
            </a:extLst>
          </p:cNvPr>
          <p:cNvSpPr txBox="1"/>
          <p:nvPr/>
        </p:nvSpPr>
        <p:spPr>
          <a:xfrm>
            <a:off x="0" y="784830"/>
            <a:ext cx="9074150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ý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chất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đặc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mạng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Pháp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7AA576AF-3E52-B0EA-1837-9944ECA14BC3}"/>
              </a:ext>
            </a:extLst>
          </p:cNvPr>
          <p:cNvSpPr txBox="1"/>
          <p:nvPr/>
        </p:nvSpPr>
        <p:spPr>
          <a:xfrm>
            <a:off x="381000" y="2023465"/>
            <a:ext cx="9060180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Nhiệm</a:t>
            </a:r>
            <a:r>
              <a:rPr lang="en-US" sz="2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vụ</a:t>
            </a:r>
            <a:r>
              <a:rPr lang="en-US" sz="2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vi-VN" sz="2800" b="0" i="1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ết</a:t>
            </a:r>
            <a:r>
              <a:rPr lang="vi-VN" sz="2800" b="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quả của Cách mạng tư sản Pháp</a:t>
            </a:r>
            <a:r>
              <a:rPr lang="vi-VN" sz="2800" b="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83B4CA8-65ED-41DA-0A51-AA123FB0D936}"/>
              </a:ext>
            </a:extLst>
          </p:cNvPr>
          <p:cNvSpPr txBox="1"/>
          <p:nvPr/>
        </p:nvSpPr>
        <p:spPr>
          <a:xfrm>
            <a:off x="41910" y="2775115"/>
            <a:ext cx="872109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500380" algn="l"/>
              </a:tabLst>
            </a:pPr>
            <a:r>
              <a:rPr lang="en-US" sz="2800" i="1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xoá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352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" y="0"/>
            <a:ext cx="9144000" cy="7848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+mj-lt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+mj-lt"/>
              </a:rPr>
              <a:t> 2: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XVIII.</a:t>
            </a:r>
          </a:p>
          <a:p>
            <a:pPr algn="ctr"/>
            <a:r>
              <a:rPr lang="en-US" sz="21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100" b="1" dirty="0" err="1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1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2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30D2882-C079-CEAA-D714-12AF526F8F25}"/>
              </a:ext>
            </a:extLst>
          </p:cNvPr>
          <p:cNvSpPr txBox="1"/>
          <p:nvPr/>
        </p:nvSpPr>
        <p:spPr>
          <a:xfrm>
            <a:off x="7620" y="803880"/>
            <a:ext cx="9074150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ý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chất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đặc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mạng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Pháp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CA3D2437-FB89-2F53-D2A8-A9D0787152DA}"/>
              </a:ext>
            </a:extLst>
          </p:cNvPr>
          <p:cNvSpPr txBox="1"/>
          <p:nvPr/>
        </p:nvSpPr>
        <p:spPr>
          <a:xfrm>
            <a:off x="36557" y="1881585"/>
            <a:ext cx="47117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Nhiệm</a:t>
            </a:r>
            <a:r>
              <a:rPr lang="en-US" sz="2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u="sng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2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endParaRPr lang="en-US" sz="2800" u="sng" dirty="0"/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0F3BE5EF-B67E-38EB-9D94-00FB8ACA0D77}"/>
              </a:ext>
            </a:extLst>
          </p:cNvPr>
          <p:cNvSpPr txBox="1"/>
          <p:nvPr/>
        </p:nvSpPr>
        <p:spPr>
          <a:xfrm>
            <a:off x="-228600" y="2414772"/>
            <a:ext cx="8526780" cy="503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30200" algn="just">
              <a:lnSpc>
                <a:spcPts val="3360"/>
              </a:lnSpc>
            </a:pPr>
            <a:r>
              <a:rPr lang="vi-VN" sz="2800" i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 1,</a:t>
            </a:r>
            <a:r>
              <a:rPr lang="en-US" sz="2800" i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2: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chất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96009F63-AF4B-F5AC-5043-50DAF05E684C}"/>
              </a:ext>
            </a:extLst>
          </p:cNvPr>
          <p:cNvSpPr txBox="1"/>
          <p:nvPr/>
        </p:nvSpPr>
        <p:spPr>
          <a:xfrm>
            <a:off x="228600" y="3213710"/>
            <a:ext cx="883158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509270" algn="l"/>
              </a:tabLst>
            </a:pPr>
            <a:r>
              <a:rPr lang="en-US" sz="2800" i="1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740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" y="0"/>
            <a:ext cx="9144000" cy="7848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+mj-lt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+mj-lt"/>
              </a:rPr>
              <a:t> 2: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XVIII.</a:t>
            </a:r>
          </a:p>
          <a:p>
            <a:pPr algn="ctr"/>
            <a:r>
              <a:rPr lang="en-US" sz="21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100" b="1" dirty="0" err="1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1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endParaRPr lang="en-US" sz="2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30D2882-C079-CEAA-D714-12AF526F8F25}"/>
              </a:ext>
            </a:extLst>
          </p:cNvPr>
          <p:cNvSpPr txBox="1"/>
          <p:nvPr/>
        </p:nvSpPr>
        <p:spPr>
          <a:xfrm>
            <a:off x="0" y="784830"/>
            <a:ext cx="9074150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ý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chất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đặc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mạng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Pháp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444092C5-084C-CE13-6907-12B54B2CAA3F}"/>
              </a:ext>
            </a:extLst>
          </p:cNvPr>
          <p:cNvSpPr txBox="1"/>
          <p:nvPr/>
        </p:nvSpPr>
        <p:spPr>
          <a:xfrm>
            <a:off x="20320" y="1932002"/>
            <a:ext cx="9066530" cy="503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30200" algn="just">
              <a:lnSpc>
                <a:spcPts val="3360"/>
              </a:lnSpc>
            </a:pPr>
            <a:r>
              <a:rPr lang="vi-VN" sz="2800" i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 3,4: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4680AF1C-0841-ADBB-B736-832971D05105}"/>
              </a:ext>
            </a:extLst>
          </p:cNvPr>
          <p:cNvSpPr txBox="1"/>
          <p:nvPr/>
        </p:nvSpPr>
        <p:spPr>
          <a:xfrm>
            <a:off x="-25400" y="2571750"/>
            <a:ext cx="906653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506730" algn="l"/>
              </a:tabLst>
            </a:pPr>
            <a:r>
              <a:rPr lang="en-US" sz="280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sz="2800" i="1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nhiễu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Âu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317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" y="0"/>
            <a:ext cx="9144000" cy="7848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solidFill>
                  <a:srgbClr val="FF0000"/>
                </a:solidFill>
                <a:latin typeface="+mj-lt"/>
              </a:rPr>
              <a:t>BÀI</a:t>
            </a:r>
            <a:r>
              <a:rPr lang="en-US" sz="2400" b="1" dirty="0">
                <a:solidFill>
                  <a:srgbClr val="FF0000"/>
                </a:solidFill>
                <a:latin typeface="+mj-lt"/>
              </a:rPr>
              <a:t> 2: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XVIII.</a:t>
            </a:r>
          </a:p>
          <a:p>
            <a:pPr algn="ctr"/>
            <a:r>
              <a:rPr lang="en-US" sz="21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100" b="1" dirty="0" err="1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1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2)</a:t>
            </a:r>
            <a:endParaRPr lang="en-US" sz="2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30D2882-C079-CEAA-D714-12AF526F8F25}"/>
              </a:ext>
            </a:extLst>
          </p:cNvPr>
          <p:cNvSpPr txBox="1"/>
          <p:nvPr/>
        </p:nvSpPr>
        <p:spPr>
          <a:xfrm>
            <a:off x="-6350" y="895350"/>
            <a:ext cx="9074150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Kết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quả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ý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nghĩa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tính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chất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đặc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điểm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chính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mạng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tư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Pháp</a:t>
            </a:r>
            <a:r>
              <a:rPr lang="en-US" sz="28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8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C44FB14-045C-CE04-902E-AB5B19AFAB49}"/>
              </a:ext>
            </a:extLst>
          </p:cNvPr>
          <p:cNvSpPr txBox="1"/>
          <p:nvPr/>
        </p:nvSpPr>
        <p:spPr>
          <a:xfrm>
            <a:off x="228600" y="2091610"/>
            <a:ext cx="8610600" cy="503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30200" algn="just">
              <a:lnSpc>
                <a:spcPts val="3360"/>
              </a:lnSpc>
            </a:pPr>
            <a:r>
              <a:rPr lang="vi-VN" sz="2800" i="0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 5,6: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sản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6C643C90-BC1E-42FA-AF20-C8E025DD18FA}"/>
              </a:ext>
            </a:extLst>
          </p:cNvPr>
          <p:cNvSpPr txBox="1"/>
          <p:nvPr/>
        </p:nvSpPr>
        <p:spPr>
          <a:xfrm>
            <a:off x="7620" y="2800350"/>
            <a:ext cx="890778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Clr>
                <a:srgbClr val="000000"/>
              </a:buClr>
              <a:buSzPts val="1300"/>
              <a:buFont typeface="Symbol" panose="05050102010706020507" pitchFamily="18" charset="2"/>
              <a:buChar char="-"/>
              <a:tabLst>
                <a:tab pos="506730" algn="l"/>
              </a:tabLst>
            </a:pPr>
            <a:r>
              <a:rPr lang="en-US" sz="2800" i="1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i="1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u="none" strike="noStrike" spc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quôc</a:t>
            </a:r>
            <a:r>
              <a:rPr lang="en-US" sz="2800" u="none" strike="noStrike" spc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890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" y="0"/>
            <a:ext cx="9144000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vi-VN" sz="2200" b="1" dirty="0">
                <a:solidFill>
                  <a:srgbClr val="FF0000"/>
                </a:solidFill>
                <a:latin typeface="+mj-lt"/>
              </a:rPr>
              <a:t>BÀI</a:t>
            </a:r>
            <a:r>
              <a:rPr lang="en-US" sz="2200" b="1" dirty="0">
                <a:solidFill>
                  <a:srgbClr val="FF0000"/>
                </a:solidFill>
                <a:latin typeface="+mj-lt"/>
              </a:rPr>
              <a:t> 2: </a:t>
            </a:r>
            <a:r>
              <a:rPr lang="en-US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XVIII.  </a:t>
            </a:r>
            <a:r>
              <a:rPr lang="en-US" sz="22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b="1" dirty="0" err="1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2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2)</a:t>
            </a:r>
            <a:endParaRPr lang="en-US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770436"/>
              </p:ext>
            </p:extLst>
          </p:nvPr>
        </p:nvGraphicFramePr>
        <p:xfrm>
          <a:off x="76200" y="514350"/>
          <a:ext cx="8915400" cy="4572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671807304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198043106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815203697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2648535"/>
                    </a:ext>
                  </a:extLst>
                </a:gridCol>
              </a:tblGrid>
              <a:tr h="391652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2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quả</a:t>
                      </a:r>
                      <a:endParaRPr lang="en-US" sz="2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Ý</a:t>
                      </a:r>
                      <a:r>
                        <a:rPr lang="en-US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nghĩa</a:t>
                      </a:r>
                      <a:endParaRPr lang="en-US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/>
                      </a:pPr>
                      <a:r>
                        <a:rPr lang="en-US" sz="22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2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200" b="1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chất</a:t>
                      </a:r>
                      <a:endParaRPr lang="en-US" sz="22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400" b="1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4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219045"/>
                  </a:ext>
                </a:extLst>
              </a:tr>
              <a:tr h="4180348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500"/>
                        </a:lnSpc>
                      </a:pPr>
                      <a:r>
                        <a:rPr lang="nl-NL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8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500"/>
                        </a:lnSpc>
                      </a:pPr>
                      <a:r>
                        <a:rPr lang="nl-NL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8489794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4300" y="971550"/>
            <a:ext cx="190500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xóa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CNTB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19300" y="888087"/>
            <a:ext cx="24003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>
                <a:srgbClr val="000000"/>
              </a:buClr>
              <a:buSzPts val="1300"/>
              <a:tabLst>
                <a:tab pos="506730" algn="l"/>
              </a:tabLst>
            </a:pP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hưởng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19600" y="971550"/>
            <a:ext cx="2438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>
                <a:srgbClr val="000000"/>
              </a:buClr>
              <a:buSzPts val="1300"/>
              <a:tabLst>
                <a:tab pos="506730" algn="l"/>
              </a:tabLst>
            </a:pP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57400" y="3326042"/>
            <a:ext cx="2362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>
                <a:srgbClr val="000000"/>
              </a:buClr>
              <a:buSzPts val="1300"/>
              <a:tabLst>
                <a:tab pos="506730" algn="l"/>
              </a:tabLst>
            </a:pP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19900" y="971551"/>
            <a:ext cx="217169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>
                <a:srgbClr val="000000"/>
              </a:buClr>
              <a:buSzPts val="1300"/>
              <a:tabLst>
                <a:tab pos="506730" algn="l"/>
              </a:tabLst>
            </a:pP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81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7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NHÓM</a:t>
            </a:r>
          </a:p>
        </p:txBody>
      </p:sp>
      <p:sp>
        <p:nvSpPr>
          <p:cNvPr id="4" name="AutoShape 17"/>
          <p:cNvSpPr>
            <a:spLocks noChangeArrowheads="1"/>
          </p:cNvSpPr>
          <p:nvPr/>
        </p:nvSpPr>
        <p:spPr bwMode="auto">
          <a:xfrm>
            <a:off x="3429000" y="1064232"/>
            <a:ext cx="5715000" cy="2714625"/>
          </a:xfrm>
          <a:prstGeom prst="cloudCallout">
            <a:avLst>
              <a:gd name="adj1" fmla="val -51870"/>
              <a:gd name="adj2" fmla="val 64778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XVIII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triệt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 eaLnBrk="1" hangingPunct="1"/>
            <a:r>
              <a:rPr lang="en-US" altLang="en-US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</a:p>
        </p:txBody>
      </p:sp>
      <p:pic>
        <p:nvPicPr>
          <p:cNvPr id="23556" name="Picture 2" descr="Đọc: Học thầy, học bạn (Nguyễn Thanh Tú) - Hoc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81" y="2895600"/>
            <a:ext cx="2771775" cy="216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74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6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br>
              <a:rPr lang="en-US" sz="26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CHƠI: </a:t>
            </a:r>
            <a:r>
              <a:rPr lang="en-US" sz="2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“AI </a:t>
            </a:r>
            <a:r>
              <a:rPr lang="en-US" sz="26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en-US" sz="26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Tx/>
              <a:buChar char="-"/>
            </a:pP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uật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bông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7782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481262" y="1203157"/>
            <a:ext cx="8205537" cy="3391465"/>
          </a:xfrm>
        </p:spPr>
        <p:txBody>
          <a:bodyPr/>
          <a:lstStyle/>
          <a:p>
            <a:pPr marL="0" indent="0" algn="just">
              <a:lnSpc>
                <a:spcPts val="3300"/>
              </a:lnSpc>
              <a:spcBef>
                <a:spcPts val="0"/>
              </a:spcBef>
              <a:buNone/>
            </a:pP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Do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CNTB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Mĩ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ruộng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en-US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en-US" altLang="en-US" dirty="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57200" y="361950"/>
            <a:ext cx="73009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XVIII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triệt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23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ình tự do: Hình 3">
            <a:extLst>
              <a:ext uri="{FF2B5EF4-FFF2-40B4-BE49-F238E27FC236}">
                <a16:creationId xmlns:a16="http://schemas.microsoft.com/office/drawing/2014/main" id="{3243E228-1B86-4555-BF92-381C92037112}"/>
              </a:ext>
            </a:extLst>
          </p:cNvPr>
          <p:cNvSpPr/>
          <p:nvPr/>
        </p:nvSpPr>
        <p:spPr>
          <a:xfrm>
            <a:off x="228600" y="17813"/>
            <a:ext cx="8763000" cy="5068537"/>
          </a:xfrm>
          <a:custGeom>
            <a:avLst/>
            <a:gdLst>
              <a:gd name="connsiteX0" fmla="*/ 152400 w 12192000"/>
              <a:gd name="connsiteY0" fmla="*/ 932329 h 6858000"/>
              <a:gd name="connsiteX1" fmla="*/ 152400 w 12192000"/>
              <a:gd name="connsiteY1" fmla="*/ 6723529 h 6858000"/>
              <a:gd name="connsiteX2" fmla="*/ 11958918 w 12192000"/>
              <a:gd name="connsiteY2" fmla="*/ 6723529 h 6858000"/>
              <a:gd name="connsiteX3" fmla="*/ 11958918 w 12192000"/>
              <a:gd name="connsiteY3" fmla="*/ 932329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52400" y="932329"/>
                </a:moveTo>
                <a:lnTo>
                  <a:pt x="152400" y="6723529"/>
                </a:lnTo>
                <a:lnTo>
                  <a:pt x="11958918" y="6723529"/>
                </a:lnTo>
                <a:lnTo>
                  <a:pt x="11958918" y="93232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TextBox 69">
            <a:extLst>
              <a:ext uri="{FF2B5EF4-FFF2-40B4-BE49-F238E27FC236}">
                <a16:creationId xmlns:a16="http://schemas.microsoft.com/office/drawing/2014/main" id="{8CC9AD0C-8231-4F8F-A7DB-28CBBA9B01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285" y="105872"/>
            <a:ext cx="6142754" cy="57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5000"/>
              </a:lnSpc>
              <a:spcBef>
                <a:spcPts val="450"/>
              </a:spcBef>
              <a:spcAft>
                <a:spcPts val="450"/>
              </a:spcAft>
            </a:pPr>
            <a:r>
              <a:rPr lang="en-US"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LUYỆN TẬP</a:t>
            </a:r>
            <a:endParaRPr lang="vi-VN" sz="2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D5D171-5B1D-41AA-8B11-C55875AFF0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141" y="1088606"/>
            <a:ext cx="1971305" cy="1758020"/>
          </a:xfrm>
          <a:prstGeom prst="rect">
            <a:avLst/>
          </a:prstGeom>
        </p:spPr>
      </p:pic>
      <p:pic>
        <p:nvPicPr>
          <p:cNvPr id="6" name="Question">
            <a:hlinkClick r:id="" action="ppaction://media"/>
            <a:extLst>
              <a:ext uri="{FF2B5EF4-FFF2-40B4-BE49-F238E27FC236}">
                <a16:creationId xmlns:a16="http://schemas.microsoft.com/office/drawing/2014/main" id="{68210F42-FE0C-4DF8-AF13-2524429319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44001" y="1128859"/>
            <a:ext cx="274142" cy="2741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CDB68B-08A3-4AF0-90AE-F53DD560D19A}"/>
              </a:ext>
            </a:extLst>
          </p:cNvPr>
          <p:cNvSpPr txBox="1"/>
          <p:nvPr/>
        </p:nvSpPr>
        <p:spPr>
          <a:xfrm>
            <a:off x="2202874" y="696191"/>
            <a:ext cx="51921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“AI LÀ TRIỆU PHÚ”</a:t>
            </a:r>
            <a:endParaRPr lang="vi-VN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547485-848E-4651-8892-0E6203E01AA9}"/>
              </a:ext>
            </a:extLst>
          </p:cNvPr>
          <p:cNvSpPr txBox="1"/>
          <p:nvPr/>
        </p:nvSpPr>
        <p:spPr>
          <a:xfrm>
            <a:off x="578923" y="2650510"/>
            <a:ext cx="813162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25016" indent="-125016">
              <a:lnSpc>
                <a:spcPts val="2700"/>
              </a:lnSpc>
              <a:buFontTx/>
              <a:buChar char="-"/>
            </a:pP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69069" indent="-169069">
              <a:lnSpc>
                <a:spcPts val="2700"/>
              </a:lnSpc>
              <a:buFontTx/>
              <a:buChar char="-"/>
            </a:pP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14313" indent="-214313">
              <a:lnSpc>
                <a:spcPts val="2700"/>
              </a:lnSpc>
              <a:buFontTx/>
              <a:buChar char="-"/>
            </a:pP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2700"/>
              </a:lnSpc>
            </a:pP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HS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“TRIỆU PHÚ”,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10.</a:t>
            </a:r>
          </a:p>
        </p:txBody>
      </p:sp>
    </p:spTree>
    <p:extLst>
      <p:ext uri="{BB962C8B-B14F-4D97-AF65-F5344CB8AC3E}">
        <p14:creationId xmlns:p14="http://schemas.microsoft.com/office/powerpoint/2010/main" val="37291035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3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2AB8A841-494C-4C05-B559-B83B93E270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410" y="133350"/>
            <a:ext cx="1950773" cy="1760837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359206" y="4705350"/>
            <a:ext cx="6858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1129812" y="3790950"/>
            <a:ext cx="6858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838200" y="2564568"/>
            <a:ext cx="6858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995980" y="2051917"/>
            <a:ext cx="7618589" cy="102530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317657" y="2075918"/>
            <a:ext cx="7278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1:Khẩu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1789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ang a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153795" y="3392654"/>
            <a:ext cx="4247859" cy="72557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212774" y="4302368"/>
            <a:ext cx="4342677" cy="70778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dap an a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-152399" y="3519343"/>
            <a:ext cx="455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5781" lvl="1" indent="-192881">
              <a:buClr>
                <a:schemeClr val="bg1"/>
              </a:buClr>
              <a:buFont typeface="Wingdings" panose="05000000000000000000" pitchFamily="2" charset="2"/>
              <a:buChar char=""/>
            </a:pP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do-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dap an c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-152399" y="4433661"/>
            <a:ext cx="4707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5781" lvl="1" indent="-192881">
              <a:buClr>
                <a:schemeClr val="bg1"/>
              </a:buClr>
              <a:buFont typeface="Wingdings" panose="05000000000000000000" pitchFamily="2" charset="2"/>
              <a:buChar char="w"/>
            </a:pP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C.Tự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do-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đẳng-Độc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bang b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4555451" y="3234950"/>
            <a:ext cx="4588549" cy="85658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695833" y="4249262"/>
            <a:ext cx="4295763" cy="858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dap an b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4771353" y="3359369"/>
            <a:ext cx="4133495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>
              <a:lnSpc>
                <a:spcPts val="2500"/>
              </a:lnSpc>
              <a:buClr>
                <a:schemeClr val="bg1"/>
              </a:buClr>
              <a:buFont typeface="Wingdings" panose="05000000000000000000" pitchFamily="2" charset="2"/>
              <a:buChar char="w"/>
            </a:pPr>
            <a:r>
              <a:rPr lang="en-US" sz="2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3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- </a:t>
            </a:r>
            <a:r>
              <a:rPr lang="en-US" sz="23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3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Hạnh</a:t>
            </a:r>
            <a:r>
              <a:rPr lang="en-US" sz="2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phúc</a:t>
            </a:r>
            <a:r>
              <a:rPr lang="en-US" sz="2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300" b="1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dap an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4751657" y="4302368"/>
            <a:ext cx="3844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>
              <a:buClr>
                <a:schemeClr val="bg1"/>
              </a:buClr>
              <a:buFont typeface="Wingdings" panose="05000000000000000000" pitchFamily="2" charset="2"/>
              <a:buChar char="w"/>
            </a:pPr>
            <a:r>
              <a:rPr lang="en-US" sz="23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D.Tự</a:t>
            </a:r>
            <a:r>
              <a:rPr lang="en-US" sz="2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- </a:t>
            </a:r>
            <a:r>
              <a:rPr lang="en-US" sz="23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3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3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300" b="1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128859"/>
            <a:ext cx="274142" cy="27414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474702"/>
            <a:ext cx="274142" cy="27414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0134" y="1809650"/>
            <a:ext cx="274142" cy="27414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0134" y="2122544"/>
            <a:ext cx="274142" cy="2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89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4294F01-75A2-47C6-8975-F699C21E23C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00" y="1"/>
            <a:ext cx="2565647" cy="2171466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227790" y="4629996"/>
            <a:ext cx="6286778" cy="5715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749192" y="3771611"/>
            <a:ext cx="8010665" cy="17198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1120561" y="2876550"/>
            <a:ext cx="6858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1528614" y="2359055"/>
            <a:ext cx="6041893" cy="938540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828800" y="2359056"/>
            <a:ext cx="5411442" cy="83099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1789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5" name="bang b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4645444" y="3472470"/>
            <a:ext cx="4267624" cy="75301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227787" y="4353051"/>
            <a:ext cx="4115611" cy="73329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" name="cau hoi b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4645445" y="3472470"/>
            <a:ext cx="43748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 defTabSz="514350">
              <a:buClr>
                <a:schemeClr val="bg1"/>
              </a:buClr>
              <a:buFont typeface="Wingdings" panose="05000000000000000000" pitchFamily="2" charset="2"/>
              <a:buChar char="w"/>
              <a:defRPr/>
            </a:pP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điển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b="1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cau hoi c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304800" y="4262826"/>
            <a:ext cx="40385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 defTabSz="514350">
              <a:buClr>
                <a:schemeClr val="bg1"/>
              </a:buClr>
              <a:buFont typeface="Wingdings" panose="05000000000000000000" pitchFamily="2" charset="2"/>
              <a:buChar char="w"/>
              <a:defRPr/>
            </a:pP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cuộc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mạng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chủ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227787" y="3500870"/>
            <a:ext cx="4233626" cy="72462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 sz="1013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601313" y="4353050"/>
            <a:ext cx="4311754" cy="733299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304800" y="3594553"/>
            <a:ext cx="42965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 defTabSz="514350">
              <a:buClr>
                <a:schemeClr val="bg1"/>
              </a:buClr>
              <a:buFont typeface="Wingdings" panose="05000000000000000000" pitchFamily="2" charset="2"/>
              <a:buChar char="w"/>
              <a:defRPr/>
            </a:pP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</a:t>
            </a:r>
            <a:r>
              <a:rPr lang="en-US" sz="2200" dirty="0"/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4800600" y="4336621"/>
            <a:ext cx="3959257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 defTabSz="514350">
              <a:lnSpc>
                <a:spcPts val="2500"/>
              </a:lnSpc>
              <a:buClr>
                <a:schemeClr val="bg1"/>
              </a:buClr>
              <a:buFont typeface="Wingdings" panose="05000000000000000000" pitchFamily="2" charset="2"/>
              <a:buChar char="w"/>
              <a:defRPr/>
            </a:pP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cuộc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mạng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giải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phóng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tộc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128859"/>
            <a:ext cx="274142" cy="27414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474702"/>
            <a:ext cx="274142" cy="27414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0134" y="1809650"/>
            <a:ext cx="274142" cy="27414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0134" y="2122544"/>
            <a:ext cx="274142" cy="2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0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 animBg="1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96" y="113542"/>
            <a:ext cx="1950773" cy="1950773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339601" y="4750393"/>
            <a:ext cx="8575799" cy="56327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185412" y="3943350"/>
            <a:ext cx="6858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685800" y="2616200"/>
            <a:ext cx="6858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803488" y="2126970"/>
            <a:ext cx="7850431" cy="100436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295400" y="2186093"/>
            <a:ext cx="686230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4585737" y="4229041"/>
            <a:ext cx="4449002" cy="95099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0735" indent="-160735" algn="ctr" defTabSz="514350">
              <a:buClr>
                <a:schemeClr val="bg1"/>
              </a:buClr>
              <a:buFont typeface="Wingdings" panose="05000000000000000000" pitchFamily="2" charset="2"/>
              <a:buChar char="w"/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4490512" y="3304365"/>
            <a:ext cx="4586910" cy="85601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0735" indent="-160735" algn="ctr" defTabSz="514350">
              <a:buClr>
                <a:schemeClr val="bg1"/>
              </a:buClr>
              <a:buFont typeface="Wingdings" panose="05000000000000000000" pitchFamily="2" charset="2"/>
              <a:buChar char="w"/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4738850" y="4328573"/>
            <a:ext cx="4405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 defTabSz="514350">
              <a:buClr>
                <a:schemeClr val="bg1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D. 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.</a:t>
            </a: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4529936" y="3385642"/>
            <a:ext cx="45474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 defTabSz="514350">
              <a:buClr>
                <a:schemeClr val="bg1"/>
              </a:buClr>
              <a:buFont typeface="Wingdings" panose="05000000000000000000" pitchFamily="2" charset="2"/>
              <a:buChar char="w"/>
              <a:defRPr/>
            </a:pP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 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114502" y="3325687"/>
            <a:ext cx="4348856" cy="85601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-12192" y="4282154"/>
            <a:ext cx="4550684" cy="803273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>
              <a:defRPr/>
            </a:pPr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185413" y="3398153"/>
            <a:ext cx="42736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 defTabSz="514350">
              <a:buClr>
                <a:schemeClr val="bg1"/>
              </a:buClr>
              <a:buFont typeface="Wingdings" panose="05000000000000000000" pitchFamily="2" charset="2"/>
              <a:buChar char="w"/>
              <a:defRPr/>
            </a:pP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defTabSz="514350">
              <a:buClr>
                <a:schemeClr val="bg1"/>
              </a:buClr>
              <a:defRPr/>
            </a:pP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114502" y="4328573"/>
            <a:ext cx="43050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 defTabSz="514350">
              <a:buClr>
                <a:schemeClr val="bg1"/>
              </a:buClr>
              <a:buFont typeface="Wingdings" panose="05000000000000000000" pitchFamily="2" charset="2"/>
              <a:buChar char="w"/>
              <a:defRPr/>
            </a:pP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 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44001" y="1128859"/>
            <a:ext cx="274142" cy="27414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44001" y="1474702"/>
            <a:ext cx="274142" cy="27414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50134" y="1809650"/>
            <a:ext cx="274142" cy="27414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50134" y="2122544"/>
            <a:ext cx="274142" cy="2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8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2AB8A841-494C-4C05-B559-B83B93E270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174" y="361950"/>
            <a:ext cx="2217026" cy="2203697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345314" y="4676051"/>
            <a:ext cx="7843772" cy="22479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345314" y="3959412"/>
            <a:ext cx="6858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573901" y="2952750"/>
            <a:ext cx="6858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573900" y="2389932"/>
            <a:ext cx="7811165" cy="90694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762000" y="2396686"/>
            <a:ext cx="731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200" b="1" i="1" u="sng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XVIII?</a:t>
            </a:r>
          </a:p>
        </p:txBody>
      </p:sp>
      <p:sp>
        <p:nvSpPr>
          <p:cNvPr id="15" name="bang a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190060" y="3498448"/>
            <a:ext cx="4229540" cy="724837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-42854" y="4420377"/>
            <a:ext cx="4467100" cy="86373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dap an a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190059" y="3454921"/>
            <a:ext cx="39247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>
              <a:buClr>
                <a:schemeClr val="bg1"/>
              </a:buClr>
              <a:buFont typeface="Wingdings" panose="05000000000000000000" pitchFamily="2" charset="2"/>
              <a:buChar char=""/>
              <a:tabLst>
                <a:tab pos="347663" algn="l"/>
              </a:tabLst>
            </a:pP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A.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cận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1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dap an c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1" y="4494328"/>
            <a:ext cx="4504758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>
              <a:lnSpc>
                <a:spcPts val="2500"/>
              </a:lnSpc>
              <a:buClr>
                <a:schemeClr val="bg1"/>
              </a:buClr>
              <a:buFont typeface="Wingdings" panose="05000000000000000000" pitchFamily="2" charset="2"/>
              <a:buChar char="w"/>
            </a:pP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C.</a:t>
            </a:r>
            <a:r>
              <a:rPr lang="en-US" dirty="0"/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1" name="bang b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4504759" y="3504502"/>
            <a:ext cx="4563039" cy="753486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460188" y="4420377"/>
            <a:ext cx="4683809" cy="90448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dap an b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4419600" y="3533221"/>
            <a:ext cx="46481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>
              <a:buClr>
                <a:schemeClr val="bg1"/>
              </a:buClr>
              <a:buFont typeface="Wingdings" panose="05000000000000000000" pitchFamily="2" charset="2"/>
              <a:buChar char="w"/>
            </a:pP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B.</a:t>
            </a:r>
            <a:r>
              <a:rPr lang="en-US" sz="1900" dirty="0"/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tàn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19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4" name="dap an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4504758" y="4494329"/>
            <a:ext cx="45630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>
              <a:buClr>
                <a:schemeClr val="bg1"/>
              </a:buClr>
              <a:buFont typeface="Wingdings" panose="05000000000000000000" pitchFamily="2" charset="2"/>
              <a:buChar char="w"/>
            </a:pP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CNTB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bấy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44001" y="1128859"/>
            <a:ext cx="274142" cy="27414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44001" y="1474702"/>
            <a:ext cx="274142" cy="27414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50134" y="1809650"/>
            <a:ext cx="274142" cy="27414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150134" y="2122544"/>
            <a:ext cx="274142" cy="2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10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2AB8A841-494C-4C05-B559-B83B93E270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57150"/>
            <a:ext cx="2133600" cy="2040733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838198" y="4629150"/>
            <a:ext cx="6858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228600" y="3782880"/>
            <a:ext cx="6858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619877" y="2571750"/>
            <a:ext cx="79248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868359" y="2110228"/>
            <a:ext cx="7676318" cy="108802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103769" y="2146410"/>
            <a:ext cx="704963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5" name="bang a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148232" y="3234435"/>
            <a:ext cx="4347563" cy="901441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148234" y="4206226"/>
            <a:ext cx="4347565" cy="80392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dap an a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-76200" y="3460132"/>
            <a:ext cx="44195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5781" lvl="1" indent="-192881">
              <a:buClr>
                <a:schemeClr val="bg1"/>
              </a:buClr>
              <a:buFont typeface="Wingdings" panose="05000000000000000000" pitchFamily="2" charset="2"/>
              <a:buChar char=""/>
            </a:pP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b="1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dap an c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0" y="4381175"/>
            <a:ext cx="4491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5781" lvl="1" indent="-192881">
              <a:buClr>
                <a:schemeClr val="bg1"/>
              </a:buClr>
              <a:buFont typeface="Wingdings" panose="05000000000000000000" pitchFamily="2" charset="2"/>
              <a:buChar char="w"/>
            </a:pP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200" b="1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bang b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4644031" y="3234436"/>
            <a:ext cx="4253080" cy="1001468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4644032" y="4206224"/>
            <a:ext cx="4271367" cy="937275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dap an b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4731205" y="3285184"/>
            <a:ext cx="4165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>
              <a:buClr>
                <a:schemeClr val="bg1"/>
              </a:buClr>
              <a:buFont typeface="Wingdings" panose="05000000000000000000" pitchFamily="2" charset="2"/>
              <a:buChar char="w"/>
            </a:pP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hiến</a:t>
            </a:r>
            <a:r>
              <a:rPr lang="en-US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dap an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4876800" y="4271077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2881" indent="-192881">
              <a:buClr>
                <a:schemeClr val="bg1"/>
              </a:buClr>
              <a:buFont typeface="Wingdings" panose="05000000000000000000" pitchFamily="2" charset="2"/>
              <a:buChar char="w"/>
            </a:pP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b="1" dirty="0">
              <a:solidFill>
                <a:srgbClr val="FFFF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128859"/>
            <a:ext cx="274142" cy="274142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44001" y="1474702"/>
            <a:ext cx="274142" cy="274142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0134" y="1809650"/>
            <a:ext cx="274142" cy="274142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150134" y="2122544"/>
            <a:ext cx="274142" cy="27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62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5"/>
          <p:cNvSpPr txBox="1">
            <a:spLocks noChangeArrowheads="1"/>
          </p:cNvSpPr>
          <p:nvPr/>
        </p:nvSpPr>
        <p:spPr bwMode="auto">
          <a:xfrm>
            <a:off x="-685800" y="-95250"/>
            <a:ext cx="8686800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en-US" alt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Thảo</a:t>
            </a:r>
            <a:r>
              <a:rPr lang="en-US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luận</a:t>
            </a:r>
            <a:r>
              <a:rPr lang="en-US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altLang="en-US" sz="2700" b="1" dirty="0" err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nhóm</a:t>
            </a:r>
            <a:endParaRPr lang="en-US" altLang="en-US" sz="27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7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AutoShape 17"/>
          <p:cNvSpPr>
            <a:spLocks noChangeArrowheads="1"/>
          </p:cNvSpPr>
          <p:nvPr/>
        </p:nvSpPr>
        <p:spPr bwMode="auto">
          <a:xfrm>
            <a:off x="-381000" y="255523"/>
            <a:ext cx="9829800" cy="1554227"/>
          </a:xfrm>
          <a:prstGeom prst="cloudCallout">
            <a:avLst>
              <a:gd name="adj1" fmla="val 139"/>
              <a:gd name="adj2" fmla="val 7684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ý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kiến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cho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rằng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Cách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mạng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tư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sản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Pháp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cuối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thế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kỉ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là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cuộc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đại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cách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mạng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Em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đồng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ý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ý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kiến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đó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không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Vì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2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sao</a:t>
            </a:r>
            <a:r>
              <a:rPr lang="en-US" altLang="en-US" sz="2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?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 </a:t>
            </a:r>
            <a:endParaRPr lang="en-US" altLang="en-US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748" name="Picture 2" descr="Đọc: Học thầy, học bạn (Nguyễn Thanh Tú) - Hoc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01000" y="4019550"/>
            <a:ext cx="11430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" name="Picture 92" descr="image3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0" y="1362075"/>
            <a:ext cx="1017588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3400" y="4019550"/>
            <a:ext cx="6172200" cy="838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2135996"/>
            <a:ext cx="84582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Do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xoá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ruộng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0879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 descr="Ảnh có chứa văn bản, đồ chơi, đồ họa véc-tơ, danh thiếp&#10;&#10;Mô tả được tạo tự độ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0"/>
            <a:ext cx="1371600" cy="870526"/>
          </a:xfrm>
          <a:prstGeom prst="rect">
            <a:avLst/>
          </a:prstGeom>
        </p:spPr>
      </p:pic>
      <p:sp>
        <p:nvSpPr>
          <p:cNvPr id="2" name="TextBox 10"/>
          <p:cNvSpPr txBox="1"/>
          <p:nvPr/>
        </p:nvSpPr>
        <p:spPr>
          <a:xfrm>
            <a:off x="3048000" y="0"/>
            <a:ext cx="3465490" cy="5539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GB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VẬN DỤNG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142875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Mỹ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2495550"/>
            <a:ext cx="8534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56020" y="577517"/>
            <a:ext cx="3457469" cy="468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3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23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  <p:bldP spid="3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653AC967-D76F-4BEA-9802-36BAE58E09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19"/>
          <a:stretch/>
        </p:blipFill>
        <p:spPr>
          <a:xfrm>
            <a:off x="8382000" y="61457"/>
            <a:ext cx="940866" cy="940866"/>
          </a:xfrm>
          <a:prstGeom prst="rect">
            <a:avLst/>
          </a:prstGeom>
        </p:spPr>
      </p:pic>
      <p:pic>
        <p:nvPicPr>
          <p:cNvPr id="4" name="Google Shape;213;p23" descr="Ngôi nhà hoạt hình, phim hoạt hình png | Klipartz">
            <a:extLst>
              <a:ext uri="{FF2B5EF4-FFF2-40B4-BE49-F238E27FC236}">
                <a16:creationId xmlns:a16="http://schemas.microsoft.com/office/drawing/2014/main" id="{0B091707-62F1-0790-F0CD-A27A695345C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201" y="1123951"/>
            <a:ext cx="2133600" cy="19812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14;p23">
            <a:extLst>
              <a:ext uri="{FF2B5EF4-FFF2-40B4-BE49-F238E27FC236}">
                <a16:creationId xmlns:a16="http://schemas.microsoft.com/office/drawing/2014/main" id="{FA68ACEA-3938-617C-DF6C-B9D82AE7B6EC}"/>
              </a:ext>
            </a:extLst>
          </p:cNvPr>
          <p:cNvSpPr txBox="1"/>
          <p:nvPr/>
        </p:nvSpPr>
        <p:spPr>
          <a:xfrm>
            <a:off x="2438400" y="251059"/>
            <a:ext cx="5777166" cy="561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defTabSz="685800">
              <a:buClr>
                <a:srgbClr val="000000"/>
              </a:buClr>
            </a:pPr>
            <a:r>
              <a:rPr lang="en-US" sz="3200" b="1" kern="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HƯỚNG </a:t>
            </a:r>
            <a:r>
              <a:rPr lang="en-US" sz="3200" b="1" ker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DẪN HỌC Ở </a:t>
            </a:r>
            <a:r>
              <a:rPr lang="en-US" sz="3200" b="1" kern="0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NHÀ</a:t>
            </a:r>
            <a:endParaRPr sz="1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3A46C90-8605-0A5E-6F29-92C5F343AD8B}"/>
              </a:ext>
            </a:extLst>
          </p:cNvPr>
          <p:cNvSpPr/>
          <p:nvPr/>
        </p:nvSpPr>
        <p:spPr>
          <a:xfrm>
            <a:off x="2209802" y="1187202"/>
            <a:ext cx="68170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  <a:p>
            <a:pPr marL="342900" indent="-342900" defTabSz="685800"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 defTabSz="685800">
              <a:buClr>
                <a:srgbClr val="000000"/>
              </a:buClr>
              <a:buFont typeface="Wingdings" panose="05000000000000000000" pitchFamily="2" charset="2"/>
              <a:buChar char="q"/>
            </a:pPr>
            <a: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XVII 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XIX)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0325" indent="-60325" defTabSz="685800">
              <a:buClr>
                <a:srgbClr val="000000"/>
              </a:buClr>
              <a:buFont typeface="Wingdings" panose="05000000000000000000" pitchFamily="2" charset="2"/>
              <a:buChar char="q"/>
              <a:tabLst>
                <a:tab pos="6119813" algn="l"/>
              </a:tabLst>
            </a:pPr>
            <a: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/>
                <a:sym typeface="Arial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Internet,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2438400" y="3403193"/>
            <a:ext cx="441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399009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81D8C862-07D3-4F1C-7026-7EE863B53226}"/>
              </a:ext>
            </a:extLst>
          </p:cNvPr>
          <p:cNvSpPr txBox="1"/>
          <p:nvPr/>
        </p:nvSpPr>
        <p:spPr>
          <a:xfrm>
            <a:off x="0" y="209550"/>
            <a:ext cx="8991600" cy="983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 </a:t>
            </a: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kern="0" dirty="0"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kern="100" dirty="0">
              <a:solidFill>
                <a:srgbClr val="000099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id="{025EA841-4767-A88E-7C75-98196FF2341F}"/>
              </a:ext>
            </a:extLst>
          </p:cNvPr>
          <p:cNvSpPr/>
          <p:nvPr/>
        </p:nvSpPr>
        <p:spPr>
          <a:xfrm>
            <a:off x="76200" y="1733550"/>
            <a:ext cx="6934200" cy="52225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98ECA4B-D926-EE6C-E955-71138807EB7D}"/>
              </a:ext>
            </a:extLst>
          </p:cNvPr>
          <p:cNvSpPr txBox="1"/>
          <p:nvPr/>
        </p:nvSpPr>
        <p:spPr>
          <a:xfrm>
            <a:off x="152400" y="1192833"/>
            <a:ext cx="7239000" cy="2244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228600" algn="l"/>
              </a:tabLst>
            </a:pP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ăng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lữ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228600" algn="l"/>
              </a:tabLst>
            </a:pPr>
            <a:r>
              <a:rPr lang="en-US" sz="2800" kern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800" kern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kern="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kern="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ăng</a:t>
            </a:r>
            <a:r>
              <a:rPr lang="en-US" sz="2800" kern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lữ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kern="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800" kern="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ẳng</a:t>
            </a:r>
            <a:r>
              <a:rPr lang="en-US" sz="2800" kern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228600" algn="l"/>
              </a:tabLst>
            </a:pP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ăng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lữ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228600" algn="l"/>
              </a:tabLst>
            </a:pP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06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6" grpId="1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96088C9-A8F9-491E-B242-9733E9906C55}"/>
              </a:ext>
            </a:extLst>
          </p:cNvPr>
          <p:cNvSpPr/>
          <p:nvPr/>
        </p:nvSpPr>
        <p:spPr>
          <a:xfrm>
            <a:off x="1746826" y="1091467"/>
            <a:ext cx="5981446" cy="198515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algn="ctr">
              <a:defRPr/>
            </a:pPr>
            <a:r>
              <a:rPr lang="en-US" sz="12450" b="1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FF0000"/>
                </a:solidFill>
                <a:latin typeface="Tw Cen MT" panose="020B0602020104020603"/>
              </a:rPr>
              <a:t>T</a:t>
            </a:r>
            <a:r>
              <a:rPr lang="en-US" sz="12450" b="1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000000"/>
                </a:solidFill>
                <a:latin typeface="Tw Cen MT" panose="020B0602020104020603"/>
              </a:rPr>
              <a:t>H</a:t>
            </a:r>
            <a:r>
              <a:rPr lang="en-US" sz="12450" b="1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00B0F0"/>
                </a:solidFill>
                <a:latin typeface="Tw Cen MT" panose="020B0602020104020603"/>
              </a:rPr>
              <a:t>E</a:t>
            </a:r>
            <a:r>
              <a:rPr lang="en-US" sz="12450" b="1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FF0000"/>
                </a:solidFill>
                <a:latin typeface="Tw Cen MT" panose="020B0602020104020603"/>
              </a:rPr>
              <a:t> </a:t>
            </a:r>
            <a:r>
              <a:rPr lang="en-US" sz="12450" b="1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CCFF33"/>
                </a:solidFill>
                <a:latin typeface="Tw Cen MT" panose="020B0602020104020603"/>
              </a:rPr>
              <a:t>E</a:t>
            </a:r>
            <a:r>
              <a:rPr lang="en-US" sz="12450" b="1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0070C0"/>
                </a:solidFill>
                <a:latin typeface="Tw Cen MT" panose="020B0602020104020603"/>
              </a:rPr>
              <a:t>N</a:t>
            </a:r>
            <a:r>
              <a:rPr lang="en-US" sz="12450" b="1" dirty="0">
                <a:ln w="22225">
                  <a:solidFill>
                    <a:srgbClr val="BD582C"/>
                  </a:solidFill>
                  <a:prstDash val="solid"/>
                </a:ln>
                <a:solidFill>
                  <a:srgbClr val="FF0000"/>
                </a:solidFill>
                <a:latin typeface="Tw Cen MT" panose="020B0602020104020603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92869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5">
            <a:extLst>
              <a:ext uri="{FF2B5EF4-FFF2-40B4-BE49-F238E27FC236}">
                <a16:creationId xmlns:a16="http://schemas.microsoft.com/office/drawing/2014/main" id="{37AC8E3E-2FCF-D2E5-3B62-229377584689}"/>
              </a:ext>
            </a:extLst>
          </p:cNvPr>
          <p:cNvSpPr/>
          <p:nvPr/>
        </p:nvSpPr>
        <p:spPr>
          <a:xfrm>
            <a:off x="279838" y="2419350"/>
            <a:ext cx="5943600" cy="4572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5AC8722F-3B96-8ACE-F05A-3427C1E164EE}"/>
              </a:ext>
            </a:extLst>
          </p:cNvPr>
          <p:cNvSpPr txBox="1"/>
          <p:nvPr/>
        </p:nvSpPr>
        <p:spPr>
          <a:xfrm>
            <a:off x="76200" y="285750"/>
            <a:ext cx="8942540" cy="3237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sz="2800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kern="1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457200" algn="l"/>
              </a:tabLst>
            </a:pP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hiến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457200" algn="l"/>
              </a:tabLst>
            </a:pP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457200" algn="l"/>
              </a:tabLst>
            </a:pPr>
            <a:r>
              <a:rPr lang="en-US" sz="2800" kern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kern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457200" algn="l"/>
              </a:tabLst>
            </a:pP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hiến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10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5">
            <a:extLst>
              <a:ext uri="{FF2B5EF4-FFF2-40B4-BE49-F238E27FC236}">
                <a16:creationId xmlns:a16="http://schemas.microsoft.com/office/drawing/2014/main" id="{54D8BFC2-0968-1495-26BB-CD4830C2DDB3}"/>
              </a:ext>
            </a:extLst>
          </p:cNvPr>
          <p:cNvSpPr/>
          <p:nvPr/>
        </p:nvSpPr>
        <p:spPr>
          <a:xfrm>
            <a:off x="457199" y="3028950"/>
            <a:ext cx="7162801" cy="3810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3C1FEE7F-FB29-DAE8-C296-104151843DB7}"/>
              </a:ext>
            </a:extLst>
          </p:cNvPr>
          <p:cNvSpPr txBox="1"/>
          <p:nvPr/>
        </p:nvSpPr>
        <p:spPr>
          <a:xfrm>
            <a:off x="457199" y="438150"/>
            <a:ext cx="818230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 </a:t>
            </a:r>
            <a:r>
              <a:rPr lang="en-US" sz="28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kiện</a:t>
            </a:r>
            <a:r>
              <a:rPr lang="en-US" sz="28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8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mạng</a:t>
            </a:r>
            <a:r>
              <a:rPr lang="en-US" sz="28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kern="12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b="1" kern="12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2800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</a:t>
            </a: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đẳng</a:t>
            </a: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cấp</a:t>
            </a: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họp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Thông qua </a:t>
            </a:r>
            <a:r>
              <a:rPr lang="en-US" sz="2800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Hiến</a:t>
            </a: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2800" kern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800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00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800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2800" kern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D. </a:t>
            </a:r>
            <a:r>
              <a:rPr lang="en-US" sz="2800" kern="1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Quần</a:t>
            </a:r>
            <a:r>
              <a:rPr lang="en-US" sz="2800" kern="1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kern="12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2800" kern="1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tấn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pháo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đài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tù</a:t>
            </a:r>
            <a:r>
              <a:rPr lang="en-US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Ba-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xti</a:t>
            </a:r>
            <a:r>
              <a:rPr lang="en-US" sz="28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4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5">
            <a:extLst>
              <a:ext uri="{FF2B5EF4-FFF2-40B4-BE49-F238E27FC236}">
                <a16:creationId xmlns:a16="http://schemas.microsoft.com/office/drawing/2014/main" id="{E307DCAE-BD4A-3E4E-8F43-635D27FC32B9}"/>
              </a:ext>
            </a:extLst>
          </p:cNvPr>
          <p:cNvSpPr/>
          <p:nvPr/>
        </p:nvSpPr>
        <p:spPr>
          <a:xfrm>
            <a:off x="152400" y="2059875"/>
            <a:ext cx="8382000" cy="3810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617E8526-801F-76F8-01AB-9418C3D44EEA}"/>
              </a:ext>
            </a:extLst>
          </p:cNvPr>
          <p:cNvSpPr txBox="1"/>
          <p:nvPr/>
        </p:nvSpPr>
        <p:spPr>
          <a:xfrm>
            <a:off x="228600" y="851562"/>
            <a:ext cx="8915400" cy="3268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4: 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26/8/1789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b="1" kern="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b="1" kern="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kern="100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457200" algn="l"/>
              </a:tabLst>
            </a:pP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chiếm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tù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Ba-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xti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457200" algn="l"/>
              </a:tabLst>
            </a:pPr>
            <a:r>
              <a:rPr lang="en-US" sz="2800" kern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kern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457200" algn="l"/>
              </a:tabLst>
            </a:pP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hiến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Hiến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lphaUcPeriod"/>
              <a:tabLst>
                <a:tab pos="457200" algn="l"/>
              </a:tabLst>
            </a:pP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hiến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xóa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29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0C864D8-94FF-41B2-991B-05EF775C1920}"/>
              </a:ext>
            </a:extLst>
          </p:cNvPr>
          <p:cNvSpPr/>
          <p:nvPr/>
        </p:nvSpPr>
        <p:spPr>
          <a:xfrm>
            <a:off x="1600200" y="971550"/>
            <a:ext cx="6934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3600" b="1" dirty="0">
                <a:latin typeface="+mj-lt"/>
              </a:rPr>
              <a:t>BÀI</a:t>
            </a:r>
            <a:r>
              <a:rPr lang="en-US" sz="3600" b="1" dirty="0">
                <a:latin typeface="+mj-lt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XVIII.</a:t>
            </a:r>
          </a:p>
          <a:p>
            <a:pPr algn="ctr"/>
            <a:r>
              <a:rPr lang="en-US" sz="36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(Tiết2)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523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3187" y="124064"/>
            <a:ext cx="8899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       </a:t>
            </a:r>
            <a:r>
              <a:rPr kumimoji="0" lang="vi-VN" alt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MỤC TIÊU BÀI HỌC                                   </a:t>
            </a:r>
          </a:p>
        </p:txBody>
      </p:sp>
      <p:sp>
        <p:nvSpPr>
          <p:cNvPr id="557" name="Rectangle 556"/>
          <p:cNvSpPr/>
          <p:nvPr/>
        </p:nvSpPr>
        <p:spPr>
          <a:xfrm>
            <a:off x="103188" y="66126"/>
            <a:ext cx="8888413" cy="4985698"/>
          </a:xfrm>
          <a:prstGeom prst="rect">
            <a:avLst/>
          </a:prstGeom>
          <a:noFill/>
          <a:ln w="50800" cmpd="thinThick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868" y="45391"/>
            <a:ext cx="778754" cy="927845"/>
          </a:xfrm>
          <a:prstGeom prst="rect">
            <a:avLst/>
          </a:prstGeom>
        </p:spPr>
      </p:pic>
      <p:sp>
        <p:nvSpPr>
          <p:cNvPr id="10" name="Pentagon 9"/>
          <p:cNvSpPr/>
          <p:nvPr/>
        </p:nvSpPr>
        <p:spPr>
          <a:xfrm>
            <a:off x="304799" y="828333"/>
            <a:ext cx="8736013" cy="4105617"/>
          </a:xfrm>
          <a:prstGeom prst="homePlate">
            <a:avLst/>
          </a:prstGeom>
          <a:solidFill>
            <a:srgbClr val="FFFF99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lvl="0"/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XVIII.</a:t>
            </a:r>
          </a:p>
          <a:p>
            <a:pPr lvl="0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ý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XVIII.</a:t>
            </a:r>
          </a:p>
          <a:p>
            <a:pPr lvl="0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XVIII.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63039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3187" y="124064"/>
            <a:ext cx="8899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vi-V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       </a:t>
            </a:r>
            <a:r>
              <a:rPr kumimoji="0" lang="vi-VN" alt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139700">
                    <a:srgbClr val="FFC000">
                      <a:satMod val="175000"/>
                      <a:alpha val="40000"/>
                    </a:srgbClr>
                  </a:glo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MỤC TIÊU BÀI HỌC                                   </a:t>
            </a:r>
          </a:p>
        </p:txBody>
      </p:sp>
      <p:sp>
        <p:nvSpPr>
          <p:cNvPr id="557" name="Rectangle 556"/>
          <p:cNvSpPr/>
          <p:nvPr/>
        </p:nvSpPr>
        <p:spPr>
          <a:xfrm>
            <a:off x="103188" y="66126"/>
            <a:ext cx="8888413" cy="4985698"/>
          </a:xfrm>
          <a:prstGeom prst="rect">
            <a:avLst/>
          </a:prstGeom>
          <a:noFill/>
          <a:ln w="50800" cmpd="thinThick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868" y="45391"/>
            <a:ext cx="778754" cy="927845"/>
          </a:xfrm>
          <a:prstGeom prst="rect">
            <a:avLst/>
          </a:prstGeom>
        </p:spPr>
      </p:pic>
      <p:sp>
        <p:nvSpPr>
          <p:cNvPr id="10" name="Pentagon 9"/>
          <p:cNvSpPr/>
          <p:nvPr/>
        </p:nvSpPr>
        <p:spPr>
          <a:xfrm>
            <a:off x="304799" y="744486"/>
            <a:ext cx="8736013" cy="4353623"/>
          </a:xfrm>
          <a:prstGeom prst="homePlate">
            <a:avLst/>
          </a:prstGeom>
          <a:solidFill>
            <a:srgbClr val="FFFF99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Năng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lực</a:t>
            </a:r>
            <a:r>
              <a:rPr lang="en-US" sz="2800" b="1" dirty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độc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157848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SlideThumbPath val=&quot;Slide4.PNG&quot;/&gt;"/>
  <p:tag name="ISPRING_SLIDE_INDENT_LEVEL" val="0"/>
  <p:tag name="ISPRING_CUSTOM_TIMING_USED" val="1"/>
  <p:tag name="GENSWF_SLIDE_TITLE" val="TỰA BÀI"/>
  <p:tag name="ISPRING_PRESENTER_ID" val="{7257E5D0-9D30-4FF0-97B0-8B144157FD3C}"/>
  <p:tag name="ISPRING_SLIDE_ID_2" val="{86E28706-79C3-4FF9-A642-6C9FBFB2000F}"/>
  <p:tag name="GENSWF_ADVANCE_TIME" val="4.18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ỤC TIÊU BÀI HỌC"/>
  <p:tag name="ISPRING_SLIDE_INDENT_LEVEL" val="0"/>
  <p:tag name="ISPRING_CUSTOM_TIMING_USED" val="0"/>
  <p:tag name="GENSWF_ADVANCE_TIME" val="0.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ỤC TIÊU BÀI HỌC"/>
  <p:tag name="ISPRING_SLIDE_INDENT_LEVEL" val="0"/>
  <p:tag name="ISPRING_CUSTOM_TIMING_USED" val="0"/>
  <p:tag name="GENSWF_ADVANCE_TIME" val="0.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ỤC TIÊU BÀI HỌC"/>
  <p:tag name="ISPRING_SLIDE_INDENT_LEVEL" val="0"/>
  <p:tag name="ISPRING_CUSTOM_TIMING_USED" val="0"/>
  <p:tag name="GENSWF_ADVANCE_TIME" val="0.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ỤC TIÊU BÀI HỌC"/>
  <p:tag name="ISPRING_SLIDE_INDENT_LEVEL" val="0"/>
  <p:tag name="ISPRING_CUSTOM_TIMING_USED" val="0"/>
  <p:tag name="GENSWF_ADVANCE_TIME" val="0.00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</TotalTime>
  <Words>1856</Words>
  <Application>Microsoft Office PowerPoint</Application>
  <PresentationFormat>On-screen Show (16:9)</PresentationFormat>
  <Paragraphs>159</Paragraphs>
  <Slides>30</Slides>
  <Notes>6</Notes>
  <HiddenSlides>0</HiddenSlides>
  <MMClips>21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30</vt:i4>
      </vt:variant>
    </vt:vector>
  </HeadingPairs>
  <TitlesOfParts>
    <vt:vector size="44" baseType="lpstr">
      <vt:lpstr>Arial</vt:lpstr>
      <vt:lpstr>Calibri</vt:lpstr>
      <vt:lpstr>Calibri Light</vt:lpstr>
      <vt:lpstr>Symbol</vt:lpstr>
      <vt:lpstr>Tahoma</vt:lpstr>
      <vt:lpstr>Times New Roman</vt:lpstr>
      <vt:lpstr>Tw Cen MT</vt:lpstr>
      <vt:lpstr>Wingdings</vt:lpstr>
      <vt:lpstr>Custom Design</vt:lpstr>
      <vt:lpstr>2_Office Theme</vt:lpstr>
      <vt:lpstr>3_Office Theme</vt:lpstr>
      <vt:lpstr>1_Office Theme</vt:lpstr>
      <vt:lpstr>4_Office Theme</vt:lpstr>
      <vt:lpstr>5_Office Theme</vt:lpstr>
      <vt:lpstr>PowerPoint Presentation</vt:lpstr>
      <vt:lpstr>KHỞI ĐỘNG TRÒ CHƠI: “AI NHANH HƠN”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THẢO LUẬN NHÓM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Thuan Nguyen Thi My</dc:creator>
  <cp:lastModifiedBy>HP</cp:lastModifiedBy>
  <cp:revision>333</cp:revision>
  <dcterms:created xsi:type="dcterms:W3CDTF">2021-07-22T17:31:00Z</dcterms:created>
  <dcterms:modified xsi:type="dcterms:W3CDTF">2023-07-25T02:48:54Z</dcterms:modified>
</cp:coreProperties>
</file>