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5" r:id="rId10"/>
    <p:sldId id="270" r:id="rId11"/>
    <p:sldId id="263"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FB7"/>
    <a:srgbClr val="F997BC"/>
    <a:srgbClr val="D41A54"/>
    <a:srgbClr val="A5BBE3"/>
    <a:srgbClr val="638ACF"/>
    <a:srgbClr val="F771A4"/>
    <a:srgbClr val="F797F9"/>
    <a:srgbClr val="F60000"/>
    <a:srgbClr val="B27F84"/>
    <a:srgbClr val="E94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61" d="100"/>
          <a:sy n="61" d="100"/>
        </p:scale>
        <p:origin x="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01D8-A004-3AB6-6A63-73A8D23762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9BA90-EA4B-D562-B6D9-4320B19A4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864DE-4CFB-5BC5-2C8C-873B08E36FAE}"/>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5" name="Footer Placeholder 4">
            <a:extLst>
              <a:ext uri="{FF2B5EF4-FFF2-40B4-BE49-F238E27FC236}">
                <a16:creationId xmlns:a16="http://schemas.microsoft.com/office/drawing/2014/main" id="{3A91E8A5-7D25-6E9C-119C-8C48EEAAB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84021-2975-88CC-2B79-8700A7F14110}"/>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428972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AA70-C52A-E503-5E16-DEA19B7E24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46606-8E80-4EF8-576D-F19DD53029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71907-6BA2-E62D-B055-3B770437C548}"/>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5" name="Footer Placeholder 4">
            <a:extLst>
              <a:ext uri="{FF2B5EF4-FFF2-40B4-BE49-F238E27FC236}">
                <a16:creationId xmlns:a16="http://schemas.microsoft.com/office/drawing/2014/main" id="{9F64ABA4-67D1-E291-D826-6D7FA2723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02D06-0D8D-AB54-34DF-A51A5AC6D644}"/>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335154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2D57B-5E71-A8F5-2219-87566AEEC8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81855E-9AEC-16A8-AD8B-A1E25D282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3C058-5863-2875-ECBE-044A4C7720D6}"/>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5" name="Footer Placeholder 4">
            <a:extLst>
              <a:ext uri="{FF2B5EF4-FFF2-40B4-BE49-F238E27FC236}">
                <a16:creationId xmlns:a16="http://schemas.microsoft.com/office/drawing/2014/main" id="{E94F3638-9BCC-EF88-4DD1-0CE1BA59E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4D4BB-383C-245B-21B6-3E7051EA5FCF}"/>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109804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818A-E6FC-93CD-7250-6F870D157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3BD28-FEAC-55A5-CAD2-F45EF37919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13CEA-7B8F-628F-403D-9334FEF0BBB6}"/>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5" name="Footer Placeholder 4">
            <a:extLst>
              <a:ext uri="{FF2B5EF4-FFF2-40B4-BE49-F238E27FC236}">
                <a16:creationId xmlns:a16="http://schemas.microsoft.com/office/drawing/2014/main" id="{83E28FCB-68EF-8BBC-1529-85B20BD8A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6492F-C8E9-0F6D-6C44-18CEA096D989}"/>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362114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A979-86DB-77A1-6E12-136AD69FEF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D8BAA-741B-638E-FD9B-3E6E26E2A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E7BBB-A7DA-6B9D-E65F-A34F1D2F6BF0}"/>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5" name="Footer Placeholder 4">
            <a:extLst>
              <a:ext uri="{FF2B5EF4-FFF2-40B4-BE49-F238E27FC236}">
                <a16:creationId xmlns:a16="http://schemas.microsoft.com/office/drawing/2014/main" id="{2E4698F8-DA3D-CBE7-6B1C-BE5E786E3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4ED2D-7B91-A824-4562-54F12DFE222F}"/>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249614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F7B7-1FD7-51FD-4DC8-EC8D5F15F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33B465-7714-64F4-AD40-B22410940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C88373-42CB-A274-8D8A-359BEE769F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6E5BB-92D3-3CFC-59E2-FF0AFB1C9178}"/>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6" name="Footer Placeholder 5">
            <a:extLst>
              <a:ext uri="{FF2B5EF4-FFF2-40B4-BE49-F238E27FC236}">
                <a16:creationId xmlns:a16="http://schemas.microsoft.com/office/drawing/2014/main" id="{6D57A135-D313-BB0D-B439-565C73F62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F9644-3918-3CBD-003D-ED15B21E66C2}"/>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26029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53B1-950E-9370-DE07-543B9FB08C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0E097-0A62-788C-E4CE-6EA9B8E7C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947A7A-7B61-C185-D35E-FE4B1965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D56E8-D8D9-3A55-53C6-9BB330F86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938A03-1316-6AE5-6273-4BD01EAE60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55EB4-7605-E50A-8F82-DB1E316E2F75}"/>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8" name="Footer Placeholder 7">
            <a:extLst>
              <a:ext uri="{FF2B5EF4-FFF2-40B4-BE49-F238E27FC236}">
                <a16:creationId xmlns:a16="http://schemas.microsoft.com/office/drawing/2014/main" id="{32266B79-E61B-5EF7-C422-5A3C4D5188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65D2B8-6A1B-D132-D1D3-C8A624B5C754}"/>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174090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E97C-0FEF-9A07-4449-4CF611364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30E06-BC50-195A-625A-151A4DAC3552}"/>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4" name="Footer Placeholder 3">
            <a:extLst>
              <a:ext uri="{FF2B5EF4-FFF2-40B4-BE49-F238E27FC236}">
                <a16:creationId xmlns:a16="http://schemas.microsoft.com/office/drawing/2014/main" id="{42FB7523-98E2-7F7F-3F5E-1E890D130C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1C51B0-C2A1-F09F-A3C2-23EEDB01A3A0}"/>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332952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71E14-4B9C-40E3-4CDE-0F869DD1AE71}"/>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3" name="Footer Placeholder 2">
            <a:extLst>
              <a:ext uri="{FF2B5EF4-FFF2-40B4-BE49-F238E27FC236}">
                <a16:creationId xmlns:a16="http://schemas.microsoft.com/office/drawing/2014/main" id="{73F76855-8D36-D82A-B548-FFA6A2116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ACDAA8-0D2D-6E3B-75DD-FE6B1B4FD0CA}"/>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357535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E3BD-90C6-4E91-DBE5-B20EF311B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2924B-E998-F661-1723-107022CD3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753AF7-90FB-45FF-E29C-DB31150C3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83D88-D23B-2A63-2D0F-8B2410997155}"/>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6" name="Footer Placeholder 5">
            <a:extLst>
              <a:ext uri="{FF2B5EF4-FFF2-40B4-BE49-F238E27FC236}">
                <a16:creationId xmlns:a16="http://schemas.microsoft.com/office/drawing/2014/main" id="{4D0F1070-B975-4094-B733-AFEB481D1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651D0-D131-F13F-8775-E5D5D8C30293}"/>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333473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DC4C-E6DD-2AF9-4739-65815D8C9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FEC961-DF35-8B17-5DB3-69CF6FB8E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47036-92A9-833B-E5EA-B58271356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8DE6B-A809-84E4-9D06-4FB1CFDCDD4C}"/>
              </a:ext>
            </a:extLst>
          </p:cNvPr>
          <p:cNvSpPr>
            <a:spLocks noGrp="1"/>
          </p:cNvSpPr>
          <p:nvPr>
            <p:ph type="dt" sz="half" idx="10"/>
          </p:nvPr>
        </p:nvSpPr>
        <p:spPr/>
        <p:txBody>
          <a:bodyPr/>
          <a:lstStyle/>
          <a:p>
            <a:fld id="{9503CD48-0912-496B-9BBE-303F89B1D70F}" type="datetimeFigureOut">
              <a:rPr lang="en-US" smtClean="0"/>
              <a:t>10/6/2023</a:t>
            </a:fld>
            <a:endParaRPr lang="en-US"/>
          </a:p>
        </p:txBody>
      </p:sp>
      <p:sp>
        <p:nvSpPr>
          <p:cNvPr id="6" name="Footer Placeholder 5">
            <a:extLst>
              <a:ext uri="{FF2B5EF4-FFF2-40B4-BE49-F238E27FC236}">
                <a16:creationId xmlns:a16="http://schemas.microsoft.com/office/drawing/2014/main" id="{01F4DD94-FF99-3246-5855-8CF6D1217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8A63C-7E9B-F68C-7050-64BE23E43419}"/>
              </a:ext>
            </a:extLst>
          </p:cNvPr>
          <p:cNvSpPr>
            <a:spLocks noGrp="1"/>
          </p:cNvSpPr>
          <p:nvPr>
            <p:ph type="sldNum" sz="quarter" idx="12"/>
          </p:nvPr>
        </p:nvSpPr>
        <p:spPr/>
        <p:txBody>
          <a:bodyPr/>
          <a:lstStyle/>
          <a:p>
            <a:fld id="{28C75568-769A-441E-AF64-93C08C20C937}" type="slidenum">
              <a:rPr lang="en-US" smtClean="0"/>
              <a:t>‹#›</a:t>
            </a:fld>
            <a:endParaRPr lang="en-US"/>
          </a:p>
        </p:txBody>
      </p:sp>
    </p:spTree>
    <p:extLst>
      <p:ext uri="{BB962C8B-B14F-4D97-AF65-F5344CB8AC3E}">
        <p14:creationId xmlns:p14="http://schemas.microsoft.com/office/powerpoint/2010/main" val="422607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1">
                <a:lumMod val="60000"/>
                <a:lumOff val="40000"/>
              </a:schemeClr>
            </a:gs>
            <a:gs pos="100000">
              <a:srgbClr val="F997BC"/>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9EA23-41FC-D406-CBB6-34C7B74B6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B7E75F-822E-6F5C-DD55-A4C0A8A695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0A2BB-2471-344E-A6F9-5D422C32D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3CD48-0912-496B-9BBE-303F89B1D70F}" type="datetimeFigureOut">
              <a:rPr lang="en-US" smtClean="0"/>
              <a:t>10/6/2023</a:t>
            </a:fld>
            <a:endParaRPr lang="en-US"/>
          </a:p>
        </p:txBody>
      </p:sp>
      <p:sp>
        <p:nvSpPr>
          <p:cNvPr id="5" name="Footer Placeholder 4">
            <a:extLst>
              <a:ext uri="{FF2B5EF4-FFF2-40B4-BE49-F238E27FC236}">
                <a16:creationId xmlns:a16="http://schemas.microsoft.com/office/drawing/2014/main" id="{26F035EA-B3F9-CA93-8761-170BD7C8A8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6E65C6-D652-0A13-59F2-E64671BDB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75568-769A-441E-AF64-93C08C20C937}" type="slidenum">
              <a:rPr lang="en-US" smtClean="0"/>
              <a:t>‹#›</a:t>
            </a:fld>
            <a:endParaRPr lang="en-US"/>
          </a:p>
        </p:txBody>
      </p:sp>
    </p:spTree>
    <p:extLst>
      <p:ext uri="{BB962C8B-B14F-4D97-AF65-F5344CB8AC3E}">
        <p14:creationId xmlns:p14="http://schemas.microsoft.com/office/powerpoint/2010/main" val="1109336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chemeClr val="accent1">
                <a:lumMod val="60000"/>
                <a:lumOff val="40000"/>
              </a:schemeClr>
            </a:gs>
            <a:gs pos="100000">
              <a:srgbClr val="F997BC"/>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4000" y="731839"/>
            <a:ext cx="9144000" cy="1655762"/>
          </a:xfrm>
          <a:noFill/>
          <a:effectLst>
            <a:outerShdw blurRad="63500" sx="102000" sy="102000" algn="ctr" rotWithShape="0">
              <a:srgbClr val="DE36D6">
                <a:alpha val="40000"/>
              </a:srgbClr>
            </a:outerShdw>
          </a:effectLst>
        </p:spPr>
        <p:txBody>
          <a:bodyPr>
            <a:normAutofit fontScale="90000"/>
          </a:bodyPr>
          <a:lstStyle/>
          <a:p>
            <a:r>
              <a:rPr lang="en-US"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538536" y="4409820"/>
            <a:ext cx="5114925" cy="484187"/>
          </a:xfrm>
        </p:spPr>
        <p:txBody>
          <a:bodyPr>
            <a:normAutofit fontScale="92500"/>
          </a:bodyPr>
          <a:lstStyle/>
          <a:p>
            <a:r>
              <a:rPr lang="en-US" dirty="0">
                <a:gradFill flip="none" rotWithShape="1">
                  <a:gsLst>
                    <a:gs pos="69000">
                      <a:schemeClr val="accent2">
                        <a:lumMod val="60000"/>
                        <a:lumOff val="40000"/>
                      </a:schemeClr>
                    </a:gs>
                    <a:gs pos="19000">
                      <a:srgbClr val="E9497B"/>
                    </a:gs>
                  </a:gsLst>
                  <a:lin ang="16200000" scaled="1"/>
                  <a:tileRect/>
                </a:gradFill>
                <a:latin typeface="Segoe UI Black" panose="020B0A02040204020203" pitchFamily="34" charset="0"/>
                <a:ea typeface="Segoe UI Black" panose="020B0A02040204020203" pitchFamily="34" charset="0"/>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358636" y="5321818"/>
            <a:ext cx="3052689" cy="1266092"/>
          </a:xfrm>
          <a:prstGeom prst="roundRect">
            <a:avLst>
              <a:gd name="adj" fmla="val 13334"/>
            </a:avLst>
          </a:prstGeom>
          <a:gradFill>
            <a:gsLst>
              <a:gs pos="0">
                <a:srgbClr val="F997BC"/>
              </a:gs>
              <a:gs pos="100000">
                <a:srgbClr val="F771A4"/>
              </a:gs>
            </a:gsLst>
            <a:lin ang="5400000" scaled="1"/>
          </a:gradFill>
          <a:ln w="31750">
            <a:gradFill>
              <a:gsLst>
                <a:gs pos="0">
                  <a:srgbClr val="BF1FB7"/>
                </a:gs>
                <a:gs pos="100000">
                  <a:srgbClr val="BF1FB7">
                    <a:alpha val="15000"/>
                  </a:srgbClr>
                </a:gs>
              </a:gsLst>
              <a:lin ang="5400000" scaled="1"/>
            </a:gradFill>
          </a:ln>
          <a:effectLst>
            <a:outerShdw blurRad="50800" dist="469900" dir="5400000" sx="75000" sy="75000" algn="t" rotWithShape="0">
              <a:srgbClr val="BF1FB7">
                <a:alpha val="1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4977614" y="5693254"/>
            <a:ext cx="1814732" cy="523220"/>
          </a:xfrm>
          <a:prstGeom prst="rect">
            <a:avLst/>
          </a:prstGeom>
          <a:noFill/>
        </p:spPr>
        <p:txBody>
          <a:bodyPr wrap="square" rtlCol="0">
            <a:spAutoFit/>
          </a:bodyPr>
          <a:lstStyle/>
          <a:p>
            <a:pPr algn="ctr"/>
            <a:r>
              <a:rPr lang="en-US" sz="28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766645" y="2422528"/>
            <a:ext cx="6658708" cy="1754326"/>
          </a:xfrm>
          <a:prstGeom prst="rect">
            <a:avLst/>
          </a:prstGeom>
          <a:noFill/>
        </p:spPr>
        <p:txBody>
          <a:bodyPr wrap="square" rtlCol="0">
            <a:spAutoFit/>
          </a:bodyPr>
          <a:lstStyle/>
          <a:p>
            <a:pPr algn="ctr"/>
            <a:r>
              <a:rPr lang="en-US" sz="5400" dirty="0">
                <a:gradFill>
                  <a:gsLst>
                    <a:gs pos="18000">
                      <a:srgbClr val="E9497B"/>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CHỦ ĐỀ: TÌNH HỮU NGHỊ</a:t>
            </a:r>
          </a:p>
        </p:txBody>
      </p:sp>
    </p:spTree>
    <p:extLst>
      <p:ext uri="{BB962C8B-B14F-4D97-AF65-F5344CB8AC3E}">
        <p14:creationId xmlns:p14="http://schemas.microsoft.com/office/powerpoint/2010/main" val="2429438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5D658A-B8A3-E9AB-4032-A6582EF9F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844" y="546109"/>
            <a:ext cx="6534150" cy="4895850"/>
          </a:xfrm>
          <a:prstGeom prst="rect">
            <a:avLst/>
          </a:prstGeom>
        </p:spPr>
      </p:pic>
      <p:sp>
        <p:nvSpPr>
          <p:cNvPr id="4" name="TextBox 3">
            <a:extLst>
              <a:ext uri="{FF2B5EF4-FFF2-40B4-BE49-F238E27FC236}">
                <a16:creationId xmlns:a16="http://schemas.microsoft.com/office/drawing/2014/main" id="{44683D0D-8105-CA54-FA86-2E130D8859E4}"/>
              </a:ext>
            </a:extLst>
          </p:cNvPr>
          <p:cNvSpPr txBox="1"/>
          <p:nvPr/>
        </p:nvSpPr>
        <p:spPr>
          <a:xfrm>
            <a:off x="1318517" y="5544701"/>
            <a:ext cx="9698804" cy="1231106"/>
          </a:xfrm>
          <a:prstGeom prst="rect">
            <a:avLst/>
          </a:prstGeom>
          <a:noFill/>
        </p:spPr>
        <p:txBody>
          <a:bodyPr wrap="square" rtlCol="0">
            <a:spAutoFit/>
          </a:bodyPr>
          <a:lstStyle/>
          <a:p>
            <a:pPr algn="ctr"/>
            <a:r>
              <a:rPr lang="en-US" sz="28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S</a:t>
            </a:r>
            <a:r>
              <a:rPr lang="vi-VN" sz="2800" b="0" i="0" dirty="0">
                <a:solidFill>
                  <a:srgbClr val="D41A54"/>
                </a:solidFill>
                <a:effectLst/>
                <a:latin typeface="Segoe UI Black" panose="020B0A02040204020203" pitchFamily="34" charset="0"/>
                <a:ea typeface="Segoe UI Black" panose="020B0A02040204020203" pitchFamily="34" charset="0"/>
                <a:cs typeface="Calibri" panose="020F0502020204030204" pitchFamily="34" charset="0"/>
              </a:rPr>
              <a:t>áng 20/5/2023, Thủ tướng Phạm Minh Chính gặp Thủ tướng Canada Justin Trudeau</a:t>
            </a:r>
            <a:endParaRPr lang="en-US" sz="2800" dirty="0">
              <a:solidFill>
                <a:srgbClr val="D41A54"/>
              </a:solidFill>
              <a:latin typeface="Segoe UI Black" panose="020B0A02040204020203" pitchFamily="34" charset="0"/>
              <a:ea typeface="Segoe UI Black" panose="020B0A02040204020203"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17655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12597248" y="489629"/>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16365" y="7098238"/>
            <a:ext cx="7948246" cy="1792392"/>
          </a:xfrm>
          <a:prstGeom prst="rect">
            <a:avLst/>
          </a:prstGeom>
          <a:gradFill>
            <a:gsLst>
              <a:gs pos="0">
                <a:srgbClr val="E85DE4"/>
              </a:gs>
              <a:gs pos="100000">
                <a:srgbClr val="DE36D6"/>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gradFill flip="none" rotWithShape="1">
                  <a:gsLst>
                    <a:gs pos="25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rPr>
              <a:t>Thủ tướng Phạm Minh Chính và Thủ tướng Lào Phankham Viphavanh</a:t>
            </a:r>
            <a:endParaRPr lang="en-US" sz="3200" dirty="0">
              <a:gradFill flip="none" rotWithShape="1">
                <a:gsLst>
                  <a:gs pos="2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4" name="Picture 13">
            <a:extLst>
              <a:ext uri="{FF2B5EF4-FFF2-40B4-BE49-F238E27FC236}">
                <a16:creationId xmlns:a16="http://schemas.microsoft.com/office/drawing/2014/main" id="{34018579-23F0-2505-B8FE-84BED17F30CA}"/>
              </a:ext>
            </a:extLst>
          </p:cNvPr>
          <p:cNvPicPr>
            <a:picLocks noChangeAspect="1"/>
          </p:cNvPicPr>
          <p:nvPr/>
        </p:nvPicPr>
        <p:blipFill>
          <a:blip r:embed="rId3"/>
          <a:stretch>
            <a:fillRect/>
          </a:stretch>
        </p:blipFill>
        <p:spPr>
          <a:xfrm>
            <a:off x="2151135" y="475703"/>
            <a:ext cx="7889727" cy="4437971"/>
          </a:xfrm>
          <a:prstGeom prst="rect">
            <a:avLst/>
          </a:prstGeom>
        </p:spPr>
      </p:pic>
      <p:sp>
        <p:nvSpPr>
          <p:cNvPr id="17" name="TextBox 16">
            <a:extLst>
              <a:ext uri="{FF2B5EF4-FFF2-40B4-BE49-F238E27FC236}">
                <a16:creationId xmlns:a16="http://schemas.microsoft.com/office/drawing/2014/main" id="{DF837F09-D1AF-31B6-E9A3-9C74630011B9}"/>
              </a:ext>
            </a:extLst>
          </p:cNvPr>
          <p:cNvSpPr txBox="1"/>
          <p:nvPr/>
        </p:nvSpPr>
        <p:spPr>
          <a:xfrm>
            <a:off x="809195" y="5186590"/>
            <a:ext cx="10573606" cy="1384995"/>
          </a:xfrm>
          <a:prstGeom prst="rect">
            <a:avLst/>
          </a:prstGeom>
          <a:noFill/>
        </p:spPr>
        <p:txBody>
          <a:bodyPr wrap="square">
            <a:spAutoFit/>
          </a:bodyPr>
          <a:lstStyle/>
          <a:p>
            <a:pPr algn="ctr"/>
            <a:r>
              <a:rPr lang="vi-VN" sz="2800" b="0" i="0" dirty="0">
                <a:solidFill>
                  <a:srgbClr val="D41A54"/>
                </a:solidFill>
                <a:effectLst/>
                <a:latin typeface="Segoe UI Black" panose="020B0A02040204020203" pitchFamily="34" charset="0"/>
                <a:ea typeface="Segoe UI Black" panose="020B0A02040204020203" pitchFamily="34" charset="0"/>
                <a:cs typeface="Calibri" panose="020F0502020204030204" pitchFamily="34" charset="0"/>
              </a:rPr>
              <a:t>Sáng 29/9</a:t>
            </a:r>
            <a:r>
              <a:rPr lang="en-US" sz="2800" b="0" i="0" dirty="0">
                <a:solidFill>
                  <a:srgbClr val="D41A54"/>
                </a:solidFill>
                <a:effectLst/>
                <a:latin typeface="Segoe UI Black" panose="020B0A02040204020203" pitchFamily="34" charset="0"/>
                <a:ea typeface="Segoe UI Black" panose="020B0A02040204020203" pitchFamily="34" charset="0"/>
                <a:cs typeface="Calibri" panose="020F0502020204030204" pitchFamily="34" charset="0"/>
              </a:rPr>
              <a:t>/2022</a:t>
            </a:r>
            <a:r>
              <a:rPr lang="vi-VN" sz="2800" b="0" i="0" dirty="0">
                <a:solidFill>
                  <a:srgbClr val="D41A54"/>
                </a:solidFill>
                <a:effectLst/>
                <a:latin typeface="Segoe UI Black" panose="020B0A02040204020203" pitchFamily="34" charset="0"/>
                <a:ea typeface="Segoe UI Black" panose="020B0A02040204020203" pitchFamily="34" charset="0"/>
                <a:cs typeface="Calibri" panose="020F0502020204030204" pitchFamily="34" charset="0"/>
              </a:rPr>
              <a:t>, Thủ tướng Phạm Minh Chính chủ trì lễ đón chính thức Thủ tướng Cộng hòa Cuba Marrero Cruz thăm hữu nghị chính thức Việt Nam</a:t>
            </a:r>
            <a:endParaRPr lang="en-US" sz="2800" dirty="0">
              <a:solidFill>
                <a:srgbClr val="D41A54"/>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366434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12597248" y="489629"/>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16365" y="7098238"/>
            <a:ext cx="7948246" cy="1792392"/>
          </a:xfrm>
          <a:prstGeom prst="rect">
            <a:avLst/>
          </a:prstGeom>
          <a:gradFill>
            <a:gsLst>
              <a:gs pos="0">
                <a:srgbClr val="E85DE4"/>
              </a:gs>
              <a:gs pos="100000">
                <a:srgbClr val="DE36D6"/>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gradFill flip="none" rotWithShape="1">
                  <a:gsLst>
                    <a:gs pos="25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rPr>
              <a:t>Thủ tướng Phạm Minh Chính và Thủ tướng Lào Phankham Viphavanh</a:t>
            </a:r>
            <a:endParaRPr lang="en-US" sz="3200" dirty="0">
              <a:gradFill flip="none" rotWithShape="1">
                <a:gsLst>
                  <a:gs pos="2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4" name="Picture 13">
            <a:extLst>
              <a:ext uri="{FF2B5EF4-FFF2-40B4-BE49-F238E27FC236}">
                <a16:creationId xmlns:a16="http://schemas.microsoft.com/office/drawing/2014/main" id="{34018579-23F0-2505-B8FE-84BED17F30CA}"/>
              </a:ext>
            </a:extLst>
          </p:cNvPr>
          <p:cNvPicPr>
            <a:picLocks noChangeAspect="1"/>
          </p:cNvPicPr>
          <p:nvPr/>
        </p:nvPicPr>
        <p:blipFill>
          <a:blip r:embed="rId3"/>
          <a:stretch>
            <a:fillRect/>
          </a:stretch>
        </p:blipFill>
        <p:spPr>
          <a:xfrm>
            <a:off x="12597248" y="489629"/>
            <a:ext cx="7889727" cy="4437971"/>
          </a:xfrm>
          <a:prstGeom prst="rect">
            <a:avLst/>
          </a:prstGeom>
        </p:spPr>
      </p:pic>
      <p:sp>
        <p:nvSpPr>
          <p:cNvPr id="17" name="TextBox 16">
            <a:extLst>
              <a:ext uri="{FF2B5EF4-FFF2-40B4-BE49-F238E27FC236}">
                <a16:creationId xmlns:a16="http://schemas.microsoft.com/office/drawing/2014/main" id="{DF837F09-D1AF-31B6-E9A3-9C74630011B9}"/>
              </a:ext>
            </a:extLst>
          </p:cNvPr>
          <p:cNvSpPr txBox="1"/>
          <p:nvPr/>
        </p:nvSpPr>
        <p:spPr>
          <a:xfrm>
            <a:off x="12772290" y="5291153"/>
            <a:ext cx="9929446" cy="1077218"/>
          </a:xfrm>
          <a:prstGeom prst="rect">
            <a:avLst/>
          </a:prstGeom>
          <a:noFill/>
        </p:spPr>
        <p:txBody>
          <a:bodyPr wrap="square">
            <a:spAutoFit/>
          </a:bodyPr>
          <a:lstStyle/>
          <a:p>
            <a:pPr algn="ct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Phạm</a:t>
            </a:r>
            <a:r>
              <a:rPr lang="en-US" sz="3200" dirty="0">
                <a:solidFill>
                  <a:srgbClr val="E9497B"/>
                </a:solidFill>
                <a:latin typeface="Segoe UI Black" panose="020B0A02040204020203" pitchFamily="34" charset="0"/>
                <a:ea typeface="Segoe UI Black" panose="020B0A02040204020203" pitchFamily="34" charset="0"/>
              </a:rPr>
              <a:t> Minh </a:t>
            </a:r>
            <a:r>
              <a:rPr lang="en-US" sz="3200" dirty="0" err="1">
                <a:solidFill>
                  <a:srgbClr val="E9497B"/>
                </a:solidFill>
                <a:latin typeface="Segoe UI Black" panose="020B0A02040204020203" pitchFamily="34" charset="0"/>
                <a:ea typeface="Segoe UI Black" panose="020B0A02040204020203" pitchFamily="34" charset="0"/>
              </a:rPr>
              <a:t>Chính</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với</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Cuba Manuel Marrero Cruz</a:t>
            </a:r>
          </a:p>
        </p:txBody>
      </p:sp>
      <p:pic>
        <p:nvPicPr>
          <p:cNvPr id="15" name="Picture 14">
            <a:extLst>
              <a:ext uri="{FF2B5EF4-FFF2-40B4-BE49-F238E27FC236}">
                <a16:creationId xmlns:a16="http://schemas.microsoft.com/office/drawing/2014/main" id="{CAC9E301-C907-F420-CE12-3B165F26BB47}"/>
              </a:ext>
            </a:extLst>
          </p:cNvPr>
          <p:cNvPicPr>
            <a:picLocks noChangeAspect="1"/>
          </p:cNvPicPr>
          <p:nvPr/>
        </p:nvPicPr>
        <p:blipFill>
          <a:blip r:embed="rId4"/>
          <a:stretch>
            <a:fillRect/>
          </a:stretch>
        </p:blipFill>
        <p:spPr>
          <a:xfrm>
            <a:off x="12597248" y="574465"/>
            <a:ext cx="8067789" cy="4437972"/>
          </a:xfrm>
          <a:prstGeom prst="rect">
            <a:avLst/>
          </a:prstGeom>
        </p:spPr>
      </p:pic>
      <p:sp>
        <p:nvSpPr>
          <p:cNvPr id="16" name="TextBox 15">
            <a:extLst>
              <a:ext uri="{FF2B5EF4-FFF2-40B4-BE49-F238E27FC236}">
                <a16:creationId xmlns:a16="http://schemas.microsoft.com/office/drawing/2014/main" id="{CDA72A2C-0A2A-3411-DAAE-A7E4F7BBDE6A}"/>
              </a:ext>
            </a:extLst>
          </p:cNvPr>
          <p:cNvSpPr txBox="1"/>
          <p:nvPr/>
        </p:nvSpPr>
        <p:spPr>
          <a:xfrm>
            <a:off x="12772290" y="5097273"/>
            <a:ext cx="8534400" cy="1077218"/>
          </a:xfrm>
          <a:prstGeom prst="rect">
            <a:avLst/>
          </a:prstGeom>
          <a:noFill/>
        </p:spPr>
        <p:txBody>
          <a:bodyPr wrap="square" rtlCol="0">
            <a:spAutoFit/>
          </a:bodyPr>
          <a:lstStyle/>
          <a:p>
            <a:pPr algn="ctr"/>
            <a:r>
              <a:rPr lang="vi-VN" sz="3200" b="0" i="0" dirty="0">
                <a:solidFill>
                  <a:srgbClr val="FF0000"/>
                </a:solidFill>
                <a:effectLst/>
                <a:latin typeface="Segoe UI Black" panose="020B0A02040204020203" pitchFamily="34" charset="0"/>
                <a:ea typeface="Segoe UI Black" panose="020B0A02040204020203" pitchFamily="34" charset="0"/>
              </a:rPr>
              <a:t>Thủ tướng Chính phủ Phạm Minh Chính gặp Thủ tướng Canada Justin Trudeau </a:t>
            </a:r>
            <a:endParaRPr lang="en-US" sz="3200" dirty="0">
              <a:solidFill>
                <a:srgbClr val="FF0000"/>
              </a:solidFill>
              <a:latin typeface="Segoe UI Black" panose="020B0A02040204020203" pitchFamily="34" charset="0"/>
              <a:ea typeface="Segoe UI Black" panose="020B0A02040204020203" pitchFamily="34" charset="0"/>
            </a:endParaRPr>
          </a:p>
        </p:txBody>
      </p:sp>
      <p:pic>
        <p:nvPicPr>
          <p:cNvPr id="1026" name="Picture 2">
            <a:extLst>
              <a:ext uri="{FF2B5EF4-FFF2-40B4-BE49-F238E27FC236}">
                <a16:creationId xmlns:a16="http://schemas.microsoft.com/office/drawing/2014/main" id="{16C44725-1C44-31C8-DEE3-709EC389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6115" y="574465"/>
            <a:ext cx="8286750" cy="49399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2AE11C6-6B7E-3BCC-8200-C3314A397A8E}"/>
              </a:ext>
            </a:extLst>
          </p:cNvPr>
          <p:cNvSpPr txBox="1"/>
          <p:nvPr/>
        </p:nvSpPr>
        <p:spPr>
          <a:xfrm>
            <a:off x="12697194" y="5599234"/>
            <a:ext cx="8534400" cy="1077218"/>
          </a:xfrm>
          <a:prstGeom prst="rect">
            <a:avLst/>
          </a:prstGeom>
          <a:noFill/>
        </p:spPr>
        <p:txBody>
          <a:bodyPr wrap="square" rtlCol="0">
            <a:spAutoFit/>
          </a:bodyPr>
          <a:lstStyle/>
          <a:p>
            <a:pPr algn="ctr"/>
            <a:r>
              <a:rPr lang="vi-VN" sz="3200" b="0" i="0">
                <a:solidFill>
                  <a:srgbClr val="E9497B"/>
                </a:solidFill>
                <a:effectLst/>
                <a:latin typeface="Segoe UI Black" panose="020B0A02040204020203" pitchFamily="34" charset="0"/>
                <a:ea typeface="Segoe UI Black" panose="020B0A02040204020203" pitchFamily="34" charset="0"/>
              </a:rPr>
              <a:t>Chủ tịch nước Nguyễn Xuân Phúc và Tổng thống Nga Putin </a:t>
            </a:r>
            <a:endParaRPr lang="en-US" sz="3200" dirty="0">
              <a:solidFill>
                <a:srgbClr val="E9497B"/>
              </a:solidFill>
              <a:latin typeface="Segoe UI Black" panose="020B0A02040204020203" pitchFamily="34" charset="0"/>
              <a:ea typeface="Segoe UI Black" panose="020B0A02040204020203" pitchFamily="34" charset="0"/>
            </a:endParaRPr>
          </a:p>
        </p:txBody>
      </p:sp>
      <p:sp>
        <p:nvSpPr>
          <p:cNvPr id="18" name="TextBox 17">
            <a:extLst>
              <a:ext uri="{FF2B5EF4-FFF2-40B4-BE49-F238E27FC236}">
                <a16:creationId xmlns:a16="http://schemas.microsoft.com/office/drawing/2014/main" id="{F4D770EB-2B8B-FD43-B4D5-90CCA5DA84A8}"/>
              </a:ext>
            </a:extLst>
          </p:cNvPr>
          <p:cNvSpPr txBox="1"/>
          <p:nvPr/>
        </p:nvSpPr>
        <p:spPr>
          <a:xfrm>
            <a:off x="995906" y="264577"/>
            <a:ext cx="9989163" cy="7171194"/>
          </a:xfrm>
          <a:prstGeom prst="rect">
            <a:avLst/>
          </a:prstGeom>
          <a:noFill/>
        </p:spPr>
        <p:txBody>
          <a:bodyPr wrap="square" rtlCol="0">
            <a:spAutoFit/>
          </a:bodyPr>
          <a:lstStyle/>
          <a:p>
            <a:pPr marL="0" indent="0" algn="ctr">
              <a:buNone/>
            </a:pPr>
            <a:r>
              <a:rPr lang="pt-BR" sz="3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rPr>
              <a:t>Nhắc đến Cuba là nhắc đến đảo quốc anh hùng, giàu lòng nhân ái và ý chí tự cường. Nói về quan hệ Việt Nam-Cuba là nói về mối tình hữu nghị đặc biệt, thủy chung, trong sáng, hiếm có trong quan hệ quốc tế. Gắn kết về lý tưởng cách mạng cao đẹp, đấu tranh vì độc lập, tự do đã tạo nên đồng cảm, thấu hiểu và sẻ chia giữa hai dân tộc nằm ở hai nửa Đông-Tây của địa cầu, vun đắp nghĩa tình sâu đậm đi qua hơn 60 năm cùng thăng trầm của lịch sử. </a:t>
            </a:r>
            <a:endParaRPr lang="en-US" sz="3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endParaRPr>
          </a:p>
          <a:p>
            <a:pPr marL="0" indent="0" algn="ctr">
              <a:buNone/>
            </a:pPr>
            <a:r>
              <a:rPr lang="vi-VN"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Cuba</a:t>
            </a:r>
            <a:r>
              <a:rPr lang="vi-VN"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sẵn</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sàng</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hiến</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dâng</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cả</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máu</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còn</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Việt</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Nam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sẽ</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mãi</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là</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thành</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trì</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vững</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chắc</a:t>
            </a:r>
            <a:r>
              <a:rPr lang="en-US"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cho</a:t>
            </a:r>
            <a:r>
              <a:rPr lang="vi-VN"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H</a:t>
            </a:r>
            <a:r>
              <a:rPr lang="en-US" sz="35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avana</a:t>
            </a:r>
            <a:r>
              <a:rPr lang="vi-VN" sz="35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p>
          <a:p>
            <a:pPr marL="0" indent="0" algn="just">
              <a:buNone/>
            </a:pPr>
            <a:endParaRPr lang="vi-VN" sz="3500" dirty="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043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12597248" y="489629"/>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16365" y="7098238"/>
            <a:ext cx="7948246" cy="1792392"/>
          </a:xfrm>
          <a:prstGeom prst="rect">
            <a:avLst/>
          </a:prstGeom>
          <a:gradFill>
            <a:gsLst>
              <a:gs pos="0">
                <a:srgbClr val="E85DE4"/>
              </a:gs>
              <a:gs pos="100000">
                <a:srgbClr val="DE36D6"/>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gradFill flip="none" rotWithShape="1">
                  <a:gsLst>
                    <a:gs pos="25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rPr>
              <a:t>Thủ tướng Phạm Minh Chính và Thủ tướng Lào Phankham Viphavanh</a:t>
            </a:r>
            <a:endParaRPr lang="en-US" sz="3200" dirty="0">
              <a:gradFill flip="none" rotWithShape="1">
                <a:gsLst>
                  <a:gs pos="2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4" name="Picture 13">
            <a:extLst>
              <a:ext uri="{FF2B5EF4-FFF2-40B4-BE49-F238E27FC236}">
                <a16:creationId xmlns:a16="http://schemas.microsoft.com/office/drawing/2014/main" id="{34018579-23F0-2505-B8FE-84BED17F30CA}"/>
              </a:ext>
            </a:extLst>
          </p:cNvPr>
          <p:cNvPicPr>
            <a:picLocks noChangeAspect="1"/>
          </p:cNvPicPr>
          <p:nvPr/>
        </p:nvPicPr>
        <p:blipFill>
          <a:blip r:embed="rId3"/>
          <a:stretch>
            <a:fillRect/>
          </a:stretch>
        </p:blipFill>
        <p:spPr>
          <a:xfrm>
            <a:off x="12597248" y="489629"/>
            <a:ext cx="7889727" cy="4437971"/>
          </a:xfrm>
          <a:prstGeom prst="rect">
            <a:avLst/>
          </a:prstGeom>
        </p:spPr>
      </p:pic>
      <p:sp>
        <p:nvSpPr>
          <p:cNvPr id="17" name="TextBox 16">
            <a:extLst>
              <a:ext uri="{FF2B5EF4-FFF2-40B4-BE49-F238E27FC236}">
                <a16:creationId xmlns:a16="http://schemas.microsoft.com/office/drawing/2014/main" id="{DF837F09-D1AF-31B6-E9A3-9C74630011B9}"/>
              </a:ext>
            </a:extLst>
          </p:cNvPr>
          <p:cNvSpPr txBox="1"/>
          <p:nvPr/>
        </p:nvSpPr>
        <p:spPr>
          <a:xfrm>
            <a:off x="12772290" y="5291153"/>
            <a:ext cx="9929446" cy="1077218"/>
          </a:xfrm>
          <a:prstGeom prst="rect">
            <a:avLst/>
          </a:prstGeom>
          <a:noFill/>
        </p:spPr>
        <p:txBody>
          <a:bodyPr wrap="square">
            <a:spAutoFit/>
          </a:bodyPr>
          <a:lstStyle/>
          <a:p>
            <a:pPr algn="ct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Phạm</a:t>
            </a:r>
            <a:r>
              <a:rPr lang="en-US" sz="3200" dirty="0">
                <a:solidFill>
                  <a:srgbClr val="E9497B"/>
                </a:solidFill>
                <a:latin typeface="Segoe UI Black" panose="020B0A02040204020203" pitchFamily="34" charset="0"/>
                <a:ea typeface="Segoe UI Black" panose="020B0A02040204020203" pitchFamily="34" charset="0"/>
              </a:rPr>
              <a:t> Minh </a:t>
            </a:r>
            <a:r>
              <a:rPr lang="en-US" sz="3200" dirty="0" err="1">
                <a:solidFill>
                  <a:srgbClr val="E9497B"/>
                </a:solidFill>
                <a:latin typeface="Segoe UI Black" panose="020B0A02040204020203" pitchFamily="34" charset="0"/>
                <a:ea typeface="Segoe UI Black" panose="020B0A02040204020203" pitchFamily="34" charset="0"/>
              </a:rPr>
              <a:t>Chính</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với</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Cuba Manuel Marrero Cruz</a:t>
            </a:r>
          </a:p>
        </p:txBody>
      </p:sp>
      <p:pic>
        <p:nvPicPr>
          <p:cNvPr id="15" name="Picture 14">
            <a:extLst>
              <a:ext uri="{FF2B5EF4-FFF2-40B4-BE49-F238E27FC236}">
                <a16:creationId xmlns:a16="http://schemas.microsoft.com/office/drawing/2014/main" id="{CAC9E301-C907-F420-CE12-3B165F26BB47}"/>
              </a:ext>
            </a:extLst>
          </p:cNvPr>
          <p:cNvPicPr>
            <a:picLocks noChangeAspect="1"/>
          </p:cNvPicPr>
          <p:nvPr/>
        </p:nvPicPr>
        <p:blipFill>
          <a:blip r:embed="rId4"/>
          <a:stretch>
            <a:fillRect/>
          </a:stretch>
        </p:blipFill>
        <p:spPr>
          <a:xfrm>
            <a:off x="12597248" y="574465"/>
            <a:ext cx="8067789" cy="4437972"/>
          </a:xfrm>
          <a:prstGeom prst="rect">
            <a:avLst/>
          </a:prstGeom>
        </p:spPr>
      </p:pic>
      <p:sp>
        <p:nvSpPr>
          <p:cNvPr id="16" name="TextBox 15">
            <a:extLst>
              <a:ext uri="{FF2B5EF4-FFF2-40B4-BE49-F238E27FC236}">
                <a16:creationId xmlns:a16="http://schemas.microsoft.com/office/drawing/2014/main" id="{CDA72A2C-0A2A-3411-DAAE-A7E4F7BBDE6A}"/>
              </a:ext>
            </a:extLst>
          </p:cNvPr>
          <p:cNvSpPr txBox="1"/>
          <p:nvPr/>
        </p:nvSpPr>
        <p:spPr>
          <a:xfrm>
            <a:off x="12772290" y="5097273"/>
            <a:ext cx="8534400" cy="1077218"/>
          </a:xfrm>
          <a:prstGeom prst="rect">
            <a:avLst/>
          </a:prstGeom>
          <a:noFill/>
        </p:spPr>
        <p:txBody>
          <a:bodyPr wrap="square" rtlCol="0">
            <a:spAutoFit/>
          </a:bodyPr>
          <a:lstStyle/>
          <a:p>
            <a:pPr algn="ctr"/>
            <a:r>
              <a:rPr lang="vi-VN" sz="3200" b="0" i="0" dirty="0">
                <a:solidFill>
                  <a:srgbClr val="FF0000"/>
                </a:solidFill>
                <a:effectLst/>
                <a:latin typeface="Segoe UI Black" panose="020B0A02040204020203" pitchFamily="34" charset="0"/>
                <a:ea typeface="Segoe UI Black" panose="020B0A02040204020203" pitchFamily="34" charset="0"/>
              </a:rPr>
              <a:t>Thủ tướng Chính phủ Phạm Minh Chính gặp Thủ tướng Canada Justin Trudeau </a:t>
            </a:r>
            <a:endParaRPr lang="en-US" sz="3200" dirty="0">
              <a:solidFill>
                <a:srgbClr val="FF0000"/>
              </a:solidFill>
              <a:latin typeface="Segoe UI Black" panose="020B0A02040204020203" pitchFamily="34" charset="0"/>
              <a:ea typeface="Segoe UI Black" panose="020B0A02040204020203" pitchFamily="34" charset="0"/>
            </a:endParaRPr>
          </a:p>
        </p:txBody>
      </p:sp>
      <p:pic>
        <p:nvPicPr>
          <p:cNvPr id="1026" name="Picture 2">
            <a:extLst>
              <a:ext uri="{FF2B5EF4-FFF2-40B4-BE49-F238E27FC236}">
                <a16:creationId xmlns:a16="http://schemas.microsoft.com/office/drawing/2014/main" id="{16C44725-1C44-31C8-DEE3-709EC389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6115" y="574465"/>
            <a:ext cx="8286750" cy="49399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2AE11C6-6B7E-3BCC-8200-C3314A397A8E}"/>
              </a:ext>
            </a:extLst>
          </p:cNvPr>
          <p:cNvSpPr txBox="1"/>
          <p:nvPr/>
        </p:nvSpPr>
        <p:spPr>
          <a:xfrm>
            <a:off x="12697194" y="5599234"/>
            <a:ext cx="8534400" cy="1077218"/>
          </a:xfrm>
          <a:prstGeom prst="rect">
            <a:avLst/>
          </a:prstGeom>
          <a:noFill/>
        </p:spPr>
        <p:txBody>
          <a:bodyPr wrap="square" rtlCol="0">
            <a:spAutoFit/>
          </a:bodyPr>
          <a:lstStyle/>
          <a:p>
            <a:pPr algn="ctr"/>
            <a:r>
              <a:rPr lang="vi-VN" sz="3200" b="0" i="0">
                <a:solidFill>
                  <a:srgbClr val="E9497B"/>
                </a:solidFill>
                <a:effectLst/>
                <a:latin typeface="Segoe UI Black" panose="020B0A02040204020203" pitchFamily="34" charset="0"/>
                <a:ea typeface="Segoe UI Black" panose="020B0A02040204020203" pitchFamily="34" charset="0"/>
              </a:rPr>
              <a:t>Chủ tịch nước Nguyễn Xuân Phúc và Tổng thống Nga Putin </a:t>
            </a:r>
            <a:endParaRPr lang="en-US" sz="3200" dirty="0">
              <a:solidFill>
                <a:srgbClr val="E9497B"/>
              </a:solidFill>
              <a:latin typeface="Segoe UI Black" panose="020B0A02040204020203" pitchFamily="34" charset="0"/>
              <a:ea typeface="Segoe UI Black" panose="020B0A02040204020203" pitchFamily="34" charset="0"/>
            </a:endParaRPr>
          </a:p>
        </p:txBody>
      </p:sp>
      <p:sp>
        <p:nvSpPr>
          <p:cNvPr id="18" name="TextBox 17">
            <a:extLst>
              <a:ext uri="{FF2B5EF4-FFF2-40B4-BE49-F238E27FC236}">
                <a16:creationId xmlns:a16="http://schemas.microsoft.com/office/drawing/2014/main" id="{F4D770EB-2B8B-FD43-B4D5-90CCA5DA84A8}"/>
              </a:ext>
            </a:extLst>
          </p:cNvPr>
          <p:cNvSpPr txBox="1"/>
          <p:nvPr/>
        </p:nvSpPr>
        <p:spPr>
          <a:xfrm>
            <a:off x="561602" y="6974106"/>
            <a:ext cx="9989163" cy="1261884"/>
          </a:xfrm>
          <a:prstGeom prst="rect">
            <a:avLst/>
          </a:prstGeom>
          <a:noFill/>
        </p:spPr>
        <p:txBody>
          <a:bodyPr wrap="square" rtlCol="0">
            <a:spAutoFit/>
          </a:bodyPr>
          <a:lstStyle/>
          <a:p>
            <a:pPr marL="0" indent="0" algn="ctr">
              <a:buNone/>
            </a:pPr>
            <a:r>
              <a:rPr lang="pt-BR" sz="1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rPr>
              <a:t>Nhắc đến Cuba là nhắc đến đảo quốc anh hùng, giàu lòng nhân ái và ý chí tự cường. Nói về quan hệ Việt Nam-Cuba là nói về mối tình hữu nghị đặc biệt, thủy chung, trong sáng, hiếm có trong quan hệ quốc tế. Gắn kết về lý tưởng cách mạng cao đẹp, đấu tranh vì độc lập, tự do đã tạo nên đồng cảm, thấu hiểu và sẻ chia giữa hai dân tộc nằm ở hai nửa Đông-Tây của địa cầu, vun đắp nghĩa tình sâu đậm đi qua hơn 60 năm cùng thăng trầm của lịch sử. </a:t>
            </a:r>
            <a:endParaRPr lang="en-US" sz="1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endParaRPr>
          </a:p>
          <a:p>
            <a:pPr marL="0" indent="0" algn="ctr">
              <a:buNone/>
            </a:pP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Cuba</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sẵn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sàng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hiến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dâng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cả</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máu</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còn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Việt</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Nam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sẽ</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mãi</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là</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thành</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trì</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vững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chắc</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cho</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H</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avana</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p>
          <a:p>
            <a:pPr marL="0" indent="0" algn="just">
              <a:buNone/>
            </a:pPr>
            <a:endParaRPr lang="vi-VN" sz="1400" dirty="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A1F69CC-311A-E8CB-0CAC-2B6906480AB1}"/>
              </a:ext>
            </a:extLst>
          </p:cNvPr>
          <p:cNvSpPr txBox="1"/>
          <p:nvPr/>
        </p:nvSpPr>
        <p:spPr>
          <a:xfrm>
            <a:off x="3148961" y="164789"/>
            <a:ext cx="5908433" cy="584775"/>
          </a:xfrm>
          <a:prstGeom prst="rect">
            <a:avLst/>
          </a:prstGeom>
          <a:noFill/>
        </p:spPr>
        <p:txBody>
          <a:bodyPr wrap="square" rtlCol="0">
            <a:spAutoFit/>
          </a:bodyPr>
          <a:lstStyle/>
          <a:p>
            <a:pPr algn="ctr"/>
            <a:r>
              <a:rPr lang="vi-VN" sz="3200" dirty="0">
                <a:solidFill>
                  <a:srgbClr val="E9497B"/>
                </a:solidFill>
                <a:latin typeface="Segoe UI Black" panose="020B0A02040204020203" pitchFamily="34" charset="0"/>
                <a:ea typeface="Segoe UI Black" panose="020B0A02040204020203" pitchFamily="34" charset="0"/>
                <a:cs typeface="Calibri" panose="020F0502020204030204" pitchFamily="34" charset="0"/>
              </a:rPr>
              <a:t>Một số hình ảnh về Cuba:</a:t>
            </a:r>
            <a:endParaRPr lang="en-US" sz="3200" dirty="0">
              <a:solidFill>
                <a:srgbClr val="E9497B"/>
              </a:solidFill>
              <a:latin typeface="Segoe UI Black" panose="020B0A02040204020203" pitchFamily="34" charset="0"/>
              <a:ea typeface="Segoe UI Black" panose="020B0A02040204020203" pitchFamily="34" charset="0"/>
            </a:endParaRPr>
          </a:p>
        </p:txBody>
      </p:sp>
      <p:sp>
        <p:nvSpPr>
          <p:cNvPr id="22" name="TextBox 21">
            <a:extLst>
              <a:ext uri="{FF2B5EF4-FFF2-40B4-BE49-F238E27FC236}">
                <a16:creationId xmlns:a16="http://schemas.microsoft.com/office/drawing/2014/main" id="{24266DBC-82BB-ED04-A1C3-1B02241A77C2}"/>
              </a:ext>
            </a:extLst>
          </p:cNvPr>
          <p:cNvSpPr txBox="1"/>
          <p:nvPr/>
        </p:nvSpPr>
        <p:spPr>
          <a:xfrm>
            <a:off x="2285993" y="5393270"/>
            <a:ext cx="7408989" cy="1077218"/>
          </a:xfrm>
          <a:prstGeom prst="rect">
            <a:avLst/>
          </a:prstGeom>
          <a:noFill/>
        </p:spPr>
        <p:txBody>
          <a:bodyPr wrap="square" rtlCol="0">
            <a:spAutoFit/>
          </a:bodyPr>
          <a:lstStyle/>
          <a:p>
            <a:pPr algn="ctr"/>
            <a:r>
              <a:rPr lang="vi-VN" sz="3200" b="0" i="0" dirty="0">
                <a:solidFill>
                  <a:srgbClr val="D41A54"/>
                </a:solidFill>
                <a:effectLst/>
                <a:latin typeface="Segoe UI Black" panose="020B0A02040204020203" pitchFamily="34" charset="0"/>
                <a:ea typeface="Segoe UI Black" panose="020B0A02040204020203" pitchFamily="34" charset="0"/>
              </a:rPr>
              <a:t>Quảng trường trung tâm Khu Phố cổ Havana.</a:t>
            </a:r>
            <a:endParaRPr lang="en-US" sz="3200" dirty="0">
              <a:solidFill>
                <a:srgbClr val="D41A54"/>
              </a:solidFill>
              <a:latin typeface="Segoe UI Black" panose="020B0A02040204020203" pitchFamily="34" charset="0"/>
              <a:ea typeface="Segoe UI Black" panose="020B0A02040204020203" pitchFamily="34" charset="0"/>
            </a:endParaRPr>
          </a:p>
        </p:txBody>
      </p:sp>
      <p:pic>
        <p:nvPicPr>
          <p:cNvPr id="2050" name="Picture 2" descr="Quảng trường trung tâm Khu Phố cổ Havana. (Nguồn: Smithsonian)">
            <a:extLst>
              <a:ext uri="{FF2B5EF4-FFF2-40B4-BE49-F238E27FC236}">
                <a16:creationId xmlns:a16="http://schemas.microsoft.com/office/drawing/2014/main" id="{05402E57-E67E-314B-585B-51E6D6AEB8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977" y="1004094"/>
            <a:ext cx="8534400" cy="419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49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12597248" y="489629"/>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16365" y="7098238"/>
            <a:ext cx="7948246" cy="1792392"/>
          </a:xfrm>
          <a:prstGeom prst="rect">
            <a:avLst/>
          </a:prstGeom>
          <a:gradFill>
            <a:gsLst>
              <a:gs pos="0">
                <a:srgbClr val="E85DE4"/>
              </a:gs>
              <a:gs pos="100000">
                <a:srgbClr val="DE36D6"/>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gradFill flip="none" rotWithShape="1">
                  <a:gsLst>
                    <a:gs pos="25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rPr>
              <a:t>Thủ tướng Phạm Minh Chính và Thủ tướng Lào Phankham Viphavanh</a:t>
            </a:r>
            <a:endParaRPr lang="en-US" sz="3200" dirty="0">
              <a:gradFill flip="none" rotWithShape="1">
                <a:gsLst>
                  <a:gs pos="2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4" name="Picture 13">
            <a:extLst>
              <a:ext uri="{FF2B5EF4-FFF2-40B4-BE49-F238E27FC236}">
                <a16:creationId xmlns:a16="http://schemas.microsoft.com/office/drawing/2014/main" id="{34018579-23F0-2505-B8FE-84BED17F30CA}"/>
              </a:ext>
            </a:extLst>
          </p:cNvPr>
          <p:cNvPicPr>
            <a:picLocks noChangeAspect="1"/>
          </p:cNvPicPr>
          <p:nvPr/>
        </p:nvPicPr>
        <p:blipFill>
          <a:blip r:embed="rId3"/>
          <a:stretch>
            <a:fillRect/>
          </a:stretch>
        </p:blipFill>
        <p:spPr>
          <a:xfrm>
            <a:off x="12597248" y="489629"/>
            <a:ext cx="7889727" cy="4437971"/>
          </a:xfrm>
          <a:prstGeom prst="rect">
            <a:avLst/>
          </a:prstGeom>
        </p:spPr>
      </p:pic>
      <p:sp>
        <p:nvSpPr>
          <p:cNvPr id="17" name="TextBox 16">
            <a:extLst>
              <a:ext uri="{FF2B5EF4-FFF2-40B4-BE49-F238E27FC236}">
                <a16:creationId xmlns:a16="http://schemas.microsoft.com/office/drawing/2014/main" id="{DF837F09-D1AF-31B6-E9A3-9C74630011B9}"/>
              </a:ext>
            </a:extLst>
          </p:cNvPr>
          <p:cNvSpPr txBox="1"/>
          <p:nvPr/>
        </p:nvSpPr>
        <p:spPr>
          <a:xfrm>
            <a:off x="12772290" y="5291153"/>
            <a:ext cx="9929446" cy="1077218"/>
          </a:xfrm>
          <a:prstGeom prst="rect">
            <a:avLst/>
          </a:prstGeom>
          <a:noFill/>
        </p:spPr>
        <p:txBody>
          <a:bodyPr wrap="square">
            <a:spAutoFit/>
          </a:bodyPr>
          <a:lstStyle/>
          <a:p>
            <a:pPr algn="ct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Phạm</a:t>
            </a:r>
            <a:r>
              <a:rPr lang="en-US" sz="3200" dirty="0">
                <a:solidFill>
                  <a:srgbClr val="E9497B"/>
                </a:solidFill>
                <a:latin typeface="Segoe UI Black" panose="020B0A02040204020203" pitchFamily="34" charset="0"/>
                <a:ea typeface="Segoe UI Black" panose="020B0A02040204020203" pitchFamily="34" charset="0"/>
              </a:rPr>
              <a:t> Minh </a:t>
            </a:r>
            <a:r>
              <a:rPr lang="en-US" sz="3200" dirty="0" err="1">
                <a:solidFill>
                  <a:srgbClr val="E9497B"/>
                </a:solidFill>
                <a:latin typeface="Segoe UI Black" panose="020B0A02040204020203" pitchFamily="34" charset="0"/>
                <a:ea typeface="Segoe UI Black" panose="020B0A02040204020203" pitchFamily="34" charset="0"/>
              </a:rPr>
              <a:t>Chính</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với</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Cuba Manuel Marrero Cruz</a:t>
            </a:r>
          </a:p>
        </p:txBody>
      </p:sp>
      <p:pic>
        <p:nvPicPr>
          <p:cNvPr id="15" name="Picture 14">
            <a:extLst>
              <a:ext uri="{FF2B5EF4-FFF2-40B4-BE49-F238E27FC236}">
                <a16:creationId xmlns:a16="http://schemas.microsoft.com/office/drawing/2014/main" id="{CAC9E301-C907-F420-CE12-3B165F26BB47}"/>
              </a:ext>
            </a:extLst>
          </p:cNvPr>
          <p:cNvPicPr>
            <a:picLocks noChangeAspect="1"/>
          </p:cNvPicPr>
          <p:nvPr/>
        </p:nvPicPr>
        <p:blipFill>
          <a:blip r:embed="rId4"/>
          <a:stretch>
            <a:fillRect/>
          </a:stretch>
        </p:blipFill>
        <p:spPr>
          <a:xfrm>
            <a:off x="12597248" y="574465"/>
            <a:ext cx="8067789" cy="4437972"/>
          </a:xfrm>
          <a:prstGeom prst="rect">
            <a:avLst/>
          </a:prstGeom>
        </p:spPr>
      </p:pic>
      <p:sp>
        <p:nvSpPr>
          <p:cNvPr id="16" name="TextBox 15">
            <a:extLst>
              <a:ext uri="{FF2B5EF4-FFF2-40B4-BE49-F238E27FC236}">
                <a16:creationId xmlns:a16="http://schemas.microsoft.com/office/drawing/2014/main" id="{CDA72A2C-0A2A-3411-DAAE-A7E4F7BBDE6A}"/>
              </a:ext>
            </a:extLst>
          </p:cNvPr>
          <p:cNvSpPr txBox="1"/>
          <p:nvPr/>
        </p:nvSpPr>
        <p:spPr>
          <a:xfrm>
            <a:off x="12772290" y="5097273"/>
            <a:ext cx="8534400" cy="1077218"/>
          </a:xfrm>
          <a:prstGeom prst="rect">
            <a:avLst/>
          </a:prstGeom>
          <a:noFill/>
        </p:spPr>
        <p:txBody>
          <a:bodyPr wrap="square" rtlCol="0">
            <a:spAutoFit/>
          </a:bodyPr>
          <a:lstStyle/>
          <a:p>
            <a:pPr algn="ctr"/>
            <a:r>
              <a:rPr lang="vi-VN" sz="3200" b="0" i="0" dirty="0">
                <a:solidFill>
                  <a:srgbClr val="FF0000"/>
                </a:solidFill>
                <a:effectLst/>
                <a:latin typeface="Segoe UI Black" panose="020B0A02040204020203" pitchFamily="34" charset="0"/>
                <a:ea typeface="Segoe UI Black" panose="020B0A02040204020203" pitchFamily="34" charset="0"/>
              </a:rPr>
              <a:t>Thủ tướng Chính phủ Phạm Minh Chính gặp Thủ tướng Canada Justin Trudeau </a:t>
            </a:r>
            <a:endParaRPr lang="en-US" sz="3200" dirty="0">
              <a:solidFill>
                <a:srgbClr val="FF0000"/>
              </a:solidFill>
              <a:latin typeface="Segoe UI Black" panose="020B0A02040204020203" pitchFamily="34" charset="0"/>
              <a:ea typeface="Segoe UI Black" panose="020B0A02040204020203" pitchFamily="34" charset="0"/>
            </a:endParaRPr>
          </a:p>
        </p:txBody>
      </p:sp>
      <p:pic>
        <p:nvPicPr>
          <p:cNvPr id="1026" name="Picture 2">
            <a:extLst>
              <a:ext uri="{FF2B5EF4-FFF2-40B4-BE49-F238E27FC236}">
                <a16:creationId xmlns:a16="http://schemas.microsoft.com/office/drawing/2014/main" id="{16C44725-1C44-31C8-DEE3-709EC389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6115" y="574465"/>
            <a:ext cx="8286750" cy="49399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2AE11C6-6B7E-3BCC-8200-C3314A397A8E}"/>
              </a:ext>
            </a:extLst>
          </p:cNvPr>
          <p:cNvSpPr txBox="1"/>
          <p:nvPr/>
        </p:nvSpPr>
        <p:spPr>
          <a:xfrm>
            <a:off x="12697194" y="5599234"/>
            <a:ext cx="8534400" cy="1077218"/>
          </a:xfrm>
          <a:prstGeom prst="rect">
            <a:avLst/>
          </a:prstGeom>
          <a:noFill/>
        </p:spPr>
        <p:txBody>
          <a:bodyPr wrap="square" rtlCol="0">
            <a:spAutoFit/>
          </a:bodyPr>
          <a:lstStyle/>
          <a:p>
            <a:pPr algn="ctr"/>
            <a:r>
              <a:rPr lang="vi-VN" sz="3200" b="0" i="0">
                <a:solidFill>
                  <a:srgbClr val="E9497B"/>
                </a:solidFill>
                <a:effectLst/>
                <a:latin typeface="Segoe UI Black" panose="020B0A02040204020203" pitchFamily="34" charset="0"/>
                <a:ea typeface="Segoe UI Black" panose="020B0A02040204020203" pitchFamily="34" charset="0"/>
              </a:rPr>
              <a:t>Chủ tịch nước Nguyễn Xuân Phúc và Tổng thống Nga Putin </a:t>
            </a:r>
            <a:endParaRPr lang="en-US" sz="3200" dirty="0">
              <a:solidFill>
                <a:srgbClr val="E9497B"/>
              </a:solidFill>
              <a:latin typeface="Segoe UI Black" panose="020B0A02040204020203" pitchFamily="34" charset="0"/>
              <a:ea typeface="Segoe UI Black" panose="020B0A02040204020203" pitchFamily="34" charset="0"/>
            </a:endParaRPr>
          </a:p>
        </p:txBody>
      </p:sp>
      <p:sp>
        <p:nvSpPr>
          <p:cNvPr id="18" name="TextBox 17">
            <a:extLst>
              <a:ext uri="{FF2B5EF4-FFF2-40B4-BE49-F238E27FC236}">
                <a16:creationId xmlns:a16="http://schemas.microsoft.com/office/drawing/2014/main" id="{F4D770EB-2B8B-FD43-B4D5-90CCA5DA84A8}"/>
              </a:ext>
            </a:extLst>
          </p:cNvPr>
          <p:cNvSpPr txBox="1"/>
          <p:nvPr/>
        </p:nvSpPr>
        <p:spPr>
          <a:xfrm>
            <a:off x="561602" y="6974106"/>
            <a:ext cx="9989163" cy="1261884"/>
          </a:xfrm>
          <a:prstGeom prst="rect">
            <a:avLst/>
          </a:prstGeom>
          <a:noFill/>
        </p:spPr>
        <p:txBody>
          <a:bodyPr wrap="square" rtlCol="0">
            <a:spAutoFit/>
          </a:bodyPr>
          <a:lstStyle/>
          <a:p>
            <a:pPr marL="0" indent="0" algn="ctr">
              <a:buNone/>
            </a:pPr>
            <a:r>
              <a:rPr lang="pt-BR" sz="1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rPr>
              <a:t>Nhắc đến Cuba là nhắc đến đảo quốc anh hùng, giàu lòng nhân ái và ý chí tự cường. Nói về quan hệ Việt Nam-Cuba là nói về mối tình hữu nghị đặc biệt, thủy chung, trong sáng, hiếm có trong quan hệ quốc tế. Gắn kết về lý tưởng cách mạng cao đẹp, đấu tranh vì độc lập, tự do đã tạo nên đồng cảm, thấu hiểu và sẻ chia giữa hai dân tộc nằm ở hai nửa Đông-Tây của địa cầu, vun đắp nghĩa tình sâu đậm đi qua hơn 60 năm cùng thăng trầm của lịch sử. </a:t>
            </a:r>
            <a:endParaRPr lang="en-US" sz="1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endParaRPr>
          </a:p>
          <a:p>
            <a:pPr marL="0" indent="0" algn="ctr">
              <a:buNone/>
            </a:pP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Cuba</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sẵn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sàng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hiến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dâng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cả</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máu</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còn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Việt</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Nam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sẽ</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mãi</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là</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thành</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trì</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vững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chắc</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cho</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H</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avana</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p>
          <a:p>
            <a:pPr marL="0" indent="0" algn="just">
              <a:buNone/>
            </a:pPr>
            <a:endParaRPr lang="vi-VN" sz="1400" dirty="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A1F69CC-311A-E8CB-0CAC-2B6906480AB1}"/>
              </a:ext>
            </a:extLst>
          </p:cNvPr>
          <p:cNvSpPr txBox="1"/>
          <p:nvPr/>
        </p:nvSpPr>
        <p:spPr>
          <a:xfrm>
            <a:off x="3148961" y="164789"/>
            <a:ext cx="5908433" cy="584775"/>
          </a:xfrm>
          <a:prstGeom prst="rect">
            <a:avLst/>
          </a:prstGeom>
          <a:noFill/>
        </p:spPr>
        <p:txBody>
          <a:bodyPr wrap="square" rtlCol="0">
            <a:spAutoFit/>
          </a:bodyPr>
          <a:lstStyle/>
          <a:p>
            <a:pPr algn="ctr"/>
            <a:r>
              <a:rPr lang="vi-VN" sz="3200" dirty="0">
                <a:solidFill>
                  <a:srgbClr val="E9497B"/>
                </a:solidFill>
                <a:latin typeface="Segoe UI Black" panose="020B0A02040204020203" pitchFamily="34" charset="0"/>
                <a:ea typeface="Segoe UI Black" panose="020B0A02040204020203" pitchFamily="34" charset="0"/>
                <a:cs typeface="Calibri" panose="020F0502020204030204" pitchFamily="34" charset="0"/>
              </a:rPr>
              <a:t>Một số hình ảnh về Cuba:</a:t>
            </a:r>
            <a:endParaRPr lang="en-US" sz="3200" dirty="0">
              <a:solidFill>
                <a:srgbClr val="E9497B"/>
              </a:solidFill>
              <a:latin typeface="Segoe UI Black" panose="020B0A02040204020203" pitchFamily="34" charset="0"/>
              <a:ea typeface="Segoe UI Black" panose="020B0A02040204020203" pitchFamily="34" charset="0"/>
            </a:endParaRPr>
          </a:p>
        </p:txBody>
      </p:sp>
      <p:sp>
        <p:nvSpPr>
          <p:cNvPr id="22" name="TextBox 21">
            <a:extLst>
              <a:ext uri="{FF2B5EF4-FFF2-40B4-BE49-F238E27FC236}">
                <a16:creationId xmlns:a16="http://schemas.microsoft.com/office/drawing/2014/main" id="{24266DBC-82BB-ED04-A1C3-1B02241A77C2}"/>
              </a:ext>
            </a:extLst>
          </p:cNvPr>
          <p:cNvSpPr txBox="1"/>
          <p:nvPr/>
        </p:nvSpPr>
        <p:spPr>
          <a:xfrm>
            <a:off x="13860153" y="5514397"/>
            <a:ext cx="7408989" cy="1077218"/>
          </a:xfrm>
          <a:prstGeom prst="rect">
            <a:avLst/>
          </a:prstGeom>
          <a:noFill/>
        </p:spPr>
        <p:txBody>
          <a:bodyPr wrap="square" rtlCol="0">
            <a:spAutoFit/>
          </a:bodyPr>
          <a:lstStyle/>
          <a:p>
            <a:pPr algn="ctr"/>
            <a:r>
              <a:rPr lang="vi-VN" sz="3200" b="0" i="0" dirty="0">
                <a:solidFill>
                  <a:srgbClr val="D41A54"/>
                </a:solidFill>
                <a:effectLst/>
                <a:latin typeface="Segoe UI Black" panose="020B0A02040204020203" pitchFamily="34" charset="0"/>
                <a:ea typeface="Segoe UI Black" panose="020B0A02040204020203" pitchFamily="34" charset="0"/>
              </a:rPr>
              <a:t>Quảng trường trung tâm Khu Phố cổ Havana.</a:t>
            </a:r>
            <a:endParaRPr lang="en-US" sz="3200" dirty="0">
              <a:solidFill>
                <a:srgbClr val="D41A54"/>
              </a:solidFill>
              <a:latin typeface="Segoe UI Black" panose="020B0A02040204020203" pitchFamily="34" charset="0"/>
              <a:ea typeface="Segoe UI Black" panose="020B0A02040204020203" pitchFamily="34" charset="0"/>
            </a:endParaRPr>
          </a:p>
        </p:txBody>
      </p:sp>
      <p:pic>
        <p:nvPicPr>
          <p:cNvPr id="2050" name="Picture 2" descr="Quảng trường trung tâm Khu Phố cổ Havana. (Nguồn: Smithsonian)">
            <a:extLst>
              <a:ext uri="{FF2B5EF4-FFF2-40B4-BE49-F238E27FC236}">
                <a16:creationId xmlns:a16="http://schemas.microsoft.com/office/drawing/2014/main" id="{05402E57-E67E-314B-585B-51E6D6AEB8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71157" y="970276"/>
            <a:ext cx="8534400" cy="419620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9DD0855-52A7-92DA-580B-0D2C26A6BCBA}"/>
              </a:ext>
            </a:extLst>
          </p:cNvPr>
          <p:cNvSpPr txBox="1"/>
          <p:nvPr/>
        </p:nvSpPr>
        <p:spPr>
          <a:xfrm>
            <a:off x="2766646" y="5861531"/>
            <a:ext cx="6775939" cy="584775"/>
          </a:xfrm>
          <a:prstGeom prst="rect">
            <a:avLst/>
          </a:prstGeom>
          <a:noFill/>
        </p:spPr>
        <p:txBody>
          <a:bodyPr wrap="square" rtlCol="0">
            <a:spAutoFit/>
          </a:bodyPr>
          <a:lstStyle/>
          <a:p>
            <a:pPr algn="ctr"/>
            <a:r>
              <a:rPr lang="en-US" sz="3200" b="0" i="0" dirty="0" err="1">
                <a:solidFill>
                  <a:srgbClr val="D41A54"/>
                </a:solidFill>
                <a:effectLst/>
                <a:latin typeface="Arial Black" panose="020B0A04020102020204" pitchFamily="34" charset="0"/>
              </a:rPr>
              <a:t>Pháo</a:t>
            </a:r>
            <a:r>
              <a:rPr lang="en-US" sz="3200" b="0" i="0" dirty="0">
                <a:solidFill>
                  <a:srgbClr val="D41A54"/>
                </a:solidFill>
                <a:effectLst/>
                <a:latin typeface="Arial Black" panose="020B0A04020102020204" pitchFamily="34" charset="0"/>
              </a:rPr>
              <a:t> </a:t>
            </a:r>
            <a:r>
              <a:rPr lang="en-US" sz="3200" b="0" i="0" dirty="0" err="1">
                <a:solidFill>
                  <a:srgbClr val="D41A54"/>
                </a:solidFill>
                <a:effectLst/>
                <a:latin typeface="Arial Black" panose="020B0A04020102020204" pitchFamily="34" charset="0"/>
              </a:rPr>
              <a:t>đài</a:t>
            </a:r>
            <a:r>
              <a:rPr lang="en-US" sz="3200" b="0" i="0" dirty="0">
                <a:solidFill>
                  <a:srgbClr val="D41A54"/>
                </a:solidFill>
                <a:effectLst/>
                <a:latin typeface="Arial Black" panose="020B0A04020102020204" pitchFamily="34" charset="0"/>
              </a:rPr>
              <a:t> El Morro</a:t>
            </a:r>
            <a:endParaRPr lang="en-US" sz="3200" dirty="0">
              <a:solidFill>
                <a:srgbClr val="D41A54"/>
              </a:solidFill>
              <a:latin typeface="Arial Black" panose="020B0A04020102020204" pitchFamily="34" charset="0"/>
            </a:endParaRPr>
          </a:p>
        </p:txBody>
      </p:sp>
      <p:pic>
        <p:nvPicPr>
          <p:cNvPr id="3074" name="Picture 2" descr="Pháo đài El Morro (ảnh: KT)">
            <a:extLst>
              <a:ext uri="{FF2B5EF4-FFF2-40B4-BE49-F238E27FC236}">
                <a16:creationId xmlns:a16="http://schemas.microsoft.com/office/drawing/2014/main" id="{2199F3CF-7989-3E84-FAAB-F88B978A2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8885" y="1004094"/>
            <a:ext cx="8286750" cy="479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7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12597248" y="489629"/>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16365" y="7098238"/>
            <a:ext cx="7948246" cy="1792392"/>
          </a:xfrm>
          <a:prstGeom prst="rect">
            <a:avLst/>
          </a:prstGeom>
          <a:gradFill>
            <a:gsLst>
              <a:gs pos="0">
                <a:srgbClr val="E85DE4"/>
              </a:gs>
              <a:gs pos="100000">
                <a:srgbClr val="DE36D6"/>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gradFill flip="none" rotWithShape="1">
                  <a:gsLst>
                    <a:gs pos="25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rPr>
              <a:t>Thủ tướng Phạm Minh Chính và Thủ tướng Lào Phankham Viphavanh</a:t>
            </a:r>
            <a:endParaRPr lang="en-US" sz="3200" dirty="0">
              <a:gradFill flip="none" rotWithShape="1">
                <a:gsLst>
                  <a:gs pos="2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4" name="Picture 13">
            <a:extLst>
              <a:ext uri="{FF2B5EF4-FFF2-40B4-BE49-F238E27FC236}">
                <a16:creationId xmlns:a16="http://schemas.microsoft.com/office/drawing/2014/main" id="{34018579-23F0-2505-B8FE-84BED17F30CA}"/>
              </a:ext>
            </a:extLst>
          </p:cNvPr>
          <p:cNvPicPr>
            <a:picLocks noChangeAspect="1"/>
          </p:cNvPicPr>
          <p:nvPr/>
        </p:nvPicPr>
        <p:blipFill>
          <a:blip r:embed="rId3"/>
          <a:stretch>
            <a:fillRect/>
          </a:stretch>
        </p:blipFill>
        <p:spPr>
          <a:xfrm>
            <a:off x="12597248" y="489629"/>
            <a:ext cx="7889727" cy="4437971"/>
          </a:xfrm>
          <a:prstGeom prst="rect">
            <a:avLst/>
          </a:prstGeom>
        </p:spPr>
      </p:pic>
      <p:sp>
        <p:nvSpPr>
          <p:cNvPr id="17" name="TextBox 16">
            <a:extLst>
              <a:ext uri="{FF2B5EF4-FFF2-40B4-BE49-F238E27FC236}">
                <a16:creationId xmlns:a16="http://schemas.microsoft.com/office/drawing/2014/main" id="{DF837F09-D1AF-31B6-E9A3-9C74630011B9}"/>
              </a:ext>
            </a:extLst>
          </p:cNvPr>
          <p:cNvSpPr txBox="1"/>
          <p:nvPr/>
        </p:nvSpPr>
        <p:spPr>
          <a:xfrm>
            <a:off x="12772290" y="5291153"/>
            <a:ext cx="9929446" cy="1077218"/>
          </a:xfrm>
          <a:prstGeom prst="rect">
            <a:avLst/>
          </a:prstGeom>
          <a:noFill/>
        </p:spPr>
        <p:txBody>
          <a:bodyPr wrap="square">
            <a:spAutoFit/>
          </a:bodyPr>
          <a:lstStyle/>
          <a:p>
            <a:pPr algn="ct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Phạm</a:t>
            </a:r>
            <a:r>
              <a:rPr lang="en-US" sz="3200" dirty="0">
                <a:solidFill>
                  <a:srgbClr val="E9497B"/>
                </a:solidFill>
                <a:latin typeface="Segoe UI Black" panose="020B0A02040204020203" pitchFamily="34" charset="0"/>
                <a:ea typeface="Segoe UI Black" panose="020B0A02040204020203" pitchFamily="34" charset="0"/>
              </a:rPr>
              <a:t> Minh </a:t>
            </a:r>
            <a:r>
              <a:rPr lang="en-US" sz="3200" dirty="0" err="1">
                <a:solidFill>
                  <a:srgbClr val="E9497B"/>
                </a:solidFill>
                <a:latin typeface="Segoe UI Black" panose="020B0A02040204020203" pitchFamily="34" charset="0"/>
                <a:ea typeface="Segoe UI Black" panose="020B0A02040204020203" pitchFamily="34" charset="0"/>
              </a:rPr>
              <a:t>Chính</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với</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Cuba Manuel Marrero Cruz</a:t>
            </a:r>
          </a:p>
        </p:txBody>
      </p:sp>
      <p:pic>
        <p:nvPicPr>
          <p:cNvPr id="15" name="Picture 14">
            <a:extLst>
              <a:ext uri="{FF2B5EF4-FFF2-40B4-BE49-F238E27FC236}">
                <a16:creationId xmlns:a16="http://schemas.microsoft.com/office/drawing/2014/main" id="{CAC9E301-C907-F420-CE12-3B165F26BB47}"/>
              </a:ext>
            </a:extLst>
          </p:cNvPr>
          <p:cNvPicPr>
            <a:picLocks noChangeAspect="1"/>
          </p:cNvPicPr>
          <p:nvPr/>
        </p:nvPicPr>
        <p:blipFill>
          <a:blip r:embed="rId4"/>
          <a:stretch>
            <a:fillRect/>
          </a:stretch>
        </p:blipFill>
        <p:spPr>
          <a:xfrm>
            <a:off x="12597248" y="574465"/>
            <a:ext cx="8067789" cy="4437972"/>
          </a:xfrm>
          <a:prstGeom prst="rect">
            <a:avLst/>
          </a:prstGeom>
        </p:spPr>
      </p:pic>
      <p:sp>
        <p:nvSpPr>
          <p:cNvPr id="16" name="TextBox 15">
            <a:extLst>
              <a:ext uri="{FF2B5EF4-FFF2-40B4-BE49-F238E27FC236}">
                <a16:creationId xmlns:a16="http://schemas.microsoft.com/office/drawing/2014/main" id="{CDA72A2C-0A2A-3411-DAAE-A7E4F7BBDE6A}"/>
              </a:ext>
            </a:extLst>
          </p:cNvPr>
          <p:cNvSpPr txBox="1"/>
          <p:nvPr/>
        </p:nvSpPr>
        <p:spPr>
          <a:xfrm>
            <a:off x="12772290" y="5097273"/>
            <a:ext cx="8534400" cy="1077218"/>
          </a:xfrm>
          <a:prstGeom prst="rect">
            <a:avLst/>
          </a:prstGeom>
          <a:noFill/>
        </p:spPr>
        <p:txBody>
          <a:bodyPr wrap="square" rtlCol="0">
            <a:spAutoFit/>
          </a:bodyPr>
          <a:lstStyle/>
          <a:p>
            <a:pPr algn="ctr"/>
            <a:r>
              <a:rPr lang="vi-VN" sz="3200" b="0" i="0" dirty="0">
                <a:solidFill>
                  <a:srgbClr val="FF0000"/>
                </a:solidFill>
                <a:effectLst/>
                <a:latin typeface="Segoe UI Black" panose="020B0A02040204020203" pitchFamily="34" charset="0"/>
                <a:ea typeface="Segoe UI Black" panose="020B0A02040204020203" pitchFamily="34" charset="0"/>
              </a:rPr>
              <a:t>Thủ tướng Chính phủ Phạm Minh Chính gặp Thủ tướng Canada Justin Trudeau </a:t>
            </a:r>
            <a:endParaRPr lang="en-US" sz="3200" dirty="0">
              <a:solidFill>
                <a:srgbClr val="FF0000"/>
              </a:solidFill>
              <a:latin typeface="Segoe UI Black" panose="020B0A02040204020203" pitchFamily="34" charset="0"/>
              <a:ea typeface="Segoe UI Black" panose="020B0A02040204020203" pitchFamily="34" charset="0"/>
            </a:endParaRPr>
          </a:p>
        </p:txBody>
      </p:sp>
      <p:pic>
        <p:nvPicPr>
          <p:cNvPr id="1026" name="Picture 2">
            <a:extLst>
              <a:ext uri="{FF2B5EF4-FFF2-40B4-BE49-F238E27FC236}">
                <a16:creationId xmlns:a16="http://schemas.microsoft.com/office/drawing/2014/main" id="{16C44725-1C44-31C8-DEE3-709EC389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6115" y="574465"/>
            <a:ext cx="8286750" cy="49399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2AE11C6-6B7E-3BCC-8200-C3314A397A8E}"/>
              </a:ext>
            </a:extLst>
          </p:cNvPr>
          <p:cNvSpPr txBox="1"/>
          <p:nvPr/>
        </p:nvSpPr>
        <p:spPr>
          <a:xfrm>
            <a:off x="12697194" y="5599234"/>
            <a:ext cx="8534400" cy="1077218"/>
          </a:xfrm>
          <a:prstGeom prst="rect">
            <a:avLst/>
          </a:prstGeom>
          <a:noFill/>
        </p:spPr>
        <p:txBody>
          <a:bodyPr wrap="square" rtlCol="0">
            <a:spAutoFit/>
          </a:bodyPr>
          <a:lstStyle/>
          <a:p>
            <a:pPr algn="ctr"/>
            <a:r>
              <a:rPr lang="vi-VN" sz="3200" b="0" i="0">
                <a:solidFill>
                  <a:srgbClr val="E9497B"/>
                </a:solidFill>
                <a:effectLst/>
                <a:latin typeface="Segoe UI Black" panose="020B0A02040204020203" pitchFamily="34" charset="0"/>
                <a:ea typeface="Segoe UI Black" panose="020B0A02040204020203" pitchFamily="34" charset="0"/>
              </a:rPr>
              <a:t>Chủ tịch nước Nguyễn Xuân Phúc và Tổng thống Nga Putin </a:t>
            </a:r>
            <a:endParaRPr lang="en-US" sz="3200" dirty="0">
              <a:solidFill>
                <a:srgbClr val="E9497B"/>
              </a:solidFill>
              <a:latin typeface="Segoe UI Black" panose="020B0A02040204020203" pitchFamily="34" charset="0"/>
              <a:ea typeface="Segoe UI Black" panose="020B0A02040204020203" pitchFamily="34" charset="0"/>
            </a:endParaRPr>
          </a:p>
        </p:txBody>
      </p:sp>
      <p:sp>
        <p:nvSpPr>
          <p:cNvPr id="18" name="TextBox 17">
            <a:extLst>
              <a:ext uri="{FF2B5EF4-FFF2-40B4-BE49-F238E27FC236}">
                <a16:creationId xmlns:a16="http://schemas.microsoft.com/office/drawing/2014/main" id="{F4D770EB-2B8B-FD43-B4D5-90CCA5DA84A8}"/>
              </a:ext>
            </a:extLst>
          </p:cNvPr>
          <p:cNvSpPr txBox="1"/>
          <p:nvPr/>
        </p:nvSpPr>
        <p:spPr>
          <a:xfrm>
            <a:off x="561602" y="6974106"/>
            <a:ext cx="9989163" cy="1261884"/>
          </a:xfrm>
          <a:prstGeom prst="rect">
            <a:avLst/>
          </a:prstGeom>
          <a:noFill/>
        </p:spPr>
        <p:txBody>
          <a:bodyPr wrap="square" rtlCol="0">
            <a:spAutoFit/>
          </a:bodyPr>
          <a:lstStyle/>
          <a:p>
            <a:pPr marL="0" indent="0" algn="ctr">
              <a:buNone/>
            </a:pPr>
            <a:r>
              <a:rPr lang="pt-BR" sz="1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rPr>
              <a:t>Nhắc đến Cuba là nhắc đến đảo quốc anh hùng, giàu lòng nhân ái và ý chí tự cường. Nói về quan hệ Việt Nam-Cuba là nói về mối tình hữu nghị đặc biệt, thủy chung, trong sáng, hiếm có trong quan hệ quốc tế. Gắn kết về lý tưởng cách mạng cao đẹp, đấu tranh vì độc lập, tự do đã tạo nên đồng cảm, thấu hiểu và sẻ chia giữa hai dân tộc nằm ở hai nửa Đông-Tây của địa cầu, vun đắp nghĩa tình sâu đậm đi qua hơn 60 năm cùng thăng trầm của lịch sử. </a:t>
            </a:r>
            <a:endParaRPr lang="en-US" sz="1200" dirty="0">
              <a:solidFill>
                <a:srgbClr val="E9497B"/>
              </a:solidFill>
              <a:latin typeface="Segoe UI Black" panose="020B0A02040204020203" pitchFamily="34" charset="0"/>
              <a:ea typeface="Segoe UI Black" panose="020B0A02040204020203" pitchFamily="34" charset="0"/>
              <a:cs typeface="Times New Roman" panose="02020603050405020304" pitchFamily="18" charset="0"/>
            </a:endParaRPr>
          </a:p>
          <a:p>
            <a:pPr marL="0" indent="0" algn="ctr">
              <a:buNone/>
            </a:pP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Cuba</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sẵn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sàng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hiến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dâng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cả</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máu</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còn</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Việt</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Nam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sẽ</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mãi</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là</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thành</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trì</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vững</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chắc</a:t>
            </a:r>
            <a:r>
              <a:rPr lang="en-US"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cho</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 H</a:t>
            </a:r>
            <a:r>
              <a:rPr lang="en-US" sz="1400" b="1" dirty="0" err="1">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avana</a:t>
            </a:r>
            <a:r>
              <a:rPr lang="vi-VN" sz="1400" b="1" dirty="0">
                <a:solidFill>
                  <a:srgbClr val="FFC000"/>
                </a:solidFill>
                <a:latin typeface="Segoe UI Black" panose="020B0A02040204020203" pitchFamily="34" charset="0"/>
                <a:ea typeface="Segoe UI Black" panose="020B0A02040204020203" pitchFamily="34" charset="0"/>
                <a:cs typeface="Times New Roman" panose="02020603050405020304" pitchFamily="18" charset="0"/>
              </a:rPr>
              <a:t>.”</a:t>
            </a:r>
          </a:p>
          <a:p>
            <a:pPr marL="0" indent="0" algn="just">
              <a:buNone/>
            </a:pPr>
            <a:endParaRPr lang="vi-VN" sz="1400" dirty="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A1F69CC-311A-E8CB-0CAC-2B6906480AB1}"/>
              </a:ext>
            </a:extLst>
          </p:cNvPr>
          <p:cNvSpPr txBox="1"/>
          <p:nvPr/>
        </p:nvSpPr>
        <p:spPr>
          <a:xfrm>
            <a:off x="3036271" y="-1079139"/>
            <a:ext cx="5908433" cy="400110"/>
          </a:xfrm>
          <a:prstGeom prst="rect">
            <a:avLst/>
          </a:prstGeom>
          <a:noFill/>
        </p:spPr>
        <p:txBody>
          <a:bodyPr wrap="square" rtlCol="0">
            <a:spAutoFit/>
          </a:bodyPr>
          <a:lstStyle/>
          <a:p>
            <a:pPr algn="ctr"/>
            <a:r>
              <a:rPr lang="vi-VN" sz="2000" dirty="0">
                <a:solidFill>
                  <a:srgbClr val="E9497B"/>
                </a:solidFill>
                <a:latin typeface="Segoe UI Black" panose="020B0A02040204020203" pitchFamily="34" charset="0"/>
                <a:ea typeface="Segoe UI Black" panose="020B0A02040204020203" pitchFamily="34" charset="0"/>
                <a:cs typeface="Calibri" panose="020F0502020204030204" pitchFamily="34" charset="0"/>
              </a:rPr>
              <a:t>Một số hình ảnh về Cuba:</a:t>
            </a:r>
            <a:endParaRPr lang="en-US" sz="2000" dirty="0">
              <a:solidFill>
                <a:srgbClr val="E9497B"/>
              </a:solidFill>
              <a:latin typeface="Segoe UI Black" panose="020B0A02040204020203" pitchFamily="34" charset="0"/>
              <a:ea typeface="Segoe UI Black" panose="020B0A02040204020203" pitchFamily="34" charset="0"/>
            </a:endParaRPr>
          </a:p>
        </p:txBody>
      </p:sp>
      <p:sp>
        <p:nvSpPr>
          <p:cNvPr id="22" name="TextBox 21">
            <a:extLst>
              <a:ext uri="{FF2B5EF4-FFF2-40B4-BE49-F238E27FC236}">
                <a16:creationId xmlns:a16="http://schemas.microsoft.com/office/drawing/2014/main" id="{24266DBC-82BB-ED04-A1C3-1B02241A77C2}"/>
              </a:ext>
            </a:extLst>
          </p:cNvPr>
          <p:cNvSpPr txBox="1"/>
          <p:nvPr/>
        </p:nvSpPr>
        <p:spPr>
          <a:xfrm>
            <a:off x="13860153" y="5514397"/>
            <a:ext cx="7408989" cy="1077218"/>
          </a:xfrm>
          <a:prstGeom prst="rect">
            <a:avLst/>
          </a:prstGeom>
          <a:noFill/>
        </p:spPr>
        <p:txBody>
          <a:bodyPr wrap="square" rtlCol="0">
            <a:spAutoFit/>
          </a:bodyPr>
          <a:lstStyle/>
          <a:p>
            <a:pPr algn="ctr"/>
            <a:r>
              <a:rPr lang="vi-VN" sz="3200" b="0" i="0" dirty="0">
                <a:solidFill>
                  <a:srgbClr val="D41A54"/>
                </a:solidFill>
                <a:effectLst/>
                <a:latin typeface="Segoe UI Black" panose="020B0A02040204020203" pitchFamily="34" charset="0"/>
                <a:ea typeface="Segoe UI Black" panose="020B0A02040204020203" pitchFamily="34" charset="0"/>
              </a:rPr>
              <a:t>Quảng trường trung tâm Khu Phố cổ Havana.</a:t>
            </a:r>
            <a:endParaRPr lang="en-US" sz="3200" dirty="0">
              <a:solidFill>
                <a:srgbClr val="D41A54"/>
              </a:solidFill>
              <a:latin typeface="Segoe UI Black" panose="020B0A02040204020203" pitchFamily="34" charset="0"/>
              <a:ea typeface="Segoe UI Black" panose="020B0A02040204020203" pitchFamily="34" charset="0"/>
            </a:endParaRPr>
          </a:p>
        </p:txBody>
      </p:sp>
      <p:pic>
        <p:nvPicPr>
          <p:cNvPr id="2050" name="Picture 2" descr="Quảng trường trung tâm Khu Phố cổ Havana. (Nguồn: Smithsonian)">
            <a:extLst>
              <a:ext uri="{FF2B5EF4-FFF2-40B4-BE49-F238E27FC236}">
                <a16:creationId xmlns:a16="http://schemas.microsoft.com/office/drawing/2014/main" id="{05402E57-E67E-314B-585B-51E6D6AEB8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71157" y="970276"/>
            <a:ext cx="8534400" cy="419620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9DD0855-52A7-92DA-580B-0D2C26A6BCBA}"/>
              </a:ext>
            </a:extLst>
          </p:cNvPr>
          <p:cNvSpPr txBox="1"/>
          <p:nvPr/>
        </p:nvSpPr>
        <p:spPr>
          <a:xfrm>
            <a:off x="13950387" y="6097244"/>
            <a:ext cx="6775939" cy="584775"/>
          </a:xfrm>
          <a:prstGeom prst="rect">
            <a:avLst/>
          </a:prstGeom>
          <a:noFill/>
        </p:spPr>
        <p:txBody>
          <a:bodyPr wrap="square" rtlCol="0">
            <a:spAutoFit/>
          </a:bodyPr>
          <a:lstStyle/>
          <a:p>
            <a:pPr algn="ctr"/>
            <a:r>
              <a:rPr lang="en-US" sz="3200" b="0" i="0" dirty="0" err="1">
                <a:solidFill>
                  <a:srgbClr val="D41A54"/>
                </a:solidFill>
                <a:effectLst/>
                <a:latin typeface="Arial Black" panose="020B0A04020102020204" pitchFamily="34" charset="0"/>
              </a:rPr>
              <a:t>Pháo</a:t>
            </a:r>
            <a:r>
              <a:rPr lang="en-US" sz="3200" b="0" i="0" dirty="0">
                <a:solidFill>
                  <a:srgbClr val="D41A54"/>
                </a:solidFill>
                <a:effectLst/>
                <a:latin typeface="Arial Black" panose="020B0A04020102020204" pitchFamily="34" charset="0"/>
              </a:rPr>
              <a:t> </a:t>
            </a:r>
            <a:r>
              <a:rPr lang="en-US" sz="3200" b="0" i="0" dirty="0" err="1">
                <a:solidFill>
                  <a:srgbClr val="D41A54"/>
                </a:solidFill>
                <a:effectLst/>
                <a:latin typeface="Arial Black" panose="020B0A04020102020204" pitchFamily="34" charset="0"/>
              </a:rPr>
              <a:t>đài</a:t>
            </a:r>
            <a:r>
              <a:rPr lang="en-US" sz="3200" b="0" i="0" dirty="0">
                <a:solidFill>
                  <a:srgbClr val="D41A54"/>
                </a:solidFill>
                <a:effectLst/>
                <a:latin typeface="Arial Black" panose="020B0A04020102020204" pitchFamily="34" charset="0"/>
              </a:rPr>
              <a:t> El Morro</a:t>
            </a:r>
            <a:endParaRPr lang="en-US" sz="3200" dirty="0">
              <a:solidFill>
                <a:srgbClr val="D41A54"/>
              </a:solidFill>
              <a:latin typeface="Arial Black" panose="020B0A04020102020204" pitchFamily="34" charset="0"/>
            </a:endParaRPr>
          </a:p>
        </p:txBody>
      </p:sp>
      <p:pic>
        <p:nvPicPr>
          <p:cNvPr id="3074" name="Picture 2" descr="Pháo đài El Morro (ảnh: KT)">
            <a:extLst>
              <a:ext uri="{FF2B5EF4-FFF2-40B4-BE49-F238E27FC236}">
                <a16:creationId xmlns:a16="http://schemas.microsoft.com/office/drawing/2014/main" id="{2199F3CF-7989-3E84-FAAB-F88B978A2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95036" y="704308"/>
            <a:ext cx="8286750" cy="47979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8FE290E-B8A3-3964-0318-F4246D41314A}"/>
              </a:ext>
            </a:extLst>
          </p:cNvPr>
          <p:cNvSpPr txBox="1"/>
          <p:nvPr/>
        </p:nvSpPr>
        <p:spPr>
          <a:xfrm>
            <a:off x="1641235" y="1689204"/>
            <a:ext cx="9144000" cy="2123658"/>
          </a:xfrm>
          <a:prstGeom prst="rect">
            <a:avLst/>
          </a:prstGeom>
          <a:noFill/>
        </p:spPr>
        <p:txBody>
          <a:bodyPr wrap="square" rtlCol="0">
            <a:spAutoFit/>
          </a:bodyPr>
          <a:lstStyle/>
          <a:p>
            <a:pPr algn="ctr"/>
            <a:r>
              <a:rPr lang="en-US" sz="4400" dirty="0">
                <a:solidFill>
                  <a:srgbClr val="D41A54"/>
                </a:solidFill>
                <a:latin typeface="Segoe UI Black" panose="020B0A02040204020203" pitchFamily="34" charset="0"/>
                <a:ea typeface="Segoe UI Black" panose="020B0A02040204020203" pitchFamily="34" charset="0"/>
              </a:rPr>
              <a:t>ĐÓ LÀ PHẦN TRÌNH BÀY CỦA NHÓM EM XIN CẢM ƠN THẦY CÔ LÀ CÁC BẠN ĐÃ LẮNG NGHE</a:t>
            </a:r>
          </a:p>
        </p:txBody>
      </p:sp>
    </p:spTree>
    <p:extLst>
      <p:ext uri="{BB962C8B-B14F-4D97-AF65-F5344CB8AC3E}">
        <p14:creationId xmlns:p14="http://schemas.microsoft.com/office/powerpoint/2010/main" val="130684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482938" y="1638889"/>
            <a:ext cx="7362092" cy="2862322"/>
          </a:xfrm>
          <a:prstGeom prst="rect">
            <a:avLst/>
          </a:prstGeom>
          <a:noFill/>
        </p:spPr>
        <p:txBody>
          <a:bodyPr wrap="square" rtlCol="0">
            <a:spAutoFit/>
          </a:bodyPr>
          <a:lstStyle/>
          <a:p>
            <a:pPr algn="ctr"/>
            <a:r>
              <a:rPr lang="en-US" sz="6000" dirty="0">
                <a:solidFill>
                  <a:srgbClr val="D41A54"/>
                </a:solidFill>
                <a:latin typeface="Segoe UI Black" panose="020B0A02040204020203" pitchFamily="34" charset="0"/>
                <a:ea typeface="Segoe UI Black" panose="020B0A02040204020203" pitchFamily="34" charset="0"/>
              </a:rPr>
              <a:t>MỜI CÔ VÀ CÁC BẠN CÙNG LẮNG NGHE</a:t>
            </a:r>
          </a:p>
        </p:txBody>
      </p:sp>
    </p:spTree>
    <p:extLst>
      <p:ext uri="{BB962C8B-B14F-4D97-AF65-F5344CB8AC3E}">
        <p14:creationId xmlns:p14="http://schemas.microsoft.com/office/powerpoint/2010/main" val="1580509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649415" y="1283002"/>
            <a:ext cx="7197965" cy="3785652"/>
          </a:xfrm>
          <a:prstGeom prst="rect">
            <a:avLst/>
          </a:prstGeom>
          <a:noFill/>
        </p:spPr>
        <p:txBody>
          <a:bodyPr wrap="square" rtlCol="0">
            <a:spAutoFit/>
          </a:bodyPr>
          <a:lstStyle/>
          <a:p>
            <a:pPr algn="ctr"/>
            <a:r>
              <a:rPr lang="en-US" sz="8000" dirty="0">
                <a:solidFill>
                  <a:srgbClr val="D41A54"/>
                </a:solidFill>
                <a:latin typeface="Segoe UI Black" panose="020B0A02040204020203" pitchFamily="34" charset="0"/>
                <a:ea typeface="Segoe UI Black" panose="020B0A02040204020203" pitchFamily="34" charset="0"/>
              </a:rPr>
              <a:t>VẬY TA HIỂU TÌNH HỮU NGHỊ LÀ GÌ ?</a:t>
            </a:r>
          </a:p>
        </p:txBody>
      </p:sp>
    </p:spTree>
    <p:extLst>
      <p:ext uri="{BB962C8B-B14F-4D97-AF65-F5344CB8AC3E}">
        <p14:creationId xmlns:p14="http://schemas.microsoft.com/office/powerpoint/2010/main" val="14263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1946028" y="1125416"/>
            <a:ext cx="8839199" cy="3046988"/>
          </a:xfrm>
          <a:prstGeom prst="rect">
            <a:avLst/>
          </a:prstGeom>
          <a:noFill/>
        </p:spPr>
        <p:txBody>
          <a:bodyPr wrap="square" rtlCol="0">
            <a:spAutoFit/>
          </a:bodyPr>
          <a:lstStyle/>
          <a:p>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Tình</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hữu</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nghị</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giữa</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các</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dân</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tộc</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trên</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thế</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giới</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là</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quan</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hệ</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bạn</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bè</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thân</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thiện</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giữa</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nước</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này</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với</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nước</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 </a:t>
            </a:r>
            <a:r>
              <a:rPr lang="en-US" sz="4800" b="1" dirty="0" err="1">
                <a:solidFill>
                  <a:srgbClr val="D41A54"/>
                </a:solidFill>
                <a:latin typeface="Calibri" panose="020F0502020204030204" pitchFamily="34" charset="0"/>
                <a:ea typeface="Calibri" panose="020F0502020204030204" pitchFamily="34" charset="0"/>
                <a:cs typeface="Calibri" panose="020F0502020204030204" pitchFamily="34" charset="0"/>
              </a:rPr>
              <a:t>khác</a:t>
            </a:r>
            <a:r>
              <a:rPr lang="en-US" sz="4800" b="1" dirty="0">
                <a:solidFill>
                  <a:srgbClr val="D41A54"/>
                </a:solidFill>
                <a:latin typeface="Calibri" panose="020F0502020204030204" pitchFamily="34" charset="0"/>
                <a:ea typeface="Calibri" panose="020F0502020204030204" pitchFamily="34" charset="0"/>
                <a:cs typeface="Calibri" panose="020F0502020204030204" pitchFamily="34" charset="0"/>
              </a:rPr>
              <a:t>.</a:t>
            </a:r>
            <a:endParaRPr lang="en-US" sz="4800" dirty="0">
              <a:solidFill>
                <a:srgbClr val="D41A54"/>
              </a:solidFill>
            </a:endParaRPr>
          </a:p>
        </p:txBody>
      </p:sp>
    </p:spTree>
    <p:extLst>
      <p:ext uri="{BB962C8B-B14F-4D97-AF65-F5344CB8AC3E}">
        <p14:creationId xmlns:p14="http://schemas.microsoft.com/office/powerpoint/2010/main" val="350532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819491"/>
            <a:ext cx="8534400" cy="5509200"/>
          </a:xfrm>
          <a:prstGeom prst="rect">
            <a:avLst/>
          </a:prstGeom>
          <a:noFill/>
        </p:spPr>
        <p:txBody>
          <a:bodyPr wrap="square" rtlCol="0">
            <a:spAutoFit/>
          </a:bodyPr>
          <a:lstStyle/>
          <a:p>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4400" dirty="0" err="1">
                <a:solidFill>
                  <a:srgbClr val="D41A54"/>
                </a:solidFill>
                <a:latin typeface="Segoe UI Black" panose="020B0A02040204020203" pitchFamily="34" charset="0"/>
                <a:ea typeface="Segoe UI Black" panose="020B0A02040204020203" pitchFamily="34" charset="0"/>
                <a:cs typeface="Times New Roman" panose="02020603050405020304" pitchFamily="18" charset="0"/>
              </a:rPr>
              <a:t>ệ</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4400" dirty="0" err="1">
                <a:solidFill>
                  <a:srgbClr val="D41A54"/>
                </a:solidFill>
                <a:latin typeface="Segoe UI Black" panose="020B0A02040204020203" pitchFamily="34" charset="0"/>
                <a:ea typeface="Segoe UI Black" panose="020B0A02040204020203" pitchFamily="34" charset="0"/>
                <a:cs typeface="Times New Roman" panose="02020603050405020304" pitchFamily="18" charset="0"/>
              </a:rPr>
              <a:t>ệ</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4400" dirty="0">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4400" dirty="0" err="1">
                <a:solidFill>
                  <a:srgbClr val="D41A54"/>
                </a:soli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4400" dirty="0">
              <a:solidFill>
                <a:srgbClr val="D41A54"/>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2733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523999" y="409323"/>
            <a:ext cx="9335785" cy="6186309"/>
          </a:xfrm>
          <a:prstGeom prst="rect">
            <a:avLst/>
          </a:prstGeom>
          <a:noFill/>
        </p:spPr>
        <p:txBody>
          <a:bodyPr wrap="square" rtlCol="0">
            <a:spAutoFit/>
          </a:bodyPr>
          <a:lstStyle/>
          <a:p>
            <a:r>
              <a:rPr lang="pt-BR"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a:t>
            </a:r>
            <a:r>
              <a:rPr lang="pt-BR" sz="3600" i="1"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Indonesia</a:t>
            </a:r>
            <a:r>
              <a:rPr lang="pt-BR"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a:t>
            </a:r>
            <a: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b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a:t>
            </a:r>
            <a:r>
              <a:rPr lang="vi-VN" sz="3600" i="1"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Lào</a:t>
            </a:r>
            <a: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5/9/1962</a:t>
            </a:r>
            <a:b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b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a:t>
            </a:r>
            <a:r>
              <a:rPr lang="pt-BR" sz="3600" i="1"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b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a:t>
            </a:r>
            <a:r>
              <a:rPr lang="vi-VN" sz="3600" i="1"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Cuba</a:t>
            </a:r>
            <a: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2/12/1960</a:t>
            </a:r>
            <a:endPar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endParaRPr>
          </a:p>
          <a:p>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a:t>
            </a:r>
            <a:r>
              <a:rPr lang="en-US" sz="3600" i="1"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Canada</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a:t>
            </a:r>
            <a:r>
              <a:rPr lang="en-US" sz="3600" dirty="0" err="1">
                <a:solidFill>
                  <a:srgbClr val="D41A54"/>
                </a:solidFill>
                <a:latin typeface="Segoe UI Black" panose="020B0A02040204020203" pitchFamily="34" charset="0"/>
                <a:ea typeface="Segoe UI Black" panose="020B0A02040204020203" pitchFamily="34" charset="0"/>
                <a:cs typeface="Calibri" panose="020F0502020204030204" pitchFamily="34" charset="0"/>
              </a:rPr>
              <a:t>thiết</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a:t>
            </a:r>
            <a:r>
              <a:rPr lang="en-US" sz="3600" dirty="0" err="1">
                <a:solidFill>
                  <a:srgbClr val="D41A54"/>
                </a:solidFill>
                <a:latin typeface="Segoe UI Black" panose="020B0A02040204020203" pitchFamily="34" charset="0"/>
                <a:ea typeface="Segoe UI Black" panose="020B0A02040204020203" pitchFamily="34" charset="0"/>
                <a:cs typeface="Calibri" panose="020F0502020204030204" pitchFamily="34" charset="0"/>
              </a:rPr>
              <a:t>lập</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a:t>
            </a:r>
            <a:r>
              <a:rPr lang="en-US" sz="3600" dirty="0" err="1">
                <a:solidFill>
                  <a:srgbClr val="D41A54"/>
                </a:solidFill>
                <a:latin typeface="Segoe UI Black" panose="020B0A02040204020203" pitchFamily="34" charset="0"/>
                <a:ea typeface="Segoe UI Black" panose="020B0A02040204020203" pitchFamily="34" charset="0"/>
                <a:cs typeface="Calibri" panose="020F0502020204030204" pitchFamily="34" charset="0"/>
              </a:rPr>
              <a:t>ngoại</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a:t>
            </a:r>
            <a:r>
              <a:rPr lang="en-US" sz="3600" dirty="0" err="1">
                <a:solidFill>
                  <a:srgbClr val="D41A54"/>
                </a:solidFill>
                <a:latin typeface="Segoe UI Black" panose="020B0A02040204020203" pitchFamily="34" charset="0"/>
                <a:ea typeface="Segoe UI Black" panose="020B0A02040204020203" pitchFamily="34" charset="0"/>
                <a:cs typeface="Calibri" panose="020F0502020204030204" pitchFamily="34" charset="0"/>
              </a:rPr>
              <a:t>giao</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a:t>
            </a:r>
            <a:r>
              <a:rPr lang="en-US" sz="3600" dirty="0" err="1">
                <a:solidFill>
                  <a:srgbClr val="D41A54"/>
                </a:solidFill>
                <a:latin typeface="Segoe UI Black" panose="020B0A02040204020203" pitchFamily="34" charset="0"/>
                <a:ea typeface="Segoe UI Black" panose="020B0A02040204020203" pitchFamily="34" charset="0"/>
                <a:cs typeface="Calibri" panose="020F0502020204030204" pitchFamily="34" charset="0"/>
              </a:rPr>
              <a:t>với</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a:t>
            </a:r>
            <a:r>
              <a:rPr lang="en-US" sz="3600" dirty="0" err="1">
                <a:solidFill>
                  <a:srgbClr val="D41A54"/>
                </a:solidFill>
                <a:latin typeface="Segoe UI Black" panose="020B0A02040204020203" pitchFamily="34" charset="0"/>
                <a:ea typeface="Segoe UI Black" panose="020B0A02040204020203" pitchFamily="34" charset="0"/>
                <a:cs typeface="Calibri" panose="020F0502020204030204" pitchFamily="34" charset="0"/>
              </a:rPr>
              <a:t>Việt</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Nam </a:t>
            </a:r>
            <a:r>
              <a:rPr lang="en-US" sz="3600" dirty="0" err="1">
                <a:solidFill>
                  <a:srgbClr val="D41A54"/>
                </a:solidFill>
                <a:latin typeface="Segoe UI Black" panose="020B0A02040204020203" pitchFamily="34" charset="0"/>
                <a:ea typeface="Segoe UI Black" panose="020B0A02040204020203" pitchFamily="34" charset="0"/>
                <a:cs typeface="Calibri" panose="020F0502020204030204" pitchFamily="34" charset="0"/>
              </a:rPr>
              <a:t>vào</a:t>
            </a:r>
            <a:r>
              <a:rPr lang="en-US"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 21/8/1973</a:t>
            </a:r>
            <a:br>
              <a:rPr lang="vi-VN" sz="36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br>
            <a:r>
              <a:rPr lang="en-US" sz="38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a:t>
            </a:r>
            <a:r>
              <a:rPr lang="vi-VN" sz="3800" dirty="0">
                <a:solidFill>
                  <a:srgbClr val="D41A54"/>
                </a:soli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800" dirty="0">
              <a:solidFill>
                <a:srgbClr val="D41A54"/>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57975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12597248" y="489629"/>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16365" y="7098238"/>
            <a:ext cx="7948246" cy="1792392"/>
          </a:xfrm>
          <a:prstGeom prst="rect">
            <a:avLst/>
          </a:prstGeom>
          <a:gradFill>
            <a:gsLst>
              <a:gs pos="0">
                <a:srgbClr val="E85DE4"/>
              </a:gs>
              <a:gs pos="100000">
                <a:srgbClr val="DE36D6"/>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gradFill flip="none" rotWithShape="1">
                  <a:gsLst>
                    <a:gs pos="25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rPr>
              <a:t>Thủ tướng Phạm Minh Chính và Thủ tướng Lào Phankham Viphavanh</a:t>
            </a:r>
            <a:endParaRPr lang="en-US" sz="3200" dirty="0">
              <a:gradFill flip="none" rotWithShape="1">
                <a:gsLst>
                  <a:gs pos="2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4" name="Picture 13">
            <a:extLst>
              <a:ext uri="{FF2B5EF4-FFF2-40B4-BE49-F238E27FC236}">
                <a16:creationId xmlns:a16="http://schemas.microsoft.com/office/drawing/2014/main" id="{34018579-23F0-2505-B8FE-84BED17F30CA}"/>
              </a:ext>
            </a:extLst>
          </p:cNvPr>
          <p:cNvPicPr>
            <a:picLocks noChangeAspect="1"/>
          </p:cNvPicPr>
          <p:nvPr/>
        </p:nvPicPr>
        <p:blipFill>
          <a:blip r:embed="rId3"/>
          <a:stretch>
            <a:fillRect/>
          </a:stretch>
        </p:blipFill>
        <p:spPr>
          <a:xfrm>
            <a:off x="12597248" y="489629"/>
            <a:ext cx="7889727" cy="4437971"/>
          </a:xfrm>
          <a:prstGeom prst="rect">
            <a:avLst/>
          </a:prstGeom>
        </p:spPr>
      </p:pic>
      <p:sp>
        <p:nvSpPr>
          <p:cNvPr id="17" name="TextBox 16">
            <a:extLst>
              <a:ext uri="{FF2B5EF4-FFF2-40B4-BE49-F238E27FC236}">
                <a16:creationId xmlns:a16="http://schemas.microsoft.com/office/drawing/2014/main" id="{DF837F09-D1AF-31B6-E9A3-9C74630011B9}"/>
              </a:ext>
            </a:extLst>
          </p:cNvPr>
          <p:cNvSpPr txBox="1"/>
          <p:nvPr/>
        </p:nvSpPr>
        <p:spPr>
          <a:xfrm>
            <a:off x="12772290" y="5291153"/>
            <a:ext cx="9929446" cy="1077218"/>
          </a:xfrm>
          <a:prstGeom prst="rect">
            <a:avLst/>
          </a:prstGeom>
          <a:noFill/>
        </p:spPr>
        <p:txBody>
          <a:bodyPr wrap="square">
            <a:spAutoFit/>
          </a:bodyPr>
          <a:lstStyle/>
          <a:p>
            <a:pPr algn="ct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Phạm</a:t>
            </a:r>
            <a:r>
              <a:rPr lang="en-US" sz="3200" dirty="0">
                <a:solidFill>
                  <a:srgbClr val="E9497B"/>
                </a:solidFill>
                <a:latin typeface="Segoe UI Black" panose="020B0A02040204020203" pitchFamily="34" charset="0"/>
                <a:ea typeface="Segoe UI Black" panose="020B0A02040204020203" pitchFamily="34" charset="0"/>
              </a:rPr>
              <a:t> Minh </a:t>
            </a:r>
            <a:r>
              <a:rPr lang="en-US" sz="3200" dirty="0" err="1">
                <a:solidFill>
                  <a:srgbClr val="E9497B"/>
                </a:solidFill>
                <a:latin typeface="Segoe UI Black" panose="020B0A02040204020203" pitchFamily="34" charset="0"/>
                <a:ea typeface="Segoe UI Black" panose="020B0A02040204020203" pitchFamily="34" charset="0"/>
              </a:rPr>
              <a:t>Chính</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với</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Cuba Manuel Marrero Cruz</a:t>
            </a:r>
          </a:p>
        </p:txBody>
      </p:sp>
      <p:pic>
        <p:nvPicPr>
          <p:cNvPr id="15" name="Picture 14">
            <a:extLst>
              <a:ext uri="{FF2B5EF4-FFF2-40B4-BE49-F238E27FC236}">
                <a16:creationId xmlns:a16="http://schemas.microsoft.com/office/drawing/2014/main" id="{CAC9E301-C907-F420-CE12-3B165F26BB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187" y="158351"/>
            <a:ext cx="7100755" cy="4437972"/>
          </a:xfrm>
          <a:prstGeom prst="rect">
            <a:avLst/>
          </a:prstGeom>
        </p:spPr>
      </p:pic>
      <p:sp>
        <p:nvSpPr>
          <p:cNvPr id="16" name="TextBox 15">
            <a:extLst>
              <a:ext uri="{FF2B5EF4-FFF2-40B4-BE49-F238E27FC236}">
                <a16:creationId xmlns:a16="http://schemas.microsoft.com/office/drawing/2014/main" id="{CDA72A2C-0A2A-3411-DAAE-A7E4F7BBDE6A}"/>
              </a:ext>
            </a:extLst>
          </p:cNvPr>
          <p:cNvSpPr txBox="1"/>
          <p:nvPr/>
        </p:nvSpPr>
        <p:spPr>
          <a:xfrm>
            <a:off x="712389" y="4774605"/>
            <a:ext cx="10767219" cy="1815882"/>
          </a:xfrm>
          <a:prstGeom prst="rect">
            <a:avLst/>
          </a:prstGeom>
          <a:noFill/>
        </p:spPr>
        <p:txBody>
          <a:bodyPr wrap="square" rtlCol="0">
            <a:spAutoFit/>
          </a:bodyPr>
          <a:lstStyle/>
          <a:p>
            <a:pPr algn="ctr"/>
            <a:r>
              <a:rPr lang="en-US" sz="2800" dirty="0" err="1">
                <a:solidFill>
                  <a:srgbClr val="D41A54"/>
                </a:solidFill>
                <a:latin typeface="Segoe UI Black" panose="020B0A02040204020203" pitchFamily="34" charset="0"/>
                <a:ea typeface="Segoe UI Black" panose="020B0A02040204020203" pitchFamily="34" charset="0"/>
              </a:rPr>
              <a:t>Phó</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Thủ</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Phạm</a:t>
            </a:r>
            <a:r>
              <a:rPr lang="en-US" sz="2800" dirty="0">
                <a:solidFill>
                  <a:srgbClr val="D41A54"/>
                </a:solidFill>
                <a:latin typeface="Segoe UI Black" panose="020B0A02040204020203" pitchFamily="34" charset="0"/>
                <a:ea typeface="Segoe UI Black" panose="020B0A02040204020203" pitchFamily="34" charset="0"/>
              </a:rPr>
              <a:t> Bình Minh </a:t>
            </a:r>
            <a:r>
              <a:rPr lang="en-US" sz="2800" dirty="0" err="1">
                <a:solidFill>
                  <a:srgbClr val="D41A54"/>
                </a:solidFill>
                <a:latin typeface="Segoe UI Black" panose="020B0A02040204020203" pitchFamily="34" charset="0"/>
                <a:ea typeface="Segoe UI Black" panose="020B0A02040204020203" pitchFamily="34" charset="0"/>
              </a:rPr>
              <a:t>và</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Bộ</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trưởng</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Ngoại</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giao</a:t>
            </a:r>
            <a:r>
              <a:rPr lang="en-US" sz="2800" dirty="0">
                <a:solidFill>
                  <a:srgbClr val="D41A54"/>
                </a:solidFill>
                <a:latin typeface="Segoe UI Black" panose="020B0A02040204020203" pitchFamily="34" charset="0"/>
                <a:ea typeface="Segoe UI Black" panose="020B0A02040204020203" pitchFamily="34" charset="0"/>
              </a:rPr>
              <a:t> Indonesia </a:t>
            </a:r>
            <a:r>
              <a:rPr lang="en-US" sz="2800" dirty="0" err="1">
                <a:solidFill>
                  <a:srgbClr val="D41A54"/>
                </a:solidFill>
                <a:latin typeface="Segoe UI Black" panose="020B0A02040204020203" pitchFamily="34" charset="0"/>
                <a:ea typeface="Segoe UI Black" panose="020B0A02040204020203" pitchFamily="34" charset="0"/>
              </a:rPr>
              <a:t>bà</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Retno</a:t>
            </a:r>
            <a:r>
              <a:rPr lang="en-US" sz="2800" dirty="0">
                <a:solidFill>
                  <a:srgbClr val="D41A54"/>
                </a:solidFill>
                <a:latin typeface="Segoe UI Black" panose="020B0A02040204020203" pitchFamily="34" charset="0"/>
                <a:ea typeface="Segoe UI Black" panose="020B0A02040204020203" pitchFamily="34" charset="0"/>
              </a:rPr>
              <a:t> </a:t>
            </a:r>
            <a:r>
              <a:rPr lang="en-US" sz="2800" dirty="0" err="1">
                <a:solidFill>
                  <a:srgbClr val="D41A54"/>
                </a:solidFill>
                <a:latin typeface="Segoe UI Black" panose="020B0A02040204020203" pitchFamily="34" charset="0"/>
                <a:ea typeface="Segoe UI Black" panose="020B0A02040204020203" pitchFamily="34" charset="0"/>
              </a:rPr>
              <a:t>Marsudi</a:t>
            </a:r>
            <a:r>
              <a:rPr lang="vi-VN"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tại</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buổi</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họp</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tại</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cuộc</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họp</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lần</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thứ</a:t>
            </a:r>
            <a:r>
              <a:rPr lang="en-US" sz="2800" b="0" i="0" dirty="0">
                <a:solidFill>
                  <a:srgbClr val="D41A54"/>
                </a:solidFill>
                <a:effectLst/>
                <a:latin typeface="Segoe UI Black" panose="020B0A02040204020203" pitchFamily="34" charset="0"/>
                <a:ea typeface="Segoe UI Black" panose="020B0A02040204020203" pitchFamily="34" charset="0"/>
              </a:rPr>
              <a:t> 3 </a:t>
            </a:r>
            <a:r>
              <a:rPr lang="en-US" sz="2800" b="0" i="0" dirty="0" err="1">
                <a:solidFill>
                  <a:srgbClr val="D41A54"/>
                </a:solidFill>
                <a:effectLst/>
                <a:latin typeface="Segoe UI Black" panose="020B0A02040204020203" pitchFamily="34" charset="0"/>
                <a:ea typeface="Segoe UI Black" panose="020B0A02040204020203" pitchFamily="34" charset="0"/>
              </a:rPr>
              <a:t>Ủy</a:t>
            </a:r>
            <a:r>
              <a:rPr lang="en-US" sz="2800" b="0" i="0" dirty="0">
                <a:solidFill>
                  <a:srgbClr val="D41A54"/>
                </a:solidFill>
                <a:effectLst/>
                <a:latin typeface="Segoe UI Black" panose="020B0A02040204020203" pitchFamily="34" charset="0"/>
                <a:ea typeface="Segoe UI Black" panose="020B0A02040204020203" pitchFamily="34" charset="0"/>
              </a:rPr>
              <a:t> ban </a:t>
            </a:r>
            <a:r>
              <a:rPr lang="en-US" sz="2800" b="0" i="0" dirty="0" err="1">
                <a:solidFill>
                  <a:srgbClr val="D41A54"/>
                </a:solidFill>
                <a:effectLst/>
                <a:latin typeface="Segoe UI Black" panose="020B0A02040204020203" pitchFamily="34" charset="0"/>
                <a:ea typeface="Segoe UI Black" panose="020B0A02040204020203" pitchFamily="34" charset="0"/>
              </a:rPr>
              <a:t>hợp</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tác</a:t>
            </a:r>
            <a:r>
              <a:rPr lang="en-US" sz="2800" b="0" i="0" dirty="0">
                <a:solidFill>
                  <a:srgbClr val="D41A54"/>
                </a:solidFill>
                <a:effectLst/>
                <a:latin typeface="Segoe UI Black" panose="020B0A02040204020203" pitchFamily="34" charset="0"/>
                <a:ea typeface="Segoe UI Black" panose="020B0A02040204020203" pitchFamily="34" charset="0"/>
              </a:rPr>
              <a:t> song </a:t>
            </a:r>
            <a:r>
              <a:rPr lang="en-US" sz="2800" b="0" i="0" dirty="0" err="1">
                <a:solidFill>
                  <a:srgbClr val="D41A54"/>
                </a:solidFill>
                <a:effectLst/>
                <a:latin typeface="Segoe UI Black" panose="020B0A02040204020203" pitchFamily="34" charset="0"/>
                <a:ea typeface="Segoe UI Black" panose="020B0A02040204020203" pitchFamily="34" charset="0"/>
              </a:rPr>
              <a:t>phương</a:t>
            </a:r>
            <a:r>
              <a:rPr lang="en-US" sz="2800" b="0" i="0" dirty="0">
                <a:solidFill>
                  <a:srgbClr val="D41A54"/>
                </a:solidFill>
                <a:effectLst/>
                <a:latin typeface="Segoe UI Black" panose="020B0A02040204020203" pitchFamily="34" charset="0"/>
                <a:ea typeface="Segoe UI Black" panose="020B0A02040204020203" pitchFamily="34" charset="0"/>
              </a:rPr>
              <a:t> </a:t>
            </a:r>
            <a:r>
              <a:rPr lang="en-US" sz="2800" b="0" i="0" dirty="0" err="1">
                <a:solidFill>
                  <a:srgbClr val="D41A54"/>
                </a:solidFill>
                <a:effectLst/>
                <a:latin typeface="Segoe UI Black" panose="020B0A02040204020203" pitchFamily="34" charset="0"/>
                <a:ea typeface="Segoe UI Black" panose="020B0A02040204020203" pitchFamily="34" charset="0"/>
              </a:rPr>
              <a:t>Việt</a:t>
            </a:r>
            <a:r>
              <a:rPr lang="en-US" sz="2800" b="0" i="0" dirty="0">
                <a:solidFill>
                  <a:srgbClr val="D41A54"/>
                </a:solidFill>
                <a:effectLst/>
                <a:latin typeface="Segoe UI Black" panose="020B0A02040204020203" pitchFamily="34" charset="0"/>
                <a:ea typeface="Segoe UI Black" panose="020B0A02040204020203" pitchFamily="34" charset="0"/>
              </a:rPr>
              <a:t> Nam-Indonesi</a:t>
            </a:r>
            <a:r>
              <a:rPr lang="en-US" sz="2800" dirty="0">
                <a:solidFill>
                  <a:srgbClr val="D41A54"/>
                </a:solidFill>
                <a:latin typeface="Segoe UI Black" panose="020B0A02040204020203" pitchFamily="34" charset="0"/>
                <a:ea typeface="Segoe UI Black" panose="020B0A02040204020203" pitchFamily="34" charset="0"/>
              </a:rPr>
              <a:t>a </a:t>
            </a:r>
            <a:r>
              <a:rPr lang="en-US" sz="2800" b="0" i="0" dirty="0" err="1">
                <a:solidFill>
                  <a:srgbClr val="D41A54"/>
                </a:solidFill>
                <a:effectLst/>
                <a:latin typeface="Segoe UI Black" panose="020B0A02040204020203" pitchFamily="34" charset="0"/>
                <a:ea typeface="Segoe UI Black" panose="020B0A02040204020203" pitchFamily="34" charset="0"/>
              </a:rPr>
              <a:t>ngày</a:t>
            </a:r>
            <a:r>
              <a:rPr lang="en-US" sz="2800" b="0" i="0" dirty="0">
                <a:solidFill>
                  <a:srgbClr val="D41A54"/>
                </a:solidFill>
                <a:effectLst/>
                <a:latin typeface="Segoe UI Black" panose="020B0A02040204020203" pitchFamily="34" charset="0"/>
                <a:ea typeface="Segoe UI Black" panose="020B0A02040204020203" pitchFamily="34" charset="0"/>
              </a:rPr>
              <a:t> 17/4/2018</a:t>
            </a:r>
            <a:endParaRPr lang="en-US" sz="2800" dirty="0">
              <a:solidFill>
                <a:srgbClr val="D41A54"/>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913591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2468509" y="375523"/>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22290" y="4997574"/>
            <a:ext cx="8159270" cy="17923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solidFill>
                  <a:srgbClr val="D41A54"/>
                </a:solidFill>
                <a:effectLst/>
                <a:latin typeface="Segoe UI Black" panose="020B0A02040204020203" pitchFamily="34" charset="0"/>
                <a:ea typeface="Segoe UI Black" panose="020B0A02040204020203" pitchFamily="34" charset="0"/>
              </a:rPr>
              <a:t>Thủ tướng Phạm Minh Chính </a:t>
            </a:r>
            <a:r>
              <a:rPr lang="en-US" sz="3200" dirty="0" err="1">
                <a:solidFill>
                  <a:srgbClr val="D41A54"/>
                </a:solidFill>
                <a:latin typeface="Segoe UI Black" panose="020B0A02040204020203" pitchFamily="34" charset="0"/>
                <a:ea typeface="Segoe UI Black" panose="020B0A02040204020203" pitchFamily="34" charset="0"/>
              </a:rPr>
              <a:t>hội</a:t>
            </a:r>
            <a:r>
              <a:rPr lang="en-US" sz="3200" dirty="0">
                <a:solidFill>
                  <a:srgbClr val="D41A54"/>
                </a:solidFill>
                <a:latin typeface="Segoe UI Black" panose="020B0A02040204020203" pitchFamily="34" charset="0"/>
                <a:ea typeface="Segoe UI Black" panose="020B0A02040204020203" pitchFamily="34" charset="0"/>
              </a:rPr>
              <a:t> </a:t>
            </a:r>
            <a:r>
              <a:rPr lang="en-US" sz="3200" dirty="0" err="1">
                <a:solidFill>
                  <a:srgbClr val="D41A54"/>
                </a:solidFill>
                <a:latin typeface="Segoe UI Black" panose="020B0A02040204020203" pitchFamily="34" charset="0"/>
                <a:ea typeface="Segoe UI Black" panose="020B0A02040204020203" pitchFamily="34" charset="0"/>
              </a:rPr>
              <a:t>đàm</a:t>
            </a:r>
            <a:r>
              <a:rPr lang="en-US" sz="3200" dirty="0">
                <a:solidFill>
                  <a:srgbClr val="D41A54"/>
                </a:solidFill>
                <a:latin typeface="Segoe UI Black" panose="020B0A02040204020203" pitchFamily="34" charset="0"/>
                <a:ea typeface="Segoe UI Black" panose="020B0A02040204020203" pitchFamily="34" charset="0"/>
              </a:rPr>
              <a:t> </a:t>
            </a:r>
            <a:r>
              <a:rPr lang="en-US" sz="3200" dirty="0" err="1">
                <a:solidFill>
                  <a:srgbClr val="D41A54"/>
                </a:solidFill>
                <a:latin typeface="Segoe UI Black" panose="020B0A02040204020203" pitchFamily="34" charset="0"/>
                <a:ea typeface="Segoe UI Black" panose="020B0A02040204020203" pitchFamily="34" charset="0"/>
              </a:rPr>
              <a:t>với</a:t>
            </a:r>
            <a:r>
              <a:rPr lang="vi-VN" sz="3200" b="0" i="0" dirty="0">
                <a:solidFill>
                  <a:srgbClr val="D41A54"/>
                </a:solidFill>
                <a:effectLst/>
                <a:latin typeface="Segoe UI Black" panose="020B0A02040204020203" pitchFamily="34" charset="0"/>
                <a:ea typeface="Segoe UI Black" panose="020B0A02040204020203" pitchFamily="34" charset="0"/>
              </a:rPr>
              <a:t> Thủ tướng Lào Phankham Viphavanh</a:t>
            </a:r>
            <a:endParaRPr lang="en-US" sz="3200" dirty="0">
              <a:solidFill>
                <a:srgbClr val="D41A54"/>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4000535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1674-4B4C-3116-B310-DE31F1BD54DC}"/>
              </a:ext>
            </a:extLst>
          </p:cNvPr>
          <p:cNvSpPr>
            <a:spLocks noGrp="1"/>
          </p:cNvSpPr>
          <p:nvPr>
            <p:ph type="ctrTitle"/>
          </p:nvPr>
        </p:nvSpPr>
        <p:spPr>
          <a:xfrm>
            <a:off x="1523999" y="-2209577"/>
            <a:ext cx="9144000" cy="1655762"/>
          </a:xfrm>
          <a:noFill/>
          <a:effectLst>
            <a:outerShdw blurRad="63500" sx="102000" sy="102000" algn="ctr" rotWithShape="0">
              <a:srgbClr val="DE36D6">
                <a:alpha val="40000"/>
              </a:srgbClr>
            </a:outerShdw>
          </a:effectLst>
        </p:spPr>
        <p:txBody>
          <a:bodyPr>
            <a:normAutofit/>
          </a:bodyPr>
          <a:lstStyle/>
          <a:p>
            <a:r>
              <a:rPr lang="en-US" sz="2000" dirty="0">
                <a:gradFill>
                  <a:gsLst>
                    <a:gs pos="100000">
                      <a:srgbClr val="E9497B"/>
                    </a:gs>
                    <a:gs pos="36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BÀI THUYẾT TRÌNH NHÓM 1</a:t>
            </a:r>
          </a:p>
        </p:txBody>
      </p:sp>
      <p:sp>
        <p:nvSpPr>
          <p:cNvPr id="3" name="Subtitle 2">
            <a:extLst>
              <a:ext uri="{FF2B5EF4-FFF2-40B4-BE49-F238E27FC236}">
                <a16:creationId xmlns:a16="http://schemas.microsoft.com/office/drawing/2014/main" id="{ACBFAB86-1FE3-4767-CF0E-75BDCBFBBB68}"/>
              </a:ext>
            </a:extLst>
          </p:cNvPr>
          <p:cNvSpPr>
            <a:spLocks noGrp="1"/>
          </p:cNvSpPr>
          <p:nvPr>
            <p:ph type="subTitle" idx="1"/>
          </p:nvPr>
        </p:nvSpPr>
        <p:spPr>
          <a:xfrm>
            <a:off x="3374410" y="7732385"/>
            <a:ext cx="5114925" cy="484187"/>
          </a:xfrm>
        </p:spPr>
        <p:txBody>
          <a:bodyPr>
            <a:normAutofit/>
          </a:bodyPr>
          <a:lstStyle/>
          <a:p>
            <a:r>
              <a:rPr lang="en-US" sz="2000" dirty="0">
                <a:gradFill flip="none" rotWithShape="1">
                  <a:gsLst>
                    <a:gs pos="69000">
                      <a:schemeClr val="accent2">
                        <a:lumMod val="60000"/>
                        <a:lumOff val="40000"/>
                      </a:schemeClr>
                    </a:gs>
                    <a:gs pos="19000">
                      <a:srgbClr val="E9497B"/>
                    </a:gs>
                  </a:gsLst>
                  <a:lin ang="16200000" scaled="1"/>
                  <a:tileRect/>
                </a:gradFill>
              </a:rPr>
              <a:t>MÔN HỌC: GIÁO DỤC CÔNG DÂN</a:t>
            </a:r>
          </a:p>
        </p:txBody>
      </p:sp>
      <p:sp>
        <p:nvSpPr>
          <p:cNvPr id="4" name="Rectangle: Rounded Corners 3">
            <a:extLst>
              <a:ext uri="{FF2B5EF4-FFF2-40B4-BE49-F238E27FC236}">
                <a16:creationId xmlns:a16="http://schemas.microsoft.com/office/drawing/2014/main" id="{A1104C96-F031-14DA-43CB-FCDD89705BE7}"/>
              </a:ext>
            </a:extLst>
          </p:cNvPr>
          <p:cNvSpPr/>
          <p:nvPr/>
        </p:nvSpPr>
        <p:spPr>
          <a:xfrm>
            <a:off x="4405527" y="8057529"/>
            <a:ext cx="3052689" cy="1266092"/>
          </a:xfrm>
          <a:prstGeom prst="roundRect">
            <a:avLst/>
          </a:prstGeom>
          <a:gradFill>
            <a:gsLst>
              <a:gs pos="0">
                <a:srgbClr val="F89AFA">
                  <a:alpha val="15000"/>
                </a:srgbClr>
              </a:gs>
              <a:gs pos="100000">
                <a:srgbClr val="DE36D6"/>
              </a:gs>
            </a:gsLst>
            <a:lin ang="5400000" scaled="1"/>
          </a:gradFill>
          <a:ln w="25400">
            <a:gradFill>
              <a:gsLst>
                <a:gs pos="0">
                  <a:srgbClr val="DE36D6"/>
                </a:gs>
                <a:gs pos="100000">
                  <a:srgbClr val="DE36D6">
                    <a:alpha val="15000"/>
                  </a:srgbClr>
                </a:gs>
              </a:gsLst>
              <a:lin ang="5400000" scaled="1"/>
            </a:gradFill>
          </a:ln>
          <a:effectLst>
            <a:outerShdw blurRad="254000" dist="469900" dir="5400000" sx="75000" sy="75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FE78FE-33F9-87F9-8E56-C0E3A83D8BDD}"/>
              </a:ext>
            </a:extLst>
          </p:cNvPr>
          <p:cNvSpPr txBox="1"/>
          <p:nvPr/>
        </p:nvSpPr>
        <p:spPr>
          <a:xfrm>
            <a:off x="5024506" y="8490520"/>
            <a:ext cx="1814732" cy="400110"/>
          </a:xfrm>
          <a:prstGeom prst="rect">
            <a:avLst/>
          </a:prstGeom>
          <a:noFill/>
        </p:spPr>
        <p:txBody>
          <a:bodyPr wrap="square" rtlCol="0">
            <a:spAutoFit/>
          </a:bodyPr>
          <a:lstStyle/>
          <a:p>
            <a:pPr algn="ctr"/>
            <a:r>
              <a:rPr lang="en-US" sz="2000" dirty="0"/>
              <a:t>START !!!</a:t>
            </a:r>
          </a:p>
        </p:txBody>
      </p:sp>
      <p:sp>
        <p:nvSpPr>
          <p:cNvPr id="10" name="TextBox 9">
            <a:extLst>
              <a:ext uri="{FF2B5EF4-FFF2-40B4-BE49-F238E27FC236}">
                <a16:creationId xmlns:a16="http://schemas.microsoft.com/office/drawing/2014/main" id="{4419CE76-45D8-D56B-1822-A41E2356A493}"/>
              </a:ext>
            </a:extLst>
          </p:cNvPr>
          <p:cNvSpPr txBox="1"/>
          <p:nvPr/>
        </p:nvSpPr>
        <p:spPr>
          <a:xfrm>
            <a:off x="2602519" y="-1754326"/>
            <a:ext cx="6658708" cy="369332"/>
          </a:xfrm>
          <a:prstGeom prst="rect">
            <a:avLst/>
          </a:prstGeom>
          <a:noFill/>
        </p:spPr>
        <p:txBody>
          <a:bodyPr wrap="square" rtlCol="0">
            <a:spAutoFit/>
          </a:bodyPr>
          <a:lstStyle/>
          <a:p>
            <a:pPr algn="ctr"/>
            <a:r>
              <a:rPr lang="en-US" dirty="0">
                <a:gradFill>
                  <a:gsLst>
                    <a:gs pos="18000">
                      <a:srgbClr val="E9497B"/>
                    </a:gs>
                    <a:gs pos="100000">
                      <a:schemeClr val="accent2">
                        <a:lumMod val="40000"/>
                        <a:lumOff val="60000"/>
                      </a:schemeClr>
                    </a:gs>
                  </a:gsLst>
                  <a:lin ang="5400000" scaled="1"/>
                </a:gradFill>
              </a:rPr>
              <a:t>CHỦ ĐỀ: TÌNH HỮU NGHỊ</a:t>
            </a:r>
          </a:p>
        </p:txBody>
      </p:sp>
      <p:sp>
        <p:nvSpPr>
          <p:cNvPr id="6" name="TextBox 5">
            <a:extLst>
              <a:ext uri="{FF2B5EF4-FFF2-40B4-BE49-F238E27FC236}">
                <a16:creationId xmlns:a16="http://schemas.microsoft.com/office/drawing/2014/main" id="{3D6A2C01-021C-AAA7-D4B5-C576FA59D9DF}"/>
              </a:ext>
            </a:extLst>
          </p:cNvPr>
          <p:cNvSpPr txBox="1"/>
          <p:nvPr/>
        </p:nvSpPr>
        <p:spPr>
          <a:xfrm>
            <a:off x="2602519" y="7459469"/>
            <a:ext cx="7362092" cy="369332"/>
          </a:xfrm>
          <a:prstGeom prst="rect">
            <a:avLst/>
          </a:prstGeom>
          <a:noFill/>
        </p:spPr>
        <p:txBody>
          <a:bodyPr wrap="square" rtlCol="0">
            <a:spAutoFit/>
          </a:bodyPr>
          <a:lstStyle/>
          <a:p>
            <a:pPr algn="ctr"/>
            <a:r>
              <a:rPr lang="en-US" dirty="0">
                <a:gradFill>
                  <a:gsLst>
                    <a:gs pos="1000">
                      <a:srgbClr val="FF0000"/>
                    </a:gs>
                    <a:gs pos="100000">
                      <a:schemeClr val="accent2">
                        <a:lumMod val="40000"/>
                        <a:lumOff val="60000"/>
                      </a:schemeClr>
                    </a:gs>
                  </a:gsLst>
                  <a:lin ang="5400000" scaled="1"/>
                </a:gradFill>
                <a:latin typeface="Segoe UI Black" panose="020B0A02040204020203" pitchFamily="34" charset="0"/>
                <a:ea typeface="Segoe UI Black" panose="020B0A02040204020203" pitchFamily="34" charset="0"/>
              </a:rPr>
              <a:t>MỜI CÔ VÀ CÁC BẠN CÙNG LẮNG NGHE</a:t>
            </a:r>
          </a:p>
        </p:txBody>
      </p:sp>
      <p:sp>
        <p:nvSpPr>
          <p:cNvPr id="7" name="TextBox 6">
            <a:extLst>
              <a:ext uri="{FF2B5EF4-FFF2-40B4-BE49-F238E27FC236}">
                <a16:creationId xmlns:a16="http://schemas.microsoft.com/office/drawing/2014/main" id="{C21513EF-90C0-B322-D571-5DF6CA626A9F}"/>
              </a:ext>
            </a:extLst>
          </p:cNvPr>
          <p:cNvSpPr txBox="1"/>
          <p:nvPr/>
        </p:nvSpPr>
        <p:spPr>
          <a:xfrm>
            <a:off x="2766646" y="-1653018"/>
            <a:ext cx="7197965" cy="1446550"/>
          </a:xfrm>
          <a:prstGeom prst="rect">
            <a:avLst/>
          </a:prstGeom>
          <a:noFill/>
        </p:spPr>
        <p:txBody>
          <a:bodyPr wrap="square" rtlCol="0">
            <a:spAutoFit/>
          </a:bodyPr>
          <a:lstStyle/>
          <a:p>
            <a:pPr algn="ctr"/>
            <a:r>
              <a:rPr lang="en-US" sz="4400" dirty="0">
                <a:gradFill flip="none" rotWithShape="1">
                  <a:gsLst>
                    <a:gs pos="6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rPr>
              <a:t>VẬY TA HIỂU TÌNH HỮU NGHỊ LÀ GÌ ?</a:t>
            </a:r>
          </a:p>
        </p:txBody>
      </p:sp>
      <p:sp>
        <p:nvSpPr>
          <p:cNvPr id="8" name="TextBox 7">
            <a:extLst>
              <a:ext uri="{FF2B5EF4-FFF2-40B4-BE49-F238E27FC236}">
                <a16:creationId xmlns:a16="http://schemas.microsoft.com/office/drawing/2014/main" id="{60F22DD4-DBD1-9F94-CD43-867B7C003458}"/>
              </a:ext>
            </a:extLst>
          </p:cNvPr>
          <p:cNvSpPr txBox="1"/>
          <p:nvPr/>
        </p:nvSpPr>
        <p:spPr>
          <a:xfrm>
            <a:off x="2600683" y="7167081"/>
            <a:ext cx="8839199" cy="830997"/>
          </a:xfrm>
          <a:prstGeom prst="rect">
            <a:avLst/>
          </a:prstGeom>
          <a:noFill/>
        </p:spPr>
        <p:txBody>
          <a:bodyPr wrap="square" rtlCol="0">
            <a:spAutoFit/>
          </a:bodyPr>
          <a:lstStyle/>
          <a:p>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Tinh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hữu</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nghị</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các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dân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tộc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trên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thế</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là</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quan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hệ</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bạn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bè</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thân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thiện</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giữa</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này</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với</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nước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 </a:t>
            </a:r>
            <a:r>
              <a:rPr lang="en-US" sz="2400" b="1" dirty="0" err="1">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khác</a:t>
            </a:r>
            <a:r>
              <a:rPr lang="en-US" sz="2400" b="1" dirty="0">
                <a:gradFill flip="none" rotWithShape="1">
                  <a:gsLst>
                    <a:gs pos="10000">
                      <a:srgbClr val="FF0000"/>
                    </a:gs>
                    <a:gs pos="100000">
                      <a:schemeClr val="accent2">
                        <a:lumMod val="40000"/>
                        <a:lumOff val="60000"/>
                      </a:schemeClr>
                    </a:gs>
                  </a:gsLst>
                  <a:lin ang="5400000" scaled="1"/>
                  <a:tileRect/>
                </a:gradFill>
                <a:latin typeface="Calibri" panose="020F0502020204030204" pitchFamily="34" charset="0"/>
                <a:ea typeface="Calibri" panose="020F0502020204030204" pitchFamily="34" charset="0"/>
                <a:cs typeface="Calibri" panose="020F0502020204030204" pitchFamily="34" charset="0"/>
              </a:rPr>
              <a:t>.</a:t>
            </a:r>
            <a:endParaRPr lang="en-US" sz="2400" dirty="0">
              <a:gradFill flip="none" rotWithShape="1">
                <a:gsLst>
                  <a:gs pos="10000">
                    <a:srgbClr val="FF0000"/>
                  </a:gs>
                  <a:gs pos="100000">
                    <a:schemeClr val="accent2">
                      <a:lumMod val="40000"/>
                      <a:lumOff val="60000"/>
                    </a:schemeClr>
                  </a:gs>
                </a:gsLst>
                <a:lin ang="5400000" scaled="1"/>
                <a:tileRect/>
              </a:gradFill>
            </a:endParaRPr>
          </a:p>
        </p:txBody>
      </p:sp>
      <p:sp>
        <p:nvSpPr>
          <p:cNvPr id="9" name="TextBox 8">
            <a:extLst>
              <a:ext uri="{FF2B5EF4-FFF2-40B4-BE49-F238E27FC236}">
                <a16:creationId xmlns:a16="http://schemas.microsoft.com/office/drawing/2014/main" id="{CDF289FA-AEC7-D5AD-3452-F1AC173BD0E5}"/>
              </a:ext>
            </a:extLst>
          </p:cNvPr>
          <p:cNvSpPr txBox="1"/>
          <p:nvPr/>
        </p:nvSpPr>
        <p:spPr>
          <a:xfrm>
            <a:off x="2016365" y="6974106"/>
            <a:ext cx="8534400" cy="830997"/>
          </a:xfrm>
          <a:prstGeom prst="rect">
            <a:avLst/>
          </a:prstGeom>
          <a:noFill/>
        </p:spPr>
        <p:txBody>
          <a:bodyPr wrap="square" rtlCol="0">
            <a:spAutoFit/>
          </a:bodyPr>
          <a:lstStyle/>
          <a:p>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Cho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đến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nay,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Nam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a:t>
            </a:r>
            <a:r>
              <a:rPr lang="en-US" sz="1600" dirty="0" err="1">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Times New Roman" panose="02020603050405020304" pitchFamily="18" charset="0"/>
              </a:rPr>
              <a:t>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ngoại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giao</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192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trong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tất</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cả</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các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lớn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có</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quan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hệ</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kinh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với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hơn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221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thị</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trường</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nước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ngoài</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là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thành</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viên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của</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nhiều</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tổ</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chức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và</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diễn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đàn</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quốc</a:t>
            </a:r>
            <a:r>
              <a:rPr lang="en-US" sz="1600" dirty="0">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 </a:t>
            </a:r>
            <a:r>
              <a:rPr lang="en-US" sz="1600" dirty="0" err="1">
                <a:gradFill flip="none" rotWithShape="1">
                  <a:gsLst>
                    <a:gs pos="4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cs typeface="Times New Roman" panose="02020603050405020304" pitchFamily="18" charset="0"/>
              </a:rPr>
              <a:t>tế</a:t>
            </a:r>
            <a:endParaRPr lang="en-US" sz="1600" dirty="0">
              <a:gradFill flip="none" rotWithShape="1">
                <a:gsLst>
                  <a:gs pos="4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sp>
        <p:nvSpPr>
          <p:cNvPr id="11" name="TextBox 10">
            <a:extLst>
              <a:ext uri="{FF2B5EF4-FFF2-40B4-BE49-F238E27FC236}">
                <a16:creationId xmlns:a16="http://schemas.microsoft.com/office/drawing/2014/main" id="{374CBA7B-20FA-27D1-1E58-65E6775957A3}"/>
              </a:ext>
            </a:extLst>
          </p:cNvPr>
          <p:cNvSpPr txBox="1"/>
          <p:nvPr/>
        </p:nvSpPr>
        <p:spPr>
          <a:xfrm>
            <a:off x="1641235" y="7345363"/>
            <a:ext cx="8534400" cy="5078313"/>
          </a:xfrm>
          <a:prstGeom prst="rect">
            <a:avLst/>
          </a:prstGeom>
          <a:noFill/>
        </p:spPr>
        <p:txBody>
          <a:bodyPr wrap="square" rtlCol="0">
            <a:spAutoFit/>
          </a:bodyPr>
          <a:lstStyle/>
          <a:p>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Indonesia </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thiết lập ngoại giao với Việt Nam vào 30/12/1965</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Lào thiết lập ngoại giao với Việt Nam vào 5/9/1962</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pt-BR"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Campuchia</a:t>
            </a: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 thiết lập ngoại giao với Việt Nam vào 24/6/1967</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Cuba thiết lập ngoại giao với Việt Nam vào 2/12/1960</a:t>
            </a:r>
            <a:b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br>
            <a:r>
              <a:rPr lang="vi-VN"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cs typeface="Calibri" panose="020F0502020204030204" pitchFamily="34" charset="0"/>
              </a:rPr>
              <a:t>Một số hình ảnh ví dụ:</a:t>
            </a:r>
            <a:endParaRPr lang="en-US" sz="3600" dirty="0">
              <a:gradFill flip="none" rotWithShape="1">
                <a:gsLst>
                  <a:gs pos="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2" name="Picture 11">
            <a:extLst>
              <a:ext uri="{FF2B5EF4-FFF2-40B4-BE49-F238E27FC236}">
                <a16:creationId xmlns:a16="http://schemas.microsoft.com/office/drawing/2014/main" id="{040D16C5-1098-D375-09FD-ADAA062C1003}"/>
              </a:ext>
            </a:extLst>
          </p:cNvPr>
          <p:cNvPicPr>
            <a:picLocks noChangeAspect="1"/>
          </p:cNvPicPr>
          <p:nvPr/>
        </p:nvPicPr>
        <p:blipFill>
          <a:blip r:embed="rId2"/>
          <a:stretch>
            <a:fillRect/>
          </a:stretch>
        </p:blipFill>
        <p:spPr>
          <a:xfrm>
            <a:off x="12597248" y="489629"/>
            <a:ext cx="7254979" cy="4522808"/>
          </a:xfrm>
          <a:prstGeom prst="rect">
            <a:avLst/>
          </a:prstGeom>
        </p:spPr>
      </p:pic>
      <p:sp>
        <p:nvSpPr>
          <p:cNvPr id="13" name="Rectangle 12">
            <a:extLst>
              <a:ext uri="{FF2B5EF4-FFF2-40B4-BE49-F238E27FC236}">
                <a16:creationId xmlns:a16="http://schemas.microsoft.com/office/drawing/2014/main" id="{53E9847B-1060-DAE0-0BCB-A40CA1B643B5}"/>
              </a:ext>
            </a:extLst>
          </p:cNvPr>
          <p:cNvSpPr/>
          <p:nvPr/>
        </p:nvSpPr>
        <p:spPr>
          <a:xfrm>
            <a:off x="2016365" y="7098238"/>
            <a:ext cx="7948246" cy="1792392"/>
          </a:xfrm>
          <a:prstGeom prst="rect">
            <a:avLst/>
          </a:prstGeom>
          <a:gradFill>
            <a:gsLst>
              <a:gs pos="0">
                <a:srgbClr val="E85DE4"/>
              </a:gs>
              <a:gs pos="100000">
                <a:srgbClr val="DE36D6"/>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gradFill flip="none" rotWithShape="1">
                  <a:gsLst>
                    <a:gs pos="25000">
                      <a:srgbClr val="FF0000"/>
                    </a:gs>
                    <a:gs pos="100000">
                      <a:schemeClr val="accent2">
                        <a:lumMod val="40000"/>
                        <a:lumOff val="60000"/>
                      </a:schemeClr>
                    </a:gs>
                  </a:gsLst>
                  <a:lin ang="5400000" scaled="1"/>
                  <a:tileRect/>
                </a:gradFill>
                <a:effectLst/>
                <a:latin typeface="Segoe UI Black" panose="020B0A02040204020203" pitchFamily="34" charset="0"/>
                <a:ea typeface="Segoe UI Black" panose="020B0A02040204020203" pitchFamily="34" charset="0"/>
              </a:rPr>
              <a:t>Thủ tướng Phạm Minh Chính và Thủ tướng Lào Phankham Viphavanh</a:t>
            </a:r>
            <a:endParaRPr lang="en-US" sz="3200" dirty="0">
              <a:gradFill flip="none" rotWithShape="1">
                <a:gsLst>
                  <a:gs pos="25000">
                    <a:srgbClr val="FF0000"/>
                  </a:gs>
                  <a:gs pos="100000">
                    <a:schemeClr val="accent2">
                      <a:lumMod val="40000"/>
                      <a:lumOff val="60000"/>
                    </a:schemeClr>
                  </a:gs>
                </a:gsLst>
                <a:lin ang="5400000" scaled="1"/>
                <a:tileRect/>
              </a:gradFill>
              <a:latin typeface="Segoe UI Black" panose="020B0A02040204020203" pitchFamily="34" charset="0"/>
              <a:ea typeface="Segoe UI Black" panose="020B0A02040204020203" pitchFamily="34" charset="0"/>
            </a:endParaRPr>
          </a:p>
        </p:txBody>
      </p:sp>
      <p:pic>
        <p:nvPicPr>
          <p:cNvPr id="14" name="Picture 13">
            <a:extLst>
              <a:ext uri="{FF2B5EF4-FFF2-40B4-BE49-F238E27FC236}">
                <a16:creationId xmlns:a16="http://schemas.microsoft.com/office/drawing/2014/main" id="{34018579-23F0-2505-B8FE-84BED17F30CA}"/>
              </a:ext>
            </a:extLst>
          </p:cNvPr>
          <p:cNvPicPr>
            <a:picLocks noChangeAspect="1"/>
          </p:cNvPicPr>
          <p:nvPr/>
        </p:nvPicPr>
        <p:blipFill>
          <a:blip r:embed="rId3"/>
          <a:stretch>
            <a:fillRect/>
          </a:stretch>
        </p:blipFill>
        <p:spPr>
          <a:xfrm>
            <a:off x="12597248" y="489629"/>
            <a:ext cx="7889727" cy="4437971"/>
          </a:xfrm>
          <a:prstGeom prst="rect">
            <a:avLst/>
          </a:prstGeom>
        </p:spPr>
      </p:pic>
      <p:sp>
        <p:nvSpPr>
          <p:cNvPr id="17" name="TextBox 16">
            <a:extLst>
              <a:ext uri="{FF2B5EF4-FFF2-40B4-BE49-F238E27FC236}">
                <a16:creationId xmlns:a16="http://schemas.microsoft.com/office/drawing/2014/main" id="{DF837F09-D1AF-31B6-E9A3-9C74630011B9}"/>
              </a:ext>
            </a:extLst>
          </p:cNvPr>
          <p:cNvSpPr txBox="1"/>
          <p:nvPr/>
        </p:nvSpPr>
        <p:spPr>
          <a:xfrm>
            <a:off x="12772290" y="5291153"/>
            <a:ext cx="9929446" cy="1077218"/>
          </a:xfrm>
          <a:prstGeom prst="rect">
            <a:avLst/>
          </a:prstGeom>
          <a:noFill/>
        </p:spPr>
        <p:txBody>
          <a:bodyPr wrap="square">
            <a:spAutoFit/>
          </a:bodyPr>
          <a:lstStyle/>
          <a:p>
            <a:pPr algn="ct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Phạm</a:t>
            </a:r>
            <a:r>
              <a:rPr lang="en-US" sz="3200" dirty="0">
                <a:solidFill>
                  <a:srgbClr val="E9497B"/>
                </a:solidFill>
                <a:latin typeface="Segoe UI Black" panose="020B0A02040204020203" pitchFamily="34" charset="0"/>
                <a:ea typeface="Segoe UI Black" panose="020B0A02040204020203" pitchFamily="34" charset="0"/>
              </a:rPr>
              <a:t> Minh </a:t>
            </a:r>
            <a:r>
              <a:rPr lang="en-US" sz="3200" dirty="0" err="1">
                <a:solidFill>
                  <a:srgbClr val="E9497B"/>
                </a:solidFill>
                <a:latin typeface="Segoe UI Black" panose="020B0A02040204020203" pitchFamily="34" charset="0"/>
                <a:ea typeface="Segoe UI Black" panose="020B0A02040204020203" pitchFamily="34" charset="0"/>
              </a:rPr>
              <a:t>Chính</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với</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thủ</a:t>
            </a:r>
            <a:r>
              <a:rPr lang="en-US" sz="3200" dirty="0">
                <a:solidFill>
                  <a:srgbClr val="E9497B"/>
                </a:solidFill>
                <a:latin typeface="Segoe UI Black" panose="020B0A02040204020203" pitchFamily="34" charset="0"/>
                <a:ea typeface="Segoe UI Black" panose="020B0A02040204020203" pitchFamily="34" charset="0"/>
              </a:rPr>
              <a:t> </a:t>
            </a:r>
            <a:r>
              <a:rPr lang="en-US" sz="3200" dirty="0" err="1">
                <a:solidFill>
                  <a:srgbClr val="E9497B"/>
                </a:solidFill>
                <a:latin typeface="Segoe UI Black" panose="020B0A02040204020203" pitchFamily="34" charset="0"/>
                <a:ea typeface="Segoe UI Black" panose="020B0A02040204020203" pitchFamily="34" charset="0"/>
              </a:rPr>
              <a:t>tướng</a:t>
            </a:r>
            <a:r>
              <a:rPr lang="en-US" sz="3200" dirty="0">
                <a:solidFill>
                  <a:srgbClr val="E9497B"/>
                </a:solidFill>
                <a:latin typeface="Segoe UI Black" panose="020B0A02040204020203" pitchFamily="34" charset="0"/>
                <a:ea typeface="Segoe UI Black" panose="020B0A02040204020203" pitchFamily="34" charset="0"/>
              </a:rPr>
              <a:t> Cuba Manuel Marrero Cruz</a:t>
            </a:r>
          </a:p>
        </p:txBody>
      </p:sp>
      <p:pic>
        <p:nvPicPr>
          <p:cNvPr id="15" name="Picture 14">
            <a:extLst>
              <a:ext uri="{FF2B5EF4-FFF2-40B4-BE49-F238E27FC236}">
                <a16:creationId xmlns:a16="http://schemas.microsoft.com/office/drawing/2014/main" id="{CAC9E301-C907-F420-CE12-3B165F26BB47}"/>
              </a:ext>
            </a:extLst>
          </p:cNvPr>
          <p:cNvPicPr>
            <a:picLocks noChangeAspect="1"/>
          </p:cNvPicPr>
          <p:nvPr/>
        </p:nvPicPr>
        <p:blipFill>
          <a:blip r:embed="rId4"/>
          <a:stretch>
            <a:fillRect/>
          </a:stretch>
        </p:blipFill>
        <p:spPr>
          <a:xfrm>
            <a:off x="12597248" y="574465"/>
            <a:ext cx="8067789" cy="4437972"/>
          </a:xfrm>
          <a:prstGeom prst="rect">
            <a:avLst/>
          </a:prstGeom>
        </p:spPr>
      </p:pic>
      <p:sp>
        <p:nvSpPr>
          <p:cNvPr id="16" name="TextBox 15">
            <a:extLst>
              <a:ext uri="{FF2B5EF4-FFF2-40B4-BE49-F238E27FC236}">
                <a16:creationId xmlns:a16="http://schemas.microsoft.com/office/drawing/2014/main" id="{CDA72A2C-0A2A-3411-DAAE-A7E4F7BBDE6A}"/>
              </a:ext>
            </a:extLst>
          </p:cNvPr>
          <p:cNvSpPr txBox="1"/>
          <p:nvPr/>
        </p:nvSpPr>
        <p:spPr>
          <a:xfrm>
            <a:off x="12772290" y="5097273"/>
            <a:ext cx="8534400" cy="1077218"/>
          </a:xfrm>
          <a:prstGeom prst="rect">
            <a:avLst/>
          </a:prstGeom>
          <a:noFill/>
        </p:spPr>
        <p:txBody>
          <a:bodyPr wrap="square" rtlCol="0">
            <a:spAutoFit/>
          </a:bodyPr>
          <a:lstStyle/>
          <a:p>
            <a:pPr algn="ctr"/>
            <a:r>
              <a:rPr lang="vi-VN" sz="3200" b="0" i="0" dirty="0">
                <a:solidFill>
                  <a:srgbClr val="FF0000"/>
                </a:solidFill>
                <a:effectLst/>
                <a:latin typeface="Segoe UI Black" panose="020B0A02040204020203" pitchFamily="34" charset="0"/>
                <a:ea typeface="Segoe UI Black" panose="020B0A02040204020203" pitchFamily="34" charset="0"/>
              </a:rPr>
              <a:t>Thủ tướng Chính phủ Phạm Minh Chính gặp Thủ tướng Canada Justin Trudeau </a:t>
            </a:r>
            <a:endParaRPr lang="en-US" sz="3200" dirty="0">
              <a:solidFill>
                <a:srgbClr val="FF0000"/>
              </a:solidFill>
              <a:latin typeface="Segoe UI Black" panose="020B0A02040204020203" pitchFamily="34" charset="0"/>
              <a:ea typeface="Segoe UI Black" panose="020B0A02040204020203" pitchFamily="34" charset="0"/>
            </a:endParaRPr>
          </a:p>
        </p:txBody>
      </p:sp>
      <p:pic>
        <p:nvPicPr>
          <p:cNvPr id="1026" name="Picture 2">
            <a:extLst>
              <a:ext uri="{FF2B5EF4-FFF2-40B4-BE49-F238E27FC236}">
                <a16:creationId xmlns:a16="http://schemas.microsoft.com/office/drawing/2014/main" id="{16C44725-1C44-31C8-DEE3-709EC389C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173267" y="202369"/>
            <a:ext cx="7634441" cy="49399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2AE11C6-6B7E-3BCC-8200-C3314A397A8E}"/>
              </a:ext>
            </a:extLst>
          </p:cNvPr>
          <p:cNvSpPr txBox="1"/>
          <p:nvPr/>
        </p:nvSpPr>
        <p:spPr>
          <a:xfrm>
            <a:off x="1828798" y="5335277"/>
            <a:ext cx="8534400" cy="1077218"/>
          </a:xfrm>
          <a:prstGeom prst="rect">
            <a:avLst/>
          </a:prstGeom>
          <a:noFill/>
        </p:spPr>
        <p:txBody>
          <a:bodyPr wrap="square" rtlCol="0">
            <a:spAutoFit/>
          </a:bodyPr>
          <a:lstStyle/>
          <a:p>
            <a:pPr algn="ctr"/>
            <a:r>
              <a:rPr lang="en-US" sz="3200" dirty="0" err="1">
                <a:solidFill>
                  <a:srgbClr val="D41A54"/>
                </a:solidFill>
                <a:latin typeface="Segoe UI Black" panose="020B0A02040204020203" pitchFamily="34" charset="0"/>
                <a:ea typeface="Segoe UI Black" panose="020B0A02040204020203" pitchFamily="34" charset="0"/>
              </a:rPr>
              <a:t>Thủ</a:t>
            </a:r>
            <a:r>
              <a:rPr lang="en-US" sz="3200" dirty="0">
                <a:solidFill>
                  <a:srgbClr val="D41A54"/>
                </a:solidFill>
                <a:latin typeface="Segoe UI Black" panose="020B0A02040204020203" pitchFamily="34" charset="0"/>
                <a:ea typeface="Segoe UI Black" panose="020B0A02040204020203" pitchFamily="34" charset="0"/>
              </a:rPr>
              <a:t> </a:t>
            </a:r>
            <a:r>
              <a:rPr lang="en-US" sz="3200" dirty="0" err="1">
                <a:solidFill>
                  <a:srgbClr val="D41A54"/>
                </a:solidFill>
                <a:latin typeface="Segoe UI Black" panose="020B0A02040204020203" pitchFamily="34" charset="0"/>
                <a:ea typeface="Segoe UI Black" panose="020B0A02040204020203" pitchFamily="34" charset="0"/>
              </a:rPr>
              <a:t>tướng</a:t>
            </a:r>
            <a:r>
              <a:rPr lang="en-US" sz="3200" dirty="0">
                <a:solidFill>
                  <a:srgbClr val="D41A54"/>
                </a:solidFill>
                <a:latin typeface="Segoe UI Black" panose="020B0A02040204020203" pitchFamily="34" charset="0"/>
                <a:ea typeface="Segoe UI Black" panose="020B0A02040204020203" pitchFamily="34" charset="0"/>
              </a:rPr>
              <a:t> </a:t>
            </a:r>
            <a:r>
              <a:rPr lang="en-US" sz="3200" dirty="0" err="1">
                <a:solidFill>
                  <a:srgbClr val="D41A54"/>
                </a:solidFill>
                <a:latin typeface="Segoe UI Black" panose="020B0A02040204020203" pitchFamily="34" charset="0"/>
                <a:ea typeface="Segoe UI Black" panose="020B0A02040204020203" pitchFamily="34" charset="0"/>
              </a:rPr>
              <a:t>Phạm</a:t>
            </a:r>
            <a:r>
              <a:rPr lang="en-US" sz="3200" dirty="0">
                <a:solidFill>
                  <a:srgbClr val="D41A54"/>
                </a:solidFill>
                <a:latin typeface="Segoe UI Black" panose="020B0A02040204020203" pitchFamily="34" charset="0"/>
                <a:ea typeface="Segoe UI Black" panose="020B0A02040204020203" pitchFamily="34" charset="0"/>
              </a:rPr>
              <a:t> Minh </a:t>
            </a:r>
            <a:r>
              <a:rPr lang="en-US" sz="3200" dirty="0" err="1">
                <a:solidFill>
                  <a:srgbClr val="D41A54"/>
                </a:solidFill>
                <a:latin typeface="Segoe UI Black" panose="020B0A02040204020203" pitchFamily="34" charset="0"/>
                <a:ea typeface="Segoe UI Black" panose="020B0A02040204020203" pitchFamily="34" charset="0"/>
              </a:rPr>
              <a:t>Chính</a:t>
            </a:r>
            <a:r>
              <a:rPr lang="en-US" sz="3200" dirty="0">
                <a:solidFill>
                  <a:srgbClr val="D41A54"/>
                </a:solidFill>
                <a:latin typeface="Segoe UI Black" panose="020B0A02040204020203" pitchFamily="34" charset="0"/>
                <a:ea typeface="Segoe UI Black" panose="020B0A02040204020203" pitchFamily="34" charset="0"/>
              </a:rPr>
              <a:t> sang </a:t>
            </a:r>
            <a:r>
              <a:rPr lang="en-US" sz="3200" dirty="0" err="1">
                <a:solidFill>
                  <a:srgbClr val="D41A54"/>
                </a:solidFill>
                <a:latin typeface="Segoe UI Black" panose="020B0A02040204020203" pitchFamily="34" charset="0"/>
                <a:ea typeface="Segoe UI Black" panose="020B0A02040204020203" pitchFamily="34" charset="0"/>
              </a:rPr>
              <a:t>thăm</a:t>
            </a:r>
            <a:r>
              <a:rPr lang="en-US" sz="3200" dirty="0">
                <a:solidFill>
                  <a:srgbClr val="D41A54"/>
                </a:solidFill>
                <a:latin typeface="Segoe UI Black" panose="020B0A02040204020203" pitchFamily="34" charset="0"/>
                <a:ea typeface="Segoe UI Black" panose="020B0A02040204020203" pitchFamily="34" charset="0"/>
              </a:rPr>
              <a:t> </a:t>
            </a:r>
            <a:r>
              <a:rPr lang="en-US" sz="3200" dirty="0" err="1">
                <a:solidFill>
                  <a:srgbClr val="D41A54"/>
                </a:solidFill>
                <a:latin typeface="Segoe UI Black" panose="020B0A02040204020203" pitchFamily="34" charset="0"/>
                <a:ea typeface="Segoe UI Black" panose="020B0A02040204020203" pitchFamily="34" charset="0"/>
              </a:rPr>
              <a:t>Campuchia</a:t>
            </a:r>
            <a:r>
              <a:rPr lang="en-US" sz="3200" dirty="0">
                <a:solidFill>
                  <a:srgbClr val="D41A54"/>
                </a:solidFill>
                <a:latin typeface="Segoe UI Black" panose="020B0A02040204020203" pitchFamily="34" charset="0"/>
                <a:ea typeface="Segoe UI Black" panose="020B0A02040204020203" pitchFamily="34" charset="0"/>
              </a:rPr>
              <a:t> </a:t>
            </a:r>
            <a:r>
              <a:rPr lang="en-US" sz="3200" dirty="0" err="1">
                <a:solidFill>
                  <a:srgbClr val="D41A54"/>
                </a:solidFill>
                <a:latin typeface="Segoe UI Black" panose="020B0A02040204020203" pitchFamily="34" charset="0"/>
                <a:ea typeface="Segoe UI Black" panose="020B0A02040204020203" pitchFamily="34" charset="0"/>
              </a:rPr>
              <a:t>ngày</a:t>
            </a:r>
            <a:r>
              <a:rPr lang="en-US" sz="3200" dirty="0">
                <a:solidFill>
                  <a:srgbClr val="D41A54"/>
                </a:solidFill>
                <a:latin typeface="Segoe UI Black" panose="020B0A02040204020203" pitchFamily="34" charset="0"/>
                <a:ea typeface="Segoe UI Black" panose="020B0A02040204020203" pitchFamily="34" charset="0"/>
              </a:rPr>
              <a:t> 8/11/2022</a:t>
            </a:r>
          </a:p>
        </p:txBody>
      </p:sp>
    </p:spTree>
    <p:extLst>
      <p:ext uri="{BB962C8B-B14F-4D97-AF65-F5344CB8AC3E}">
        <p14:creationId xmlns:p14="http://schemas.microsoft.com/office/powerpoint/2010/main" val="3793421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2690</Words>
  <Application>Microsoft Office PowerPoint</Application>
  <PresentationFormat>Widescreen</PresentationFormat>
  <Paragraphs>156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Calibri Light</vt:lpstr>
      <vt:lpstr>Segoe UI Black</vt:lpstr>
      <vt:lpstr>Times New Roman</vt:lpstr>
      <vt:lpstr>Office Theme</vt:lpstr>
      <vt:lpstr>BÀI THUYẾT TRÌNH NHÓM 1</vt:lpstr>
      <vt:lpstr>BÀI THUYẾT TRÌNH NHÓM 1</vt:lpstr>
      <vt:lpstr>BÀI THUYẾT TRÌNH NHÓM 1</vt:lpstr>
      <vt:lpstr>BÀI THUYẾT TRÌNH NHÓM 1</vt:lpstr>
      <vt:lpstr>BÀI THUYẾT TRÌNH NHÓM 1</vt:lpstr>
      <vt:lpstr>BÀI THUYẾT TRÌNH NHÓM 1</vt:lpstr>
      <vt:lpstr>BÀI THUYẾT TRÌNH NHÓM 1</vt:lpstr>
      <vt:lpstr>BÀI THUYẾT TRÌNH NHÓM 1</vt:lpstr>
      <vt:lpstr>BÀI THUYẾT TRÌNH NHÓM 1</vt:lpstr>
      <vt:lpstr>PowerPoint Presentation</vt:lpstr>
      <vt:lpstr>BÀI THUYẾT TRÌNH NHÓM 1</vt:lpstr>
      <vt:lpstr>BÀI THUYẾT TRÌNH NHÓM 1</vt:lpstr>
      <vt:lpstr>BÀI THUYẾT TRÌNH NHÓM 1</vt:lpstr>
      <vt:lpstr>BÀI THUYẾT TRÌNH NHÓM 1</vt:lpstr>
      <vt:lpstr>BÀI THUYẾT TRÌNH NHÓM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THUYẾT TRÌNH NHÓM 1</dc:title>
  <dc:creator>Administrator</dc:creator>
  <cp:lastModifiedBy>Trang Anh Lam</cp:lastModifiedBy>
  <cp:revision>5</cp:revision>
  <dcterms:created xsi:type="dcterms:W3CDTF">2023-10-05T14:54:04Z</dcterms:created>
  <dcterms:modified xsi:type="dcterms:W3CDTF">2023-10-05T17:06:48Z</dcterms:modified>
</cp:coreProperties>
</file>