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319" r:id="rId2"/>
    <p:sldId id="338" r:id="rId3"/>
    <p:sldId id="340" r:id="rId4"/>
    <p:sldId id="256" r:id="rId5"/>
    <p:sldId id="342" r:id="rId6"/>
    <p:sldId id="350" r:id="rId7"/>
    <p:sldId id="322" r:id="rId8"/>
    <p:sldId id="343" r:id="rId9"/>
    <p:sldId id="320" r:id="rId10"/>
    <p:sldId id="324" r:id="rId11"/>
    <p:sldId id="344" r:id="rId12"/>
    <p:sldId id="351" r:id="rId13"/>
    <p:sldId id="345" r:id="rId14"/>
    <p:sldId id="330" r:id="rId15"/>
    <p:sldId id="333" r:id="rId16"/>
    <p:sldId id="346" r:id="rId17"/>
    <p:sldId id="335" r:id="rId18"/>
    <p:sldId id="348" r:id="rId19"/>
    <p:sldId id="349" r:id="rId20"/>
    <p:sldId id="337" r:id="rId21"/>
    <p:sldId id="315" r:id="rId22"/>
  </p:sldIdLst>
  <p:sldSz cx="9144000" cy="6858000" type="screen4x3"/>
  <p:notesSz cx="6858000" cy="9144000"/>
  <p:defaultTextStyle>
    <a:defPPr>
      <a:defRPr lang="vi-VN"/>
    </a:defPPr>
    <a:lvl1pPr algn="l" rtl="0" fontAlgn="base">
      <a:spcBef>
        <a:spcPct val="0"/>
      </a:spcBef>
      <a:spcAft>
        <a:spcPct val="0"/>
      </a:spcAft>
      <a:defRPr sz="2800" kern="1200">
        <a:solidFill>
          <a:srgbClr val="0000FF"/>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800" kern="1200">
        <a:solidFill>
          <a:srgbClr val="0000FF"/>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800" kern="1200">
        <a:solidFill>
          <a:srgbClr val="0000FF"/>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800" kern="1200">
        <a:solidFill>
          <a:srgbClr val="0000FF"/>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800" kern="1200">
        <a:solidFill>
          <a:srgbClr val="0000FF"/>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kern="1200">
        <a:solidFill>
          <a:srgbClr val="0000FF"/>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kern="1200">
        <a:solidFill>
          <a:srgbClr val="0000FF"/>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kern="1200">
        <a:solidFill>
          <a:srgbClr val="0000FF"/>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kern="1200">
        <a:solidFill>
          <a:srgbClr val="0000FF"/>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CC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917"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panose="020B0604020202020204" pitchFamily="34" charset="0"/>
              </a:defRPr>
            </a:lvl1pPr>
          </a:lstStyle>
          <a:p>
            <a:endParaRPr lang="en-US" altLang="en-US"/>
          </a:p>
        </p:txBody>
      </p:sp>
      <p:sp>
        <p:nvSpPr>
          <p:cNvPr id="757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anose="020B0604020202020204" pitchFamily="34" charset="0"/>
              </a:defRPr>
            </a:lvl1pPr>
          </a:lstStyle>
          <a:p>
            <a:endParaRPr lang="en-US" altLang="en-US"/>
          </a:p>
        </p:txBody>
      </p:sp>
      <p:sp>
        <p:nvSpPr>
          <p:cNvPr id="757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panose="020B0604020202020204" pitchFamily="34" charset="0"/>
              </a:defRPr>
            </a:lvl1pPr>
          </a:lstStyle>
          <a:p>
            <a:endParaRPr lang="en-US" altLang="en-US"/>
          </a:p>
        </p:txBody>
      </p:sp>
      <p:sp>
        <p:nvSpPr>
          <p:cNvPr id="757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anose="020B0604020202020204" pitchFamily="34" charset="0"/>
              </a:defRPr>
            </a:lvl1pPr>
          </a:lstStyle>
          <a:p>
            <a:fld id="{8862F392-19D3-4DAE-ACE7-A6608B1C32D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panose="020B0604020202020204" pitchFamily="34" charset="0"/>
              </a:defRPr>
            </a:lvl1pPr>
          </a:lstStyle>
          <a:p>
            <a:endParaRPr lang="en-US" altLang="en-US"/>
          </a:p>
        </p:txBody>
      </p:sp>
      <p:sp>
        <p:nvSpPr>
          <p:cNvPr id="33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anose="020B0604020202020204" pitchFamily="34" charset="0"/>
              </a:defRPr>
            </a:lvl1pPr>
          </a:lstStyle>
          <a:p>
            <a:endParaRPr lang="en-US" alt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panose="020B0604020202020204" pitchFamily="34" charset="0"/>
              </a:defRPr>
            </a:lvl1pPr>
          </a:lstStyle>
          <a:p>
            <a:endParaRPr lang="en-US" alt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anose="020B0604020202020204" pitchFamily="34" charset="0"/>
              </a:defRPr>
            </a:lvl1pPr>
          </a:lstStyle>
          <a:p>
            <a:fld id="{E4064712-0C46-40D5-809B-A7FF8CAC4A7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186B92-6A16-438F-B38F-57A1EB0079D5}" type="slidenum">
              <a:rPr lang="en-US" altLang="en-US"/>
              <a:pPr/>
              <a:t>‹#›</a:t>
            </a:fld>
            <a:endParaRPr lang="en-US" altLang="en-US"/>
          </a:p>
        </p:txBody>
      </p:sp>
    </p:spTree>
    <p:extLst>
      <p:ext uri="{BB962C8B-B14F-4D97-AF65-F5344CB8AC3E}">
        <p14:creationId xmlns="" xmlns:p14="http://schemas.microsoft.com/office/powerpoint/2010/main" val="231739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37EAE73-2B40-4B07-86BA-21BC2EFD8C1A}" type="slidenum">
              <a:rPr lang="en-US" altLang="en-US"/>
              <a:pPr/>
              <a:t>‹#›</a:t>
            </a:fld>
            <a:endParaRPr lang="en-US" altLang="en-US"/>
          </a:p>
        </p:txBody>
      </p:sp>
    </p:spTree>
    <p:extLst>
      <p:ext uri="{BB962C8B-B14F-4D97-AF65-F5344CB8AC3E}">
        <p14:creationId xmlns="" xmlns:p14="http://schemas.microsoft.com/office/powerpoint/2010/main" val="150572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EC6F439-7034-4FE8-A545-1C74320E7DEA}" type="slidenum">
              <a:rPr lang="en-US" altLang="en-US"/>
              <a:pPr/>
              <a:t>‹#›</a:t>
            </a:fld>
            <a:endParaRPr lang="en-US" altLang="en-US"/>
          </a:p>
        </p:txBody>
      </p:sp>
    </p:spTree>
    <p:extLst>
      <p:ext uri="{BB962C8B-B14F-4D97-AF65-F5344CB8AC3E}">
        <p14:creationId xmlns="" xmlns:p14="http://schemas.microsoft.com/office/powerpoint/2010/main" val="239122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F2615B-E0F6-45BD-8DCE-E6AC538D6264}" type="slidenum">
              <a:rPr lang="en-US" altLang="en-US"/>
              <a:pPr/>
              <a:t>‹#›</a:t>
            </a:fld>
            <a:endParaRPr lang="en-US" altLang="en-US"/>
          </a:p>
        </p:txBody>
      </p:sp>
    </p:spTree>
    <p:extLst>
      <p:ext uri="{BB962C8B-B14F-4D97-AF65-F5344CB8AC3E}">
        <p14:creationId xmlns="" xmlns:p14="http://schemas.microsoft.com/office/powerpoint/2010/main" val="117884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57A61C-950A-4CF8-BA4A-361C2CE5CF7F}" type="slidenum">
              <a:rPr lang="en-US" altLang="en-US"/>
              <a:pPr/>
              <a:t>‹#›</a:t>
            </a:fld>
            <a:endParaRPr lang="en-US" altLang="en-US"/>
          </a:p>
        </p:txBody>
      </p:sp>
    </p:spTree>
    <p:extLst>
      <p:ext uri="{BB962C8B-B14F-4D97-AF65-F5344CB8AC3E}">
        <p14:creationId xmlns="" xmlns:p14="http://schemas.microsoft.com/office/powerpoint/2010/main" val="233304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06448A-1956-45B5-9145-2518DCF20F68}" type="slidenum">
              <a:rPr lang="en-US" altLang="en-US"/>
              <a:pPr/>
              <a:t>‹#›</a:t>
            </a:fld>
            <a:endParaRPr lang="en-US" altLang="en-US"/>
          </a:p>
        </p:txBody>
      </p:sp>
    </p:spTree>
    <p:extLst>
      <p:ext uri="{BB962C8B-B14F-4D97-AF65-F5344CB8AC3E}">
        <p14:creationId xmlns="" xmlns:p14="http://schemas.microsoft.com/office/powerpoint/2010/main" val="218212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E72B469-F6EF-446C-97BC-8BDE45879F07}" type="slidenum">
              <a:rPr lang="en-US" altLang="en-US"/>
              <a:pPr/>
              <a:t>‹#›</a:t>
            </a:fld>
            <a:endParaRPr lang="en-US" altLang="en-US"/>
          </a:p>
        </p:txBody>
      </p:sp>
    </p:spTree>
    <p:extLst>
      <p:ext uri="{BB962C8B-B14F-4D97-AF65-F5344CB8AC3E}">
        <p14:creationId xmlns="" xmlns:p14="http://schemas.microsoft.com/office/powerpoint/2010/main" val="409533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C4F4A33-5F95-49F1-87E7-E4ADCBD40D55}" type="slidenum">
              <a:rPr lang="en-US" altLang="en-US"/>
              <a:pPr/>
              <a:t>‹#›</a:t>
            </a:fld>
            <a:endParaRPr lang="en-US" altLang="en-US"/>
          </a:p>
        </p:txBody>
      </p:sp>
    </p:spTree>
    <p:extLst>
      <p:ext uri="{BB962C8B-B14F-4D97-AF65-F5344CB8AC3E}">
        <p14:creationId xmlns="" xmlns:p14="http://schemas.microsoft.com/office/powerpoint/2010/main" val="282003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AAFC07-A40D-48F6-ADBB-9A4C35D9F721}" type="slidenum">
              <a:rPr lang="en-US" altLang="en-US"/>
              <a:pPr/>
              <a:t>‹#›</a:t>
            </a:fld>
            <a:endParaRPr lang="en-US" altLang="en-US"/>
          </a:p>
        </p:txBody>
      </p:sp>
    </p:spTree>
    <p:extLst>
      <p:ext uri="{BB962C8B-B14F-4D97-AF65-F5344CB8AC3E}">
        <p14:creationId xmlns="" xmlns:p14="http://schemas.microsoft.com/office/powerpoint/2010/main" val="88891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2B3D03D-0DC2-42C4-86FD-00A8E1AB0094}" type="slidenum">
              <a:rPr lang="en-US" altLang="en-US"/>
              <a:pPr/>
              <a:t>‹#›</a:t>
            </a:fld>
            <a:endParaRPr lang="en-US" altLang="en-US"/>
          </a:p>
        </p:txBody>
      </p:sp>
    </p:spTree>
    <p:extLst>
      <p:ext uri="{BB962C8B-B14F-4D97-AF65-F5344CB8AC3E}">
        <p14:creationId xmlns="" xmlns:p14="http://schemas.microsoft.com/office/powerpoint/2010/main" val="171673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DCC5DDD-8FBC-4C92-A1E2-EB8E6901E165}" type="slidenum">
              <a:rPr lang="en-US" altLang="en-US"/>
              <a:pPr/>
              <a:t>‹#›</a:t>
            </a:fld>
            <a:endParaRPr lang="en-US" altLang="en-US"/>
          </a:p>
        </p:txBody>
      </p:sp>
    </p:spTree>
    <p:extLst>
      <p:ext uri="{BB962C8B-B14F-4D97-AF65-F5344CB8AC3E}">
        <p14:creationId xmlns="" xmlns:p14="http://schemas.microsoft.com/office/powerpoint/2010/main" val="1793704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en-US" alt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en-US" alt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B2375F88-666E-42AC-9A94-E6781D37BD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6">
            <a:extLst>
              <a:ext uri="{FF2B5EF4-FFF2-40B4-BE49-F238E27FC236}">
                <a16:creationId xmlns="" xmlns:a16="http://schemas.microsoft.com/office/drawing/2014/main" id="{2C3AEEC6-C147-DC48-8BD7-52C67CFF736B}"/>
              </a:ext>
            </a:extLst>
          </p:cNvPr>
          <p:cNvSpPr>
            <a:spLocks noChangeArrowheads="1" noChangeShapeType="1" noTextEdit="1"/>
          </p:cNvSpPr>
          <p:nvPr/>
        </p:nvSpPr>
        <p:spPr bwMode="auto">
          <a:xfrm>
            <a:off x="2509907" y="1066800"/>
            <a:ext cx="3433693" cy="689113"/>
          </a:xfrm>
          <a:prstGeom prst="rect">
            <a:avLst/>
          </a:prstGeom>
        </p:spPr>
        <p:txBody>
          <a:bodyPr wrap="none" fromWordArt="1">
            <a:prstTxWarp prst="textDoubleWave1">
              <a:avLst>
                <a:gd name="adj1" fmla="val 6500"/>
                <a:gd name="adj2" fmla="val 0"/>
              </a:avLst>
            </a:prstTxWarp>
          </a:bodyPr>
          <a:lstStyle/>
          <a:p>
            <a:pPr algn="ctr"/>
            <a:r>
              <a:rPr lang="en-US" sz="3600" b="1" kern="10" spc="-360" dirty="0" smtClean="0">
                <a:ln w="12700">
                  <a:solidFill>
                    <a:srgbClr val="000099"/>
                  </a:solidFill>
                  <a:round/>
                  <a:headEnd/>
                  <a:tailEnd/>
                </a:ln>
                <a:solidFill>
                  <a:srgbClr val="FFFF00"/>
                </a:solidFill>
                <a:effectLst>
                  <a:outerShdw dist="125724" dir="18900000" algn="ctr" rotWithShape="0">
                    <a:srgbClr val="000099"/>
                  </a:outerShdw>
                </a:effectLst>
                <a:latin typeface="Times New Roman" panose="02020603050405020304" pitchFamily="18" charset="0"/>
              </a:rPr>
              <a:t>TIẾT</a:t>
            </a:r>
            <a:r>
              <a:rPr lang="vi-VN" sz="3600" b="1" kern="10" spc="-360" dirty="0" smtClean="0">
                <a:ln w="12700">
                  <a:solidFill>
                    <a:srgbClr val="000099"/>
                  </a:solidFill>
                  <a:round/>
                  <a:headEnd/>
                  <a:tailEnd/>
                </a:ln>
                <a:solidFill>
                  <a:srgbClr val="FFFF00"/>
                </a:solidFill>
                <a:effectLst>
                  <a:outerShdw dist="125724" dir="18900000" algn="ctr" rotWithShape="0">
                    <a:srgbClr val="000099"/>
                  </a:outerShdw>
                </a:effectLst>
                <a:latin typeface="Times New Roman" panose="02020603050405020304" pitchFamily="18" charset="0"/>
              </a:rPr>
              <a:t>12</a:t>
            </a:r>
            <a:r>
              <a:rPr lang="vi-VN" sz="3600" b="1" kern="10" spc="-360" dirty="0">
                <a:ln w="12700">
                  <a:solidFill>
                    <a:srgbClr val="000099"/>
                  </a:solidFill>
                  <a:round/>
                  <a:headEnd/>
                  <a:tailEnd/>
                </a:ln>
                <a:solidFill>
                  <a:srgbClr val="FFFF00"/>
                </a:solidFill>
                <a:effectLst>
                  <a:outerShdw dist="125724" dir="18900000" algn="ctr" rotWithShape="0">
                    <a:srgbClr val="000099"/>
                  </a:outerShdw>
                </a:effectLst>
                <a:latin typeface="Times New Roman" panose="02020603050405020304" pitchFamily="18" charset="0"/>
              </a:rPr>
              <a:t>:</a:t>
            </a:r>
            <a:endParaRPr lang="en-US" sz="3600" b="1" kern="10" spc="-360" dirty="0">
              <a:ln w="12700">
                <a:solidFill>
                  <a:srgbClr val="000099"/>
                </a:solidFill>
                <a:round/>
                <a:headEnd/>
                <a:tailEnd/>
              </a:ln>
              <a:solidFill>
                <a:srgbClr val="FFFF00"/>
              </a:solidFill>
              <a:effectLst>
                <a:outerShdw dist="125724" dir="18900000" algn="ctr" rotWithShape="0">
                  <a:srgbClr val="000099"/>
                </a:outerShdw>
              </a:effectLst>
              <a:latin typeface="Times New Roman" panose="02020603050405020304" pitchFamily="18" charset="0"/>
            </a:endParaRPr>
          </a:p>
        </p:txBody>
      </p:sp>
      <p:sp>
        <p:nvSpPr>
          <p:cNvPr id="4" name="WordArt 10">
            <a:extLst>
              <a:ext uri="{FF2B5EF4-FFF2-40B4-BE49-F238E27FC236}">
                <a16:creationId xmlns="" xmlns:a16="http://schemas.microsoft.com/office/drawing/2014/main" id="{C3476E6D-3D2A-BF49-BC2C-AE92796FEB62}"/>
              </a:ext>
            </a:extLst>
          </p:cNvPr>
          <p:cNvSpPr>
            <a:spLocks noChangeArrowheads="1" noChangeShapeType="1" noTextEdit="1"/>
          </p:cNvSpPr>
          <p:nvPr/>
        </p:nvSpPr>
        <p:spPr bwMode="auto">
          <a:xfrm>
            <a:off x="228600" y="2319130"/>
            <a:ext cx="8686800" cy="3776870"/>
          </a:xfrm>
          <a:prstGeom prst="rect">
            <a:avLst/>
          </a:prstGeom>
        </p:spPr>
        <p:txBody>
          <a:bodyPr wrap="none" fromWordArt="1">
            <a:prstTxWarp prst="textPlain">
              <a:avLst>
                <a:gd name="adj" fmla="val 50000"/>
              </a:avLst>
            </a:prstTxWarp>
          </a:bodyPr>
          <a:lstStyle/>
          <a:p>
            <a:pPr algn="ctr"/>
            <a:r>
              <a:rPr lang="vi-VN" sz="4000" b="1" kern="10" dirty="0">
                <a:ln w="9525">
                  <a:solidFill>
                    <a:srgbClr val="FF3300"/>
                  </a:solidFill>
                  <a:round/>
                  <a:headEnd/>
                  <a:tailEnd/>
                </a:ln>
                <a:solidFill>
                  <a:srgbClr val="FF3300"/>
                </a:soli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THỰC HÀNH:</a:t>
            </a:r>
          </a:p>
          <a:p>
            <a:pPr algn="ctr"/>
            <a:r>
              <a:rPr lang="vi-VN" sz="4000" b="1" kern="10" dirty="0">
                <a:ln w="9525">
                  <a:solidFill>
                    <a:srgbClr val="FF3300"/>
                  </a:solidFill>
                  <a:round/>
                  <a:headEnd/>
                  <a:tailEnd/>
                </a:ln>
                <a:solidFill>
                  <a:srgbClr val="FF3300"/>
                </a:solidFill>
                <a:effectLst>
                  <a:outerShdw dist="35921" dir="2700000" algn="ctr" rotWithShape="0">
                    <a:srgbClr val="C0C0C0">
                      <a:alpha val="80000"/>
                    </a:srgbClr>
                  </a:outerShdw>
                </a:effectLst>
                <a:cs typeface="Times New Roman" panose="02020603050405020304" pitchFamily="18" charset="0"/>
              </a:rPr>
              <a:t>TẬP SƠ CỨU VÀ BĂNG BÓ </a:t>
            </a:r>
          </a:p>
          <a:p>
            <a:pPr algn="ctr"/>
            <a:r>
              <a:rPr lang="vi-VN" sz="4000" b="1" kern="10" dirty="0">
                <a:ln w="9525">
                  <a:solidFill>
                    <a:srgbClr val="FF3300"/>
                  </a:solidFill>
                  <a:round/>
                  <a:headEnd/>
                  <a:tailEnd/>
                </a:ln>
                <a:solidFill>
                  <a:srgbClr val="FF3300"/>
                </a:solidFill>
                <a:effectLst>
                  <a:outerShdw dist="35921" dir="2700000" algn="ctr" rotWithShape="0">
                    <a:srgbClr val="C0C0C0">
                      <a:alpha val="80000"/>
                    </a:srgbClr>
                  </a:outerShdw>
                </a:effectLst>
                <a:cs typeface="Times New Roman" panose="02020603050405020304" pitchFamily="18" charset="0"/>
              </a:rPr>
              <a:t>CHO NGƯỜI GÃY XƯƠNG </a:t>
            </a:r>
            <a:endParaRPr lang="en-US" sz="4000" b="1" kern="10" dirty="0">
              <a:ln w="9525">
                <a:solidFill>
                  <a:srgbClr val="FF3300"/>
                </a:solidFill>
                <a:round/>
                <a:headEnd/>
                <a:tailEnd/>
              </a:ln>
              <a:solidFill>
                <a:srgbClr val="FF3300"/>
              </a:soli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6" name="Text Box 99"/>
          <p:cNvSpPr txBox="1"/>
          <p:nvPr/>
        </p:nvSpPr>
        <p:spPr>
          <a:xfrm>
            <a:off x="1447800" y="0"/>
            <a:ext cx="6222365" cy="645160"/>
          </a:xfrm>
          <a:prstGeom prst="rect">
            <a:avLst/>
          </a:prstGeom>
          <a:noFill/>
          <a:ln w="9525">
            <a:noFill/>
          </a:ln>
        </p:spPr>
        <p:txBody>
          <a:bodyPr wrap="square">
            <a:spAutoFit/>
            <a:scene3d>
              <a:camera prst="orthographicFront"/>
              <a:lightRig rig="threePt" dir="t"/>
            </a:scene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en-US" sz="3600" b="1" dirty="0">
                <a:ln w="22225">
                  <a:solidFill>
                    <a:schemeClr val="accent2"/>
                  </a:solidFill>
                  <a:prstDash val="solid"/>
                </a:ln>
                <a:solidFill>
                  <a:srgbClr val="FFFF00"/>
                </a:solidFill>
                <a:effectLst/>
                <a:latin typeface="Times New Roman" panose="02020603050405020304" pitchFamily="18" charset="0"/>
              </a:rPr>
              <a:t>CHỦ ĐỀ: “ VẬN ĐỘNG”</a:t>
            </a:r>
          </a:p>
        </p:txBody>
      </p:sp>
    </p:spTree>
    <p:extLst>
      <p:ext uri="{BB962C8B-B14F-4D97-AF65-F5344CB8AC3E}">
        <p14:creationId xmlns="" xmlns:p14="http://schemas.microsoft.com/office/powerpoint/2010/main" val="366276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77DC853-8CA9-1345-BF6E-91EF0767C46C}"/>
              </a:ext>
            </a:extLst>
          </p:cNvPr>
          <p:cNvSpPr>
            <a:spLocks noGrp="1"/>
          </p:cNvSpPr>
          <p:nvPr>
            <p:ph type="title"/>
          </p:nvPr>
        </p:nvSpPr>
        <p:spPr/>
        <p:txBody>
          <a:bodyPr/>
          <a:lstStyle/>
          <a:p>
            <a:r>
              <a:rPr lang="vi-VN" altLang="en-US" b="1" u="sng" dirty="0" smtClean="0">
                <a:solidFill>
                  <a:srgbClr val="CC0099"/>
                </a:solidFill>
                <a:latin typeface="Times New Roman" panose="02020603050405020304" pitchFamily="18" charset="0"/>
                <a:cs typeface="Times New Roman" panose="02020603050405020304" pitchFamily="18" charset="0"/>
              </a:rPr>
              <a:t>NGUYÊN NHÂN GÃY XƯƠNG </a:t>
            </a:r>
            <a:endParaRPr lang="vi-VN" dirty="0"/>
          </a:p>
        </p:txBody>
      </p:sp>
      <p:pic>
        <p:nvPicPr>
          <p:cNvPr id="4" name="Hình ảnh 4">
            <a:extLst>
              <a:ext uri="{FF2B5EF4-FFF2-40B4-BE49-F238E27FC236}">
                <a16:creationId xmlns="" xmlns:a16="http://schemas.microsoft.com/office/drawing/2014/main" id="{ADC7601F-C820-E543-AC91-366342A98BB7}"/>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57200" y="1306547"/>
            <a:ext cx="3224453" cy="3570253"/>
          </a:xfrm>
          <a:prstGeom prst="rect">
            <a:avLst/>
          </a:prstGeom>
        </p:spPr>
      </p:pic>
      <p:sp>
        <p:nvSpPr>
          <p:cNvPr id="7" name="Hình chữ nhật 6">
            <a:extLst>
              <a:ext uri="{FF2B5EF4-FFF2-40B4-BE49-F238E27FC236}">
                <a16:creationId xmlns="" xmlns:a16="http://schemas.microsoft.com/office/drawing/2014/main" id="{7FE40E99-9BA0-FF41-AFC7-7CC6EFBDC848}"/>
              </a:ext>
            </a:extLst>
          </p:cNvPr>
          <p:cNvSpPr/>
          <p:nvPr/>
        </p:nvSpPr>
        <p:spPr bwMode="auto">
          <a:xfrm>
            <a:off x="838200" y="5486400"/>
            <a:ext cx="7020858" cy="838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4400" b="1" dirty="0" smtClean="0"/>
              <a:t>Tai nạn l</a:t>
            </a:r>
            <a:r>
              <a:rPr kumimoji="0" lang="vi-VN" sz="4400" b="1" i="0" u="none" strike="noStrike" cap="none" normalizeH="0" baseline="0" dirty="0" smtClean="0">
                <a:ln>
                  <a:noFill/>
                </a:ln>
                <a:solidFill>
                  <a:srgbClr val="0000FF"/>
                </a:solidFill>
                <a:effectLst/>
                <a:latin typeface="Times New Roman" panose="02020603050405020304" pitchFamily="18" charset="0"/>
                <a:cs typeface="Arial" panose="020B0604020202020204" pitchFamily="34" charset="0"/>
              </a:rPr>
              <a:t>ao </a:t>
            </a:r>
            <a:r>
              <a:rPr kumimoji="0" lang="vi-VN" sz="4400" b="1" i="0" u="none" strike="noStrike" cap="none" normalizeH="0" baseline="0" dirty="0">
                <a:ln>
                  <a:noFill/>
                </a:ln>
                <a:solidFill>
                  <a:srgbClr val="0000FF"/>
                </a:solidFill>
                <a:effectLst/>
                <a:latin typeface="Times New Roman" panose="02020603050405020304" pitchFamily="18" charset="0"/>
                <a:cs typeface="Arial" panose="020B0604020202020204" pitchFamily="34" charset="0"/>
              </a:rPr>
              <a:t>động</a:t>
            </a:r>
          </a:p>
        </p:txBody>
      </p:sp>
      <p:pic>
        <p:nvPicPr>
          <p:cNvPr id="13314" name="Picture 2" descr="Káº¿t quáº£ hÃ¬nh áº£nh cho sáº­p giÃ n giÃ¡o gÃ¢y tai náº¡n gÃ£y xÆ°Æ¡ng"/>
          <p:cNvPicPr>
            <a:picLocks noChangeAspect="1" noChangeArrowheads="1"/>
          </p:cNvPicPr>
          <p:nvPr/>
        </p:nvPicPr>
        <p:blipFill>
          <a:blip r:embed="rId3"/>
          <a:srcRect/>
          <a:stretch>
            <a:fillRect/>
          </a:stretch>
        </p:blipFill>
        <p:spPr bwMode="auto">
          <a:xfrm>
            <a:off x="3810000" y="1447800"/>
            <a:ext cx="5181600" cy="3429000"/>
          </a:xfrm>
          <a:prstGeom prst="rect">
            <a:avLst/>
          </a:prstGeom>
          <a:noFill/>
        </p:spPr>
      </p:pic>
    </p:spTree>
    <p:extLst>
      <p:ext uri="{BB962C8B-B14F-4D97-AF65-F5344CB8AC3E}">
        <p14:creationId xmlns="" xmlns:p14="http://schemas.microsoft.com/office/powerpoint/2010/main" val="87119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blinds(horizontal)">
                                      <p:cBhvr>
                                        <p:cTn id="10" dur="5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1">
            <a:extLst>
              <a:ext uri="{FF2B5EF4-FFF2-40B4-BE49-F238E27FC236}">
                <a16:creationId xmlns="" xmlns:a16="http://schemas.microsoft.com/office/drawing/2014/main" id="{B4AEC712-D4E2-214C-BD54-6B2CB09A2AAE}"/>
              </a:ext>
            </a:extLst>
          </p:cNvPr>
          <p:cNvSpPr>
            <a:spLocks noGrp="1"/>
          </p:cNvSpPr>
          <p:nvPr>
            <p:ph type="title"/>
          </p:nvPr>
        </p:nvSpPr>
        <p:spPr>
          <a:xfrm>
            <a:off x="457200" y="274638"/>
            <a:ext cx="8229600" cy="1325562"/>
          </a:xfrm>
        </p:spPr>
        <p:txBody>
          <a:bodyPr/>
          <a:lstStyle/>
          <a:p>
            <a:pPr algn="l"/>
            <a:r>
              <a:rPr lang="vi-VN" sz="4800" b="1" dirty="0">
                <a:solidFill>
                  <a:srgbClr val="FF0000"/>
                </a:solidFill>
                <a:latin typeface="Times New Roman" panose="02020603050405020304" pitchFamily="18" charset="0"/>
                <a:cs typeface="Times New Roman" panose="02020603050405020304" pitchFamily="18" charset="0"/>
              </a:rPr>
              <a:t>Vì sao nói khả năng gãy xương có liên quan đến lứa tuổi?</a:t>
            </a:r>
          </a:p>
        </p:txBody>
      </p:sp>
      <p:sp>
        <p:nvSpPr>
          <p:cNvPr id="5" name="Chỗ dành sẵn cho Nội dung 2">
            <a:extLst>
              <a:ext uri="{FF2B5EF4-FFF2-40B4-BE49-F238E27FC236}">
                <a16:creationId xmlns="" xmlns:a16="http://schemas.microsoft.com/office/drawing/2014/main" id="{7F79D85F-4266-D34F-9C80-B81AD56CDEFC}"/>
              </a:ext>
            </a:extLst>
          </p:cNvPr>
          <p:cNvSpPr>
            <a:spLocks noGrp="1"/>
          </p:cNvSpPr>
          <p:nvPr>
            <p:ph idx="1"/>
          </p:nvPr>
        </p:nvSpPr>
        <p:spPr>
          <a:xfrm>
            <a:off x="457200" y="1600200"/>
            <a:ext cx="8534400" cy="5257800"/>
          </a:xfrm>
        </p:spPr>
        <p:txBody>
          <a:bodyPr/>
          <a:lstStyle/>
          <a:p>
            <a:pPr marL="0" indent="0">
              <a:buNone/>
            </a:pPr>
            <a:r>
              <a:rPr lang="vi-VN" sz="4000" b="1" dirty="0">
                <a:solidFill>
                  <a:srgbClr val="0000FF"/>
                </a:solidFill>
                <a:latin typeface="Times New Roman" panose="02020603050405020304" pitchFamily="18" charset="0"/>
                <a:cs typeface="Times New Roman" panose="02020603050405020304" pitchFamily="18" charset="0"/>
              </a:rPr>
              <a:t>Vì mỗi lứa tuổi khác nhau, xương lại có cấu tạo về thành phần khác nhau.</a:t>
            </a:r>
          </a:p>
          <a:p>
            <a:pPr marL="0" indent="0">
              <a:buNone/>
            </a:pPr>
            <a:r>
              <a:rPr lang="vi-VN" sz="4000" b="1" dirty="0">
                <a:solidFill>
                  <a:srgbClr val="0000FF"/>
                </a:solidFill>
                <a:latin typeface="Times New Roman" panose="02020603050405020304" pitchFamily="18" charset="0"/>
                <a:cs typeface="Times New Roman" panose="02020603050405020304" pitchFamily="18" charset="0"/>
              </a:rPr>
              <a:t>+ Ở người lớn lượng cốt giao giảm trong khi muối canxi lại nhiều, nên xương giòn, dễ gãy.</a:t>
            </a:r>
          </a:p>
          <a:p>
            <a:pPr marL="0" indent="0">
              <a:buNone/>
            </a:pPr>
            <a:r>
              <a:rPr lang="vi-VN" sz="4000" b="1" dirty="0">
                <a:solidFill>
                  <a:srgbClr val="0000FF"/>
                </a:solidFill>
                <a:latin typeface="Times New Roman" panose="02020603050405020304" pitchFamily="18" charset="0"/>
                <a:cs typeface="Times New Roman" panose="02020603050405020304" pitchFamily="18" charset="0"/>
              </a:rPr>
              <a:t>+ Lứa tuổi thanh thiếu niên lượng cốt giao nhiều, nên xương đàn hồi, dẻo dai, chắc khỏe hơn.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edge">
                                      <p:cBhvr>
                                        <p:cTn id="15" dur="2000"/>
                                        <p:tgtEl>
                                          <p:spTgt spid="5">
                                            <p:txEl>
                                              <p:pRg st="0" end="0"/>
                                            </p:txEl>
                                          </p:spTgt>
                                        </p:tgtEl>
                                      </p:cBhvr>
                                    </p:animEffect>
                                  </p:childTnLst>
                                </p:cTn>
                              </p:par>
                            </p:childTnLst>
                          </p:cTn>
                        </p:par>
                        <p:par>
                          <p:cTn id="16" fill="hold">
                            <p:stCondLst>
                              <p:cond delay="2000"/>
                            </p:stCondLst>
                            <p:childTnLst>
                              <p:par>
                                <p:cTn id="17" presetID="20" presetClass="entr" presetSubtype="0"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edge">
                                      <p:cBhvr>
                                        <p:cTn id="19" dur="2000"/>
                                        <p:tgtEl>
                                          <p:spTgt spid="5">
                                            <p:txEl>
                                              <p:pRg st="1" end="1"/>
                                            </p:txEl>
                                          </p:spTgt>
                                        </p:tgtEl>
                                      </p:cBhvr>
                                    </p:animEffect>
                                  </p:childTnLst>
                                </p:cTn>
                              </p:par>
                            </p:childTnLst>
                          </p:cTn>
                        </p:par>
                        <p:par>
                          <p:cTn id="20" fill="hold">
                            <p:stCondLst>
                              <p:cond delay="4000"/>
                            </p:stCondLst>
                            <p:childTnLst>
                              <p:par>
                                <p:cTn id="21" presetID="20" presetClass="entr" presetSubtype="0"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edge">
                                      <p:cBhvr>
                                        <p:cTn id="2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0" y="0"/>
            <a:ext cx="9144000" cy="20574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l">
              <a:defRPr/>
            </a:pPr>
            <a:r>
              <a:rPr lang="en-US" sz="4000" b="1" dirty="0" smtClean="0">
                <a:solidFill>
                  <a:srgbClr val="C00000"/>
                </a:solidFill>
                <a:latin typeface="Times New Roman" pitchFamily="18" charset="0"/>
                <a:cs typeface="Times New Roman" pitchFamily="18" charset="0"/>
              </a:rPr>
              <a:t> Em cần làm gì khi tham gia giao </a:t>
            </a:r>
            <a:br>
              <a:rPr lang="en-US" sz="4000" b="1" dirty="0" smtClean="0">
                <a:solidFill>
                  <a:srgbClr val="C00000"/>
                </a:solidFill>
                <a:latin typeface="Times New Roman" pitchFamily="18" charset="0"/>
                <a:cs typeface="Times New Roman" pitchFamily="18" charset="0"/>
              </a:rPr>
            </a:br>
            <a:r>
              <a:rPr lang="en-US" sz="4000" b="1" dirty="0" smtClean="0">
                <a:solidFill>
                  <a:srgbClr val="C00000"/>
                </a:solidFill>
                <a:latin typeface="Times New Roman" pitchFamily="18" charset="0"/>
                <a:cs typeface="Times New Roman" pitchFamily="18" charset="0"/>
              </a:rPr>
              <a:t>thông, lao động, vui chơi, để tránh cho mình và người khác khỏi bị gãy xương?</a:t>
            </a:r>
            <a:endParaRPr lang="en-US" sz="4000" b="1" dirty="0">
              <a:solidFill>
                <a:srgbClr val="C00000"/>
              </a:solidFill>
              <a:latin typeface="Times New Roman" pitchFamily="18" charset="0"/>
              <a:cs typeface="Times New Roman" pitchFamily="18" charset="0"/>
            </a:endParaRPr>
          </a:p>
        </p:txBody>
      </p:sp>
      <p:sp>
        <p:nvSpPr>
          <p:cNvPr id="5" name="Content Placeholder 2"/>
          <p:cNvSpPr>
            <a:spLocks noGrp="1"/>
          </p:cNvSpPr>
          <p:nvPr>
            <p:ph idx="1"/>
          </p:nvPr>
        </p:nvSpPr>
        <p:spPr>
          <a:xfrm>
            <a:off x="0" y="1981200"/>
            <a:ext cx="9144000" cy="4525963"/>
          </a:xfrm>
        </p:spPr>
        <p:txBody>
          <a:bodyPr/>
          <a:lstStyle/>
          <a:p>
            <a:r>
              <a:rPr lang="en-US" sz="4000" b="1" dirty="0" smtClean="0">
                <a:solidFill>
                  <a:srgbClr val="0000FF"/>
                </a:solidFill>
                <a:latin typeface="Times New Roman" pitchFamily="18" charset="0"/>
                <a:cs typeface="Times New Roman" pitchFamily="18" charset="0"/>
              </a:rPr>
              <a:t>Thực hiện tốt an toàn giao thông (đội mũ bảo hiểm khi đi xe máy, xe đạp điện..), phòng chống tai nạn thương tích (không gây gỗ đánh nhau,đùa giỡn như xô đẩy, đua xe…..)ở trường cũng như ở địa phương. Phải biết đùm bọc, thương bạn giúp bạn khi bạn té, ngã</a:t>
            </a:r>
            <a:r>
              <a:rPr lang="en-US" sz="3600" b="1"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ox(in)">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2468562"/>
          </a:xfrm>
        </p:spPr>
        <p:txBody>
          <a:bodyPr/>
          <a:lstStyle/>
          <a:p>
            <a:pPr algn="l"/>
            <a:r>
              <a:rPr lang="en-US" sz="4800" b="1" dirty="0" smtClean="0">
                <a:solidFill>
                  <a:srgbClr val="C00000"/>
                </a:solidFill>
                <a:latin typeface="Times New Roman" pitchFamily="18" charset="0"/>
                <a:cs typeface="Times New Roman" pitchFamily="18" charset="0"/>
              </a:rPr>
              <a:t>Gặp ng</a:t>
            </a:r>
            <a:r>
              <a:rPr lang="vi-VN" sz="4800" b="1" dirty="0" smtClean="0">
                <a:solidFill>
                  <a:srgbClr val="C00000"/>
                </a:solidFill>
                <a:latin typeface="Times New Roman" pitchFamily="18" charset="0"/>
                <a:cs typeface="Times New Roman" pitchFamily="18" charset="0"/>
              </a:rPr>
              <a:t>ười</a:t>
            </a:r>
            <a:r>
              <a:rPr lang="en-US" sz="4800" b="1" dirty="0" smtClean="0">
                <a:solidFill>
                  <a:srgbClr val="C00000"/>
                </a:solidFill>
                <a:latin typeface="Times New Roman" pitchFamily="18" charset="0"/>
                <a:cs typeface="Times New Roman" pitchFamily="18" charset="0"/>
              </a:rPr>
              <a:t> bị tai nạn gãy x</a:t>
            </a:r>
            <a:r>
              <a:rPr lang="vi-VN" sz="4800" b="1" dirty="0" smtClean="0">
                <a:solidFill>
                  <a:srgbClr val="C00000"/>
                </a:solidFill>
                <a:latin typeface="Times New Roman" pitchFamily="18" charset="0"/>
                <a:cs typeface="Times New Roman" pitchFamily="18" charset="0"/>
              </a:rPr>
              <a:t>ươ</a:t>
            </a:r>
            <a:r>
              <a:rPr lang="en-US" sz="4800" b="1" dirty="0" smtClean="0">
                <a:solidFill>
                  <a:srgbClr val="C00000"/>
                </a:solidFill>
                <a:latin typeface="Times New Roman" pitchFamily="18" charset="0"/>
                <a:cs typeface="Times New Roman" pitchFamily="18" charset="0"/>
              </a:rPr>
              <a:t>ng,chúng ta có nên nắn lại chỗ x</a:t>
            </a:r>
            <a:r>
              <a:rPr lang="vi-VN" sz="4800" b="1" dirty="0" smtClean="0">
                <a:solidFill>
                  <a:srgbClr val="C00000"/>
                </a:solidFill>
                <a:latin typeface="Times New Roman" pitchFamily="18" charset="0"/>
                <a:cs typeface="Times New Roman" pitchFamily="18" charset="0"/>
              </a:rPr>
              <a:t>ươ</a:t>
            </a:r>
            <a:r>
              <a:rPr lang="en-US" sz="4800" b="1" dirty="0" smtClean="0">
                <a:solidFill>
                  <a:srgbClr val="C00000"/>
                </a:solidFill>
                <a:latin typeface="Times New Roman" pitchFamily="18" charset="0"/>
                <a:cs typeface="Times New Roman" pitchFamily="18" charset="0"/>
              </a:rPr>
              <a:t>ng gãy không? Vì sao?</a:t>
            </a: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2438400"/>
            <a:ext cx="9144000" cy="4495800"/>
          </a:xfrm>
        </p:spPr>
        <p:txBody>
          <a:bodyPr/>
          <a:lstStyle/>
          <a:p>
            <a:r>
              <a:rPr lang="en-US" sz="4800" b="1" dirty="0" smtClean="0">
                <a:latin typeface="Times New Roman" pitchFamily="18" charset="0"/>
                <a:cs typeface="Times New Roman" pitchFamily="18" charset="0"/>
              </a:rPr>
              <a:t>Chúng ta không nên tự ý nắn lại chỗ x</a:t>
            </a:r>
            <a:r>
              <a:rPr lang="vi-VN" sz="4800" b="1" dirty="0" smtClean="0">
                <a:latin typeface="Times New Roman" pitchFamily="18" charset="0"/>
                <a:cs typeface="Times New Roman" pitchFamily="18" charset="0"/>
              </a:rPr>
              <a:t>ươ</a:t>
            </a:r>
            <a:r>
              <a:rPr lang="en-US" sz="4800" b="1" dirty="0" smtClean="0">
                <a:latin typeface="Times New Roman" pitchFamily="18" charset="0"/>
                <a:cs typeface="Times New Roman" pitchFamily="18" charset="0"/>
              </a:rPr>
              <a:t>ng gãy. Vì </a:t>
            </a:r>
            <a:r>
              <a:rPr lang="vi-VN" sz="4800" b="1" dirty="0" smtClean="0">
                <a:latin typeface="Times New Roman" pitchFamily="18" charset="0"/>
                <a:cs typeface="Times New Roman" pitchFamily="18" charset="0"/>
              </a:rPr>
              <a:t>đ</a:t>
            </a:r>
            <a:r>
              <a:rPr lang="en-US" sz="4800" b="1" dirty="0" smtClean="0">
                <a:latin typeface="Times New Roman" pitchFamily="18" charset="0"/>
                <a:cs typeface="Times New Roman" pitchFamily="18" charset="0"/>
              </a:rPr>
              <a:t>iều </a:t>
            </a:r>
            <a:r>
              <a:rPr lang="vi-VN" sz="4800" b="1" dirty="0" smtClean="0">
                <a:latin typeface="Times New Roman" pitchFamily="18" charset="0"/>
                <a:cs typeface="Times New Roman" pitchFamily="18" charset="0"/>
              </a:rPr>
              <a:t>đó</a:t>
            </a:r>
            <a:r>
              <a:rPr lang="en-US" sz="4800" b="1" dirty="0" smtClean="0">
                <a:latin typeface="Times New Roman" pitchFamily="18" charset="0"/>
                <a:cs typeface="Times New Roman" pitchFamily="18" charset="0"/>
              </a:rPr>
              <a:t> có thể sẽ làm </a:t>
            </a:r>
            <a:r>
              <a:rPr lang="vi-VN" sz="4800" b="1" dirty="0" smtClean="0">
                <a:latin typeface="Times New Roman" pitchFamily="18" charset="0"/>
                <a:cs typeface="Times New Roman" pitchFamily="18" charset="0"/>
              </a:rPr>
              <a:t>đầu</a:t>
            </a:r>
            <a:r>
              <a:rPr lang="en-US" sz="4800" b="1" dirty="0" smtClean="0">
                <a:latin typeface="Times New Roman" pitchFamily="18" charset="0"/>
                <a:cs typeface="Times New Roman" pitchFamily="18" charset="0"/>
              </a:rPr>
              <a:t> x</a:t>
            </a:r>
            <a:r>
              <a:rPr lang="vi-VN" sz="4800" b="1" dirty="0" smtClean="0">
                <a:latin typeface="Times New Roman" pitchFamily="18" charset="0"/>
                <a:cs typeface="Times New Roman" pitchFamily="18" charset="0"/>
              </a:rPr>
              <a:t>ươ</a:t>
            </a:r>
            <a:r>
              <a:rPr lang="en-US" sz="4800" b="1" dirty="0" smtClean="0">
                <a:latin typeface="Times New Roman" pitchFamily="18" charset="0"/>
                <a:cs typeface="Times New Roman" pitchFamily="18" charset="0"/>
              </a:rPr>
              <a:t>ng gãy </a:t>
            </a:r>
            <a:r>
              <a:rPr lang="vi-VN" sz="4800" b="1" dirty="0" smtClean="0">
                <a:latin typeface="Times New Roman" pitchFamily="18" charset="0"/>
                <a:cs typeface="Times New Roman" pitchFamily="18" charset="0"/>
              </a:rPr>
              <a:t>đụng</a:t>
            </a:r>
            <a:r>
              <a:rPr lang="en-US" sz="4800" b="1" dirty="0" smtClean="0">
                <a:latin typeface="Times New Roman" pitchFamily="18" charset="0"/>
                <a:cs typeface="Times New Roman" pitchFamily="18" charset="0"/>
              </a:rPr>
              <a:t> chạm vào mạch máu và dây thần kinh làm rách c</a:t>
            </a:r>
            <a:r>
              <a:rPr lang="vi-VN" sz="4800" b="1" dirty="0" smtClean="0">
                <a:latin typeface="Times New Roman" pitchFamily="18" charset="0"/>
                <a:cs typeface="Times New Roman" pitchFamily="18" charset="0"/>
              </a:rPr>
              <a:t>ơ</a:t>
            </a:r>
            <a:r>
              <a:rPr lang="en-US" sz="4800" b="1" dirty="0" smtClean="0">
                <a:latin typeface="Times New Roman" pitchFamily="18" charset="0"/>
                <a:cs typeface="Times New Roman" pitchFamily="18" charset="0"/>
              </a:rPr>
              <a:t> và da.</a:t>
            </a:r>
            <a:endParaRPr lang="en-US" sz="4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2613839B-15C5-A043-AF41-FF9B86C381F4}"/>
              </a:ext>
            </a:extLst>
          </p:cNvPr>
          <p:cNvSpPr txBox="1"/>
          <p:nvPr/>
        </p:nvSpPr>
        <p:spPr>
          <a:xfrm>
            <a:off x="0" y="76200"/>
            <a:ext cx="9144000" cy="2308324"/>
          </a:xfrm>
          <a:prstGeom prst="rect">
            <a:avLst/>
          </a:prstGeom>
          <a:noFill/>
        </p:spPr>
        <p:txBody>
          <a:bodyPr wrap="square" rtlCol="0">
            <a:spAutoFit/>
          </a:bodyPr>
          <a:lstStyle/>
          <a:p>
            <a:pPr algn="l"/>
            <a:r>
              <a:rPr lang="en-US" sz="4800" b="1" dirty="0" smtClean="0">
                <a:solidFill>
                  <a:srgbClr val="FF0000"/>
                </a:solidFill>
              </a:rPr>
              <a:t>  </a:t>
            </a:r>
            <a:r>
              <a:rPr lang="vi-VN" sz="4800" b="1" dirty="0" smtClean="0">
                <a:solidFill>
                  <a:srgbClr val="FF0000"/>
                </a:solidFill>
              </a:rPr>
              <a:t>Khi </a:t>
            </a:r>
            <a:r>
              <a:rPr lang="vi-VN" sz="4800" b="1" dirty="0">
                <a:solidFill>
                  <a:srgbClr val="FF0000"/>
                </a:solidFill>
              </a:rPr>
              <a:t>gặp nạn nhân bị gãy </a:t>
            </a:r>
            <a:r>
              <a:rPr lang="vi-VN" sz="4800" b="1" dirty="0" smtClean="0">
                <a:solidFill>
                  <a:srgbClr val="FF0000"/>
                </a:solidFill>
              </a:rPr>
              <a:t>xương, </a:t>
            </a:r>
            <a:r>
              <a:rPr lang="vi-VN" sz="4800" b="1" dirty="0">
                <a:solidFill>
                  <a:srgbClr val="FF0000"/>
                </a:solidFill>
              </a:rPr>
              <a:t>ta cần thực hiện những thao tác nào?</a:t>
            </a:r>
          </a:p>
        </p:txBody>
      </p:sp>
      <p:sp>
        <p:nvSpPr>
          <p:cNvPr id="4" name="Hộp Văn bản 1">
            <a:extLst>
              <a:ext uri="{FF2B5EF4-FFF2-40B4-BE49-F238E27FC236}">
                <a16:creationId xmlns="" xmlns:a16="http://schemas.microsoft.com/office/drawing/2014/main" id="{2613839B-15C5-A043-AF41-FF9B86C381F4}"/>
              </a:ext>
            </a:extLst>
          </p:cNvPr>
          <p:cNvSpPr txBox="1"/>
          <p:nvPr/>
        </p:nvSpPr>
        <p:spPr>
          <a:xfrm>
            <a:off x="0" y="2240340"/>
            <a:ext cx="9144000" cy="1569660"/>
          </a:xfrm>
          <a:prstGeom prst="rect">
            <a:avLst/>
          </a:prstGeom>
          <a:noFill/>
        </p:spPr>
        <p:txBody>
          <a:bodyPr wrap="square" rtlCol="0">
            <a:spAutoFit/>
          </a:bodyPr>
          <a:lstStyle/>
          <a:p>
            <a:pPr algn="l"/>
            <a:r>
              <a:rPr lang="vi-VN" sz="4800" b="1" dirty="0"/>
              <a:t>- Bước 1: Đặt nạn nhân nằm yên (hay ngồi yên).</a:t>
            </a:r>
            <a:endParaRPr lang="vi-VN" sz="8000" b="1" dirty="0"/>
          </a:p>
        </p:txBody>
      </p:sp>
      <p:sp>
        <p:nvSpPr>
          <p:cNvPr id="5" name="Hộp Văn bản 1">
            <a:extLst>
              <a:ext uri="{FF2B5EF4-FFF2-40B4-BE49-F238E27FC236}">
                <a16:creationId xmlns="" xmlns:a16="http://schemas.microsoft.com/office/drawing/2014/main" id="{2613839B-15C5-A043-AF41-FF9B86C381F4}"/>
              </a:ext>
            </a:extLst>
          </p:cNvPr>
          <p:cNvSpPr txBox="1"/>
          <p:nvPr/>
        </p:nvSpPr>
        <p:spPr>
          <a:xfrm>
            <a:off x="149087" y="3764340"/>
            <a:ext cx="9144000" cy="1569660"/>
          </a:xfrm>
          <a:prstGeom prst="rect">
            <a:avLst/>
          </a:prstGeom>
          <a:noFill/>
        </p:spPr>
        <p:txBody>
          <a:bodyPr wrap="square" rtlCol="0">
            <a:spAutoFit/>
          </a:bodyPr>
          <a:lstStyle/>
          <a:p>
            <a:pPr algn="l"/>
            <a:r>
              <a:rPr lang="en-US" sz="4800" b="1" dirty="0" smtClean="0"/>
              <a:t>- </a:t>
            </a:r>
            <a:r>
              <a:rPr lang="vi-VN" sz="4800" b="1" dirty="0" smtClean="0"/>
              <a:t>Bước </a:t>
            </a:r>
            <a:r>
              <a:rPr lang="vi-VN" sz="4800" b="1" dirty="0"/>
              <a:t>2: Dùng gạc hay khăn sạch lau sạch vết thương. </a:t>
            </a:r>
            <a:endParaRPr lang="vi-VN" sz="9600" b="1" dirty="0"/>
          </a:p>
        </p:txBody>
      </p:sp>
      <p:sp>
        <p:nvSpPr>
          <p:cNvPr id="6" name="Hộp Văn bản 1">
            <a:extLst>
              <a:ext uri="{FF2B5EF4-FFF2-40B4-BE49-F238E27FC236}">
                <a16:creationId xmlns="" xmlns:a16="http://schemas.microsoft.com/office/drawing/2014/main" id="{2613839B-15C5-A043-AF41-FF9B86C381F4}"/>
              </a:ext>
            </a:extLst>
          </p:cNvPr>
          <p:cNvSpPr txBox="1"/>
          <p:nvPr/>
        </p:nvSpPr>
        <p:spPr>
          <a:xfrm>
            <a:off x="0" y="5305961"/>
            <a:ext cx="9144000" cy="830997"/>
          </a:xfrm>
          <a:prstGeom prst="rect">
            <a:avLst/>
          </a:prstGeom>
          <a:noFill/>
        </p:spPr>
        <p:txBody>
          <a:bodyPr wrap="square" rtlCol="0">
            <a:spAutoFit/>
          </a:bodyPr>
          <a:lstStyle/>
          <a:p>
            <a:pPr algn="l"/>
            <a:r>
              <a:rPr lang="vi-VN" sz="4800" b="1" dirty="0"/>
              <a:t>- Bước 3: Tiến hành sơ cứu:</a:t>
            </a:r>
          </a:p>
        </p:txBody>
      </p:sp>
      <p:sp>
        <p:nvSpPr>
          <p:cNvPr id="7" name="Hộp Văn bản 1">
            <a:extLst>
              <a:ext uri="{FF2B5EF4-FFF2-40B4-BE49-F238E27FC236}">
                <a16:creationId xmlns="" xmlns:a16="http://schemas.microsoft.com/office/drawing/2014/main" id="{2613839B-15C5-A043-AF41-FF9B86C381F4}"/>
              </a:ext>
            </a:extLst>
          </p:cNvPr>
          <p:cNvSpPr txBox="1"/>
          <p:nvPr/>
        </p:nvSpPr>
        <p:spPr>
          <a:xfrm>
            <a:off x="0" y="0"/>
            <a:ext cx="9144000" cy="2308324"/>
          </a:xfrm>
          <a:prstGeom prst="rect">
            <a:avLst/>
          </a:prstGeom>
          <a:noFill/>
        </p:spPr>
        <p:txBody>
          <a:bodyPr wrap="square" rtlCol="0">
            <a:spAutoFit/>
          </a:bodyPr>
          <a:lstStyle/>
          <a:p>
            <a:pPr algn="l"/>
            <a:r>
              <a:rPr lang="en-US" sz="4800" b="1" dirty="0" smtClean="0">
                <a:solidFill>
                  <a:srgbClr val="FF0000"/>
                </a:solidFill>
              </a:rPr>
              <a:t>  </a:t>
            </a:r>
            <a:r>
              <a:rPr lang="vi-VN" sz="4800" b="1" dirty="0" smtClean="0">
                <a:solidFill>
                  <a:srgbClr val="FF0000"/>
                </a:solidFill>
              </a:rPr>
              <a:t>Khi </a:t>
            </a:r>
            <a:r>
              <a:rPr lang="vi-VN" sz="4800" b="1" dirty="0">
                <a:solidFill>
                  <a:srgbClr val="FF0000"/>
                </a:solidFill>
              </a:rPr>
              <a:t>gặp nạn nhân bị gãy </a:t>
            </a:r>
            <a:r>
              <a:rPr lang="vi-VN" sz="4800" b="1" dirty="0" smtClean="0">
                <a:solidFill>
                  <a:srgbClr val="FF0000"/>
                </a:solidFill>
              </a:rPr>
              <a:t>xương, </a:t>
            </a:r>
            <a:r>
              <a:rPr lang="vi-VN" sz="4800" b="1" dirty="0">
                <a:solidFill>
                  <a:srgbClr val="FF0000"/>
                </a:solidFill>
              </a:rPr>
              <a:t>ta cần thực hiện những thao tác </a:t>
            </a:r>
            <a:r>
              <a:rPr lang="en-US" sz="4800" b="1" dirty="0" smtClean="0">
                <a:solidFill>
                  <a:srgbClr val="FF0000"/>
                </a:solidFill>
              </a:rPr>
              <a:t>sau.</a:t>
            </a:r>
            <a:endParaRPr lang="vi-VN" sz="4800" b="1" dirty="0">
              <a:solidFill>
                <a:srgbClr val="FF0000"/>
              </a:solidFill>
            </a:endParaRPr>
          </a:p>
        </p:txBody>
      </p:sp>
    </p:spTree>
    <p:extLst>
      <p:ext uri="{BB962C8B-B14F-4D97-AF65-F5344CB8AC3E}">
        <p14:creationId xmlns="" xmlns:p14="http://schemas.microsoft.com/office/powerpoint/2010/main" val="278782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par>
                          <p:cTn id="18" fill="hold">
                            <p:stCondLst>
                              <p:cond delay="500"/>
                            </p:stCondLst>
                            <p:childTnLst>
                              <p:par>
                                <p:cTn id="19" presetID="3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Scale>
                                      <p:cBhvr>
                                        <p:cTn id="3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
                                        </p:tgtEl>
                                        <p:attrNameLst>
                                          <p:attrName>ppt_x</p:attrName>
                                          <p:attrName>ppt_y</p:attrName>
                                        </p:attrNameLst>
                                      </p:cBhvr>
                                    </p:animMotion>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5"/>
                                        </p:tgtEl>
                                        <p:attrNameLst>
                                          <p:attrName>style.visibility</p:attrName>
                                        </p:attrNameLst>
                                      </p:cBhvr>
                                      <p:to>
                                        <p:strVal val="visible"/>
                                      </p:to>
                                    </p:set>
                                    <p:anim by="(-#ppt_w*2)" calcmode="lin" valueType="num">
                                      <p:cBhvr rctx="PPT">
                                        <p:cTn id="38" dur="500" autoRev="1" fill="hold">
                                          <p:stCondLst>
                                            <p:cond delay="0"/>
                                          </p:stCondLst>
                                        </p:cTn>
                                        <p:tgtEl>
                                          <p:spTgt spid="5"/>
                                        </p:tgtEl>
                                        <p:attrNameLst>
                                          <p:attrName>ppt_w</p:attrName>
                                        </p:attrNameLst>
                                      </p:cBhvr>
                                    </p:anim>
                                    <p:anim by="(#ppt_w*0.50)" calcmode="lin" valueType="num">
                                      <p:cBhvr>
                                        <p:cTn id="39" dur="500" decel="50000" autoRev="1" fill="hold">
                                          <p:stCondLst>
                                            <p:cond delay="0"/>
                                          </p:stCondLst>
                                        </p:cTn>
                                        <p:tgtEl>
                                          <p:spTgt spid="5"/>
                                        </p:tgtEl>
                                        <p:attrNameLst>
                                          <p:attrName>ppt_x</p:attrName>
                                        </p:attrNameLst>
                                      </p:cBhvr>
                                    </p:anim>
                                    <p:anim from="(-#ppt_h/2)" to="(#ppt_y)" calcmode="lin" valueType="num">
                                      <p:cBhvr>
                                        <p:cTn id="40" dur="1000" fill="hold">
                                          <p:stCondLst>
                                            <p:cond delay="0"/>
                                          </p:stCondLst>
                                        </p:cTn>
                                        <p:tgtEl>
                                          <p:spTgt spid="5"/>
                                        </p:tgtEl>
                                        <p:attrNameLst>
                                          <p:attrName>ppt_y</p:attrName>
                                        </p:attrNameLst>
                                      </p:cBhvr>
                                    </p:anim>
                                    <p:animRot by="21600000">
                                      <p:cBhvr>
                                        <p:cTn id="41" dur="1000" fill="hold">
                                          <p:stCondLst>
                                            <p:cond delay="0"/>
                                          </p:stCondLst>
                                        </p:cTn>
                                        <p:tgtEl>
                                          <p:spTgt spid="5"/>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6"/>
                                        </p:tgtEl>
                                        <p:attrNameLst>
                                          <p:attrName>ppt_y</p:attrName>
                                        </p:attrNameLst>
                                      </p:cBhvr>
                                      <p:tavLst>
                                        <p:tav tm="0">
                                          <p:val>
                                            <p:strVal val="#ppt_y"/>
                                          </p:val>
                                        </p:tav>
                                        <p:tav tm="100000">
                                          <p:val>
                                            <p:strVal val="#ppt_y"/>
                                          </p:val>
                                        </p:tav>
                                      </p:tavLst>
                                    </p:anim>
                                    <p:anim calcmode="lin" valueType="num">
                                      <p:cBhvr>
                                        <p:cTn id="4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2613839B-15C5-A043-AF41-FF9B86C381F4}"/>
              </a:ext>
            </a:extLst>
          </p:cNvPr>
          <p:cNvSpPr txBox="1"/>
          <p:nvPr/>
        </p:nvSpPr>
        <p:spPr>
          <a:xfrm>
            <a:off x="0" y="345437"/>
            <a:ext cx="9144000" cy="830997"/>
          </a:xfrm>
          <a:prstGeom prst="rect">
            <a:avLst/>
          </a:prstGeom>
          <a:noFill/>
        </p:spPr>
        <p:txBody>
          <a:bodyPr wrap="square" rtlCol="0">
            <a:spAutoFit/>
          </a:bodyPr>
          <a:lstStyle/>
          <a:p>
            <a:r>
              <a:rPr lang="en-US" sz="4800" b="1" dirty="0" smtClean="0">
                <a:solidFill>
                  <a:srgbClr val="FF0000"/>
                </a:solidFill>
              </a:rPr>
              <a:t>1. Ph</a:t>
            </a:r>
            <a:r>
              <a:rPr lang="vi-VN" sz="4800" b="1" dirty="0" smtClean="0">
                <a:solidFill>
                  <a:srgbClr val="FF0000"/>
                </a:solidFill>
              </a:rPr>
              <a:t>ươ</a:t>
            </a:r>
            <a:r>
              <a:rPr lang="en-US" sz="4800" b="1" dirty="0" smtClean="0">
                <a:solidFill>
                  <a:srgbClr val="FF0000"/>
                </a:solidFill>
              </a:rPr>
              <a:t>ng pháp s</a:t>
            </a:r>
            <a:r>
              <a:rPr lang="vi-VN" sz="4800" b="1" dirty="0" smtClean="0">
                <a:solidFill>
                  <a:srgbClr val="FF0000"/>
                </a:solidFill>
              </a:rPr>
              <a:t>ơ</a:t>
            </a:r>
            <a:r>
              <a:rPr lang="en-US" sz="4800" b="1" dirty="0" smtClean="0">
                <a:solidFill>
                  <a:srgbClr val="FF0000"/>
                </a:solidFill>
              </a:rPr>
              <a:t> cứu</a:t>
            </a:r>
            <a:endParaRPr lang="vi-VN" sz="4800" b="1" dirty="0">
              <a:solidFill>
                <a:srgbClr val="FF0000"/>
              </a:solidFill>
            </a:endParaRPr>
          </a:p>
        </p:txBody>
      </p:sp>
      <p:sp>
        <p:nvSpPr>
          <p:cNvPr id="7" name="Text Box 11"/>
          <p:cNvSpPr txBox="1">
            <a:spLocks noChangeArrowheads="1"/>
          </p:cNvSpPr>
          <p:nvPr/>
        </p:nvSpPr>
        <p:spPr bwMode="auto">
          <a:xfrm>
            <a:off x="107950" y="1143001"/>
            <a:ext cx="8807450" cy="4093428"/>
          </a:xfrm>
          <a:prstGeom prst="rect">
            <a:avLst/>
          </a:prstGeom>
          <a:noFill/>
          <a:ln w="9525">
            <a:noFill/>
            <a:miter lim="800000"/>
            <a:headEnd/>
            <a:tailEnd/>
          </a:ln>
          <a:effectLst/>
        </p:spPr>
        <p:txBody>
          <a:bodyPr wrap="square">
            <a:spAutoFit/>
          </a:bodyPr>
          <a:lstStyle/>
          <a:p>
            <a:pPr eaLnBrk="1" hangingPunct="1">
              <a:spcBef>
                <a:spcPts val="1200"/>
              </a:spcBef>
              <a:buFontTx/>
              <a:buChar char="-"/>
            </a:pPr>
            <a:r>
              <a:rPr lang="en-US" sz="4800" b="1" dirty="0" smtClean="0"/>
              <a:t> </a:t>
            </a:r>
            <a:r>
              <a:rPr lang="vi-VN" sz="4800" b="1" dirty="0" smtClean="0"/>
              <a:t>Đặt </a:t>
            </a:r>
            <a:r>
              <a:rPr lang="vi-VN" sz="4800" b="1" dirty="0"/>
              <a:t>nẹp dưới chỗ xương gãy</a:t>
            </a:r>
            <a:r>
              <a:rPr lang="vi-VN" sz="4000" dirty="0" smtClean="0"/>
              <a:t>.</a:t>
            </a:r>
            <a:endParaRPr lang="vi-VN" sz="4000" dirty="0"/>
          </a:p>
          <a:p>
            <a:pPr eaLnBrk="1" hangingPunct="1">
              <a:spcBef>
                <a:spcPts val="1200"/>
              </a:spcBef>
              <a:buFontTx/>
              <a:buChar char="-"/>
            </a:pPr>
            <a:r>
              <a:rPr lang="vi-VN" sz="4800" b="1" dirty="0"/>
              <a:t> Lót giữa 2 đầu nẹp với tay bằng gạc hay vải sạch.</a:t>
            </a:r>
          </a:p>
          <a:p>
            <a:pPr eaLnBrk="1" hangingPunct="1">
              <a:spcBef>
                <a:spcPts val="1200"/>
              </a:spcBef>
              <a:buFontTx/>
              <a:buChar char="-"/>
            </a:pPr>
            <a:r>
              <a:rPr lang="vi-VN" sz="4000" dirty="0" smtClean="0"/>
              <a:t> </a:t>
            </a:r>
            <a:r>
              <a:rPr lang="vi-VN" sz="4800" b="1" dirty="0" smtClean="0"/>
              <a:t>Buộc định</a:t>
            </a:r>
            <a:r>
              <a:rPr lang="en-US" sz="4800" b="1" dirty="0" smtClean="0"/>
              <a:t> vị</a:t>
            </a:r>
            <a:r>
              <a:rPr lang="vi-VN" sz="4800" b="1" dirty="0" smtClean="0"/>
              <a:t> ở 2 đầu nẹp và 2 </a:t>
            </a:r>
            <a:r>
              <a:rPr lang="en-US" sz="4800" b="1" dirty="0" smtClean="0"/>
              <a:t>bên chỗ</a:t>
            </a:r>
            <a:r>
              <a:rPr lang="vi-VN" sz="4800" b="1" dirty="0" smtClean="0"/>
              <a:t> xương gãy.</a:t>
            </a:r>
            <a:endParaRPr lang="vi-VN" sz="4000" b="1" dirty="0" smtClean="0"/>
          </a:p>
        </p:txBody>
      </p:sp>
    </p:spTree>
    <p:extLst>
      <p:ext uri="{BB962C8B-B14F-4D97-AF65-F5344CB8AC3E}">
        <p14:creationId xmlns="" xmlns:p14="http://schemas.microsoft.com/office/powerpoint/2010/main" val="361853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idx="1"/>
          </p:nvPr>
        </p:nvPicPr>
        <p:blipFill>
          <a:blip r:embed="rId2"/>
          <a:srcRect/>
          <a:stretch>
            <a:fillRect/>
          </a:stretch>
        </p:blipFill>
        <p:spPr bwMode="auto">
          <a:xfrm>
            <a:off x="1143000" y="914400"/>
            <a:ext cx="6934200" cy="4648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F6D4AFDF-0604-794A-95A6-3F39EEBCABA7}"/>
              </a:ext>
            </a:extLst>
          </p:cNvPr>
          <p:cNvSpPr txBox="1"/>
          <p:nvPr/>
        </p:nvSpPr>
        <p:spPr>
          <a:xfrm>
            <a:off x="0" y="990600"/>
            <a:ext cx="9144000" cy="1938992"/>
          </a:xfrm>
          <a:prstGeom prst="rect">
            <a:avLst/>
          </a:prstGeom>
          <a:noFill/>
        </p:spPr>
        <p:txBody>
          <a:bodyPr wrap="square" rtlCol="0">
            <a:spAutoFit/>
          </a:bodyPr>
          <a:lstStyle/>
          <a:p>
            <a:pPr algn="l"/>
            <a:r>
              <a:rPr lang="vi-VN" sz="6000" b="1" dirty="0">
                <a:solidFill>
                  <a:schemeClr val="tx1"/>
                </a:solidFill>
              </a:rPr>
              <a:t>+</a:t>
            </a:r>
            <a:r>
              <a:rPr lang="vi-VN" sz="6000" b="1" dirty="0"/>
              <a:t> </a:t>
            </a:r>
            <a:r>
              <a:rPr lang="vi-VN" sz="6000" b="1" dirty="0">
                <a:solidFill>
                  <a:schemeClr val="tx1"/>
                </a:solidFill>
              </a:rPr>
              <a:t>Dùng băng quấn chặt từ khuỷu tay ra cổ tay.</a:t>
            </a:r>
          </a:p>
        </p:txBody>
      </p:sp>
      <p:sp>
        <p:nvSpPr>
          <p:cNvPr id="6" name="Hộp Văn bản 1">
            <a:extLst>
              <a:ext uri="{FF2B5EF4-FFF2-40B4-BE49-F238E27FC236}">
                <a16:creationId xmlns="" xmlns:a16="http://schemas.microsoft.com/office/drawing/2014/main" id="{2613839B-15C5-A043-AF41-FF9B86C381F4}"/>
              </a:ext>
            </a:extLst>
          </p:cNvPr>
          <p:cNvSpPr txBox="1"/>
          <p:nvPr/>
        </p:nvSpPr>
        <p:spPr>
          <a:xfrm>
            <a:off x="1" y="0"/>
            <a:ext cx="9144000" cy="1015663"/>
          </a:xfrm>
          <a:prstGeom prst="rect">
            <a:avLst/>
          </a:prstGeom>
          <a:noFill/>
        </p:spPr>
        <p:txBody>
          <a:bodyPr wrap="square" rtlCol="0">
            <a:spAutoFit/>
          </a:bodyPr>
          <a:lstStyle/>
          <a:p>
            <a:r>
              <a:rPr lang="vi-VN" sz="6000" b="1" dirty="0" smtClean="0">
                <a:solidFill>
                  <a:srgbClr val="FF0000"/>
                </a:solidFill>
              </a:rPr>
              <a:t>2</a:t>
            </a:r>
            <a:r>
              <a:rPr lang="en-US" sz="6000" b="1" dirty="0" smtClean="0">
                <a:solidFill>
                  <a:srgbClr val="FF0000"/>
                </a:solidFill>
              </a:rPr>
              <a:t>.</a:t>
            </a:r>
            <a:r>
              <a:rPr lang="vi-VN" sz="6000" b="1" dirty="0" smtClean="0">
                <a:solidFill>
                  <a:srgbClr val="FF0000"/>
                </a:solidFill>
              </a:rPr>
              <a:t> </a:t>
            </a:r>
            <a:r>
              <a:rPr lang="en-US" sz="6000" b="1" dirty="0" smtClean="0">
                <a:solidFill>
                  <a:srgbClr val="FF0000"/>
                </a:solidFill>
              </a:rPr>
              <a:t>B</a:t>
            </a:r>
            <a:r>
              <a:rPr lang="vi-VN" sz="6000" b="1" dirty="0" smtClean="0">
                <a:solidFill>
                  <a:srgbClr val="FF0000"/>
                </a:solidFill>
              </a:rPr>
              <a:t>ă</a:t>
            </a:r>
            <a:r>
              <a:rPr lang="en-US" sz="6000" b="1" dirty="0" smtClean="0">
                <a:solidFill>
                  <a:srgbClr val="FF0000"/>
                </a:solidFill>
              </a:rPr>
              <a:t>ng bó cố </a:t>
            </a:r>
            <a:r>
              <a:rPr lang="vi-VN" sz="6000" b="1" dirty="0" smtClean="0">
                <a:solidFill>
                  <a:srgbClr val="FF0000"/>
                </a:solidFill>
              </a:rPr>
              <a:t>định </a:t>
            </a:r>
            <a:endParaRPr lang="vi-VN" sz="13800" b="1" dirty="0">
              <a:solidFill>
                <a:srgbClr val="FF0000"/>
              </a:solidFill>
            </a:endParaRPr>
          </a:p>
        </p:txBody>
      </p:sp>
      <p:pic>
        <p:nvPicPr>
          <p:cNvPr id="10" name="Picture 13"/>
          <p:cNvPicPr>
            <a:picLocks noChangeAspect="1" noChangeArrowheads="1"/>
          </p:cNvPicPr>
          <p:nvPr/>
        </p:nvPicPr>
        <p:blipFill>
          <a:blip r:embed="rId2"/>
          <a:srcRect/>
          <a:stretch>
            <a:fillRect/>
          </a:stretch>
        </p:blipFill>
        <p:spPr bwMode="auto">
          <a:xfrm>
            <a:off x="1752600" y="2895600"/>
            <a:ext cx="5181600" cy="3581400"/>
          </a:xfrm>
          <a:prstGeom prst="rect">
            <a:avLst/>
          </a:prstGeom>
          <a:noFill/>
          <a:ln w="9525">
            <a:noFill/>
            <a:miter lim="800000"/>
            <a:headEnd/>
            <a:tailEnd/>
          </a:ln>
          <a:effectLst/>
        </p:spPr>
      </p:pic>
    </p:spTree>
    <p:extLst>
      <p:ext uri="{BB962C8B-B14F-4D97-AF65-F5344CB8AC3E}">
        <p14:creationId xmlns="" xmlns:p14="http://schemas.microsoft.com/office/powerpoint/2010/main" val="199063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5"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sites.google.com/site/sinhhoccapthcs/_/rsrc/1459055929099/sinh-8/b/bai-12-thuc-hanh-tap-so-cuu-va-bang-bo-cho-nguoi-gay-xuong/SGK%20Sinh%208%20hinh%2012.3.jpg.jpg"/>
          <p:cNvPicPr>
            <a:picLocks noGrp="1"/>
          </p:cNvPicPr>
          <p:nvPr>
            <p:ph idx="1"/>
          </p:nvPr>
        </p:nvPicPr>
        <p:blipFill>
          <a:blip r:embed="rId2"/>
          <a:srcRect/>
          <a:stretch>
            <a:fillRect/>
          </a:stretch>
        </p:blipFill>
        <p:spPr bwMode="auto">
          <a:xfrm>
            <a:off x="2667000" y="2133600"/>
            <a:ext cx="4191000" cy="3890170"/>
          </a:xfrm>
          <a:prstGeom prst="rect">
            <a:avLst/>
          </a:prstGeom>
          <a:noFill/>
          <a:ln w="9525">
            <a:noFill/>
            <a:miter lim="800000"/>
            <a:headEnd/>
            <a:tailEnd/>
          </a:ln>
        </p:spPr>
      </p:pic>
      <p:sp>
        <p:nvSpPr>
          <p:cNvPr id="5" name="Hộp Văn bản 3">
            <a:extLst>
              <a:ext uri="{FF2B5EF4-FFF2-40B4-BE49-F238E27FC236}">
                <a16:creationId xmlns="" xmlns:a16="http://schemas.microsoft.com/office/drawing/2014/main" id="{F6D4AFDF-0604-794A-95A6-3F39EEBCABA7}"/>
              </a:ext>
            </a:extLst>
          </p:cNvPr>
          <p:cNvSpPr txBox="1">
            <a:spLocks noGrp="1"/>
          </p:cNvSpPr>
          <p:nvPr>
            <p:ph type="title"/>
          </p:nvPr>
        </p:nvSpPr>
        <p:spPr>
          <a:xfrm>
            <a:off x="457200" y="274638"/>
            <a:ext cx="8229600" cy="1938992"/>
          </a:xfrm>
          <a:prstGeom prst="rect">
            <a:avLst/>
          </a:prstGeom>
          <a:noFill/>
        </p:spPr>
        <p:txBody>
          <a:bodyPr wrap="square" rtlCol="0">
            <a:spAutoFit/>
          </a:bodyPr>
          <a:lstStyle/>
          <a:p>
            <a:pPr algn="l"/>
            <a:r>
              <a:rPr lang="vi-VN" sz="6000" b="1" dirty="0"/>
              <a:t>+ Buộc dây đeo cẳng tay vào cổ.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áº¿t quáº£ hÃ¬nh áº£nh cho hÃ¬nh áº£nh sinh 8 bÃ i 12"/>
          <p:cNvPicPr>
            <a:picLocks noGrp="1"/>
          </p:cNvPicPr>
          <p:nvPr>
            <p:ph idx="1"/>
          </p:nvPr>
        </p:nvPicPr>
        <p:blipFill>
          <a:blip r:embed="rId2"/>
          <a:srcRect/>
          <a:stretch>
            <a:fillRect/>
          </a:stretch>
        </p:blipFill>
        <p:spPr bwMode="auto">
          <a:xfrm>
            <a:off x="5257800" y="3581400"/>
            <a:ext cx="3810000" cy="2362200"/>
          </a:xfrm>
          <a:prstGeom prst="rect">
            <a:avLst/>
          </a:prstGeom>
          <a:noFill/>
          <a:ln w="9525">
            <a:noFill/>
            <a:miter lim="800000"/>
            <a:headEnd/>
            <a:tailEnd/>
          </a:ln>
        </p:spPr>
      </p:pic>
      <p:sp>
        <p:nvSpPr>
          <p:cNvPr id="5" name="Rectangle 15"/>
          <p:cNvSpPr>
            <a:spLocks noGrp="1" noChangeArrowheads="1"/>
          </p:cNvSpPr>
          <p:nvPr>
            <p:ph type="title"/>
          </p:nvPr>
        </p:nvSpPr>
        <p:spPr bwMode="auto">
          <a:xfrm>
            <a:off x="457200" y="76200"/>
            <a:ext cx="8229600" cy="1446550"/>
          </a:xfrm>
          <a:prstGeom prst="rect">
            <a:avLst/>
          </a:prstGeom>
          <a:noFill/>
          <a:ln w="9525" algn="ctr">
            <a:noFill/>
            <a:miter lim="800000"/>
            <a:headEnd/>
            <a:tailEnd/>
          </a:ln>
          <a:effectLst/>
        </p:spPr>
        <p:txBody>
          <a:bodyPr>
            <a:spAutoFit/>
          </a:bodyPr>
          <a:lstStyle/>
          <a:p>
            <a:pPr algn="just" eaLnBrk="1" hangingPunct="1"/>
            <a:r>
              <a:rPr lang="en-US" sz="3600" b="1" dirty="0">
                <a:solidFill>
                  <a:srgbClr val="FF0000"/>
                </a:solidFill>
              </a:rPr>
              <a:t>- </a:t>
            </a:r>
            <a:r>
              <a:rPr lang="en-US" b="1" dirty="0">
                <a:solidFill>
                  <a:srgbClr val="FF0000"/>
                </a:solidFill>
              </a:rPr>
              <a:t>Nếu gãy xương chân ta làm như thế nào?                   </a:t>
            </a:r>
            <a:endParaRPr lang="en-US" sz="3600" b="1" dirty="0">
              <a:solidFill>
                <a:srgbClr val="FF0000"/>
              </a:solidFill>
            </a:endParaRPr>
          </a:p>
        </p:txBody>
      </p:sp>
      <p:sp>
        <p:nvSpPr>
          <p:cNvPr id="6" name="Rectangle 16"/>
          <p:cNvSpPr>
            <a:spLocks noChangeArrowheads="1"/>
          </p:cNvSpPr>
          <p:nvPr/>
        </p:nvSpPr>
        <p:spPr bwMode="auto">
          <a:xfrm>
            <a:off x="0" y="1371600"/>
            <a:ext cx="5181600" cy="553998"/>
          </a:xfrm>
          <a:prstGeom prst="rect">
            <a:avLst/>
          </a:prstGeom>
          <a:noFill/>
          <a:ln w="9525" algn="ctr">
            <a:noFill/>
            <a:miter lim="800000"/>
            <a:headEnd/>
            <a:tailEnd/>
          </a:ln>
          <a:effectLst/>
        </p:spPr>
        <p:txBody>
          <a:bodyPr wrap="square">
            <a:spAutoFit/>
          </a:bodyPr>
          <a:lstStyle/>
          <a:p>
            <a:pPr eaLnBrk="1" hangingPunct="1"/>
            <a:r>
              <a:rPr lang="en-US" sz="3000" dirty="0">
                <a:solidFill>
                  <a:srgbClr val="0000FF"/>
                </a:solidFill>
              </a:rPr>
              <a:t> </a:t>
            </a:r>
            <a:endParaRPr lang="en-US" sz="4000" b="1" dirty="0">
              <a:solidFill>
                <a:schemeClr val="tx1"/>
              </a:solidFill>
            </a:endParaRPr>
          </a:p>
        </p:txBody>
      </p:sp>
      <p:pic>
        <p:nvPicPr>
          <p:cNvPr id="8" name="Picture 7" descr="http://dongythoxuanduong.com.vn/upload/s/20171206/65ab674373467945dc360ca42accffc9g_C3_A3y_20ch_C3_A2n.jpg"/>
          <p:cNvPicPr/>
          <p:nvPr/>
        </p:nvPicPr>
        <p:blipFill>
          <a:blip r:embed="rId3"/>
          <a:srcRect/>
          <a:stretch>
            <a:fillRect/>
          </a:stretch>
        </p:blipFill>
        <p:spPr bwMode="auto">
          <a:xfrm>
            <a:off x="5219700" y="1752600"/>
            <a:ext cx="3924300" cy="1657350"/>
          </a:xfrm>
          <a:prstGeom prst="rect">
            <a:avLst/>
          </a:prstGeom>
          <a:noFill/>
          <a:ln w="9525">
            <a:noFill/>
            <a:miter lim="800000"/>
            <a:headEnd/>
            <a:tailEnd/>
          </a:ln>
        </p:spPr>
      </p:pic>
      <p:sp>
        <p:nvSpPr>
          <p:cNvPr id="10" name="Rectangle 9"/>
          <p:cNvSpPr/>
          <p:nvPr/>
        </p:nvSpPr>
        <p:spPr>
          <a:xfrm>
            <a:off x="228600" y="1600200"/>
            <a:ext cx="5105400" cy="4832092"/>
          </a:xfrm>
          <a:prstGeom prst="rect">
            <a:avLst/>
          </a:prstGeom>
        </p:spPr>
        <p:txBody>
          <a:bodyPr wrap="square">
            <a:spAutoFit/>
          </a:bodyPr>
          <a:lstStyle/>
          <a:p>
            <a:pPr eaLnBrk="1" hangingPunct="1"/>
            <a:r>
              <a:rPr lang="en-US" sz="4400" b="1" dirty="0" smtClean="0"/>
              <a:t>Với xương chân: </a:t>
            </a:r>
          </a:p>
          <a:p>
            <a:pPr eaLnBrk="1" hangingPunct="1"/>
            <a:r>
              <a:rPr lang="en-US" sz="4400" b="1" dirty="0" smtClean="0"/>
              <a:t>+Băng từ cổ chân vào.</a:t>
            </a:r>
          </a:p>
          <a:p>
            <a:pPr eaLnBrk="1" hangingPunct="1"/>
            <a:r>
              <a:rPr lang="en-US" sz="4400" b="1" dirty="0" smtClean="0"/>
              <a:t>+Nếu là xương đùi nẹp từ sườn đến gót chân buộc cố định ở phần thân.</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par>
                                <p:cTn id="18" presetID="4" presetClass="entr" presetSubtype="16"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228600" y="0"/>
            <a:ext cx="8915400" cy="5754687"/>
          </a:xfrm>
          <a:prstGeom prst="rect">
            <a:avLst/>
          </a:prstGeom>
          <a:noFill/>
          <a:ln w="9525">
            <a:noFill/>
            <a:miter lim="800000"/>
            <a:headEnd/>
            <a:tailEnd/>
          </a:ln>
          <a:effectLst/>
        </p:spPr>
        <p:txBody>
          <a:bodyPr wrap="none" anchor="ctr"/>
          <a:lstStyle/>
          <a:p>
            <a:pPr eaLnBrk="1" hangingPunct="1"/>
            <a:r>
              <a:rPr lang="en-US" altLang="en-US" sz="4800" b="1" dirty="0" smtClean="0">
                <a:solidFill>
                  <a:srgbClr val="FF0000"/>
                </a:solidFill>
              </a:rPr>
              <a:t>I. Mục </a:t>
            </a:r>
            <a:r>
              <a:rPr lang="en-US" altLang="en-US" sz="4800" b="1" dirty="0">
                <a:solidFill>
                  <a:srgbClr val="FF0000"/>
                </a:solidFill>
              </a:rPr>
              <a:t>tiêu: </a:t>
            </a:r>
          </a:p>
          <a:p>
            <a:pPr eaLnBrk="1" hangingPunct="1">
              <a:buFontTx/>
              <a:buChar char="-"/>
            </a:pPr>
            <a:r>
              <a:rPr lang="en-US" altLang="en-US" sz="4800" b="1" dirty="0">
                <a:solidFill>
                  <a:srgbClr val="0000FF"/>
                </a:solidFill>
              </a:rPr>
              <a:t> </a:t>
            </a:r>
            <a:r>
              <a:rPr lang="en-US" altLang="en-US" sz="4800" b="1" dirty="0">
                <a:solidFill>
                  <a:srgbClr val="0000CC"/>
                </a:solidFill>
              </a:rPr>
              <a:t>Biết cách sơ cứu khi gặp người </a:t>
            </a:r>
            <a:endParaRPr lang="en-US" altLang="en-US" sz="4800" b="1" dirty="0" smtClean="0">
              <a:solidFill>
                <a:srgbClr val="0000CC"/>
              </a:solidFill>
            </a:endParaRPr>
          </a:p>
          <a:p>
            <a:pPr eaLnBrk="1" hangingPunct="1"/>
            <a:r>
              <a:rPr lang="en-US" altLang="en-US" sz="4800" b="1" dirty="0" smtClean="0">
                <a:solidFill>
                  <a:srgbClr val="0000CC"/>
                </a:solidFill>
              </a:rPr>
              <a:t>gãy </a:t>
            </a:r>
            <a:r>
              <a:rPr lang="en-US" altLang="en-US" sz="4800" b="1" dirty="0">
                <a:solidFill>
                  <a:srgbClr val="0000CC"/>
                </a:solidFill>
              </a:rPr>
              <a:t>xương.</a:t>
            </a:r>
          </a:p>
          <a:p>
            <a:pPr eaLnBrk="1" hangingPunct="1">
              <a:buFontTx/>
              <a:buChar char="-"/>
            </a:pPr>
            <a:r>
              <a:rPr lang="en-US" altLang="en-US" sz="4800" b="1" dirty="0">
                <a:solidFill>
                  <a:srgbClr val="0000CC"/>
                </a:solidFill>
              </a:rPr>
              <a:t> Biết băng bó cố định xương bị </a:t>
            </a:r>
            <a:endParaRPr lang="en-US" altLang="en-US" sz="4800" b="1" dirty="0" smtClean="0">
              <a:solidFill>
                <a:srgbClr val="0000CC"/>
              </a:solidFill>
            </a:endParaRPr>
          </a:p>
          <a:p>
            <a:pPr eaLnBrk="1" hangingPunct="1"/>
            <a:r>
              <a:rPr lang="en-US" altLang="en-US" sz="4800" b="1" dirty="0" smtClean="0">
                <a:solidFill>
                  <a:srgbClr val="0000CC"/>
                </a:solidFill>
              </a:rPr>
              <a:t>gãy </a:t>
            </a:r>
            <a:r>
              <a:rPr lang="en-US" altLang="en-US" sz="4800" b="1" dirty="0">
                <a:solidFill>
                  <a:srgbClr val="0000CC"/>
                </a:solidFill>
              </a:rPr>
              <a:t>(xương cẳng tay)</a:t>
            </a:r>
          </a:p>
          <a:p>
            <a:pPr eaLnBrk="1" hangingPunct="1">
              <a:buFontTx/>
              <a:buChar char="-"/>
            </a:pPr>
            <a:r>
              <a:rPr lang="en-US" altLang="en-US" sz="4800" b="1" dirty="0">
                <a:solidFill>
                  <a:srgbClr val="0000CC"/>
                </a:solidFill>
              </a:rPr>
              <a:t> Từ nguyên nhân gãy </a:t>
            </a:r>
            <a:r>
              <a:rPr lang="en-US" altLang="en-US" sz="4800" b="1" dirty="0" smtClean="0">
                <a:solidFill>
                  <a:srgbClr val="0000CC"/>
                </a:solidFill>
              </a:rPr>
              <a:t>xương</a:t>
            </a:r>
          </a:p>
          <a:p>
            <a:pPr eaLnBrk="1" hangingPunct="1"/>
            <a:r>
              <a:rPr lang="en-US" altLang="en-US" sz="4800" b="1" dirty="0" smtClean="0">
                <a:solidFill>
                  <a:srgbClr val="0000CC"/>
                </a:solidFill>
                <a:sym typeface="Wingdings" pitchFamily="2" charset="2"/>
              </a:rPr>
              <a:t></a:t>
            </a:r>
            <a:r>
              <a:rPr lang="en-US" altLang="en-US" sz="4800" b="1" dirty="0">
                <a:solidFill>
                  <a:srgbClr val="0000CC"/>
                </a:solidFill>
                <a:sym typeface="Wingdings" pitchFamily="2" charset="2"/>
              </a:rPr>
              <a:t>có</a:t>
            </a:r>
            <a:r>
              <a:rPr lang="en-US" sz="4800" b="1" dirty="0">
                <a:solidFill>
                  <a:srgbClr val="0000CC"/>
                </a:solidFill>
                <a:sym typeface="Wingdings" pitchFamily="2" charset="2"/>
              </a:rPr>
              <a:t> cách</a:t>
            </a:r>
            <a:r>
              <a:rPr lang="en-US" altLang="en-US" sz="4800" b="1" dirty="0">
                <a:solidFill>
                  <a:srgbClr val="0000CC"/>
                </a:solidFill>
                <a:sym typeface="Wingdings" pitchFamily="2" charset="2"/>
              </a:rPr>
              <a:t> thức bảo vệ xương</a:t>
            </a:r>
            <a:endParaRPr lang="en-US" altLang="en-US" sz="24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p:cTn id="33"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
                                            <p:txEl>
                                              <p:pRg st="4" end="4"/>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p:cTn id="39"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
                                            <p:txEl>
                                              <p:pRg st="5" end="5"/>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 calcmode="lin" valueType="num">
                                      <p:cBhvr>
                                        <p:cTn id="45"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0"/>
            <a:ext cx="9144000" cy="2439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FontTx/>
              <a:buNone/>
            </a:pPr>
            <a:r>
              <a:rPr lang="en-US" altLang="en-US" sz="8000" b="1" u="sng" dirty="0" smtClean="0">
                <a:solidFill>
                  <a:srgbClr val="CC0099"/>
                </a:solidFill>
                <a:latin typeface="Times New Roman" panose="02020603050405020304" pitchFamily="18" charset="0"/>
                <a:cs typeface="Times New Roman" panose="02020603050405020304" pitchFamily="18" charset="0"/>
              </a:rPr>
              <a:t>I</a:t>
            </a:r>
            <a:r>
              <a:rPr lang="vi-VN" altLang="en-US" sz="8000" b="1" u="sng" dirty="0" smtClean="0">
                <a:solidFill>
                  <a:srgbClr val="CC0099"/>
                </a:solidFill>
                <a:latin typeface="Times New Roman" panose="02020603050405020304" pitchFamily="18" charset="0"/>
                <a:cs typeface="Times New Roman" panose="02020603050405020304" pitchFamily="18" charset="0"/>
              </a:rPr>
              <a:t>V</a:t>
            </a:r>
            <a:r>
              <a:rPr lang="vi-VN" altLang="en-US" sz="8000" b="1" u="sng" dirty="0">
                <a:solidFill>
                  <a:srgbClr val="CC0099"/>
                </a:solidFill>
                <a:latin typeface="Times New Roman" panose="02020603050405020304" pitchFamily="18" charset="0"/>
                <a:cs typeface="Times New Roman" panose="02020603050405020304" pitchFamily="18" charset="0"/>
              </a:rPr>
              <a:t>. THU HOẠCH:</a:t>
            </a:r>
            <a:endParaRPr lang="en-US" altLang="en-US" sz="8000" b="1" u="sng" dirty="0">
              <a:solidFill>
                <a:srgbClr val="CC0099"/>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 xmlns:a16="http://schemas.microsoft.com/office/drawing/2014/main" id="{2613839B-15C5-A043-AF41-FF9B86C381F4}"/>
              </a:ext>
            </a:extLst>
          </p:cNvPr>
          <p:cNvSpPr txBox="1"/>
          <p:nvPr/>
        </p:nvSpPr>
        <p:spPr>
          <a:xfrm>
            <a:off x="0" y="1219643"/>
            <a:ext cx="9144000" cy="4524315"/>
          </a:xfrm>
          <a:prstGeom prst="rect">
            <a:avLst/>
          </a:prstGeom>
          <a:noFill/>
        </p:spPr>
        <p:txBody>
          <a:bodyPr wrap="square" rtlCol="0">
            <a:spAutoFit/>
          </a:bodyPr>
          <a:lstStyle/>
          <a:p>
            <a:pPr algn="l"/>
            <a:r>
              <a:rPr lang="vi-VN" sz="7200" b="1"/>
              <a:t>- Viết báo cáo tường trình cách sơ cứu và băng bó cho người bị gãy xương cẳng tay.</a:t>
            </a:r>
          </a:p>
        </p:txBody>
      </p:sp>
      <p:grpSp>
        <p:nvGrpSpPr>
          <p:cNvPr id="4" name="Group 17">
            <a:extLst>
              <a:ext uri="{FF2B5EF4-FFF2-40B4-BE49-F238E27FC236}">
                <a16:creationId xmlns="" xmlns:a16="http://schemas.microsoft.com/office/drawing/2014/main" id="{BA0D8269-0BE4-0942-8211-6162F164E28E}"/>
              </a:ext>
            </a:extLst>
          </p:cNvPr>
          <p:cNvGrpSpPr>
            <a:grpSpLocks/>
          </p:cNvGrpSpPr>
          <p:nvPr/>
        </p:nvGrpSpPr>
        <p:grpSpPr bwMode="auto">
          <a:xfrm>
            <a:off x="7215185" y="5791085"/>
            <a:ext cx="1671294" cy="1066915"/>
            <a:chOff x="816" y="3792"/>
            <a:chExt cx="337" cy="366"/>
          </a:xfrm>
        </p:grpSpPr>
        <p:sp>
          <p:nvSpPr>
            <p:cNvPr id="8" name="Text Box 18">
              <a:extLst>
                <a:ext uri="{FF2B5EF4-FFF2-40B4-BE49-F238E27FC236}">
                  <a16:creationId xmlns="" xmlns:a16="http://schemas.microsoft.com/office/drawing/2014/main" id="{3CF1ED03-9CC1-7D4D-8E9C-BECBAE6E44B0}"/>
                </a:ext>
              </a:extLst>
            </p:cNvPr>
            <p:cNvSpPr txBox="1">
              <a:spLocks noChangeArrowheads="1"/>
            </p:cNvSpPr>
            <p:nvPr/>
          </p:nvSpPr>
          <p:spPr bwMode="auto">
            <a:xfrm>
              <a:off x="1086" y="3809"/>
              <a:ext cx="67" cy="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800">
                <a:solidFill>
                  <a:srgbClr val="0000FF"/>
                </a:solidFill>
                <a:latin typeface=".VnTime" pitchFamily="34" charset="0"/>
              </a:endParaRPr>
            </a:p>
          </p:txBody>
        </p:sp>
        <p:pic>
          <p:nvPicPr>
            <p:cNvPr id="9" name="Picture 19" descr="Tay viÕt ">
              <a:extLst>
                <a:ext uri="{FF2B5EF4-FFF2-40B4-BE49-F238E27FC236}">
                  <a16:creationId xmlns="" xmlns:a16="http://schemas.microsoft.com/office/drawing/2014/main" id="{8DD43A84-2DE8-EE45-9E59-1671AF32F4B5}"/>
                </a:ext>
              </a:extLst>
            </p:cNvPr>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816" y="3792"/>
              <a:ext cx="288"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27598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down)">
                                      <p:cBhvr>
                                        <p:cTn id="7" dur="580">
                                          <p:stCondLst>
                                            <p:cond delay="0"/>
                                          </p:stCondLst>
                                        </p:cTn>
                                        <p:tgtEl>
                                          <p:spTgt spid="2053"/>
                                        </p:tgtEl>
                                      </p:cBhvr>
                                    </p:animEffect>
                                    <p:anim calcmode="lin" valueType="num">
                                      <p:cBhvr>
                                        <p:cTn id="8"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3"/>
                                        </p:tgtEl>
                                      </p:cBhvr>
                                      <p:to x="100000" y="60000"/>
                                    </p:animScale>
                                    <p:animScale>
                                      <p:cBhvr>
                                        <p:cTn id="14" dur="166" decel="50000">
                                          <p:stCondLst>
                                            <p:cond delay="676"/>
                                          </p:stCondLst>
                                        </p:cTn>
                                        <p:tgtEl>
                                          <p:spTgt spid="2053"/>
                                        </p:tgtEl>
                                      </p:cBhvr>
                                      <p:to x="100000" y="100000"/>
                                    </p:animScale>
                                    <p:animScale>
                                      <p:cBhvr>
                                        <p:cTn id="15" dur="26">
                                          <p:stCondLst>
                                            <p:cond delay="1312"/>
                                          </p:stCondLst>
                                        </p:cTn>
                                        <p:tgtEl>
                                          <p:spTgt spid="2053"/>
                                        </p:tgtEl>
                                      </p:cBhvr>
                                      <p:to x="100000" y="80000"/>
                                    </p:animScale>
                                    <p:animScale>
                                      <p:cBhvr>
                                        <p:cTn id="16" dur="166" decel="50000">
                                          <p:stCondLst>
                                            <p:cond delay="1338"/>
                                          </p:stCondLst>
                                        </p:cTn>
                                        <p:tgtEl>
                                          <p:spTgt spid="2053"/>
                                        </p:tgtEl>
                                      </p:cBhvr>
                                      <p:to x="100000" y="100000"/>
                                    </p:animScale>
                                    <p:animScale>
                                      <p:cBhvr>
                                        <p:cTn id="17" dur="26">
                                          <p:stCondLst>
                                            <p:cond delay="1642"/>
                                          </p:stCondLst>
                                        </p:cTn>
                                        <p:tgtEl>
                                          <p:spTgt spid="2053"/>
                                        </p:tgtEl>
                                      </p:cBhvr>
                                      <p:to x="100000" y="90000"/>
                                    </p:animScale>
                                    <p:animScale>
                                      <p:cBhvr>
                                        <p:cTn id="18" dur="166" decel="50000">
                                          <p:stCondLst>
                                            <p:cond delay="1668"/>
                                          </p:stCondLst>
                                        </p:cTn>
                                        <p:tgtEl>
                                          <p:spTgt spid="2053"/>
                                        </p:tgtEl>
                                      </p:cBhvr>
                                      <p:to x="100000" y="100000"/>
                                    </p:animScale>
                                    <p:animScale>
                                      <p:cBhvr>
                                        <p:cTn id="19" dur="26">
                                          <p:stCondLst>
                                            <p:cond delay="1808"/>
                                          </p:stCondLst>
                                        </p:cTn>
                                        <p:tgtEl>
                                          <p:spTgt spid="2053"/>
                                        </p:tgtEl>
                                      </p:cBhvr>
                                      <p:to x="100000" y="95000"/>
                                    </p:animScale>
                                    <p:animScale>
                                      <p:cBhvr>
                                        <p:cTn id="20" dur="166" decel="50000">
                                          <p:stCondLst>
                                            <p:cond delay="1834"/>
                                          </p:stCondLst>
                                        </p:cTn>
                                        <p:tgtEl>
                                          <p:spTgt spid="205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par>
                                <p:cTn id="28" presetID="55"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strVal val="#ppt_w*0.70"/>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Effect transition="in" filter="fade">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EJ145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1139" name="Picture 3" descr="10sc060[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91140" name="Picture 4" descr="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141" name="Picture 5" descr="hoaho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142" name="Picture 6" descr="Backup_Wallpape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0"/>
            <a:ext cx="9144000" cy="698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1143" name="WordArt 7"/>
          <p:cNvSpPr>
            <a:spLocks noChangeArrowheads="1" noChangeShapeType="1" noTextEdit="1"/>
          </p:cNvSpPr>
          <p:nvPr/>
        </p:nvSpPr>
        <p:spPr bwMode="auto">
          <a:xfrm>
            <a:off x="304800" y="685800"/>
            <a:ext cx="8610600" cy="2362200"/>
          </a:xfrm>
          <a:prstGeom prst="rect">
            <a:avLst/>
          </a:prstGeom>
        </p:spPr>
        <p:txBody>
          <a:bodyPr wrap="none" fromWordArt="1">
            <a:prstTxWarp prst="textCurveUp">
              <a:avLst>
                <a:gd name="adj" fmla="val 45977"/>
              </a:avLst>
            </a:prstTxWarp>
          </a:bodyPr>
          <a:lstStyle/>
          <a:p>
            <a:pPr algn="ctr"/>
            <a:r>
              <a:rPr lang="vi-VN"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Times New Roman" panose="02020603050405020304" pitchFamily="18" charset="0"/>
              </a:rPr>
              <a:t>Chào tạm biệt! </a:t>
            </a:r>
            <a:endPar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Times New Roman" panose="02020603050405020304" pitchFamily="18" charset="0"/>
            </a:endParaRPr>
          </a:p>
        </p:txBody>
      </p:sp>
      <p:sp>
        <p:nvSpPr>
          <p:cNvPr id="91144" name="WordArt 8"/>
          <p:cNvSpPr>
            <a:spLocks noChangeArrowheads="1" noChangeShapeType="1" noTextEdit="1"/>
          </p:cNvSpPr>
          <p:nvPr/>
        </p:nvSpPr>
        <p:spPr bwMode="auto">
          <a:xfrm>
            <a:off x="381000" y="3167063"/>
            <a:ext cx="8353425" cy="795337"/>
          </a:xfrm>
          <a:prstGeom prst="rect">
            <a:avLst/>
          </a:prstGeom>
        </p:spPr>
        <p:txBody>
          <a:bodyPr wrap="none" fromWordArt="1">
            <a:prstTxWarp prst="textPlain">
              <a:avLst>
                <a:gd name="adj" fmla="val 50000"/>
              </a:avLst>
            </a:prstTxWarp>
          </a:bodyPr>
          <a:lstStyle/>
          <a:p>
            <a:pPr algn="ctr"/>
            <a:r>
              <a:rPr lang="en-US" sz="48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Times New Roman" panose="02020603050405020304" pitchFamily="18" charset="0"/>
              </a:rPr>
              <a:t> </a:t>
            </a:r>
            <a:r>
              <a:rPr lang="vi-VN" sz="48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Times New Roman" panose="02020603050405020304" pitchFamily="18" charset="0"/>
              </a:rPr>
              <a:t>Chúc các thầy cô giáo mạnh khỏe</a:t>
            </a:r>
            <a:endParaRPr lang="en-US" sz="48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Times New Roman" panose="02020603050405020304" pitchFamily="18" charset="0"/>
            </a:endParaRPr>
          </a:p>
        </p:txBody>
      </p:sp>
      <p:sp>
        <p:nvSpPr>
          <p:cNvPr id="91145" name="WordArt 9"/>
          <p:cNvSpPr>
            <a:spLocks noChangeArrowheads="1" noChangeShapeType="1" noTextEdit="1"/>
          </p:cNvSpPr>
          <p:nvPr/>
        </p:nvSpPr>
        <p:spPr bwMode="auto">
          <a:xfrm>
            <a:off x="471488" y="4267200"/>
            <a:ext cx="8215312" cy="914400"/>
          </a:xfrm>
          <a:prstGeom prst="rect">
            <a:avLst/>
          </a:prstGeom>
        </p:spPr>
        <p:txBody>
          <a:bodyPr wrap="none" fromWordArt="1">
            <a:prstTxWarp prst="textPlain">
              <a:avLst>
                <a:gd name="adj" fmla="val 50000"/>
              </a:avLst>
            </a:prstTxWarp>
          </a:bodyPr>
          <a:lstStyle/>
          <a:p>
            <a:pPr algn="ctr"/>
            <a:r>
              <a:rPr lang="vi-VN" sz="3600" b="1" kern="10">
                <a:ln w="12700">
                  <a:solidFill>
                    <a:srgbClr val="3333CC"/>
                  </a:solidFill>
                  <a:round/>
                  <a:headEnd/>
                  <a:tailEnd/>
                </a:ln>
                <a:solidFill>
                  <a:srgbClr val="B2B2B2">
                    <a:alpha val="50000"/>
                  </a:srgbClr>
                </a:solidFill>
                <a:effectLst>
                  <a:outerShdw dist="45791" dir="2021404" algn="ctr" rotWithShape="0">
                    <a:srgbClr val="9999FF"/>
                  </a:outerShdw>
                </a:effectLst>
                <a:cs typeface="Times New Roman" panose="02020603050405020304" pitchFamily="18" charset="0"/>
              </a:rPr>
              <a:t>Chúc các em học sinh chăm ngoan, học giỏi</a:t>
            </a:r>
            <a:endParaRPr lang="en-US" sz="3600" b="1" kern="10">
              <a:ln w="12700">
                <a:solidFill>
                  <a:srgbClr val="3333CC"/>
                </a:solidFill>
                <a:round/>
                <a:headEnd/>
                <a:tailEnd/>
              </a:ln>
              <a:solidFill>
                <a:srgbClr val="B2B2B2">
                  <a:alpha val="50000"/>
                </a:srgbClr>
              </a:solidFill>
              <a:effectLst>
                <a:outerShdw dist="45791" dir="2021404" algn="ctr" rotWithShape="0">
                  <a:srgbClr val="9999FF"/>
                </a:outerShdw>
              </a:effectLst>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wedge">
                                      <p:cBhvr>
                                        <p:cTn id="7" dur="2000"/>
                                        <p:tgtEl>
                                          <p:spTgt spid="91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1141"/>
                                        </p:tgtEl>
                                        <p:attrNameLst>
                                          <p:attrName>style.visibility</p:attrName>
                                        </p:attrNameLst>
                                      </p:cBhvr>
                                      <p:to>
                                        <p:strVal val="visible"/>
                                      </p:to>
                                    </p:set>
                                    <p:animEffect transition="in" filter="checkerboard(across)">
                                      <p:cBhvr>
                                        <p:cTn id="12" dur="500"/>
                                        <p:tgtEl>
                                          <p:spTgt spid="911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91142"/>
                                        </p:tgtEl>
                                        <p:attrNameLst>
                                          <p:attrName>style.visibility</p:attrName>
                                        </p:attrNameLst>
                                      </p:cBhvr>
                                      <p:to>
                                        <p:strVal val="visible"/>
                                      </p:to>
                                    </p:set>
                                    <p:animEffect transition="in" filter="diamond(in)">
                                      <p:cBhvr>
                                        <p:cTn id="17" dur="2000"/>
                                        <p:tgtEl>
                                          <p:spTgt spid="911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1138"/>
                                        </p:tgtEl>
                                        <p:attrNameLst>
                                          <p:attrName>style.visibility</p:attrName>
                                        </p:attrNameLst>
                                      </p:cBhvr>
                                      <p:to>
                                        <p:strVal val="visible"/>
                                      </p:to>
                                    </p:set>
                                    <p:anim calcmode="lin" valueType="num">
                                      <p:cBhvr additive="base">
                                        <p:cTn id="22" dur="500" fill="hold"/>
                                        <p:tgtEl>
                                          <p:spTgt spid="91138"/>
                                        </p:tgtEl>
                                        <p:attrNameLst>
                                          <p:attrName>ppt_x</p:attrName>
                                        </p:attrNameLst>
                                      </p:cBhvr>
                                      <p:tavLst>
                                        <p:tav tm="0">
                                          <p:val>
                                            <p:strVal val="#ppt_x"/>
                                          </p:val>
                                        </p:tav>
                                        <p:tav tm="100000">
                                          <p:val>
                                            <p:strVal val="#ppt_x"/>
                                          </p:val>
                                        </p:tav>
                                      </p:tavLst>
                                    </p:anim>
                                    <p:anim calcmode="lin" valueType="num">
                                      <p:cBhvr additive="base">
                                        <p:cTn id="23"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5" presetClass="entr" presetSubtype="0" fill="hold" nodeType="clickEffect">
                                  <p:stCondLst>
                                    <p:cond delay="0"/>
                                  </p:stCondLst>
                                  <p:childTnLst>
                                    <p:set>
                                      <p:cBhvr>
                                        <p:cTn id="27" dur="1" fill="hold">
                                          <p:stCondLst>
                                            <p:cond delay="0"/>
                                          </p:stCondLst>
                                        </p:cTn>
                                        <p:tgtEl>
                                          <p:spTgt spid="91139"/>
                                        </p:tgtEl>
                                        <p:attrNameLst>
                                          <p:attrName>style.visibility</p:attrName>
                                        </p:attrNameLst>
                                      </p:cBhvr>
                                      <p:to>
                                        <p:strVal val="visible"/>
                                      </p:to>
                                    </p:set>
                                    <p:anim calcmode="lin" valueType="num">
                                      <p:cBhvr>
                                        <p:cTn id="28" dur="500" decel="50000" fill="hold">
                                          <p:stCondLst>
                                            <p:cond delay="0"/>
                                          </p:stCondLst>
                                        </p:cTn>
                                        <p:tgtEl>
                                          <p:spTgt spid="91139"/>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91139"/>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91139"/>
                                        </p:tgtEl>
                                        <p:attrNameLst>
                                          <p:attrName>ppt_w</p:attrName>
                                        </p:attrNameLst>
                                      </p:cBhvr>
                                      <p:tavLst>
                                        <p:tav tm="0">
                                          <p:val>
                                            <p:strVal val="#ppt_w*.05"/>
                                          </p:val>
                                        </p:tav>
                                        <p:tav tm="100000">
                                          <p:val>
                                            <p:strVal val="#ppt_w"/>
                                          </p:val>
                                        </p:tav>
                                      </p:tavLst>
                                    </p:anim>
                                    <p:anim calcmode="lin" valueType="num">
                                      <p:cBhvr>
                                        <p:cTn id="31" dur="1000" fill="hold"/>
                                        <p:tgtEl>
                                          <p:spTgt spid="91139"/>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91139"/>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91139"/>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91139"/>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52400" y="0"/>
            <a:ext cx="8991600" cy="6858000"/>
          </a:xfrm>
          <a:prstGeom prst="rect">
            <a:avLst/>
          </a:prstGeom>
          <a:noFill/>
          <a:ln w="9525">
            <a:noFill/>
            <a:miter lim="800000"/>
            <a:headEnd/>
            <a:tailEnd/>
          </a:ln>
          <a:effectLst/>
        </p:spPr>
        <p:txBody>
          <a:bodyPr wrap="none" anchor="ctr"/>
          <a:lstStyle/>
          <a:p>
            <a:pPr eaLnBrk="1" hangingPunct="1"/>
            <a:r>
              <a:rPr lang="en-US" altLang="en-US" sz="4800" b="1" dirty="0" smtClean="0">
                <a:solidFill>
                  <a:srgbClr val="FF0000"/>
                </a:solidFill>
              </a:rPr>
              <a:t>II. Ph</a:t>
            </a:r>
            <a:r>
              <a:rPr lang="vi-VN" altLang="en-US" sz="4800" b="1" dirty="0" smtClean="0">
                <a:solidFill>
                  <a:srgbClr val="FF0000"/>
                </a:solidFill>
              </a:rPr>
              <a:t>ươ</a:t>
            </a:r>
            <a:r>
              <a:rPr lang="en-US" altLang="en-US" sz="4800" b="1" dirty="0" smtClean="0">
                <a:solidFill>
                  <a:srgbClr val="FF0000"/>
                </a:solidFill>
              </a:rPr>
              <a:t>ng tiện dạy học : </a:t>
            </a:r>
          </a:p>
          <a:p>
            <a:pPr eaLnBrk="1" hangingPunct="1"/>
            <a:r>
              <a:rPr lang="en-US" sz="4800" b="1" dirty="0" smtClean="0">
                <a:solidFill>
                  <a:srgbClr val="000099"/>
                </a:solidFill>
              </a:rPr>
              <a:t>Mỗi tổ làm 1 nhóm có:</a:t>
            </a:r>
          </a:p>
          <a:p>
            <a:pPr eaLnBrk="1" hangingPunct="1">
              <a:buFontTx/>
              <a:buChar char="-"/>
            </a:pPr>
            <a:r>
              <a:rPr lang="en-US" altLang="en-US" sz="4800" b="1" dirty="0" smtClean="0">
                <a:solidFill>
                  <a:srgbClr val="0000CC"/>
                </a:solidFill>
              </a:rPr>
              <a:t> </a:t>
            </a:r>
            <a:r>
              <a:rPr lang="en-US" altLang="en-US" sz="4800" b="1" dirty="0" smtClean="0">
                <a:solidFill>
                  <a:srgbClr val="000099"/>
                </a:solidFill>
              </a:rPr>
              <a:t>2</a:t>
            </a:r>
            <a:r>
              <a:rPr lang="vi-VN" sz="4800" b="1" dirty="0" smtClean="0">
                <a:solidFill>
                  <a:srgbClr val="000099"/>
                </a:solidFill>
              </a:rPr>
              <a:t> thanh nẹp</a:t>
            </a:r>
            <a:r>
              <a:rPr lang="vi-VN" sz="4800" dirty="0" smtClean="0">
                <a:solidFill>
                  <a:srgbClr val="000099"/>
                </a:solidFill>
              </a:rPr>
              <a:t> </a:t>
            </a:r>
            <a:r>
              <a:rPr lang="en-US" sz="4800" b="1" dirty="0" smtClean="0">
                <a:solidFill>
                  <a:srgbClr val="000099"/>
                </a:solidFill>
              </a:rPr>
              <a:t>b</a:t>
            </a:r>
            <a:r>
              <a:rPr lang="vi-VN" sz="4800" b="1" dirty="0" smtClean="0">
                <a:solidFill>
                  <a:srgbClr val="000099"/>
                </a:solidFill>
              </a:rPr>
              <a:t>ằng gỗ hoặc tre vót</a:t>
            </a:r>
            <a:endParaRPr lang="en-US" sz="4800" b="1" dirty="0" smtClean="0">
              <a:solidFill>
                <a:srgbClr val="000099"/>
              </a:solidFill>
            </a:endParaRPr>
          </a:p>
          <a:p>
            <a:pPr eaLnBrk="1" hangingPunct="1"/>
            <a:r>
              <a:rPr lang="vi-VN" sz="4800" b="1" dirty="0" smtClean="0">
                <a:solidFill>
                  <a:srgbClr val="000099"/>
                </a:solidFill>
              </a:rPr>
              <a:t>nhẵn dài 30cm – 40cm,</a:t>
            </a:r>
            <a:r>
              <a:rPr lang="vi-VN" sz="4800" dirty="0" smtClean="0">
                <a:solidFill>
                  <a:srgbClr val="000099"/>
                </a:solidFill>
              </a:rPr>
              <a:t> </a:t>
            </a:r>
            <a:endParaRPr lang="en-US" sz="4800" dirty="0" smtClean="0">
              <a:solidFill>
                <a:srgbClr val="000099"/>
              </a:solidFill>
            </a:endParaRPr>
          </a:p>
          <a:p>
            <a:pPr eaLnBrk="1" hangingPunct="1"/>
            <a:r>
              <a:rPr lang="vi-VN" sz="4800" b="1" dirty="0" smtClean="0">
                <a:solidFill>
                  <a:srgbClr val="000099"/>
                </a:solidFill>
              </a:rPr>
              <a:t>rộng 4 – 5cm, dày 0,</a:t>
            </a:r>
            <a:r>
              <a:rPr lang="en-US" sz="4800" b="1" dirty="0" smtClean="0">
                <a:solidFill>
                  <a:srgbClr val="000099"/>
                </a:solidFill>
              </a:rPr>
              <a:t>6</a:t>
            </a:r>
            <a:r>
              <a:rPr lang="vi-VN" sz="4800" b="1" dirty="0" smtClean="0">
                <a:solidFill>
                  <a:srgbClr val="000099"/>
                </a:solidFill>
              </a:rPr>
              <a:t> – 1cm</a:t>
            </a:r>
            <a:r>
              <a:rPr lang="vi-VN" sz="4800" dirty="0" smtClean="0">
                <a:solidFill>
                  <a:srgbClr val="000099"/>
                </a:solidFill>
              </a:rPr>
              <a:t>. </a:t>
            </a:r>
            <a:endParaRPr lang="en-US" altLang="en-US" sz="4800" b="1" dirty="0">
              <a:solidFill>
                <a:srgbClr val="0000CC"/>
              </a:solidFill>
            </a:endParaRPr>
          </a:p>
          <a:p>
            <a:pPr eaLnBrk="1" hangingPunct="1">
              <a:buFontTx/>
              <a:buChar char="-"/>
            </a:pPr>
            <a:r>
              <a:rPr lang="en-US" altLang="en-US" sz="4800" b="1" dirty="0">
                <a:solidFill>
                  <a:srgbClr val="0000CC"/>
                </a:solidFill>
              </a:rPr>
              <a:t> </a:t>
            </a:r>
            <a:r>
              <a:rPr lang="en-US" altLang="en-US" sz="4800" b="1" dirty="0" smtClean="0">
                <a:solidFill>
                  <a:srgbClr val="000099"/>
                </a:solidFill>
              </a:rPr>
              <a:t>5</a:t>
            </a:r>
            <a:r>
              <a:rPr lang="vi-VN" sz="4800" dirty="0" smtClean="0">
                <a:solidFill>
                  <a:srgbClr val="000099"/>
                </a:solidFill>
              </a:rPr>
              <a:t> </a:t>
            </a:r>
            <a:r>
              <a:rPr lang="vi-VN" sz="4800" b="1" dirty="0" smtClean="0">
                <a:solidFill>
                  <a:srgbClr val="000099"/>
                </a:solidFill>
              </a:rPr>
              <a:t>cuộn băng y tế</a:t>
            </a:r>
            <a:r>
              <a:rPr lang="en-US" sz="4800" b="1" dirty="0" smtClean="0">
                <a:solidFill>
                  <a:srgbClr val="000099"/>
                </a:solidFill>
              </a:rPr>
              <a:t> </a:t>
            </a:r>
            <a:endParaRPr lang="en-US" altLang="en-US" sz="4800" b="1" dirty="0" smtClean="0">
              <a:solidFill>
                <a:srgbClr val="0000CC"/>
              </a:solidFill>
            </a:endParaRPr>
          </a:p>
          <a:p>
            <a:pPr eaLnBrk="1" hangingPunct="1"/>
            <a:r>
              <a:rPr lang="en-US" sz="4800" b="1" dirty="0" smtClean="0">
                <a:solidFill>
                  <a:srgbClr val="000099"/>
                </a:solidFill>
              </a:rPr>
              <a:t>- </a:t>
            </a:r>
            <a:r>
              <a:rPr lang="vi-VN" sz="4800" b="1" dirty="0" smtClean="0">
                <a:solidFill>
                  <a:srgbClr val="000099"/>
                </a:solidFill>
              </a:rPr>
              <a:t>4 miễng vải sạch, kích thước </a:t>
            </a:r>
            <a:endParaRPr lang="en-US" sz="4800" b="1" dirty="0" smtClean="0">
              <a:solidFill>
                <a:srgbClr val="000099"/>
              </a:solidFill>
            </a:endParaRPr>
          </a:p>
          <a:p>
            <a:pPr eaLnBrk="1" hangingPunct="1"/>
            <a:r>
              <a:rPr lang="vi-VN" sz="4800" b="1" dirty="0" smtClean="0">
                <a:solidFill>
                  <a:srgbClr val="000099"/>
                </a:solidFill>
              </a:rPr>
              <a:t>20 x </a:t>
            </a:r>
            <a:r>
              <a:rPr lang="en-US" sz="4800" b="1" dirty="0" smtClean="0">
                <a:solidFill>
                  <a:srgbClr val="000099"/>
                </a:solidFill>
              </a:rPr>
              <a:t>4</a:t>
            </a:r>
            <a:r>
              <a:rPr lang="vi-VN" sz="4800" b="1" dirty="0" smtClean="0">
                <a:solidFill>
                  <a:srgbClr val="000099"/>
                </a:solidFill>
              </a:rPr>
              <a:t>0cm, hoặc bằng gạc y tế</a:t>
            </a:r>
            <a:endParaRPr lang="en-US" altLang="en-US" sz="24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18" presetClass="entr" presetSubtype="12"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Left)">
                                      <p:cBhvr>
                                        <p:cTn id="17" dur="500"/>
                                        <p:tgtEl>
                                          <p:spTgt spid="2">
                                            <p:txEl>
                                              <p:pRg st="2" end="2"/>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strips(downLeft)">
                                      <p:cBhvr>
                                        <p:cTn id="20" dur="500"/>
                                        <p:tgtEl>
                                          <p:spTgt spid="2">
                                            <p:txEl>
                                              <p:pRg st="3" end="3"/>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strips(downLeft)">
                                      <p:cBhvr>
                                        <p:cTn id="23" dur="500"/>
                                        <p:tgtEl>
                                          <p:spTgt spid="2">
                                            <p:txEl>
                                              <p:pRg st="4" end="4"/>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strips(downLeft)">
                                      <p:cBhvr>
                                        <p:cTn id="26" dur="500"/>
                                        <p:tgtEl>
                                          <p:spTgt spid="2">
                                            <p:txEl>
                                              <p:pRg st="5" end="5"/>
                                            </p:txEl>
                                          </p:spTgt>
                                        </p:tgtEl>
                                      </p:cBhvr>
                                    </p:animEffect>
                                  </p:childTnLst>
                                </p:cTn>
                              </p:par>
                              <p:par>
                                <p:cTn id="27" presetID="18" presetClass="entr" presetSubtype="12"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strips(downLeft)">
                                      <p:cBhvr>
                                        <p:cTn id="29" dur="500"/>
                                        <p:tgtEl>
                                          <p:spTgt spid="2">
                                            <p:txEl>
                                              <p:pRg st="6" end="6"/>
                                            </p:txEl>
                                          </p:spTgt>
                                        </p:tgtEl>
                                      </p:cBhvr>
                                    </p:animEffect>
                                  </p:childTnLst>
                                </p:cTn>
                              </p:par>
                              <p:par>
                                <p:cTn id="30" presetID="18" presetClass="entr" presetSubtype="12"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strips(downLeft)">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101599" y="331788"/>
            <a:ext cx="9191487" cy="7615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ctr">
              <a:buFontTx/>
              <a:buNone/>
            </a:pPr>
            <a:r>
              <a:rPr lang="en-US" altLang="en-US" sz="4800" b="1" u="sng" dirty="0" smtClean="0">
                <a:solidFill>
                  <a:srgbClr val="CC0099"/>
                </a:solidFill>
                <a:latin typeface="Times New Roman" panose="02020603050405020304" pitchFamily="18" charset="0"/>
                <a:cs typeface="Times New Roman" panose="02020603050405020304" pitchFamily="18" charset="0"/>
              </a:rPr>
              <a:t> </a:t>
            </a:r>
            <a:r>
              <a:rPr lang="vi-VN" altLang="en-US" sz="4800" b="1" u="sng" dirty="0">
                <a:solidFill>
                  <a:srgbClr val="CC0099"/>
                </a:solidFill>
                <a:latin typeface="Times New Roman" panose="02020603050405020304" pitchFamily="18" charset="0"/>
                <a:cs typeface="Times New Roman" panose="02020603050405020304" pitchFamily="18" charset="0"/>
              </a:rPr>
              <a:t>KHÁI NIỆM GÃY XƯƠNG  :</a:t>
            </a:r>
            <a:endParaRPr lang="en-US" altLang="en-US" sz="4800" b="1" u="sng" dirty="0">
              <a:solidFill>
                <a:srgbClr val="CC0099"/>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 xmlns:a16="http://schemas.microsoft.com/office/drawing/2014/main" id="{32C1189D-0485-B14B-8EA8-6E2F83711939}"/>
              </a:ext>
            </a:extLst>
          </p:cNvPr>
          <p:cNvSpPr txBox="1"/>
          <p:nvPr/>
        </p:nvSpPr>
        <p:spPr>
          <a:xfrm>
            <a:off x="0" y="1600200"/>
            <a:ext cx="9144000" cy="3785652"/>
          </a:xfrm>
          <a:prstGeom prst="rect">
            <a:avLst/>
          </a:prstGeom>
          <a:noFill/>
        </p:spPr>
        <p:txBody>
          <a:bodyPr wrap="square" rtlCol="0">
            <a:spAutoFit/>
          </a:bodyPr>
          <a:lstStyle/>
          <a:p>
            <a:r>
              <a:rPr lang="vi-VN" sz="6000" b="1" dirty="0" smtClean="0"/>
              <a:t>Gãy xương hay rạn xương là hiện tượng làm mất tính nguyên vẹn ban đầu của xương.</a:t>
            </a:r>
            <a:endParaRPr lang="vi-VN" sz="6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diamond(in)">
                                      <p:cBhvr>
                                        <p:cTn id="7" dur="20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71232" y="128322"/>
            <a:ext cx="9191488" cy="1384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ctr">
              <a:buFontTx/>
              <a:buNone/>
            </a:pPr>
            <a:r>
              <a:rPr lang="vi-VN" altLang="en-US" sz="4800" b="1" u="sng" dirty="0" smtClean="0">
                <a:solidFill>
                  <a:srgbClr val="CC0099"/>
                </a:solidFill>
                <a:latin typeface="Times New Roman" panose="02020603050405020304" pitchFamily="18" charset="0"/>
                <a:cs typeface="Times New Roman" panose="02020603050405020304" pitchFamily="18" charset="0"/>
              </a:rPr>
              <a:t> </a:t>
            </a:r>
            <a:r>
              <a:rPr lang="vi-VN" altLang="en-US" sz="4800" b="1" u="sng" dirty="0">
                <a:solidFill>
                  <a:srgbClr val="CC0099"/>
                </a:solidFill>
                <a:latin typeface="Times New Roman" panose="02020603050405020304" pitchFamily="18" charset="0"/>
                <a:cs typeface="Times New Roman" panose="02020603050405020304" pitchFamily="18" charset="0"/>
              </a:rPr>
              <a:t>CÁC DẠNG GÃY XƯƠNG:</a:t>
            </a:r>
            <a:endParaRPr lang="en-US" altLang="en-US" sz="4800" b="1" u="sng" dirty="0">
              <a:solidFill>
                <a:srgbClr val="CC0099"/>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 xmlns:a16="http://schemas.microsoft.com/office/drawing/2014/main" id="{3E56B431-73B5-114F-AA13-1760CAC2D875}"/>
              </a:ext>
            </a:extLst>
          </p:cNvPr>
          <p:cNvSpPr txBox="1"/>
          <p:nvPr/>
        </p:nvSpPr>
        <p:spPr>
          <a:xfrm>
            <a:off x="152400" y="1299223"/>
            <a:ext cx="9144000" cy="830997"/>
          </a:xfrm>
          <a:prstGeom prst="rect">
            <a:avLst/>
          </a:prstGeom>
          <a:noFill/>
        </p:spPr>
        <p:txBody>
          <a:bodyPr wrap="square" rtlCol="0">
            <a:spAutoFit/>
          </a:bodyPr>
          <a:lstStyle/>
          <a:p>
            <a:pPr algn="l"/>
            <a:r>
              <a:rPr lang="vi-VN" sz="4800" b="1" dirty="0"/>
              <a:t>Có 2 dạng gãy xương chính:</a:t>
            </a:r>
          </a:p>
        </p:txBody>
      </p:sp>
      <p:sp>
        <p:nvSpPr>
          <p:cNvPr id="2" name="Hộp Văn bản 1">
            <a:extLst>
              <a:ext uri="{FF2B5EF4-FFF2-40B4-BE49-F238E27FC236}">
                <a16:creationId xmlns="" xmlns:a16="http://schemas.microsoft.com/office/drawing/2014/main" id="{2613839B-15C5-A043-AF41-FF9B86C381F4}"/>
              </a:ext>
            </a:extLst>
          </p:cNvPr>
          <p:cNvSpPr txBox="1"/>
          <p:nvPr/>
        </p:nvSpPr>
        <p:spPr>
          <a:xfrm>
            <a:off x="152400" y="4274403"/>
            <a:ext cx="9144000" cy="2308324"/>
          </a:xfrm>
          <a:prstGeom prst="rect">
            <a:avLst/>
          </a:prstGeom>
          <a:noFill/>
        </p:spPr>
        <p:txBody>
          <a:bodyPr wrap="square" rtlCol="0">
            <a:spAutoFit/>
          </a:bodyPr>
          <a:lstStyle/>
          <a:p>
            <a:r>
              <a:rPr lang="vi-VN" sz="4800" b="1" dirty="0"/>
              <a:t>- Gãy xương </a:t>
            </a:r>
            <a:r>
              <a:rPr lang="vi-VN" sz="4800" b="1" dirty="0" smtClean="0"/>
              <a:t>kín</a:t>
            </a:r>
            <a:r>
              <a:rPr lang="en-US" sz="4800" b="1" dirty="0" smtClean="0"/>
              <a:t> thì </a:t>
            </a:r>
            <a:r>
              <a:rPr lang="vi-VN" sz="4800" b="1" dirty="0" smtClean="0"/>
              <a:t>đầu</a:t>
            </a:r>
            <a:r>
              <a:rPr lang="en-US" sz="4800" b="1" dirty="0" smtClean="0"/>
              <a:t> x</a:t>
            </a:r>
            <a:r>
              <a:rPr lang="vi-VN" sz="4800" b="1" dirty="0" smtClean="0"/>
              <a:t>ươ</a:t>
            </a:r>
            <a:r>
              <a:rPr lang="en-US" sz="4800" b="1" dirty="0" smtClean="0"/>
              <a:t>ng gãy không </a:t>
            </a:r>
            <a:r>
              <a:rPr lang="vi-VN" sz="4800" b="1" dirty="0" smtClean="0"/>
              <a:t>đâ</a:t>
            </a:r>
            <a:r>
              <a:rPr lang="en-US" sz="4800" b="1" dirty="0" smtClean="0"/>
              <a:t>m ra ngoài nên không có vết th</a:t>
            </a:r>
            <a:r>
              <a:rPr lang="vi-VN" sz="4800" b="1" dirty="0" smtClean="0"/>
              <a:t>ươ</a:t>
            </a:r>
            <a:r>
              <a:rPr lang="en-US" sz="4800" b="1" dirty="0" smtClean="0"/>
              <a:t>ng ở da  </a:t>
            </a:r>
            <a:endParaRPr lang="vi-VN" sz="4800" b="1" dirty="0"/>
          </a:p>
        </p:txBody>
      </p:sp>
      <p:sp>
        <p:nvSpPr>
          <p:cNvPr id="3" name="Hộp Văn bản 2">
            <a:extLst>
              <a:ext uri="{FF2B5EF4-FFF2-40B4-BE49-F238E27FC236}">
                <a16:creationId xmlns="" xmlns:a16="http://schemas.microsoft.com/office/drawing/2014/main" id="{7AB31D68-0596-3244-B8F5-FC3F5285784D}"/>
              </a:ext>
            </a:extLst>
          </p:cNvPr>
          <p:cNvSpPr txBox="1"/>
          <p:nvPr/>
        </p:nvSpPr>
        <p:spPr>
          <a:xfrm>
            <a:off x="152400" y="2057400"/>
            <a:ext cx="9144000" cy="2308324"/>
          </a:xfrm>
          <a:prstGeom prst="rect">
            <a:avLst/>
          </a:prstGeom>
          <a:noFill/>
        </p:spPr>
        <p:txBody>
          <a:bodyPr wrap="square" rtlCol="0">
            <a:spAutoFit/>
          </a:bodyPr>
          <a:lstStyle/>
          <a:p>
            <a:r>
              <a:rPr lang="vi-VN" sz="4800" b="1" dirty="0"/>
              <a:t>- Gãy xương </a:t>
            </a:r>
            <a:r>
              <a:rPr lang="vi-VN" sz="4800" b="1" dirty="0" smtClean="0"/>
              <a:t>hở</a:t>
            </a:r>
            <a:r>
              <a:rPr lang="en-US" sz="4800" b="1" dirty="0" smtClean="0"/>
              <a:t> thì </a:t>
            </a:r>
            <a:r>
              <a:rPr lang="vi-VN" sz="4800" b="1" dirty="0" smtClean="0"/>
              <a:t>đầu</a:t>
            </a:r>
            <a:r>
              <a:rPr lang="en-US" sz="4800" b="1" dirty="0" smtClean="0"/>
              <a:t> x</a:t>
            </a:r>
            <a:r>
              <a:rPr lang="vi-VN" sz="4800" b="1" dirty="0" smtClean="0"/>
              <a:t>ươ</a:t>
            </a:r>
            <a:r>
              <a:rPr lang="en-US" sz="4800" b="1" dirty="0" smtClean="0"/>
              <a:t>ng gãy </a:t>
            </a:r>
            <a:r>
              <a:rPr lang="vi-VN" sz="4800" b="1" dirty="0" smtClean="0"/>
              <a:t>đâ</a:t>
            </a:r>
            <a:r>
              <a:rPr lang="en-US" sz="4800" b="1" dirty="0" smtClean="0"/>
              <a:t>m thủng ra ngoài da gây th</a:t>
            </a:r>
            <a:r>
              <a:rPr lang="vi-VN" sz="4800" b="1" dirty="0" smtClean="0"/>
              <a:t>ươ</a:t>
            </a:r>
            <a:r>
              <a:rPr lang="en-US" sz="4800" b="1" dirty="0" smtClean="0"/>
              <a:t>ng ở da.</a:t>
            </a:r>
            <a:endParaRPr lang="vi-VN" sz="4800" b="1" dirty="0"/>
          </a:p>
        </p:txBody>
      </p:sp>
    </p:spTree>
    <p:extLst>
      <p:ext uri="{BB962C8B-B14F-4D97-AF65-F5344CB8AC3E}">
        <p14:creationId xmlns="" xmlns:p14="http://schemas.microsoft.com/office/powerpoint/2010/main" val="277121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7"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áº¿t quáº£ hÃ¬nh áº£nh cho hÃ¬nh áº£nh gÃ£y xÆ°Æ¡ng kÃ­n vÃ  gÃ£y xÆ°Æ¡ng há»"/>
          <p:cNvPicPr>
            <a:picLocks noGrp="1"/>
          </p:cNvPicPr>
          <p:nvPr>
            <p:ph idx="1"/>
          </p:nvPr>
        </p:nvPicPr>
        <p:blipFill>
          <a:blip r:embed="rId2"/>
          <a:srcRect/>
          <a:stretch>
            <a:fillRect/>
          </a:stretch>
        </p:blipFill>
        <p:spPr bwMode="auto">
          <a:xfrm>
            <a:off x="1143000" y="933450"/>
            <a:ext cx="7086600" cy="478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101599" y="331787"/>
            <a:ext cx="9191488" cy="1116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FontTx/>
              <a:buNone/>
            </a:pPr>
            <a:r>
              <a:rPr lang="vi-VN" altLang="en-US" sz="4800" b="1" dirty="0" smtClean="0">
                <a:solidFill>
                  <a:srgbClr val="CC0099"/>
                </a:solidFill>
                <a:latin typeface="Times New Roman" panose="02020603050405020304" pitchFamily="18" charset="0"/>
                <a:cs typeface="Times New Roman" panose="02020603050405020304" pitchFamily="18" charset="0"/>
              </a:rPr>
              <a:t>II. </a:t>
            </a:r>
            <a:r>
              <a:rPr lang="en-US" altLang="en-US" sz="4800" b="1" dirty="0" smtClean="0">
                <a:solidFill>
                  <a:srgbClr val="CC0099"/>
                </a:solidFill>
                <a:latin typeface="Times New Roman" panose="02020603050405020304" pitchFamily="18" charset="0"/>
                <a:cs typeface="Times New Roman" panose="02020603050405020304" pitchFamily="18" charset="0"/>
              </a:rPr>
              <a:t>Nội dung và cách  tiến  hành </a:t>
            </a:r>
            <a:r>
              <a:rPr lang="vi-VN" altLang="en-US" sz="4800" b="1" dirty="0" smtClean="0">
                <a:solidFill>
                  <a:srgbClr val="CC0099"/>
                </a:solidFill>
                <a:latin typeface="Times New Roman" panose="02020603050405020304" pitchFamily="18" charset="0"/>
                <a:cs typeface="Times New Roman" panose="02020603050405020304" pitchFamily="18" charset="0"/>
              </a:rPr>
              <a:t>:</a:t>
            </a:r>
            <a:endParaRPr lang="en-US" altLang="en-US" sz="4800" b="1" dirty="0">
              <a:solidFill>
                <a:srgbClr val="CC0099"/>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 xmlns:a16="http://schemas.microsoft.com/office/drawing/2014/main" id="{32C1189D-0485-B14B-8EA8-6E2F83711939}"/>
              </a:ext>
            </a:extLst>
          </p:cNvPr>
          <p:cNvSpPr txBox="1"/>
          <p:nvPr/>
        </p:nvSpPr>
        <p:spPr>
          <a:xfrm>
            <a:off x="101599" y="1371600"/>
            <a:ext cx="9144000" cy="1569660"/>
          </a:xfrm>
          <a:prstGeom prst="rect">
            <a:avLst/>
          </a:prstGeom>
          <a:noFill/>
        </p:spPr>
        <p:txBody>
          <a:bodyPr wrap="square" rtlCol="0">
            <a:spAutoFit/>
          </a:bodyPr>
          <a:lstStyle/>
          <a:p>
            <a:pPr algn="l"/>
            <a:r>
              <a:rPr lang="vi-VN" sz="4800" b="1" dirty="0"/>
              <a:t>Em hãy cho biết những nguyên nhân </a:t>
            </a:r>
            <a:r>
              <a:rPr lang="vi-VN" sz="4800" b="1" dirty="0" smtClean="0"/>
              <a:t>dẫn </a:t>
            </a:r>
            <a:r>
              <a:rPr lang="vi-VN" sz="4800" b="1" dirty="0"/>
              <a:t>đến gãy xương? </a:t>
            </a:r>
          </a:p>
        </p:txBody>
      </p:sp>
    </p:spTree>
    <p:extLst>
      <p:ext uri="{BB962C8B-B14F-4D97-AF65-F5344CB8AC3E}">
        <p14:creationId xmlns="" xmlns:p14="http://schemas.microsoft.com/office/powerpoint/2010/main" val="425654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down)">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47488" y="406729"/>
            <a:ext cx="9191488" cy="1384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ctr">
              <a:buFontTx/>
              <a:buNone/>
            </a:pPr>
            <a:r>
              <a:rPr lang="vi-VN" altLang="en-US" sz="4400" b="1" u="sng" dirty="0" smtClean="0">
                <a:solidFill>
                  <a:srgbClr val="CC0099"/>
                </a:solidFill>
                <a:latin typeface="Times New Roman" panose="02020603050405020304" pitchFamily="18" charset="0"/>
                <a:cs typeface="Times New Roman" panose="02020603050405020304" pitchFamily="18" charset="0"/>
              </a:rPr>
              <a:t> </a:t>
            </a:r>
            <a:r>
              <a:rPr lang="vi-VN" altLang="en-US" sz="4400" b="1" u="sng" dirty="0">
                <a:solidFill>
                  <a:srgbClr val="CC0099"/>
                </a:solidFill>
                <a:latin typeface="Times New Roman" panose="02020603050405020304" pitchFamily="18" charset="0"/>
                <a:cs typeface="Times New Roman" panose="02020603050405020304" pitchFamily="18" charset="0"/>
              </a:rPr>
              <a:t>NGUYÊN NHÂN GÃY XƯƠNG :</a:t>
            </a:r>
            <a:endParaRPr lang="en-US" altLang="en-US" sz="4400" b="1" u="sng" dirty="0">
              <a:solidFill>
                <a:srgbClr val="CC0099"/>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 xmlns:a16="http://schemas.microsoft.com/office/drawing/2014/main" id="{32C1189D-0485-B14B-8EA8-6E2F83711939}"/>
              </a:ext>
            </a:extLst>
          </p:cNvPr>
          <p:cNvSpPr txBox="1"/>
          <p:nvPr/>
        </p:nvSpPr>
        <p:spPr>
          <a:xfrm>
            <a:off x="304800" y="5265003"/>
            <a:ext cx="8610600" cy="830997"/>
          </a:xfrm>
          <a:prstGeom prst="rect">
            <a:avLst/>
          </a:prstGeom>
          <a:noFill/>
        </p:spPr>
        <p:txBody>
          <a:bodyPr wrap="square" rtlCol="0">
            <a:spAutoFit/>
          </a:bodyPr>
          <a:lstStyle/>
          <a:p>
            <a:r>
              <a:rPr lang="en-US" sz="4000" b="1" dirty="0" smtClean="0"/>
              <a:t>V</a:t>
            </a:r>
            <a:r>
              <a:rPr lang="en-US" sz="4800" b="1" dirty="0" smtClean="0"/>
              <a:t>i phạm </a:t>
            </a:r>
            <a:r>
              <a:rPr lang="vi-VN" sz="4800" b="1" dirty="0" smtClean="0"/>
              <a:t>giao thông</a:t>
            </a:r>
            <a:r>
              <a:rPr lang="en-US" sz="4800" b="1" dirty="0" smtClean="0"/>
              <a:t> gây tai nạn</a:t>
            </a:r>
            <a:endParaRPr lang="vi-VN" sz="4800" b="1" dirty="0"/>
          </a:p>
        </p:txBody>
      </p:sp>
      <p:pic>
        <p:nvPicPr>
          <p:cNvPr id="10" name="Hình ảnh 16">
            <a:extLst>
              <a:ext uri="{FF2B5EF4-FFF2-40B4-BE49-F238E27FC236}">
                <a16:creationId xmlns="" xmlns:a16="http://schemas.microsoft.com/office/drawing/2014/main" id="{51F55146-4657-AC46-B97D-B7993FC7E0B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600" y="1143000"/>
            <a:ext cx="3733800" cy="4343400"/>
          </a:xfrm>
          <a:prstGeom prst="rect">
            <a:avLst/>
          </a:prstGeom>
        </p:spPr>
      </p:pic>
      <p:pic>
        <p:nvPicPr>
          <p:cNvPr id="16" name="Picture 2" descr="Káº¿t quáº£ hÃ¬nh áº£nh cho hÃ¬nh áº£nh tai náº¡n gÃ£y xÆ°Æ¡ng"/>
          <p:cNvPicPr>
            <a:picLocks noChangeAspect="1" noChangeArrowheads="1"/>
          </p:cNvPicPr>
          <p:nvPr/>
        </p:nvPicPr>
        <p:blipFill>
          <a:blip r:embed="rId3"/>
          <a:srcRect/>
          <a:stretch>
            <a:fillRect/>
          </a:stretch>
        </p:blipFill>
        <p:spPr bwMode="auto">
          <a:xfrm>
            <a:off x="4267200" y="1219200"/>
            <a:ext cx="4286250" cy="4191000"/>
          </a:xfrm>
          <a:prstGeom prst="rect">
            <a:avLst/>
          </a:prstGeom>
          <a:noFill/>
        </p:spPr>
      </p:pic>
    </p:spTree>
    <p:extLst>
      <p:ext uri="{BB962C8B-B14F-4D97-AF65-F5344CB8AC3E}">
        <p14:creationId xmlns="" xmlns:p14="http://schemas.microsoft.com/office/powerpoint/2010/main" val="262965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500" fill="hold"/>
                                        <p:tgtEl>
                                          <p:spTgt spid="2053"/>
                                        </p:tgtEl>
                                        <p:attrNameLst>
                                          <p:attrName>ppt_w</p:attrName>
                                        </p:attrNameLst>
                                      </p:cBhvr>
                                      <p:tavLst>
                                        <p:tav tm="0">
                                          <p:val>
                                            <p:fltVal val="0"/>
                                          </p:val>
                                        </p:tav>
                                        <p:tav tm="100000">
                                          <p:val>
                                            <p:strVal val="#ppt_w"/>
                                          </p:val>
                                        </p:tav>
                                      </p:tavLst>
                                    </p:anim>
                                    <p:anim calcmode="lin" valueType="num">
                                      <p:cBhvr>
                                        <p:cTn id="8" dur="500" fill="hold"/>
                                        <p:tgtEl>
                                          <p:spTgt spid="2053"/>
                                        </p:tgtEl>
                                        <p:attrNameLst>
                                          <p:attrName>ppt_h</p:attrName>
                                        </p:attrNameLst>
                                      </p:cBhvr>
                                      <p:tavLst>
                                        <p:tav tm="0">
                                          <p:val>
                                            <p:fltVal val="0"/>
                                          </p:val>
                                        </p:tav>
                                        <p:tav tm="100000">
                                          <p:val>
                                            <p:strVal val="#ppt_h"/>
                                          </p:val>
                                        </p:tav>
                                      </p:tavLst>
                                    </p:anim>
                                    <p:animEffect transition="in" filter="fade">
                                      <p:cBhvr>
                                        <p:cTn id="9" dur="500"/>
                                        <p:tgtEl>
                                          <p:spTgt spid="205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par>
                                <p:cTn id="15" presetID="3"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
                                        </p:tgtEl>
                                        <p:attrNameLst>
                                          <p:attrName>ppt_y</p:attrName>
                                        </p:attrNameLst>
                                      </p:cBhvr>
                                      <p:tavLst>
                                        <p:tav tm="0">
                                          <p:val>
                                            <p:strVal val="#ppt_y"/>
                                          </p:val>
                                        </p:tav>
                                        <p:tav tm="100000">
                                          <p:val>
                                            <p:strVal val="#ppt_y"/>
                                          </p:val>
                                        </p:tav>
                                      </p:tavLst>
                                    </p:anim>
                                    <p:anim calcmode="lin" valueType="num">
                                      <p:cBhvr>
                                        <p:cTn id="2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23C720B-853A-EE44-BFA8-2546ADD00318}"/>
              </a:ext>
            </a:extLst>
          </p:cNvPr>
          <p:cNvSpPr>
            <a:spLocks noGrp="1"/>
          </p:cNvSpPr>
          <p:nvPr>
            <p:ph type="title"/>
          </p:nvPr>
        </p:nvSpPr>
        <p:spPr>
          <a:xfrm>
            <a:off x="304800" y="274638"/>
            <a:ext cx="8382000" cy="1143000"/>
          </a:xfrm>
        </p:spPr>
        <p:txBody>
          <a:bodyPr/>
          <a:lstStyle/>
          <a:p>
            <a:r>
              <a:rPr lang="en-US" altLang="en-US" b="1" u="sng" dirty="0" smtClean="0">
                <a:solidFill>
                  <a:srgbClr val="CC0099"/>
                </a:solidFill>
                <a:latin typeface="Times New Roman" panose="02020603050405020304" pitchFamily="18" charset="0"/>
                <a:cs typeface="Times New Roman" panose="02020603050405020304" pitchFamily="18" charset="0"/>
              </a:rPr>
              <a:t/>
            </a:r>
            <a:br>
              <a:rPr lang="en-US" altLang="en-US" b="1" u="sng" dirty="0" smtClean="0">
                <a:solidFill>
                  <a:srgbClr val="CC0099"/>
                </a:solidFill>
                <a:latin typeface="Times New Roman" panose="02020603050405020304" pitchFamily="18" charset="0"/>
                <a:cs typeface="Times New Roman" panose="02020603050405020304" pitchFamily="18" charset="0"/>
              </a:rPr>
            </a:br>
            <a:r>
              <a:rPr lang="vi-VN" altLang="en-US" b="1" u="sng" dirty="0" smtClean="0">
                <a:solidFill>
                  <a:srgbClr val="CC0099"/>
                </a:solidFill>
                <a:latin typeface="Times New Roman" panose="02020603050405020304" pitchFamily="18" charset="0"/>
                <a:cs typeface="Times New Roman" panose="02020603050405020304" pitchFamily="18" charset="0"/>
              </a:rPr>
              <a:t>NGUYÊN NHÂN GÃY XƯƠNG :</a:t>
            </a:r>
            <a:r>
              <a:rPr lang="en-US" altLang="en-US" b="1" u="sng" dirty="0" smtClean="0">
                <a:solidFill>
                  <a:srgbClr val="CC0099"/>
                </a:solidFill>
                <a:latin typeface="Times New Roman" panose="02020603050405020304" pitchFamily="18" charset="0"/>
                <a:cs typeface="Times New Roman" panose="02020603050405020304" pitchFamily="18" charset="0"/>
              </a:rPr>
              <a:t/>
            </a:r>
            <a:br>
              <a:rPr lang="en-US" altLang="en-US" b="1" u="sng" dirty="0" smtClean="0">
                <a:solidFill>
                  <a:srgbClr val="CC0099"/>
                </a:solidFill>
                <a:latin typeface="Times New Roman" panose="02020603050405020304" pitchFamily="18" charset="0"/>
                <a:cs typeface="Times New Roman" panose="02020603050405020304" pitchFamily="18" charset="0"/>
              </a:rPr>
            </a:br>
            <a:endParaRPr lang="vi-VN" dirty="0"/>
          </a:p>
        </p:txBody>
      </p:sp>
      <p:sp>
        <p:nvSpPr>
          <p:cNvPr id="6" name="Hình chữ nhật 5">
            <a:extLst>
              <a:ext uri="{FF2B5EF4-FFF2-40B4-BE49-F238E27FC236}">
                <a16:creationId xmlns="" xmlns:a16="http://schemas.microsoft.com/office/drawing/2014/main" id="{B13008E6-01FF-BA47-9163-D976CEC82284}"/>
              </a:ext>
            </a:extLst>
          </p:cNvPr>
          <p:cNvSpPr/>
          <p:nvPr/>
        </p:nvSpPr>
        <p:spPr bwMode="auto">
          <a:xfrm>
            <a:off x="685800" y="5257800"/>
            <a:ext cx="2895600" cy="7126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b="1" dirty="0" smtClean="0"/>
              <a:t>Nghịch ngợm</a:t>
            </a:r>
            <a:endParaRPr kumimoji="0" lang="vi-VN" sz="2800" b="1" i="0" u="none" strike="noStrike" cap="none" normalizeH="0" baseline="0" dirty="0">
              <a:ln>
                <a:noFill/>
              </a:ln>
              <a:solidFill>
                <a:srgbClr val="0000FF"/>
              </a:solidFill>
              <a:effectLst/>
              <a:latin typeface="Times New Roman" panose="02020603050405020304" pitchFamily="18" charset="0"/>
              <a:cs typeface="Arial" panose="020B0604020202020204" pitchFamily="34" charset="0"/>
            </a:endParaRPr>
          </a:p>
        </p:txBody>
      </p:sp>
      <p:pic>
        <p:nvPicPr>
          <p:cNvPr id="9" name="Picture 2"/>
          <p:cNvPicPr>
            <a:picLocks noChangeAspect="1" noChangeArrowheads="1"/>
          </p:cNvPicPr>
          <p:nvPr/>
        </p:nvPicPr>
        <p:blipFill>
          <a:blip r:embed="rId2"/>
          <a:srcRect/>
          <a:stretch>
            <a:fillRect/>
          </a:stretch>
        </p:blipFill>
        <p:spPr bwMode="auto">
          <a:xfrm>
            <a:off x="152400" y="1600200"/>
            <a:ext cx="3962400" cy="350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Hình ảnh 11">
            <a:extLst>
              <a:ext uri="{FF2B5EF4-FFF2-40B4-BE49-F238E27FC236}">
                <a16:creationId xmlns="" xmlns:a16="http://schemas.microsoft.com/office/drawing/2014/main" id="{0828C1A0-29D1-D34D-8E7F-2915C2D9A4A2}"/>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648200" y="1524000"/>
            <a:ext cx="3886200" cy="3581400"/>
          </a:xfrm>
          <a:prstGeom prst="rect">
            <a:avLst/>
          </a:prstGeom>
        </p:spPr>
      </p:pic>
      <p:sp>
        <p:nvSpPr>
          <p:cNvPr id="15" name="Hình chữ nhật 5">
            <a:extLst>
              <a:ext uri="{FF2B5EF4-FFF2-40B4-BE49-F238E27FC236}">
                <a16:creationId xmlns="" xmlns:a16="http://schemas.microsoft.com/office/drawing/2014/main" id="{B13008E6-01FF-BA47-9163-D976CEC82284}"/>
              </a:ext>
            </a:extLst>
          </p:cNvPr>
          <p:cNvSpPr/>
          <p:nvPr/>
        </p:nvSpPr>
        <p:spPr bwMode="auto">
          <a:xfrm>
            <a:off x="4648200" y="5334000"/>
            <a:ext cx="4038600" cy="7126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b="1" dirty="0" smtClean="0"/>
              <a:t>Va chạm trong thể thao</a:t>
            </a:r>
            <a:endParaRPr kumimoji="0" lang="vi-VN" sz="2800" b="1" i="0" u="none" strike="noStrike" cap="none" normalizeH="0" baseline="0" dirty="0">
              <a:ln>
                <a:noFill/>
              </a:ln>
              <a:solidFill>
                <a:srgbClr val="0000FF"/>
              </a:solidFill>
              <a:effectLst/>
              <a:latin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26348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theme/theme1.xml><?xml version="1.0" encoding="utf-8"?>
<a:theme xmlns:a="http://schemas.openxmlformats.org/drawingml/2006/main" name="Bài 40 - Tiết 60 - Dung Dịch">
  <a:themeElements>
    <a:clrScheme name="Bài 40 - Tiết 60 - Dung Dị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ài 40 - Tiết 60 - Dung Dịc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vi-VN" altLang="en-US" sz="2800" b="0"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vi-VN" altLang="en-US" sz="2800" b="0"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defRPr>
        </a:defPPr>
      </a:lstStyle>
    </a:lnDef>
  </a:objectDefaults>
  <a:extraClrSchemeLst>
    <a:extraClrScheme>
      <a:clrScheme name="Bài 40 - Tiết 60 - Dung Dị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ài 40 - Tiết 60 - Dung Dịc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ài 40 - Tiết 60 - Dung Dịc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ài 40 - Tiết 60 - Dung Dịc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ài 40 - Tiết 60 - Dung Dịc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ài 40 - Tiết 60 - Dung Dịc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ài 40 - Tiết 60 - Dung Dịc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ài 40 - Tiết 60 - Dung Dịc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ài 40 - Tiết 60 - Dung Dịc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ài 40 - Tiết 60 - Dung Dịc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ài 40 - Tiết 60 - Dung Dịc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ài 40 - Tiết 60 - Dung Dịc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Bài 40 - Tiết 60 - Dung Dịch</Template>
  <TotalTime>817</TotalTime>
  <Words>722</Words>
  <Application>Microsoft Office PowerPoint</Application>
  <PresentationFormat>On-screen Show (4:3)</PresentationFormat>
  <Paragraphs>65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Bài 40 - Tiết 60 - Dung Dịch</vt:lpstr>
      <vt:lpstr>Slide 1</vt:lpstr>
      <vt:lpstr>Slide 2</vt:lpstr>
      <vt:lpstr>Slide 3</vt:lpstr>
      <vt:lpstr>Slide 4</vt:lpstr>
      <vt:lpstr>Slide 5</vt:lpstr>
      <vt:lpstr>Slide 6</vt:lpstr>
      <vt:lpstr>Slide 7</vt:lpstr>
      <vt:lpstr>Slide 8</vt:lpstr>
      <vt:lpstr> NGUYÊN NHÂN GÃY XƯƠNG : </vt:lpstr>
      <vt:lpstr>NGUYÊN NHÂN GÃY XƯƠNG </vt:lpstr>
      <vt:lpstr>Vì sao nói khả năng gãy xương có liên quan đến lứa tuổi?</vt:lpstr>
      <vt:lpstr> Em cần làm gì khi tham gia giao  thông, lao động, vui chơi, để tránh cho mình và người khác khỏi bị gãy xương?</vt:lpstr>
      <vt:lpstr>Gặp người bị tai nạn gãy xương,chúng ta có nên nắn lại chỗ xương gãy không? Vì sao?</vt:lpstr>
      <vt:lpstr>Slide 14</vt:lpstr>
      <vt:lpstr>Slide 15</vt:lpstr>
      <vt:lpstr>Slide 16</vt:lpstr>
      <vt:lpstr>Slide 17</vt:lpstr>
      <vt:lpstr>+ Buộc dây đeo cẳng tay vào cổ.</vt:lpstr>
      <vt:lpstr>- Nếu gãy xương chân ta làm như thế nào?                   </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Ngô Thu - THCS Kim Đồng - Đại Lộc - Quảng Nam</dc:creator>
  <cp:lastModifiedBy>ACER</cp:lastModifiedBy>
  <cp:revision>113</cp:revision>
  <dcterms:created xsi:type="dcterms:W3CDTF">2010-10-20T16:23:04Z</dcterms:created>
  <dcterms:modified xsi:type="dcterms:W3CDTF">2022-05-25T15:01:47Z</dcterms:modified>
</cp:coreProperties>
</file>