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5"/>
  </p:notesMasterIdLst>
  <p:sldIdLst>
    <p:sldId id="257" r:id="rId2"/>
    <p:sldId id="316" r:id="rId3"/>
    <p:sldId id="258" r:id="rId4"/>
    <p:sldId id="259" r:id="rId5"/>
    <p:sldId id="285" r:id="rId6"/>
    <p:sldId id="282" r:id="rId7"/>
    <p:sldId id="261" r:id="rId8"/>
    <p:sldId id="263" r:id="rId9"/>
    <p:sldId id="265" r:id="rId10"/>
    <p:sldId id="267" r:id="rId11"/>
    <p:sldId id="301" r:id="rId12"/>
    <p:sldId id="295" r:id="rId13"/>
    <p:sldId id="269" r:id="rId14"/>
    <p:sldId id="302" r:id="rId15"/>
    <p:sldId id="291" r:id="rId16"/>
    <p:sldId id="306" r:id="rId17"/>
    <p:sldId id="303" r:id="rId18"/>
    <p:sldId id="287" r:id="rId19"/>
    <p:sldId id="304" r:id="rId20"/>
    <p:sldId id="294" r:id="rId21"/>
    <p:sldId id="309" r:id="rId22"/>
    <p:sldId id="310" r:id="rId23"/>
    <p:sldId id="311" r:id="rId24"/>
    <p:sldId id="313" r:id="rId25"/>
    <p:sldId id="305" r:id="rId26"/>
    <p:sldId id="314" r:id="rId27"/>
    <p:sldId id="288" r:id="rId28"/>
    <p:sldId id="315" r:id="rId29"/>
    <p:sldId id="292" r:id="rId30"/>
    <p:sldId id="293" r:id="rId31"/>
    <p:sldId id="278" r:id="rId32"/>
    <p:sldId id="279" r:id="rId33"/>
    <p:sldId id="280" r:id="rId34"/>
  </p:sldIdLst>
  <p:sldSz cx="18722975" cy="10801350"/>
  <p:notesSz cx="6858000" cy="9144000"/>
  <p:defaultTextStyle>
    <a:defPPr>
      <a:defRPr lang="en-US"/>
    </a:defPPr>
    <a:lvl1pPr marL="0" algn="l" defTabSz="168706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43534" algn="l" defTabSz="168706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87068" algn="l" defTabSz="168706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30602" algn="l" defTabSz="168706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74136" algn="l" defTabSz="168706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217670" algn="l" defTabSz="168706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5061204" algn="l" defTabSz="168706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904738" algn="l" defTabSz="168706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748272" algn="l" defTabSz="168706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739B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36" autoAdjust="0"/>
  </p:normalViewPr>
  <p:slideViewPr>
    <p:cSldViewPr snapToGrid="0">
      <p:cViewPr>
        <p:scale>
          <a:sx n="38" d="100"/>
          <a:sy n="38" d="100"/>
        </p:scale>
        <p:origin x="-451" y="-120"/>
      </p:cViewPr>
      <p:guideLst>
        <p:guide orient="horz" pos="3402"/>
        <p:guide pos="5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E3AA8-1E30-452F-8772-7163739BD3DA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1143000"/>
            <a:ext cx="5346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D2647-1023-49C7-980C-27760BE9F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74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870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43534" algn="l" defTabSz="16870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87068" algn="l" defTabSz="16870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530602" algn="l" defTabSz="16870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374136" algn="l" defTabSz="16870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217670" algn="l" defTabSz="16870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5061204" algn="l" defTabSz="16870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904738" algn="l" defTabSz="16870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748272" algn="l" defTabSz="168706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9F41DAA-A415-4BAB-8ADD-8444C7540899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DE7EE9A-F309-4CA2-B345-ADAD1C65ED4B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1143000"/>
            <a:ext cx="5346700" cy="30861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5600C3-C5DD-40A6-810F-100ACA492D96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223" y="1767722"/>
            <a:ext cx="15914529" cy="3760470"/>
          </a:xfrm>
        </p:spPr>
        <p:txBody>
          <a:bodyPr anchor="b"/>
          <a:lstStyle>
            <a:lvl1pPr algn="ctr">
              <a:defRPr sz="11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0372" y="5673210"/>
            <a:ext cx="14042231" cy="2607825"/>
          </a:xfrm>
        </p:spPr>
        <p:txBody>
          <a:bodyPr/>
          <a:lstStyle>
            <a:lvl1pPr marL="0" indent="0" algn="ctr">
              <a:buNone/>
              <a:defRPr sz="4400"/>
            </a:lvl1pPr>
            <a:lvl2pPr marL="843534" indent="0" algn="ctr">
              <a:buNone/>
              <a:defRPr sz="3700"/>
            </a:lvl2pPr>
            <a:lvl3pPr marL="1687068" indent="0" algn="ctr">
              <a:buNone/>
              <a:defRPr sz="3300"/>
            </a:lvl3pPr>
            <a:lvl4pPr marL="2530602" indent="0" algn="ctr">
              <a:buNone/>
              <a:defRPr sz="3000"/>
            </a:lvl4pPr>
            <a:lvl5pPr marL="3374136" indent="0" algn="ctr">
              <a:buNone/>
              <a:defRPr sz="3000"/>
            </a:lvl5pPr>
            <a:lvl6pPr marL="4217670" indent="0" algn="ctr">
              <a:buNone/>
              <a:defRPr sz="3000"/>
            </a:lvl6pPr>
            <a:lvl7pPr marL="5061204" indent="0" algn="ctr">
              <a:buNone/>
              <a:defRPr sz="3000"/>
            </a:lvl7pPr>
            <a:lvl8pPr marL="5904738" indent="0" algn="ctr">
              <a:buNone/>
              <a:defRPr sz="3000"/>
            </a:lvl8pPr>
            <a:lvl9pPr marL="6748272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8840-661F-4D53-A9F4-EF2276C2F69C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61EB-DA0A-4237-9973-55874DCFF8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07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8840-661F-4D53-A9F4-EF2276C2F69C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61EB-DA0A-4237-9973-55874DCFF8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008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98630" y="575072"/>
            <a:ext cx="4037141" cy="91536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7206" y="575072"/>
            <a:ext cx="11877387" cy="91536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8840-661F-4D53-A9F4-EF2276C2F69C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61EB-DA0A-4237-9973-55874DCFF8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825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36149" y="432559"/>
            <a:ext cx="16850678" cy="92161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36149" y="9836229"/>
            <a:ext cx="4368694" cy="750094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97017" y="9836229"/>
            <a:ext cx="5928942" cy="750094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3418132" y="9836229"/>
            <a:ext cx="4368694" cy="750094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965C89-8AD3-4592-B771-846C1F891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8815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36149" y="432555"/>
            <a:ext cx="16850678" cy="1800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6149" y="2520315"/>
            <a:ext cx="8269314" cy="34429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517512" y="2520315"/>
            <a:ext cx="8269314" cy="34429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36149" y="6203280"/>
            <a:ext cx="8269314" cy="34454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17512" y="6203280"/>
            <a:ext cx="8269314" cy="34454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6149" y="9836229"/>
            <a:ext cx="4368694" cy="750094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97017" y="9836229"/>
            <a:ext cx="5928942" cy="750094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3418132" y="9836229"/>
            <a:ext cx="4368694" cy="750094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C436AC-2385-407F-B8A0-9DA7E5498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83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8840-661F-4D53-A9F4-EF2276C2F69C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61EB-DA0A-4237-9973-55874DCFF8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409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454" y="2692840"/>
            <a:ext cx="16148566" cy="4493061"/>
          </a:xfrm>
        </p:spPr>
        <p:txBody>
          <a:bodyPr anchor="b"/>
          <a:lstStyle>
            <a:lvl1pPr>
              <a:defRPr sz="11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454" y="7228406"/>
            <a:ext cx="16148566" cy="2362795"/>
          </a:xfrm>
        </p:spPr>
        <p:txBody>
          <a:bodyPr/>
          <a:lstStyle>
            <a:lvl1pPr marL="0" indent="0">
              <a:buNone/>
              <a:defRPr sz="4400">
                <a:solidFill>
                  <a:schemeClr val="tx1"/>
                </a:solidFill>
              </a:defRPr>
            </a:lvl1pPr>
            <a:lvl2pPr marL="84353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2pPr>
            <a:lvl3pPr marL="16870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3060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337413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421767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506120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590473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674827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8840-661F-4D53-A9F4-EF2276C2F69C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61EB-DA0A-4237-9973-55874DCFF8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549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205" y="2875360"/>
            <a:ext cx="7957264" cy="68533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8506" y="2875360"/>
            <a:ext cx="7957264" cy="68533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8840-661F-4D53-A9F4-EF2276C2F69C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61EB-DA0A-4237-9973-55874DCFF8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08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643" y="575074"/>
            <a:ext cx="16148566" cy="2087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645" y="2647832"/>
            <a:ext cx="7920695" cy="1297661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43534" indent="0">
              <a:buNone/>
              <a:defRPr sz="3700" b="1"/>
            </a:lvl2pPr>
            <a:lvl3pPr marL="1687068" indent="0">
              <a:buNone/>
              <a:defRPr sz="3300" b="1"/>
            </a:lvl3pPr>
            <a:lvl4pPr marL="2530602" indent="0">
              <a:buNone/>
              <a:defRPr sz="3000" b="1"/>
            </a:lvl4pPr>
            <a:lvl5pPr marL="3374136" indent="0">
              <a:buNone/>
              <a:defRPr sz="3000" b="1"/>
            </a:lvl5pPr>
            <a:lvl6pPr marL="4217670" indent="0">
              <a:buNone/>
              <a:defRPr sz="3000" b="1"/>
            </a:lvl6pPr>
            <a:lvl7pPr marL="5061204" indent="0">
              <a:buNone/>
              <a:defRPr sz="3000" b="1"/>
            </a:lvl7pPr>
            <a:lvl8pPr marL="5904738" indent="0">
              <a:buNone/>
              <a:defRPr sz="3000" b="1"/>
            </a:lvl8pPr>
            <a:lvl9pPr marL="6748272" indent="0">
              <a:buNone/>
              <a:defRPr sz="3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645" y="3945493"/>
            <a:ext cx="7920695" cy="58032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78507" y="2647832"/>
            <a:ext cx="7959703" cy="1297661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43534" indent="0">
              <a:buNone/>
              <a:defRPr sz="3700" b="1"/>
            </a:lvl2pPr>
            <a:lvl3pPr marL="1687068" indent="0">
              <a:buNone/>
              <a:defRPr sz="3300" b="1"/>
            </a:lvl3pPr>
            <a:lvl4pPr marL="2530602" indent="0">
              <a:buNone/>
              <a:defRPr sz="3000" b="1"/>
            </a:lvl4pPr>
            <a:lvl5pPr marL="3374136" indent="0">
              <a:buNone/>
              <a:defRPr sz="3000" b="1"/>
            </a:lvl5pPr>
            <a:lvl6pPr marL="4217670" indent="0">
              <a:buNone/>
              <a:defRPr sz="3000" b="1"/>
            </a:lvl6pPr>
            <a:lvl7pPr marL="5061204" indent="0">
              <a:buNone/>
              <a:defRPr sz="3000" b="1"/>
            </a:lvl7pPr>
            <a:lvl8pPr marL="5904738" indent="0">
              <a:buNone/>
              <a:defRPr sz="3000" b="1"/>
            </a:lvl8pPr>
            <a:lvl9pPr marL="6748272" indent="0">
              <a:buNone/>
              <a:defRPr sz="3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78507" y="3945493"/>
            <a:ext cx="7959703" cy="58032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8840-661F-4D53-A9F4-EF2276C2F69C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61EB-DA0A-4237-9973-55874DCFF8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17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8840-661F-4D53-A9F4-EF2276C2F69C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61EB-DA0A-4237-9973-55874DCFF8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934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8840-661F-4D53-A9F4-EF2276C2F69C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61EB-DA0A-4237-9973-55874DCFF8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67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643" y="720090"/>
            <a:ext cx="6038647" cy="2520315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9703" y="1555197"/>
            <a:ext cx="9478506" cy="7675959"/>
          </a:xfrm>
        </p:spPr>
        <p:txBody>
          <a:bodyPr/>
          <a:lstStyle>
            <a:lvl1pPr>
              <a:defRPr sz="5900"/>
            </a:lvl1pPr>
            <a:lvl2pPr>
              <a:defRPr sz="5200"/>
            </a:lvl2pPr>
            <a:lvl3pPr>
              <a:defRPr sz="44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643" y="3240405"/>
            <a:ext cx="6038647" cy="6003251"/>
          </a:xfrm>
        </p:spPr>
        <p:txBody>
          <a:bodyPr/>
          <a:lstStyle>
            <a:lvl1pPr marL="0" indent="0">
              <a:buNone/>
              <a:defRPr sz="3000"/>
            </a:lvl1pPr>
            <a:lvl2pPr marL="843534" indent="0">
              <a:buNone/>
              <a:defRPr sz="2600"/>
            </a:lvl2pPr>
            <a:lvl3pPr marL="1687068" indent="0">
              <a:buNone/>
              <a:defRPr sz="2200"/>
            </a:lvl3pPr>
            <a:lvl4pPr marL="2530602" indent="0">
              <a:buNone/>
              <a:defRPr sz="1800"/>
            </a:lvl4pPr>
            <a:lvl5pPr marL="3374136" indent="0">
              <a:buNone/>
              <a:defRPr sz="1800"/>
            </a:lvl5pPr>
            <a:lvl6pPr marL="4217670" indent="0">
              <a:buNone/>
              <a:defRPr sz="1800"/>
            </a:lvl6pPr>
            <a:lvl7pPr marL="5061204" indent="0">
              <a:buNone/>
              <a:defRPr sz="1800"/>
            </a:lvl7pPr>
            <a:lvl8pPr marL="5904738" indent="0">
              <a:buNone/>
              <a:defRPr sz="1800"/>
            </a:lvl8pPr>
            <a:lvl9pPr marL="6748272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8840-661F-4D53-A9F4-EF2276C2F69C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61EB-DA0A-4237-9973-55874DCFF8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157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643" y="720090"/>
            <a:ext cx="6038647" cy="2520315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59703" y="1555197"/>
            <a:ext cx="9478506" cy="7675959"/>
          </a:xfrm>
        </p:spPr>
        <p:txBody>
          <a:bodyPr anchor="t"/>
          <a:lstStyle>
            <a:lvl1pPr marL="0" indent="0">
              <a:buNone/>
              <a:defRPr sz="5900"/>
            </a:lvl1pPr>
            <a:lvl2pPr marL="843534" indent="0">
              <a:buNone/>
              <a:defRPr sz="5200"/>
            </a:lvl2pPr>
            <a:lvl3pPr marL="1687068" indent="0">
              <a:buNone/>
              <a:defRPr sz="4400"/>
            </a:lvl3pPr>
            <a:lvl4pPr marL="2530602" indent="0">
              <a:buNone/>
              <a:defRPr sz="3700"/>
            </a:lvl4pPr>
            <a:lvl5pPr marL="3374136" indent="0">
              <a:buNone/>
              <a:defRPr sz="3700"/>
            </a:lvl5pPr>
            <a:lvl6pPr marL="4217670" indent="0">
              <a:buNone/>
              <a:defRPr sz="3700"/>
            </a:lvl6pPr>
            <a:lvl7pPr marL="5061204" indent="0">
              <a:buNone/>
              <a:defRPr sz="3700"/>
            </a:lvl7pPr>
            <a:lvl8pPr marL="5904738" indent="0">
              <a:buNone/>
              <a:defRPr sz="3700"/>
            </a:lvl8pPr>
            <a:lvl9pPr marL="6748272" indent="0">
              <a:buNone/>
              <a:defRPr sz="3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643" y="3240405"/>
            <a:ext cx="6038647" cy="6003251"/>
          </a:xfrm>
        </p:spPr>
        <p:txBody>
          <a:bodyPr/>
          <a:lstStyle>
            <a:lvl1pPr marL="0" indent="0">
              <a:buNone/>
              <a:defRPr sz="3000"/>
            </a:lvl1pPr>
            <a:lvl2pPr marL="843534" indent="0">
              <a:buNone/>
              <a:defRPr sz="2600"/>
            </a:lvl2pPr>
            <a:lvl3pPr marL="1687068" indent="0">
              <a:buNone/>
              <a:defRPr sz="2200"/>
            </a:lvl3pPr>
            <a:lvl4pPr marL="2530602" indent="0">
              <a:buNone/>
              <a:defRPr sz="1800"/>
            </a:lvl4pPr>
            <a:lvl5pPr marL="3374136" indent="0">
              <a:buNone/>
              <a:defRPr sz="1800"/>
            </a:lvl5pPr>
            <a:lvl6pPr marL="4217670" indent="0">
              <a:buNone/>
              <a:defRPr sz="1800"/>
            </a:lvl6pPr>
            <a:lvl7pPr marL="5061204" indent="0">
              <a:buNone/>
              <a:defRPr sz="1800"/>
            </a:lvl7pPr>
            <a:lvl8pPr marL="5904738" indent="0">
              <a:buNone/>
              <a:defRPr sz="1800"/>
            </a:lvl8pPr>
            <a:lvl9pPr marL="6748272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8840-661F-4D53-A9F4-EF2276C2F69C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61EB-DA0A-4237-9973-55874DCFF8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6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7205" y="575074"/>
            <a:ext cx="16148566" cy="2087762"/>
          </a:xfrm>
          <a:prstGeom prst="rect">
            <a:avLst/>
          </a:prstGeom>
        </p:spPr>
        <p:txBody>
          <a:bodyPr vert="horz" lIns="168707" tIns="84353" rIns="168707" bIns="843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205" y="2875360"/>
            <a:ext cx="16148566" cy="6853357"/>
          </a:xfrm>
          <a:prstGeom prst="rect">
            <a:avLst/>
          </a:prstGeom>
        </p:spPr>
        <p:txBody>
          <a:bodyPr vert="horz" lIns="168707" tIns="84353" rIns="168707" bIns="843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7205" y="10011254"/>
            <a:ext cx="4212669" cy="575072"/>
          </a:xfrm>
          <a:prstGeom prst="rect">
            <a:avLst/>
          </a:prstGeom>
        </p:spPr>
        <p:txBody>
          <a:bodyPr vert="horz" lIns="168707" tIns="84353" rIns="168707" bIns="84353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78840-661F-4D53-A9F4-EF2276C2F69C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1986" y="10011254"/>
            <a:ext cx="6319004" cy="575072"/>
          </a:xfrm>
          <a:prstGeom prst="rect">
            <a:avLst/>
          </a:prstGeom>
        </p:spPr>
        <p:txBody>
          <a:bodyPr vert="horz" lIns="168707" tIns="84353" rIns="168707" bIns="84353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23101" y="10011254"/>
            <a:ext cx="4212669" cy="575072"/>
          </a:xfrm>
          <a:prstGeom prst="rect">
            <a:avLst/>
          </a:prstGeom>
        </p:spPr>
        <p:txBody>
          <a:bodyPr vert="horz" lIns="168707" tIns="84353" rIns="168707" bIns="84353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461EB-DA0A-4237-9973-55874DCFF8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845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1687068" rtl="0" eaLnBrk="1" latinLnBrk="0" hangingPunct="1">
        <a:lnSpc>
          <a:spcPct val="90000"/>
        </a:lnSpc>
        <a:spcBef>
          <a:spcPct val="0"/>
        </a:spcBef>
        <a:buNone/>
        <a:defRPr sz="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1767" indent="-421767" algn="l" defTabSz="1687068" rtl="0" eaLnBrk="1" latinLnBrk="0" hangingPunct="1">
        <a:lnSpc>
          <a:spcPct val="90000"/>
        </a:lnSpc>
        <a:spcBef>
          <a:spcPts val="1845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265301" indent="-421767" algn="l" defTabSz="1687068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2108835" indent="-421767" algn="l" defTabSz="1687068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952369" indent="-421767" algn="l" defTabSz="1687068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795903" indent="-421767" algn="l" defTabSz="1687068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639437" indent="-421767" algn="l" defTabSz="1687068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482971" indent="-421767" algn="l" defTabSz="1687068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6326505" indent="-421767" algn="l" defTabSz="1687068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7170039" indent="-421767" algn="l" defTabSz="1687068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7068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43534" algn="l" defTabSz="1687068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87068" algn="l" defTabSz="1687068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30602" algn="l" defTabSz="1687068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4136" algn="l" defTabSz="1687068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217670" algn="l" defTabSz="1687068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61204" algn="l" defTabSz="1687068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904738" algn="l" defTabSz="1687068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48272" algn="l" defTabSz="1687068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slide" Target="slide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jpeg"/><Relationship Id="rId7" Type="http://schemas.openxmlformats.org/officeDocument/2006/relationships/image" Target="../media/image4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48.jpeg"/><Relationship Id="rId7" Type="http://schemas.openxmlformats.org/officeDocument/2006/relationships/image" Target="../media/image2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ngonsaigon.com/thuc-pham/suc-khoe-dinh-duong/1454-tac-dung-chua-benh-cua-bi-do" TargetMode="External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jpeg"/><Relationship Id="rId7" Type="http://schemas.openxmlformats.org/officeDocument/2006/relationships/slide" Target="slide1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2775946" y="1977748"/>
            <a:ext cx="12358464" cy="67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3" name="Text Box 13"/>
          <p:cNvSpPr txBox="1">
            <a:spLocks noChangeArrowheads="1"/>
          </p:cNvSpPr>
          <p:nvPr/>
        </p:nvSpPr>
        <p:spPr bwMode="auto">
          <a:xfrm>
            <a:off x="4680744" y="3960499"/>
            <a:ext cx="9673537" cy="67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3813" name="Picture 21" descr="2816304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6211" y="3240405"/>
            <a:ext cx="9546764" cy="756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815" name="Picture 23" descr="khoai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58" y="3240405"/>
            <a:ext cx="9286772" cy="756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3" name="WordArt 31"/>
          <p:cNvSpPr>
            <a:spLocks noChangeArrowheads="1" noChangeShapeType="1" noTextEdit="1"/>
          </p:cNvSpPr>
          <p:nvPr/>
        </p:nvSpPr>
        <p:spPr bwMode="auto">
          <a:xfrm>
            <a:off x="5" y="360045"/>
            <a:ext cx="18352416" cy="2130266"/>
          </a:xfrm>
          <a:prstGeom prst="rect">
            <a:avLst/>
          </a:prstGeom>
        </p:spPr>
        <p:txBody>
          <a:bodyPr wrap="none" lIns="168707" tIns="84353" rIns="168707" bIns="84353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en-US" sz="6600" kern="10" dirty="0" smtClean="0">
                <a:ln w="0"/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.VnBahamasBH" panose="020BE200000000000000" pitchFamily="34" charset="0"/>
              </a:rPr>
              <a:t> </a:t>
            </a:r>
            <a:r>
              <a:rPr lang="en-US" sz="6600" u="sng" kern="10" dirty="0" smtClean="0">
                <a:ln w="0"/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TIẾT </a:t>
            </a:r>
            <a:r>
              <a:rPr lang="en-US" sz="6600" u="sng" kern="10" dirty="0" smtClean="0">
                <a:ln w="0"/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36</a:t>
            </a:r>
            <a:r>
              <a:rPr lang="en-US" sz="6600" kern="10" dirty="0" smtClean="0">
                <a:ln w="0"/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: </a:t>
            </a:r>
            <a:r>
              <a:rPr lang="en-US" sz="6600" kern="10" dirty="0" smtClean="0">
                <a:ln w="0"/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VITAMIN VÀ MUỐI KHOÁNG</a:t>
            </a:r>
            <a:endParaRPr lang="en-US" sz="6600" kern="10" dirty="0">
              <a:ln w="0"/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63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9" name="Picture 13" descr="1271317535-484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0182" y="5985748"/>
            <a:ext cx="4992793" cy="444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6553042" y="23482"/>
            <a:ext cx="12721536" cy="112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2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Nguồn</a:t>
            </a:r>
            <a:r>
              <a:rPr lang="en-US" sz="5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5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vitamin C</a:t>
            </a:r>
            <a:endParaRPr lang="en-US" sz="52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59" name="Picture 23" descr="thuc-pham-giau-vitamin-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0182" y="1440180"/>
            <a:ext cx="4992793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1" name="Picture 25" descr="Bai%20benh%20rang%20mieng%20do%20thuoc%20l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099" y="5823021"/>
            <a:ext cx="5928942" cy="345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2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5339" y="1560195"/>
            <a:ext cx="4992793" cy="276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63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5339" y="7665958"/>
            <a:ext cx="5070806" cy="273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0521" y="587303"/>
            <a:ext cx="8024817" cy="297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a-ES-valencia" sz="5200" i="1" dirty="0">
              <a:latin typeface="Times New Roman" pitchFamily="18" charset="0"/>
              <a:cs typeface="Times New Roman" pitchFamily="18" charset="0"/>
            </a:endParaRPr>
          </a:p>
          <a:p>
            <a:pPr marL="685800" indent="-685800" eaLnBrk="1" hangingPunct="1">
              <a:spcBef>
                <a:spcPct val="50000"/>
              </a:spcBef>
              <a:buFontTx/>
              <a:buChar char="-"/>
            </a:pPr>
            <a:r>
              <a:rPr lang="ca-ES-valencia" sz="5200" i="1" dirty="0" smtClean="0">
                <a:latin typeface="Times New Roman" pitchFamily="18" charset="0"/>
                <a:cs typeface="Times New Roman" pitchFamily="18" charset="0"/>
              </a:rPr>
              <a:t>Mạch máu giòn gây chảy máu, mắc bệnh xcobut.</a:t>
            </a:r>
            <a:endParaRPr lang="en-US" sz="5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741310" y="72189"/>
            <a:ext cx="7969535" cy="112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2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Thiếu</a:t>
            </a:r>
            <a:r>
              <a:rPr lang="en-US" sz="5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vitamin C</a:t>
            </a:r>
            <a:endParaRPr lang="en-US" sz="52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8" descr="untitl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5339" y="4320540"/>
            <a:ext cx="4992793" cy="341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469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7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7895" y="770204"/>
            <a:ext cx="1280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Thuốc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lá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hủy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vitamin C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̉. </a:t>
            </a:r>
          </a:p>
          <a:p>
            <a:pPr algn="ctr"/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Hút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điếu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thuốc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sẽ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hủy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25mg vitamin C</a:t>
            </a:r>
            <a:endParaRPr lang="en-US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1937" y="4800511"/>
            <a:ext cx="14245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-valencia" sz="5400" dirty="0" smtClean="0">
                <a:solidFill>
                  <a:srgbClr val="FF0000"/>
                </a:solidFill>
              </a:rPr>
              <a:t> </a:t>
            </a:r>
            <a:r>
              <a:rPr lang="ca-ES-valencia" sz="5400" dirty="0">
                <a:solidFill>
                  <a:srgbClr val="FF0000"/>
                </a:solidFill>
              </a:rPr>
              <a:t>Vì sao hút thuốc lá dễ bị bệnh ung thư </a:t>
            </a:r>
            <a:r>
              <a:rPr lang="vi-VN" sz="5400" dirty="0" smtClean="0">
                <a:solidFill>
                  <a:srgbClr val="FF0000"/>
                </a:solidFill>
              </a:rPr>
              <a:t>?</a:t>
            </a:r>
            <a:endParaRPr lang="ca-ES-valencia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11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3641" y="96253"/>
            <a:ext cx="10732169" cy="291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n7_commonacn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367" y="6665495"/>
            <a:ext cx="7142770" cy="387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7705" y="3320716"/>
            <a:ext cx="10732169" cy="721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367" y="2273969"/>
            <a:ext cx="7142770" cy="415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68326" y="560351"/>
            <a:ext cx="53399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FF0066"/>
                </a:solidFill>
                <a:cs typeface="Times New Roman" pitchFamily="18" charset="0"/>
              </a:rPr>
              <a:t>Thiếu</a:t>
            </a:r>
            <a:r>
              <a:rPr lang="en-US" sz="5400" b="1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66"/>
                </a:solidFill>
                <a:cs typeface="Times New Roman" pitchFamily="18" charset="0"/>
              </a:rPr>
              <a:t>vitamin  B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85591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94034" y="7200900"/>
            <a:ext cx="4524718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0" descr="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733" y="5702969"/>
            <a:ext cx="4524719" cy="341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 descr="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94034" y="5520690"/>
            <a:ext cx="4524718" cy="168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94033" y="2040255"/>
            <a:ext cx="4524719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15"/>
          <p:cNvSpPr>
            <a:spLocks noGrp="1" noChangeArrowheads="1"/>
          </p:cNvSpPr>
          <p:nvPr>
            <p:ph type="title"/>
          </p:nvPr>
        </p:nvSpPr>
        <p:spPr>
          <a:xfrm>
            <a:off x="936149" y="432555"/>
            <a:ext cx="16850678" cy="1127640"/>
          </a:xfrm>
          <a:noFill/>
        </p:spPr>
        <p:txBody>
          <a:bodyPr/>
          <a:lstStyle/>
          <a:p>
            <a:pPr algn="ctr"/>
            <a:r>
              <a:rPr lang="en-US" sz="59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Nguồn</a:t>
            </a:r>
            <a:r>
              <a:rPr lang="en-US" sz="59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59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cấp</a:t>
            </a:r>
            <a:r>
              <a:rPr lang="en-US" sz="59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vitamin </a:t>
            </a:r>
            <a:r>
              <a:rPr lang="en-US" sz="59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59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59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16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0568" y="5611830"/>
            <a:ext cx="319283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566" y="1560195"/>
            <a:ext cx="10542749" cy="348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8" descr="untitl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6260" y="5702970"/>
            <a:ext cx="3815866" cy="341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233323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2190" y="914584"/>
            <a:ext cx="151054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/>
              <a:t>Nếu</a:t>
            </a:r>
            <a:r>
              <a:rPr lang="en-US" sz="5400" dirty="0" smtClean="0"/>
              <a:t> </a:t>
            </a:r>
            <a:r>
              <a:rPr lang="en-US" sz="5400" dirty="0" err="1" smtClean="0"/>
              <a:t>lạm</a:t>
            </a:r>
            <a:r>
              <a:rPr lang="en-US" sz="5400" dirty="0" smtClean="0"/>
              <a:t> </a:t>
            </a:r>
            <a:r>
              <a:rPr lang="en-US" sz="5400" dirty="0" err="1" smtClean="0"/>
              <a:t>dụng</a:t>
            </a:r>
            <a:r>
              <a:rPr lang="en-US" sz="5400" dirty="0" smtClean="0"/>
              <a:t> </a:t>
            </a:r>
            <a:r>
              <a:rPr lang="en-US" sz="5400" dirty="0" err="1" smtClean="0"/>
              <a:t>rượu</a:t>
            </a:r>
            <a:r>
              <a:rPr lang="en-US" sz="5400" dirty="0" smtClean="0"/>
              <a:t> </a:t>
            </a:r>
            <a:r>
              <a:rPr lang="en-US" sz="5400" dirty="0" err="1" smtClean="0"/>
              <a:t>một</a:t>
            </a:r>
            <a:r>
              <a:rPr lang="en-US" sz="5400" dirty="0" smtClean="0"/>
              <a:t> </a:t>
            </a:r>
            <a:r>
              <a:rPr lang="en-US" sz="5400" dirty="0" err="1" smtClean="0"/>
              <a:t>cách</a:t>
            </a:r>
            <a:r>
              <a:rPr lang="en-US" sz="5400" dirty="0" smtClean="0"/>
              <a:t> </a:t>
            </a:r>
            <a:r>
              <a:rPr lang="en-US" sz="5400" dirty="0" err="1"/>
              <a:t>đ</a:t>
            </a:r>
            <a:r>
              <a:rPr lang="en-US" sz="5400" dirty="0" err="1" smtClean="0"/>
              <a:t>ều</a:t>
            </a:r>
            <a:r>
              <a:rPr lang="en-US" sz="5400" dirty="0" smtClean="0"/>
              <a:t> </a:t>
            </a:r>
            <a:r>
              <a:rPr lang="en-US" sz="5400" dirty="0" err="1" smtClean="0"/>
              <a:t>đặn</a:t>
            </a:r>
            <a:r>
              <a:rPr lang="en-US" sz="5400" dirty="0" smtClean="0"/>
              <a:t> sẽ </a:t>
            </a:r>
            <a:r>
              <a:rPr lang="en-US" sz="5400" dirty="0" err="1" smtClean="0"/>
              <a:t>dẫn</a:t>
            </a:r>
            <a:r>
              <a:rPr lang="en-US" sz="5400" dirty="0" smtClean="0"/>
              <a:t> </a:t>
            </a:r>
            <a:r>
              <a:rPr lang="en-US" sz="5400" dirty="0" err="1" smtClean="0"/>
              <a:t>tới</a:t>
            </a:r>
            <a:r>
              <a:rPr lang="en-US" sz="5400" dirty="0" smtClean="0"/>
              <a:t> </a:t>
            </a:r>
            <a:r>
              <a:rPr lang="en-US" sz="5400" dirty="0" err="1" smtClean="0"/>
              <a:t>thiếu</a:t>
            </a:r>
            <a:r>
              <a:rPr lang="en-US" sz="5400" dirty="0" smtClean="0"/>
              <a:t> </a:t>
            </a:r>
            <a:r>
              <a:rPr lang="en-US" sz="5400" dirty="0" err="1" smtClean="0"/>
              <a:t>hụt</a:t>
            </a:r>
            <a:r>
              <a:rPr lang="en-US" sz="5400" dirty="0" smtClean="0"/>
              <a:t> vitamin B1</a:t>
            </a:r>
            <a:endParaRPr lang="ca-ES-valencia" sz="5400" dirty="0"/>
          </a:p>
        </p:txBody>
      </p:sp>
      <p:sp>
        <p:nvSpPr>
          <p:cNvPr id="6" name="Rectangle 5"/>
          <p:cNvSpPr/>
          <p:nvPr/>
        </p:nvSpPr>
        <p:spPr>
          <a:xfrm>
            <a:off x="2108200" y="4800511"/>
            <a:ext cx="1506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-valencia" sz="5400" dirty="0">
                <a:solidFill>
                  <a:srgbClr val="FF0000"/>
                </a:solidFill>
              </a:rPr>
              <a:t>Tại sao bệnh tê phù xuất hiện cao ở những người nghiện rượu </a:t>
            </a:r>
            <a:r>
              <a:rPr lang="vi-VN" sz="5400" dirty="0">
                <a:solidFill>
                  <a:srgbClr val="FF0000"/>
                </a:solidFill>
              </a:rPr>
              <a:t>?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46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6"/>
          <p:cNvSpPr>
            <a:spLocks noChangeArrowheads="1"/>
          </p:cNvSpPr>
          <p:nvPr/>
        </p:nvSpPr>
        <p:spPr bwMode="auto">
          <a:xfrm>
            <a:off x="0" y="-24063"/>
            <a:ext cx="17542042" cy="4382216"/>
          </a:xfrm>
          <a:prstGeom prst="cloudCallout">
            <a:avLst>
              <a:gd name="adj1" fmla="val -30227"/>
              <a:gd name="adj2" fmla="val 107120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square" lIns="168707" tIns="84353" rIns="168707" bIns="84353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ca-ES-valencia" sz="4400" dirty="0" smtClean="0"/>
              <a:t>- Từ bảng vai trò chủ yếu của vitamin, em hãy cho biết thực đơn trong bữa ăn cần được </a:t>
            </a:r>
            <a:r>
              <a:rPr lang="ca-ES-valencia" sz="4400" u="sng" dirty="0" smtClean="0">
                <a:solidFill>
                  <a:srgbClr val="FF0000"/>
                </a:solidFill>
              </a:rPr>
              <a:t>phối hợp như thế nào </a:t>
            </a:r>
            <a:r>
              <a:rPr lang="ca-ES-valencia" sz="4400" dirty="0" smtClean="0"/>
              <a:t>để cung cấp đủ vitamin cho cơ thể.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0013" y="7483826"/>
            <a:ext cx="164920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 smtClean="0">
                <a:solidFill>
                  <a:srgbClr val="FF0000"/>
                </a:solidFill>
              </a:rPr>
              <a:t>- </a:t>
            </a:r>
            <a:r>
              <a:rPr lang="en-US" sz="4400" dirty="0" err="1" smtClean="0">
                <a:solidFill>
                  <a:srgbClr val="FF0000"/>
                </a:solidFill>
              </a:rPr>
              <a:t>Cần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phối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hợp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cân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đối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các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loại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thức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ăn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đê</a:t>
            </a:r>
            <a:r>
              <a:rPr lang="en-US" sz="4400" dirty="0" smtClean="0">
                <a:solidFill>
                  <a:srgbClr val="FF0000"/>
                </a:solidFill>
              </a:rPr>
              <a:t>̉ </a:t>
            </a:r>
            <a:r>
              <a:rPr lang="en-US" sz="4400" dirty="0" err="1" smtClean="0">
                <a:solidFill>
                  <a:srgbClr val="FF0000"/>
                </a:solidFill>
              </a:rPr>
              <a:t>cung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cấp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các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loại</a:t>
            </a:r>
            <a:r>
              <a:rPr lang="en-US" sz="4400" dirty="0" smtClean="0">
                <a:solidFill>
                  <a:srgbClr val="FF0000"/>
                </a:solidFill>
              </a:rPr>
              <a:t> vitamin </a:t>
            </a:r>
            <a:r>
              <a:rPr lang="en-US" sz="4400" dirty="0" err="1" smtClean="0">
                <a:solidFill>
                  <a:srgbClr val="FF0000"/>
                </a:solidFill>
              </a:rPr>
              <a:t>cho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cơ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thê</a:t>
            </a:r>
            <a:r>
              <a:rPr lang="en-US" sz="4400" dirty="0" smtClean="0">
                <a:solidFill>
                  <a:srgbClr val="FF0000"/>
                </a:solidFill>
              </a:rPr>
              <a:t>̉.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54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1"/>
          <p:cNvSpPr>
            <a:spLocks noChangeArrowheads="1" noChangeShapeType="1" noTextEdit="1"/>
          </p:cNvSpPr>
          <p:nvPr/>
        </p:nvSpPr>
        <p:spPr bwMode="auto">
          <a:xfrm>
            <a:off x="5" y="536177"/>
            <a:ext cx="10134595" cy="1065133"/>
          </a:xfrm>
          <a:prstGeom prst="rect">
            <a:avLst/>
          </a:prstGeom>
        </p:spPr>
        <p:txBody>
          <a:bodyPr wrap="none" lIns="168707" tIns="84353" rIns="168707" bIns="84353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en-US" sz="6600" kern="10" dirty="0" smtClean="0">
                <a:ln w="0"/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.VnBahamasBH" panose="020BE200000000000000" pitchFamily="34" charset="0"/>
              </a:rPr>
              <a:t> </a:t>
            </a:r>
            <a:r>
              <a:rPr lang="en-US" sz="6600" kern="10" dirty="0" smtClean="0">
                <a:ln w="0"/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II. </a:t>
            </a:r>
            <a:r>
              <a:rPr lang="en-US" sz="6600" kern="10" dirty="0" err="1" smtClean="0">
                <a:ln w="0"/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Muối</a:t>
            </a:r>
            <a:r>
              <a:rPr lang="en-US" sz="6600" kern="10" dirty="0" smtClean="0">
                <a:ln w="0"/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600" kern="10" dirty="0" err="1" smtClean="0">
                <a:ln w="0"/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khoáng</a:t>
            </a:r>
            <a:endParaRPr lang="en-US" sz="6600" kern="10" dirty="0">
              <a:ln w="0"/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63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6"/>
          <p:cNvSpPr>
            <a:spLocks noChangeArrowheads="1"/>
          </p:cNvSpPr>
          <p:nvPr/>
        </p:nvSpPr>
        <p:spPr bwMode="auto">
          <a:xfrm>
            <a:off x="2839452" y="1660358"/>
            <a:ext cx="13282863" cy="2320768"/>
          </a:xfrm>
          <a:prstGeom prst="cloudCallout">
            <a:avLst>
              <a:gd name="adj1" fmla="val -30227"/>
              <a:gd name="adj2" fmla="val 107120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square" lIns="168707" tIns="84353" rIns="168707" bIns="84353">
            <a:spAutoFit/>
          </a:bodyPr>
          <a:lstStyle/>
          <a:p>
            <a:pPr marL="571500" indent="-571500"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ca-ES-valencia" sz="4400" dirty="0" smtClean="0"/>
              <a:t>Hày kể tên các loại muối khoáng mà em biết </a:t>
            </a:r>
          </a:p>
        </p:txBody>
      </p:sp>
    </p:spTree>
    <p:extLst>
      <p:ext uri="{BB962C8B-B14F-4D97-AF65-F5344CB8AC3E}">
        <p14:creationId xmlns:p14="http://schemas.microsoft.com/office/powerpoint/2010/main" xmlns="" val="248340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964471" y="360046"/>
            <a:ext cx="13886206" cy="67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30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320166"/>
            <a:ext cx="2028322" cy="67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300"/>
          </a:p>
        </p:txBody>
      </p:sp>
      <p:pic>
        <p:nvPicPr>
          <p:cNvPr id="14341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47507"/>
            <a:ext cx="18722975" cy="25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244288" y="5277156"/>
            <a:ext cx="10801350" cy="24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6501" y="10656333"/>
            <a:ext cx="18722975" cy="25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5232403" y="5294158"/>
            <a:ext cx="10568822" cy="24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4611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5019049"/>
              </p:ext>
            </p:extLst>
          </p:nvPr>
        </p:nvGraphicFramePr>
        <p:xfrm>
          <a:off x="196250" y="1038231"/>
          <a:ext cx="18236129" cy="9793959"/>
        </p:xfrm>
        <a:graphic>
          <a:graphicData uri="http://schemas.openxmlformats.org/drawingml/2006/table">
            <a:tbl>
              <a:tblPr/>
              <a:tblGrid>
                <a:gridCol w="2378508"/>
                <a:gridCol w="9769642"/>
                <a:gridCol w="6087979"/>
              </a:tblGrid>
              <a:tr h="866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Tên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Muối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khoáng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87230" marR="187230" marT="72003" marB="72003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Vai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trò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chủ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yếu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87230" marR="187230" marT="72003" marB="72003"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Nguồn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cung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cấp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87230" marR="187230" marT="72003" marB="72003"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6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Natri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và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kali</a:t>
                      </a:r>
                    </a:p>
                  </a:txBody>
                  <a:tcPr marL="187230" marR="187230" marT="72003" marB="72003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87230" marR="187230" marT="72003" marB="72003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87230" marR="187230" marT="72003" marB="72003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4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Canxi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87230" marR="187230" marT="72003" marB="72003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87230" marR="187230" marT="72003" marB="72003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87230" marR="187230" marT="72003" marB="72003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7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Sắt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87230" marR="187230" marT="72003" marB="72003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87230" marR="187230" marT="72003" marB="72003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87230" marR="187230" marT="72003" marB="72003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9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ốt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87230" marR="187230" marT="72003" marB="72003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87230" marR="187230" marT="72003" marB="72003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87230" marR="187230" marT="72003" marB="72003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8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Lưu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huỳnh</a:t>
                      </a:r>
                      <a:endParaRPr kumimoji="0" 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87230" marR="187230" marT="72003" marB="72003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87230" marR="187230" marT="72003" marB="72003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87230" marR="187230" marT="72003" marB="72003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Kẽm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87230" marR="187230" marT="72003" marB="72003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87230" marR="187230" marT="72003" marB="72003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87230" marR="187230" marT="72003" marB="72003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Phốt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pho</a:t>
                      </a:r>
                    </a:p>
                  </a:txBody>
                  <a:tcPr marL="187230" marR="187230" marT="72003" marB="72003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87230" marR="187230" marT="72003" marB="72003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87230" marR="187230" marT="72003" marB="72003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557" name="Text Box 109"/>
          <p:cNvSpPr txBox="1">
            <a:spLocks noChangeArrowheads="1"/>
          </p:cNvSpPr>
          <p:nvPr/>
        </p:nvSpPr>
        <p:spPr bwMode="auto">
          <a:xfrm>
            <a:off x="2440867" y="244629"/>
            <a:ext cx="14933413" cy="90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0000FF"/>
                </a:solidFill>
                <a:latin typeface="+mn-lt"/>
              </a:rPr>
              <a:t>Bảng</a:t>
            </a:r>
            <a:r>
              <a:rPr lang="en-US" sz="4800" dirty="0">
                <a:solidFill>
                  <a:srgbClr val="0000FF"/>
                </a:solidFill>
                <a:latin typeface="+mn-lt"/>
              </a:rPr>
              <a:t> 34-2.Tóm </a:t>
            </a:r>
            <a:r>
              <a:rPr lang="en-US" sz="4800" dirty="0" err="1">
                <a:solidFill>
                  <a:srgbClr val="0000FF"/>
                </a:solidFill>
                <a:latin typeface="+mn-lt"/>
              </a:rPr>
              <a:t>tắt</a:t>
            </a:r>
            <a:r>
              <a:rPr lang="en-US" sz="4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+mn-lt"/>
              </a:rPr>
              <a:t>vai</a:t>
            </a:r>
            <a:r>
              <a:rPr lang="en-US" sz="4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+mn-lt"/>
              </a:rPr>
              <a:t>trò</a:t>
            </a:r>
            <a:r>
              <a:rPr lang="en-US" sz="4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+mn-lt"/>
              </a:rPr>
              <a:t>chủ</a:t>
            </a:r>
            <a:r>
              <a:rPr lang="en-US" sz="4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+mn-lt"/>
              </a:rPr>
              <a:t>yếu</a:t>
            </a:r>
            <a:r>
              <a:rPr lang="en-US" sz="4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+mn-lt"/>
              </a:rPr>
              <a:t>một</a:t>
            </a:r>
            <a:r>
              <a:rPr lang="en-US" sz="4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+mn-lt"/>
              </a:rPr>
              <a:t>số</a:t>
            </a:r>
            <a:r>
              <a:rPr lang="en-US" sz="4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+mn-lt"/>
              </a:rPr>
              <a:t>muối</a:t>
            </a:r>
            <a:r>
              <a:rPr lang="en-US" sz="4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+mn-lt"/>
              </a:rPr>
              <a:t>khoáng</a:t>
            </a:r>
            <a:r>
              <a:rPr lang="en-US" sz="4800" dirty="0">
                <a:solidFill>
                  <a:srgbClr val="0000FF"/>
                </a:solidFill>
                <a:latin typeface="+mn-lt"/>
              </a:rPr>
              <a:t> </a:t>
            </a:r>
          </a:p>
        </p:txBody>
      </p:sp>
      <p:sp>
        <p:nvSpPr>
          <p:cNvPr id="104579" name="Text Box 131"/>
          <p:cNvSpPr txBox="1">
            <a:spLocks noChangeArrowheads="1"/>
          </p:cNvSpPr>
          <p:nvPr/>
        </p:nvSpPr>
        <p:spPr bwMode="auto">
          <a:xfrm>
            <a:off x="2550694" y="3640635"/>
            <a:ext cx="9775264" cy="155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000" dirty="0" err="1">
                <a:solidFill>
                  <a:srgbClr val="0000FF"/>
                </a:solidFill>
                <a:latin typeface="+mn-lt"/>
              </a:rPr>
              <a:t>Là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thành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phần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chính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trong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xương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răng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.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vai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trò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quan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trọng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trong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hoạt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động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của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cơ,quá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trình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đông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máu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trong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phân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chia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tế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bào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trao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đổi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glicôgen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dẫn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truyền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xung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thần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kinh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104580" name="Text Box 132"/>
          <p:cNvSpPr txBox="1">
            <a:spLocks noChangeArrowheads="1"/>
          </p:cNvSpPr>
          <p:nvPr/>
        </p:nvSpPr>
        <p:spPr bwMode="auto">
          <a:xfrm>
            <a:off x="12325957" y="2240628"/>
            <a:ext cx="6084967" cy="11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ăn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nhiều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tro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thực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vật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4581" name="Text Box 133"/>
          <p:cNvSpPr txBox="1">
            <a:spLocks noChangeArrowheads="1"/>
          </p:cNvSpPr>
          <p:nvPr/>
        </p:nvSpPr>
        <p:spPr bwMode="auto">
          <a:xfrm>
            <a:off x="2518190" y="2040574"/>
            <a:ext cx="9807768" cy="155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000" dirty="0" err="1">
                <a:solidFill>
                  <a:srgbClr val="0000FF"/>
                </a:solidFill>
                <a:latin typeface="+mn-lt"/>
              </a:rPr>
              <a:t>Là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thành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phần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quan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trọng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trong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dịch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nội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bào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trong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nước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mô,huyết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tương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.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Tham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gia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hoạt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động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trao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đổi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của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tế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bào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hoạt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động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co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cơ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hình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thành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dẫn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truyền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xung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thần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kinh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104582" name="Text Box 134"/>
          <p:cNvSpPr txBox="1">
            <a:spLocks noChangeArrowheads="1"/>
          </p:cNvSpPr>
          <p:nvPr/>
        </p:nvSpPr>
        <p:spPr bwMode="auto">
          <a:xfrm>
            <a:off x="12325958" y="3591087"/>
            <a:ext cx="5928942" cy="164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chỉ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hấp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thụ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canxi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mặt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vitamin D.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sữa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trứng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rau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xanh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4583" name="Text Box 135"/>
          <p:cNvSpPr txBox="1">
            <a:spLocks noChangeArrowheads="1"/>
          </p:cNvSpPr>
          <p:nvPr/>
        </p:nvSpPr>
        <p:spPr bwMode="auto">
          <a:xfrm>
            <a:off x="2550694" y="5238768"/>
            <a:ext cx="9775263" cy="66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+mn-lt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tạo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hêmôglôbin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hồng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cầu</a:t>
            </a:r>
            <a:r>
              <a:rPr lang="en-US" dirty="0">
                <a:solidFill>
                  <a:srgbClr val="0000FF"/>
                </a:solidFill>
              </a:rPr>
              <a:t>.  </a:t>
            </a:r>
          </a:p>
        </p:txBody>
      </p:sp>
      <p:sp>
        <p:nvSpPr>
          <p:cNvPr id="104584" name="Text Box 136"/>
          <p:cNvSpPr txBox="1">
            <a:spLocks noChangeArrowheads="1"/>
          </p:cNvSpPr>
          <p:nvPr/>
        </p:nvSpPr>
        <p:spPr bwMode="auto">
          <a:xfrm>
            <a:off x="12312956" y="5268172"/>
            <a:ext cx="5941944" cy="11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+mn-lt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thịt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cá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gan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trứng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đậu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</a:p>
        </p:txBody>
      </p:sp>
      <p:sp>
        <p:nvSpPr>
          <p:cNvPr id="104585" name="Text Box 137"/>
          <p:cNvSpPr txBox="1">
            <a:spLocks noChangeArrowheads="1"/>
          </p:cNvSpPr>
          <p:nvPr/>
        </p:nvSpPr>
        <p:spPr bwMode="auto">
          <a:xfrm>
            <a:off x="2550695" y="6697186"/>
            <a:ext cx="9775262" cy="66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+mn-lt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thiếu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hooc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môn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tuyến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giáp</a:t>
            </a:r>
            <a:r>
              <a:rPr lang="en-US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104586" name="Text Box 138"/>
          <p:cNvSpPr txBox="1">
            <a:spLocks noChangeArrowheads="1"/>
          </p:cNvSpPr>
          <p:nvPr/>
        </p:nvSpPr>
        <p:spPr bwMode="auto">
          <a:xfrm>
            <a:off x="12363743" y="6443620"/>
            <a:ext cx="5853372" cy="109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000" dirty="0" err="1">
                <a:solidFill>
                  <a:srgbClr val="0000FF"/>
                </a:solidFill>
                <a:latin typeface="+mn-lt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trong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đồ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ăn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biển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dầu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cá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rau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trồng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trên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đất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nhiều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iốt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muối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iốt</a:t>
            </a:r>
            <a:endParaRPr lang="en-US" sz="3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4587" name="Text Box 139"/>
          <p:cNvSpPr txBox="1">
            <a:spLocks noChangeArrowheads="1"/>
          </p:cNvSpPr>
          <p:nvPr/>
        </p:nvSpPr>
        <p:spPr bwMode="auto">
          <a:xfrm>
            <a:off x="2550695" y="7541157"/>
            <a:ext cx="8737388" cy="11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+mn-lt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tạo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hoocmôn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vitamin</a:t>
            </a:r>
            <a:r>
              <a:rPr lang="en-US" sz="3200" dirty="0">
                <a:solidFill>
                  <a:srgbClr val="0000FF"/>
                </a:solidFill>
              </a:rPr>
              <a:t>.   </a:t>
            </a:r>
          </a:p>
        </p:txBody>
      </p:sp>
      <p:sp>
        <p:nvSpPr>
          <p:cNvPr id="104588" name="Text Box 140"/>
          <p:cNvSpPr txBox="1">
            <a:spLocks noChangeArrowheads="1"/>
          </p:cNvSpPr>
          <p:nvPr/>
        </p:nvSpPr>
        <p:spPr bwMode="auto">
          <a:xfrm>
            <a:off x="2550694" y="8698872"/>
            <a:ext cx="9775263" cy="11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+mn-lt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enzim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thiết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sự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phát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triển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bình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thường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hàn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gắn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vết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thương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4589" name="Text Box 141"/>
          <p:cNvSpPr txBox="1">
            <a:spLocks noChangeArrowheads="1"/>
          </p:cNvSpPr>
          <p:nvPr/>
        </p:nvSpPr>
        <p:spPr bwMode="auto">
          <a:xfrm>
            <a:off x="12325958" y="8744522"/>
            <a:ext cx="5891157" cy="11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+mn-lt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ăn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đặc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biệt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thịt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4590" name="Text Box 142"/>
          <p:cNvSpPr txBox="1">
            <a:spLocks noChangeArrowheads="1"/>
          </p:cNvSpPr>
          <p:nvPr/>
        </p:nvSpPr>
        <p:spPr bwMode="auto">
          <a:xfrm>
            <a:off x="2723068" y="9870777"/>
            <a:ext cx="7986520" cy="66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+mn-lt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tạo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enzim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4591" name="Text Box 143"/>
          <p:cNvSpPr txBox="1">
            <a:spLocks noChangeArrowheads="1"/>
          </p:cNvSpPr>
          <p:nvPr/>
        </p:nvSpPr>
        <p:spPr bwMode="auto">
          <a:xfrm>
            <a:off x="12325958" y="9936251"/>
            <a:ext cx="4290682" cy="66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+mn-lt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thịt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cá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104592" name="Text Box 144"/>
          <p:cNvSpPr txBox="1">
            <a:spLocks noChangeArrowheads="1"/>
          </p:cNvSpPr>
          <p:nvPr/>
        </p:nvSpPr>
        <p:spPr bwMode="auto">
          <a:xfrm>
            <a:off x="12312956" y="7675045"/>
            <a:ext cx="5904159" cy="11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+mn-lt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thịt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bò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cừu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gan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cá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trứng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đậu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65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7" grpId="0"/>
      <p:bldP spid="104579" grpId="0"/>
      <p:bldP spid="104580" grpId="0"/>
      <p:bldP spid="104581" grpId="0"/>
      <p:bldP spid="104582" grpId="0"/>
      <p:bldP spid="104583" grpId="0"/>
      <p:bldP spid="104584" grpId="0"/>
      <p:bldP spid="104585" grpId="0"/>
      <p:bldP spid="104586" grpId="0"/>
      <p:bldP spid="104587" grpId="0"/>
      <p:bldP spid="104588" grpId="0"/>
      <p:bldP spid="104589" grpId="0"/>
      <p:bldP spid="104590" grpId="0"/>
      <p:bldP spid="104591" grpId="0"/>
      <p:bldP spid="1045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6"/>
          <p:cNvSpPr>
            <a:spLocks noChangeArrowheads="1"/>
          </p:cNvSpPr>
          <p:nvPr/>
        </p:nvSpPr>
        <p:spPr bwMode="auto">
          <a:xfrm>
            <a:off x="0" y="1443789"/>
            <a:ext cx="17542042" cy="3351492"/>
          </a:xfrm>
          <a:prstGeom prst="cloudCallout">
            <a:avLst>
              <a:gd name="adj1" fmla="val -30227"/>
              <a:gd name="adj2" fmla="val 107120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square" lIns="168707" tIns="84353" rIns="168707" bIns="84353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ca-ES-valencia" sz="4400" dirty="0" smtClean="0">
                <a:solidFill>
                  <a:srgbClr val="0070C0"/>
                </a:solidFill>
              </a:rPr>
              <a:t>1. Giải thích vì sao trong thời kì thuộc Pháp, đồng bào các dân tộc ở Việt Bắc và Tây Nguyên phải đốt cỏ tranh lấy tro để ăn 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0013" y="7483826"/>
            <a:ext cx="164920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 smtClean="0">
                <a:solidFill>
                  <a:srgbClr val="FF0000"/>
                </a:solidFill>
              </a:rPr>
              <a:t>-</a:t>
            </a:r>
            <a:r>
              <a:rPr lang="en-US" sz="4400" dirty="0" err="1" smtClean="0"/>
              <a:t>Thời</a:t>
            </a:r>
            <a:r>
              <a:rPr lang="en-US" sz="4400" dirty="0" smtClean="0"/>
              <a:t> </a:t>
            </a:r>
            <a:r>
              <a:rPr lang="en-US" sz="4400" dirty="0" err="1" smtClean="0"/>
              <a:t>thuộc</a:t>
            </a:r>
            <a:r>
              <a:rPr lang="en-US" sz="4400" dirty="0" smtClean="0"/>
              <a:t> </a:t>
            </a:r>
            <a:r>
              <a:rPr lang="en-US" sz="4400" dirty="0" err="1" smtClean="0"/>
              <a:t>Pháp</a:t>
            </a:r>
            <a:r>
              <a:rPr lang="en-US" sz="4400" dirty="0" smtClean="0"/>
              <a:t>, </a:t>
            </a:r>
            <a:r>
              <a:rPr lang="en-US" sz="4400" dirty="0" err="1" smtClean="0"/>
              <a:t>thiếu</a:t>
            </a:r>
            <a:r>
              <a:rPr lang="en-US" sz="4400" dirty="0" smtClean="0"/>
              <a:t> </a:t>
            </a:r>
            <a:r>
              <a:rPr lang="en-US" sz="4400" dirty="0" err="1" smtClean="0"/>
              <a:t>thốn</a:t>
            </a:r>
            <a:r>
              <a:rPr lang="en-US" sz="4400" dirty="0" smtClean="0"/>
              <a:t> </a:t>
            </a:r>
            <a:r>
              <a:rPr lang="en-US" sz="4400" dirty="0" err="1" smtClean="0"/>
              <a:t>nghèo</a:t>
            </a:r>
            <a:r>
              <a:rPr lang="en-US" sz="4400" dirty="0" smtClean="0"/>
              <a:t> </a:t>
            </a:r>
            <a:r>
              <a:rPr lang="en-US" sz="4400" dirty="0" err="1" smtClean="0"/>
              <a:t>khô</a:t>
            </a:r>
            <a:r>
              <a:rPr lang="en-US" sz="4400" dirty="0" smtClean="0"/>
              <a:t>̉, </a:t>
            </a:r>
            <a:r>
              <a:rPr lang="en-US" sz="4400" dirty="0" err="1" smtClean="0"/>
              <a:t>không</a:t>
            </a:r>
            <a:r>
              <a:rPr lang="en-US" sz="4400" dirty="0" smtClean="0"/>
              <a:t> có </a:t>
            </a:r>
            <a:r>
              <a:rPr lang="en-US" sz="4400" dirty="0" err="1" smtClean="0"/>
              <a:t>muối</a:t>
            </a:r>
            <a:r>
              <a:rPr lang="en-US" sz="4400" dirty="0" smtClean="0"/>
              <a:t> </a:t>
            </a:r>
            <a:r>
              <a:rPr lang="en-US" sz="4400" dirty="0" err="1" smtClean="0"/>
              <a:t>đê</a:t>
            </a:r>
            <a:r>
              <a:rPr lang="en-US" sz="4400" dirty="0" smtClean="0"/>
              <a:t>̉ </a:t>
            </a:r>
            <a:r>
              <a:rPr lang="en-US" sz="4400" dirty="0" err="1" smtClean="0"/>
              <a:t>ăn</a:t>
            </a:r>
            <a:r>
              <a:rPr lang="en-US" sz="4400" dirty="0" smtClean="0"/>
              <a:t> </a:t>
            </a:r>
            <a:r>
              <a:rPr lang="en-US" sz="4400" dirty="0" err="1" smtClean="0"/>
              <a:t>dẫn</a:t>
            </a:r>
            <a:r>
              <a:rPr lang="en-US" sz="4400" dirty="0" smtClean="0"/>
              <a:t> </a:t>
            </a:r>
            <a:r>
              <a:rPr lang="en-US" sz="4400" dirty="0" err="1" smtClean="0"/>
              <a:t>đến</a:t>
            </a:r>
            <a:r>
              <a:rPr lang="en-US" sz="4400" dirty="0" smtClean="0"/>
              <a:t> </a:t>
            </a:r>
            <a:r>
              <a:rPr lang="en-US" sz="4400" dirty="0" err="1" smtClean="0"/>
              <a:t>hàm</a:t>
            </a:r>
            <a:r>
              <a:rPr lang="en-US" sz="4400" dirty="0" smtClean="0"/>
              <a:t> </a:t>
            </a:r>
            <a:r>
              <a:rPr lang="en-US" sz="4400" dirty="0" err="1" smtClean="0"/>
              <a:t>lượng</a:t>
            </a:r>
            <a:r>
              <a:rPr lang="en-US" sz="4400" dirty="0" smtClean="0"/>
              <a:t> </a:t>
            </a:r>
            <a:r>
              <a:rPr lang="en-US" sz="4400" dirty="0" err="1" smtClean="0"/>
              <a:t>muối</a:t>
            </a:r>
            <a:r>
              <a:rPr lang="en-US" sz="4400" dirty="0" smtClean="0"/>
              <a:t> </a:t>
            </a:r>
            <a:r>
              <a:rPr lang="en-US" sz="4400" dirty="0" err="1" smtClean="0"/>
              <a:t>Natri</a:t>
            </a:r>
            <a:r>
              <a:rPr lang="en-US" sz="4400" dirty="0" smtClean="0"/>
              <a:t> </a:t>
            </a:r>
            <a:r>
              <a:rPr lang="en-US" sz="4400" dirty="0" err="1" smtClean="0"/>
              <a:t>va</a:t>
            </a:r>
            <a:r>
              <a:rPr lang="en-US" sz="4400" dirty="0" smtClean="0"/>
              <a:t>̀ Kali </a:t>
            </a:r>
            <a:r>
              <a:rPr lang="en-US" sz="4400" dirty="0" err="1" smtClean="0"/>
              <a:t>không</a:t>
            </a:r>
            <a:r>
              <a:rPr lang="en-US" sz="4400" dirty="0" smtClean="0"/>
              <a:t> </a:t>
            </a:r>
            <a:r>
              <a:rPr lang="en-US" sz="4400" dirty="0" err="1" smtClean="0"/>
              <a:t>đu</a:t>
            </a:r>
            <a:r>
              <a:rPr lang="en-US" sz="4400" dirty="0" smtClean="0"/>
              <a:t>̉ </a:t>
            </a:r>
            <a:r>
              <a:rPr lang="en-US" sz="4400" dirty="0" err="1" smtClean="0"/>
              <a:t>cung</a:t>
            </a:r>
            <a:r>
              <a:rPr lang="en-US" sz="4400" dirty="0" smtClean="0"/>
              <a:t> </a:t>
            </a:r>
            <a:r>
              <a:rPr lang="en-US" sz="4400" dirty="0" err="1" smtClean="0"/>
              <a:t>cấp</a:t>
            </a:r>
            <a:r>
              <a:rPr lang="en-US" sz="4400" dirty="0" smtClean="0"/>
              <a:t> </a:t>
            </a:r>
            <a:r>
              <a:rPr lang="en-US" sz="4400" dirty="0" err="1" smtClean="0"/>
              <a:t>cho</a:t>
            </a:r>
            <a:r>
              <a:rPr lang="en-US" sz="4400" dirty="0" smtClean="0"/>
              <a:t> </a:t>
            </a:r>
            <a:r>
              <a:rPr lang="en-US" sz="4400" dirty="0" err="1" smtClean="0"/>
              <a:t>cơ</a:t>
            </a:r>
            <a:r>
              <a:rPr lang="en-US" sz="4400" dirty="0" smtClean="0"/>
              <a:t> </a:t>
            </a:r>
            <a:r>
              <a:rPr lang="en-US" sz="4400" dirty="0" err="1" smtClean="0"/>
              <a:t>thê</a:t>
            </a:r>
            <a:r>
              <a:rPr lang="en-US" sz="4400" dirty="0" smtClean="0"/>
              <a:t>̉, mà </a:t>
            </a:r>
            <a:r>
              <a:rPr lang="en-US" sz="4400" dirty="0" err="1" smtClean="0"/>
              <a:t>tro</a:t>
            </a:r>
            <a:r>
              <a:rPr lang="en-US" sz="4400" dirty="0" smtClean="0"/>
              <a:t> </a:t>
            </a:r>
            <a:r>
              <a:rPr lang="en-US" sz="4400" dirty="0" err="1" smtClean="0"/>
              <a:t>của</a:t>
            </a:r>
            <a:r>
              <a:rPr lang="en-US" sz="4400" dirty="0" smtClean="0"/>
              <a:t> cỏ </a:t>
            </a:r>
            <a:r>
              <a:rPr lang="en-US" sz="4400" dirty="0" err="1" smtClean="0"/>
              <a:t>tranh</a:t>
            </a:r>
            <a:r>
              <a:rPr lang="en-US" sz="4400" dirty="0" smtClean="0"/>
              <a:t> có </a:t>
            </a:r>
            <a:r>
              <a:rPr lang="en-US" sz="4400" dirty="0" err="1" smtClean="0"/>
              <a:t>chứa</a:t>
            </a:r>
            <a:r>
              <a:rPr lang="en-US" sz="4400" dirty="0" smtClean="0"/>
              <a:t> </a:t>
            </a:r>
            <a:r>
              <a:rPr lang="en-US" sz="4400" dirty="0" err="1" smtClean="0"/>
              <a:t>hàm</a:t>
            </a:r>
            <a:r>
              <a:rPr lang="en-US" sz="4400" dirty="0" smtClean="0"/>
              <a:t> </a:t>
            </a:r>
            <a:r>
              <a:rPr lang="en-US" sz="4400" dirty="0" err="1" smtClean="0"/>
              <a:t>lượng</a:t>
            </a:r>
            <a:r>
              <a:rPr lang="en-US" sz="4400" dirty="0"/>
              <a:t> </a:t>
            </a:r>
            <a:r>
              <a:rPr lang="en-US" sz="4400" dirty="0" err="1"/>
              <a:t>muối</a:t>
            </a:r>
            <a:r>
              <a:rPr lang="en-US" sz="4400" dirty="0"/>
              <a:t> </a:t>
            </a:r>
            <a:r>
              <a:rPr lang="en-US" sz="4400" dirty="0" err="1"/>
              <a:t>Natri</a:t>
            </a:r>
            <a:r>
              <a:rPr lang="en-US" sz="4400" dirty="0"/>
              <a:t> </a:t>
            </a:r>
            <a:r>
              <a:rPr lang="en-US" sz="4400" dirty="0" err="1"/>
              <a:t>va</a:t>
            </a:r>
            <a:r>
              <a:rPr lang="en-US" sz="4400" dirty="0"/>
              <a:t>̀ Kali .</a:t>
            </a:r>
          </a:p>
        </p:txBody>
      </p:sp>
    </p:spTree>
    <p:extLst>
      <p:ext uri="{BB962C8B-B14F-4D97-AF65-F5344CB8AC3E}">
        <p14:creationId xmlns:p14="http://schemas.microsoft.com/office/powerpoint/2010/main" xmlns="" val="248340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36400" cy="1021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6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24099" y="360045"/>
            <a:ext cx="17474777" cy="216027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3700" i="1" dirty="0" smtClean="0"/>
              <a:t>2. </a:t>
            </a:r>
            <a:r>
              <a:rPr lang="en-US" sz="3700" i="1" dirty="0" err="1"/>
              <a:t>Muối</a:t>
            </a:r>
            <a:r>
              <a:rPr lang="en-US" sz="3700" i="1" dirty="0"/>
              <a:t> </a:t>
            </a:r>
            <a:r>
              <a:rPr lang="en-US" sz="3700" i="1" dirty="0" err="1"/>
              <a:t>khoáng</a:t>
            </a:r>
            <a:r>
              <a:rPr lang="en-US" sz="3700" i="1" dirty="0"/>
              <a:t> </a:t>
            </a:r>
            <a:r>
              <a:rPr lang="en-US" sz="3700" i="1" dirty="0" err="1"/>
              <a:t>nào</a:t>
            </a:r>
            <a:r>
              <a:rPr lang="en-US" sz="3700" i="1" dirty="0"/>
              <a:t> </a:t>
            </a:r>
            <a:r>
              <a:rPr lang="en-US" sz="3700" i="1" dirty="0" err="1"/>
              <a:t>là</a:t>
            </a:r>
            <a:r>
              <a:rPr lang="en-US" sz="3700" i="1" dirty="0"/>
              <a:t> </a:t>
            </a:r>
            <a:r>
              <a:rPr lang="en-US" sz="3700" i="1" dirty="0" err="1"/>
              <a:t>thành</a:t>
            </a:r>
            <a:r>
              <a:rPr lang="en-US" sz="3700" i="1" dirty="0"/>
              <a:t> </a:t>
            </a:r>
            <a:r>
              <a:rPr lang="en-US" sz="3700" i="1" dirty="0" err="1"/>
              <a:t>phần</a:t>
            </a:r>
            <a:r>
              <a:rPr lang="en-US" sz="3700" i="1" dirty="0"/>
              <a:t> </a:t>
            </a:r>
            <a:r>
              <a:rPr lang="en-US" sz="3700" i="1" dirty="0" err="1"/>
              <a:t>không</a:t>
            </a:r>
            <a:r>
              <a:rPr lang="en-US" sz="3700" i="1" dirty="0"/>
              <a:t> </a:t>
            </a:r>
            <a:r>
              <a:rPr lang="en-US" sz="3700" i="1" dirty="0" err="1"/>
              <a:t>thể</a:t>
            </a:r>
            <a:r>
              <a:rPr lang="en-US" sz="3700" i="1" dirty="0"/>
              <a:t> </a:t>
            </a:r>
            <a:r>
              <a:rPr lang="en-US" sz="3700" i="1" dirty="0" err="1"/>
              <a:t>thiếu</a:t>
            </a:r>
            <a:r>
              <a:rPr lang="en-US" sz="3700" i="1" dirty="0"/>
              <a:t> </a:t>
            </a:r>
            <a:r>
              <a:rPr lang="en-US" sz="3700" i="1" dirty="0" err="1"/>
              <a:t>của</a:t>
            </a:r>
            <a:r>
              <a:rPr lang="en-US" sz="3700" i="1" dirty="0"/>
              <a:t> </a:t>
            </a:r>
            <a:r>
              <a:rPr lang="en-US" sz="3700" i="1" dirty="0" err="1"/>
              <a:t>hoocmôn</a:t>
            </a:r>
            <a:r>
              <a:rPr lang="en-US" sz="3700" i="1" dirty="0"/>
              <a:t> </a:t>
            </a:r>
            <a:r>
              <a:rPr lang="en-US" sz="3700" i="1" dirty="0" err="1"/>
              <a:t>tuyến</a:t>
            </a:r>
            <a:r>
              <a:rPr lang="en-US" sz="3700" i="1" dirty="0"/>
              <a:t> </a:t>
            </a:r>
            <a:r>
              <a:rPr lang="en-US" sz="3700" i="1" dirty="0" err="1"/>
              <a:t>giáp</a:t>
            </a:r>
            <a:r>
              <a:rPr lang="en-US" sz="3700" i="1" dirty="0"/>
              <a:t>?</a:t>
            </a:r>
          </a:p>
          <a:p>
            <a:pPr>
              <a:buFontTx/>
              <a:buNone/>
            </a:pPr>
            <a:r>
              <a:rPr lang="en-US" sz="3700" dirty="0"/>
              <a:t>            A. </a:t>
            </a:r>
            <a:r>
              <a:rPr lang="en-US" sz="3700" dirty="0" err="1"/>
              <a:t>Natri</a:t>
            </a:r>
            <a:r>
              <a:rPr lang="en-US" sz="3700" dirty="0"/>
              <a:t>            B. </a:t>
            </a:r>
            <a:r>
              <a:rPr lang="en-US" sz="3700" dirty="0" err="1"/>
              <a:t>Canxi</a:t>
            </a:r>
            <a:r>
              <a:rPr lang="en-US" sz="3700" dirty="0"/>
              <a:t>            C. </a:t>
            </a:r>
            <a:r>
              <a:rPr lang="en-US" sz="3700" dirty="0" err="1"/>
              <a:t>Sắt</a:t>
            </a:r>
            <a:r>
              <a:rPr lang="en-US" sz="3700" dirty="0"/>
              <a:t>             D. </a:t>
            </a:r>
            <a:r>
              <a:rPr lang="en-US" sz="3700" dirty="0" err="1"/>
              <a:t>Iôt</a:t>
            </a:r>
            <a:endParaRPr lang="en-US" sz="3700" dirty="0"/>
          </a:p>
          <a:p>
            <a:endParaRPr lang="en-US" i="1" dirty="0"/>
          </a:p>
        </p:txBody>
      </p:sp>
      <p:sp>
        <p:nvSpPr>
          <p:cNvPr id="101383" name="Oval 7"/>
          <p:cNvSpPr>
            <a:spLocks noChangeArrowheads="1"/>
          </p:cNvSpPr>
          <p:nvPr/>
        </p:nvSpPr>
        <p:spPr bwMode="auto">
          <a:xfrm>
            <a:off x="10694671" y="1066677"/>
            <a:ext cx="698458" cy="645081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07" tIns="84353" rIns="168707" bIns="843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00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ngenital_hypothyroidism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4099" y="1320165"/>
            <a:ext cx="6865091" cy="372046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4281" y="1200150"/>
            <a:ext cx="3588570" cy="336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14167511" y="4623079"/>
            <a:ext cx="3900620" cy="3251652"/>
            <a:chOff x="0" y="0"/>
            <a:chExt cx="1152" cy="1369"/>
          </a:xfrm>
        </p:grpSpPr>
        <p:pic>
          <p:nvPicPr>
            <p:cNvPr id="153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20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8" name="Text Box 6"/>
            <p:cNvSpPr txBox="1">
              <a:spLocks noChangeArrowheads="1"/>
            </p:cNvSpPr>
            <p:nvPr/>
          </p:nvSpPr>
          <p:spPr bwMode="auto">
            <a:xfrm>
              <a:off x="37" y="1090"/>
              <a:ext cx="111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700" dirty="0" err="1">
                  <a:solidFill>
                    <a:srgbClr val="FF0000"/>
                  </a:solidFill>
                  <a:latin typeface="+mn-lt"/>
                </a:rPr>
                <a:t>Cải</a:t>
              </a:r>
              <a:r>
                <a:rPr lang="en-US" sz="37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3700" dirty="0" err="1">
                  <a:solidFill>
                    <a:srgbClr val="FF0000"/>
                  </a:solidFill>
                  <a:latin typeface="+mn-lt"/>
                </a:rPr>
                <a:t>xoong</a:t>
              </a:r>
              <a:endParaRPr lang="en-US" sz="3700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9049438" y="1320166"/>
            <a:ext cx="4186665" cy="3302913"/>
            <a:chOff x="0" y="0"/>
            <a:chExt cx="1288" cy="1321"/>
          </a:xfrm>
        </p:grpSpPr>
        <p:pic>
          <p:nvPicPr>
            <p:cNvPr id="15375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0" cy="1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6" name="Text Box 9"/>
            <p:cNvSpPr txBox="1">
              <a:spLocks noChangeArrowheads="1"/>
            </p:cNvSpPr>
            <p:nvPr/>
          </p:nvSpPr>
          <p:spPr bwMode="auto">
            <a:xfrm>
              <a:off x="384" y="1056"/>
              <a:ext cx="90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700">
                  <a:solidFill>
                    <a:srgbClr val="FF0066"/>
                  </a:solidFill>
                </a:rPr>
                <a:t>Rong biển</a:t>
              </a:r>
            </a:p>
          </p:txBody>
        </p:sp>
      </p:grpSp>
      <p:grpSp>
        <p:nvGrpSpPr>
          <p:cNvPr id="16394" name="Group 10"/>
          <p:cNvGrpSpPr>
            <a:grpSpLocks/>
          </p:cNvGrpSpPr>
          <p:nvPr/>
        </p:nvGrpSpPr>
        <p:grpSpPr bwMode="auto">
          <a:xfrm>
            <a:off x="9049438" y="4920615"/>
            <a:ext cx="3900620" cy="3155396"/>
            <a:chOff x="0" y="0"/>
            <a:chExt cx="1200" cy="1262"/>
          </a:xfrm>
        </p:grpSpPr>
        <p:pic>
          <p:nvPicPr>
            <p:cNvPr id="15373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0" cy="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4" name="Text Box 12"/>
            <p:cNvSpPr txBox="1">
              <a:spLocks noChangeArrowheads="1"/>
            </p:cNvSpPr>
            <p:nvPr/>
          </p:nvSpPr>
          <p:spPr bwMode="auto">
            <a:xfrm>
              <a:off x="111" y="979"/>
              <a:ext cx="911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dirty="0">
                  <a:solidFill>
                    <a:srgbClr val="FF0000"/>
                  </a:solidFill>
                  <a:latin typeface="+mn-lt"/>
                </a:rPr>
                <a:t>Rau </a:t>
              </a:r>
              <a:r>
                <a:rPr lang="en-US" sz="4000" dirty="0" err="1">
                  <a:solidFill>
                    <a:srgbClr val="FF0000"/>
                  </a:solidFill>
                  <a:latin typeface="+mn-lt"/>
                </a:rPr>
                <a:t>câu</a:t>
              </a:r>
              <a:endParaRPr lang="en-US" sz="4000" dirty="0">
                <a:solidFill>
                  <a:srgbClr val="FF0000"/>
                </a:solidFill>
                <a:latin typeface="+mn-lt"/>
              </a:endParaRPr>
            </a:p>
          </p:txBody>
        </p:sp>
      </p:grpSp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0306" y="8161020"/>
            <a:ext cx="358857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7203" y="8041005"/>
            <a:ext cx="3744595" cy="264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56025" y="360046"/>
            <a:ext cx="8269314" cy="81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200" b="1" i="1" dirty="0" err="1">
                <a:solidFill>
                  <a:srgbClr val="FF0066"/>
                </a:solidFill>
                <a:latin typeface="+mn-lt"/>
              </a:rPr>
              <a:t>Bệnh</a:t>
            </a:r>
            <a:r>
              <a:rPr lang="en-US" sz="4200" b="1" i="1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4200" b="1" i="1" dirty="0" err="1">
                <a:solidFill>
                  <a:srgbClr val="FF0066"/>
                </a:solidFill>
                <a:latin typeface="+mn-lt"/>
              </a:rPr>
              <a:t>bướu</a:t>
            </a:r>
            <a:r>
              <a:rPr lang="en-US" sz="4200" b="1" i="1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4200" b="1" i="1" dirty="0" err="1">
                <a:solidFill>
                  <a:srgbClr val="FF0066"/>
                </a:solidFill>
                <a:latin typeface="+mn-lt"/>
              </a:rPr>
              <a:t>cổ</a:t>
            </a:r>
            <a:r>
              <a:rPr lang="en-US" sz="4200" b="1" i="1" dirty="0">
                <a:solidFill>
                  <a:srgbClr val="FF0066"/>
                </a:solidFill>
                <a:latin typeface="+mn-lt"/>
              </a:rPr>
              <a:t> do </a:t>
            </a:r>
            <a:r>
              <a:rPr lang="en-US" sz="4200" b="1" i="1" dirty="0" err="1">
                <a:solidFill>
                  <a:srgbClr val="FF0066"/>
                </a:solidFill>
                <a:latin typeface="+mn-lt"/>
              </a:rPr>
              <a:t>thiếu</a:t>
            </a:r>
            <a:r>
              <a:rPr lang="en-US" sz="4200" b="1" i="1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4200" b="1" i="1" dirty="0" err="1">
                <a:solidFill>
                  <a:srgbClr val="FF0066"/>
                </a:solidFill>
                <a:latin typeface="+mn-lt"/>
              </a:rPr>
              <a:t>iôt</a:t>
            </a:r>
            <a:endParaRPr lang="en-US" sz="4200" b="1" i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9411800" y="383466"/>
            <a:ext cx="8269314" cy="81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200" b="1" i="1" dirty="0" err="1">
                <a:solidFill>
                  <a:srgbClr val="FF0066"/>
                </a:solidFill>
                <a:latin typeface="+mn-lt"/>
              </a:rPr>
              <a:t>Nguồn</a:t>
            </a:r>
            <a:r>
              <a:rPr lang="en-US" sz="4200" b="1" i="1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4200" b="1" i="1" dirty="0" err="1">
                <a:solidFill>
                  <a:srgbClr val="FF0066"/>
                </a:solidFill>
                <a:latin typeface="+mn-lt"/>
              </a:rPr>
              <a:t>cung</a:t>
            </a:r>
            <a:r>
              <a:rPr lang="en-US" sz="4200" b="1" i="1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4200" b="1" i="1" dirty="0" err="1">
                <a:solidFill>
                  <a:srgbClr val="FF0066"/>
                </a:solidFill>
                <a:latin typeface="+mn-lt"/>
              </a:rPr>
              <a:t>cấp</a:t>
            </a:r>
            <a:r>
              <a:rPr lang="en-US" sz="4200" b="1" i="1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4200" b="1" i="1" dirty="0" err="1">
                <a:solidFill>
                  <a:srgbClr val="FF0066"/>
                </a:solidFill>
                <a:latin typeface="+mn-lt"/>
              </a:rPr>
              <a:t>iôt</a:t>
            </a:r>
            <a:endParaRPr lang="en-US" sz="4200" b="1" i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124" y="5640706"/>
            <a:ext cx="6709066" cy="427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310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/>
      <p:bldP spid="164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468075" y="2212781"/>
            <a:ext cx="17786826" cy="130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/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Natri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         B.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Canxi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      C.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            D.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Kẽm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84" name="Oval 8"/>
          <p:cNvSpPr>
            <a:spLocks noChangeArrowheads="1"/>
          </p:cNvSpPr>
          <p:nvPr/>
        </p:nvSpPr>
        <p:spPr bwMode="auto">
          <a:xfrm>
            <a:off x="3792446" y="2837215"/>
            <a:ext cx="780124" cy="667583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07" tIns="84353" rIns="168707" bIns="843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9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loangxuon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144" y="810101"/>
            <a:ext cx="5642897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169" y="5520690"/>
            <a:ext cx="5486872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6025" y="9841231"/>
            <a:ext cx="7801240" cy="6781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Bệnh còi xương do thiếu canxi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56025" y="4800601"/>
            <a:ext cx="8269314" cy="6781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Bệnh loãng xương do thiếu canxi</a:t>
            </a:r>
          </a:p>
        </p:txBody>
      </p:sp>
      <p:pic>
        <p:nvPicPr>
          <p:cNvPr id="17415" name="Picture 7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5463" y="1080135"/>
            <a:ext cx="4368694" cy="276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98256" y="960120"/>
            <a:ext cx="4017638" cy="312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98256" y="7680960"/>
            <a:ext cx="4124906" cy="288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5463" y="7628454"/>
            <a:ext cx="4368694" cy="297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98256" y="4200525"/>
            <a:ext cx="4056645" cy="324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8425339" y="0"/>
            <a:ext cx="10297636" cy="84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i="1">
                <a:solidFill>
                  <a:srgbClr val="FF0066"/>
                </a:solidFill>
              </a:rPr>
              <a:t>Nguồn cung cấp canxi</a:t>
            </a:r>
          </a:p>
        </p:txBody>
      </p:sp>
      <p:pic>
        <p:nvPicPr>
          <p:cNvPr id="16399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5463" y="4200525"/>
            <a:ext cx="4399032" cy="324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44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 autoUpdateAnimBg="0"/>
      <p:bldP spid="17414" grpId="0" animBg="1" autoUpdateAnimBg="0"/>
      <p:bldP spid="174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468074" y="3675464"/>
            <a:ext cx="18254901" cy="207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smtClean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hêmôglôbin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/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Phôtpho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     B.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Canxi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       C.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         D.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huỳnh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85" name="Oval 9"/>
          <p:cNvSpPr>
            <a:spLocks noChangeArrowheads="1"/>
          </p:cNvSpPr>
          <p:nvPr/>
        </p:nvSpPr>
        <p:spPr bwMode="auto">
          <a:xfrm>
            <a:off x="7165621" y="4322764"/>
            <a:ext cx="725322" cy="607577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07" tIns="84353" rIns="168707" bIns="843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75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6"/>
          <p:cNvSpPr>
            <a:spLocks noChangeArrowheads="1"/>
          </p:cNvSpPr>
          <p:nvPr/>
        </p:nvSpPr>
        <p:spPr bwMode="auto">
          <a:xfrm>
            <a:off x="0" y="1443789"/>
            <a:ext cx="17542042" cy="2320768"/>
          </a:xfrm>
          <a:prstGeom prst="cloudCallout">
            <a:avLst>
              <a:gd name="adj1" fmla="val -30227"/>
              <a:gd name="adj2" fmla="val 107120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square" lIns="168707" tIns="84353" rIns="168707" bIns="84353">
            <a:spAutoFit/>
          </a:bodyPr>
          <a:lstStyle/>
          <a:p>
            <a:r>
              <a:rPr lang="ca-ES-valencia" sz="4400" dirty="0" smtClean="0">
                <a:solidFill>
                  <a:srgbClr val="FF0000"/>
                </a:solidFill>
              </a:rPr>
              <a:t>5. </a:t>
            </a:r>
            <a:r>
              <a:rPr lang="en-US" sz="4400" dirty="0" smtClean="0">
                <a:solidFill>
                  <a:srgbClr val="FF0000"/>
                </a:solidFill>
              </a:rPr>
              <a:t>Vì </a:t>
            </a:r>
            <a:r>
              <a:rPr lang="en-US" sz="4400" dirty="0" err="1">
                <a:solidFill>
                  <a:srgbClr val="FF0000"/>
                </a:solidFill>
              </a:rPr>
              <a:t>sao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cần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bô</a:t>
            </a:r>
            <a:r>
              <a:rPr lang="en-US" sz="4400" dirty="0">
                <a:solidFill>
                  <a:srgbClr val="FF0000"/>
                </a:solidFill>
              </a:rPr>
              <a:t>̉ sung </a:t>
            </a:r>
            <a:r>
              <a:rPr lang="en-US" sz="4400" dirty="0" err="1">
                <a:solidFill>
                  <a:srgbClr val="FF0000"/>
                </a:solidFill>
              </a:rPr>
              <a:t>thức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ăn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giàu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chất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sắc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cho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các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ba</a:t>
            </a:r>
            <a:r>
              <a:rPr lang="en-US" sz="4400" dirty="0">
                <a:solidFill>
                  <a:srgbClr val="FF0000"/>
                </a:solidFill>
              </a:rPr>
              <a:t>̀ mẹ </a:t>
            </a:r>
            <a:r>
              <a:rPr lang="en-US" sz="4400" dirty="0" err="1">
                <a:solidFill>
                  <a:srgbClr val="FF0000"/>
                </a:solidFill>
              </a:rPr>
              <a:t>khi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mang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thai</a:t>
            </a:r>
            <a:r>
              <a:rPr lang="vi-VN" sz="4400" dirty="0" smtClean="0">
                <a:solidFill>
                  <a:srgbClr val="FF0000"/>
                </a:solidFill>
              </a:rPr>
              <a:t>?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0013" y="7483826"/>
            <a:ext cx="1649202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 smtClean="0">
                <a:solidFill>
                  <a:srgbClr val="FF0000"/>
                </a:solidFill>
              </a:rPr>
              <a:t>-</a:t>
            </a:r>
            <a:r>
              <a:rPr lang="en-US" sz="4400" dirty="0" smtClean="0"/>
              <a:t> </a:t>
            </a:r>
            <a:r>
              <a:rPr lang="en-US" sz="4400" dirty="0"/>
              <a:t>Vì </a:t>
            </a:r>
            <a:r>
              <a:rPr lang="en-US" sz="4400" dirty="0" err="1"/>
              <a:t>các</a:t>
            </a:r>
            <a:r>
              <a:rPr lang="en-US" sz="4400" dirty="0"/>
              <a:t> </a:t>
            </a:r>
            <a:r>
              <a:rPr lang="en-US" sz="4400" dirty="0" err="1"/>
              <a:t>ba</a:t>
            </a:r>
            <a:r>
              <a:rPr lang="en-US" sz="4400" dirty="0"/>
              <a:t>̀ mẹ </a:t>
            </a:r>
            <a:r>
              <a:rPr lang="en-US" sz="4400" dirty="0" err="1"/>
              <a:t>khi</a:t>
            </a:r>
            <a:r>
              <a:rPr lang="en-US" sz="4400" dirty="0"/>
              <a:t> </a:t>
            </a:r>
            <a:r>
              <a:rPr lang="en-US" sz="4400" dirty="0" err="1"/>
              <a:t>mang</a:t>
            </a:r>
            <a:r>
              <a:rPr lang="en-US" sz="4400" dirty="0"/>
              <a:t> </a:t>
            </a:r>
            <a:r>
              <a:rPr lang="en-US" sz="4400" dirty="0" err="1" smtClean="0"/>
              <a:t>thai</a:t>
            </a:r>
            <a:r>
              <a:rPr lang="en-US" sz="4400" dirty="0" smtClean="0"/>
              <a:t> </a:t>
            </a:r>
            <a:r>
              <a:rPr lang="en-US" sz="4400" dirty="0" err="1" smtClean="0"/>
              <a:t>cần</a:t>
            </a:r>
            <a:r>
              <a:rPr lang="en-US" sz="4400" dirty="0" smtClean="0"/>
              <a:t> </a:t>
            </a:r>
            <a:r>
              <a:rPr lang="en-US" sz="4400" dirty="0" err="1" smtClean="0"/>
              <a:t>bô</a:t>
            </a:r>
            <a:r>
              <a:rPr lang="en-US" sz="4400" dirty="0" smtClean="0"/>
              <a:t>̉ sung </a:t>
            </a:r>
            <a:r>
              <a:rPr lang="en-US" sz="4400" dirty="0" err="1" smtClean="0"/>
              <a:t>nhiều</a:t>
            </a:r>
            <a:r>
              <a:rPr lang="en-US" sz="4400" dirty="0" smtClean="0"/>
              <a:t> </a:t>
            </a:r>
            <a:r>
              <a:rPr lang="en-US" sz="4400" dirty="0" err="1" smtClean="0"/>
              <a:t>máu</a:t>
            </a:r>
            <a:r>
              <a:rPr lang="en-US" sz="4400" dirty="0" smtClean="0"/>
              <a:t> </a:t>
            </a:r>
            <a:r>
              <a:rPr lang="en-US" sz="4400" dirty="0" err="1" smtClean="0"/>
              <a:t>đê</a:t>
            </a:r>
            <a:r>
              <a:rPr lang="en-US" sz="4400" dirty="0" smtClean="0"/>
              <a:t>̉ </a:t>
            </a:r>
            <a:r>
              <a:rPr lang="en-US" sz="4400" dirty="0" err="1" smtClean="0"/>
              <a:t>cung</a:t>
            </a:r>
            <a:r>
              <a:rPr lang="en-US" sz="4400" dirty="0" smtClean="0"/>
              <a:t> </a:t>
            </a:r>
            <a:r>
              <a:rPr lang="en-US" sz="4400" dirty="0" err="1" smtClean="0"/>
              <a:t>cấp</a:t>
            </a:r>
            <a:r>
              <a:rPr lang="en-US" sz="4400" dirty="0" smtClean="0"/>
              <a:t> </a:t>
            </a:r>
            <a:r>
              <a:rPr lang="en-US" sz="4400" dirty="0" err="1" smtClean="0"/>
              <a:t>cho</a:t>
            </a:r>
            <a:r>
              <a:rPr lang="en-US" sz="4400" dirty="0" smtClean="0"/>
              <a:t> </a:t>
            </a:r>
            <a:r>
              <a:rPr lang="en-US" sz="4400" dirty="0" err="1" smtClean="0"/>
              <a:t>thai</a:t>
            </a:r>
            <a:r>
              <a:rPr lang="en-US" sz="4400" dirty="0" smtClean="0"/>
              <a:t> </a:t>
            </a:r>
            <a:r>
              <a:rPr lang="en-US" sz="4400" dirty="0" err="1" smtClean="0"/>
              <a:t>nhi</a:t>
            </a:r>
            <a:r>
              <a:rPr lang="en-US" sz="4400" dirty="0" smtClean="0"/>
              <a:t>, mà </a:t>
            </a:r>
            <a:r>
              <a:rPr lang="en-US" sz="4400" dirty="0" err="1"/>
              <a:t>chất</a:t>
            </a:r>
            <a:r>
              <a:rPr lang="en-US" sz="4400" dirty="0"/>
              <a:t> </a:t>
            </a:r>
            <a:r>
              <a:rPr lang="en-US" sz="4400" dirty="0" err="1" smtClean="0"/>
              <a:t>sắt</a:t>
            </a:r>
            <a:r>
              <a:rPr lang="en-US" sz="4400" dirty="0" smtClean="0"/>
              <a:t> là </a:t>
            </a:r>
            <a:r>
              <a:rPr lang="en-US" sz="4400" dirty="0" err="1" smtClean="0"/>
              <a:t>thành</a:t>
            </a:r>
            <a:r>
              <a:rPr lang="en-US" sz="4400" dirty="0" smtClean="0"/>
              <a:t> </a:t>
            </a:r>
            <a:r>
              <a:rPr lang="en-US" sz="4400" dirty="0" err="1" smtClean="0"/>
              <a:t>phần</a:t>
            </a:r>
            <a:r>
              <a:rPr lang="en-US" sz="4400" dirty="0" smtClean="0"/>
              <a:t> </a:t>
            </a:r>
            <a:r>
              <a:rPr lang="en-US" sz="4400" dirty="0" err="1" smtClean="0"/>
              <a:t>cấu</a:t>
            </a:r>
            <a:r>
              <a:rPr lang="en-US" sz="4400" dirty="0" smtClean="0"/>
              <a:t> </a:t>
            </a:r>
            <a:r>
              <a:rPr lang="en-US" sz="4400" dirty="0" err="1" smtClean="0"/>
              <a:t>tạo</a:t>
            </a:r>
            <a:r>
              <a:rPr lang="en-US" sz="4400" dirty="0" smtClean="0"/>
              <a:t> </a:t>
            </a:r>
            <a:r>
              <a:rPr lang="en-US" sz="4400" dirty="0" err="1" smtClean="0"/>
              <a:t>của</a:t>
            </a:r>
            <a:r>
              <a:rPr lang="en-US" sz="4400" dirty="0" smtClean="0"/>
              <a:t> </a:t>
            </a:r>
            <a:r>
              <a:rPr lang="en-US" sz="4400" dirty="0" err="1" smtClean="0"/>
              <a:t>hêmôglôbin</a:t>
            </a:r>
            <a:r>
              <a:rPr lang="en-US" sz="4400" dirty="0" smtClean="0"/>
              <a:t> </a:t>
            </a:r>
            <a:r>
              <a:rPr lang="en-US" sz="4400" dirty="0" err="1" smtClean="0"/>
              <a:t>trong</a:t>
            </a:r>
            <a:r>
              <a:rPr lang="en-US" sz="4400" dirty="0" smtClean="0"/>
              <a:t> </a:t>
            </a:r>
            <a:r>
              <a:rPr lang="en-US" sz="4400" dirty="0" err="1" smtClean="0"/>
              <a:t>hồng</a:t>
            </a:r>
            <a:r>
              <a:rPr lang="en-US" sz="4400" dirty="0" smtClean="0"/>
              <a:t> </a:t>
            </a:r>
            <a:r>
              <a:rPr lang="en-US" sz="4400" dirty="0" err="1" smtClean="0"/>
              <a:t>cầu</a:t>
            </a:r>
            <a:r>
              <a:rPr lang="en-US" sz="4400" dirty="0" smtClean="0"/>
              <a:t> ( </a:t>
            </a:r>
            <a:r>
              <a:rPr lang="en-US" sz="4400" dirty="0" err="1" smtClean="0"/>
              <a:t>máu</a:t>
            </a:r>
            <a:r>
              <a:rPr lang="en-US" sz="4400" dirty="0" smtClean="0"/>
              <a:t>).</a:t>
            </a:r>
            <a:endParaRPr lang="vi-VN" sz="4400" dirty="0"/>
          </a:p>
          <a:p>
            <a:r>
              <a:rPr lang="ca-ES-valencia" sz="4400" dirty="0" smtClean="0"/>
              <a:t> </a:t>
            </a:r>
            <a:endParaRPr lang="en-US" sz="4400" dirty="0"/>
          </a:p>
          <a:p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00260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936148" y="1304290"/>
            <a:ext cx="16850678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smtClean="0">
                <a:latin typeface="Times New Roman" pitchFamily="18" charset="0"/>
                <a:cs typeface="Times New Roman" pitchFamily="18" charset="0"/>
              </a:rPr>
              <a:t>6: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 smtClean="0">
                <a:latin typeface="Times New Roman" pitchFamily="18" charset="0"/>
                <a:cs typeface="Times New Roman" pitchFamily="18" charset="0"/>
              </a:rPr>
              <a:t>muối</a:t>
            </a:r>
            <a:r>
              <a:rPr lang="en-US" sz="3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 smtClean="0">
                <a:latin typeface="Times New Roman" pitchFamily="18" charset="0"/>
                <a:cs typeface="Times New Roman" pitchFamily="18" charset="0"/>
              </a:rPr>
              <a:t>huỳnh</a:t>
            </a:r>
            <a:r>
              <a:rPr lang="en-US" sz="3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i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            A.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            B.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̀,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cừu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spcBef>
                <a:spcPct val="20000"/>
              </a:spcBef>
            </a:pP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            C.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spcBef>
                <a:spcPct val="20000"/>
              </a:spcBef>
            </a:pP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            D.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1382" name="Oval 6"/>
          <p:cNvSpPr>
            <a:spLocks noChangeArrowheads="1"/>
          </p:cNvSpPr>
          <p:nvPr/>
        </p:nvSpPr>
        <p:spPr bwMode="auto">
          <a:xfrm>
            <a:off x="2431283" y="2764928"/>
            <a:ext cx="711864" cy="577573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07" tIns="84353" rIns="168707" bIns="843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0066"/>
              </a:solidFill>
            </a:endParaRP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624099" y="5127189"/>
            <a:ext cx="17474777" cy="216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smtClean="0">
                <a:latin typeface="Times New Roman" pitchFamily="18" charset="0"/>
                <a:cs typeface="Times New Roman" pitchFamily="18" charset="0"/>
              </a:rPr>
              <a:t>7: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7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20000"/>
              </a:spcBef>
            </a:pP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           A.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Kẽm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         B.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Canxi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           C.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            D.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Iôt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5200" i="1" dirty="0"/>
          </a:p>
        </p:txBody>
      </p:sp>
      <p:sp>
        <p:nvSpPr>
          <p:cNvPr id="101387" name="Oval 11"/>
          <p:cNvSpPr>
            <a:spLocks noChangeArrowheads="1"/>
          </p:cNvSpPr>
          <p:nvPr/>
        </p:nvSpPr>
        <p:spPr bwMode="auto">
          <a:xfrm>
            <a:off x="1986580" y="5899785"/>
            <a:ext cx="693085" cy="615077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07" tIns="84353" rIns="168707" bIns="843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7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1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1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 animBg="1"/>
      <p:bldP spid="10138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6149" y="432555"/>
            <a:ext cx="16850678" cy="1007625"/>
          </a:xfrm>
        </p:spPr>
        <p:txBody>
          <a:bodyPr/>
          <a:lstStyle/>
          <a:p>
            <a:pPr eaLnBrk="1" hangingPunct="1"/>
            <a:r>
              <a:rPr lang="en-US" altLang="en-US" sz="5900" b="1" dirty="0" err="1">
                <a:solidFill>
                  <a:srgbClr val="FF0066"/>
                </a:solidFill>
                <a:latin typeface="+mn-lt"/>
              </a:rPr>
              <a:t>Nguồn</a:t>
            </a:r>
            <a:r>
              <a:rPr lang="en-US" altLang="en-US" sz="5900" b="1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altLang="en-US" sz="5900" b="1" dirty="0" err="1">
                <a:solidFill>
                  <a:srgbClr val="FF0066"/>
                </a:solidFill>
                <a:latin typeface="+mn-lt"/>
              </a:rPr>
              <a:t>cung</a:t>
            </a:r>
            <a:r>
              <a:rPr lang="en-US" altLang="en-US" sz="5900" b="1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altLang="en-US" sz="5900" b="1" dirty="0" err="1">
                <a:solidFill>
                  <a:srgbClr val="FF0066"/>
                </a:solidFill>
                <a:latin typeface="+mn-lt"/>
              </a:rPr>
              <a:t>cấp</a:t>
            </a:r>
            <a:r>
              <a:rPr lang="en-US" altLang="en-US" sz="5900" b="1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5900" b="1" dirty="0">
                <a:solidFill>
                  <a:srgbClr val="FF0066"/>
                </a:solidFill>
                <a:latin typeface="+mn-lt"/>
              </a:rPr>
              <a:t>1 </a:t>
            </a:r>
            <a:r>
              <a:rPr lang="en-US" sz="5900" b="1" dirty="0" err="1">
                <a:solidFill>
                  <a:srgbClr val="FF0066"/>
                </a:solidFill>
                <a:latin typeface="+mn-lt"/>
              </a:rPr>
              <a:t>số</a:t>
            </a:r>
            <a:r>
              <a:rPr lang="en-US" sz="5900" b="1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altLang="en-US" sz="5900" b="1" dirty="0" err="1">
                <a:solidFill>
                  <a:srgbClr val="FF0066"/>
                </a:solidFill>
                <a:latin typeface="+mn-lt"/>
              </a:rPr>
              <a:t>muối</a:t>
            </a:r>
            <a:r>
              <a:rPr lang="en-US" altLang="en-US" sz="5900" b="1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altLang="en-US" sz="5900" b="1" dirty="0" err="1">
                <a:solidFill>
                  <a:srgbClr val="FF0066"/>
                </a:solidFill>
                <a:latin typeface="+mn-lt"/>
              </a:rPr>
              <a:t>khoáng</a:t>
            </a:r>
            <a:endParaRPr lang="en-US" altLang="en-US" sz="59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14339" name="Picture 3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6082" y="1680211"/>
            <a:ext cx="5178074" cy="38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149" y="6240780"/>
            <a:ext cx="5928942" cy="396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124" y="1680210"/>
            <a:ext cx="6084967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7452" y="1680210"/>
            <a:ext cx="4836769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4221" y="6360795"/>
            <a:ext cx="4797762" cy="372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1271317535-48439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9064" y="6360795"/>
            <a:ext cx="52658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AutoShape 10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694653" y="10081260"/>
            <a:ext cx="2028322" cy="72009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07" tIns="84353" rIns="168707" bIns="84353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8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39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521" y="432555"/>
            <a:ext cx="11389810" cy="1007625"/>
          </a:xfrm>
        </p:spPr>
        <p:txBody>
          <a:bodyPr/>
          <a:lstStyle/>
          <a:p>
            <a:r>
              <a:rPr lang="en-US" sz="5200" b="1" dirty="0" err="1" smtClean="0">
                <a:solidFill>
                  <a:srgbClr val="0000FF"/>
                </a:solidFill>
                <a:latin typeface="+mn-lt"/>
              </a:rPr>
              <a:t>Thảo</a:t>
            </a:r>
            <a:r>
              <a:rPr lang="en-US" sz="52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5200" b="1" dirty="0" err="1" smtClean="0">
                <a:solidFill>
                  <a:srgbClr val="0000FF"/>
                </a:solidFill>
                <a:latin typeface="+mn-lt"/>
              </a:rPr>
              <a:t>luận</a:t>
            </a:r>
            <a:r>
              <a:rPr lang="en-US" sz="52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5200" b="1" dirty="0" err="1" smtClean="0">
                <a:solidFill>
                  <a:srgbClr val="0000FF"/>
                </a:solidFill>
                <a:latin typeface="+mn-lt"/>
              </a:rPr>
              <a:t>nhóm</a:t>
            </a:r>
            <a:endParaRPr lang="en-US" sz="5200" dirty="0">
              <a:latin typeface="+mn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24099" y="1800225"/>
            <a:ext cx="17630801" cy="444055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4400" i="1" dirty="0"/>
              <a:t>1.  </a:t>
            </a:r>
            <a:r>
              <a:rPr lang="en-US" sz="4400" i="1" dirty="0" err="1"/>
              <a:t>Vì</a:t>
            </a:r>
            <a:r>
              <a:rPr lang="en-US" sz="4400" i="1" dirty="0"/>
              <a:t> </a:t>
            </a:r>
            <a:r>
              <a:rPr lang="en-US" sz="4400" i="1" dirty="0" err="1"/>
              <a:t>sao</a:t>
            </a:r>
            <a:r>
              <a:rPr lang="en-US" sz="4400" i="1" dirty="0"/>
              <a:t> </a:t>
            </a:r>
            <a:r>
              <a:rPr lang="en-US" sz="4400" i="1" dirty="0" err="1"/>
              <a:t>trẻ</a:t>
            </a:r>
            <a:r>
              <a:rPr lang="en-US" sz="4400" i="1" dirty="0"/>
              <a:t> </a:t>
            </a:r>
            <a:r>
              <a:rPr lang="en-US" sz="4400" i="1" dirty="0" err="1"/>
              <a:t>em</a:t>
            </a:r>
            <a:r>
              <a:rPr lang="en-US" sz="4400" i="1" dirty="0"/>
              <a:t> </a:t>
            </a:r>
            <a:r>
              <a:rPr lang="en-US" sz="4400" i="1" dirty="0" err="1"/>
              <a:t>thiếu</a:t>
            </a:r>
            <a:r>
              <a:rPr lang="en-US" sz="4400" i="1" dirty="0"/>
              <a:t> Vitamin D </a:t>
            </a:r>
            <a:r>
              <a:rPr lang="en-US" sz="4400" i="1" dirty="0" err="1"/>
              <a:t>thì</a:t>
            </a:r>
            <a:r>
              <a:rPr lang="en-US" sz="4400" i="1" dirty="0"/>
              <a:t> </a:t>
            </a:r>
            <a:r>
              <a:rPr lang="en-US" sz="4400" i="1" dirty="0" err="1"/>
              <a:t>bị</a:t>
            </a:r>
            <a:r>
              <a:rPr lang="en-US" sz="4400" i="1" dirty="0"/>
              <a:t> </a:t>
            </a:r>
            <a:r>
              <a:rPr lang="en-US" sz="4400" i="1" dirty="0" err="1"/>
              <a:t>còi</a:t>
            </a:r>
            <a:r>
              <a:rPr lang="en-US" sz="4400" i="1" dirty="0"/>
              <a:t> </a:t>
            </a:r>
            <a:r>
              <a:rPr lang="en-US" sz="4400" i="1" dirty="0" err="1"/>
              <a:t>xương</a:t>
            </a:r>
            <a:r>
              <a:rPr lang="en-US" sz="4400" i="1" dirty="0"/>
              <a:t>?</a:t>
            </a:r>
          </a:p>
          <a:p>
            <a:endParaRPr lang="en-US" sz="4400" dirty="0"/>
          </a:p>
          <a:p>
            <a:pPr>
              <a:buFontTx/>
              <a:buNone/>
            </a:pPr>
            <a:r>
              <a:rPr lang="en-US" sz="4400" i="1" dirty="0"/>
              <a:t>2.  </a:t>
            </a:r>
            <a:r>
              <a:rPr lang="en-US" sz="4400" i="1" dirty="0" err="1"/>
              <a:t>Vì</a:t>
            </a:r>
            <a:r>
              <a:rPr lang="en-US" sz="4400" i="1" dirty="0"/>
              <a:t> </a:t>
            </a:r>
            <a:r>
              <a:rPr lang="en-US" sz="4400" i="1" dirty="0" err="1"/>
              <a:t>sao</a:t>
            </a:r>
            <a:r>
              <a:rPr lang="en-US" sz="4400" i="1" dirty="0"/>
              <a:t> </a:t>
            </a:r>
            <a:r>
              <a:rPr lang="en-US" sz="4400" i="1" dirty="0" err="1"/>
              <a:t>nhà</a:t>
            </a:r>
            <a:r>
              <a:rPr lang="en-US" sz="4400" i="1" dirty="0"/>
              <a:t> </a:t>
            </a:r>
            <a:r>
              <a:rPr lang="en-US" sz="4400" i="1" dirty="0" err="1"/>
              <a:t>nước</a:t>
            </a:r>
            <a:r>
              <a:rPr lang="en-US" sz="4400" i="1" dirty="0"/>
              <a:t> ta </a:t>
            </a:r>
            <a:r>
              <a:rPr lang="en-US" sz="4400" i="1" dirty="0" err="1"/>
              <a:t>vận</a:t>
            </a:r>
            <a:r>
              <a:rPr lang="en-US" sz="4400" i="1" dirty="0"/>
              <a:t> </a:t>
            </a:r>
            <a:r>
              <a:rPr lang="en-US" sz="4400" i="1" dirty="0" err="1"/>
              <a:t>động</a:t>
            </a:r>
            <a:r>
              <a:rPr lang="en-US" sz="4400" i="1" dirty="0"/>
              <a:t> </a:t>
            </a:r>
            <a:r>
              <a:rPr lang="en-US" sz="4400" i="1" dirty="0" err="1"/>
              <a:t>nhân</a:t>
            </a:r>
            <a:r>
              <a:rPr lang="en-US" sz="4400" i="1" dirty="0"/>
              <a:t> </a:t>
            </a:r>
            <a:r>
              <a:rPr lang="en-US" sz="4400" i="1" dirty="0" err="1"/>
              <a:t>dân</a:t>
            </a:r>
            <a:r>
              <a:rPr lang="en-US" sz="4400" i="1" dirty="0"/>
              <a:t> </a:t>
            </a:r>
            <a:r>
              <a:rPr lang="en-US" sz="4400" i="1" dirty="0" err="1"/>
              <a:t>sử</a:t>
            </a:r>
            <a:r>
              <a:rPr lang="en-US" sz="4400" i="1" dirty="0"/>
              <a:t> </a:t>
            </a:r>
            <a:r>
              <a:rPr lang="en-US" sz="4400" i="1" dirty="0" err="1"/>
              <a:t>dụng</a:t>
            </a:r>
            <a:r>
              <a:rPr lang="en-US" sz="4400" i="1" dirty="0"/>
              <a:t> </a:t>
            </a:r>
            <a:r>
              <a:rPr lang="en-US" sz="4400" i="1" dirty="0" err="1"/>
              <a:t>muối</a:t>
            </a:r>
            <a:r>
              <a:rPr lang="en-US" sz="4400" i="1" dirty="0"/>
              <a:t> </a:t>
            </a:r>
            <a:r>
              <a:rPr lang="en-US" sz="4400" i="1" dirty="0" err="1"/>
              <a:t>Iôt</a:t>
            </a:r>
            <a:r>
              <a:rPr lang="en-US" sz="4400" i="1" dirty="0"/>
              <a:t>?</a:t>
            </a:r>
          </a:p>
          <a:p>
            <a:endParaRPr lang="en-US" sz="4400" dirty="0"/>
          </a:p>
          <a:p>
            <a:pPr>
              <a:buFontTx/>
              <a:buNone/>
            </a:pPr>
            <a:r>
              <a:rPr lang="en-US" sz="4400" i="1" dirty="0"/>
              <a:t>3.  </a:t>
            </a:r>
            <a:r>
              <a:rPr lang="en-US" sz="4400" i="1" dirty="0" err="1"/>
              <a:t>Trong</a:t>
            </a:r>
            <a:r>
              <a:rPr lang="en-US" sz="4400" i="1" dirty="0"/>
              <a:t> </a:t>
            </a:r>
            <a:r>
              <a:rPr lang="en-US" sz="4400" i="1" dirty="0" err="1"/>
              <a:t>khẩu</a:t>
            </a:r>
            <a:r>
              <a:rPr lang="en-US" sz="4400" i="1" dirty="0"/>
              <a:t> </a:t>
            </a:r>
            <a:r>
              <a:rPr lang="en-US" sz="4400" i="1" dirty="0" err="1"/>
              <a:t>phần</a:t>
            </a:r>
            <a:r>
              <a:rPr lang="en-US" sz="4400" i="1" dirty="0"/>
              <a:t> </a:t>
            </a:r>
            <a:r>
              <a:rPr lang="en-US" sz="4400" i="1" dirty="0" err="1"/>
              <a:t>ăn</a:t>
            </a:r>
            <a:r>
              <a:rPr lang="en-US" sz="4400" i="1" dirty="0"/>
              <a:t> </a:t>
            </a:r>
            <a:r>
              <a:rPr lang="en-US" sz="4400" i="1" dirty="0" err="1"/>
              <a:t>hàng</a:t>
            </a:r>
            <a:r>
              <a:rPr lang="en-US" sz="4400" i="1" dirty="0"/>
              <a:t> </a:t>
            </a:r>
            <a:r>
              <a:rPr lang="en-US" sz="4400" i="1" dirty="0" err="1"/>
              <a:t>ngày</a:t>
            </a:r>
            <a:r>
              <a:rPr lang="en-US" sz="4400" i="1" dirty="0"/>
              <a:t> </a:t>
            </a:r>
            <a:r>
              <a:rPr lang="en-US" sz="4400" i="1" dirty="0" err="1"/>
              <a:t>cần</a:t>
            </a:r>
            <a:r>
              <a:rPr lang="en-US" sz="4400" i="1" dirty="0"/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cung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cấp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/>
              <a:t>những</a:t>
            </a:r>
            <a:r>
              <a:rPr lang="en-US" sz="4400" i="1" dirty="0"/>
              <a:t> </a:t>
            </a:r>
            <a:r>
              <a:rPr lang="en-US" sz="4400" i="1" dirty="0" err="1"/>
              <a:t>loại</a:t>
            </a:r>
            <a:r>
              <a:rPr lang="en-US" sz="4400" i="1" dirty="0"/>
              <a:t> </a:t>
            </a:r>
            <a:r>
              <a:rPr lang="en-US" sz="4400" i="1" dirty="0" err="1"/>
              <a:t>thực</a:t>
            </a:r>
            <a:r>
              <a:rPr lang="en-US" sz="4400" i="1" dirty="0"/>
              <a:t> </a:t>
            </a:r>
            <a:r>
              <a:rPr lang="en-US" sz="4400" i="1" dirty="0" err="1"/>
              <a:t>phẩm</a:t>
            </a:r>
            <a:r>
              <a:rPr lang="en-US" sz="4400" i="1" dirty="0"/>
              <a:t> </a:t>
            </a:r>
            <a:r>
              <a:rPr lang="en-US" sz="4400" i="1" dirty="0" err="1"/>
              <a:t>nào</a:t>
            </a:r>
            <a:r>
              <a:rPr lang="en-US" sz="4400" i="1" dirty="0"/>
              <a:t> </a:t>
            </a:r>
            <a:r>
              <a:rPr lang="en-US" sz="4400" i="1" dirty="0" err="1"/>
              <a:t>và</a:t>
            </a:r>
            <a:r>
              <a:rPr lang="en-US" sz="4400" i="1" dirty="0"/>
              <a:t> </a:t>
            </a:r>
            <a:r>
              <a:rPr lang="en-US" sz="4400" i="1" dirty="0" smtClean="0"/>
              <a:t> </a:t>
            </a:r>
            <a:r>
              <a:rPr lang="en-US" sz="4400" i="1" dirty="0" err="1" smtClean="0">
                <a:solidFill>
                  <a:srgbClr val="FF0000"/>
                </a:solidFill>
              </a:rPr>
              <a:t>chế</a:t>
            </a:r>
            <a:r>
              <a:rPr lang="en-US" sz="4400" i="1" dirty="0" smtClean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biến</a:t>
            </a:r>
            <a:r>
              <a:rPr lang="en-US" sz="4400" i="1" dirty="0"/>
              <a:t> </a:t>
            </a:r>
            <a:r>
              <a:rPr lang="en-US" sz="4400" i="1" dirty="0" err="1"/>
              <a:t>như</a:t>
            </a:r>
            <a:r>
              <a:rPr lang="en-US" sz="4400" i="1" dirty="0"/>
              <a:t> </a:t>
            </a:r>
            <a:r>
              <a:rPr lang="en-US" sz="4400" i="1" dirty="0" err="1"/>
              <a:t>thế</a:t>
            </a:r>
            <a:r>
              <a:rPr lang="en-US" sz="4400" i="1" dirty="0"/>
              <a:t> </a:t>
            </a:r>
            <a:r>
              <a:rPr lang="en-US" sz="4400" i="1" dirty="0" err="1"/>
              <a:t>nào</a:t>
            </a:r>
            <a:r>
              <a:rPr lang="en-US" sz="4400" i="1" dirty="0"/>
              <a:t> </a:t>
            </a:r>
            <a:r>
              <a:rPr lang="en-US" sz="4400" i="1" dirty="0" err="1"/>
              <a:t>để</a:t>
            </a:r>
            <a:r>
              <a:rPr lang="en-US" sz="4400" i="1" dirty="0"/>
              <a:t> </a:t>
            </a:r>
            <a:r>
              <a:rPr lang="en-US" sz="4400" i="1" dirty="0" err="1"/>
              <a:t>đảm</a:t>
            </a:r>
            <a:r>
              <a:rPr lang="en-US" sz="4400" i="1" dirty="0"/>
              <a:t> </a:t>
            </a:r>
            <a:r>
              <a:rPr lang="en-US" sz="4400" i="1" dirty="0" err="1"/>
              <a:t>bảo</a:t>
            </a:r>
            <a:r>
              <a:rPr lang="en-US" sz="4400" i="1" dirty="0"/>
              <a:t> </a:t>
            </a:r>
            <a:r>
              <a:rPr lang="en-US" sz="4400" i="1" dirty="0" err="1"/>
              <a:t>đủ</a:t>
            </a:r>
            <a:r>
              <a:rPr lang="en-US" sz="4400" i="1" dirty="0"/>
              <a:t> Vitamin </a:t>
            </a:r>
            <a:r>
              <a:rPr lang="en-US" sz="4400" i="1" dirty="0" err="1"/>
              <a:t>và</a:t>
            </a:r>
            <a:r>
              <a:rPr lang="en-US" sz="4400" dirty="0"/>
              <a:t> </a:t>
            </a:r>
            <a:r>
              <a:rPr lang="en-US" sz="4400" i="1" dirty="0" err="1"/>
              <a:t>muối</a:t>
            </a:r>
            <a:r>
              <a:rPr lang="en-US" sz="4400" i="1" dirty="0"/>
              <a:t> </a:t>
            </a:r>
            <a:r>
              <a:rPr lang="en-US" sz="4400" i="1" dirty="0" err="1"/>
              <a:t>khoáng</a:t>
            </a:r>
            <a:r>
              <a:rPr lang="en-US" sz="4400" i="1" dirty="0"/>
              <a:t> </a:t>
            </a:r>
            <a:r>
              <a:rPr lang="en-US" sz="4400" i="1" dirty="0" err="1"/>
              <a:t>cho</a:t>
            </a:r>
            <a:r>
              <a:rPr lang="en-US" sz="4400" i="1" dirty="0"/>
              <a:t> </a:t>
            </a:r>
            <a:r>
              <a:rPr lang="en-US" sz="4400" i="1" dirty="0" err="1"/>
              <a:t>cơ</a:t>
            </a:r>
            <a:r>
              <a:rPr lang="en-US" sz="4400" i="1" dirty="0"/>
              <a:t> </a:t>
            </a:r>
            <a:r>
              <a:rPr lang="en-US" sz="4400" i="1" dirty="0" err="1"/>
              <a:t>thể</a:t>
            </a:r>
            <a:r>
              <a:rPr lang="en-US" sz="4400" i="1" dirty="0"/>
              <a:t>?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79764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12050" y="1625600"/>
            <a:ext cx="17942851" cy="8986519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just"/>
            <a:endParaRPr lang="en-US" sz="4400" dirty="0">
              <a:solidFill>
                <a:srgbClr val="0000FF"/>
              </a:solidFill>
            </a:endParaRPr>
          </a:p>
          <a:p>
            <a:pPr algn="just">
              <a:buFontTx/>
              <a:buNone/>
            </a:pPr>
            <a:r>
              <a:rPr lang="en-US" sz="4400" dirty="0">
                <a:solidFill>
                  <a:srgbClr val="0000FF"/>
                </a:solidFill>
              </a:rPr>
              <a:t>           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vitamin,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quả,thịt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1912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lipit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gluxit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cấp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Frank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vitamin (vitamin =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) ”</a:t>
            </a:r>
          </a:p>
          <a:p>
            <a:pPr algn="just">
              <a:buFontTx/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		Vitamin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vitamin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Vitamin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cấp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yếu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tổng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vitamin.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31"/>
          <p:cNvSpPr>
            <a:spLocks noChangeArrowheads="1" noChangeShapeType="1" noTextEdit="1"/>
          </p:cNvSpPr>
          <p:nvPr/>
        </p:nvSpPr>
        <p:spPr bwMode="auto">
          <a:xfrm>
            <a:off x="5" y="536177"/>
            <a:ext cx="10134595" cy="1065133"/>
          </a:xfrm>
          <a:prstGeom prst="rect">
            <a:avLst/>
          </a:prstGeom>
        </p:spPr>
        <p:txBody>
          <a:bodyPr wrap="none" lIns="168707" tIns="84353" rIns="168707" bIns="84353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en-US" sz="6600" kern="10" dirty="0" smtClean="0">
                <a:ln w="0"/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.VnBahamasBH" panose="020BE200000000000000" pitchFamily="34" charset="0"/>
              </a:rPr>
              <a:t> </a:t>
            </a:r>
            <a:r>
              <a:rPr lang="en-US" sz="6600" kern="10" dirty="0" smtClean="0">
                <a:ln w="0"/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I. Vitamin</a:t>
            </a:r>
            <a:endParaRPr lang="en-US" sz="6600" kern="10" dirty="0">
              <a:ln w="0"/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26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240030"/>
            <a:ext cx="16070554" cy="84010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en-US" sz="4400" i="1" dirty="0">
                <a:solidFill>
                  <a:srgbClr val="FF0066"/>
                </a:solidFill>
                <a:hlinkClick r:id="rId2" action="ppaction://hlinksldjump"/>
              </a:rPr>
              <a:t>1.  </a:t>
            </a:r>
            <a:r>
              <a:rPr lang="en-US" sz="4400" i="1" dirty="0" err="1">
                <a:solidFill>
                  <a:srgbClr val="FF0066"/>
                </a:solidFill>
                <a:hlinkClick r:id="rId2" action="ppaction://hlinksldjump"/>
              </a:rPr>
              <a:t>Vì</a:t>
            </a:r>
            <a:r>
              <a:rPr lang="en-US" sz="4400" i="1" dirty="0">
                <a:solidFill>
                  <a:srgbClr val="FF0066"/>
                </a:solidFill>
                <a:hlinkClick r:id="rId2" action="ppaction://hlinksldjump"/>
              </a:rPr>
              <a:t> </a:t>
            </a:r>
            <a:r>
              <a:rPr lang="en-US" sz="4400" i="1" dirty="0" err="1">
                <a:solidFill>
                  <a:srgbClr val="FF0066"/>
                </a:solidFill>
                <a:hlinkClick r:id="rId2" action="ppaction://hlinksldjump"/>
              </a:rPr>
              <a:t>sao</a:t>
            </a:r>
            <a:r>
              <a:rPr lang="en-US" sz="4400" i="1" dirty="0">
                <a:solidFill>
                  <a:srgbClr val="FF0066"/>
                </a:solidFill>
                <a:hlinkClick r:id="rId2" action="ppaction://hlinksldjump"/>
              </a:rPr>
              <a:t> </a:t>
            </a:r>
            <a:r>
              <a:rPr lang="en-US" sz="4400" i="1" dirty="0" err="1">
                <a:solidFill>
                  <a:srgbClr val="FF0066"/>
                </a:solidFill>
                <a:hlinkClick r:id="rId2" action="ppaction://hlinksldjump"/>
              </a:rPr>
              <a:t>trẻ</a:t>
            </a:r>
            <a:r>
              <a:rPr lang="en-US" sz="4400" i="1" dirty="0">
                <a:solidFill>
                  <a:srgbClr val="FF0066"/>
                </a:solidFill>
                <a:hlinkClick r:id="rId2" action="ppaction://hlinksldjump"/>
              </a:rPr>
              <a:t> </a:t>
            </a:r>
            <a:r>
              <a:rPr lang="en-US" sz="4400" i="1" dirty="0" err="1">
                <a:solidFill>
                  <a:srgbClr val="FF0066"/>
                </a:solidFill>
                <a:hlinkClick r:id="rId2" action="ppaction://hlinksldjump"/>
              </a:rPr>
              <a:t>em</a:t>
            </a:r>
            <a:r>
              <a:rPr lang="en-US" sz="4400" i="1" dirty="0">
                <a:solidFill>
                  <a:srgbClr val="FF0066"/>
                </a:solidFill>
                <a:hlinkClick r:id="rId2" action="ppaction://hlinksldjump"/>
              </a:rPr>
              <a:t> </a:t>
            </a:r>
            <a:r>
              <a:rPr lang="en-US" sz="4400" i="1" dirty="0" err="1">
                <a:solidFill>
                  <a:srgbClr val="FF0066"/>
                </a:solidFill>
                <a:hlinkClick r:id="rId2" action="ppaction://hlinksldjump"/>
              </a:rPr>
              <a:t>thiếu</a:t>
            </a:r>
            <a:r>
              <a:rPr lang="en-US" sz="4400" i="1" dirty="0">
                <a:solidFill>
                  <a:srgbClr val="FF0066"/>
                </a:solidFill>
                <a:hlinkClick r:id="rId2" action="ppaction://hlinksldjump"/>
              </a:rPr>
              <a:t> Vitamin D </a:t>
            </a:r>
            <a:r>
              <a:rPr lang="en-US" sz="4400" i="1" dirty="0" err="1">
                <a:solidFill>
                  <a:srgbClr val="FF0066"/>
                </a:solidFill>
                <a:hlinkClick r:id="rId2" action="ppaction://hlinksldjump"/>
              </a:rPr>
              <a:t>thì</a:t>
            </a:r>
            <a:r>
              <a:rPr lang="en-US" sz="4400" i="1" dirty="0">
                <a:solidFill>
                  <a:srgbClr val="FF0066"/>
                </a:solidFill>
                <a:hlinkClick r:id="rId2" action="ppaction://hlinksldjump"/>
              </a:rPr>
              <a:t> </a:t>
            </a:r>
            <a:r>
              <a:rPr lang="en-US" sz="4400" i="1" dirty="0" err="1">
                <a:solidFill>
                  <a:srgbClr val="FF0066"/>
                </a:solidFill>
                <a:hlinkClick r:id="rId2" action="ppaction://hlinksldjump"/>
              </a:rPr>
              <a:t>bị</a:t>
            </a:r>
            <a:r>
              <a:rPr lang="en-US" sz="4400" i="1" dirty="0">
                <a:solidFill>
                  <a:srgbClr val="FF0066"/>
                </a:solidFill>
                <a:hlinkClick r:id="rId2" action="ppaction://hlinksldjump"/>
              </a:rPr>
              <a:t> </a:t>
            </a:r>
            <a:r>
              <a:rPr lang="en-US" sz="4400" i="1" dirty="0" err="1">
                <a:solidFill>
                  <a:srgbClr val="FF0066"/>
                </a:solidFill>
                <a:hlinkClick r:id="rId2" action="ppaction://hlinksldjump"/>
              </a:rPr>
              <a:t>còi</a:t>
            </a:r>
            <a:r>
              <a:rPr lang="en-US" sz="4400" i="1" dirty="0">
                <a:solidFill>
                  <a:srgbClr val="FF0066"/>
                </a:solidFill>
                <a:hlinkClick r:id="rId2" action="ppaction://hlinksldjump"/>
              </a:rPr>
              <a:t> </a:t>
            </a:r>
            <a:r>
              <a:rPr lang="en-US" sz="4400" i="1" dirty="0" err="1">
                <a:solidFill>
                  <a:srgbClr val="FF0066"/>
                </a:solidFill>
                <a:hlinkClick r:id="rId2" action="ppaction://hlinksldjump"/>
              </a:rPr>
              <a:t>xương</a:t>
            </a:r>
            <a:r>
              <a:rPr lang="en-US" sz="4400" i="1" dirty="0">
                <a:solidFill>
                  <a:srgbClr val="FF0066"/>
                </a:solidFill>
                <a:hlinkClick r:id="rId2" action="ppaction://hlinksldjump"/>
              </a:rPr>
              <a:t>?</a:t>
            </a:r>
            <a:endParaRPr lang="en-US" sz="4400" i="1" dirty="0">
              <a:solidFill>
                <a:srgbClr val="FF0066"/>
              </a:solidFill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01600" y="1050811"/>
            <a:ext cx="19503099" cy="80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 </a:t>
            </a:r>
            <a:r>
              <a:rPr lang="en-US" sz="4100" dirty="0" err="1" smtClean="0">
                <a:latin typeface="+mn-lt"/>
              </a:rPr>
              <a:t>Vì</a:t>
            </a:r>
            <a:r>
              <a:rPr lang="en-US" sz="4100" dirty="0" smtClean="0">
                <a:latin typeface="+mn-lt"/>
              </a:rPr>
              <a:t>  </a:t>
            </a:r>
            <a:r>
              <a:rPr lang="en-US" sz="4100" dirty="0" err="1" smtClean="0">
                <a:latin typeface="+mn-lt"/>
              </a:rPr>
              <a:t>cơ</a:t>
            </a:r>
            <a:r>
              <a:rPr lang="en-US" sz="4100" dirty="0" smtClean="0">
                <a:latin typeface="+mn-lt"/>
              </a:rPr>
              <a:t> </a:t>
            </a:r>
            <a:r>
              <a:rPr lang="en-US" sz="4100" dirty="0" err="1" smtClean="0">
                <a:latin typeface="+mn-lt"/>
              </a:rPr>
              <a:t>thể</a:t>
            </a:r>
            <a:r>
              <a:rPr lang="en-US" sz="4100" dirty="0" smtClean="0">
                <a:latin typeface="+mn-lt"/>
              </a:rPr>
              <a:t> </a:t>
            </a:r>
            <a:r>
              <a:rPr lang="en-US" sz="4100" dirty="0" err="1" smtClean="0">
                <a:latin typeface="+mn-lt"/>
              </a:rPr>
              <a:t>chỉ</a:t>
            </a:r>
            <a:r>
              <a:rPr lang="en-US" sz="4100" dirty="0" smtClean="0">
                <a:latin typeface="+mn-lt"/>
              </a:rPr>
              <a:t> </a:t>
            </a:r>
            <a:r>
              <a:rPr lang="en-US" sz="4100" dirty="0" err="1" smtClean="0">
                <a:latin typeface="+mn-lt"/>
              </a:rPr>
              <a:t>hấp</a:t>
            </a:r>
            <a:r>
              <a:rPr lang="en-US" sz="4100" dirty="0" smtClean="0">
                <a:latin typeface="+mn-lt"/>
              </a:rPr>
              <a:t> </a:t>
            </a:r>
            <a:r>
              <a:rPr lang="en-US" sz="4100" dirty="0" err="1" smtClean="0">
                <a:latin typeface="+mn-lt"/>
              </a:rPr>
              <a:t>thụ</a:t>
            </a:r>
            <a:r>
              <a:rPr lang="en-US" sz="4100" dirty="0" smtClean="0">
                <a:latin typeface="+mn-lt"/>
              </a:rPr>
              <a:t> </a:t>
            </a:r>
            <a:r>
              <a:rPr lang="en-US" sz="4100" dirty="0" err="1" smtClean="0">
                <a:latin typeface="+mn-lt"/>
              </a:rPr>
              <a:t>canxi</a:t>
            </a:r>
            <a:r>
              <a:rPr lang="en-US" sz="4100" dirty="0" smtClean="0">
                <a:latin typeface="+mn-lt"/>
              </a:rPr>
              <a:t>  </a:t>
            </a:r>
            <a:r>
              <a:rPr lang="en-US" sz="4100" dirty="0" err="1" smtClean="0">
                <a:latin typeface="+mn-lt"/>
              </a:rPr>
              <a:t>và</a:t>
            </a:r>
            <a:r>
              <a:rPr lang="en-US" sz="4100" dirty="0" smtClean="0">
                <a:latin typeface="+mn-lt"/>
              </a:rPr>
              <a:t> </a:t>
            </a:r>
            <a:r>
              <a:rPr lang="en-US" sz="4100" dirty="0" err="1" smtClean="0">
                <a:latin typeface="+mn-lt"/>
              </a:rPr>
              <a:t>photpho</a:t>
            </a:r>
            <a:r>
              <a:rPr lang="en-US" sz="4100" dirty="0" smtClean="0">
                <a:latin typeface="+mn-lt"/>
              </a:rPr>
              <a:t> </a:t>
            </a:r>
            <a:r>
              <a:rPr lang="en-US" sz="4100" dirty="0" err="1" smtClean="0">
                <a:latin typeface="+mn-lt"/>
              </a:rPr>
              <a:t>khi</a:t>
            </a:r>
            <a:r>
              <a:rPr lang="en-US" sz="4100" dirty="0" smtClean="0">
                <a:latin typeface="+mn-lt"/>
              </a:rPr>
              <a:t> </a:t>
            </a:r>
            <a:r>
              <a:rPr lang="en-US" sz="4100" dirty="0" err="1" smtClean="0">
                <a:latin typeface="+mn-lt"/>
              </a:rPr>
              <a:t>có</a:t>
            </a:r>
            <a:r>
              <a:rPr lang="en-US" sz="4100" dirty="0" smtClean="0">
                <a:latin typeface="+mn-lt"/>
              </a:rPr>
              <a:t> </a:t>
            </a:r>
            <a:r>
              <a:rPr lang="en-US" sz="4100" dirty="0" err="1" smtClean="0">
                <a:latin typeface="+mn-lt"/>
              </a:rPr>
              <a:t>mặt</a:t>
            </a:r>
            <a:r>
              <a:rPr lang="en-US" sz="4100" dirty="0" smtClean="0">
                <a:latin typeface="+mn-lt"/>
              </a:rPr>
              <a:t> vitamin D.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518875" y="3194725"/>
            <a:ext cx="17786826" cy="14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100" dirty="0" err="1">
                <a:latin typeface="+mn-lt"/>
              </a:rPr>
              <a:t>Vì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Iôt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là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thành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phần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không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thể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thiếu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của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hoocmon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tuyến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giáp</a:t>
            </a:r>
            <a:r>
              <a:rPr lang="en-US" sz="4100" dirty="0">
                <a:latin typeface="+mn-lt"/>
              </a:rPr>
              <a:t>, </a:t>
            </a:r>
            <a:r>
              <a:rPr lang="en-US" sz="4100" dirty="0" err="1">
                <a:latin typeface="+mn-lt"/>
              </a:rPr>
              <a:t>nếu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thiếu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Iôt</a:t>
            </a:r>
            <a:r>
              <a:rPr lang="en-US" sz="4100" dirty="0">
                <a:latin typeface="+mn-lt"/>
              </a:rPr>
              <a:t>  </a:t>
            </a:r>
            <a:r>
              <a:rPr lang="en-US" sz="4100" dirty="0" err="1">
                <a:latin typeface="+mn-lt"/>
              </a:rPr>
              <a:t>gây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bệnh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bướu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cổ</a:t>
            </a:r>
            <a:r>
              <a:rPr lang="en-US" sz="4100" dirty="0">
                <a:latin typeface="+mn-lt"/>
              </a:rPr>
              <a:t>        </a:t>
            </a:r>
            <a:r>
              <a:rPr lang="en-US" sz="4100" dirty="0" err="1">
                <a:latin typeface="+mn-lt"/>
              </a:rPr>
              <a:t>Sử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dụng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Iôt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để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phòng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tránh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bệnh</a:t>
            </a:r>
            <a:r>
              <a:rPr lang="en-US" sz="4100" dirty="0">
                <a:latin typeface="+mn-lt"/>
              </a:rPr>
              <a:t>  </a:t>
            </a:r>
            <a:r>
              <a:rPr lang="en-US" sz="4100" dirty="0" err="1">
                <a:latin typeface="+mn-lt"/>
              </a:rPr>
              <a:t>bướu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cổ</a:t>
            </a:r>
            <a:r>
              <a:rPr lang="en-US" sz="4100" dirty="0">
                <a:latin typeface="+mn-lt"/>
              </a:rPr>
              <a:t>.</a:t>
            </a:r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3649987" y="4233644"/>
            <a:ext cx="7801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/>
          <a:lstStyle/>
          <a:p>
            <a:endParaRPr lang="en-US"/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0" y="4890615"/>
            <a:ext cx="18722975" cy="290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3. 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Trong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khẩu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phần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ăn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hàng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ngày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cần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cung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cấp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những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loại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thực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phẩm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nào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và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chế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biến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như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thế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nào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để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đảm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bảo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đủ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Vitamin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và</a:t>
            </a:r>
            <a:r>
              <a:rPr lang="en-US" sz="4100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muối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khoáng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cho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cơ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4100" i="1" u="sng" dirty="0" err="1">
                <a:solidFill>
                  <a:schemeClr val="hlink"/>
                </a:solidFill>
                <a:latin typeface="+mn-lt"/>
              </a:rPr>
              <a:t>thể</a:t>
            </a:r>
            <a:r>
              <a:rPr lang="en-US" sz="4100" i="1" u="sng" dirty="0">
                <a:solidFill>
                  <a:schemeClr val="hlink"/>
                </a:solidFill>
                <a:latin typeface="+mn-lt"/>
              </a:rPr>
              <a:t>?</a:t>
            </a:r>
          </a:p>
          <a:p>
            <a:pPr eaLnBrk="1" hangingPunct="1"/>
            <a:endParaRPr lang="en-US" sz="4100" dirty="0">
              <a:solidFill>
                <a:schemeClr val="hlink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863960" y="6439890"/>
            <a:ext cx="17786826" cy="269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100" dirty="0">
                <a:latin typeface="+mn-lt"/>
              </a:rPr>
              <a:t>- </a:t>
            </a:r>
            <a:r>
              <a:rPr lang="en-US" sz="4100" dirty="0" err="1">
                <a:latin typeface="+mn-lt"/>
              </a:rPr>
              <a:t>Trong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khẩu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phần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ăn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hàng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ngày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cần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cung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cấp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đủ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lượng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 smtClean="0">
                <a:latin typeface="+mn-lt"/>
              </a:rPr>
              <a:t>thịt</a:t>
            </a:r>
            <a:r>
              <a:rPr lang="en-US" sz="4100" dirty="0" smtClean="0">
                <a:latin typeface="+mn-lt"/>
              </a:rPr>
              <a:t> (</a:t>
            </a:r>
            <a:r>
              <a:rPr lang="en-US" sz="4100" dirty="0" err="1" smtClean="0">
                <a:latin typeface="+mn-lt"/>
              </a:rPr>
              <a:t>trứng</a:t>
            </a:r>
            <a:r>
              <a:rPr lang="en-US" sz="4100" dirty="0" smtClean="0">
                <a:latin typeface="+mn-lt"/>
              </a:rPr>
              <a:t>…) </a:t>
            </a:r>
            <a:r>
              <a:rPr lang="en-US" sz="4100" dirty="0" err="1">
                <a:latin typeface="+mn-lt"/>
              </a:rPr>
              <a:t>và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rau</a:t>
            </a:r>
            <a:r>
              <a:rPr lang="en-US" sz="4100" dirty="0">
                <a:latin typeface="+mn-lt"/>
              </a:rPr>
              <a:t>, </a:t>
            </a:r>
            <a:r>
              <a:rPr lang="en-US" sz="4100" dirty="0" smtClean="0">
                <a:latin typeface="+mn-lt"/>
              </a:rPr>
              <a:t>củ, </a:t>
            </a:r>
            <a:r>
              <a:rPr lang="en-US" sz="4100" dirty="0" err="1" smtClean="0">
                <a:latin typeface="+mn-lt"/>
              </a:rPr>
              <a:t>quả</a:t>
            </a:r>
            <a:r>
              <a:rPr lang="en-US" sz="4100" dirty="0" smtClean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tươi</a:t>
            </a:r>
            <a:r>
              <a:rPr lang="en-US" sz="4100" dirty="0">
                <a:latin typeface="+mn-lt"/>
              </a:rPr>
              <a:t>. </a:t>
            </a:r>
          </a:p>
          <a:p>
            <a:r>
              <a:rPr lang="en-US" sz="4100" dirty="0">
                <a:latin typeface="+mn-lt"/>
              </a:rPr>
              <a:t>- </a:t>
            </a:r>
            <a:r>
              <a:rPr lang="en-US" sz="4100" dirty="0" err="1">
                <a:latin typeface="+mn-lt"/>
              </a:rPr>
              <a:t>Cung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cấp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muối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hoặc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nước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chấm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vừa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 smtClean="0">
                <a:latin typeface="+mn-lt"/>
              </a:rPr>
              <a:t>phải</a:t>
            </a:r>
            <a:r>
              <a:rPr lang="vi-VN" sz="4100" dirty="0" smtClean="0">
                <a:latin typeface="+mn-lt"/>
              </a:rPr>
              <a:t> (N</a:t>
            </a:r>
            <a:r>
              <a:rPr lang="en-US" sz="4100" dirty="0" err="1" smtClean="0">
                <a:latin typeface="+mn-lt"/>
              </a:rPr>
              <a:t>ên</a:t>
            </a:r>
            <a:r>
              <a:rPr lang="en-US" sz="4100" dirty="0" smtClean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dùng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muối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 smtClean="0">
                <a:latin typeface="+mn-lt"/>
              </a:rPr>
              <a:t>Iôt</a:t>
            </a:r>
            <a:r>
              <a:rPr lang="vi-VN" sz="4100" dirty="0">
                <a:latin typeface="+mn-lt"/>
              </a:rPr>
              <a:t>)</a:t>
            </a:r>
            <a:endParaRPr lang="en-US" sz="4100" dirty="0">
              <a:latin typeface="+mn-lt"/>
            </a:endParaRPr>
          </a:p>
          <a:p>
            <a:pPr eaLnBrk="1" hangingPunct="1"/>
            <a:r>
              <a:rPr lang="en-US" sz="4100" dirty="0">
                <a:latin typeface="+mn-lt"/>
              </a:rPr>
              <a:t>- </a:t>
            </a:r>
            <a:r>
              <a:rPr lang="en-US" sz="4100" dirty="0" err="1">
                <a:latin typeface="+mn-lt"/>
              </a:rPr>
              <a:t>Chế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biến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hợp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lí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để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không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bị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err="1">
                <a:latin typeface="+mn-lt"/>
              </a:rPr>
              <a:t>mất</a:t>
            </a:r>
            <a:r>
              <a:rPr lang="en-US" sz="4100" dirty="0">
                <a:latin typeface="+mn-lt"/>
              </a:rPr>
              <a:t> </a:t>
            </a:r>
            <a:r>
              <a:rPr lang="en-US" sz="4100" dirty="0" smtClean="0">
                <a:latin typeface="+mn-lt"/>
              </a:rPr>
              <a:t>vitamin</a:t>
            </a:r>
            <a:r>
              <a:rPr lang="vi-VN" sz="4100" dirty="0" smtClean="0">
                <a:latin typeface="+mn-lt"/>
              </a:rPr>
              <a:t>...</a:t>
            </a:r>
            <a:endParaRPr lang="en-US" sz="4100" dirty="0">
              <a:latin typeface="+mn-lt"/>
            </a:endParaRP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0" y="2164715"/>
            <a:ext cx="18722975" cy="7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100" i="1" dirty="0" smtClean="0">
                <a:solidFill>
                  <a:srgbClr val="FF0066"/>
                </a:solidFill>
                <a:latin typeface="+mn-lt"/>
                <a:hlinkClick r:id="rId3" action="ppaction://hlinksldjump"/>
              </a:rPr>
              <a:t>2</a:t>
            </a:r>
            <a:r>
              <a:rPr lang="en-US" sz="4100" i="1" dirty="0">
                <a:solidFill>
                  <a:srgbClr val="FF0066"/>
                </a:solidFill>
                <a:latin typeface="+mn-lt"/>
                <a:hlinkClick r:id="rId3" action="ppaction://hlinksldjump"/>
              </a:rPr>
              <a:t>.</a:t>
            </a:r>
            <a:r>
              <a:rPr lang="en-US" sz="4100" i="1" dirty="0" smtClean="0">
                <a:solidFill>
                  <a:srgbClr val="FF0066"/>
                </a:solidFill>
                <a:latin typeface="+mn-lt"/>
                <a:hlinkClick r:id="rId3" action="ppaction://hlinksldjump"/>
              </a:rPr>
              <a:t> </a:t>
            </a:r>
            <a:r>
              <a:rPr lang="en-US" sz="4100" i="1" dirty="0" err="1">
                <a:solidFill>
                  <a:srgbClr val="FF0066"/>
                </a:solidFill>
                <a:latin typeface="+mn-lt"/>
                <a:hlinkClick r:id="rId3" action="ppaction://hlinksldjump"/>
              </a:rPr>
              <a:t>Vì</a:t>
            </a:r>
            <a:r>
              <a:rPr lang="en-US" sz="4100" i="1" dirty="0">
                <a:solidFill>
                  <a:srgbClr val="FF0066"/>
                </a:solidFill>
                <a:latin typeface="+mn-lt"/>
                <a:hlinkClick r:id="rId3" action="ppaction://hlinksldjump"/>
              </a:rPr>
              <a:t> </a:t>
            </a:r>
            <a:r>
              <a:rPr lang="en-US" sz="4100" i="1" dirty="0" err="1">
                <a:solidFill>
                  <a:srgbClr val="FF0066"/>
                </a:solidFill>
                <a:latin typeface="+mn-lt"/>
                <a:hlinkClick r:id="rId3" action="ppaction://hlinksldjump"/>
              </a:rPr>
              <a:t>sao</a:t>
            </a:r>
            <a:r>
              <a:rPr lang="en-US" sz="4100" i="1" dirty="0">
                <a:solidFill>
                  <a:srgbClr val="FF0066"/>
                </a:solidFill>
                <a:latin typeface="+mn-lt"/>
                <a:hlinkClick r:id="rId3" action="ppaction://hlinksldjump"/>
              </a:rPr>
              <a:t> </a:t>
            </a:r>
            <a:r>
              <a:rPr lang="en-US" sz="4100" i="1" dirty="0" err="1">
                <a:solidFill>
                  <a:srgbClr val="FF0066"/>
                </a:solidFill>
                <a:latin typeface="+mn-lt"/>
                <a:hlinkClick r:id="rId3" action="ppaction://hlinksldjump"/>
              </a:rPr>
              <a:t>nhà</a:t>
            </a:r>
            <a:r>
              <a:rPr lang="en-US" sz="4100" i="1" dirty="0">
                <a:solidFill>
                  <a:srgbClr val="FF0066"/>
                </a:solidFill>
                <a:latin typeface="+mn-lt"/>
                <a:hlinkClick r:id="rId3" action="ppaction://hlinksldjump"/>
              </a:rPr>
              <a:t> </a:t>
            </a:r>
            <a:r>
              <a:rPr lang="en-US" sz="4100" i="1" dirty="0" err="1">
                <a:solidFill>
                  <a:srgbClr val="FF0066"/>
                </a:solidFill>
                <a:latin typeface="+mn-lt"/>
                <a:hlinkClick r:id="rId3" action="ppaction://hlinksldjump"/>
              </a:rPr>
              <a:t>nước</a:t>
            </a:r>
            <a:r>
              <a:rPr lang="en-US" sz="4100" i="1" dirty="0">
                <a:solidFill>
                  <a:srgbClr val="FF0066"/>
                </a:solidFill>
                <a:latin typeface="+mn-lt"/>
                <a:hlinkClick r:id="rId3" action="ppaction://hlinksldjump"/>
              </a:rPr>
              <a:t> ta </a:t>
            </a:r>
            <a:r>
              <a:rPr lang="en-US" sz="4100" i="1" dirty="0" err="1">
                <a:solidFill>
                  <a:srgbClr val="FF0066"/>
                </a:solidFill>
                <a:latin typeface="+mn-lt"/>
                <a:hlinkClick r:id="rId3" action="ppaction://hlinksldjump"/>
              </a:rPr>
              <a:t>vận</a:t>
            </a:r>
            <a:r>
              <a:rPr lang="en-US" sz="4100" i="1" dirty="0">
                <a:solidFill>
                  <a:srgbClr val="FF0066"/>
                </a:solidFill>
                <a:latin typeface="+mn-lt"/>
                <a:hlinkClick r:id="rId3" action="ppaction://hlinksldjump"/>
              </a:rPr>
              <a:t> </a:t>
            </a:r>
            <a:r>
              <a:rPr lang="en-US" sz="4100" i="1" dirty="0" err="1">
                <a:solidFill>
                  <a:srgbClr val="FF0066"/>
                </a:solidFill>
                <a:latin typeface="+mn-lt"/>
                <a:hlinkClick r:id="rId3" action="ppaction://hlinksldjump"/>
              </a:rPr>
              <a:t>động</a:t>
            </a:r>
            <a:r>
              <a:rPr lang="en-US" sz="4100" i="1" dirty="0">
                <a:solidFill>
                  <a:srgbClr val="FF0066"/>
                </a:solidFill>
                <a:latin typeface="+mn-lt"/>
                <a:hlinkClick r:id="rId3" action="ppaction://hlinksldjump"/>
              </a:rPr>
              <a:t> </a:t>
            </a:r>
            <a:r>
              <a:rPr lang="en-US" sz="4100" i="1" dirty="0" err="1">
                <a:solidFill>
                  <a:srgbClr val="FF0066"/>
                </a:solidFill>
                <a:latin typeface="+mn-lt"/>
                <a:hlinkClick r:id="rId3" action="ppaction://hlinksldjump"/>
              </a:rPr>
              <a:t>nhân</a:t>
            </a:r>
            <a:r>
              <a:rPr lang="en-US" sz="4100" i="1" dirty="0">
                <a:solidFill>
                  <a:srgbClr val="FF0066"/>
                </a:solidFill>
                <a:latin typeface="+mn-lt"/>
                <a:hlinkClick r:id="rId3" action="ppaction://hlinksldjump"/>
              </a:rPr>
              <a:t> </a:t>
            </a:r>
            <a:r>
              <a:rPr lang="en-US" sz="4100" i="1" dirty="0" err="1">
                <a:solidFill>
                  <a:srgbClr val="FF0066"/>
                </a:solidFill>
                <a:latin typeface="+mn-lt"/>
                <a:hlinkClick r:id="rId3" action="ppaction://hlinksldjump"/>
              </a:rPr>
              <a:t>dân</a:t>
            </a:r>
            <a:r>
              <a:rPr lang="en-US" sz="4100" i="1" dirty="0">
                <a:solidFill>
                  <a:srgbClr val="FF0066"/>
                </a:solidFill>
                <a:latin typeface="+mn-lt"/>
                <a:hlinkClick r:id="rId3" action="ppaction://hlinksldjump"/>
              </a:rPr>
              <a:t> </a:t>
            </a:r>
            <a:r>
              <a:rPr lang="en-US" sz="4100" i="1" dirty="0" err="1">
                <a:solidFill>
                  <a:srgbClr val="FF0066"/>
                </a:solidFill>
                <a:latin typeface="+mn-lt"/>
                <a:hlinkClick r:id="rId3" action="ppaction://hlinksldjump"/>
              </a:rPr>
              <a:t>sử</a:t>
            </a:r>
            <a:r>
              <a:rPr lang="en-US" sz="4100" i="1" dirty="0">
                <a:solidFill>
                  <a:srgbClr val="FF0066"/>
                </a:solidFill>
                <a:latin typeface="+mn-lt"/>
                <a:hlinkClick r:id="rId3" action="ppaction://hlinksldjump"/>
              </a:rPr>
              <a:t> </a:t>
            </a:r>
            <a:r>
              <a:rPr lang="en-US" sz="4100" i="1" dirty="0" err="1">
                <a:solidFill>
                  <a:srgbClr val="FF0066"/>
                </a:solidFill>
                <a:latin typeface="+mn-lt"/>
                <a:hlinkClick r:id="rId3" action="ppaction://hlinksldjump"/>
              </a:rPr>
              <a:t>dụng</a:t>
            </a:r>
            <a:r>
              <a:rPr lang="en-US" sz="4100" i="1" dirty="0">
                <a:solidFill>
                  <a:srgbClr val="FF0066"/>
                </a:solidFill>
                <a:latin typeface="+mn-lt"/>
                <a:hlinkClick r:id="rId3" action="ppaction://hlinksldjump"/>
              </a:rPr>
              <a:t> </a:t>
            </a:r>
            <a:r>
              <a:rPr lang="en-US" sz="4100" i="1" dirty="0" err="1">
                <a:solidFill>
                  <a:srgbClr val="FF0066"/>
                </a:solidFill>
                <a:latin typeface="+mn-lt"/>
                <a:hlinkClick r:id="rId3" action="ppaction://hlinksldjump"/>
              </a:rPr>
              <a:t>muối</a:t>
            </a:r>
            <a:r>
              <a:rPr lang="en-US" sz="4100" i="1" dirty="0">
                <a:solidFill>
                  <a:srgbClr val="FF0066"/>
                </a:solidFill>
                <a:latin typeface="+mn-lt"/>
                <a:hlinkClick r:id="rId3" action="ppaction://hlinksldjump"/>
              </a:rPr>
              <a:t> </a:t>
            </a:r>
            <a:r>
              <a:rPr lang="en-US" sz="4100" i="1" dirty="0" err="1">
                <a:solidFill>
                  <a:srgbClr val="FF0066"/>
                </a:solidFill>
                <a:latin typeface="+mn-lt"/>
                <a:hlinkClick r:id="rId3" action="ppaction://hlinksldjump"/>
              </a:rPr>
              <a:t>Iôt</a:t>
            </a:r>
            <a:r>
              <a:rPr lang="en-US" sz="4100" i="1" dirty="0">
                <a:solidFill>
                  <a:srgbClr val="FF0066"/>
                </a:solidFill>
                <a:latin typeface="+mn-lt"/>
                <a:hlinkClick r:id="rId3" action="ppaction://hlinksldjump"/>
              </a:rPr>
              <a:t>?</a:t>
            </a:r>
            <a:endParaRPr lang="en-US" sz="4100" i="1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0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/>
      <p:bldP spid="97283" grpId="0"/>
      <p:bldP spid="97285" grpId="0"/>
      <p:bldP spid="97286" grpId="0" animBg="1"/>
      <p:bldP spid="97287" grpId="0"/>
      <p:bldP spid="97288" grpId="0"/>
      <p:bldP spid="9729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24098" y="360045"/>
            <a:ext cx="17630803" cy="168021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sz="4800" dirty="0" smtClean="0">
                <a:solidFill>
                  <a:srgbClr val="FF0066"/>
                </a:solidFill>
              </a:rPr>
              <a:t>? </a:t>
            </a:r>
            <a:r>
              <a:rPr lang="en-US" sz="4800" b="1" i="1" dirty="0" err="1">
                <a:solidFill>
                  <a:srgbClr val="FF0066"/>
                </a:solidFill>
              </a:rPr>
              <a:t>Chọn</a:t>
            </a:r>
            <a:r>
              <a:rPr lang="en-US" sz="4800" b="1" i="1" dirty="0">
                <a:solidFill>
                  <a:srgbClr val="FF0066"/>
                </a:solidFill>
              </a:rPr>
              <a:t>  </a:t>
            </a:r>
            <a:r>
              <a:rPr lang="en-US" sz="4800" b="1" i="1" dirty="0" err="1">
                <a:solidFill>
                  <a:srgbClr val="FF0066"/>
                </a:solidFill>
              </a:rPr>
              <a:t>từ</a:t>
            </a:r>
            <a:r>
              <a:rPr lang="en-US" sz="4800" b="1" i="1" dirty="0">
                <a:solidFill>
                  <a:srgbClr val="FF0066"/>
                </a:solidFill>
              </a:rPr>
              <a:t> </a:t>
            </a:r>
            <a:r>
              <a:rPr lang="en-US" sz="4800" b="1" i="1" dirty="0" err="1">
                <a:solidFill>
                  <a:srgbClr val="FF0066"/>
                </a:solidFill>
              </a:rPr>
              <a:t>thích</a:t>
            </a:r>
            <a:r>
              <a:rPr lang="en-US" sz="4800" b="1" i="1" dirty="0">
                <a:solidFill>
                  <a:srgbClr val="FF0066"/>
                </a:solidFill>
              </a:rPr>
              <a:t> </a:t>
            </a:r>
            <a:r>
              <a:rPr lang="en-US" sz="4800" b="1" i="1" dirty="0" err="1">
                <a:solidFill>
                  <a:srgbClr val="FF0066"/>
                </a:solidFill>
              </a:rPr>
              <a:t>hợp</a:t>
            </a:r>
            <a:r>
              <a:rPr lang="en-US" sz="4800" b="1" i="1" dirty="0">
                <a:solidFill>
                  <a:srgbClr val="FF0066"/>
                </a:solidFill>
              </a:rPr>
              <a:t> </a:t>
            </a:r>
            <a:r>
              <a:rPr lang="en-US" sz="4800" b="1" i="1" dirty="0" err="1" smtClean="0">
                <a:solidFill>
                  <a:srgbClr val="FF0066"/>
                </a:solidFill>
              </a:rPr>
              <a:t>điền</a:t>
            </a:r>
            <a:r>
              <a:rPr lang="en-US" sz="4800" b="1" i="1" dirty="0" smtClean="0">
                <a:solidFill>
                  <a:srgbClr val="FF0066"/>
                </a:solidFill>
              </a:rPr>
              <a:t> </a:t>
            </a:r>
            <a:r>
              <a:rPr lang="en-US" sz="4800" b="1" i="1" dirty="0" err="1">
                <a:solidFill>
                  <a:srgbClr val="FF0066"/>
                </a:solidFill>
              </a:rPr>
              <a:t>vào</a:t>
            </a:r>
            <a:r>
              <a:rPr lang="en-US" sz="4800" b="1" i="1" dirty="0">
                <a:solidFill>
                  <a:srgbClr val="FF0066"/>
                </a:solidFill>
              </a:rPr>
              <a:t> </a:t>
            </a:r>
            <a:r>
              <a:rPr lang="en-US" sz="4800" b="1" i="1" dirty="0" err="1">
                <a:solidFill>
                  <a:srgbClr val="FF0066"/>
                </a:solidFill>
              </a:rPr>
              <a:t>chỗ</a:t>
            </a:r>
            <a:r>
              <a:rPr lang="en-US" sz="4800" b="1" i="1" dirty="0">
                <a:solidFill>
                  <a:srgbClr val="FF0066"/>
                </a:solidFill>
              </a:rPr>
              <a:t> </a:t>
            </a:r>
            <a:r>
              <a:rPr lang="en-US" sz="4800" b="1" i="1" dirty="0" err="1">
                <a:solidFill>
                  <a:srgbClr val="FF0066"/>
                </a:solidFill>
              </a:rPr>
              <a:t>trống</a:t>
            </a:r>
            <a:r>
              <a:rPr lang="en-US" sz="4800" b="1" i="1" dirty="0">
                <a:solidFill>
                  <a:srgbClr val="FF0066"/>
                </a:solidFill>
              </a:rPr>
              <a:t> </a:t>
            </a:r>
            <a:r>
              <a:rPr lang="en-US" sz="4800" b="1" i="1" dirty="0" err="1">
                <a:solidFill>
                  <a:srgbClr val="FF0066"/>
                </a:solidFill>
              </a:rPr>
              <a:t>sao</a:t>
            </a:r>
            <a:r>
              <a:rPr lang="en-US" sz="4800" b="1" i="1" dirty="0">
                <a:solidFill>
                  <a:srgbClr val="FF0066"/>
                </a:solidFill>
              </a:rPr>
              <a:t> </a:t>
            </a:r>
            <a:r>
              <a:rPr lang="en-US" sz="4800" b="1" i="1" dirty="0" err="1">
                <a:solidFill>
                  <a:srgbClr val="FF0066"/>
                </a:solidFill>
              </a:rPr>
              <a:t>cho</a:t>
            </a:r>
            <a:r>
              <a:rPr lang="en-US" sz="4800" b="1" i="1" dirty="0">
                <a:solidFill>
                  <a:srgbClr val="FF0066"/>
                </a:solidFill>
              </a:rPr>
              <a:t> </a:t>
            </a:r>
            <a:r>
              <a:rPr lang="en-US" sz="4800" b="1" i="1" dirty="0" err="1">
                <a:solidFill>
                  <a:srgbClr val="FF0066"/>
                </a:solidFill>
              </a:rPr>
              <a:t>phù</a:t>
            </a:r>
            <a:r>
              <a:rPr lang="en-US" sz="4800" b="1" i="1" dirty="0">
                <a:solidFill>
                  <a:srgbClr val="FF0066"/>
                </a:solidFill>
              </a:rPr>
              <a:t> </a:t>
            </a:r>
            <a:r>
              <a:rPr lang="en-US" sz="4800" b="1" i="1" dirty="0" err="1">
                <a:solidFill>
                  <a:srgbClr val="FF0066"/>
                </a:solidFill>
              </a:rPr>
              <a:t>hợp</a:t>
            </a:r>
            <a:r>
              <a:rPr lang="en-US" sz="4400" b="1" i="1" dirty="0">
                <a:solidFill>
                  <a:srgbClr val="FF0066"/>
                </a:solidFill>
              </a:rPr>
              <a:t>: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24098" y="2476510"/>
            <a:ext cx="17630801" cy="386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/>
              <a:t>“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Vitamin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…………. 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…………………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…………………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…………………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……………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.” 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5650307" y="3792104"/>
            <a:ext cx="2222634" cy="90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vitamin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10127379" y="3876300"/>
            <a:ext cx="3639689" cy="90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Muối</a:t>
            </a:r>
            <a:r>
              <a:rPr lang="en-US" sz="4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khoáng</a:t>
            </a:r>
            <a:endParaRPr lang="en-US" sz="4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5514051" y="4564873"/>
            <a:ext cx="2530411" cy="90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phối</a:t>
            </a:r>
            <a:r>
              <a:rPr lang="en-US" sz="4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endParaRPr lang="en-US" sz="4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12043476" y="2422450"/>
            <a:ext cx="3272602" cy="90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lượng</a:t>
            </a:r>
            <a:endParaRPr lang="en-US" sz="4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562235" y="3145600"/>
            <a:ext cx="4170284" cy="90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sz="4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thiếu</a:t>
            </a:r>
            <a:endParaRPr lang="en-US" sz="4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12939561" y="2440309"/>
            <a:ext cx="1094120" cy="90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4283310" y="3175046"/>
            <a:ext cx="1094120" cy="90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2)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6073075" y="3792104"/>
            <a:ext cx="1058854" cy="90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(3)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11574329" y="3866425"/>
            <a:ext cx="1094120" cy="90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(4)</a:t>
            </a: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6376616" y="4501399"/>
            <a:ext cx="1094120" cy="90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xmlns="" val="217095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  <p:bldP spid="107527" grpId="0"/>
      <p:bldP spid="107528" grpId="0"/>
      <p:bldP spid="107529" grpId="0"/>
      <p:bldP spid="107530" grpId="0"/>
      <p:bldP spid="107531" grpId="0"/>
      <p:bldP spid="107532" grpId="0"/>
      <p:bldP spid="107533" grpId="0"/>
      <p:bldP spid="1075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9" name="Picture 7" descr="21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53041" y="0"/>
            <a:ext cx="5694905" cy="1560195"/>
          </a:xfrm>
          <a:noFill/>
          <a:ln>
            <a:solidFill>
              <a:srgbClr val="7030A0"/>
            </a:solidFill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2028322" y="1175151"/>
            <a:ext cx="11077760" cy="11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0000FF"/>
                </a:solidFill>
                <a:latin typeface="+mn-lt"/>
                <a:hlinkClick r:id="rId3"/>
              </a:rPr>
              <a:t>Tác</a:t>
            </a:r>
            <a:r>
              <a:rPr lang="en-US" sz="4400" b="1" dirty="0">
                <a:solidFill>
                  <a:srgbClr val="0000FF"/>
                </a:solidFill>
                <a:latin typeface="+mn-lt"/>
                <a:hlinkClick r:id="rId3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+mn-lt"/>
                <a:hlinkClick r:id="rId3"/>
              </a:rPr>
              <a:t>dụng</a:t>
            </a:r>
            <a:r>
              <a:rPr lang="en-US" sz="4400" b="1" dirty="0">
                <a:solidFill>
                  <a:srgbClr val="0000FF"/>
                </a:solidFill>
                <a:latin typeface="+mn-lt"/>
                <a:hlinkClick r:id="rId3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+mn-lt"/>
                <a:hlinkClick r:id="rId3"/>
              </a:rPr>
              <a:t>chữa</a:t>
            </a:r>
            <a:r>
              <a:rPr lang="en-US" sz="4400" b="1" dirty="0">
                <a:solidFill>
                  <a:srgbClr val="0000FF"/>
                </a:solidFill>
                <a:latin typeface="+mn-lt"/>
                <a:hlinkClick r:id="rId3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+mn-lt"/>
                <a:hlinkClick r:id="rId3"/>
              </a:rPr>
              <a:t>bệnh</a:t>
            </a:r>
            <a:r>
              <a:rPr lang="en-US" sz="4400" b="1" dirty="0">
                <a:solidFill>
                  <a:srgbClr val="0000FF"/>
                </a:solidFill>
                <a:latin typeface="+mn-lt"/>
                <a:hlinkClick r:id="rId3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+mn-lt"/>
                <a:hlinkClick r:id="rId3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+mn-lt"/>
                <a:hlinkClick r:id="rId3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+mn-lt"/>
                <a:hlinkClick r:id="rId3"/>
              </a:rPr>
              <a:t>bí</a:t>
            </a:r>
            <a:r>
              <a:rPr lang="en-US" sz="4400" b="1" dirty="0">
                <a:solidFill>
                  <a:srgbClr val="0000FF"/>
                </a:solidFill>
                <a:latin typeface="+mn-lt"/>
                <a:hlinkClick r:id="rId3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+mn-lt"/>
                <a:hlinkClick r:id="rId3"/>
              </a:rPr>
              <a:t>đỏ</a:t>
            </a:r>
            <a:r>
              <a:rPr lang="en-US" sz="4400" b="1" dirty="0">
                <a:solidFill>
                  <a:srgbClr val="0000FF"/>
                </a:solidFill>
                <a:latin typeface="+mn-lt"/>
                <a:hlinkClick r:id="rId3"/>
              </a:rPr>
              <a:t>.</a:t>
            </a:r>
            <a:r>
              <a:rPr lang="en-US" sz="7400" dirty="0">
                <a:solidFill>
                  <a:schemeClr val="tx2"/>
                </a:solidFill>
                <a:latin typeface="+mn-lt"/>
                <a:hlinkClick r:id="rId3"/>
              </a:rPr>
              <a:t> </a:t>
            </a:r>
            <a:endParaRPr lang="en-US" sz="7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971857" y="2706203"/>
            <a:ext cx="16850678" cy="8041005"/>
          </a:xfrm>
          <a:prstGeom prst="rect">
            <a:avLst/>
          </a:prstGeom>
          <a:solidFill>
            <a:schemeClr val="bg1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lIns="168707" tIns="84353" rIns="168707" bIns="84353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Trong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số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các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loại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quả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,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bí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đỏ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là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nhà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vô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địch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về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hàm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lượng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sắt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,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giàu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vitamin ( A, C, K, T, E,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nhóm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B …)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muối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khoáng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cũng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như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các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axít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hữu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cơ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.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Nhờ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thành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phần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muối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khoáng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tuyệt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vời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trong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cùi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bí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đỏ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,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có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thể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dùng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loại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quả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này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làm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mỹ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phẩm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rất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tốt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.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Bí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đỏ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có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nhiều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tính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năng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chữa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bệnh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: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Bệnh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về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gan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,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bệnh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tiểu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đường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,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mất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ngủ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…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Nước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ép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bí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đỏ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cũng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rất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tốt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đối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với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người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bị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những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rối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loạn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khác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nhau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về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trao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đổi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chất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.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Người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ta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dùng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cùi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bí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đỏ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tươi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giã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nát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để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đắp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vào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những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vùng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bỏng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,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nổi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ban,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mụn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trứng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cá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và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những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nơi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bị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viêm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khác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trên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da.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Dầu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bí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đỏ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có</a:t>
            </a:r>
            <a:r>
              <a:rPr lang="ca-ES-valenci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ca-ES-valencia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tác dụng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tốt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tới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gan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,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giúp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cho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những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người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bệnh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tuyến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tiền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liệt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,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ngăn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ngừa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béo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phì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,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cải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thiện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thành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phần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máu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,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loại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bỏ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cho-lesteron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33839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4" grpId="0"/>
      <p:bldP spid="6965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872297" y="1800229"/>
            <a:ext cx="16850678" cy="712839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57347" name="Picture 3" descr="hinh 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22975" cy="108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775946" y="1977748"/>
            <a:ext cx="12358464" cy="67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120496" y="2160270"/>
            <a:ext cx="13418132" cy="67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 </a:t>
            </a: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50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12050" y="1321365"/>
            <a:ext cx="18410925" cy="81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sz="4200" b="1" i="1" dirty="0">
                <a:solidFill>
                  <a:srgbClr val="FF0000"/>
                </a:solidFill>
                <a:latin typeface="+mn-lt"/>
              </a:rPr>
              <a:t>Hãy đánh dấu </a:t>
            </a:r>
            <a:r>
              <a:rPr lang="vi-VN" sz="4200" b="1" dirty="0">
                <a:solidFill>
                  <a:srgbClr val="FF0000"/>
                </a:solidFill>
                <a:latin typeface="+mn-lt"/>
              </a:rPr>
              <a:t>x</a:t>
            </a:r>
            <a:r>
              <a:rPr lang="vi-VN" sz="4200" b="1" i="1" dirty="0">
                <a:solidFill>
                  <a:srgbClr val="FF0000"/>
                </a:solidFill>
                <a:latin typeface="+mn-lt"/>
              </a:rPr>
              <a:t> vào các câu đúng trong những câu dưới đây: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12050" y="2160270"/>
            <a:ext cx="14354281" cy="84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.VnTime" panose="020B7200000000000000" pitchFamily="34" charset="0"/>
              </a:rPr>
              <a:t>1. </a:t>
            </a:r>
            <a:r>
              <a:rPr lang="en-US" sz="4400" b="1" dirty="0" smtClean="0">
                <a:latin typeface="+mn-lt"/>
              </a:rPr>
              <a:t>Vitamin có </a:t>
            </a:r>
            <a:r>
              <a:rPr lang="en-US" sz="4400" b="1" dirty="0" err="1" smtClean="0">
                <a:latin typeface="+mn-lt"/>
              </a:rPr>
              <a:t>nhiều</a:t>
            </a:r>
            <a:r>
              <a:rPr lang="en-US" sz="4400" b="1" dirty="0" smtClean="0">
                <a:latin typeface="+mn-lt"/>
              </a:rPr>
              <a:t> ở </a:t>
            </a:r>
            <a:r>
              <a:rPr lang="en-US" sz="4400" b="1" dirty="0" err="1" smtClean="0">
                <a:latin typeface="+mn-lt"/>
              </a:rPr>
              <a:t>thịt</a:t>
            </a:r>
            <a:r>
              <a:rPr lang="en-US" sz="4400" b="1" dirty="0" smtClean="0">
                <a:latin typeface="+mn-lt"/>
              </a:rPr>
              <a:t>, </a:t>
            </a:r>
            <a:r>
              <a:rPr lang="en-US" sz="4400" b="1" dirty="0" err="1" smtClean="0">
                <a:latin typeface="+mn-lt"/>
              </a:rPr>
              <a:t>rau</a:t>
            </a:r>
            <a:r>
              <a:rPr lang="en-US" sz="4400" b="1" dirty="0" smtClean="0">
                <a:latin typeface="+mn-lt"/>
              </a:rPr>
              <a:t>, quả </a:t>
            </a:r>
            <a:r>
              <a:rPr lang="en-US" sz="4400" b="1" dirty="0" err="1" smtClean="0">
                <a:latin typeface="+mn-lt"/>
              </a:rPr>
              <a:t>tươi</a:t>
            </a:r>
            <a:endParaRPr lang="en-US" sz="4400" b="1" dirty="0">
              <a:latin typeface="+mn-lt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12050" y="3240405"/>
            <a:ext cx="17006702" cy="84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.VnTime" panose="020B7200000000000000" pitchFamily="34" charset="0"/>
              </a:rPr>
              <a:t>2. </a:t>
            </a:r>
            <a:r>
              <a:rPr lang="en-US" sz="4400" b="1" dirty="0">
                <a:latin typeface="+mn-lt"/>
              </a:rPr>
              <a:t>Vitamin </a:t>
            </a:r>
            <a:r>
              <a:rPr lang="en-US" sz="4400" b="1" dirty="0" err="1" smtClean="0">
                <a:latin typeface="+mn-lt"/>
              </a:rPr>
              <a:t>cung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cấp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cho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cơ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thê</a:t>
            </a:r>
            <a:r>
              <a:rPr lang="en-US" sz="4400" b="1" dirty="0" smtClean="0">
                <a:latin typeface="+mn-lt"/>
              </a:rPr>
              <a:t>̉ </a:t>
            </a:r>
            <a:r>
              <a:rPr lang="en-US" sz="4400" b="1" dirty="0" err="1" smtClean="0">
                <a:latin typeface="+mn-lt"/>
              </a:rPr>
              <a:t>một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nguồn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năng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lượng</a:t>
            </a:r>
            <a:endParaRPr lang="en-US" sz="4400" b="1" dirty="0">
              <a:latin typeface="+mn-lt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7006702" y="3120390"/>
            <a:ext cx="1404223" cy="84010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07" tIns="84353" rIns="168707" bIns="843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312050" y="4105517"/>
            <a:ext cx="16538628" cy="152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.VnTime" panose="020B7200000000000000" pitchFamily="34" charset="0"/>
              </a:rPr>
              <a:t>3. </a:t>
            </a:r>
            <a:r>
              <a:rPr lang="en-US" sz="4400" b="1" dirty="0">
                <a:latin typeface="+mn-lt"/>
              </a:rPr>
              <a:t>Vitamin </a:t>
            </a:r>
            <a:r>
              <a:rPr lang="en-US" sz="4400" b="1" dirty="0" smtClean="0">
                <a:latin typeface="+mn-lt"/>
              </a:rPr>
              <a:t>là </a:t>
            </a:r>
            <a:r>
              <a:rPr lang="en-US" sz="4400" b="1" dirty="0" err="1" smtClean="0">
                <a:latin typeface="+mn-lt"/>
              </a:rPr>
              <a:t>hợp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chất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hữu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cơ</a:t>
            </a:r>
            <a:r>
              <a:rPr lang="en-US" sz="4400" b="1" dirty="0" smtClean="0">
                <a:latin typeface="+mn-lt"/>
              </a:rPr>
              <a:t> có </a:t>
            </a:r>
            <a:r>
              <a:rPr lang="en-US" sz="4400" b="1" dirty="0" err="1" smtClean="0">
                <a:latin typeface="+mn-lt"/>
              </a:rPr>
              <a:t>trong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thức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ăn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với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một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liều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lượng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nho</a:t>
            </a:r>
            <a:r>
              <a:rPr lang="en-US" sz="4400" b="1" dirty="0" smtClean="0">
                <a:latin typeface="+mn-lt"/>
              </a:rPr>
              <a:t>̉, </a:t>
            </a:r>
            <a:r>
              <a:rPr lang="en-US" sz="4400" b="1" dirty="0" err="1" smtClean="0">
                <a:latin typeface="+mn-lt"/>
              </a:rPr>
              <a:t>nhưng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cần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thiết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cho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sư</a:t>
            </a:r>
            <a:r>
              <a:rPr lang="en-US" sz="4400" b="1" dirty="0" smtClean="0">
                <a:latin typeface="+mn-lt"/>
              </a:rPr>
              <a:t>̣ </a:t>
            </a:r>
            <a:r>
              <a:rPr lang="en-US" sz="4400" b="1" dirty="0" err="1" smtClean="0">
                <a:latin typeface="+mn-lt"/>
              </a:rPr>
              <a:t>sống</a:t>
            </a:r>
            <a:r>
              <a:rPr lang="en-US" sz="4400" b="1" dirty="0" smtClean="0">
                <a:latin typeface="+mn-lt"/>
              </a:rPr>
              <a:t>.</a:t>
            </a:r>
            <a:endParaRPr lang="en-US" sz="4400" b="1" dirty="0">
              <a:latin typeface="+mn-lt"/>
            </a:endParaRP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312049" y="5590703"/>
            <a:ext cx="16694653" cy="84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+mn-lt"/>
              </a:rPr>
              <a:t>4</a:t>
            </a:r>
            <a:r>
              <a:rPr lang="en-US" sz="4400" b="1" dirty="0" smtClean="0">
                <a:latin typeface="+mn-lt"/>
              </a:rPr>
              <a:t>. Vitamin là </a:t>
            </a:r>
            <a:r>
              <a:rPr lang="en-US" sz="4400" b="1" dirty="0" err="1" smtClean="0">
                <a:latin typeface="+mn-lt"/>
              </a:rPr>
              <a:t>một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loại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muối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đặc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biệt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làm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cho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thức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ăn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ngon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hơn</a:t>
            </a:r>
            <a:r>
              <a:rPr lang="en-US" sz="4400" b="1" dirty="0" smtClean="0">
                <a:latin typeface="+mn-lt"/>
              </a:rPr>
              <a:t> </a:t>
            </a:r>
            <a:endParaRPr lang="en-US" sz="4400" b="1" dirty="0">
              <a:latin typeface="+mn-lt"/>
            </a:endParaRP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312050" y="6600569"/>
            <a:ext cx="16538628" cy="152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latin typeface="+mn-lt"/>
              </a:rPr>
              <a:t>5.Vitamin là </a:t>
            </a:r>
            <a:r>
              <a:rPr lang="en-US" sz="4400" b="1" dirty="0" err="1" smtClean="0">
                <a:latin typeface="+mn-lt"/>
              </a:rPr>
              <a:t>thành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phần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cấu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trúc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của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nhiều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enzim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tham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gia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các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phản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ứng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chuyển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hóa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năng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lượng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của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cơ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thê</a:t>
            </a:r>
            <a:r>
              <a:rPr lang="en-US" sz="4400" b="1" dirty="0" smtClean="0">
                <a:latin typeface="+mn-lt"/>
              </a:rPr>
              <a:t>̉</a:t>
            </a:r>
            <a:r>
              <a:rPr lang="en-US" sz="4400" b="1" dirty="0" smtClean="0">
                <a:latin typeface=".VnTime" panose="020B7200000000000000" pitchFamily="34" charset="0"/>
              </a:rPr>
              <a:t>.</a:t>
            </a:r>
            <a:endParaRPr lang="en-US" sz="4400" b="1" dirty="0">
              <a:latin typeface=".VnTime" panose="020B7200000000000000" pitchFamily="34" charset="0"/>
            </a:endParaRP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312050" y="8304202"/>
            <a:ext cx="17006702" cy="152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latin typeface="+mn-lt"/>
              </a:rPr>
              <a:t>6. </a:t>
            </a:r>
            <a:r>
              <a:rPr lang="en-US" sz="4400" b="1" dirty="0" err="1" smtClean="0">
                <a:latin typeface="+mn-lt"/>
              </a:rPr>
              <a:t>Cơ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thê</a:t>
            </a:r>
            <a:r>
              <a:rPr lang="en-US" sz="4400" b="1" dirty="0" smtClean="0">
                <a:latin typeface="+mn-lt"/>
              </a:rPr>
              <a:t>̉ </a:t>
            </a:r>
            <a:r>
              <a:rPr lang="en-US" sz="4400" b="1" dirty="0" err="1" smtClean="0">
                <a:latin typeface="+mn-lt"/>
              </a:rPr>
              <a:t>người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va</a:t>
            </a:r>
            <a:r>
              <a:rPr lang="en-US" sz="4400" b="1" dirty="0" smtClean="0">
                <a:latin typeface="+mn-lt"/>
              </a:rPr>
              <a:t>̀ </a:t>
            </a:r>
            <a:r>
              <a:rPr lang="en-US" sz="4400" b="1" dirty="0" err="1" smtClean="0">
                <a:latin typeface="+mn-lt"/>
              </a:rPr>
              <a:t>động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vật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không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thê</a:t>
            </a:r>
            <a:r>
              <a:rPr lang="en-US" sz="4400" b="1" dirty="0" smtClean="0">
                <a:latin typeface="+mn-lt"/>
              </a:rPr>
              <a:t>̉ </a:t>
            </a:r>
            <a:r>
              <a:rPr lang="en-US" sz="4400" b="1" dirty="0" err="1" smtClean="0">
                <a:latin typeface="+mn-lt"/>
              </a:rPr>
              <a:t>tổng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hợp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được</a:t>
            </a:r>
            <a:r>
              <a:rPr lang="en-US" sz="4400" b="1" dirty="0" smtClean="0">
                <a:latin typeface="+mn-lt"/>
              </a:rPr>
              <a:t> vitamin mà </a:t>
            </a:r>
            <a:r>
              <a:rPr lang="en-US" sz="4400" b="1" dirty="0" err="1" smtClean="0">
                <a:latin typeface="+mn-lt"/>
              </a:rPr>
              <a:t>phải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lấy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tư</a:t>
            </a:r>
            <a:r>
              <a:rPr lang="en-US" sz="4400" b="1" dirty="0" smtClean="0">
                <a:latin typeface="+mn-lt"/>
              </a:rPr>
              <a:t>̀ </a:t>
            </a:r>
            <a:r>
              <a:rPr lang="en-US" sz="4400" b="1" dirty="0" err="1" smtClean="0">
                <a:latin typeface="+mn-lt"/>
              </a:rPr>
              <a:t>thức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ăn</a:t>
            </a:r>
            <a:endParaRPr lang="en-US" sz="4400" b="1" dirty="0">
              <a:latin typeface="+mn-lt"/>
            </a:endParaRPr>
          </a:p>
        </p:txBody>
      </p:sp>
      <p:sp>
        <p:nvSpPr>
          <p:cNvPr id="7178" name="Rectangle 27"/>
          <p:cNvSpPr>
            <a:spLocks noChangeArrowheads="1"/>
          </p:cNvSpPr>
          <p:nvPr/>
        </p:nvSpPr>
        <p:spPr bwMode="auto">
          <a:xfrm>
            <a:off x="17006702" y="4440555"/>
            <a:ext cx="1404223" cy="84010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07" tIns="84353" rIns="168707" bIns="843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9" name="Rectangle 30"/>
          <p:cNvSpPr>
            <a:spLocks noChangeArrowheads="1"/>
          </p:cNvSpPr>
          <p:nvPr/>
        </p:nvSpPr>
        <p:spPr bwMode="auto">
          <a:xfrm>
            <a:off x="17006702" y="1920240"/>
            <a:ext cx="1404223" cy="84010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07" tIns="84353" rIns="168707" bIns="843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7180" name="Rectangle 31"/>
          <p:cNvSpPr>
            <a:spLocks noChangeArrowheads="1"/>
          </p:cNvSpPr>
          <p:nvPr/>
        </p:nvSpPr>
        <p:spPr bwMode="auto">
          <a:xfrm>
            <a:off x="17006702" y="8881110"/>
            <a:ext cx="1404223" cy="84010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07" tIns="84353" rIns="168707" bIns="843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81" name="Rectangle 32"/>
          <p:cNvSpPr>
            <a:spLocks noChangeArrowheads="1"/>
          </p:cNvSpPr>
          <p:nvPr/>
        </p:nvSpPr>
        <p:spPr bwMode="auto">
          <a:xfrm>
            <a:off x="17006702" y="7320915"/>
            <a:ext cx="1404223" cy="84010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07" tIns="84353" rIns="168707" bIns="843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82" name="Rectangle 33"/>
          <p:cNvSpPr>
            <a:spLocks noChangeArrowheads="1"/>
          </p:cNvSpPr>
          <p:nvPr/>
        </p:nvSpPr>
        <p:spPr bwMode="auto">
          <a:xfrm>
            <a:off x="17006702" y="5880735"/>
            <a:ext cx="1404223" cy="84010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07" tIns="84353" rIns="168707" bIns="843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9187" name="Text Box 35"/>
          <p:cNvSpPr txBox="1">
            <a:spLocks noChangeArrowheads="1"/>
          </p:cNvSpPr>
          <p:nvPr/>
        </p:nvSpPr>
        <p:spPr bwMode="auto">
          <a:xfrm>
            <a:off x="17162727" y="8881114"/>
            <a:ext cx="1092174" cy="9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200" b="1">
                <a:solidFill>
                  <a:srgbClr val="FF0066"/>
                </a:solidFill>
                <a:latin typeface=".VnTimeH" panose="020B7200000000000000" pitchFamily="34" charset="0"/>
              </a:rPr>
              <a:t>x</a:t>
            </a:r>
          </a:p>
        </p:txBody>
      </p:sp>
      <p:sp>
        <p:nvSpPr>
          <p:cNvPr id="49188" name="Text Box 36"/>
          <p:cNvSpPr txBox="1">
            <a:spLocks noChangeArrowheads="1"/>
          </p:cNvSpPr>
          <p:nvPr/>
        </p:nvSpPr>
        <p:spPr bwMode="auto">
          <a:xfrm>
            <a:off x="17162727" y="1920244"/>
            <a:ext cx="1092174" cy="9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200" b="1" dirty="0">
                <a:solidFill>
                  <a:srgbClr val="FF0066"/>
                </a:solidFill>
                <a:latin typeface=".VnTimeH" panose="020B7200000000000000" pitchFamily="34" charset="0"/>
              </a:rPr>
              <a:t>x</a:t>
            </a:r>
          </a:p>
        </p:txBody>
      </p:sp>
      <p:sp>
        <p:nvSpPr>
          <p:cNvPr id="49189" name="Text Box 37"/>
          <p:cNvSpPr txBox="1">
            <a:spLocks noChangeArrowheads="1"/>
          </p:cNvSpPr>
          <p:nvPr/>
        </p:nvSpPr>
        <p:spPr bwMode="auto">
          <a:xfrm>
            <a:off x="17162727" y="7320919"/>
            <a:ext cx="1092174" cy="9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200" b="1">
                <a:solidFill>
                  <a:srgbClr val="FF0066"/>
                </a:solidFill>
                <a:latin typeface=".VnTimeH" panose="020B7200000000000000" pitchFamily="34" charset="0"/>
              </a:rPr>
              <a:t>x</a:t>
            </a:r>
          </a:p>
        </p:txBody>
      </p:sp>
      <p:sp>
        <p:nvSpPr>
          <p:cNvPr id="49190" name="Text Box 38"/>
          <p:cNvSpPr txBox="1">
            <a:spLocks noChangeArrowheads="1"/>
          </p:cNvSpPr>
          <p:nvPr/>
        </p:nvSpPr>
        <p:spPr bwMode="auto">
          <a:xfrm>
            <a:off x="17162727" y="4440559"/>
            <a:ext cx="1092174" cy="9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200" b="1">
                <a:solidFill>
                  <a:srgbClr val="FF0066"/>
                </a:solidFill>
                <a:latin typeface=".VnTimeH" panose="020B7200000000000000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279058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7" grpId="0"/>
      <p:bldP spid="49188" grpId="0"/>
      <p:bldP spid="49189" grpId="0"/>
      <p:bldP spid="491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964471" y="360046"/>
            <a:ext cx="13886206" cy="67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30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1320166"/>
            <a:ext cx="2028322" cy="67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3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1139521" y="11041380"/>
            <a:ext cx="689109" cy="4800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8707" tIns="84353" rIns="168707" bIns="84353" anchor="ctr"/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68075" y="10081260"/>
            <a:ext cx="1248198" cy="7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168707" tIns="84353" rIns="168707" bIns="84353" anchor="ctr"/>
          <a:lstStyle/>
          <a:p>
            <a:pPr algn="ctr" eaLnBrk="1" hangingPunct="1"/>
            <a:r>
              <a:rPr lang="en-US" sz="8100">
                <a:solidFill>
                  <a:srgbClr val="FF33CC"/>
                </a:solidFill>
                <a:latin typeface="Tahoma" pitchFamily="34" charset="0"/>
                <a:sym typeface="Wingdings" pitchFamily="2" charset="2"/>
              </a:rPr>
              <a:t></a:t>
            </a:r>
            <a:r>
              <a:rPr lang="en-US">
                <a:solidFill>
                  <a:srgbClr val="FF00FF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endParaRPr lang="en-US"/>
          </a:p>
        </p:txBody>
      </p:sp>
      <p:pic>
        <p:nvPicPr>
          <p:cNvPr id="8201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47507"/>
            <a:ext cx="18722975" cy="25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244288" y="5277156"/>
            <a:ext cx="10801350" cy="24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6501" y="10618828"/>
            <a:ext cx="18722975" cy="25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5290912" y="5294158"/>
            <a:ext cx="10568822" cy="24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5772917" y="5373107"/>
            <a:ext cx="8711384" cy="177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5200" dirty="0" smtClean="0">
                <a:solidFill>
                  <a:srgbClr val="0000FF"/>
                </a:solidFill>
              </a:rPr>
              <a:t> </a:t>
            </a:r>
            <a:r>
              <a:rPr lang="vi-VN" sz="5200" dirty="0" smtClean="0">
                <a:solidFill>
                  <a:srgbClr val="0000FF"/>
                </a:solidFill>
              </a:rPr>
              <a:t>- </a:t>
            </a:r>
            <a:r>
              <a:rPr lang="en-US" sz="5200" dirty="0" err="1" smtClean="0">
                <a:solidFill>
                  <a:srgbClr val="0000FF"/>
                </a:solidFill>
                <a:latin typeface="+mn-lt"/>
              </a:rPr>
              <a:t>Nhóm</a:t>
            </a:r>
            <a:r>
              <a:rPr lang="en-US" sz="5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5200" dirty="0">
                <a:solidFill>
                  <a:srgbClr val="0000FF"/>
                </a:solidFill>
                <a:latin typeface="+mn-lt"/>
              </a:rPr>
              <a:t>tan </a:t>
            </a:r>
            <a:r>
              <a:rPr lang="en-US" sz="5200" dirty="0" err="1">
                <a:solidFill>
                  <a:srgbClr val="0000FF"/>
                </a:solidFill>
                <a:latin typeface="+mn-lt"/>
              </a:rPr>
              <a:t>trong</a:t>
            </a:r>
            <a:r>
              <a:rPr lang="en-US" sz="5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5200" dirty="0" err="1">
                <a:solidFill>
                  <a:srgbClr val="0000FF"/>
                </a:solidFill>
                <a:latin typeface="+mn-lt"/>
              </a:rPr>
              <a:t>dầu</a:t>
            </a:r>
            <a:r>
              <a:rPr lang="en-US" sz="5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5200" dirty="0" err="1">
                <a:solidFill>
                  <a:srgbClr val="0000FF"/>
                </a:solidFill>
                <a:latin typeface="+mn-lt"/>
              </a:rPr>
              <a:t>mỡ</a:t>
            </a:r>
            <a:r>
              <a:rPr lang="en-US" sz="5200" dirty="0">
                <a:solidFill>
                  <a:srgbClr val="0000FF"/>
                </a:solidFill>
                <a:latin typeface="+mn-lt"/>
              </a:rPr>
              <a:t>: A,D,E,K…</a:t>
            </a:r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5772917" y="7030879"/>
            <a:ext cx="8737388" cy="177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5200" dirty="0" smtClean="0">
                <a:solidFill>
                  <a:srgbClr val="0000FF"/>
                </a:solidFill>
                <a:latin typeface="+mn-lt"/>
              </a:rPr>
              <a:t> - </a:t>
            </a:r>
            <a:r>
              <a:rPr lang="en-US" sz="5200" dirty="0" err="1" smtClean="0">
                <a:solidFill>
                  <a:srgbClr val="0000FF"/>
                </a:solidFill>
                <a:latin typeface="+mn-lt"/>
              </a:rPr>
              <a:t>Nhóm</a:t>
            </a:r>
            <a:r>
              <a:rPr lang="en-US" sz="5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5200" dirty="0">
                <a:solidFill>
                  <a:srgbClr val="0000FF"/>
                </a:solidFill>
                <a:latin typeface="+mn-lt"/>
              </a:rPr>
              <a:t>tan </a:t>
            </a:r>
            <a:r>
              <a:rPr lang="en-US" sz="5200" dirty="0" err="1">
                <a:solidFill>
                  <a:srgbClr val="0000FF"/>
                </a:solidFill>
                <a:latin typeface="+mn-lt"/>
              </a:rPr>
              <a:t>trong</a:t>
            </a:r>
            <a:r>
              <a:rPr lang="en-US" sz="5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5200" dirty="0" err="1">
                <a:solidFill>
                  <a:srgbClr val="0000FF"/>
                </a:solidFill>
                <a:latin typeface="+mn-lt"/>
              </a:rPr>
              <a:t>nước</a:t>
            </a:r>
            <a:r>
              <a:rPr lang="en-US" sz="5200" dirty="0">
                <a:solidFill>
                  <a:srgbClr val="0000FF"/>
                </a:solidFill>
                <a:latin typeface="+mn-lt"/>
              </a:rPr>
              <a:t>: C, B (B1, B2, B6 ,B12…)</a:t>
            </a:r>
          </a:p>
        </p:txBody>
      </p:sp>
      <p:sp>
        <p:nvSpPr>
          <p:cNvPr id="93200" name="AutoShape 16"/>
          <p:cNvSpPr>
            <a:spLocks noChangeArrowheads="1"/>
          </p:cNvSpPr>
          <p:nvPr/>
        </p:nvSpPr>
        <p:spPr bwMode="auto">
          <a:xfrm>
            <a:off x="5772917" y="1038231"/>
            <a:ext cx="8269314" cy="2320768"/>
          </a:xfrm>
          <a:prstGeom prst="cloudCallout">
            <a:avLst>
              <a:gd name="adj1" fmla="val -30227"/>
              <a:gd name="adj2" fmla="val 107120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lIns="168707" tIns="84353" rIns="168707" bIns="84353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0000"/>
                </a:solidFill>
              </a:rPr>
              <a:t>- </a:t>
            </a:r>
            <a:r>
              <a:rPr lang="en-US" sz="4400" dirty="0" err="1" smtClean="0">
                <a:solidFill>
                  <a:srgbClr val="FF0000"/>
                </a:solidFill>
              </a:rPr>
              <a:t>Hãy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kê</a:t>
            </a:r>
            <a:r>
              <a:rPr lang="en-US" sz="4400" dirty="0" smtClean="0">
                <a:solidFill>
                  <a:srgbClr val="FF0000"/>
                </a:solidFill>
              </a:rPr>
              <a:t>̃ </a:t>
            </a:r>
            <a:r>
              <a:rPr lang="en-US" sz="4400" dirty="0" err="1" smtClean="0">
                <a:solidFill>
                  <a:srgbClr val="FF0000"/>
                </a:solidFill>
              </a:rPr>
              <a:t>tên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các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loại</a:t>
            </a:r>
            <a:r>
              <a:rPr lang="en-US" sz="4400" dirty="0" smtClean="0">
                <a:solidFill>
                  <a:srgbClr val="FF0000"/>
                </a:solidFill>
              </a:rPr>
              <a:t> Vitamin mà </a:t>
            </a:r>
            <a:r>
              <a:rPr lang="en-US" sz="4400" dirty="0" err="1" smtClean="0">
                <a:solidFill>
                  <a:srgbClr val="FF0000"/>
                </a:solidFill>
              </a:rPr>
              <a:t>em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biết</a:t>
            </a:r>
            <a:r>
              <a:rPr lang="en-US" sz="4400" dirty="0" smtClean="0">
                <a:solidFill>
                  <a:srgbClr val="FF0000"/>
                </a:solidFill>
              </a:rPr>
              <a:t> ?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16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8" grpId="0"/>
      <p:bldP spid="93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964471" y="360046"/>
            <a:ext cx="13886206" cy="67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300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0" y="1320166"/>
            <a:ext cx="2028322" cy="67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300"/>
          </a:p>
        </p:txBody>
      </p:sp>
      <p:pic>
        <p:nvPicPr>
          <p:cNvPr id="9221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47507"/>
            <a:ext cx="18722975" cy="25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244288" y="5277156"/>
            <a:ext cx="10801350" cy="24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6501" y="10618828"/>
            <a:ext cx="18722975" cy="25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5290912" y="5294158"/>
            <a:ext cx="10568822" cy="24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80"/>
          <p:cNvSpPr txBox="1">
            <a:spLocks noChangeArrowheads="1"/>
          </p:cNvSpPr>
          <p:nvPr/>
        </p:nvSpPr>
        <p:spPr bwMode="auto">
          <a:xfrm>
            <a:off x="1321335" y="153178"/>
            <a:ext cx="15602479" cy="10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n-lt"/>
              </a:rPr>
              <a:t>Bảng</a:t>
            </a:r>
            <a:r>
              <a:rPr lang="en-US" sz="5400" dirty="0">
                <a:solidFill>
                  <a:srgbClr val="0000FF"/>
                </a:solidFill>
                <a:latin typeface="+mn-lt"/>
              </a:rPr>
              <a:t> 34.1 </a:t>
            </a:r>
            <a:r>
              <a:rPr lang="en-US" sz="5400" dirty="0" err="1">
                <a:solidFill>
                  <a:srgbClr val="0000FF"/>
                </a:solidFill>
                <a:latin typeface="+mn-lt"/>
              </a:rPr>
              <a:t>Tóm</a:t>
            </a:r>
            <a:r>
              <a:rPr lang="en-US" sz="5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n-lt"/>
              </a:rPr>
              <a:t>tắt</a:t>
            </a:r>
            <a:r>
              <a:rPr lang="en-US" sz="5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n-lt"/>
              </a:rPr>
              <a:t>vai</a:t>
            </a:r>
            <a:r>
              <a:rPr lang="en-US" sz="5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n-lt"/>
              </a:rPr>
              <a:t>trò</a:t>
            </a:r>
            <a:r>
              <a:rPr lang="en-US" sz="5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n-lt"/>
              </a:rPr>
              <a:t>chủ</a:t>
            </a:r>
            <a:r>
              <a:rPr lang="en-US" sz="5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n-lt"/>
              </a:rPr>
              <a:t>yếu</a:t>
            </a:r>
            <a:r>
              <a:rPr lang="en-US" sz="5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n-lt"/>
              </a:rPr>
              <a:t>của</a:t>
            </a:r>
            <a:r>
              <a:rPr lang="en-US" sz="5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n-lt"/>
              </a:rPr>
              <a:t>một</a:t>
            </a:r>
            <a:r>
              <a:rPr lang="en-US" sz="5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+mn-lt"/>
              </a:rPr>
              <a:t>số</a:t>
            </a:r>
            <a:r>
              <a:rPr lang="en-US" sz="5400" dirty="0">
                <a:solidFill>
                  <a:srgbClr val="0000FF"/>
                </a:solidFill>
                <a:latin typeface="+mn-lt"/>
              </a:rPr>
              <a:t> vitamin</a:t>
            </a:r>
          </a:p>
        </p:txBody>
      </p:sp>
      <p:sp>
        <p:nvSpPr>
          <p:cNvPr id="9228" name="Text Box 81"/>
          <p:cNvSpPr txBox="1">
            <a:spLocks noChangeArrowheads="1"/>
          </p:cNvSpPr>
          <p:nvPr/>
        </p:nvSpPr>
        <p:spPr bwMode="auto">
          <a:xfrm>
            <a:off x="1404223" y="2400300"/>
            <a:ext cx="15602479" cy="84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</a:rPr>
              <a:t> </a:t>
            </a:r>
          </a:p>
        </p:txBody>
      </p:sp>
      <p:graphicFrame>
        <p:nvGraphicFramePr>
          <p:cNvPr id="87361" name="Group 3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7512111"/>
              </p:ext>
            </p:extLst>
          </p:nvPr>
        </p:nvGraphicFramePr>
        <p:xfrm>
          <a:off x="282796" y="986590"/>
          <a:ext cx="18098876" cy="9596320"/>
        </p:xfrm>
        <a:graphic>
          <a:graphicData uri="http://schemas.openxmlformats.org/drawingml/2006/table">
            <a:tbl>
              <a:tblPr/>
              <a:tblGrid>
                <a:gridCol w="965402"/>
                <a:gridCol w="1092174"/>
                <a:gridCol w="8285568"/>
                <a:gridCol w="7755732"/>
              </a:tblGrid>
              <a:tr h="84221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56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410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1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57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760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9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-valenci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7230" marR="187230" marT="72009" marB="72009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187230" marR="187230" marT="72009" marB="72009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73" name="Text Box 262"/>
          <p:cNvSpPr txBox="1">
            <a:spLocks noChangeArrowheads="1"/>
          </p:cNvSpPr>
          <p:nvPr/>
        </p:nvSpPr>
        <p:spPr bwMode="auto">
          <a:xfrm>
            <a:off x="221818" y="809646"/>
            <a:ext cx="2496397" cy="11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vitamin</a:t>
            </a:r>
          </a:p>
        </p:txBody>
      </p:sp>
      <p:sp>
        <p:nvSpPr>
          <p:cNvPr id="9274" name="Text Box 263"/>
          <p:cNvSpPr txBox="1">
            <a:spLocks noChangeArrowheads="1"/>
          </p:cNvSpPr>
          <p:nvPr/>
        </p:nvSpPr>
        <p:spPr bwMode="auto">
          <a:xfrm>
            <a:off x="3276520" y="980884"/>
            <a:ext cx="6543291" cy="90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n-lt"/>
              </a:rPr>
              <a:t>Vai</a:t>
            </a:r>
            <a:r>
              <a:rPr lang="en-US" sz="4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n-lt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n-lt"/>
              </a:rPr>
              <a:t>chủ</a:t>
            </a:r>
            <a:r>
              <a:rPr lang="en-US" sz="4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n-lt"/>
              </a:rPr>
              <a:t>yếu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275" name="Text Box 264"/>
          <p:cNvSpPr txBox="1">
            <a:spLocks noChangeArrowheads="1"/>
          </p:cNvSpPr>
          <p:nvPr/>
        </p:nvSpPr>
        <p:spPr bwMode="auto">
          <a:xfrm>
            <a:off x="11233786" y="956821"/>
            <a:ext cx="6536790" cy="90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7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n-lt"/>
              </a:rPr>
              <a:t>Nguồn</a:t>
            </a:r>
            <a:r>
              <a:rPr lang="en-US" sz="4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n-lt"/>
              </a:rPr>
              <a:t>cung</a:t>
            </a:r>
            <a:r>
              <a:rPr lang="en-US" sz="4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n-lt"/>
              </a:rPr>
              <a:t>cấp</a:t>
            </a:r>
            <a:r>
              <a:rPr lang="en-US" sz="4800" b="1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9276" name="Text Box 275"/>
          <p:cNvSpPr txBox="1">
            <a:spLocks noChangeArrowheads="1"/>
          </p:cNvSpPr>
          <p:nvPr/>
        </p:nvSpPr>
        <p:spPr bwMode="auto">
          <a:xfrm>
            <a:off x="136521" y="2230059"/>
            <a:ext cx="2369628" cy="67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300" b="1" dirty="0">
                <a:solidFill>
                  <a:srgbClr val="FF0000"/>
                </a:solidFill>
                <a:latin typeface="+mn-lt"/>
              </a:rPr>
              <a:t>Vitamin A</a:t>
            </a:r>
          </a:p>
        </p:txBody>
      </p:sp>
      <p:sp>
        <p:nvSpPr>
          <p:cNvPr id="9277" name="Text Box 276"/>
          <p:cNvSpPr txBox="1">
            <a:spLocks noChangeArrowheads="1"/>
          </p:cNvSpPr>
          <p:nvPr/>
        </p:nvSpPr>
        <p:spPr bwMode="auto">
          <a:xfrm>
            <a:off x="292548" y="3524581"/>
            <a:ext cx="2203850" cy="67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300" b="1" dirty="0">
                <a:solidFill>
                  <a:srgbClr val="FF0000"/>
                </a:solidFill>
                <a:latin typeface="+mn-lt"/>
              </a:rPr>
              <a:t>Vitamin D</a:t>
            </a:r>
          </a:p>
        </p:txBody>
      </p:sp>
      <p:sp>
        <p:nvSpPr>
          <p:cNvPr id="9278" name="Text Box 277"/>
          <p:cNvSpPr txBox="1">
            <a:spLocks noChangeArrowheads="1"/>
          </p:cNvSpPr>
          <p:nvPr/>
        </p:nvSpPr>
        <p:spPr bwMode="auto">
          <a:xfrm>
            <a:off x="312049" y="4864450"/>
            <a:ext cx="2174597" cy="120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300" b="1" dirty="0">
                <a:solidFill>
                  <a:srgbClr val="FF0000"/>
                </a:solidFill>
                <a:latin typeface="+mn-lt"/>
              </a:rPr>
              <a:t>Vitamin E</a:t>
            </a:r>
          </a:p>
        </p:txBody>
      </p:sp>
      <p:sp>
        <p:nvSpPr>
          <p:cNvPr id="9279" name="Text Box 278"/>
          <p:cNvSpPr txBox="1">
            <a:spLocks noChangeArrowheads="1"/>
          </p:cNvSpPr>
          <p:nvPr/>
        </p:nvSpPr>
        <p:spPr bwMode="auto">
          <a:xfrm>
            <a:off x="-126771" y="6155958"/>
            <a:ext cx="3091242" cy="67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300" b="1" dirty="0" smtClean="0">
                <a:solidFill>
                  <a:srgbClr val="FF0000"/>
                </a:solidFill>
                <a:latin typeface="+mn-lt"/>
              </a:rPr>
              <a:t>Vitamin C</a:t>
            </a:r>
            <a:endParaRPr lang="en-US" sz="33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280" name="Text Box 279"/>
          <p:cNvSpPr txBox="1">
            <a:spLocks noChangeArrowheads="1"/>
          </p:cNvSpPr>
          <p:nvPr/>
        </p:nvSpPr>
        <p:spPr bwMode="auto">
          <a:xfrm rot="-5400000">
            <a:off x="-995628" y="8277740"/>
            <a:ext cx="3360420" cy="11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vitamin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B</a:t>
            </a:r>
          </a:p>
        </p:txBody>
      </p:sp>
      <p:sp>
        <p:nvSpPr>
          <p:cNvPr id="9281" name="Text Box 280"/>
          <p:cNvSpPr txBox="1">
            <a:spLocks noChangeArrowheads="1"/>
          </p:cNvSpPr>
          <p:nvPr/>
        </p:nvSpPr>
        <p:spPr bwMode="auto">
          <a:xfrm>
            <a:off x="1248199" y="7583449"/>
            <a:ext cx="1137681" cy="67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 b="1" dirty="0">
                <a:solidFill>
                  <a:srgbClr val="FF0000"/>
                </a:solidFill>
                <a:latin typeface="+mn-lt"/>
              </a:rPr>
              <a:t>B1</a:t>
            </a:r>
          </a:p>
        </p:txBody>
      </p:sp>
      <p:sp>
        <p:nvSpPr>
          <p:cNvPr id="9282" name="Text Box 281"/>
          <p:cNvSpPr txBox="1">
            <a:spLocks noChangeArrowheads="1"/>
          </p:cNvSpPr>
          <p:nvPr/>
        </p:nvSpPr>
        <p:spPr bwMode="auto">
          <a:xfrm>
            <a:off x="1248198" y="8303539"/>
            <a:ext cx="988157" cy="67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 b="1" dirty="0">
                <a:solidFill>
                  <a:srgbClr val="FF0000"/>
                </a:solidFill>
                <a:latin typeface="+mn-lt"/>
              </a:rPr>
              <a:t>B2</a:t>
            </a:r>
          </a:p>
        </p:txBody>
      </p:sp>
      <p:sp>
        <p:nvSpPr>
          <p:cNvPr id="9283" name="Text Box 282"/>
          <p:cNvSpPr txBox="1">
            <a:spLocks noChangeArrowheads="1"/>
          </p:cNvSpPr>
          <p:nvPr/>
        </p:nvSpPr>
        <p:spPr bwMode="auto">
          <a:xfrm>
            <a:off x="1248198" y="9023629"/>
            <a:ext cx="988157" cy="67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 b="1" dirty="0">
                <a:solidFill>
                  <a:srgbClr val="FF0000"/>
                </a:solidFill>
                <a:latin typeface="+mn-lt"/>
              </a:rPr>
              <a:t>B6</a:t>
            </a:r>
          </a:p>
        </p:txBody>
      </p:sp>
      <p:sp>
        <p:nvSpPr>
          <p:cNvPr id="9284" name="Text Box 283"/>
          <p:cNvSpPr txBox="1">
            <a:spLocks noChangeArrowheads="1"/>
          </p:cNvSpPr>
          <p:nvPr/>
        </p:nvSpPr>
        <p:spPr bwMode="auto">
          <a:xfrm>
            <a:off x="1248199" y="9841231"/>
            <a:ext cx="1248198" cy="67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 b="1" dirty="0">
                <a:solidFill>
                  <a:srgbClr val="FF0000"/>
                </a:solidFill>
                <a:latin typeface="+mn-lt"/>
              </a:rPr>
              <a:t>B12</a:t>
            </a:r>
          </a:p>
        </p:txBody>
      </p:sp>
      <p:sp>
        <p:nvSpPr>
          <p:cNvPr id="9285" name="Text Box 286"/>
          <p:cNvSpPr txBox="1">
            <a:spLocks noChangeArrowheads="1"/>
          </p:cNvSpPr>
          <p:nvPr/>
        </p:nvSpPr>
        <p:spPr bwMode="auto">
          <a:xfrm>
            <a:off x="10596189" y="1718309"/>
            <a:ext cx="7911758" cy="164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Bơ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trứng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dầu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cá.Thực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vật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màu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vàng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đỏ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xanh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thẫm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chứa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nhiều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carôten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là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chất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tiền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vitamin A</a:t>
            </a:r>
            <a:r>
              <a:rPr lang="en-US" sz="3200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286" name="Text Box 287"/>
          <p:cNvSpPr txBox="1">
            <a:spLocks noChangeArrowheads="1"/>
          </p:cNvSpPr>
          <p:nvPr/>
        </p:nvSpPr>
        <p:spPr bwMode="auto">
          <a:xfrm>
            <a:off x="2236354" y="1724097"/>
            <a:ext cx="8373331" cy="231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+mn-lt"/>
              </a:rPr>
              <a:t>Nếu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thiếu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bì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kém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bền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vững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dễ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nhiễm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trùng,giác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mạc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mắt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khô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dẫn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tới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mù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loà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endParaRPr lang="en-US" sz="29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287" name="Text Box 288"/>
          <p:cNvSpPr txBox="1">
            <a:spLocks noChangeArrowheads="1"/>
          </p:cNvSpPr>
          <p:nvPr/>
        </p:nvSpPr>
        <p:spPr bwMode="auto">
          <a:xfrm>
            <a:off x="2385880" y="3165817"/>
            <a:ext cx="8379831" cy="164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+mn-lt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sự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trao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đổi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canxi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phốtpho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Nếu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thiếu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trẻ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mắc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bệnh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còi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xương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người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lớn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loãng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xương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.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288" name="Text Box 289"/>
          <p:cNvSpPr txBox="1">
            <a:spLocks noChangeArrowheads="1"/>
          </p:cNvSpPr>
          <p:nvPr/>
        </p:nvSpPr>
        <p:spPr bwMode="auto">
          <a:xfrm>
            <a:off x="10666841" y="3340943"/>
            <a:ext cx="7443683" cy="11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+mn-lt"/>
              </a:rPr>
              <a:t>Bơ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trứng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sữa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dầu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cá.là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vitamin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duy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nhất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tổng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ở da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dưới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ánh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nắng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mặt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trời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9289" name="Text Box 297"/>
          <p:cNvSpPr txBox="1">
            <a:spLocks noChangeArrowheads="1"/>
          </p:cNvSpPr>
          <p:nvPr/>
        </p:nvSpPr>
        <p:spPr bwMode="auto">
          <a:xfrm>
            <a:off x="2496397" y="4721945"/>
            <a:ext cx="7957264" cy="247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+mn-lt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sự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phát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dục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bình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thường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Chống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lão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hoá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bảo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tế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bào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9290" name="Text Box 298"/>
          <p:cNvSpPr txBox="1">
            <a:spLocks noChangeArrowheads="1"/>
          </p:cNvSpPr>
          <p:nvPr/>
        </p:nvSpPr>
        <p:spPr bwMode="auto">
          <a:xfrm>
            <a:off x="10788464" y="4910204"/>
            <a:ext cx="7287658" cy="66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+mn-lt"/>
              </a:rPr>
              <a:t>Gan,hạt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nảy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mầm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dầu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vật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…</a:t>
            </a:r>
          </a:p>
        </p:txBody>
      </p:sp>
      <p:sp>
        <p:nvSpPr>
          <p:cNvPr id="9291" name="Text Box 299"/>
          <p:cNvSpPr txBox="1">
            <a:spLocks noChangeArrowheads="1"/>
          </p:cNvSpPr>
          <p:nvPr/>
        </p:nvSpPr>
        <p:spPr bwMode="auto">
          <a:xfrm>
            <a:off x="2496398" y="5735433"/>
            <a:ext cx="7980019" cy="164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+mn-lt"/>
              </a:rPr>
              <a:t>Chống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lão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hoá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chống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ung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thư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..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Thiếu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mạch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máu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giòn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gây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chảy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máu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mắc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bệnh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xcobut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9292" name="Text Box 300"/>
          <p:cNvSpPr txBox="1">
            <a:spLocks noChangeArrowheads="1"/>
          </p:cNvSpPr>
          <p:nvPr/>
        </p:nvSpPr>
        <p:spPr bwMode="auto">
          <a:xfrm>
            <a:off x="10807969" y="6091188"/>
            <a:ext cx="5301591" cy="66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+mn-lt"/>
              </a:rPr>
              <a:t>Rau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xanh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cà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chua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quả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tươi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293" name="Text Box 301"/>
          <p:cNvSpPr txBox="1">
            <a:spLocks noChangeArrowheads="1"/>
          </p:cNvSpPr>
          <p:nvPr/>
        </p:nvSpPr>
        <p:spPr bwMode="auto">
          <a:xfrm>
            <a:off x="2496397" y="7255631"/>
            <a:ext cx="8113289" cy="11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Tham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gia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quá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trình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chuyển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hoá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Thiếu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sẽ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mắc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bệnh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tê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phù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viêm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dây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thần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kinh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294" name="Text Box 302"/>
          <p:cNvSpPr txBox="1">
            <a:spLocks noChangeArrowheads="1"/>
          </p:cNvSpPr>
          <p:nvPr/>
        </p:nvSpPr>
        <p:spPr bwMode="auto">
          <a:xfrm>
            <a:off x="10765711" y="7490636"/>
            <a:ext cx="7333165" cy="66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+mn-lt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ngũ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cốc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thịt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lợn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trứng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gan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295" name="Text Box 303"/>
          <p:cNvSpPr txBox="1">
            <a:spLocks noChangeArrowheads="1"/>
          </p:cNvSpPr>
          <p:nvPr/>
        </p:nvSpPr>
        <p:spPr bwMode="auto">
          <a:xfrm>
            <a:off x="2496396" y="8376048"/>
            <a:ext cx="5711159" cy="66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+mn-lt"/>
              </a:rPr>
              <a:t>Thiếu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gây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loét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niêm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mạc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296" name="Text Box 304"/>
          <p:cNvSpPr txBox="1">
            <a:spLocks noChangeArrowheads="1"/>
          </p:cNvSpPr>
          <p:nvPr/>
        </p:nvSpPr>
        <p:spPr bwMode="auto">
          <a:xfrm>
            <a:off x="10798217" y="8279796"/>
            <a:ext cx="7456685" cy="66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+mn-lt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gan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thịt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bò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trứng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hạt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ngũ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cốc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297" name="Text Box 305"/>
          <p:cNvSpPr txBox="1">
            <a:spLocks noChangeArrowheads="1"/>
          </p:cNvSpPr>
          <p:nvPr/>
        </p:nvSpPr>
        <p:spPr bwMode="auto">
          <a:xfrm>
            <a:off x="2496398" y="9121141"/>
            <a:ext cx="5805422" cy="66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+mn-lt"/>
              </a:rPr>
              <a:t>Thiếu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gây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viêm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da,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suy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nhược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9298" name="Text Box 306"/>
          <p:cNvSpPr txBox="1">
            <a:spLocks noChangeArrowheads="1"/>
          </p:cNvSpPr>
          <p:nvPr/>
        </p:nvSpPr>
        <p:spPr bwMode="auto">
          <a:xfrm>
            <a:off x="2496398" y="9868735"/>
            <a:ext cx="5808674" cy="66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+mn-lt"/>
              </a:rPr>
              <a:t>Thiếu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gây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bệnh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thiếu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máu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9299" name="Text Box 307"/>
          <p:cNvSpPr txBox="1">
            <a:spLocks noChangeArrowheads="1"/>
          </p:cNvSpPr>
          <p:nvPr/>
        </p:nvSpPr>
        <p:spPr bwMode="auto">
          <a:xfrm>
            <a:off x="10765711" y="8883882"/>
            <a:ext cx="7489190" cy="11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>
              <a:spcBef>
                <a:spcPct val="50000"/>
              </a:spcBef>
            </a:pPr>
            <a:r>
              <a:rPr lang="en-US" sz="3000" dirty="0" err="1">
                <a:solidFill>
                  <a:srgbClr val="0000FF"/>
                </a:solidFill>
                <a:latin typeface="+mn-lt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trong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lúa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gạo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cà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chua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ngô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vàng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cá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hồi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+mn-lt"/>
              </a:rPr>
              <a:t>gan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.</a:t>
            </a:r>
            <a:r>
              <a:rPr lang="ca-ES-valencia" sz="3200" b="1" dirty="0">
                <a:solidFill>
                  <a:schemeClr val="accent1"/>
                </a:solidFill>
                <a:latin typeface="+mn-lt"/>
              </a:rPr>
              <a:t> 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9" name="Text Box 307"/>
          <p:cNvSpPr txBox="1">
            <a:spLocks noChangeArrowheads="1"/>
          </p:cNvSpPr>
          <p:nvPr/>
        </p:nvSpPr>
        <p:spPr bwMode="auto">
          <a:xfrm>
            <a:off x="10565743" y="9918768"/>
            <a:ext cx="7967576" cy="66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8707" tIns="84353" rIns="168707" bIns="84353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+mn-lt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gan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ca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́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biển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sữa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trứng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phomat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thịt</a:t>
            </a:r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58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317598" y="276284"/>
            <a:ext cx="7015568" cy="1127642"/>
          </a:xfrm>
        </p:spPr>
        <p:txBody>
          <a:bodyPr/>
          <a:lstStyle/>
          <a:p>
            <a:r>
              <a:rPr lang="en-US" sz="5900" b="1" dirty="0" err="1" smtClean="0">
                <a:solidFill>
                  <a:srgbClr val="FF0066"/>
                </a:solidFill>
                <a:latin typeface="+mn-lt"/>
                <a:cs typeface="Times New Roman" pitchFamily="18" charset="0"/>
              </a:rPr>
              <a:t>Thiếu</a:t>
            </a:r>
            <a:r>
              <a:rPr lang="en-US" sz="5900" b="1" dirty="0" smtClean="0">
                <a:solidFill>
                  <a:srgbClr val="FF0066"/>
                </a:solidFill>
                <a:latin typeface="+mn-lt"/>
                <a:cs typeface="Times New Roman" pitchFamily="18" charset="0"/>
              </a:rPr>
              <a:t> vitamin A</a:t>
            </a:r>
            <a:endParaRPr lang="en-US" sz="5900" b="1" dirty="0">
              <a:solidFill>
                <a:srgbClr val="FF0066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60429" name="Picture 13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62107" y="4200525"/>
            <a:ext cx="46319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14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69375" y="7298413"/>
            <a:ext cx="4524719" cy="314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1" name="Picture 15" descr="vitam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62107" y="840105"/>
            <a:ext cx="4631987" cy="327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5" name="Picture 19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1240" y="960120"/>
            <a:ext cx="5024424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6" name="Picture 20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1240" y="4200525"/>
            <a:ext cx="5024424" cy="271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7" name="Picture 21" descr="4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8013" y="4549319"/>
            <a:ext cx="7021116" cy="432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78012" y="8944453"/>
            <a:ext cx="6865091" cy="7859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C:\Users\MR M\Downloads\Screenshot_2020-01-14-08-22-04-9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1240" y="7298413"/>
            <a:ext cx="5024424" cy="314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 txBox="1">
            <a:spLocks noChangeArrowheads="1"/>
          </p:cNvSpPr>
          <p:nvPr/>
        </p:nvSpPr>
        <p:spPr>
          <a:xfrm>
            <a:off x="8138124" y="-152391"/>
            <a:ext cx="11833050" cy="1127642"/>
          </a:xfrm>
          <a:prstGeom prst="rect">
            <a:avLst/>
          </a:prstGeom>
        </p:spPr>
        <p:txBody>
          <a:bodyPr vert="horz" lIns="168707" tIns="84353" rIns="168707" bIns="84353" rtlCol="0" anchor="ctr">
            <a:normAutofit/>
          </a:bodyPr>
          <a:lstStyle>
            <a:lvl1pPr algn="l" defTabSz="16870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9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Nguồn</a:t>
            </a:r>
            <a:r>
              <a:rPr lang="en-US" sz="59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59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cấp</a:t>
            </a:r>
            <a:r>
              <a:rPr lang="en-US" sz="59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vitamin A</a:t>
            </a:r>
            <a:endParaRPr lang="en-US" sz="59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78012" y="2144507"/>
            <a:ext cx="7015568" cy="2057997"/>
          </a:xfrm>
          <a:prstGeom prst="rect">
            <a:avLst/>
          </a:prstGeom>
        </p:spPr>
        <p:txBody>
          <a:bodyPr vert="horz" lIns="168707" tIns="84353" rIns="168707" bIns="84353" rtlCol="0" anchor="ctr">
            <a:normAutofit fontScale="92500" lnSpcReduction="20000"/>
          </a:bodyPr>
          <a:lstStyle>
            <a:lvl1pPr algn="l" defTabSz="16870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-valencia" sz="4800" dirty="0" smtClean="0">
                <a:latin typeface="Times New Roman" pitchFamily="18" charset="0"/>
                <a:cs typeface="Times New Roman" pitchFamily="18" charset="0"/>
              </a:rPr>
              <a:t>- Biểu bì kém bền vững, dễ nhiễm trùng, giác mạc của mắt khô, có thể dẫn tới mù lòa.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97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4750" y="6000749"/>
            <a:ext cx="3800026" cy="372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86021" y="6000750"/>
            <a:ext cx="4236954" cy="372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7177140" y="4"/>
            <a:ext cx="11545835" cy="112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9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Nguồn</a:t>
            </a:r>
            <a:r>
              <a:rPr lang="en-US" sz="59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59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cấp</a:t>
            </a:r>
            <a:r>
              <a:rPr lang="en-US" sz="59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vitamin </a:t>
            </a:r>
            <a:r>
              <a:rPr lang="en-US" sz="59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64523" name="Picture 11" descr="beuonganhmattr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4157" y="1604599"/>
            <a:ext cx="5148818" cy="397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4" name="Picture 12" descr="1271317416-6465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9189" y="6000749"/>
            <a:ext cx="3796431" cy="372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5" name="Picture 13" descr="loang xui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3939" y="5840381"/>
            <a:ext cx="6218232" cy="438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6" name="Picture 14" descr="2041717552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3939" y="1519841"/>
            <a:ext cx="6335250" cy="432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6"/>
          <p:cNvSpPr txBox="1">
            <a:spLocks noChangeArrowheads="1"/>
          </p:cNvSpPr>
          <p:nvPr/>
        </p:nvSpPr>
        <p:spPr bwMode="auto">
          <a:xfrm>
            <a:off x="435575" y="4258033"/>
            <a:ext cx="7365670" cy="67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3" name="Picture 2" descr="C:\Users\MR M\Downloads\Screenshot_2020-01-14-08-22-04-9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2812" y="1604599"/>
            <a:ext cx="4691340" cy="397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22457" y="202880"/>
            <a:ext cx="52677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F0066"/>
                </a:solidFill>
                <a:cs typeface="Times New Roman" pitchFamily="18" charset="0"/>
              </a:rPr>
              <a:t>Thiếu</a:t>
            </a:r>
            <a:r>
              <a:rPr lang="en-US" sz="6000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6000" dirty="0" smtClean="0">
                <a:solidFill>
                  <a:srgbClr val="FF0066"/>
                </a:solidFill>
                <a:cs typeface="Times New Roman" pitchFamily="18" charset="0"/>
              </a:rPr>
              <a:t>vitamin 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125716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14622" y="1560196"/>
            <a:ext cx="301618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VietGiaiTri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9284" y="1906173"/>
            <a:ext cx="6505338" cy="468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7291135" y="415351"/>
            <a:ext cx="10880701" cy="112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900" b="1" dirty="0" err="1" smtClean="0">
                <a:solidFill>
                  <a:srgbClr val="FF0066"/>
                </a:solidFill>
                <a:latin typeface="+mn-lt"/>
              </a:rPr>
              <a:t>Nguồn</a:t>
            </a:r>
            <a:r>
              <a:rPr lang="en-US" sz="5900" b="1" dirty="0" smtClean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5900" b="1" dirty="0" err="1" smtClean="0">
                <a:solidFill>
                  <a:srgbClr val="FF0066"/>
                </a:solidFill>
                <a:latin typeface="+mn-lt"/>
              </a:rPr>
              <a:t>cung</a:t>
            </a:r>
            <a:r>
              <a:rPr lang="en-US" sz="5900" b="1" dirty="0" smtClean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5900" b="1" dirty="0" err="1" smtClean="0">
                <a:solidFill>
                  <a:srgbClr val="FF0066"/>
                </a:solidFill>
                <a:latin typeface="+mn-lt"/>
              </a:rPr>
              <a:t>cấp</a:t>
            </a:r>
            <a:r>
              <a:rPr lang="en-US" sz="5900" b="1" dirty="0" smtClean="0">
                <a:solidFill>
                  <a:srgbClr val="FF0066"/>
                </a:solidFill>
                <a:latin typeface="+mn-lt"/>
              </a:rPr>
              <a:t> vitamin </a:t>
            </a:r>
            <a:r>
              <a:rPr lang="en-US" sz="5900" b="1" dirty="0">
                <a:solidFill>
                  <a:srgbClr val="FF0066"/>
                </a:solidFill>
                <a:latin typeface="+mn-lt"/>
              </a:rPr>
              <a:t>E</a:t>
            </a:r>
          </a:p>
        </p:txBody>
      </p:sp>
      <p:pic>
        <p:nvPicPr>
          <p:cNvPr id="13317" name="Picture 5" descr="g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9284" y="6360795"/>
            <a:ext cx="9521518" cy="444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190264" y="2439160"/>
            <a:ext cx="7726515" cy="7989750"/>
          </a:xfrm>
          <a:prstGeom prst="cloudCallout">
            <a:avLst>
              <a:gd name="adj1" fmla="val -30227"/>
              <a:gd name="adj2" fmla="val 107120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square" lIns="168707" tIns="84353" rIns="168707" bIns="84353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ca-ES-valencia" sz="4400" dirty="0"/>
          </a:p>
          <a:p>
            <a:pPr marL="571500" indent="-571500"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ca-ES-valencia" sz="4400" dirty="0" smtClean="0"/>
              <a:t>Chống lão hóa, bảo vệ cơ thể.</a:t>
            </a:r>
          </a:p>
          <a:p>
            <a:pPr marL="571500" indent="-571500"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ca-ES-valencia" sz="4400" dirty="0" smtClean="0"/>
              <a:t>Cần cho sự phát dục bình thường.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ca-ES-valencia" sz="4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4377" y="415350"/>
            <a:ext cx="7964907" cy="112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8707" tIns="84353" rIns="168707" bIns="843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900" b="1" dirty="0" err="1" smtClean="0">
                <a:solidFill>
                  <a:srgbClr val="FF0066"/>
                </a:solidFill>
                <a:latin typeface="+mn-lt"/>
              </a:rPr>
              <a:t>Vai</a:t>
            </a:r>
            <a:r>
              <a:rPr lang="en-US" sz="5900" b="1" dirty="0" smtClean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5900" b="1" dirty="0" err="1" smtClean="0">
                <a:solidFill>
                  <a:srgbClr val="FF0066"/>
                </a:solidFill>
                <a:latin typeface="+mn-lt"/>
              </a:rPr>
              <a:t>tro</a:t>
            </a:r>
            <a:r>
              <a:rPr lang="en-US" sz="5900" b="1" dirty="0" smtClean="0">
                <a:solidFill>
                  <a:srgbClr val="FF0066"/>
                </a:solidFill>
                <a:latin typeface="+mn-lt"/>
              </a:rPr>
              <a:t>̀ vitamin </a:t>
            </a:r>
            <a:r>
              <a:rPr lang="en-US" sz="5900" b="1" dirty="0">
                <a:solidFill>
                  <a:srgbClr val="FF0066"/>
                </a:solidFill>
                <a:latin typeface="+mn-lt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xmlns="" val="34063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</TotalTime>
  <Words>1947</Words>
  <Application>Microsoft Office PowerPoint</Application>
  <PresentationFormat>Custom</PresentationFormat>
  <Paragraphs>163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Thiếu vitamin A</vt:lpstr>
      <vt:lpstr>Slide 8</vt:lpstr>
      <vt:lpstr>Slide 9</vt:lpstr>
      <vt:lpstr>Slide 10</vt:lpstr>
      <vt:lpstr>Slide 11</vt:lpstr>
      <vt:lpstr>Slide 12</vt:lpstr>
      <vt:lpstr>Nguồn cung cấp vitamin nhóm B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Nguồn cung cấp 1 số muối khoáng</vt:lpstr>
      <vt:lpstr>Slide 28</vt:lpstr>
      <vt:lpstr>Thảo luận nhóm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VS9 Win 8.1</dc:creator>
  <cp:lastModifiedBy>ACER</cp:lastModifiedBy>
  <cp:revision>173</cp:revision>
  <dcterms:created xsi:type="dcterms:W3CDTF">2015-01-06T13:01:36Z</dcterms:created>
  <dcterms:modified xsi:type="dcterms:W3CDTF">2021-12-16T01:07:08Z</dcterms:modified>
</cp:coreProperties>
</file>