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7" r:id="rId2"/>
    <p:sldId id="256" r:id="rId3"/>
    <p:sldId id="391" r:id="rId4"/>
    <p:sldId id="264" r:id="rId5"/>
    <p:sldId id="260" r:id="rId6"/>
    <p:sldId id="261" r:id="rId7"/>
    <p:sldId id="265" r:id="rId8"/>
    <p:sldId id="266" r:id="rId9"/>
    <p:sldId id="278" r:id="rId10"/>
    <p:sldId id="267" r:id="rId11"/>
    <p:sldId id="316" r:id="rId12"/>
    <p:sldId id="317" r:id="rId13"/>
    <p:sldId id="279" r:id="rId14"/>
    <p:sldId id="294" r:id="rId15"/>
    <p:sldId id="381" r:id="rId16"/>
    <p:sldId id="384" r:id="rId17"/>
    <p:sldId id="389" r:id="rId18"/>
    <p:sldId id="383" r:id="rId19"/>
    <p:sldId id="390" r:id="rId20"/>
    <p:sldId id="386" r:id="rId21"/>
    <p:sldId id="320" r:id="rId22"/>
    <p:sldId id="357" r:id="rId23"/>
    <p:sldId id="297" r:id="rId24"/>
    <p:sldId id="298" r:id="rId25"/>
    <p:sldId id="300" r:id="rId26"/>
    <p:sldId id="321" r:id="rId27"/>
    <p:sldId id="30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A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97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sz="1200" dirty="0"/>
              <a:pPr lvl="0" algn="r"/>
              <a:t>23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em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hyperlink" Target="giai%20phau%20co%20the%20nguoi(000010.065-000033.533).mp4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tterfli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3276600"/>
            <a:ext cx="23622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AutoShape 4" descr="nen"/>
          <p:cNvSpPr/>
          <p:nvPr/>
        </p:nvSpPr>
        <p:spPr>
          <a:xfrm>
            <a:off x="1524000" y="0"/>
            <a:ext cx="9144000" cy="1125538"/>
          </a:xfrm>
          <a:prstGeom prst="flowChartProcess">
            <a:avLst/>
          </a:prstGeom>
          <a:blipFill rotWithShape="1">
            <a:blip r:embed="rId3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28398" dir="3806096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/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2052" name="Group 5"/>
          <p:cNvGrpSpPr/>
          <p:nvPr/>
        </p:nvGrpSpPr>
        <p:grpSpPr>
          <a:xfrm rot="5400000">
            <a:off x="9063038" y="4805363"/>
            <a:ext cx="581025" cy="1638300"/>
            <a:chOff x="0" y="0"/>
            <a:chExt cx="366" cy="1032"/>
          </a:xfrm>
        </p:grpSpPr>
        <p:pic>
          <p:nvPicPr>
            <p:cNvPr id="2198" name="Picture 6" descr="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66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99" name="Picture 7" descr="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32"/>
              <a:ext cx="306" cy="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00" name="Picture 8" descr="4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720"/>
              <a:ext cx="306" cy="31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053" name="Picture 9" descr="HOA CANH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4650" y="-95250"/>
            <a:ext cx="828675" cy="72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10" descr="HOA CANH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6950" y="508000"/>
            <a:ext cx="828675" cy="72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11" descr="Picture1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0" y="838200"/>
            <a:ext cx="238125" cy="238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12" descr="Picture1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7400" y="685800"/>
            <a:ext cx="238125" cy="238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13" descr="Picture1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4813" y="3810000"/>
            <a:ext cx="238125" cy="238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8" name="Group 14"/>
          <p:cNvGrpSpPr/>
          <p:nvPr/>
        </p:nvGrpSpPr>
        <p:grpSpPr>
          <a:xfrm rot="5400000">
            <a:off x="5710238" y="3967163"/>
            <a:ext cx="581025" cy="1638300"/>
            <a:chOff x="0" y="0"/>
            <a:chExt cx="366" cy="1032"/>
          </a:xfrm>
        </p:grpSpPr>
        <p:pic>
          <p:nvPicPr>
            <p:cNvPr id="2195" name="Picture 15" descr="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66" cy="3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96" name="Picture 16" descr="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32"/>
              <a:ext cx="306" cy="3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97" name="Picture 17" descr="4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720"/>
              <a:ext cx="306" cy="31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059" name="Picture 32" descr="Picture1buom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51988" y="260350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0" name="Picture 33" descr="Picture1buom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7850" y="404813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1" name="Picture 34" descr="HOA CANH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6510015">
            <a:off x="1492250" y="-47625"/>
            <a:ext cx="828675" cy="72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2" name="Picture 35" descr="HOA CANH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6517937">
            <a:off x="2155825" y="-69850"/>
            <a:ext cx="828675" cy="72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3" name="Picture 36" descr="HOA CANH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8482262">
            <a:off x="1492250" y="620713"/>
            <a:ext cx="828675" cy="72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4" name="Picture 37" descr="Picture1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9288" y="765175"/>
            <a:ext cx="238125" cy="238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5" name="Picture 38" descr="HOA CANH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6950" y="-31750"/>
            <a:ext cx="828675" cy="723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59" name="AutoShape 39" descr="VIETNAMC"/>
          <p:cNvSpPr/>
          <p:nvPr/>
        </p:nvSpPr>
        <p:spPr>
          <a:xfrm>
            <a:off x="2014538" y="2895600"/>
            <a:ext cx="576262" cy="647700"/>
          </a:xfrm>
          <a:prstGeom prst="star4">
            <a:avLst>
              <a:gd name="adj" fmla="val 12500"/>
            </a:avLst>
          </a:prstGeom>
          <a:blipFill rotWithShape="1">
            <a:blip r:embed="rId10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2067" name="Group 40"/>
          <p:cNvGrpSpPr/>
          <p:nvPr/>
        </p:nvGrpSpPr>
        <p:grpSpPr>
          <a:xfrm>
            <a:off x="2419350" y="5837238"/>
            <a:ext cx="8316913" cy="879475"/>
            <a:chOff x="1565" y="3339"/>
            <a:chExt cx="4195" cy="998"/>
          </a:xfrm>
        </p:grpSpPr>
        <p:pic>
          <p:nvPicPr>
            <p:cNvPr id="2147" name="Picture 41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11" y="3540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48" name="Picture 42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V="1">
              <a:off x="4885" y="4110"/>
              <a:ext cx="91" cy="9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49" name="Picture 43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50" y="4138"/>
              <a:ext cx="90" cy="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0" name="Picture 44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V="1">
              <a:off x="3379" y="4084"/>
              <a:ext cx="117" cy="11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" name="Picture 45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31" y="4129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2" name="Picture 46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51" y="4138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3" name="Picture 47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169" y="4084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4" name="Picture 48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50" y="4156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5" name="Picture 49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42" y="4129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6" name="Picture 50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95" y="4183"/>
              <a:ext cx="90" cy="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7" name="Picture 51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42" y="4111"/>
              <a:ext cx="90" cy="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8" name="Picture 52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V="1">
              <a:off x="3070" y="4110"/>
              <a:ext cx="91" cy="9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9" name="Picture 53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633" y="4110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60" name="Picture 54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77" y="4175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61" name="Picture 55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67" y="4129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62" name="Picture 56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33" y="4155"/>
              <a:ext cx="90" cy="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63" name="Picture 57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522" y="4137"/>
              <a:ext cx="91" cy="9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64" name="Picture 58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53" y="4110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65" name="Picture 59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17" y="4137"/>
              <a:ext cx="90" cy="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66" name="Picture 60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42" y="4155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67" name="Picture 61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08" y="4181"/>
              <a:ext cx="90" cy="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68" name="Picture 62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97" y="4163"/>
              <a:ext cx="91" cy="9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69" name="Picture 63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00" y="4086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70" name="Picture 64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073" y="4113"/>
              <a:ext cx="90" cy="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71" name="Picture 65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98" y="4131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72" name="Picture 66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4" y="4157"/>
              <a:ext cx="90" cy="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73" name="Picture 67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53" y="4139"/>
              <a:ext cx="91" cy="9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74" name="Picture 68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31" y="4156"/>
              <a:ext cx="90" cy="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75" name="Picture 69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028" y="4111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76" name="Picture 70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83" y="4139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77" name="Picture 71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94" y="4265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78" name="Picture 72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55" y="4157"/>
              <a:ext cx="90" cy="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79" name="Picture 73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65" y="4248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80" name="Picture 74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52" y="4213"/>
              <a:ext cx="90" cy="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81" name="Picture 75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44" y="4201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82" name="Picture 76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44" y="4156"/>
              <a:ext cx="90" cy="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83" name="Picture 77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82" y="4084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84" name="Picture 78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69" y="4204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85" name="Picture 79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35" y="4156"/>
              <a:ext cx="90" cy="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86" name="Picture 80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36" y="4156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87" name="Picture 81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V="1">
              <a:off x="5511" y="3657"/>
              <a:ext cx="91" cy="9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88" name="Picture 82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V="1">
              <a:off x="5687" y="3352"/>
              <a:ext cx="73" cy="7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89" name="Picture 83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V="1">
              <a:off x="5465" y="3339"/>
              <a:ext cx="73" cy="7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90" name="Picture 84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V="1">
              <a:off x="5511" y="3748"/>
              <a:ext cx="91" cy="9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91" name="Picture 85" descr="nature%20(19)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71" y="3455"/>
              <a:ext cx="989" cy="8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92" name="Picture 86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84" y="3793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93" name="Picture 87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78" y="4156"/>
              <a:ext cx="90" cy="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94" name="Picture 88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V="1">
              <a:off x="5618" y="3496"/>
              <a:ext cx="73" cy="7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068" name="Oval 89"/>
          <p:cNvSpPr/>
          <p:nvPr/>
        </p:nvSpPr>
        <p:spPr>
          <a:xfrm>
            <a:off x="2293938" y="4914900"/>
            <a:ext cx="144462" cy="142875"/>
          </a:xfrm>
          <a:prstGeom prst="ellipse">
            <a:avLst/>
          </a:prstGeom>
          <a:solidFill>
            <a:srgbClr val="00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2069" name="Oval 90"/>
          <p:cNvSpPr/>
          <p:nvPr/>
        </p:nvSpPr>
        <p:spPr>
          <a:xfrm>
            <a:off x="2293938" y="5346700"/>
            <a:ext cx="144462" cy="142875"/>
          </a:xfrm>
          <a:prstGeom prst="ellipse">
            <a:avLst/>
          </a:prstGeom>
          <a:solidFill>
            <a:srgbClr val="00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2070" name="Oval 91"/>
          <p:cNvSpPr/>
          <p:nvPr/>
        </p:nvSpPr>
        <p:spPr>
          <a:xfrm>
            <a:off x="2293938" y="5562600"/>
            <a:ext cx="144462" cy="142875"/>
          </a:xfrm>
          <a:prstGeom prst="ellipse">
            <a:avLst/>
          </a:prstGeom>
          <a:solidFill>
            <a:srgbClr val="00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2071" name="Line 92"/>
          <p:cNvSpPr/>
          <p:nvPr/>
        </p:nvSpPr>
        <p:spPr>
          <a:xfrm>
            <a:off x="2293938" y="3257550"/>
            <a:ext cx="0" cy="3573463"/>
          </a:xfrm>
          <a:prstGeom prst="line">
            <a:avLst/>
          </a:prstGeom>
          <a:ln w="9525" cap="flat" cmpd="sng">
            <a:solidFill>
              <a:srgbClr val="AC0804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72" name="Line 93"/>
          <p:cNvSpPr/>
          <p:nvPr/>
        </p:nvSpPr>
        <p:spPr>
          <a:xfrm>
            <a:off x="2438400" y="3617913"/>
            <a:ext cx="0" cy="3213100"/>
          </a:xfrm>
          <a:prstGeom prst="line">
            <a:avLst/>
          </a:prstGeom>
          <a:ln w="9525" cap="flat" cmpd="sng">
            <a:solidFill>
              <a:srgbClr val="AC0804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73" name="Line 94"/>
          <p:cNvSpPr/>
          <p:nvPr/>
        </p:nvSpPr>
        <p:spPr>
          <a:xfrm>
            <a:off x="1754188" y="6138863"/>
            <a:ext cx="6156325" cy="0"/>
          </a:xfrm>
          <a:prstGeom prst="line">
            <a:avLst/>
          </a:prstGeom>
          <a:ln w="9525" cap="flat" cmpd="sng">
            <a:solidFill>
              <a:srgbClr val="AC0804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74" name="Line 95"/>
          <p:cNvSpPr/>
          <p:nvPr/>
        </p:nvSpPr>
        <p:spPr>
          <a:xfrm>
            <a:off x="1754188" y="6281738"/>
            <a:ext cx="6588125" cy="0"/>
          </a:xfrm>
          <a:prstGeom prst="line">
            <a:avLst/>
          </a:prstGeom>
          <a:ln w="9525" cap="flat" cmpd="sng">
            <a:solidFill>
              <a:srgbClr val="AC0804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216" name="AutoShape 96" descr="VIETNAMC"/>
          <p:cNvSpPr/>
          <p:nvPr/>
        </p:nvSpPr>
        <p:spPr>
          <a:xfrm>
            <a:off x="8197850" y="5922963"/>
            <a:ext cx="576263" cy="647700"/>
          </a:xfrm>
          <a:prstGeom prst="star4">
            <a:avLst>
              <a:gd name="adj" fmla="val 12500"/>
            </a:avLst>
          </a:prstGeom>
          <a:blipFill rotWithShape="1">
            <a:blip r:embed="rId10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5217" name="AutoShape 97" descr="VIETNAMC"/>
          <p:cNvSpPr/>
          <p:nvPr/>
        </p:nvSpPr>
        <p:spPr>
          <a:xfrm>
            <a:off x="2209800" y="3276600"/>
            <a:ext cx="576263" cy="647700"/>
          </a:xfrm>
          <a:prstGeom prst="star4">
            <a:avLst>
              <a:gd name="adj" fmla="val 12500"/>
            </a:avLst>
          </a:prstGeom>
          <a:blipFill rotWithShape="1">
            <a:blip r:embed="rId10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5218" name="AutoShape 98" descr="VIETNAMC"/>
          <p:cNvSpPr/>
          <p:nvPr/>
        </p:nvSpPr>
        <p:spPr>
          <a:xfrm>
            <a:off x="7839075" y="5778500"/>
            <a:ext cx="576263" cy="647700"/>
          </a:xfrm>
          <a:prstGeom prst="star4">
            <a:avLst>
              <a:gd name="adj" fmla="val 12500"/>
            </a:avLst>
          </a:prstGeom>
          <a:blipFill rotWithShape="1">
            <a:blip r:embed="rId10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2078" name="Oval 99"/>
          <p:cNvSpPr/>
          <p:nvPr/>
        </p:nvSpPr>
        <p:spPr>
          <a:xfrm>
            <a:off x="2941638" y="6138863"/>
            <a:ext cx="144462" cy="142875"/>
          </a:xfrm>
          <a:prstGeom prst="ellipse">
            <a:avLst/>
          </a:prstGeom>
          <a:solidFill>
            <a:srgbClr val="00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2079" name="Oval 100"/>
          <p:cNvSpPr/>
          <p:nvPr/>
        </p:nvSpPr>
        <p:spPr>
          <a:xfrm>
            <a:off x="3157538" y="6138863"/>
            <a:ext cx="144462" cy="142875"/>
          </a:xfrm>
          <a:prstGeom prst="ellipse">
            <a:avLst/>
          </a:prstGeom>
          <a:solidFill>
            <a:srgbClr val="00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2080" name="Oval 101"/>
          <p:cNvSpPr/>
          <p:nvPr/>
        </p:nvSpPr>
        <p:spPr>
          <a:xfrm>
            <a:off x="3373438" y="6138863"/>
            <a:ext cx="144462" cy="142875"/>
          </a:xfrm>
          <a:prstGeom prst="ellipse">
            <a:avLst/>
          </a:prstGeom>
          <a:solidFill>
            <a:srgbClr val="00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2081" name="Oval 102"/>
          <p:cNvSpPr/>
          <p:nvPr/>
        </p:nvSpPr>
        <p:spPr>
          <a:xfrm>
            <a:off x="3589338" y="6138863"/>
            <a:ext cx="144462" cy="142875"/>
          </a:xfrm>
          <a:prstGeom prst="ellipse">
            <a:avLst/>
          </a:prstGeom>
          <a:solidFill>
            <a:srgbClr val="00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2082" name="Oval 103"/>
          <p:cNvSpPr/>
          <p:nvPr/>
        </p:nvSpPr>
        <p:spPr>
          <a:xfrm>
            <a:off x="3805238" y="6138863"/>
            <a:ext cx="144462" cy="142875"/>
          </a:xfrm>
          <a:prstGeom prst="ellipse">
            <a:avLst/>
          </a:prstGeom>
          <a:solidFill>
            <a:srgbClr val="00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2083" name="Oval 104"/>
          <p:cNvSpPr/>
          <p:nvPr/>
        </p:nvSpPr>
        <p:spPr>
          <a:xfrm>
            <a:off x="2293938" y="5130800"/>
            <a:ext cx="144462" cy="142875"/>
          </a:xfrm>
          <a:prstGeom prst="ellipse">
            <a:avLst/>
          </a:prstGeom>
          <a:solidFill>
            <a:srgbClr val="00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2084" name="Oval 105"/>
          <p:cNvSpPr/>
          <p:nvPr/>
        </p:nvSpPr>
        <p:spPr>
          <a:xfrm>
            <a:off x="2293938" y="4697413"/>
            <a:ext cx="144462" cy="142875"/>
          </a:xfrm>
          <a:prstGeom prst="ellipse">
            <a:avLst/>
          </a:prstGeom>
          <a:solidFill>
            <a:srgbClr val="00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2085" name="Oval 106"/>
          <p:cNvSpPr/>
          <p:nvPr/>
        </p:nvSpPr>
        <p:spPr>
          <a:xfrm>
            <a:off x="4022725" y="6138863"/>
            <a:ext cx="144463" cy="142875"/>
          </a:xfrm>
          <a:prstGeom prst="ellipse">
            <a:avLst/>
          </a:prstGeom>
          <a:solidFill>
            <a:srgbClr val="00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2086" name="Oval 107"/>
          <p:cNvSpPr/>
          <p:nvPr/>
        </p:nvSpPr>
        <p:spPr>
          <a:xfrm>
            <a:off x="4238625" y="6138863"/>
            <a:ext cx="144463" cy="142875"/>
          </a:xfrm>
          <a:prstGeom prst="ellipse">
            <a:avLst/>
          </a:prstGeom>
          <a:solidFill>
            <a:srgbClr val="00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dirty="0">
              <a:latin typeface="Arial" panose="020B0604020202020204" pitchFamily="34" charset="0"/>
            </a:endParaRPr>
          </a:p>
        </p:txBody>
      </p:sp>
      <p:pic>
        <p:nvPicPr>
          <p:cNvPr id="2087" name="Picture 108" descr="nature%20(19)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1600" y="5781675"/>
            <a:ext cx="1066800" cy="93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Picture 109" descr="Picture1bup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05313" y="6229350"/>
            <a:ext cx="576262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9" name="Picture 110" descr="Picture1bup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16613" y="6229350"/>
            <a:ext cx="576262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0" name="Picture 111" descr="Picture1bup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58063" y="6229350"/>
            <a:ext cx="576262" cy="4714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91" name="Group 112"/>
          <p:cNvGrpSpPr/>
          <p:nvPr/>
        </p:nvGrpSpPr>
        <p:grpSpPr>
          <a:xfrm>
            <a:off x="2460625" y="5821363"/>
            <a:ext cx="8316913" cy="879475"/>
            <a:chOff x="1565" y="3339"/>
            <a:chExt cx="4195" cy="998"/>
          </a:xfrm>
        </p:grpSpPr>
        <p:pic>
          <p:nvPicPr>
            <p:cNvPr id="2099" name="Picture 113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11" y="3540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00" name="Picture 114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V="1">
              <a:off x="4885" y="4110"/>
              <a:ext cx="91" cy="9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01" name="Picture 115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50" y="4138"/>
              <a:ext cx="90" cy="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02" name="Picture 116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V="1">
              <a:off x="3379" y="4084"/>
              <a:ext cx="117" cy="11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03" name="Picture 117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31" y="4129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04" name="Picture 118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51" y="4138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05" name="Picture 119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169" y="4084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06" name="Picture 120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50" y="4156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07" name="Picture 121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42" y="4129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08" name="Picture 122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95" y="4183"/>
              <a:ext cx="90" cy="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09" name="Picture 123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42" y="4111"/>
              <a:ext cx="90" cy="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10" name="Picture 124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V="1">
              <a:off x="3070" y="4110"/>
              <a:ext cx="91" cy="9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11" name="Picture 125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633" y="4110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12" name="Picture 126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77" y="4175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13" name="Picture 127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67" y="4129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14" name="Picture 128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33" y="4155"/>
              <a:ext cx="90" cy="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15" name="Picture 129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522" y="4137"/>
              <a:ext cx="91" cy="9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16" name="Picture 130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53" y="4110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17" name="Picture 131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17" y="4137"/>
              <a:ext cx="90" cy="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18" name="Picture 132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42" y="4155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19" name="Picture 133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08" y="4181"/>
              <a:ext cx="90" cy="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20" name="Picture 134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97" y="4163"/>
              <a:ext cx="91" cy="9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21" name="Picture 135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00" y="4086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22" name="Picture 136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073" y="4113"/>
              <a:ext cx="90" cy="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23" name="Picture 137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98" y="4131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24" name="Picture 138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4" y="4157"/>
              <a:ext cx="90" cy="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25" name="Picture 139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53" y="4139"/>
              <a:ext cx="91" cy="9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26" name="Picture 140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31" y="4156"/>
              <a:ext cx="90" cy="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27" name="Picture 141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028" y="4111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28" name="Picture 142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83" y="4139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29" name="Picture 143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94" y="4265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30" name="Picture 144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55" y="4157"/>
              <a:ext cx="90" cy="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31" name="Picture 145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65" y="4248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32" name="Picture 146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52" y="4213"/>
              <a:ext cx="90" cy="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33" name="Picture 147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44" y="4201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34" name="Picture 148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44" y="4156"/>
              <a:ext cx="90" cy="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35" name="Picture 149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82" y="4084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36" name="Picture 150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69" y="4204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37" name="Picture 151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35" y="4156"/>
              <a:ext cx="90" cy="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38" name="Picture 152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36" y="4156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39" name="Picture 153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V="1">
              <a:off x="5511" y="3657"/>
              <a:ext cx="91" cy="9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40" name="Picture 154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V="1">
              <a:off x="5687" y="3352"/>
              <a:ext cx="73" cy="7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41" name="Picture 155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V="1">
              <a:off x="5465" y="3339"/>
              <a:ext cx="73" cy="7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42" name="Picture 156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V="1">
              <a:off x="5511" y="3748"/>
              <a:ext cx="91" cy="9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43" name="Picture 157" descr="nature%20(19)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71" y="3455"/>
              <a:ext cx="989" cy="8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44" name="Picture 158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84" y="3793"/>
              <a:ext cx="72" cy="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45" name="Picture 159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78" y="4156"/>
              <a:ext cx="90" cy="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46" name="Picture 160" descr="star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V="1">
              <a:off x="5618" y="3496"/>
              <a:ext cx="73" cy="7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092" name="Picture 161" descr="nature%20(19)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2875" y="5765800"/>
            <a:ext cx="1066800" cy="933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82" name="Text Box 162"/>
          <p:cNvSpPr txBox="1"/>
          <p:nvPr/>
        </p:nvSpPr>
        <p:spPr>
          <a:xfrm>
            <a:off x="2139950" y="267335"/>
            <a:ext cx="8245475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SINH HỌC </a:t>
            </a:r>
            <a:r>
              <a:rPr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8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094" name="Picture 163" descr="Picture1bup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8000" y="6172200"/>
            <a:ext cx="576263" cy="471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95" name="Rectangle 164"/>
          <p:cNvSpPr/>
          <p:nvPr/>
        </p:nvSpPr>
        <p:spPr>
          <a:xfrm>
            <a:off x="5941061" y="3245644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en-US" altLang="en-US" dirty="0">
                <a:latin typeface="Arial" panose="020B0604020202020204" pitchFamily="34" charset="0"/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9" grpId="0" bldLvl="0" animBg="1"/>
      <p:bldP spid="5216" grpId="0" bldLvl="0" animBg="1"/>
      <p:bldP spid="5217" grpId="0" bldLvl="0" animBg="1"/>
      <p:bldP spid="521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2" name="Text Box 2"/>
          <p:cNvSpPr txBox="1"/>
          <p:nvPr/>
        </p:nvSpPr>
        <p:spPr>
          <a:xfrm>
            <a:off x="1524000" y="381000"/>
            <a:ext cx="25146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/>
          <p:nvPr/>
        </p:nvSpPr>
        <p:spPr>
          <a:xfrm>
            <a:off x="3352800" y="2590800"/>
            <a:ext cx="2438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7" name="Text Box 9"/>
          <p:cNvSpPr txBox="1"/>
          <p:nvPr/>
        </p:nvSpPr>
        <p:spPr>
          <a:xfrm>
            <a:off x="6400800" y="685800"/>
            <a:ext cx="21336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9" name="Text Box 18"/>
          <p:cNvSpPr txBox="1"/>
          <p:nvPr/>
        </p:nvSpPr>
        <p:spPr>
          <a:xfrm>
            <a:off x="6400800" y="4038600"/>
            <a:ext cx="3581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" name="TextBox 22"/>
          <p:cNvSpPr txBox="1"/>
          <p:nvPr/>
        </p:nvSpPr>
        <p:spPr>
          <a:xfrm>
            <a:off x="802005" y="841375"/>
            <a:ext cx="45999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 Bộ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 chính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57200" y="114935"/>
            <a:ext cx="862901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99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I. CÁC PHẦN CHÍNH CỦA BỘ XƯƠNG:</a:t>
            </a:r>
          </a:p>
        </p:txBody>
      </p:sp>
      <p:pic>
        <p:nvPicPr>
          <p:cNvPr id="7" name="Content Placeholder 6" descr="Picture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182880" y="652780"/>
            <a:ext cx="619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/>
          <p:nvPr/>
        </p:nvSpPr>
        <p:spPr>
          <a:xfrm>
            <a:off x="802005" y="2012950"/>
            <a:ext cx="497459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Xương đầu gồm: Khối xương sọ và các xương mặt                                                                                                                                       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776595" y="715010"/>
            <a:ext cx="13335" cy="593661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6"/>
          <p:cNvSpPr txBox="1"/>
          <p:nvPr/>
        </p:nvSpPr>
        <p:spPr>
          <a:xfrm>
            <a:off x="823595" y="3089275"/>
            <a:ext cx="4815205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 gồm: Xương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ức, xương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sườn và xương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</a:p>
        </p:txBody>
      </p:sp>
      <p:grpSp>
        <p:nvGrpSpPr>
          <p:cNvPr id="5126" name="Group 6"/>
          <p:cNvGrpSpPr/>
          <p:nvPr/>
        </p:nvGrpSpPr>
        <p:grpSpPr>
          <a:xfrm>
            <a:off x="7763510" y="381000"/>
            <a:ext cx="3514090" cy="6284595"/>
            <a:chOff x="1313" y="1296"/>
            <a:chExt cx="1327" cy="3214"/>
          </a:xfrm>
        </p:grpSpPr>
        <p:pic>
          <p:nvPicPr>
            <p:cNvPr id="5141" name="Picture 4" descr="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3" y="1296"/>
              <a:ext cx="1327" cy="30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654" y="4320"/>
              <a:ext cx="974" cy="19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R="0" algn="ctr" defTabSz="914400">
                <a:spcBef>
                  <a:spcPct val="50000"/>
                </a:spcBef>
                <a:buClrTx/>
                <a:buSzTx/>
                <a:buFontTx/>
                <a:defRPr/>
              </a:pPr>
              <a:r>
                <a:rPr kumimoji="0" lang="en-US" altLang="en-US" sz="2800" b="1" kern="1200" cap="none" spc="0" normalizeH="0" baseline="2000" noProof="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xương</a:t>
              </a:r>
              <a:r>
                <a:rPr kumimoji="0" lang="en-US" altLang="en-US" sz="2800" b="1" kern="1200" cap="none" spc="0" normalizeH="0" baseline="2000" noProof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rPr>
                <a:t> chi</a:t>
              </a:r>
            </a:p>
          </p:txBody>
        </p:sp>
      </p:grpSp>
      <p:sp>
        <p:nvSpPr>
          <p:cNvPr id="6160" name="Text Box 16"/>
          <p:cNvSpPr txBox="1"/>
          <p:nvPr/>
        </p:nvSpPr>
        <p:spPr>
          <a:xfrm>
            <a:off x="800100" y="4660265"/>
            <a:ext cx="470725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Xương tay và xương chân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678160" y="1262380"/>
            <a:ext cx="401320" cy="848360"/>
            <a:chOff x="16816" y="1988"/>
            <a:chExt cx="632" cy="1336"/>
          </a:xfrm>
        </p:grpSpPr>
        <p:sp>
          <p:nvSpPr>
            <p:cNvPr id="4" name="Text Box 17"/>
            <p:cNvSpPr txBox="1">
              <a:spLocks noChangeArrowheads="1"/>
            </p:cNvSpPr>
            <p:nvPr/>
          </p:nvSpPr>
          <p:spPr bwMode="auto">
            <a:xfrm>
              <a:off x="16816" y="2373"/>
              <a:ext cx="632" cy="6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defRPr/>
              </a:pPr>
              <a:endParaRPr kumimoji="0" lang="en-US" altLang="en-US" sz="3200" b="1" kern="1200" cap="none" spc="0" normalizeH="0" baseline="20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6901" y="1988"/>
              <a:ext cx="352" cy="13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11700000">
            <a:off x="8493760" y="3788410"/>
            <a:ext cx="401320" cy="848360"/>
            <a:chOff x="16816" y="1988"/>
            <a:chExt cx="632" cy="1336"/>
          </a:xfrm>
        </p:grpSpPr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16816" y="2373"/>
              <a:ext cx="632" cy="6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Tx/>
                <a:defRPr/>
              </a:pPr>
              <a:endParaRPr kumimoji="0" lang="en-US" altLang="en-US" sz="3200" b="1" kern="1200" cap="none" spc="0" normalizeH="0" baseline="20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6901" y="1988"/>
              <a:ext cx="352" cy="13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8" name="Picture 3" descr="Untitled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190230" y="3949700"/>
            <a:ext cx="476250" cy="47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3" descr="Untit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6115" y="1506538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10"/>
          <p:cNvSpPr txBox="1"/>
          <p:nvPr/>
        </p:nvSpPr>
        <p:spPr>
          <a:xfrm>
            <a:off x="787400" y="4660265"/>
            <a:ext cx="31838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en-US" sz="3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Xương chi gồm: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1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40280" y="51435"/>
            <a:ext cx="3265805" cy="66738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2433320" y="2185035"/>
            <a:ext cx="728980" cy="45085"/>
          </a:xfrm>
          <a:prstGeom prst="straightConnector1">
            <a:avLst/>
          </a:prstGeom>
          <a:ln w="57150">
            <a:solidFill>
              <a:srgbClr val="C00000"/>
            </a:solidFill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370705" y="603885"/>
            <a:ext cx="1376680" cy="825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5850890" y="373380"/>
            <a:ext cx="2184400" cy="42062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en-US" sz="3200" b="1" kern="1200" cap="none" spc="0" normalizeH="0" baseline="2000" noProof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xương đai vai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639445" y="2002155"/>
            <a:ext cx="2038985" cy="41084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en-US" sz="3200" b="1" kern="1200" cap="none" spc="0" normalizeH="0" baseline="2000" noProof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xương đai hông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4601210" y="1125855"/>
            <a:ext cx="972820" cy="254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5634355" y="916305"/>
            <a:ext cx="1971675" cy="41084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en-US" sz="3200" b="1" kern="1200" cap="none" spc="0" normalizeH="0" baseline="2000" noProof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xương cánh tay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735320" y="1591310"/>
            <a:ext cx="1769745" cy="73088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en-US" sz="3200" b="1" kern="1200" cap="none" spc="0" normalizeH="0" baseline="2000" noProof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xương cẳng tay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5158740" y="2622550"/>
            <a:ext cx="685165" cy="758825"/>
          </a:xfrm>
          <a:prstGeom prst="righ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5864860" y="2862580"/>
            <a:ext cx="1850390" cy="107721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en-US" sz="3200" b="1" kern="1200" cap="none" spc="0" normalizeH="0" baseline="2000" noProof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xương cổ tay và xương bàn tay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79120" y="4923155"/>
            <a:ext cx="2188845" cy="41084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en-US" sz="3200" b="1" kern="1200" cap="none" spc="0" normalizeH="0" baseline="2000" noProof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xương cẳng chân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508885" y="3406775"/>
            <a:ext cx="878205" cy="45085"/>
          </a:xfrm>
          <a:prstGeom prst="straightConnector1">
            <a:avLst/>
          </a:prstGeom>
          <a:ln w="57150">
            <a:solidFill>
              <a:srgbClr val="C00000"/>
            </a:solidFill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893445" y="3223895"/>
            <a:ext cx="1457960" cy="41084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en-US" sz="3200" b="1" kern="1200" cap="none" spc="0" normalizeH="0" baseline="2000" noProof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xương đùi</a:t>
            </a:r>
          </a:p>
        </p:txBody>
      </p:sp>
      <p:sp>
        <p:nvSpPr>
          <p:cNvPr id="21" name="Right Brace 20"/>
          <p:cNvSpPr/>
          <p:nvPr/>
        </p:nvSpPr>
        <p:spPr>
          <a:xfrm flipH="1">
            <a:off x="2986405" y="5953760"/>
            <a:ext cx="311150" cy="56515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579120" y="5711190"/>
            <a:ext cx="2085975" cy="10509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en-US" sz="3200" b="1" kern="1200" cap="none" spc="0" normalizeH="0" baseline="2000" noProof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xương cổ chân và xương bàn chân</a:t>
            </a:r>
          </a:p>
        </p:txBody>
      </p:sp>
      <p:sp>
        <p:nvSpPr>
          <p:cNvPr id="13320" name="Text Box 8"/>
          <p:cNvSpPr txBox="1"/>
          <p:nvPr/>
        </p:nvSpPr>
        <p:spPr>
          <a:xfrm>
            <a:off x="7731125" y="2230120"/>
            <a:ext cx="4599305" cy="3046095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? Tìm những điểm giống nhau và khác nhau giữa xương tay và xương chân. Giải thích vì sao có sự khác nhau đó?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 </a:t>
            </a:r>
          </a:p>
        </p:txBody>
      </p:sp>
      <p:sp>
        <p:nvSpPr>
          <p:cNvPr id="2" name="Right Brace 1"/>
          <p:cNvSpPr/>
          <p:nvPr/>
        </p:nvSpPr>
        <p:spPr>
          <a:xfrm rot="21060000">
            <a:off x="4884420" y="1654810"/>
            <a:ext cx="685165" cy="913765"/>
          </a:xfrm>
          <a:prstGeom prst="righ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 rot="21180000" flipH="1">
            <a:off x="2665730" y="4451350"/>
            <a:ext cx="724535" cy="153416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7731760" y="1125855"/>
            <a:ext cx="4460240" cy="645160"/>
          </a:xfrm>
          <a:prstGeom prst="rec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  <p:txBody>
          <a:bodyPr wrap="square" rtlCol="0">
            <a:spAutoFit/>
          </a:bodyPr>
          <a:lstStyle/>
          <a:p>
            <a:r>
              <a:rPr lang="en-US" sz="3600" b="1"/>
              <a:t>Thảo Luận nhóm 2 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15" grpId="0" animBg="1"/>
      <p:bldP spid="5" grpId="0" bldLvl="0" animBg="1"/>
      <p:bldP spid="9" grpId="0" bldLvl="0" animBg="1"/>
      <p:bldP spid="11" grpId="0" animBg="1"/>
      <p:bldP spid="12" grpId="0" bldLvl="0" animBg="1"/>
      <p:bldP spid="18" grpId="0" bldLvl="0" animBg="1"/>
      <p:bldP spid="20" grpId="0" bldLvl="0" animBg="1"/>
      <p:bldP spid="21" grpId="0" bldLvl="0" animBg="1"/>
      <p:bldP spid="22" grpId="0" bldLvl="0" animBg="1"/>
      <p:bldP spid="13320" grpId="0" bldLvl="0" animBg="1"/>
      <p:bldP spid="2" grpId="0" animBg="1"/>
      <p:bldP spid="4" grpId="0" bldLvl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33575" y="51435"/>
            <a:ext cx="3265805" cy="66738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2126615" y="2185035"/>
            <a:ext cx="728980" cy="45085"/>
          </a:xfrm>
          <a:prstGeom prst="straightConnector1">
            <a:avLst/>
          </a:prstGeom>
          <a:ln w="57150">
            <a:solidFill>
              <a:srgbClr val="C00000"/>
            </a:solidFill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064000" y="603885"/>
            <a:ext cx="1376680" cy="825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5544185" y="373380"/>
            <a:ext cx="1577340" cy="37084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en-US" sz="2800" b="1" kern="1200" cap="none" spc="0" normalizeH="0" baseline="2000" noProof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xương đai vai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639445" y="2002155"/>
            <a:ext cx="1339850" cy="65024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en-US" sz="2800" b="1" kern="1200" cap="none" spc="0" normalizeH="0" baseline="2000" noProof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xương đai hông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4294505" y="1125855"/>
            <a:ext cx="972820" cy="254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5327650" y="916305"/>
            <a:ext cx="1793875" cy="37084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en-US" sz="2800" b="1" kern="1200" cap="none" spc="0" normalizeH="0" baseline="2000" noProof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xương cánh tay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5577840" y="1631315"/>
            <a:ext cx="1329055" cy="65024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en-US" sz="2800" b="1" kern="1200" cap="none" spc="0" normalizeH="0" baseline="2000" noProof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xương cẳng tay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4852035" y="2622550"/>
            <a:ext cx="588645" cy="758825"/>
          </a:xfrm>
          <a:prstGeom prst="righ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5371465" y="2923540"/>
            <a:ext cx="1741170" cy="65024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en-US" sz="2800" b="1" kern="1200" cap="none" spc="0" normalizeH="0" baseline="2000" noProof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xương cổ tay và xương bàn tay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68655" y="4474210"/>
            <a:ext cx="1339850" cy="65024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en-US" sz="2800" b="1" kern="1200" cap="none" spc="0" normalizeH="0" baseline="2000" noProof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xương cẳng chân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202180" y="3406775"/>
            <a:ext cx="878205" cy="45085"/>
          </a:xfrm>
          <a:prstGeom prst="straightConnector1">
            <a:avLst/>
          </a:prstGeom>
          <a:ln w="57150">
            <a:solidFill>
              <a:srgbClr val="C00000"/>
            </a:solidFill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25475" y="3202940"/>
            <a:ext cx="1353185" cy="37084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en-US" sz="2800" b="1" kern="1200" cap="none" spc="0" normalizeH="0" baseline="2000" noProof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xương đùi</a:t>
            </a:r>
          </a:p>
        </p:txBody>
      </p:sp>
      <p:sp>
        <p:nvSpPr>
          <p:cNvPr id="21" name="Right Brace 20"/>
          <p:cNvSpPr/>
          <p:nvPr/>
        </p:nvSpPr>
        <p:spPr>
          <a:xfrm flipH="1">
            <a:off x="2725420" y="5965190"/>
            <a:ext cx="354965" cy="565150"/>
          </a:xfrm>
          <a:prstGeom prst="rightBrace">
            <a:avLst>
              <a:gd name="adj1" fmla="val 8333"/>
              <a:gd name="adj2" fmla="val 52584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639445" y="5849620"/>
            <a:ext cx="2085975" cy="65024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en-US" sz="2800" b="1" kern="1200" cap="none" spc="0" normalizeH="0" baseline="2000" noProof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xương cổ chân và xương bàn chân</a:t>
            </a:r>
          </a:p>
        </p:txBody>
      </p:sp>
      <p:sp>
        <p:nvSpPr>
          <p:cNvPr id="13322" name="Text Box 10"/>
          <p:cNvSpPr txBox="1"/>
          <p:nvPr/>
        </p:nvSpPr>
        <p:spPr>
          <a:xfrm>
            <a:off x="7324090" y="329565"/>
            <a:ext cx="44430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- Giống nhau: gồm có các phần tương ứng giống nhau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294505" y="5482590"/>
            <a:ext cx="739521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sym typeface="Wingdings 3" panose="05040102010807070707" pitchFamily="18" charset="2"/>
              </a:rPr>
              <a:t> Xương tay và xương chân 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sym typeface="+mn-ea"/>
              </a:rPr>
              <a:t>có cấu tạo thích nghi với quá trình lao động và đứng thẳng.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7374890" y="1176020"/>
            <a:ext cx="447484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sym typeface="+mn-ea"/>
              </a:rPr>
              <a:t>+ Xương đai: (đai vai, đai hông)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7387590" y="1588135"/>
            <a:ext cx="43021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sym typeface="+mn-ea"/>
              </a:rPr>
              <a:t>+ Xương cánh tay (xương đùi)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7292340" y="2005330"/>
            <a:ext cx="440626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sym typeface="+mn-ea"/>
              </a:rPr>
              <a:t> + Xương cẳng tay (cẳng chân)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7379335" y="2456180"/>
            <a:ext cx="36436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sym typeface="+mn-ea"/>
              </a:rPr>
              <a:t>+ Xương cổ tay (cổ chân)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7267575" y="2897505"/>
            <a:ext cx="430212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sym typeface="+mn-ea"/>
              </a:rPr>
              <a:t> + Xương bàn và xương ngón.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7205980" y="3392805"/>
            <a:ext cx="52057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sym typeface="+mn-ea"/>
              </a:rPr>
              <a:t>  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sym typeface="+mn-ea"/>
              </a:rPr>
              <a:t>- Khác nhau:</a:t>
            </a: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sym typeface="+mn-ea"/>
              </a:rPr>
              <a:t> 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7456805" y="3853180"/>
            <a:ext cx="431038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sym typeface="+mn-ea"/>
              </a:rPr>
              <a:t>+ Xương tay ngắn, mảnh, các khớp cử động nhiều.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7456805" y="4634865"/>
            <a:ext cx="431038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sym typeface="+mn-ea"/>
              </a:rPr>
              <a:t>+ Xương chân dài, to, khoẻ, ít cử động hơn.</a:t>
            </a:r>
          </a:p>
        </p:txBody>
      </p:sp>
      <p:sp>
        <p:nvSpPr>
          <p:cNvPr id="31" name="Right Brace 30"/>
          <p:cNvSpPr/>
          <p:nvPr/>
        </p:nvSpPr>
        <p:spPr>
          <a:xfrm rot="20880000">
            <a:off x="4639945" y="1625600"/>
            <a:ext cx="588645" cy="911225"/>
          </a:xfrm>
          <a:prstGeom prst="rightBrace">
            <a:avLst>
              <a:gd name="adj1" fmla="val 8333"/>
              <a:gd name="adj2" fmla="val 52349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/>
          <p:cNvSpPr/>
          <p:nvPr/>
        </p:nvSpPr>
        <p:spPr>
          <a:xfrm flipH="1">
            <a:off x="2202180" y="4445000"/>
            <a:ext cx="975995" cy="1404620"/>
          </a:xfrm>
          <a:prstGeom prst="rightBrace">
            <a:avLst>
              <a:gd name="adj1" fmla="val 8333"/>
              <a:gd name="adj2" fmla="val 4441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2" grpId="0"/>
      <p:bldP spid="4" grpId="0"/>
      <p:bldP spid="23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/>
          <p:nvPr/>
        </p:nvSpPr>
        <p:spPr>
          <a:xfrm>
            <a:off x="1524000" y="381000"/>
            <a:ext cx="25146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/>
          <p:nvPr/>
        </p:nvSpPr>
        <p:spPr>
          <a:xfrm>
            <a:off x="3352800" y="2590800"/>
            <a:ext cx="2438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7" name="Text Box 9"/>
          <p:cNvSpPr txBox="1"/>
          <p:nvPr/>
        </p:nvSpPr>
        <p:spPr>
          <a:xfrm>
            <a:off x="6400800" y="685800"/>
            <a:ext cx="21336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9" name="Text Box 18"/>
          <p:cNvSpPr txBox="1"/>
          <p:nvPr/>
        </p:nvSpPr>
        <p:spPr>
          <a:xfrm>
            <a:off x="6400800" y="4038600"/>
            <a:ext cx="3581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57200" y="114935"/>
            <a:ext cx="862901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99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I. CÁC PHẦN CHÍNH CỦA BỘ XƯƠNG:</a:t>
            </a:r>
          </a:p>
        </p:txBody>
      </p:sp>
      <p:pic>
        <p:nvPicPr>
          <p:cNvPr id="7" name="Content Placeholder 6" descr="Picture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457200" y="599440"/>
            <a:ext cx="619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776595" y="715010"/>
            <a:ext cx="13335" cy="593661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2"/>
          <p:cNvSpPr txBox="1"/>
          <p:nvPr/>
        </p:nvSpPr>
        <p:spPr>
          <a:xfrm>
            <a:off x="713105" y="1444625"/>
            <a:ext cx="494093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+ Là bộ phận nâng đỡ, bảo vệ cơ thể và là chỗ bám cho các cơ</a:t>
            </a:r>
          </a:p>
        </p:txBody>
      </p:sp>
      <p:pic>
        <p:nvPicPr>
          <p:cNvPr id="3" name="Content Placeholder 2" descr="Pictur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865" y="599440"/>
            <a:ext cx="3825875" cy="605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/>
          <p:nvPr/>
        </p:nvSpPr>
        <p:spPr>
          <a:xfrm>
            <a:off x="887730" y="749300"/>
            <a:ext cx="490347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sz="3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altLang="en-US" sz="32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Chức năng của bộ xương: </a:t>
            </a:r>
            <a:endParaRPr lang="en-US" sz="3200"/>
          </a:p>
        </p:txBody>
      </p:sp>
      <p:sp>
        <p:nvSpPr>
          <p:cNvPr id="10" name="Oval 9"/>
          <p:cNvSpPr/>
          <p:nvPr/>
        </p:nvSpPr>
        <p:spPr>
          <a:xfrm>
            <a:off x="9159240" y="2447290"/>
            <a:ext cx="625475" cy="49149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817610" y="4585970"/>
            <a:ext cx="625475" cy="49149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04505" y="3285490"/>
            <a:ext cx="625475" cy="49149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460740" y="2566035"/>
            <a:ext cx="492125" cy="25336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729345" y="562610"/>
            <a:ext cx="430530" cy="35306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724775" y="1402080"/>
            <a:ext cx="625475" cy="49149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0" grpId="0" bldLvl="0" animBg="1"/>
      <p:bldP spid="11" grpId="0" bldLvl="0" animBg="1"/>
      <p:bldP spid="12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49300" y="715010"/>
            <a:ext cx="50272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 Unicode MS" panose="020B0604020202020204" charset="-122"/>
                <a:ea typeface="Arial Unicode MS" panose="020B0604020202020204" charset="-122"/>
              </a:rPr>
              <a:t>- Khớp</a:t>
            </a:r>
            <a:r>
              <a:rPr lang="en-US" sz="3200" dirty="0"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3200" dirty="0" err="1">
                <a:latin typeface="Arial Unicode MS" panose="020B0604020202020204" charset="-122"/>
                <a:ea typeface="Arial Unicode MS" panose="020B0604020202020204" charset="-122"/>
              </a:rPr>
              <a:t>xương</a:t>
            </a:r>
            <a:r>
              <a:rPr lang="en-US" sz="3200" dirty="0"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3200" dirty="0" err="1">
                <a:latin typeface="Arial Unicode MS" panose="020B0604020202020204" charset="-122"/>
                <a:ea typeface="Arial Unicode MS" panose="020B0604020202020204" charset="-122"/>
              </a:rPr>
              <a:t>là</a:t>
            </a:r>
            <a:r>
              <a:rPr lang="en-US" sz="3200" dirty="0"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3200" dirty="0" err="1">
                <a:latin typeface="Arial Unicode MS" panose="020B0604020202020204" charset="-122"/>
                <a:ea typeface="Arial Unicode MS" panose="020B0604020202020204" charset="-122"/>
              </a:rPr>
              <a:t>nơi</a:t>
            </a:r>
            <a:r>
              <a:rPr lang="en-US" sz="3200" dirty="0"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3200" dirty="0" err="1">
                <a:latin typeface="Arial Unicode MS" panose="020B0604020202020204" charset="-122"/>
                <a:ea typeface="Arial Unicode MS" panose="020B0604020202020204" charset="-122"/>
              </a:rPr>
              <a:t>tiếp</a:t>
            </a:r>
            <a:r>
              <a:rPr lang="en-US" sz="3200" dirty="0"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3200" dirty="0" err="1">
                <a:latin typeface="Arial Unicode MS" panose="020B0604020202020204" charset="-122"/>
                <a:ea typeface="Arial Unicode MS" panose="020B0604020202020204" charset="-122"/>
              </a:rPr>
              <a:t>giáp</a:t>
            </a:r>
            <a:r>
              <a:rPr lang="en-US" sz="3200" dirty="0"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3200" dirty="0" err="1">
                <a:latin typeface="Arial Unicode MS" panose="020B0604020202020204" charset="-122"/>
                <a:ea typeface="Arial Unicode MS" panose="020B0604020202020204" charset="-122"/>
              </a:rPr>
              <a:t>giữa</a:t>
            </a:r>
            <a:r>
              <a:rPr lang="en-US" sz="3200" dirty="0"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3200" dirty="0" err="1">
                <a:latin typeface="Arial Unicode MS" panose="020B0604020202020204" charset="-122"/>
                <a:ea typeface="Arial Unicode MS" panose="020B0604020202020204" charset="-122"/>
              </a:rPr>
              <a:t>các</a:t>
            </a:r>
            <a:r>
              <a:rPr lang="en-US" sz="3200" dirty="0"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3200" dirty="0" err="1">
                <a:latin typeface="Arial Unicode MS" panose="020B0604020202020204" charset="-122"/>
                <a:ea typeface="Arial Unicode MS" panose="020B0604020202020204" charset="-122"/>
              </a:rPr>
              <a:t>đầu</a:t>
            </a:r>
            <a:r>
              <a:rPr lang="en-US" sz="3200" dirty="0"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3200" dirty="0" err="1">
                <a:latin typeface="Arial Unicode MS" panose="020B0604020202020204" charset="-122"/>
                <a:ea typeface="Arial Unicode MS" panose="020B0604020202020204" charset="-122"/>
              </a:rPr>
              <a:t>xương</a:t>
            </a:r>
            <a:endParaRPr lang="en-US" sz="32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57200" y="114935"/>
            <a:ext cx="862901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99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II. </a:t>
            </a:r>
            <a:r>
              <a:rPr sz="3200" b="1" dirty="0">
                <a:solidFill>
                  <a:srgbClr val="0099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sym typeface="+mn-ea"/>
              </a:rPr>
              <a:t>CÁC KHỚP XƯƠNG</a:t>
            </a:r>
            <a:endParaRPr lang="en-US" altLang="en-US" sz="3200" b="1" dirty="0">
              <a:solidFill>
                <a:srgbClr val="0099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7" name="Content Placeholder 6" descr="Picture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143510" y="602615"/>
            <a:ext cx="619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776595" y="715010"/>
            <a:ext cx="13335" cy="593661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Content Placeholder 20" descr="Pictur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645" y="353695"/>
            <a:ext cx="3542665" cy="61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6"/>
          <p:cNvSpPr txBox="1"/>
          <p:nvPr/>
        </p:nvSpPr>
        <p:spPr>
          <a:xfrm>
            <a:off x="762635" y="1913890"/>
            <a:ext cx="5027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 Unicode MS" panose="020B0604020202020204" charset="-122"/>
                <a:ea typeface="Arial Unicode MS" panose="020B0604020202020204" charset="-122"/>
              </a:rPr>
              <a:t>- Có 3 loại khớp xương</a:t>
            </a:r>
            <a:endParaRPr lang="en-US" sz="32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2" name="Oval 1"/>
          <p:cNvSpPr/>
          <p:nvPr/>
        </p:nvSpPr>
        <p:spPr>
          <a:xfrm>
            <a:off x="8166100" y="2244725"/>
            <a:ext cx="625475" cy="49149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809865" y="4396105"/>
            <a:ext cx="625475" cy="49149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184390" y="3095625"/>
            <a:ext cx="625475" cy="49149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40625" y="2376170"/>
            <a:ext cx="492125" cy="25336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08265" y="429895"/>
            <a:ext cx="378460" cy="24892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04660" y="1212215"/>
            <a:ext cx="625475" cy="49149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9085580" y="249555"/>
            <a:ext cx="2451100" cy="2159000"/>
          </a:xfrm>
          <a:prstGeom prst="wedgeEllipseCallout">
            <a:avLst>
              <a:gd name="adj1" fmla="val -69007"/>
              <a:gd name="adj2" fmla="val 519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? Khớp xương là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FFFFFF"/>
                </a:solidFill>
                <a:latin typeface="Arial" panose="020B0604020202020204" pitchFamily="34" charset="0"/>
                <a:sym typeface="+mn-ea"/>
              </a:rPr>
              <a:t>Khớp bất động</a:t>
            </a:r>
            <a:endParaRPr lang="en-US"/>
          </a:p>
        </p:txBody>
      </p:sp>
      <p:pic>
        <p:nvPicPr>
          <p:cNvPr id="14" name="Picture 13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55" y="120015"/>
            <a:ext cx="2927350" cy="285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85" y="120015"/>
            <a:ext cx="2377440" cy="229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5" y="3673475"/>
            <a:ext cx="2346325" cy="221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7108190" y="3109595"/>
            <a:ext cx="2628900" cy="285750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1551305" y="5967095"/>
            <a:ext cx="18186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b="1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Khớp bất động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020685" y="2508250"/>
            <a:ext cx="18821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b="1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Khớp bán động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3228975" y="2876550"/>
            <a:ext cx="14122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b="1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Khớp động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8863330" y="6091555"/>
            <a:ext cx="14122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b="1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Khớp động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49300" y="715010"/>
            <a:ext cx="50272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 Unicode MS" panose="020B0604020202020204" charset="-122"/>
                <a:ea typeface="Arial Unicode MS" panose="020B0604020202020204" charset="-122"/>
              </a:rPr>
              <a:t>- Khớp</a:t>
            </a:r>
            <a:r>
              <a:rPr lang="en-US" sz="3200" dirty="0"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3200" dirty="0" err="1">
                <a:latin typeface="Arial Unicode MS" panose="020B0604020202020204" charset="-122"/>
                <a:ea typeface="Arial Unicode MS" panose="020B0604020202020204" charset="-122"/>
              </a:rPr>
              <a:t>xương</a:t>
            </a:r>
            <a:r>
              <a:rPr lang="en-US" sz="3200" dirty="0"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3200" dirty="0" err="1">
                <a:latin typeface="Arial Unicode MS" panose="020B0604020202020204" charset="-122"/>
                <a:ea typeface="Arial Unicode MS" panose="020B0604020202020204" charset="-122"/>
              </a:rPr>
              <a:t>là</a:t>
            </a:r>
            <a:r>
              <a:rPr lang="en-US" sz="3200" dirty="0"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3200" dirty="0" err="1">
                <a:latin typeface="Arial Unicode MS" panose="020B0604020202020204" charset="-122"/>
                <a:ea typeface="Arial Unicode MS" panose="020B0604020202020204" charset="-122"/>
              </a:rPr>
              <a:t>nơi</a:t>
            </a:r>
            <a:r>
              <a:rPr lang="en-US" sz="3200" dirty="0"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3200" dirty="0" err="1">
                <a:latin typeface="Arial Unicode MS" panose="020B0604020202020204" charset="-122"/>
                <a:ea typeface="Arial Unicode MS" panose="020B0604020202020204" charset="-122"/>
              </a:rPr>
              <a:t>tiếp</a:t>
            </a:r>
            <a:r>
              <a:rPr lang="en-US" sz="3200" dirty="0"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3200" dirty="0" err="1">
                <a:latin typeface="Arial Unicode MS" panose="020B0604020202020204" charset="-122"/>
                <a:ea typeface="Arial Unicode MS" panose="020B0604020202020204" charset="-122"/>
              </a:rPr>
              <a:t>giáp</a:t>
            </a:r>
            <a:r>
              <a:rPr lang="en-US" sz="3200" dirty="0"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3200" dirty="0" err="1">
                <a:latin typeface="Arial Unicode MS" panose="020B0604020202020204" charset="-122"/>
                <a:ea typeface="Arial Unicode MS" panose="020B0604020202020204" charset="-122"/>
              </a:rPr>
              <a:t>giữa</a:t>
            </a:r>
            <a:r>
              <a:rPr lang="en-US" sz="3200" dirty="0"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3200" dirty="0" err="1">
                <a:latin typeface="Arial Unicode MS" panose="020B0604020202020204" charset="-122"/>
                <a:ea typeface="Arial Unicode MS" panose="020B0604020202020204" charset="-122"/>
              </a:rPr>
              <a:t>các</a:t>
            </a:r>
            <a:r>
              <a:rPr lang="en-US" sz="3200" dirty="0"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3200" dirty="0" err="1">
                <a:latin typeface="Arial Unicode MS" panose="020B0604020202020204" charset="-122"/>
                <a:ea typeface="Arial Unicode MS" panose="020B0604020202020204" charset="-122"/>
              </a:rPr>
              <a:t>đầu</a:t>
            </a:r>
            <a:r>
              <a:rPr lang="en-US" sz="3200" dirty="0"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3200" dirty="0" err="1">
                <a:latin typeface="Arial Unicode MS" panose="020B0604020202020204" charset="-122"/>
                <a:ea typeface="Arial Unicode MS" panose="020B0604020202020204" charset="-122"/>
              </a:rPr>
              <a:t>xương</a:t>
            </a:r>
            <a:endParaRPr lang="en-US" sz="32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73075" y="114935"/>
            <a:ext cx="862901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99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II. </a:t>
            </a:r>
            <a:r>
              <a:rPr sz="3200" b="1" dirty="0">
                <a:solidFill>
                  <a:srgbClr val="0099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sym typeface="+mn-ea"/>
              </a:rPr>
              <a:t>CÁC KHỚP XƯƠNG</a:t>
            </a:r>
            <a:endParaRPr lang="en-US" altLang="en-US" sz="3200" b="1" dirty="0">
              <a:solidFill>
                <a:srgbClr val="0099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7" name="Content Placeholder 6" descr="Picture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143510" y="602615"/>
            <a:ext cx="619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5776595" y="715010"/>
            <a:ext cx="13335" cy="593661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16"/>
          <p:cNvSpPr txBox="1"/>
          <p:nvPr/>
        </p:nvSpPr>
        <p:spPr>
          <a:xfrm>
            <a:off x="762635" y="1913890"/>
            <a:ext cx="5027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 Unicode MS" panose="020B0604020202020204" charset="-122"/>
                <a:ea typeface="Arial Unicode MS" panose="020B0604020202020204" charset="-122"/>
              </a:rPr>
              <a:t>- Có 3 loại khớp xương</a:t>
            </a:r>
            <a:endParaRPr lang="en-US" sz="32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pic>
        <p:nvPicPr>
          <p:cNvPr id="14" name="Picture 13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71120"/>
            <a:ext cx="4542790" cy="500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5"/>
          <p:cNvSpPr txBox="1"/>
          <p:nvPr/>
        </p:nvSpPr>
        <p:spPr>
          <a:xfrm>
            <a:off x="6152515" y="5078730"/>
            <a:ext cx="58540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? Dựa vào cấu tạo khớp đầu  gối hãy mô tả một khớp động?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534035" y="2606040"/>
            <a:ext cx="5093335" cy="403098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indent="0" eaLnBrk="1" hangingPunct="1">
              <a:buNone/>
            </a:pPr>
            <a:r>
              <a:rPr lang="en-US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  <a:sym typeface="+mn-ea"/>
              </a:rPr>
              <a:t>+ Khớp động: 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khớp cử động dễ d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(nhờ hai đầu xương có sụn đầu khớp nằm trong một bao chứa dịch khớp)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eaLnBrk="1" hangingPunct="1">
              <a:buNone/>
            </a:pPr>
            <a:r>
              <a:rPr lang="en-US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  <a:sym typeface="+mn-ea"/>
              </a:rPr>
              <a:t>       Ví dụ : 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Khớp đầu gối, khớp khủy tay.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eaLnBrk="1" hangingPunct="1">
              <a:buNone/>
            </a:pPr>
            <a:r>
              <a:rPr lang="en-US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  <a:sym typeface="+mn-ea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FFFFFF"/>
                </a:solidFill>
                <a:latin typeface="Arial" panose="020B0604020202020204" pitchFamily="34" charset="0"/>
                <a:sym typeface="+mn-ea"/>
              </a:rPr>
              <a:t>Khớp bất động</a:t>
            </a:r>
            <a:endParaRPr lang="en-US"/>
          </a:p>
        </p:txBody>
      </p:sp>
      <p:pic>
        <p:nvPicPr>
          <p:cNvPr id="11" name="Picture 10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435" y="434340"/>
            <a:ext cx="3924300" cy="480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/>
          <p:nvPr/>
        </p:nvSpPr>
        <p:spPr>
          <a:xfrm>
            <a:off x="7370445" y="5499735"/>
            <a:ext cx="18821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b="1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Khớp bán động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38200" y="1163955"/>
            <a:ext cx="4837430" cy="156845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indent="0" eaLnBrk="1" hangingPunct="1">
              <a:buNone/>
            </a:pPr>
            <a:r>
              <a:rPr lang="en-US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  <a:sym typeface="+mn-ea"/>
              </a:rPr>
              <a:t>+ Khớp bán động: Là khớp cử động hạn chế.</a:t>
            </a:r>
            <a:endParaRPr lang="en-US" altLang="en-US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  <a:sym typeface="+mn-ea"/>
              </a:rPr>
              <a:t>      Ví dụ : Khớp cột sống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457200" y="114935"/>
            <a:ext cx="862901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99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II. </a:t>
            </a:r>
            <a:r>
              <a:rPr sz="3200" b="1" dirty="0">
                <a:solidFill>
                  <a:srgbClr val="0099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sym typeface="+mn-ea"/>
              </a:rPr>
              <a:t>CÁC KHỚP XƯƠNG</a:t>
            </a:r>
            <a:endParaRPr lang="en-US" altLang="en-US" sz="3200" b="1" dirty="0">
              <a:solidFill>
                <a:srgbClr val="0099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939155" y="591185"/>
            <a:ext cx="13335" cy="593661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Content Placeholder 15" descr="Picture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 flipH="1">
            <a:off x="143510" y="602615"/>
            <a:ext cx="619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FFFFFF"/>
                </a:solidFill>
                <a:latin typeface="Arial" panose="020B0604020202020204" pitchFamily="34" charset="0"/>
                <a:sym typeface="+mn-ea"/>
              </a:rPr>
              <a:t>Khớp bất động</a:t>
            </a:r>
            <a:endParaRPr lang="en-US"/>
          </a:p>
        </p:txBody>
      </p:sp>
      <p:pic>
        <p:nvPicPr>
          <p:cNvPr id="3" name="Picture 2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485" y="-702945"/>
            <a:ext cx="367665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215" y="-114300"/>
            <a:ext cx="367792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5"/>
          <p:cNvSpPr txBox="1"/>
          <p:nvPr/>
        </p:nvSpPr>
        <p:spPr>
          <a:xfrm>
            <a:off x="1130935" y="3476625"/>
            <a:ext cx="10318115" cy="1076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Khả năng cử động của khớp động và khớp bán động khác nhau như thế nào? Vì sao có sự khác nhau đó?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1205865" y="4552950"/>
            <a:ext cx="62668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  <a:sym typeface="+mn-ea"/>
              </a:rPr>
              <a:t>+ Khớp động: </a:t>
            </a:r>
            <a:r>
              <a:rPr sz="2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</a:t>
            </a:r>
            <a:r>
              <a:rPr sz="2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</a:t>
            </a:r>
            <a:r>
              <a:rPr sz="2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khớp cử động dễ d</a:t>
            </a:r>
            <a:r>
              <a:rPr sz="2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</a:t>
            </a:r>
            <a:r>
              <a:rPr sz="2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1208405" y="5074920"/>
            <a:ext cx="80702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eaLnBrk="1" hangingPunct="1">
              <a:buNone/>
            </a:pPr>
            <a:r>
              <a:rPr lang="en-US" altLang="en-US" sz="2800" b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  <a:sym typeface="+mn-ea"/>
              </a:rPr>
              <a:t>+ Khớp bán động: Là những khớp cử động hạn chế.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1188085" y="5596890"/>
            <a:ext cx="102431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</a:rPr>
              <a:t>+ Có sự khác nhau như vậy để phù hợp với chức năng của từng loại khớp   =&gt;  phù hợp với các cử động của cơ thể.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FFFFFF"/>
                </a:solidFill>
                <a:latin typeface="Arial" panose="020B0604020202020204" pitchFamily="34" charset="0"/>
                <a:sym typeface="+mn-ea"/>
              </a:rPr>
              <a:t>Khớp bất động</a:t>
            </a:r>
            <a:endParaRPr lang="en-US"/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457200" y="114935"/>
            <a:ext cx="862901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99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II. </a:t>
            </a:r>
            <a:r>
              <a:rPr sz="3200" b="1" dirty="0">
                <a:solidFill>
                  <a:srgbClr val="0099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sym typeface="+mn-ea"/>
              </a:rPr>
              <a:t>CÁC KHỚP XƯƠNG</a:t>
            </a:r>
            <a:endParaRPr lang="en-US" altLang="en-US" sz="3200" b="1" dirty="0">
              <a:solidFill>
                <a:srgbClr val="0099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939155" y="591185"/>
            <a:ext cx="13335" cy="593661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Content Placeholder 15" descr="Picture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143510" y="602615"/>
            <a:ext cx="619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535" y="365125"/>
            <a:ext cx="383159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/>
          <p:nvPr/>
        </p:nvSpPr>
        <p:spPr>
          <a:xfrm>
            <a:off x="7378700" y="4505960"/>
            <a:ext cx="29692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b="1" dirty="0">
                <a:solidFill>
                  <a:schemeClr val="tx1"/>
                </a:solidFill>
                <a:latin typeface="Arial" panose="020B0604020202020204" pitchFamily="34" charset="0"/>
                <a:sym typeface="+mn-ea"/>
              </a:rPr>
              <a:t>Khớp bất động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57200" y="1920875"/>
            <a:ext cx="5156835" cy="206121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indent="0" eaLnBrk="1" hangingPunct="1">
              <a:buNone/>
            </a:pPr>
            <a:r>
              <a:rPr lang="en-US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  <a:sym typeface="+mn-ea"/>
              </a:rPr>
              <a:t>+ Khớp bất động: Là khớp không cử động được.</a:t>
            </a:r>
            <a:endParaRPr lang="en-US" altLang="en-US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  <a:sym typeface="+mn-ea"/>
              </a:rPr>
              <a:t>      Ví dụ : Khớp xương sọ, khớp xương chậu.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895153" y="1153885"/>
            <a:ext cx="10026015" cy="10763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 anchor="t">
            <a:spAutoFit/>
          </a:bodyPr>
          <a:lstStyle/>
          <a:p>
            <a:pPr algn="just" eaLnBrk="1" hangingPunct="1">
              <a:buNone/>
            </a:pPr>
            <a:r>
              <a:rPr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1: Trình bày cấu tạo và chức năng của nơron? Nơron có bao nhiêu loại? Kể tên các loại nơron </a:t>
            </a:r>
            <a:r>
              <a:rPr lang="en-US"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</a:t>
            </a:r>
            <a:r>
              <a:rPr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913505" y="215265"/>
            <a:ext cx="4280535" cy="82994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/>
            <a:r>
              <a:rPr sz="48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Kiểm tra </a:t>
            </a:r>
            <a:r>
              <a:rPr lang="en-US" sz="48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miệng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33154" y="2772032"/>
            <a:ext cx="10153403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5" tIns="40817" rIns="81635" bIns="40817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500" b="0" dirty="0" smtClean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-</a:t>
            </a:r>
            <a:r>
              <a:rPr lang="en-US" sz="2500" b="0" dirty="0" err="1" smtClean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Thaân</a:t>
            </a:r>
            <a:r>
              <a:rPr lang="en-US" sz="2500" b="0" dirty="0" smtClean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500" b="0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nôron</a:t>
            </a:r>
            <a:r>
              <a:rPr lang="en-US" sz="2500" b="0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500" b="0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chöùa</a:t>
            </a:r>
            <a:r>
              <a:rPr lang="en-US" sz="2500" b="0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500" b="0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nhaân</a:t>
            </a:r>
            <a:endParaRPr lang="en-US" sz="2500" b="0" dirty="0">
              <a:solidFill>
                <a:srgbClr val="0000FF"/>
              </a:solidFill>
              <a:latin typeface="VNI-Times" pitchFamily="2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500" b="0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-</a:t>
            </a:r>
            <a:r>
              <a:rPr lang="en-US" sz="2500" b="0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Sôïi</a:t>
            </a:r>
            <a:r>
              <a:rPr lang="en-US" sz="2500" b="0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500" b="0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phaân</a:t>
            </a:r>
            <a:r>
              <a:rPr lang="en-US" sz="2500" b="0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500" b="0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nhaùnh</a:t>
            </a:r>
            <a:r>
              <a:rPr lang="en-US" sz="2500" b="0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500" b="0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ôû</a:t>
            </a:r>
            <a:r>
              <a:rPr lang="en-US" sz="2500" b="0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500" b="0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caùc</a:t>
            </a:r>
            <a:r>
              <a:rPr lang="en-US" sz="2500" b="0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500" b="0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goùc</a:t>
            </a:r>
            <a:r>
              <a:rPr lang="en-US" sz="2500" b="0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500" b="0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thaân</a:t>
            </a:r>
            <a:endParaRPr lang="en-US" sz="2500" b="0" dirty="0">
              <a:solidFill>
                <a:srgbClr val="0000FF"/>
              </a:solidFill>
              <a:latin typeface="VNI-Times" pitchFamily="2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500" b="0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-</a:t>
            </a:r>
            <a:r>
              <a:rPr lang="en-US" sz="2500" b="0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Sôïi</a:t>
            </a:r>
            <a:r>
              <a:rPr lang="en-US" sz="2500" b="0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500" b="0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truïc</a:t>
            </a:r>
            <a:r>
              <a:rPr lang="en-US" sz="2500" b="0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500" b="0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ôû</a:t>
            </a:r>
            <a:r>
              <a:rPr lang="en-US" sz="2500" b="0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500" b="0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moät</a:t>
            </a:r>
            <a:r>
              <a:rPr lang="en-US" sz="2500" b="0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500" b="0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goùc</a:t>
            </a:r>
            <a:r>
              <a:rPr lang="en-US" sz="2500" b="0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500" b="0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thaân</a:t>
            </a:r>
            <a:r>
              <a:rPr lang="en-US" sz="2500" b="0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, </a:t>
            </a:r>
            <a:r>
              <a:rPr lang="en-US" sz="2500" b="0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ngoaøi</a:t>
            </a:r>
            <a:r>
              <a:rPr lang="en-US" sz="2500" b="0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500" b="0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coù</a:t>
            </a:r>
            <a:r>
              <a:rPr lang="en-US" sz="2500" b="0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500" b="0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bao</a:t>
            </a:r>
            <a:r>
              <a:rPr lang="en-US" sz="2500" b="0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500" b="0" dirty="0" err="1">
                <a:solidFill>
                  <a:srgbClr val="0000FF"/>
                </a:solidFill>
                <a:latin typeface="VNI-Times" pitchFamily="2" charset="0"/>
                <a:cs typeface="Arial" charset="0"/>
              </a:rPr>
              <a:t>mieâlin</a:t>
            </a:r>
            <a:r>
              <a:rPr lang="en-US" sz="2500" b="0" dirty="0">
                <a:solidFill>
                  <a:srgbClr val="0000FF"/>
                </a:solidFill>
                <a:latin typeface="VNI-Times" pitchFamily="2" charset="0"/>
                <a:cs typeface="Arial" charset="0"/>
              </a:rPr>
              <a:t> 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80730" y="4331579"/>
            <a:ext cx="8610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19" tIns="40810" rIns="81619" bIns="40810"/>
          <a:lstStyle/>
          <a:p>
            <a:pPr marL="304800" indent="-304800" algn="just">
              <a:spcBef>
                <a:spcPct val="20000"/>
              </a:spcBef>
              <a:buFontTx/>
              <a:buChar char="-"/>
            </a:pPr>
            <a:r>
              <a:rPr lang="en-US" sz="2500" dirty="0" smtClean="0">
                <a:solidFill>
                  <a:srgbClr val="FF0066"/>
                </a:solidFill>
                <a:latin typeface="VNI-Times" pitchFamily="2" charset="0"/>
              </a:rPr>
              <a:t>* </a:t>
            </a:r>
            <a:r>
              <a:rPr lang="en-US" sz="2500" dirty="0" err="1" smtClean="0">
                <a:solidFill>
                  <a:srgbClr val="FF0066"/>
                </a:solidFill>
                <a:latin typeface="VNI-Times" pitchFamily="2" charset="0"/>
              </a:rPr>
              <a:t>Chức</a:t>
            </a:r>
            <a:r>
              <a:rPr lang="en-US" sz="2500" dirty="0" smtClean="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sz="2500" dirty="0" err="1" smtClean="0">
                <a:solidFill>
                  <a:srgbClr val="FF0066"/>
                </a:solidFill>
                <a:latin typeface="VNI-Times" pitchFamily="2" charset="0"/>
              </a:rPr>
              <a:t>năng</a:t>
            </a:r>
            <a:r>
              <a:rPr lang="en-US" sz="2500" dirty="0" smtClean="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sz="2500" dirty="0" err="1" smtClean="0">
                <a:solidFill>
                  <a:srgbClr val="FF0066"/>
                </a:solidFill>
                <a:latin typeface="VNI-Times" pitchFamily="2" charset="0"/>
              </a:rPr>
              <a:t>nôron</a:t>
            </a:r>
            <a:r>
              <a:rPr lang="en-US" sz="2500" dirty="0" smtClean="0">
                <a:solidFill>
                  <a:srgbClr val="FF0066"/>
                </a:solidFill>
                <a:latin typeface="VNI-Times" pitchFamily="2" charset="0"/>
              </a:rPr>
              <a:t> </a:t>
            </a:r>
          </a:p>
          <a:p>
            <a:pPr marL="304800" indent="-304800" algn="just">
              <a:spcBef>
                <a:spcPct val="20000"/>
              </a:spcBef>
              <a:buFontTx/>
              <a:buChar char="-"/>
            </a:pPr>
            <a:r>
              <a:rPr lang="en-US" sz="2500" b="0" dirty="0" err="1" smtClean="0">
                <a:solidFill>
                  <a:srgbClr val="0000FF"/>
                </a:solidFill>
              </a:rPr>
              <a:t>Cảm</a:t>
            </a:r>
            <a:r>
              <a:rPr lang="en-US" sz="2500" b="0" dirty="0" smtClean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ứng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và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dẫn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truyền</a:t>
            </a:r>
            <a:endParaRPr lang="en-US" sz="2500" b="0" dirty="0">
              <a:solidFill>
                <a:srgbClr val="0000FF"/>
              </a:solidFill>
            </a:endParaRPr>
          </a:p>
          <a:p>
            <a:pPr marL="304800" indent="-304800" algn="just">
              <a:spcBef>
                <a:spcPct val="20000"/>
              </a:spcBef>
            </a:pPr>
            <a:r>
              <a:rPr lang="en-US" sz="2500" b="0" dirty="0">
                <a:solidFill>
                  <a:srgbClr val="0000FF"/>
                </a:solidFill>
              </a:rPr>
              <a:t>+ </a:t>
            </a:r>
            <a:r>
              <a:rPr lang="en-US" sz="2500" b="0" dirty="0" err="1">
                <a:solidFill>
                  <a:srgbClr val="0000FF"/>
                </a:solidFill>
              </a:rPr>
              <a:t>Cảm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ứng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là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khả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năng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tiêp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nhận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kích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thích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và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phản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ứng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lại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kích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thích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đó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dưới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hình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thức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sinh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các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xung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thần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kinh</a:t>
            </a:r>
            <a:endParaRPr lang="en-US" sz="2500" b="0" dirty="0">
              <a:solidFill>
                <a:srgbClr val="0000FF"/>
              </a:solidFill>
            </a:endParaRPr>
          </a:p>
          <a:p>
            <a:pPr marL="304800" indent="-304800" algn="just">
              <a:spcBef>
                <a:spcPct val="20000"/>
              </a:spcBef>
            </a:pPr>
            <a:r>
              <a:rPr lang="en-US" sz="2500" b="0" dirty="0">
                <a:solidFill>
                  <a:srgbClr val="0000FF"/>
                </a:solidFill>
              </a:rPr>
              <a:t>+ </a:t>
            </a:r>
            <a:r>
              <a:rPr lang="en-US" sz="2500" b="0" dirty="0" err="1">
                <a:solidFill>
                  <a:srgbClr val="0000FF"/>
                </a:solidFill>
              </a:rPr>
              <a:t>Dẫn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truyền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là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khả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năng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lan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truyền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các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xung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thần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kinh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trong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sợi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thần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kinh</a:t>
            </a:r>
            <a:endParaRPr lang="en-US" sz="2500" b="0" dirty="0">
              <a:solidFill>
                <a:srgbClr val="0000FF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13125" y="2294496"/>
            <a:ext cx="47640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35" tIns="40817" rIns="81635" bIns="40817">
            <a:spAutoFit/>
          </a:bodyPr>
          <a:lstStyle/>
          <a:p>
            <a:r>
              <a:rPr lang="en-US" sz="2500" dirty="0">
                <a:solidFill>
                  <a:srgbClr val="FF0066"/>
                </a:solidFill>
                <a:latin typeface="VNI-Times" pitchFamily="2" charset="0"/>
              </a:rPr>
              <a:t>* </a:t>
            </a:r>
            <a:r>
              <a:rPr lang="en-US" sz="2500" dirty="0" err="1">
                <a:solidFill>
                  <a:srgbClr val="FF0066"/>
                </a:solidFill>
                <a:latin typeface="VNI-Times" pitchFamily="2" charset="0"/>
              </a:rPr>
              <a:t>Caáu</a:t>
            </a:r>
            <a:r>
              <a:rPr lang="en-US" sz="2500" dirty="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sz="2500" dirty="0" err="1">
                <a:solidFill>
                  <a:srgbClr val="FF0066"/>
                </a:solidFill>
                <a:latin typeface="VNI-Times" pitchFamily="2" charset="0"/>
              </a:rPr>
              <a:t>taïo</a:t>
            </a:r>
            <a:r>
              <a:rPr lang="en-US" sz="2500" dirty="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sz="2500" dirty="0" err="1">
                <a:solidFill>
                  <a:srgbClr val="FF0066"/>
                </a:solidFill>
                <a:latin typeface="VNI-Times" pitchFamily="2" charset="0"/>
              </a:rPr>
              <a:t>cuûa</a:t>
            </a:r>
            <a:r>
              <a:rPr lang="en-US" sz="2500" dirty="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sz="2500" dirty="0" err="1">
                <a:solidFill>
                  <a:srgbClr val="FF0066"/>
                </a:solidFill>
                <a:latin typeface="VNI-Times" pitchFamily="2" charset="0"/>
              </a:rPr>
              <a:t>moät</a:t>
            </a:r>
            <a:r>
              <a:rPr lang="en-US" sz="2500" dirty="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sz="2500" dirty="0" err="1">
                <a:solidFill>
                  <a:srgbClr val="FF0066"/>
                </a:solidFill>
                <a:latin typeface="VNI-Times" pitchFamily="2" charset="0"/>
              </a:rPr>
              <a:t>nôron</a:t>
            </a:r>
            <a:r>
              <a:rPr lang="en-US" sz="2500" dirty="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sz="2500" dirty="0" err="1">
                <a:solidFill>
                  <a:srgbClr val="FF0066"/>
                </a:solidFill>
                <a:latin typeface="VNI-Times" pitchFamily="2" charset="0"/>
              </a:rPr>
              <a:t>ñieån</a:t>
            </a:r>
            <a:r>
              <a:rPr lang="en-US" sz="2500" dirty="0">
                <a:solidFill>
                  <a:srgbClr val="FF0066"/>
                </a:solidFill>
                <a:latin typeface="VNI-Times" pitchFamily="2" charset="0"/>
              </a:rPr>
              <a:t> </a:t>
            </a:r>
            <a:r>
              <a:rPr lang="en-US" sz="2500" dirty="0" err="1">
                <a:solidFill>
                  <a:srgbClr val="FF0066"/>
                </a:solidFill>
                <a:latin typeface="VNI-Times" pitchFamily="2" charset="0"/>
              </a:rPr>
              <a:t>hình</a:t>
            </a:r>
            <a:endParaRPr lang="en-US" sz="2500" dirty="0">
              <a:solidFill>
                <a:srgbClr val="FF0066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9" grpId="2"/>
      <p:bldP spid="10" grpId="0"/>
      <p:bldP spid="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57200" y="114935"/>
            <a:ext cx="862901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99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II. </a:t>
            </a:r>
            <a:r>
              <a:rPr sz="3200" b="1" dirty="0">
                <a:solidFill>
                  <a:srgbClr val="0099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sym typeface="+mn-ea"/>
              </a:rPr>
              <a:t>CÁC KHỚP XƯƠNG</a:t>
            </a:r>
            <a:endParaRPr lang="en-US" altLang="en-US" sz="3200" b="1" dirty="0">
              <a:solidFill>
                <a:srgbClr val="0099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7" name="Content Placeholder 6" descr="Picture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143510" y="602615"/>
            <a:ext cx="619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6"/>
          <p:cNvSpPr txBox="1"/>
          <p:nvPr/>
        </p:nvSpPr>
        <p:spPr>
          <a:xfrm>
            <a:off x="692785" y="1565910"/>
            <a:ext cx="5027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 Unicode MS" panose="020B0604020202020204" charset="-122"/>
                <a:ea typeface="Arial Unicode MS" panose="020B0604020202020204" charset="-122"/>
              </a:rPr>
              <a:t>- Có 3 loại khớp xương</a:t>
            </a:r>
            <a:endParaRPr lang="en-US" sz="3200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523875" y="4824095"/>
            <a:ext cx="9644380" cy="107632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indent="0" eaLnBrk="1" hangingPunct="1">
              <a:buNone/>
            </a:pPr>
            <a:r>
              <a:rPr lang="en-US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  <a:sym typeface="+mn-ea"/>
              </a:rPr>
              <a:t>+ Khớp bất động: Là khớp không cử động được.</a:t>
            </a:r>
            <a:endParaRPr lang="en-US" altLang="en-US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  <a:sym typeface="+mn-ea"/>
              </a:rPr>
              <a:t>      Ví dụ : Khớp xương sọ, khớp xương chậu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561975" y="3747770"/>
            <a:ext cx="9819640" cy="107632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indent="0" eaLnBrk="1" hangingPunct="1">
              <a:buNone/>
            </a:pPr>
            <a:r>
              <a:rPr lang="en-US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  <a:sym typeface="+mn-ea"/>
              </a:rPr>
              <a:t>+ Khớp bán động: Là khớp cử động hạn chế.</a:t>
            </a:r>
            <a:endParaRPr lang="en-US" altLang="en-US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  <a:sym typeface="+mn-ea"/>
              </a:rPr>
              <a:t>      Ví dụ : Khớp cột sống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561975" y="2149475"/>
            <a:ext cx="11266805" cy="206121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indent="0" eaLnBrk="1" hangingPunct="1">
              <a:buNone/>
            </a:pPr>
            <a:r>
              <a:rPr lang="en-US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  <a:sym typeface="+mn-ea"/>
              </a:rPr>
              <a:t>+ Khớp động: 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khớp cử động dễ d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(nhờ hai đầu xương có sụn đầu khớp nằm trong một bao chứa dịch khớp)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eaLnBrk="1" hangingPunct="1">
              <a:buNone/>
            </a:pPr>
            <a:r>
              <a:rPr lang="en-US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  <a:sym typeface="+mn-ea"/>
              </a:rPr>
              <a:t>       Ví dụ : 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Khớp đầu gối, khớp khủy tay.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eaLnBrk="1" hangingPunct="1">
              <a:buNone/>
            </a:pPr>
            <a:r>
              <a:rPr lang="en-US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  <a:sym typeface="+mn-ea"/>
              </a:rPr>
              <a:t>  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92785" y="982345"/>
            <a:ext cx="9051925" cy="58356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2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- Khớp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xương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là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nơi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tiếp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giáp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giữa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các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đầu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xương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895" y="101600"/>
            <a:ext cx="6823075" cy="1325880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hỏi, bài tập, củng cố.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7265035" y="1998345"/>
            <a:ext cx="42418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Bộ xương người gồm có mấy phần chính? Kể tên các phần chính của bộ xương?</a:t>
            </a:r>
          </a:p>
        </p:txBody>
      </p:sp>
      <p:pic>
        <p:nvPicPr>
          <p:cNvPr id="7" name="Content Placeholder 6" descr="Picture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05" y="1427480"/>
            <a:ext cx="4316095" cy="537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30" y="147955"/>
            <a:ext cx="4674235" cy="666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3785235" y="4558030"/>
            <a:ext cx="625475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49245" y="2698115"/>
            <a:ext cx="625475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93110" y="2265045"/>
            <a:ext cx="492125" cy="25336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60575" y="3233420"/>
            <a:ext cx="625475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6341110" y="1143000"/>
            <a:ext cx="3974465" cy="42462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540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 Hãy xác định tên các loại khớp sau đây trên cơ thể: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bldLvl="0" animBg="1"/>
      <p:bldP spid="14" grpId="0" bldLvl="0" animBg="1"/>
      <p:bldP spid="15" grpId="0" bldLvl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/>
          <p:nvPr/>
        </p:nvSpPr>
        <p:spPr>
          <a:xfrm>
            <a:off x="1676400" y="184150"/>
            <a:ext cx="8407400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i="1" u="sng" dirty="0">
                <a:solidFill>
                  <a:srgbClr val="FF0000"/>
                </a:solidFill>
                <a:latin typeface="Arial" panose="020B0604020202020204" pitchFamily="34" charset="0"/>
              </a:rPr>
              <a:t>Câu số 1:</a:t>
            </a:r>
            <a:r>
              <a:rPr sz="4400" b="1" i="1" dirty="0">
                <a:solidFill>
                  <a:srgbClr val="FF0000"/>
                </a:solidFill>
                <a:latin typeface="Arial" panose="020B0604020202020204" pitchFamily="34" charset="0"/>
              </a:rPr>
              <a:t> Bộ xương có vai trò:</a:t>
            </a:r>
          </a:p>
          <a:p>
            <a:r>
              <a:rPr sz="4400" b="1" i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98675" y="1377950"/>
            <a:ext cx="449199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4000" dirty="0">
                <a:latin typeface="Arial" panose="020B0604020202020204" pitchFamily="34" charset="0"/>
              </a:rPr>
              <a:t>A. Nâng đỡ cơ thể.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9138" y="2362200"/>
            <a:ext cx="5852795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4000" dirty="0">
                <a:latin typeface="Arial" panose="020B0604020202020204" pitchFamily="34" charset="0"/>
              </a:rPr>
              <a:t>C. Giúp cơ thể vận động.</a:t>
            </a:r>
          </a:p>
        </p:txBody>
      </p:sp>
      <p:sp>
        <p:nvSpPr>
          <p:cNvPr id="9" name="Rectangle 8"/>
          <p:cNvSpPr/>
          <p:nvPr/>
        </p:nvSpPr>
        <p:spPr>
          <a:xfrm>
            <a:off x="2098675" y="3419475"/>
            <a:ext cx="410210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4000" dirty="0">
                <a:latin typeface="Arial" panose="020B0604020202020204" pitchFamily="34" charset="0"/>
              </a:rPr>
              <a:t>B. Bảo vệ </a:t>
            </a:r>
            <a:r>
              <a:rPr lang="en-US" sz="4000" dirty="0">
                <a:latin typeface="Arial" panose="020B0604020202020204" pitchFamily="34" charset="0"/>
              </a:rPr>
              <a:t>cơ thể</a:t>
            </a:r>
            <a:r>
              <a:rPr sz="40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98675" y="4498975"/>
            <a:ext cx="497967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4000" dirty="0">
                <a:latin typeface="Arial" panose="020B0604020202020204" pitchFamily="34" charset="0"/>
              </a:rPr>
              <a:t>D. Cả ba phương án.</a:t>
            </a:r>
          </a:p>
        </p:txBody>
      </p:sp>
      <p:sp>
        <p:nvSpPr>
          <p:cNvPr id="19464" name="Oval 6"/>
          <p:cNvSpPr/>
          <p:nvPr/>
        </p:nvSpPr>
        <p:spPr>
          <a:xfrm>
            <a:off x="1963738" y="4532313"/>
            <a:ext cx="777875" cy="655637"/>
          </a:xfrm>
          <a:prstGeom prst="ellipse">
            <a:avLst/>
          </a:prstGeom>
          <a:noFill/>
          <a:ln w="38100" cap="flat" cmpd="sng">
            <a:pattFill prst="pct5">
              <a:fgClr>
                <a:schemeClr val="tx1"/>
              </a:fgClr>
              <a:bgClr>
                <a:srgbClr val="FF0000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/>
          <p:nvPr/>
        </p:nvSpPr>
        <p:spPr>
          <a:xfrm>
            <a:off x="1651000" y="184150"/>
            <a:ext cx="9017000" cy="2122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i="1" u="sng" dirty="0">
                <a:solidFill>
                  <a:srgbClr val="FF0000"/>
                </a:solidFill>
                <a:latin typeface="Arial" panose="020B0604020202020204" pitchFamily="34" charset="0"/>
              </a:rPr>
              <a:t>Câu số 2:</a:t>
            </a:r>
            <a:r>
              <a:rPr sz="4400" b="1" i="1" dirty="0">
                <a:solidFill>
                  <a:srgbClr val="FF0000"/>
                </a:solidFill>
                <a:latin typeface="Arial" panose="020B0604020202020204" pitchFamily="34" charset="0"/>
              </a:rPr>
              <a:t> Xương chi trên có nhiệm vụ chính là:</a:t>
            </a:r>
            <a:r>
              <a:rPr sz="4400" b="1" i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sz="44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sz="44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484" name="Rectangle 5"/>
          <p:cNvSpPr/>
          <p:nvPr/>
        </p:nvSpPr>
        <p:spPr>
          <a:xfrm>
            <a:off x="2057400" y="1892300"/>
            <a:ext cx="4887595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800" dirty="0">
                <a:latin typeface="Arial" panose="020B0604020202020204" pitchFamily="34" charset="0"/>
              </a:rPr>
              <a:t>A. Bảo vệ cơ thể.</a:t>
            </a:r>
          </a:p>
        </p:txBody>
      </p:sp>
      <p:sp>
        <p:nvSpPr>
          <p:cNvPr id="20485" name="Rectangle 6"/>
          <p:cNvSpPr/>
          <p:nvPr/>
        </p:nvSpPr>
        <p:spPr>
          <a:xfrm>
            <a:off x="2057400" y="3200400"/>
            <a:ext cx="5355590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800" dirty="0">
                <a:latin typeface="Arial" panose="020B0604020202020204" pitchFamily="34" charset="0"/>
              </a:rPr>
              <a:t>B. Nâng đỡ cơ thể.</a:t>
            </a:r>
          </a:p>
        </p:txBody>
      </p:sp>
      <p:sp>
        <p:nvSpPr>
          <p:cNvPr id="20486" name="Rectangle 7"/>
          <p:cNvSpPr/>
          <p:nvPr/>
        </p:nvSpPr>
        <p:spPr>
          <a:xfrm>
            <a:off x="2068513" y="4232275"/>
            <a:ext cx="3742055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800" dirty="0">
                <a:latin typeface="Arial" panose="020B0604020202020204" pitchFamily="34" charset="0"/>
              </a:rPr>
              <a:t>C. Vận động.</a:t>
            </a:r>
          </a:p>
        </p:txBody>
      </p:sp>
      <p:sp>
        <p:nvSpPr>
          <p:cNvPr id="20487" name="Rectangle 8"/>
          <p:cNvSpPr/>
          <p:nvPr/>
        </p:nvSpPr>
        <p:spPr>
          <a:xfrm>
            <a:off x="2057400" y="5334000"/>
            <a:ext cx="3639185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800" dirty="0">
                <a:latin typeface="Arial" panose="020B0604020202020204" pitchFamily="34" charset="0"/>
              </a:rPr>
              <a:t>D. Cả A và B</a:t>
            </a:r>
          </a:p>
        </p:txBody>
      </p:sp>
      <p:sp>
        <p:nvSpPr>
          <p:cNvPr id="20488" name="Oval 6"/>
          <p:cNvSpPr/>
          <p:nvPr/>
        </p:nvSpPr>
        <p:spPr>
          <a:xfrm>
            <a:off x="1985963" y="4321175"/>
            <a:ext cx="777875" cy="654050"/>
          </a:xfrm>
          <a:prstGeom prst="ellipse">
            <a:avLst/>
          </a:prstGeom>
          <a:noFill/>
          <a:ln w="38100" cap="flat" cmpd="sng">
            <a:pattFill prst="pct5">
              <a:fgClr>
                <a:schemeClr val="tx1"/>
              </a:fgClr>
              <a:bgClr>
                <a:srgbClr val="FF0000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/>
          <p:nvPr/>
        </p:nvSpPr>
        <p:spPr>
          <a:xfrm>
            <a:off x="1676400" y="184150"/>
            <a:ext cx="9013825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400" b="1" i="1" u="sng" dirty="0">
                <a:solidFill>
                  <a:srgbClr val="FF0000"/>
                </a:solidFill>
                <a:latin typeface="Arial" panose="020B0604020202020204" pitchFamily="34" charset="0"/>
              </a:rPr>
              <a:t>Câu số </a:t>
            </a:r>
            <a:r>
              <a:rPr lang="en-US" sz="4400" b="1" i="1" u="sng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sz="4400" b="1" i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sz="4400" b="1" i="1" dirty="0">
                <a:solidFill>
                  <a:srgbClr val="FF0000"/>
                </a:solidFill>
                <a:latin typeface="Arial" panose="020B0604020202020204" pitchFamily="34" charset="0"/>
              </a:rPr>
              <a:t> Trong 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</a:rPr>
              <a:t>cơ thể</a:t>
            </a:r>
            <a:r>
              <a:rPr sz="4400" b="1" i="1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sz="4400" b="1" i="1" dirty="0">
                <a:solidFill>
                  <a:srgbClr val="FF0000"/>
                </a:solidFill>
                <a:latin typeface="Arial" panose="020B0604020202020204" pitchFamily="34" charset="0"/>
              </a:rPr>
              <a:t>xương nào là xương dài nhất?</a:t>
            </a:r>
            <a:endParaRPr lang="en-US" sz="4400" b="1" i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Rectangle 3"/>
          <p:cNvSpPr/>
          <p:nvPr/>
        </p:nvSpPr>
        <p:spPr>
          <a:xfrm>
            <a:off x="1835150" y="1630363"/>
            <a:ext cx="883285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dirty="0">
                <a:latin typeface="Arial" panose="020B0604020202020204" pitchFamily="34" charset="0"/>
              </a:rPr>
              <a:t>A. </a:t>
            </a:r>
            <a:r>
              <a:rPr lang="en-US" sz="4000" dirty="0">
                <a:latin typeface="Arial" panose="020B0604020202020204" pitchFamily="34" charset="0"/>
              </a:rPr>
              <a:t>Xương cánh tay</a:t>
            </a:r>
          </a:p>
        </p:txBody>
      </p:sp>
      <p:sp>
        <p:nvSpPr>
          <p:cNvPr id="22533" name="Rectangle 4"/>
          <p:cNvSpPr/>
          <p:nvPr/>
        </p:nvSpPr>
        <p:spPr>
          <a:xfrm>
            <a:off x="1835150" y="2544445"/>
            <a:ext cx="829945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dirty="0">
                <a:latin typeface="Arial" panose="020B0604020202020204" pitchFamily="34" charset="0"/>
              </a:rPr>
              <a:t>B. </a:t>
            </a:r>
            <a:r>
              <a:rPr lang="en-US" sz="4000" dirty="0">
                <a:latin typeface="Arial" panose="020B0604020202020204" pitchFamily="34" charset="0"/>
              </a:rPr>
              <a:t>Xương chân</a:t>
            </a:r>
            <a:r>
              <a:rPr sz="40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2534" name="Rectangle 5"/>
          <p:cNvSpPr/>
          <p:nvPr/>
        </p:nvSpPr>
        <p:spPr>
          <a:xfrm>
            <a:off x="1811973" y="3425825"/>
            <a:ext cx="10844212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dirty="0">
                <a:latin typeface="Arial" panose="020B0604020202020204" pitchFamily="34" charset="0"/>
              </a:rPr>
              <a:t>C. </a:t>
            </a:r>
            <a:r>
              <a:rPr lang="en-US" sz="4000" dirty="0">
                <a:latin typeface="Arial" panose="020B0604020202020204" pitchFamily="34" charset="0"/>
              </a:rPr>
              <a:t>Xương tay</a:t>
            </a:r>
          </a:p>
        </p:txBody>
      </p:sp>
      <p:sp>
        <p:nvSpPr>
          <p:cNvPr id="22535" name="Rectangle 6"/>
          <p:cNvSpPr/>
          <p:nvPr/>
        </p:nvSpPr>
        <p:spPr>
          <a:xfrm>
            <a:off x="1873250" y="4338320"/>
            <a:ext cx="80772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dirty="0">
                <a:latin typeface="Arial" panose="020B0604020202020204" pitchFamily="34" charset="0"/>
              </a:rPr>
              <a:t>D. </a:t>
            </a:r>
            <a:r>
              <a:rPr lang="en-US" sz="4000" dirty="0">
                <a:latin typeface="Arial" panose="020B0604020202020204" pitchFamily="34" charset="0"/>
              </a:rPr>
              <a:t>Xương đùi</a:t>
            </a:r>
            <a:r>
              <a:rPr sz="40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2536" name="Oval 6"/>
          <p:cNvSpPr/>
          <p:nvPr/>
        </p:nvSpPr>
        <p:spPr>
          <a:xfrm>
            <a:off x="1812290" y="4338320"/>
            <a:ext cx="777875" cy="655320"/>
          </a:xfrm>
          <a:prstGeom prst="ellipse">
            <a:avLst/>
          </a:prstGeom>
          <a:noFill/>
          <a:ln w="38100" cap="flat" cmpd="sng">
            <a:pattFill prst="pct5">
              <a:fgClr>
                <a:schemeClr val="tx1"/>
              </a:fgClr>
              <a:bgClr>
                <a:srgbClr val="FF0000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HƯỚNG DẪN HỌC SINH TỰ HỌC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1005"/>
            <a:ext cx="10515600" cy="3785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* Đối với bài học ở tiết học này:</a:t>
            </a:r>
          </a:p>
          <a:p>
            <a:r>
              <a:rPr lang="en-US"/>
              <a:t>Học và trả lời câu hỏi 1,2,3 sgk/27</a:t>
            </a:r>
          </a:p>
          <a:p>
            <a:r>
              <a:rPr lang="en-US"/>
              <a:t>Đọc “ Em có biết?”</a:t>
            </a:r>
          </a:p>
          <a:p>
            <a:pPr marL="0" indent="0">
              <a:buNone/>
            </a:pPr>
            <a:r>
              <a:rPr lang="en-US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* Đối với bài học ở tiết học sau:</a:t>
            </a:r>
            <a:endParaRPr lang="en-US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marL="0" indent="0">
              <a:buNone/>
            </a:pPr>
            <a:r>
              <a:rPr lang="en-US"/>
              <a:t>Chuẩn bị bài “ Cấu tạo và tính chất của xương”</a:t>
            </a:r>
          </a:p>
          <a:p>
            <a:pPr marL="0" indent="0">
              <a:buNone/>
            </a:pPr>
            <a:r>
              <a:rPr lang="en-US"/>
              <a:t>+ Đọc trước bài.</a:t>
            </a:r>
          </a:p>
          <a:p>
            <a:pPr marL="0" indent="0">
              <a:buNone/>
            </a:pPr>
            <a:r>
              <a:rPr lang="en-US">
                <a:sym typeface="+mn-ea"/>
              </a:rPr>
              <a:t>+ Tìm hiểu cơ chế lớn lên và sự dài ra của xương.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0sc06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4" descr="EJ14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-26987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5" descr="Káº¿t quáº£ hÃ¬nh áº£nh cho suy nghÄ©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621213"/>
            <a:ext cx="22098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3" name="AutoShape 6" descr="Káº¿t quáº£ hÃ¬nh áº£nh cho thank you"/>
          <p:cNvSpPr>
            <a:spLocks noChangeAspect="1"/>
          </p:cNvSpPr>
          <p:nvPr/>
        </p:nvSpPr>
        <p:spPr>
          <a:xfrm>
            <a:off x="1679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7654" name="AutoShape 8" descr="Káº¿t quáº£ hÃ¬nh áº£nh cho thank you"/>
          <p:cNvSpPr>
            <a:spLocks noChangeAspect="1"/>
          </p:cNvSpPr>
          <p:nvPr/>
        </p:nvSpPr>
        <p:spPr>
          <a:xfrm>
            <a:off x="1831975" y="79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7655" name="AutoShape 10" descr="Káº¿t quáº£ hÃ¬nh áº£nh cho thank you"/>
          <p:cNvSpPr>
            <a:spLocks noChangeAspect="1"/>
          </p:cNvSpPr>
          <p:nvPr/>
        </p:nvSpPr>
        <p:spPr>
          <a:xfrm>
            <a:off x="1984375" y="1603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2066925"/>
            <a:ext cx="59436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sz="6600" smtClean="0">
                <a:solidFill>
                  <a:srgbClr val="0D0D0D"/>
                </a:solidFill>
                <a:latin typeface="Times New Roman" panose="02020603050405020304" pitchFamily="18" charset="0"/>
                <a:ea typeface="Andalus" panose="02020603050405020304" pitchFamily="18" charset="-78"/>
                <a:cs typeface="Times New Roman" panose="02020603050405020304" pitchFamily="18" charset="0"/>
              </a:rPr>
              <a:t>C</a:t>
            </a:r>
            <a:r>
              <a:rPr lang="en-US" sz="66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Andalus" panose="02020603050405020304" pitchFamily="18" charset="-78"/>
                <a:cs typeface="Times New Roman" panose="02020603050405020304" pitchFamily="18" charset="0"/>
              </a:rPr>
              <a:t>húc</a:t>
            </a:r>
            <a:r>
              <a:rPr lang="en-US" sz="6600" dirty="0" smtClean="0">
                <a:solidFill>
                  <a:srgbClr val="0D0D0D"/>
                </a:solidFill>
                <a:latin typeface="Times New Roman" panose="02020603050405020304" pitchFamily="18" charset="0"/>
                <a:ea typeface="Andalus" panose="02020603050405020304" pitchFamily="18" charset="-78"/>
                <a:cs typeface="Times New Roman" panose="02020603050405020304" pitchFamily="18" charset="0"/>
              </a:rPr>
              <a:t> </a:t>
            </a:r>
            <a:r>
              <a:rPr sz="6600" dirty="0">
                <a:solidFill>
                  <a:srgbClr val="0D0D0D"/>
                </a:solidFill>
                <a:latin typeface="Times New Roman" panose="02020603050405020304" pitchFamily="18" charset="0"/>
                <a:ea typeface="Andalus" panose="02020603050405020304" pitchFamily="18" charset="-78"/>
                <a:cs typeface="Times New Roman" panose="02020603050405020304" pitchFamily="18" charset="0"/>
              </a:rPr>
              <a:t>các em </a:t>
            </a:r>
            <a:r>
              <a:rPr lang="en-US" sz="6600" dirty="0">
                <a:solidFill>
                  <a:srgbClr val="0D0D0D"/>
                </a:solidFill>
                <a:latin typeface="Times New Roman" panose="02020603050405020304" pitchFamily="18" charset="0"/>
                <a:ea typeface="Andalus" panose="02020603050405020304" pitchFamily="18" charset="-78"/>
                <a:cs typeface="Times New Roman" panose="02020603050405020304" pitchFamily="18" charset="0"/>
              </a:rPr>
              <a:t>học tốt</a:t>
            </a:r>
            <a:r>
              <a:rPr sz="6600" dirty="0">
                <a:solidFill>
                  <a:srgbClr val="0D0D0D"/>
                </a:solidFill>
                <a:latin typeface="Times New Roman" panose="02020603050405020304" pitchFamily="18" charset="0"/>
                <a:ea typeface="Andalus" panose="02020603050405020304" pitchFamily="18" charset="-78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452841" y="1390043"/>
            <a:ext cx="10081260" cy="5835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lstStyle/>
          <a:p>
            <a:pPr algn="just" eaLnBrk="1" hangingPunct="1">
              <a:buNone/>
            </a:pPr>
            <a:r>
              <a:rPr sz="3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2: Phản xạ là gì? Cho ví dụ về phản xạ. </a:t>
            </a:r>
            <a:endParaRPr lang="en-US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913505" y="215265"/>
            <a:ext cx="4280535" cy="82994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/>
            <a:r>
              <a:rPr sz="48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Kiểm tra </a:t>
            </a:r>
            <a:r>
              <a:rPr lang="en-US" sz="48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miệng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50224" y="2294164"/>
            <a:ext cx="10066316" cy="1067316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 lIns="81635" tIns="40817" rIns="81635" bIns="40817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0" dirty="0">
                <a:solidFill>
                  <a:srgbClr val="0000FF"/>
                </a:solidFill>
              </a:rPr>
              <a:t>- </a:t>
            </a:r>
            <a:r>
              <a:rPr lang="en-US" sz="3200" b="0" dirty="0" err="1">
                <a:solidFill>
                  <a:srgbClr val="0000FF"/>
                </a:solidFill>
              </a:rPr>
              <a:t>Phản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xạ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là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phản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ứng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của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cơ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thể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để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trả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lời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kích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thích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của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môi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trường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dưới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sự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điều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khiển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của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hệ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thần</a:t>
            </a:r>
            <a:r>
              <a:rPr lang="en-US" sz="3200" b="0" dirty="0">
                <a:solidFill>
                  <a:srgbClr val="0000FF"/>
                </a:solidFill>
              </a:rPr>
              <a:t> </a:t>
            </a:r>
            <a:r>
              <a:rPr lang="en-US" sz="3200" b="0" dirty="0" err="1">
                <a:solidFill>
                  <a:srgbClr val="0000FF"/>
                </a:solidFill>
              </a:rPr>
              <a:t>kinh</a:t>
            </a:r>
            <a:r>
              <a:rPr lang="en-US" sz="3200" b="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840175" y="4085075"/>
            <a:ext cx="3444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19" tIns="40810" rIns="81619" bIns="40810"/>
          <a:lstStyle/>
          <a:p>
            <a:pPr marL="304800" indent="-304800" eaLnBrk="0" hangingPunct="0"/>
            <a:r>
              <a:rPr lang="en-US" sz="2500" b="0">
                <a:solidFill>
                  <a:srgbClr val="0000FF"/>
                </a:solidFill>
                <a:cs typeface="Arial" charset="0"/>
              </a:rPr>
              <a:t>→</a:t>
            </a:r>
            <a:r>
              <a:rPr lang="en-US" sz="2500" b="0">
                <a:solidFill>
                  <a:srgbClr val="0000FF"/>
                </a:solidFill>
              </a:rPr>
              <a:t> tiết nước bọt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4840175" y="3627875"/>
            <a:ext cx="35163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19" tIns="40810" rIns="81619" bIns="40810"/>
          <a:lstStyle/>
          <a:p>
            <a:pPr marL="304800" indent="-304800">
              <a:spcBef>
                <a:spcPct val="20000"/>
              </a:spcBef>
            </a:pPr>
            <a:r>
              <a:rPr lang="en-US" sz="2500" b="0">
                <a:solidFill>
                  <a:srgbClr val="0000FF"/>
                </a:solidFill>
                <a:cs typeface="Arial" charset="0"/>
              </a:rPr>
              <a:t>→</a:t>
            </a:r>
            <a:r>
              <a:rPr lang="en-US" sz="2500" b="0">
                <a:solidFill>
                  <a:srgbClr val="0000FF"/>
                </a:solidFill>
              </a:rPr>
              <a:t> rụt tay lại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572975" y="3627875"/>
            <a:ext cx="49228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5" tIns="40817" rIns="81635" bIns="40817"/>
          <a:lstStyle/>
          <a:p>
            <a:pPr marL="304800" indent="-304800" algn="ctr">
              <a:spcBef>
                <a:spcPct val="20000"/>
              </a:spcBef>
            </a:pPr>
            <a:r>
              <a:rPr lang="en-US" sz="2500" b="0" dirty="0">
                <a:solidFill>
                  <a:srgbClr val="0000FF"/>
                </a:solidFill>
              </a:rPr>
              <a:t>+ </a:t>
            </a:r>
            <a:r>
              <a:rPr lang="en-US" sz="2500" b="0" dirty="0" err="1">
                <a:solidFill>
                  <a:srgbClr val="0000FF"/>
                </a:solidFill>
              </a:rPr>
              <a:t>Sờ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tay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vào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vật</a:t>
            </a:r>
            <a:r>
              <a:rPr lang="en-US" sz="2500" b="0" dirty="0">
                <a:solidFill>
                  <a:srgbClr val="0000FF"/>
                </a:solidFill>
              </a:rPr>
              <a:t> </a:t>
            </a:r>
            <a:r>
              <a:rPr lang="en-US" sz="2500" b="0" dirty="0" err="1">
                <a:solidFill>
                  <a:srgbClr val="0000FF"/>
                </a:solidFill>
              </a:rPr>
              <a:t>nóng</a:t>
            </a:r>
            <a:r>
              <a:rPr lang="en-US" sz="2500" b="0" dirty="0">
                <a:solidFill>
                  <a:srgbClr val="0000FF"/>
                </a:solidFill>
              </a:rPr>
              <a:t> :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1258775" y="4085075"/>
            <a:ext cx="46418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19" tIns="40810" rIns="81619" bIns="40810"/>
          <a:lstStyle/>
          <a:p>
            <a:pPr marL="304800" indent="-304800">
              <a:spcBef>
                <a:spcPct val="20000"/>
              </a:spcBef>
            </a:pPr>
            <a:r>
              <a:rPr lang="en-US" sz="2500" b="0">
                <a:solidFill>
                  <a:srgbClr val="0000FF"/>
                </a:solidFill>
              </a:rPr>
              <a:t>+ Nhìn thấy quả chua 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vi-VN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type="body" idx="4294967295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vi-VN" altLang="en-US" dirty="0"/>
          </a:p>
        </p:txBody>
      </p:sp>
      <p:pic>
        <p:nvPicPr>
          <p:cNvPr id="4100" name="Picture 4" descr="Bo xuong nguoi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Text Box 5"/>
          <p:cNvSpPr txBox="1"/>
          <p:nvPr/>
        </p:nvSpPr>
        <p:spPr>
          <a:xfrm>
            <a:off x="3429000" y="1371600"/>
            <a:ext cx="4495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>
              <a:ea typeface="Arial" panose="020B0604020202020204" pitchFamily="34" charset="0"/>
            </a:endParaRPr>
          </a:p>
        </p:txBody>
      </p:sp>
      <p:sp>
        <p:nvSpPr>
          <p:cNvPr id="4102" name="Text Box 6"/>
          <p:cNvSpPr txBox="1"/>
          <p:nvPr/>
        </p:nvSpPr>
        <p:spPr>
          <a:xfrm>
            <a:off x="3276600" y="4106863"/>
            <a:ext cx="5791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>
              <a:ea typeface="Arial" panose="020B0604020202020204" pitchFamily="34" charset="0"/>
            </a:endParaRPr>
          </a:p>
        </p:txBody>
      </p:sp>
      <p:sp>
        <p:nvSpPr>
          <p:cNvPr id="4105" name="Text Box 9"/>
          <p:cNvSpPr txBox="1"/>
          <p:nvPr/>
        </p:nvSpPr>
        <p:spPr>
          <a:xfrm>
            <a:off x="3810000" y="5410200"/>
            <a:ext cx="5105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>
              <a:ea typeface="Arial" panose="020B0604020202020204" pitchFamily="34" charset="0"/>
            </a:endParaRPr>
          </a:p>
        </p:txBody>
      </p:sp>
      <p:sp>
        <p:nvSpPr>
          <p:cNvPr id="4106" name="WordArt 1041"/>
          <p:cNvSpPr>
            <a:spLocks noTextEdit="1"/>
          </p:cNvSpPr>
          <p:nvPr/>
        </p:nvSpPr>
        <p:spPr>
          <a:xfrm>
            <a:off x="7550785" y="2767965"/>
            <a:ext cx="4467225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b="1" dirty="0">
                <a:ln w="1905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BỘ XƯƠNG</a:t>
            </a:r>
          </a:p>
        </p:txBody>
      </p:sp>
      <p:sp>
        <p:nvSpPr>
          <p:cNvPr id="5131" name="Text Box 11"/>
          <p:cNvSpPr txBox="1"/>
          <p:nvPr/>
        </p:nvSpPr>
        <p:spPr>
          <a:xfrm>
            <a:off x="3874770" y="0"/>
            <a:ext cx="81534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800" b="1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CHƯƠNG II: VẬN ĐỘNG</a:t>
            </a:r>
            <a:endParaRPr lang="en-US" altLang="en-US" sz="4800" b="1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336030" y="1863090"/>
            <a:ext cx="3453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FFFF00"/>
                </a:solidFill>
              </a:rPr>
              <a:t>Tiết</a:t>
            </a:r>
            <a:r>
              <a:rPr lang="en-US" sz="4000" b="1" u="sng" dirty="0">
                <a:solidFill>
                  <a:srgbClr val="FFFF00"/>
                </a:solidFill>
              </a:rPr>
              <a:t>:  7</a:t>
            </a:r>
            <a:r>
              <a:rPr lang="en-US" sz="4000" b="1" u="sng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196840" y="1018540"/>
            <a:ext cx="62223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0"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CHỦ ĐỀ: “ VẬN ĐỘNG”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5131" grpId="0"/>
      <p:bldP spid="3" grpId="0"/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A01B-51E3-44F6-831D-674E99DB47C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3250"/>
            <a:ext cx="3933190" cy="616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9717405" y="745490"/>
            <a:ext cx="186372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5785485" y="2277745"/>
            <a:ext cx="156400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9347835" y="711835"/>
            <a:ext cx="14605" cy="66992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84935" y="603498"/>
            <a:ext cx="48006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- Bộ</a:t>
            </a:r>
            <a:r>
              <a:rPr lang="en-US" sz="3600" b="1" dirty="0"/>
              <a:t> </a:t>
            </a:r>
            <a:r>
              <a:rPr lang="en-US" sz="3600" b="1" dirty="0" err="1"/>
              <a:t>xương</a:t>
            </a:r>
            <a:r>
              <a:rPr lang="en-US" sz="3600" b="1" dirty="0"/>
              <a:t> </a:t>
            </a:r>
            <a:r>
              <a:rPr lang="en-US" sz="3600" b="1" dirty="0" err="1"/>
              <a:t>người</a:t>
            </a:r>
            <a:r>
              <a:rPr lang="en-US" sz="3600" b="1" dirty="0"/>
              <a:t> chia </a:t>
            </a:r>
            <a:r>
              <a:rPr lang="en-US" sz="3600" b="1" dirty="0" err="1"/>
              <a:t>làm</a:t>
            </a:r>
            <a:r>
              <a:rPr lang="en-US" sz="3600" b="1" dirty="0"/>
              <a:t> 3 </a:t>
            </a:r>
            <a:r>
              <a:rPr lang="en-US" sz="3600" b="1" dirty="0" err="1"/>
              <a:t>phần chính</a:t>
            </a:r>
            <a:r>
              <a:rPr lang="en-US" sz="3600" b="1" dirty="0"/>
              <a:t>: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57200" y="114935"/>
            <a:ext cx="862901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99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I. CÁC PHẦN CHÍNH CỦA BỘ XƯƠNG:</a:t>
            </a:r>
          </a:p>
        </p:txBody>
      </p:sp>
      <p:cxnSp>
        <p:nvCxnSpPr>
          <p:cNvPr id="2" name="Straight Connector 1"/>
          <p:cNvCxnSpPr/>
          <p:nvPr/>
        </p:nvCxnSpPr>
        <p:spPr>
          <a:xfrm>
            <a:off x="5776595" y="715010"/>
            <a:ext cx="13335" cy="593661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ight Brace 2"/>
          <p:cNvSpPr/>
          <p:nvPr/>
        </p:nvSpPr>
        <p:spPr>
          <a:xfrm rot="21360000" flipH="1">
            <a:off x="7264400" y="1471295"/>
            <a:ext cx="1279525" cy="1980565"/>
          </a:xfrm>
          <a:prstGeom prst="rightBrace">
            <a:avLst>
              <a:gd name="adj1" fmla="val 8333"/>
              <a:gd name="adj2" fmla="val 47114"/>
            </a:avLst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rot="10800000" flipH="1">
            <a:off x="9362440" y="1598930"/>
            <a:ext cx="1294130" cy="5053330"/>
          </a:xfrm>
          <a:prstGeom prst="rightBrace">
            <a:avLst>
              <a:gd name="adj1" fmla="val 8333"/>
              <a:gd name="adj2" fmla="val 43602"/>
            </a:avLst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10562590" y="4276725"/>
            <a:ext cx="156400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  <a:endParaRPr lang="en-US" sz="1800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 bldLvl="0" animBg="1"/>
      <p:bldP spid="23" grpId="0"/>
      <p:bldP spid="3" grpId="0" bldLvl="0" animBg="1"/>
      <p:bldP spid="6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/>
          <p:nvPr/>
        </p:nvSpPr>
        <p:spPr>
          <a:xfrm>
            <a:off x="1524000" y="381000"/>
            <a:ext cx="25146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/>
          <p:nvPr/>
        </p:nvSpPr>
        <p:spPr>
          <a:xfrm>
            <a:off x="3352800" y="2590800"/>
            <a:ext cx="2438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7" name="Text Box 9"/>
          <p:cNvSpPr txBox="1"/>
          <p:nvPr/>
        </p:nvSpPr>
        <p:spPr>
          <a:xfrm>
            <a:off x="6400800" y="685800"/>
            <a:ext cx="21336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9" name="Text Box 18"/>
          <p:cNvSpPr txBox="1"/>
          <p:nvPr/>
        </p:nvSpPr>
        <p:spPr>
          <a:xfrm>
            <a:off x="6400800" y="4038600"/>
            <a:ext cx="3581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2" name="Content Placeholder 1" descr="Picture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710" y="1252220"/>
            <a:ext cx="4900930" cy="435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7233920" y="2959100"/>
            <a:ext cx="13335" cy="186118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583545" y="1541145"/>
            <a:ext cx="14605" cy="221805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2"/>
          <p:cNvSpPr txBox="1"/>
          <p:nvPr/>
        </p:nvSpPr>
        <p:spPr>
          <a:xfrm>
            <a:off x="802005" y="841375"/>
            <a:ext cx="45999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 Bộ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 chính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57200" y="114935"/>
            <a:ext cx="862901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99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I. CÁC PHẦN CHÍNH CỦA BỘ XƯƠNG:</a:t>
            </a:r>
          </a:p>
        </p:txBody>
      </p:sp>
      <p:pic>
        <p:nvPicPr>
          <p:cNvPr id="7" name="Content Placeholder 6" descr="Picture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 flipH="1">
            <a:off x="70485" y="565150"/>
            <a:ext cx="619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/>
          <p:nvPr/>
        </p:nvSpPr>
        <p:spPr>
          <a:xfrm>
            <a:off x="802005" y="1914525"/>
            <a:ext cx="529971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Khối xương sọ và các xương mặt        </a:t>
            </a:r>
            <a:r>
              <a:rPr lang="en-US" altLang="en-US" sz="32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776595" y="715010"/>
            <a:ext cx="13335" cy="593661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Picture 3" descr="Untit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850" y="2185988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0598150" y="2082800"/>
            <a:ext cx="1376680" cy="1383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 Unicode MS" panose="020B0604020202020204" charset="-122"/>
                <a:ea typeface="Arial Unicode MS" panose="020B0604020202020204" charset="-122"/>
              </a:rPr>
              <a:t>Khối</a:t>
            </a:r>
            <a:r>
              <a:rPr lang="en-US" sz="2800" b="1" dirty="0"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2800" b="1" dirty="0" err="1">
                <a:latin typeface="Arial Unicode MS" panose="020B0604020202020204" charset="-122"/>
                <a:ea typeface="Arial Unicode MS" panose="020B0604020202020204" charset="-122"/>
              </a:rPr>
              <a:t>xương</a:t>
            </a:r>
            <a:r>
              <a:rPr lang="en-US" sz="2800" b="1" dirty="0">
                <a:latin typeface="Arial Unicode MS" panose="020B0604020202020204" charset="-122"/>
                <a:ea typeface="Arial Unicode MS" panose="020B0604020202020204" charset="-122"/>
              </a:rPr>
              <a:t> </a:t>
            </a:r>
            <a:r>
              <a:rPr lang="en-US" sz="2800" b="1" dirty="0" err="1">
                <a:latin typeface="Arial Unicode MS" panose="020B0604020202020204" charset="-122"/>
                <a:ea typeface="Arial Unicode MS" panose="020B0604020202020204" charset="-122"/>
              </a:rPr>
              <a:t>sọ</a:t>
            </a:r>
            <a:endParaRPr lang="en-US" sz="2800" b="1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pic>
        <p:nvPicPr>
          <p:cNvPr id="19" name="Picture 3" descr="Untit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625" y="3720783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5"/>
          <p:cNvSpPr txBox="1"/>
          <p:nvPr/>
        </p:nvSpPr>
        <p:spPr>
          <a:xfrm>
            <a:off x="5857240" y="3531235"/>
            <a:ext cx="1376680" cy="1383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 Unicode MS" panose="020B0604020202020204" charset="-122"/>
                <a:ea typeface="Arial Unicode MS" panose="020B0604020202020204" charset="-122"/>
              </a:rPr>
              <a:t>Các xương</a:t>
            </a:r>
          </a:p>
          <a:p>
            <a:r>
              <a:rPr lang="en-US" sz="2800" b="1" dirty="0">
                <a:latin typeface="Arial Unicode MS" panose="020B0604020202020204" charset="-122"/>
                <a:ea typeface="Arial Unicode MS" panose="020B0604020202020204" charset="-122"/>
              </a:rPr>
              <a:t>mặt</a:t>
            </a:r>
          </a:p>
        </p:txBody>
      </p:sp>
      <p:pic>
        <p:nvPicPr>
          <p:cNvPr id="21" name="Picture 20" descr="Xuong s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2"/>
          <a:stretch>
            <a:fillRect/>
          </a:stretch>
        </p:blipFill>
        <p:spPr bwMode="auto">
          <a:xfrm>
            <a:off x="5869305" y="1252220"/>
            <a:ext cx="4645025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832725" y="6280785"/>
            <a:ext cx="1602105" cy="37084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baseline="2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xương </a:t>
            </a:r>
            <a:r>
              <a:rPr lang="en-US" altLang="en-US" sz="2800" b="1" baseline="2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hlinkClick r:id="rId6" action="ppaction://hlinkfile"/>
              </a:rPr>
              <a:t>đầu</a:t>
            </a:r>
            <a:endParaRPr lang="en-US" altLang="en-US" sz="2800" b="1" baseline="20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02005" y="1890395"/>
            <a:ext cx="327406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en-US" sz="3200" dirty="0">
                <a:solidFill>
                  <a:srgbClr val="660033"/>
                </a:solidFill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  <a:sym typeface="+mn-ea"/>
              </a:rPr>
              <a:t>+ Xương đầu gồm: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16" grpId="0" bldLvl="0" animBg="1"/>
      <p:bldP spid="20" grpId="0" bldLvl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/>
          <p:nvPr/>
        </p:nvSpPr>
        <p:spPr>
          <a:xfrm>
            <a:off x="1524000" y="381000"/>
            <a:ext cx="25146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/>
          <p:nvPr/>
        </p:nvSpPr>
        <p:spPr>
          <a:xfrm>
            <a:off x="3352800" y="2590800"/>
            <a:ext cx="2438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7" name="Text Box 9"/>
          <p:cNvSpPr txBox="1"/>
          <p:nvPr/>
        </p:nvSpPr>
        <p:spPr>
          <a:xfrm>
            <a:off x="6400800" y="685800"/>
            <a:ext cx="21336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9" name="Text Box 18"/>
          <p:cNvSpPr txBox="1"/>
          <p:nvPr/>
        </p:nvSpPr>
        <p:spPr>
          <a:xfrm>
            <a:off x="6400800" y="4038600"/>
            <a:ext cx="3581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" name="TextBox 22"/>
          <p:cNvSpPr txBox="1"/>
          <p:nvPr/>
        </p:nvSpPr>
        <p:spPr>
          <a:xfrm>
            <a:off x="802005" y="841375"/>
            <a:ext cx="45999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 Bộ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 chính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57200" y="114935"/>
            <a:ext cx="862901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99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I. CÁC PHẦN CHÍNH CỦA BỘ XƯƠNG:</a:t>
            </a:r>
          </a:p>
        </p:txBody>
      </p:sp>
      <p:pic>
        <p:nvPicPr>
          <p:cNvPr id="7" name="Content Placeholder 6" descr="Picture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182880" y="565150"/>
            <a:ext cx="619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/>
          <p:nvPr/>
        </p:nvSpPr>
        <p:spPr>
          <a:xfrm>
            <a:off x="817245" y="2012950"/>
            <a:ext cx="497459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/>
            <a:r>
              <a:rPr lang="en-US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Xương đầu gồm: Khối xương sọ và các xương mặt                                                                                                                                       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776595" y="715010"/>
            <a:ext cx="13335" cy="593661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 descr="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83"/>
          <a:stretch>
            <a:fillRect/>
          </a:stretch>
        </p:blipFill>
        <p:spPr bwMode="auto">
          <a:xfrm>
            <a:off x="8395970" y="1054100"/>
            <a:ext cx="3565525" cy="512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791200" y="2973705"/>
            <a:ext cx="242760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Xương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 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112125" y="2410460"/>
            <a:ext cx="2151380" cy="31115"/>
          </a:xfrm>
          <a:prstGeom prst="straightConnector1">
            <a:avLst/>
          </a:prstGeom>
          <a:ln w="57150">
            <a:solidFill>
              <a:srgbClr val="C00000"/>
            </a:solidFill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5927725" y="6240145"/>
            <a:ext cx="1577340" cy="41148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en-US" sz="3200" b="1" kern="1200" cap="none" spc="0" normalizeH="0" baseline="200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xương</a:t>
            </a:r>
            <a:r>
              <a:rPr kumimoji="0" lang="en-US" altLang="en-US" sz="3200" b="1" kern="1200" cap="none" spc="0" normalizeH="0" baseline="20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kern="1200" cap="none" spc="0" normalizeH="0" baseline="200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thân</a:t>
            </a:r>
            <a:endParaRPr kumimoji="0" lang="en-US" altLang="en-US" sz="3200" b="1" kern="1200" cap="none" spc="0" normalizeH="0" baseline="200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6"/>
          <p:cNvSpPr txBox="1"/>
          <p:nvPr/>
        </p:nvSpPr>
        <p:spPr>
          <a:xfrm>
            <a:off x="976630" y="3142615"/>
            <a:ext cx="4815205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sz="32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Xương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ức, xương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sườn và xương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6022340" y="2089785"/>
            <a:ext cx="242760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Xương ức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8268970" y="3390900"/>
            <a:ext cx="796290" cy="7620"/>
          </a:xfrm>
          <a:prstGeom prst="straightConnector1">
            <a:avLst/>
          </a:prstGeom>
          <a:ln w="57150">
            <a:solidFill>
              <a:srgbClr val="0070C0"/>
            </a:solidFill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949315" y="3768090"/>
            <a:ext cx="28448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cột sống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603615" y="4046220"/>
            <a:ext cx="1711960" cy="4445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904875" y="3142615"/>
            <a:ext cx="33870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</a:t>
            </a:r>
            <a:r>
              <a:rPr lang="en-US" sz="3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Xương</a:t>
            </a:r>
            <a:r>
              <a:rPr lang="en-US" sz="3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thân</a:t>
            </a:r>
            <a:r>
              <a:rPr lang="en-US" sz="3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gồm: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/>
      <p:bldP spid="2" grpId="0" animBg="1"/>
      <p:bldP spid="5" grpId="0" bldLvl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ontent Placeholder 30" descr="1 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60" y="-252730"/>
            <a:ext cx="6238240" cy="684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/>
          <p:nvPr/>
        </p:nvSpPr>
        <p:spPr>
          <a:xfrm>
            <a:off x="5909310" y="349885"/>
            <a:ext cx="5507990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Xương cột sống có bao nhiêu đốt và có mấy chỗ cong?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6150610" y="1563370"/>
            <a:ext cx="5135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Unicode MS" panose="020B0604020202020204" charset="-122"/>
                <a:ea typeface="Arial Unicode MS" panose="020B0604020202020204" charset="-122"/>
              </a:rPr>
              <a:t>a. 29 đốt và có 2 chỗ cong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158230" y="2197100"/>
            <a:ext cx="5135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Unicode MS" panose="020B0604020202020204" charset="-122"/>
                <a:ea typeface="Arial Unicode MS" panose="020B0604020202020204" charset="-122"/>
              </a:rPr>
              <a:t>b. 30 đốt và có 3 chỗ cong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6194425" y="2777490"/>
            <a:ext cx="5135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Unicode MS" panose="020B0604020202020204" charset="-122"/>
                <a:ea typeface="Arial Unicode MS" panose="020B0604020202020204" charset="-122"/>
              </a:rPr>
              <a:t>c. 31 đốt và có 3 chỗ cong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6187440" y="3364230"/>
            <a:ext cx="5135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 Unicode MS" panose="020B0604020202020204" charset="-122"/>
                <a:ea typeface="Arial Unicode MS" panose="020B0604020202020204" charset="-122"/>
              </a:rPr>
              <a:t>d. 32 đốt và có 4 chỗ cong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AB0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6" grpId="0"/>
      <p:bldP spid="7" grpId="0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/>
          <p:nvPr/>
        </p:nvSpPr>
        <p:spPr>
          <a:xfrm>
            <a:off x="1524000" y="381000"/>
            <a:ext cx="25146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/>
          <p:nvPr/>
        </p:nvSpPr>
        <p:spPr>
          <a:xfrm>
            <a:off x="3352800" y="2590800"/>
            <a:ext cx="2438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7" name="Text Box 9"/>
          <p:cNvSpPr txBox="1"/>
          <p:nvPr/>
        </p:nvSpPr>
        <p:spPr>
          <a:xfrm>
            <a:off x="6400800" y="685800"/>
            <a:ext cx="21336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129" name="Text Box 18"/>
          <p:cNvSpPr txBox="1"/>
          <p:nvPr/>
        </p:nvSpPr>
        <p:spPr>
          <a:xfrm>
            <a:off x="6400800" y="4038600"/>
            <a:ext cx="3581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" name="TextBox 22"/>
          <p:cNvSpPr txBox="1"/>
          <p:nvPr/>
        </p:nvSpPr>
        <p:spPr>
          <a:xfrm>
            <a:off x="802005" y="841375"/>
            <a:ext cx="45999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 Bộ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 chính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57200" y="114935"/>
            <a:ext cx="862901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99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I. CÁC PHẦN CHÍNH CỦA BỘ XƯƠNG:</a:t>
            </a:r>
          </a:p>
        </p:txBody>
      </p:sp>
      <p:pic>
        <p:nvPicPr>
          <p:cNvPr id="7" name="Content Placeholder 6" descr="Picture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182880" y="565150"/>
            <a:ext cx="619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/>
          <p:nvPr/>
        </p:nvSpPr>
        <p:spPr>
          <a:xfrm>
            <a:off x="802005" y="2012950"/>
            <a:ext cx="497459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Xương đầu: Khối xương sọ và các xương mặt                                                                                                                                       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776595" y="715010"/>
            <a:ext cx="13335" cy="593661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 descr="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83"/>
          <a:stretch>
            <a:fillRect/>
          </a:stretch>
        </p:blipFill>
        <p:spPr bwMode="auto">
          <a:xfrm>
            <a:off x="8478520" y="749300"/>
            <a:ext cx="3565525" cy="552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930900" y="805180"/>
            <a:ext cx="2138680" cy="206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Xương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 có bao nhiêu đôi?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606030" y="1188085"/>
            <a:ext cx="1339850" cy="1890395"/>
          </a:xfrm>
          <a:prstGeom prst="straightConnector1">
            <a:avLst/>
          </a:prstGeom>
          <a:ln w="57150">
            <a:solidFill>
              <a:srgbClr val="0070C0"/>
            </a:solidFill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5927725" y="6240145"/>
            <a:ext cx="1577340" cy="41148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altLang="en-US" sz="3200" b="1" kern="1200" cap="none" spc="0" normalizeH="0" baseline="200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xương</a:t>
            </a:r>
            <a:r>
              <a:rPr kumimoji="0" lang="en-US" altLang="en-US" sz="3200" b="1" kern="1200" cap="none" spc="0" normalizeH="0" baseline="20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kern="1200" cap="none" spc="0" normalizeH="0" baseline="200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thân</a:t>
            </a:r>
            <a:endParaRPr kumimoji="0" lang="en-US" altLang="en-US" sz="3200" b="1" kern="1200" cap="none" spc="0" normalizeH="0" baseline="200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6"/>
          <p:cNvSpPr txBox="1"/>
          <p:nvPr/>
        </p:nvSpPr>
        <p:spPr>
          <a:xfrm>
            <a:off x="822325" y="3089275"/>
            <a:ext cx="4815205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gồm: Xương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ức, xương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sườn và xương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5929630" y="3290570"/>
            <a:ext cx="1786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 Unicode MS" panose="020B0604020202020204" charset="-122"/>
                <a:ea typeface="Arial Unicode MS" panose="020B0604020202020204" charset="-122"/>
              </a:rPr>
              <a:t>b. 12 đôi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5908040" y="2729230"/>
            <a:ext cx="1786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 Unicode MS" panose="020B0604020202020204" charset="-122"/>
                <a:ea typeface="Arial Unicode MS" panose="020B0604020202020204" charset="-122"/>
              </a:rPr>
              <a:t>a. 10 đôi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5937250" y="3885565"/>
            <a:ext cx="1786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 Unicode MS" panose="020B0604020202020204" charset="-122"/>
                <a:ea typeface="Arial Unicode MS" panose="020B0604020202020204" charset="-122"/>
              </a:rPr>
              <a:t>c. 14 đôi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5935980" y="4482465"/>
            <a:ext cx="1786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Arial Unicode MS" panose="020B0604020202020204" charset="-122"/>
                <a:ea typeface="Arial Unicode MS" panose="020B0604020202020204" charset="-122"/>
              </a:rPr>
              <a:t>d. 16 đôi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7" grpId="0"/>
      <p:bldP spid="27" grpId="1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1340</Words>
  <Application>Microsoft Office PowerPoint</Application>
  <PresentationFormat>Widescreen</PresentationFormat>
  <Paragraphs>170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Andalus</vt:lpstr>
      <vt:lpstr>Arial</vt:lpstr>
      <vt:lpstr>Arial Unicode MS</vt:lpstr>
      <vt:lpstr>Calibri</vt:lpstr>
      <vt:lpstr>Calibri Light</vt:lpstr>
      <vt:lpstr>Times New Roman</vt:lpstr>
      <vt:lpstr>VNI-Times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Khớp bất động</vt:lpstr>
      <vt:lpstr>PowerPoint Presentation</vt:lpstr>
      <vt:lpstr>Khớp bất động</vt:lpstr>
      <vt:lpstr>Khớp bất động</vt:lpstr>
      <vt:lpstr>Khớp bất động</vt:lpstr>
      <vt:lpstr>PowerPoint Presentation</vt:lpstr>
      <vt:lpstr>Câu hỏi, bài tập, củng cố.</vt:lpstr>
      <vt:lpstr>PowerPoint Presentation</vt:lpstr>
      <vt:lpstr>PowerPoint Presentation</vt:lpstr>
      <vt:lpstr>PowerPoint Presentation</vt:lpstr>
      <vt:lpstr>PowerPoint Presentation</vt:lpstr>
      <vt:lpstr>HƯỚNG DẪN HỌC SINH TỰ HỌC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38</cp:revision>
  <dcterms:created xsi:type="dcterms:W3CDTF">2019-09-08T09:07:00Z</dcterms:created>
  <dcterms:modified xsi:type="dcterms:W3CDTF">2022-09-26T10:02:55Z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1033-11.2.0.9747</vt:lpwstr>
  </property>
</Properties>
</file>