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07" r:id="rId2"/>
    <p:sldId id="279" r:id="rId3"/>
    <p:sldId id="289" r:id="rId4"/>
    <p:sldId id="257" r:id="rId5"/>
    <p:sldId id="281" r:id="rId6"/>
    <p:sldId id="291" r:id="rId7"/>
    <p:sldId id="283" r:id="rId8"/>
    <p:sldId id="285" r:id="rId9"/>
    <p:sldId id="295" r:id="rId10"/>
    <p:sldId id="294" r:id="rId11"/>
    <p:sldId id="308" r:id="rId12"/>
    <p:sldId id="293" r:id="rId13"/>
    <p:sldId id="309" r:id="rId14"/>
    <p:sldId id="301" r:id="rId15"/>
    <p:sldId id="299" r:id="rId16"/>
    <p:sldId id="305" r:id="rId17"/>
    <p:sldId id="310" r:id="rId18"/>
    <p:sldId id="25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66" r:id="rId30"/>
    <p:sldId id="264" r:id="rId31"/>
    <p:sldId id="286" r:id="rId32"/>
    <p:sldId id="30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EBAE-FDD6-4C8A-A2D5-A4F223DC4C54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E3C-9E55-4AAB-9D14-7D34152AB6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2168-5C00-4C49-A683-676C3C6F3F72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6CF-3074-41CB-A7B9-5CE0A9E9A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0" y="3346679"/>
            <a:ext cx="1155234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TIẾT 9</a:t>
            </a: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CẤU TẠO VÀ TÍNH CHẤT CỦA CƠ</a:t>
            </a:r>
            <a:endParaRPr lang="en-US" sz="3600" b="1" dirty="0">
              <a:solidFill>
                <a:srgbClr val="82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2679" y="-32722"/>
            <a:ext cx="894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CHUYÊN MỸ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9731" y="1392499"/>
            <a:ext cx="62440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MÔN: SINH HỌC 8</a:t>
            </a:r>
          </a:p>
        </p:txBody>
      </p:sp>
      <p:pic>
        <p:nvPicPr>
          <p:cNvPr id="4104" name="Picture 1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" y="0"/>
            <a:ext cx="1786001" cy="155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27" y="50438"/>
            <a:ext cx="1566073" cy="150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47586" y="5090413"/>
            <a:ext cx="1787851" cy="1692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0332725" y="4964351"/>
            <a:ext cx="1859275" cy="1944801"/>
          </a:xfrm>
          <a:prstGeom prst="rect">
            <a:avLst/>
          </a:prstGeom>
        </p:spPr>
      </p:pic>
      <p:sp>
        <p:nvSpPr>
          <p:cNvPr id="10" name="Text Box 99"/>
          <p:cNvSpPr txBox="1"/>
          <p:nvPr/>
        </p:nvSpPr>
        <p:spPr>
          <a:xfrm>
            <a:off x="2487107" y="2562410"/>
            <a:ext cx="6222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</a:rPr>
              <a:t>CHỦ ĐỀ: “ VẬN ĐỘNG”</a:t>
            </a:r>
          </a:p>
        </p:txBody>
      </p:sp>
    </p:spTree>
    <p:extLst>
      <p:ext uri="{BB962C8B-B14F-4D97-AF65-F5344CB8AC3E}">
        <p14:creationId xmlns:p14="http://schemas.microsoft.com/office/powerpoint/2010/main" val="26739516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582" y="5461313"/>
            <a:ext cx="111978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Gập cẳng tay vào sát với cánh tay ta thấy bắp cơ trước cánh tay to hơn bình thường do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cánh tay co ngắn lại, bụng cơ phình ra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1115921"/>
            <a:ext cx="9118242" cy="38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78" y="32690"/>
            <a:ext cx="121010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</p:spTree>
    <p:extLst>
      <p:ext uri="{BB962C8B-B14F-4D97-AF65-F5344CB8AC3E}">
        <p14:creationId xmlns:p14="http://schemas.microsoft.com/office/powerpoint/2010/main" val="12694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226" y="705763"/>
            <a:ext cx="4722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6371" y="2744466"/>
            <a:ext cx="777840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có tính chất co và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dãn.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9" y="691771"/>
            <a:ext cx="2713524" cy="6858594"/>
          </a:xfrm>
          <a:prstGeom prst="rect">
            <a:avLst/>
          </a:prstGeom>
        </p:spPr>
      </p:pic>
      <p:pic>
        <p:nvPicPr>
          <p:cNvPr id="7" name="Picture 25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233" y="1809376"/>
            <a:ext cx="91901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92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81" y="0"/>
            <a:ext cx="4950605" cy="6334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8767" y="6334780"/>
            <a:ext cx="1567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085" y="3993953"/>
            <a:ext cx="4512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cơ chế co cơ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6086" y="4444005"/>
            <a:ext cx="5439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mảnh xuyên sâu vào vùng phân bố của tơ cơ dày làm tế bào cơ ngắn lại.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823" y="112088"/>
            <a:ext cx="544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vị trí tơ cơ dày khi cơ 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824" y="1593295"/>
            <a:ext cx="544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sự thay đổi chiều dài của đĩa sáng và đĩa  tối. Giải thích.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824" y="497185"/>
            <a:ext cx="544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tơ cơ dày lồng vào trong tơ cơ mảnh.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824" y="2424292"/>
            <a:ext cx="5446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co, đĩa sáng ngắn lại, đĩa tối không thay đổi vì chỉ có tơ cơ mảnh trượt.</a:t>
            </a:r>
          </a:p>
        </p:txBody>
      </p:sp>
    </p:spTree>
    <p:extLst>
      <p:ext uri="{BB962C8B-B14F-4D97-AF65-F5344CB8AC3E}">
        <p14:creationId xmlns:p14="http://schemas.microsoft.com/office/powerpoint/2010/main" val="5407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476" y="84095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952"/>
            <a:ext cx="2713524" cy="51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Æ¡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5" y="2739512"/>
            <a:ext cx="7485017" cy="30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633" y="5465853"/>
            <a:ext cx="10050335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hãy cho biết sự co cơ có tác dụng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78" y="6151610"/>
            <a:ext cx="99152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99904"/>
            <a:ext cx="4043967" cy="278556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70" y="99904"/>
            <a:ext cx="3269958" cy="27855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938" y="99904"/>
            <a:ext cx="3472600" cy="35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6" y="919286"/>
            <a:ext cx="8476387" cy="44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885" y="5588819"/>
            <a:ext cx="117812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+mj-lt"/>
              </a:rPr>
              <a:t>Cơ 2 đầu là cơ gấp phía trước xương cánh tay, khi cơ này quay kéo xương trụ và xương quay lên làm tay co lại, đồng thời  cơ ba đầu ở phía sau xương cánh tay dãn ra.</a:t>
            </a:r>
            <a:endParaRPr lang="en-US" sz="24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52" y="88290"/>
            <a:ext cx="12049597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Thử phân tích sự phối hợp hoạt động co, dãn giữa hai đầu (cơ gấp) và cơ ba đầu (cơ duỗi) ở cánh tay.</a:t>
            </a:r>
          </a:p>
        </p:txBody>
      </p:sp>
    </p:spTree>
    <p:extLst>
      <p:ext uri="{BB962C8B-B14F-4D97-AF65-F5344CB8AC3E}">
        <p14:creationId xmlns:p14="http://schemas.microsoft.com/office/powerpoint/2010/main" val="3902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8846" y="55882"/>
            <a:ext cx="71992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Cần làm gì để hệ cơ phát triển tốt?</a:t>
            </a:r>
          </a:p>
        </p:txBody>
      </p:sp>
      <p:pic>
        <p:nvPicPr>
          <p:cNvPr id="4102" name="Picture 6" descr="Káº¿t quáº£ hÃ¬nh áº£nh cho thá»©c Än giÃ u Äáº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73" y="588774"/>
            <a:ext cx="5672398" cy="305455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31319" y="46210"/>
            <a:ext cx="708488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45" y="3850048"/>
            <a:ext cx="5348992" cy="294523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45" y="588774"/>
            <a:ext cx="5348992" cy="30545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" y="3787333"/>
            <a:ext cx="5672398" cy="300795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3" y="55883"/>
            <a:ext cx="11556663" cy="673940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2452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476" y="84095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7735"/>
            <a:ext cx="3284113" cy="58632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2411" y="1245391"/>
            <a:ext cx="920576" cy="64623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84112" y="2509774"/>
            <a:ext cx="871041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4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9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47017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6594" y="2103127"/>
            <a:ext cx="6855554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 Cơ thể người có khoảng bao nhiêu cơ?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04278" y="2643170"/>
            <a:ext cx="5918127" cy="2098655"/>
          </a:xfrm>
          <a:prstGeom prst="rightArrow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2584534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419" tIns="132419" rIns="132419" bIns="13241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400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61547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451115"/>
              <a:satOff val="-3409"/>
              <a:lumOff val="-1307"/>
              <a:alphaOff val="0"/>
            </a:schemeClr>
          </a:fillRef>
          <a:effectRef idx="0">
            <a:schemeClr val="accent5">
              <a:hueOff val="-2451115"/>
              <a:satOff val="-3409"/>
              <a:lumOff val="-130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 dirty="0"/>
              <a:t>B. 600 cơ</a:t>
            </a:r>
            <a:endParaRPr lang="en-US" sz="2700" dirty="0"/>
          </a:p>
        </p:txBody>
      </p:sp>
      <p:sp>
        <p:nvSpPr>
          <p:cNvPr id="9" name="Freeform 8"/>
          <p:cNvSpPr/>
          <p:nvPr/>
        </p:nvSpPr>
        <p:spPr>
          <a:xfrm>
            <a:off x="6138559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C. 800 cơ</a:t>
            </a:r>
            <a:endParaRPr lang="en-US" sz="2700"/>
          </a:p>
        </p:txBody>
      </p:sp>
      <p:sp>
        <p:nvSpPr>
          <p:cNvPr id="10" name="Freeform 9"/>
          <p:cNvSpPr/>
          <p:nvPr/>
        </p:nvSpPr>
        <p:spPr>
          <a:xfrm>
            <a:off x="7915572" y="3272765"/>
            <a:ext cx="1626577" cy="839462"/>
          </a:xfrm>
          <a:custGeom>
            <a:avLst/>
            <a:gdLst>
              <a:gd name="connsiteX0" fmla="*/ 0 w 1626577"/>
              <a:gd name="connsiteY0" fmla="*/ 139913 h 839462"/>
              <a:gd name="connsiteX1" fmla="*/ 139913 w 1626577"/>
              <a:gd name="connsiteY1" fmla="*/ 0 h 839462"/>
              <a:gd name="connsiteX2" fmla="*/ 1486664 w 1626577"/>
              <a:gd name="connsiteY2" fmla="*/ 0 h 839462"/>
              <a:gd name="connsiteX3" fmla="*/ 1626577 w 1626577"/>
              <a:gd name="connsiteY3" fmla="*/ 139913 h 839462"/>
              <a:gd name="connsiteX4" fmla="*/ 1626577 w 1626577"/>
              <a:gd name="connsiteY4" fmla="*/ 699549 h 839462"/>
              <a:gd name="connsiteX5" fmla="*/ 1486664 w 1626577"/>
              <a:gd name="connsiteY5" fmla="*/ 839462 h 839462"/>
              <a:gd name="connsiteX6" fmla="*/ 139913 w 1626577"/>
              <a:gd name="connsiteY6" fmla="*/ 839462 h 839462"/>
              <a:gd name="connsiteX7" fmla="*/ 0 w 1626577"/>
              <a:gd name="connsiteY7" fmla="*/ 699549 h 839462"/>
              <a:gd name="connsiteX8" fmla="*/ 0 w 1626577"/>
              <a:gd name="connsiteY8" fmla="*/ 139913 h 8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577" h="839462">
                <a:moveTo>
                  <a:pt x="0" y="139913"/>
                </a:moveTo>
                <a:cubicBezTo>
                  <a:pt x="0" y="62641"/>
                  <a:pt x="62641" y="0"/>
                  <a:pt x="139913" y="0"/>
                </a:cubicBezTo>
                <a:lnTo>
                  <a:pt x="1486664" y="0"/>
                </a:lnTo>
                <a:cubicBezTo>
                  <a:pt x="1563936" y="0"/>
                  <a:pt x="1626577" y="62641"/>
                  <a:pt x="1626577" y="139913"/>
                </a:cubicBezTo>
                <a:lnTo>
                  <a:pt x="1626577" y="699549"/>
                </a:lnTo>
                <a:cubicBezTo>
                  <a:pt x="1626577" y="776821"/>
                  <a:pt x="1563936" y="839462"/>
                  <a:pt x="1486664" y="839462"/>
                </a:cubicBezTo>
                <a:lnTo>
                  <a:pt x="139913" y="839462"/>
                </a:lnTo>
                <a:cubicBezTo>
                  <a:pt x="62641" y="839462"/>
                  <a:pt x="0" y="776821"/>
                  <a:pt x="0" y="699549"/>
                </a:cubicBezTo>
                <a:lnTo>
                  <a:pt x="0" y="13991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353344"/>
              <a:satOff val="-10228"/>
              <a:lumOff val="-3922"/>
              <a:alphaOff val="0"/>
            </a:schemeClr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849" tIns="143849" rIns="143849" bIns="143849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700" b="1"/>
              <a:t>D. 500 cơ</a:t>
            </a:r>
            <a:endParaRPr lang="en-US" sz="2700"/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46" y="4456119"/>
            <a:ext cx="1306287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6" y="4480505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15" y="4456119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96" y="4456118"/>
            <a:ext cx="1254033" cy="12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2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" y="-107211"/>
            <a:ext cx="1211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102437"/>
            <a:ext cx="11745532" cy="6633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75090" y="146449"/>
            <a:ext cx="9076491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VẬN ĐỘNG (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16228"/>
            <a:ext cx="11426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5400" b="1" u="sng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u="sng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 lvl="0" algn="ctr">
              <a:defRPr/>
            </a:pPr>
            <a:r>
              <a:rPr lang="en-US" sz="5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TÍNH CHẤT CỦA CƠ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449" y="3321789"/>
            <a:ext cx="9506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AutoNum type="romanUcPeriod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BẮP CƠ VÀ TẾ BÀO CƠ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1179" y="4915684"/>
            <a:ext cx="4722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707" y="583323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8" y="83323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084592" y="3267033"/>
            <a:ext cx="2623708" cy="664368"/>
          </a:xfrm>
          <a:custGeom>
            <a:avLst/>
            <a:gdLst>
              <a:gd name="connsiteX0" fmla="*/ 0 w 2623708"/>
              <a:gd name="connsiteY0" fmla="*/ 0 h 664368"/>
              <a:gd name="connsiteX1" fmla="*/ 2291524 w 2623708"/>
              <a:gd name="connsiteY1" fmla="*/ 0 h 664368"/>
              <a:gd name="connsiteX2" fmla="*/ 2623708 w 2623708"/>
              <a:gd name="connsiteY2" fmla="*/ 332184 h 664368"/>
              <a:gd name="connsiteX3" fmla="*/ 2291524 w 2623708"/>
              <a:gd name="connsiteY3" fmla="*/ 664368 h 664368"/>
              <a:gd name="connsiteX4" fmla="*/ 0 w 2623708"/>
              <a:gd name="connsiteY4" fmla="*/ 664368 h 664368"/>
              <a:gd name="connsiteX5" fmla="*/ 332184 w 2623708"/>
              <a:gd name="connsiteY5" fmla="*/ 332184 h 664368"/>
              <a:gd name="connsiteX6" fmla="*/ 0 w 2623708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3708" h="664368">
                <a:moveTo>
                  <a:pt x="0" y="0"/>
                </a:moveTo>
                <a:lnTo>
                  <a:pt x="2291524" y="0"/>
                </a:lnTo>
                <a:lnTo>
                  <a:pt x="2623708" y="332184"/>
                </a:lnTo>
                <a:lnTo>
                  <a:pt x="2291524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bó cơ  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084593" y="4024413"/>
            <a:ext cx="2545329" cy="664368"/>
          </a:xfrm>
          <a:custGeom>
            <a:avLst/>
            <a:gdLst>
              <a:gd name="connsiteX0" fmla="*/ 0 w 2545329"/>
              <a:gd name="connsiteY0" fmla="*/ 0 h 664368"/>
              <a:gd name="connsiteX1" fmla="*/ 2213145 w 2545329"/>
              <a:gd name="connsiteY1" fmla="*/ 0 h 664368"/>
              <a:gd name="connsiteX2" fmla="*/ 2545329 w 2545329"/>
              <a:gd name="connsiteY2" fmla="*/ 332184 h 664368"/>
              <a:gd name="connsiteX3" fmla="*/ 2213145 w 2545329"/>
              <a:gd name="connsiteY3" fmla="*/ 664368 h 664368"/>
              <a:gd name="connsiteX4" fmla="*/ 0 w 2545329"/>
              <a:gd name="connsiteY4" fmla="*/ 664368 h 664368"/>
              <a:gd name="connsiteX5" fmla="*/ 332184 w 2545329"/>
              <a:gd name="connsiteY5" fmla="*/ 332184 h 664368"/>
              <a:gd name="connsiteX6" fmla="*/ 0 w 2545329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329" h="664368">
                <a:moveTo>
                  <a:pt x="0" y="0"/>
                </a:moveTo>
                <a:lnTo>
                  <a:pt x="2213145" y="0"/>
                </a:lnTo>
                <a:lnTo>
                  <a:pt x="2545329" y="332184"/>
                </a:lnTo>
                <a:lnTo>
                  <a:pt x="2213145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tơ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084592" y="4781794"/>
            <a:ext cx="2440824" cy="664368"/>
          </a:xfrm>
          <a:custGeom>
            <a:avLst/>
            <a:gdLst>
              <a:gd name="connsiteX0" fmla="*/ 0 w 2440824"/>
              <a:gd name="connsiteY0" fmla="*/ 0 h 664368"/>
              <a:gd name="connsiteX1" fmla="*/ 2108640 w 2440824"/>
              <a:gd name="connsiteY1" fmla="*/ 0 h 664368"/>
              <a:gd name="connsiteX2" fmla="*/ 2440824 w 2440824"/>
              <a:gd name="connsiteY2" fmla="*/ 332184 h 664368"/>
              <a:gd name="connsiteX3" fmla="*/ 2108640 w 2440824"/>
              <a:gd name="connsiteY3" fmla="*/ 664368 h 664368"/>
              <a:gd name="connsiteX4" fmla="*/ 0 w 2440824"/>
              <a:gd name="connsiteY4" fmla="*/ 664368 h 664368"/>
              <a:gd name="connsiteX5" fmla="*/ 332184 w 2440824"/>
              <a:gd name="connsiteY5" fmla="*/ 332184 h 664368"/>
              <a:gd name="connsiteX6" fmla="*/ 0 w 2440824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0824" h="664368">
                <a:moveTo>
                  <a:pt x="0" y="0"/>
                </a:moveTo>
                <a:lnTo>
                  <a:pt x="2108640" y="0"/>
                </a:lnTo>
                <a:lnTo>
                  <a:pt x="2440824" y="332184"/>
                </a:lnTo>
                <a:lnTo>
                  <a:pt x="2108640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bắp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084592" y="5539174"/>
            <a:ext cx="2429696" cy="664368"/>
          </a:xfrm>
          <a:custGeom>
            <a:avLst/>
            <a:gdLst>
              <a:gd name="connsiteX0" fmla="*/ 0 w 2429696"/>
              <a:gd name="connsiteY0" fmla="*/ 0 h 664368"/>
              <a:gd name="connsiteX1" fmla="*/ 2097512 w 2429696"/>
              <a:gd name="connsiteY1" fmla="*/ 0 h 664368"/>
              <a:gd name="connsiteX2" fmla="*/ 2429696 w 2429696"/>
              <a:gd name="connsiteY2" fmla="*/ 332184 h 664368"/>
              <a:gd name="connsiteX3" fmla="*/ 2097512 w 2429696"/>
              <a:gd name="connsiteY3" fmla="*/ 664368 h 664368"/>
              <a:gd name="connsiteX4" fmla="*/ 0 w 2429696"/>
              <a:gd name="connsiteY4" fmla="*/ 664368 h 664368"/>
              <a:gd name="connsiteX5" fmla="*/ 332184 w 2429696"/>
              <a:gd name="connsiteY5" fmla="*/ 332184 h 664368"/>
              <a:gd name="connsiteX6" fmla="*/ 0 w 2429696"/>
              <a:gd name="connsiteY6" fmla="*/ 0 h 66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9696" h="664368">
                <a:moveTo>
                  <a:pt x="0" y="0"/>
                </a:moveTo>
                <a:lnTo>
                  <a:pt x="2097512" y="0"/>
                </a:lnTo>
                <a:lnTo>
                  <a:pt x="2429696" y="332184"/>
                </a:lnTo>
                <a:lnTo>
                  <a:pt x="2097512" y="664368"/>
                </a:lnTo>
                <a:lnTo>
                  <a:pt x="0" y="664368"/>
                </a:lnTo>
                <a:lnTo>
                  <a:pt x="332184" y="3321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664" tIns="15240" rIns="332184" bIns="152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sợi cơ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335" y="1804745"/>
            <a:ext cx="11590986" cy="95410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Chọn từ thích hợp để điền vào dấu ba chấm trong câu sau: Mỗi … là một tế bào cơ.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75" y="5446162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02" y="474103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56" y="395364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47" y="322196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7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1042962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447" y="1704200"/>
            <a:ext cx="8516982" cy="461665"/>
          </a:xfrm>
          <a:prstGeom prst="rect">
            <a:avLst/>
          </a:prstGeom>
          <a:solidFill>
            <a:srgbClr val="7030A0"/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Khi nói về cơ chế co cơ, nhận định nào sau đây là đúng?</a:t>
            </a:r>
          </a:p>
        </p:txBody>
      </p:sp>
      <p:sp>
        <p:nvSpPr>
          <p:cNvPr id="6" name="Freeform 5"/>
          <p:cNvSpPr/>
          <p:nvPr/>
        </p:nvSpPr>
        <p:spPr>
          <a:xfrm>
            <a:off x="2120101" y="2481610"/>
            <a:ext cx="8482592" cy="957025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Khi cơ co, tơ cơ dày xuyên sâu vào vùng phân bố của tơ cơ mảnh làm cho tế bào cơ ngắn lại.</a:t>
            </a:r>
          </a:p>
        </p:txBody>
      </p:sp>
      <p:sp>
        <p:nvSpPr>
          <p:cNvPr id="7" name="Freeform 6"/>
          <p:cNvSpPr/>
          <p:nvPr/>
        </p:nvSpPr>
        <p:spPr>
          <a:xfrm>
            <a:off x="2146219" y="3608461"/>
            <a:ext cx="8456474" cy="957025"/>
          </a:xfrm>
          <a:custGeom>
            <a:avLst/>
            <a:gdLst>
              <a:gd name="connsiteX0" fmla="*/ 0 w 8456474"/>
              <a:gd name="connsiteY0" fmla="*/ 0 h 957023"/>
              <a:gd name="connsiteX1" fmla="*/ 7977963 w 8456474"/>
              <a:gd name="connsiteY1" fmla="*/ 0 h 957023"/>
              <a:gd name="connsiteX2" fmla="*/ 8456474 w 8456474"/>
              <a:gd name="connsiteY2" fmla="*/ 478512 h 957023"/>
              <a:gd name="connsiteX3" fmla="*/ 7977963 w 8456474"/>
              <a:gd name="connsiteY3" fmla="*/ 957023 h 957023"/>
              <a:gd name="connsiteX4" fmla="*/ 0 w 8456474"/>
              <a:gd name="connsiteY4" fmla="*/ 957023 h 957023"/>
              <a:gd name="connsiteX5" fmla="*/ 0 w 8456474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56474" h="957023">
                <a:moveTo>
                  <a:pt x="8456474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56474" y="1"/>
                </a:lnTo>
                <a:lnTo>
                  <a:pt x="8456474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Khi cơ co, tơ cơ dày xuyên sâu vào vùng phân bố của tơ cơ mảnh làm cho tế bào cơ dài ra.</a:t>
            </a:r>
          </a:p>
        </p:txBody>
      </p:sp>
      <p:sp>
        <p:nvSpPr>
          <p:cNvPr id="8" name="Freeform 7"/>
          <p:cNvSpPr/>
          <p:nvPr/>
        </p:nvSpPr>
        <p:spPr>
          <a:xfrm>
            <a:off x="2151018" y="4679640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Khi cơ co, tơ cơ mảnh xuyên sâu vào vùng phân bố của tơ cơ dày làm cho tế bào cơ dài ra.</a:t>
            </a:r>
          </a:p>
        </p:txBody>
      </p:sp>
      <p:sp>
        <p:nvSpPr>
          <p:cNvPr id="9" name="Freeform 8"/>
          <p:cNvSpPr/>
          <p:nvPr/>
        </p:nvSpPr>
        <p:spPr>
          <a:xfrm>
            <a:off x="2146219" y="5750819"/>
            <a:ext cx="8482592" cy="957024"/>
          </a:xfrm>
          <a:custGeom>
            <a:avLst/>
            <a:gdLst>
              <a:gd name="connsiteX0" fmla="*/ 0 w 8482592"/>
              <a:gd name="connsiteY0" fmla="*/ 0 h 957023"/>
              <a:gd name="connsiteX1" fmla="*/ 8004081 w 8482592"/>
              <a:gd name="connsiteY1" fmla="*/ 0 h 957023"/>
              <a:gd name="connsiteX2" fmla="*/ 8482592 w 8482592"/>
              <a:gd name="connsiteY2" fmla="*/ 478512 h 957023"/>
              <a:gd name="connsiteX3" fmla="*/ 8004081 w 8482592"/>
              <a:gd name="connsiteY3" fmla="*/ 957023 h 957023"/>
              <a:gd name="connsiteX4" fmla="*/ 0 w 8482592"/>
              <a:gd name="connsiteY4" fmla="*/ 957023 h 957023"/>
              <a:gd name="connsiteX5" fmla="*/ 0 w 8482592"/>
              <a:gd name="connsiteY5" fmla="*/ 0 h 95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82592" h="957023">
                <a:moveTo>
                  <a:pt x="8482592" y="957022"/>
                </a:moveTo>
                <a:lnTo>
                  <a:pt x="478511" y="957022"/>
                </a:lnTo>
                <a:lnTo>
                  <a:pt x="0" y="478511"/>
                </a:lnTo>
                <a:lnTo>
                  <a:pt x="478511" y="1"/>
                </a:lnTo>
                <a:lnTo>
                  <a:pt x="8482592" y="1"/>
                </a:lnTo>
                <a:lnTo>
                  <a:pt x="8482592" y="95702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2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Khi cơ co, tơ cơ mảnh xuyên sâu vào vùng phân bố của tơ cơ dày làm cho tế bào cơ ngắn lại.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19" y="57737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559146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0" y="370731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09" y="479731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24117" y="119632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.VnBahamasBH" panose="020BE200000000000000" pitchFamily="34" charset="0"/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.VnBahamasBH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46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86206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Diamond 4"/>
          <p:cNvSpPr/>
          <p:nvPr/>
        </p:nvSpPr>
        <p:spPr>
          <a:xfrm>
            <a:off x="2778036" y="2129247"/>
            <a:ext cx="6570615" cy="4467497"/>
          </a:xfrm>
          <a:prstGeom prst="diamond">
            <a:avLst/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3483412" y="2584933"/>
            <a:ext cx="2395207" cy="1742323"/>
          </a:xfrm>
          <a:custGeom>
            <a:avLst/>
            <a:gdLst>
              <a:gd name="connsiteX0" fmla="*/ 0 w 2395207"/>
              <a:gd name="connsiteY0" fmla="*/ 290393 h 1742323"/>
              <a:gd name="connsiteX1" fmla="*/ 290393 w 2395207"/>
              <a:gd name="connsiteY1" fmla="*/ 0 h 1742323"/>
              <a:gd name="connsiteX2" fmla="*/ 2104814 w 2395207"/>
              <a:gd name="connsiteY2" fmla="*/ 0 h 1742323"/>
              <a:gd name="connsiteX3" fmla="*/ 2395207 w 2395207"/>
              <a:gd name="connsiteY3" fmla="*/ 290393 h 1742323"/>
              <a:gd name="connsiteX4" fmla="*/ 2395207 w 2395207"/>
              <a:gd name="connsiteY4" fmla="*/ 1451930 h 1742323"/>
              <a:gd name="connsiteX5" fmla="*/ 2104814 w 2395207"/>
              <a:gd name="connsiteY5" fmla="*/ 1742323 h 1742323"/>
              <a:gd name="connsiteX6" fmla="*/ 290393 w 2395207"/>
              <a:gd name="connsiteY6" fmla="*/ 1742323 h 1742323"/>
              <a:gd name="connsiteX7" fmla="*/ 0 w 2395207"/>
              <a:gd name="connsiteY7" fmla="*/ 1451930 h 1742323"/>
              <a:gd name="connsiteX8" fmla="*/ 0 w 2395207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5207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04814" y="0"/>
                </a:lnTo>
                <a:cubicBezTo>
                  <a:pt x="2265194" y="0"/>
                  <a:pt x="2395207" y="130013"/>
                  <a:pt x="2395207" y="290393"/>
                </a:cubicBezTo>
                <a:lnTo>
                  <a:pt x="2395207" y="1451930"/>
                </a:lnTo>
                <a:cubicBezTo>
                  <a:pt x="2395207" y="1612310"/>
                  <a:pt x="2265194" y="1742323"/>
                  <a:pt x="2104814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Hình cầu      </a:t>
            </a:r>
          </a:p>
        </p:txBody>
      </p:sp>
      <p:sp>
        <p:nvSpPr>
          <p:cNvPr id="7" name="Freeform 6"/>
          <p:cNvSpPr/>
          <p:nvPr/>
        </p:nvSpPr>
        <p:spPr>
          <a:xfrm>
            <a:off x="5958841" y="2598001"/>
            <a:ext cx="2421342" cy="1742323"/>
          </a:xfrm>
          <a:custGeom>
            <a:avLst/>
            <a:gdLst>
              <a:gd name="connsiteX0" fmla="*/ 0 w 2421342"/>
              <a:gd name="connsiteY0" fmla="*/ 290393 h 1742323"/>
              <a:gd name="connsiteX1" fmla="*/ 290393 w 2421342"/>
              <a:gd name="connsiteY1" fmla="*/ 0 h 1742323"/>
              <a:gd name="connsiteX2" fmla="*/ 2130949 w 2421342"/>
              <a:gd name="connsiteY2" fmla="*/ 0 h 1742323"/>
              <a:gd name="connsiteX3" fmla="*/ 2421342 w 2421342"/>
              <a:gd name="connsiteY3" fmla="*/ 290393 h 1742323"/>
              <a:gd name="connsiteX4" fmla="*/ 2421342 w 2421342"/>
              <a:gd name="connsiteY4" fmla="*/ 1451930 h 1742323"/>
              <a:gd name="connsiteX5" fmla="*/ 2130949 w 2421342"/>
              <a:gd name="connsiteY5" fmla="*/ 1742323 h 1742323"/>
              <a:gd name="connsiteX6" fmla="*/ 290393 w 2421342"/>
              <a:gd name="connsiteY6" fmla="*/ 1742323 h 1742323"/>
              <a:gd name="connsiteX7" fmla="*/ 0 w 2421342"/>
              <a:gd name="connsiteY7" fmla="*/ 1451930 h 1742323"/>
              <a:gd name="connsiteX8" fmla="*/ 0 w 242134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34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130949" y="0"/>
                </a:lnTo>
                <a:cubicBezTo>
                  <a:pt x="2291329" y="0"/>
                  <a:pt x="2421342" y="130013"/>
                  <a:pt x="2421342" y="290393"/>
                </a:cubicBezTo>
                <a:lnTo>
                  <a:pt x="2421342" y="1451930"/>
                </a:lnTo>
                <a:cubicBezTo>
                  <a:pt x="2421342" y="1612310"/>
                  <a:pt x="2291329" y="1742323"/>
                  <a:pt x="213094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Hình trụ</a:t>
            </a:r>
          </a:p>
        </p:txBody>
      </p:sp>
      <p:sp>
        <p:nvSpPr>
          <p:cNvPr id="8" name="Freeform 7"/>
          <p:cNvSpPr/>
          <p:nvPr/>
        </p:nvSpPr>
        <p:spPr>
          <a:xfrm>
            <a:off x="3520851" y="4430007"/>
            <a:ext cx="237085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Hình đĩa      </a:t>
            </a:r>
          </a:p>
        </p:txBody>
      </p:sp>
      <p:sp>
        <p:nvSpPr>
          <p:cNvPr id="9" name="Freeform 8"/>
          <p:cNvSpPr/>
          <p:nvPr/>
        </p:nvSpPr>
        <p:spPr>
          <a:xfrm>
            <a:off x="5973737" y="4443075"/>
            <a:ext cx="2290702" cy="1742323"/>
          </a:xfrm>
          <a:custGeom>
            <a:avLst/>
            <a:gdLst>
              <a:gd name="connsiteX0" fmla="*/ 0 w 2290702"/>
              <a:gd name="connsiteY0" fmla="*/ 290393 h 1742323"/>
              <a:gd name="connsiteX1" fmla="*/ 290393 w 2290702"/>
              <a:gd name="connsiteY1" fmla="*/ 0 h 1742323"/>
              <a:gd name="connsiteX2" fmla="*/ 2000309 w 2290702"/>
              <a:gd name="connsiteY2" fmla="*/ 0 h 1742323"/>
              <a:gd name="connsiteX3" fmla="*/ 2290702 w 2290702"/>
              <a:gd name="connsiteY3" fmla="*/ 290393 h 1742323"/>
              <a:gd name="connsiteX4" fmla="*/ 2290702 w 2290702"/>
              <a:gd name="connsiteY4" fmla="*/ 1451930 h 1742323"/>
              <a:gd name="connsiteX5" fmla="*/ 2000309 w 2290702"/>
              <a:gd name="connsiteY5" fmla="*/ 1742323 h 1742323"/>
              <a:gd name="connsiteX6" fmla="*/ 290393 w 2290702"/>
              <a:gd name="connsiteY6" fmla="*/ 1742323 h 1742323"/>
              <a:gd name="connsiteX7" fmla="*/ 0 w 2290702"/>
              <a:gd name="connsiteY7" fmla="*/ 1451930 h 1742323"/>
              <a:gd name="connsiteX8" fmla="*/ 0 w 2290702"/>
              <a:gd name="connsiteY8" fmla="*/ 290393 h 174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0702" h="1742323">
                <a:moveTo>
                  <a:pt x="0" y="290393"/>
                </a:moveTo>
                <a:cubicBezTo>
                  <a:pt x="0" y="130013"/>
                  <a:pt x="130013" y="0"/>
                  <a:pt x="290393" y="0"/>
                </a:cubicBezTo>
                <a:lnTo>
                  <a:pt x="2000309" y="0"/>
                </a:lnTo>
                <a:cubicBezTo>
                  <a:pt x="2160689" y="0"/>
                  <a:pt x="2290702" y="130013"/>
                  <a:pt x="2290702" y="290393"/>
                </a:cubicBezTo>
                <a:lnTo>
                  <a:pt x="2290702" y="1451930"/>
                </a:lnTo>
                <a:cubicBezTo>
                  <a:pt x="2290702" y="1612310"/>
                  <a:pt x="2160689" y="1742323"/>
                  <a:pt x="2000309" y="1742323"/>
                </a:cubicBezTo>
                <a:lnTo>
                  <a:pt x="290393" y="1742323"/>
                </a:lnTo>
                <a:cubicBezTo>
                  <a:pt x="130013" y="1742323"/>
                  <a:pt x="0" y="1612310"/>
                  <a:pt x="0" y="1451930"/>
                </a:cubicBezTo>
                <a:lnTo>
                  <a:pt x="0" y="2903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493" tIns="176493" rIns="176493" bIns="176493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Hình thoi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9577" y="1531148"/>
            <a:ext cx="774627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4. Bắp cơ vân có hình dạng như thế nào?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83" y="4896246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2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1" y="5030551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938" y="3089499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7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925395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1963443" y="1384648"/>
            <a:ext cx="6858000" cy="544724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2231621" y="1431053"/>
            <a:ext cx="6494690" cy="975121"/>
          </a:xfrm>
          <a:custGeom>
            <a:avLst/>
            <a:gdLst>
              <a:gd name="connsiteX0" fmla="*/ 0 w 6494690"/>
              <a:gd name="connsiteY0" fmla="*/ 162523 h 975121"/>
              <a:gd name="connsiteX1" fmla="*/ 162523 w 6494690"/>
              <a:gd name="connsiteY1" fmla="*/ 0 h 975121"/>
              <a:gd name="connsiteX2" fmla="*/ 6332167 w 6494690"/>
              <a:gd name="connsiteY2" fmla="*/ 0 h 975121"/>
              <a:gd name="connsiteX3" fmla="*/ 6494690 w 6494690"/>
              <a:gd name="connsiteY3" fmla="*/ 162523 h 975121"/>
              <a:gd name="connsiteX4" fmla="*/ 6494690 w 6494690"/>
              <a:gd name="connsiteY4" fmla="*/ 812598 h 975121"/>
              <a:gd name="connsiteX5" fmla="*/ 6332167 w 6494690"/>
              <a:gd name="connsiteY5" fmla="*/ 975121 h 975121"/>
              <a:gd name="connsiteX6" fmla="*/ 162523 w 6494690"/>
              <a:gd name="connsiteY6" fmla="*/ 975121 h 975121"/>
              <a:gd name="connsiteX7" fmla="*/ 0 w 6494690"/>
              <a:gd name="connsiteY7" fmla="*/ 812598 h 975121"/>
              <a:gd name="connsiteX8" fmla="*/ 0 w 649469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469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6332167" y="0"/>
                </a:lnTo>
                <a:cubicBezTo>
                  <a:pt x="6421926" y="0"/>
                  <a:pt x="6494690" y="72764"/>
                  <a:pt x="6494690" y="162523"/>
                </a:cubicBezTo>
                <a:lnTo>
                  <a:pt x="6494690" y="812598"/>
                </a:lnTo>
                <a:cubicBezTo>
                  <a:pt x="6494690" y="902357"/>
                  <a:pt x="6421926" y="975121"/>
                  <a:pt x="633216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4281" tIns="154281" rIns="154281" bIns="154281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Cơ có hai tính chất cơ bản, đó là</a:t>
            </a:r>
          </a:p>
        </p:txBody>
      </p:sp>
      <p:sp>
        <p:nvSpPr>
          <p:cNvPr id="7" name="Freeform 6"/>
          <p:cNvSpPr/>
          <p:nvPr/>
        </p:nvSpPr>
        <p:spPr>
          <a:xfrm>
            <a:off x="5392442" y="2462751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2598923"/>
              <a:satOff val="-11992"/>
              <a:lumOff val="44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 và dãn.</a:t>
            </a:r>
          </a:p>
        </p:txBody>
      </p:sp>
      <p:sp>
        <p:nvSpPr>
          <p:cNvPr id="8" name="Freeform 7"/>
          <p:cNvSpPr/>
          <p:nvPr/>
        </p:nvSpPr>
        <p:spPr>
          <a:xfrm>
            <a:off x="5392442" y="3559763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5197846"/>
              <a:satOff val="-23984"/>
              <a:lumOff val="88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gấp và duỗi.</a:t>
            </a:r>
          </a:p>
        </p:txBody>
      </p:sp>
      <p:sp>
        <p:nvSpPr>
          <p:cNvPr id="9" name="Freeform 8"/>
          <p:cNvSpPr/>
          <p:nvPr/>
        </p:nvSpPr>
        <p:spPr>
          <a:xfrm>
            <a:off x="5392442" y="4656776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7796769"/>
              <a:satOff val="-35976"/>
              <a:lumOff val="132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phồng và xẹp.</a:t>
            </a:r>
          </a:p>
        </p:txBody>
      </p:sp>
      <p:sp>
        <p:nvSpPr>
          <p:cNvPr id="10" name="Freeform 9"/>
          <p:cNvSpPr/>
          <p:nvPr/>
        </p:nvSpPr>
        <p:spPr>
          <a:xfrm>
            <a:off x="5392442" y="5753788"/>
            <a:ext cx="4457700" cy="975121"/>
          </a:xfrm>
          <a:custGeom>
            <a:avLst/>
            <a:gdLst>
              <a:gd name="connsiteX0" fmla="*/ 0 w 4457700"/>
              <a:gd name="connsiteY0" fmla="*/ 162523 h 975121"/>
              <a:gd name="connsiteX1" fmla="*/ 162523 w 4457700"/>
              <a:gd name="connsiteY1" fmla="*/ 0 h 975121"/>
              <a:gd name="connsiteX2" fmla="*/ 4295177 w 4457700"/>
              <a:gd name="connsiteY2" fmla="*/ 0 h 975121"/>
              <a:gd name="connsiteX3" fmla="*/ 4457700 w 4457700"/>
              <a:gd name="connsiteY3" fmla="*/ 162523 h 975121"/>
              <a:gd name="connsiteX4" fmla="*/ 4457700 w 4457700"/>
              <a:gd name="connsiteY4" fmla="*/ 812598 h 975121"/>
              <a:gd name="connsiteX5" fmla="*/ 4295177 w 4457700"/>
              <a:gd name="connsiteY5" fmla="*/ 975121 h 975121"/>
              <a:gd name="connsiteX6" fmla="*/ 162523 w 4457700"/>
              <a:gd name="connsiteY6" fmla="*/ 975121 h 975121"/>
              <a:gd name="connsiteX7" fmla="*/ 0 w 4457700"/>
              <a:gd name="connsiteY7" fmla="*/ 812598 h 975121"/>
              <a:gd name="connsiteX8" fmla="*/ 0 w 4457700"/>
              <a:gd name="connsiteY8" fmla="*/ 162523 h 97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7700" h="975121">
                <a:moveTo>
                  <a:pt x="0" y="162523"/>
                </a:moveTo>
                <a:cubicBezTo>
                  <a:pt x="0" y="72764"/>
                  <a:pt x="72764" y="0"/>
                  <a:pt x="162523" y="0"/>
                </a:cubicBezTo>
                <a:lnTo>
                  <a:pt x="4295177" y="0"/>
                </a:lnTo>
                <a:cubicBezTo>
                  <a:pt x="4384936" y="0"/>
                  <a:pt x="4457700" y="72764"/>
                  <a:pt x="4457700" y="162523"/>
                </a:cubicBezTo>
                <a:lnTo>
                  <a:pt x="4457700" y="812598"/>
                </a:lnTo>
                <a:cubicBezTo>
                  <a:pt x="4457700" y="902357"/>
                  <a:pt x="4384936" y="975121"/>
                  <a:pt x="4295177" y="975121"/>
                </a:cubicBezTo>
                <a:lnTo>
                  <a:pt x="162523" y="975121"/>
                </a:lnTo>
                <a:cubicBezTo>
                  <a:pt x="72764" y="975121"/>
                  <a:pt x="0" y="902357"/>
                  <a:pt x="0" y="812598"/>
                </a:cubicBezTo>
                <a:lnTo>
                  <a:pt x="0" y="162523"/>
                </a:lnTo>
                <a:close/>
              </a:path>
            </a:pathLst>
          </a:custGeom>
        </p:spPr>
        <p:style>
          <a:lnRef idx="2">
            <a:schemeClr val="accent4">
              <a:hueOff val="10395692"/>
              <a:satOff val="-47968"/>
              <a:lumOff val="176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041" tIns="139041" rIns="139041" bIns="139041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kéo và đẩy.</a:t>
            </a:r>
          </a:p>
        </p:txBody>
      </p:sp>
      <p:pic>
        <p:nvPicPr>
          <p:cNvPr id="11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307" y="2532321"/>
            <a:ext cx="835978" cy="8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69" y="3667660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014" y="4764673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61" y="5861685"/>
            <a:ext cx="742817" cy="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396678" y="2418421"/>
            <a:ext cx="7189637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6. Trong tế bào cơ, đĩa tối là</a:t>
            </a:r>
          </a:p>
        </p:txBody>
      </p:sp>
      <p:sp>
        <p:nvSpPr>
          <p:cNvPr id="6" name="Freeform 5"/>
          <p:cNvSpPr/>
          <p:nvPr/>
        </p:nvSpPr>
        <p:spPr>
          <a:xfrm>
            <a:off x="2706370" y="3206470"/>
            <a:ext cx="6879945" cy="619385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phần chỉ có tơ cơ mảnh</a:t>
            </a:r>
          </a:p>
        </p:txBody>
      </p:sp>
      <p:sp>
        <p:nvSpPr>
          <p:cNvPr id="7" name="Freeform 6"/>
          <p:cNvSpPr/>
          <p:nvPr/>
        </p:nvSpPr>
        <p:spPr>
          <a:xfrm>
            <a:off x="2706370" y="3994519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0" rIns="170688" bIns="91441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phần chỉ có tơ cơ dày</a:t>
            </a:r>
          </a:p>
        </p:txBody>
      </p:sp>
      <p:sp>
        <p:nvSpPr>
          <p:cNvPr id="8" name="Freeform 7"/>
          <p:cNvSpPr/>
          <p:nvPr/>
        </p:nvSpPr>
        <p:spPr>
          <a:xfrm>
            <a:off x="2706370" y="4782567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phần tơ cơ mảnh xen kẽ với tơ cơ dày</a:t>
            </a:r>
          </a:p>
        </p:txBody>
      </p:sp>
      <p:sp>
        <p:nvSpPr>
          <p:cNvPr id="9" name="Freeform 8"/>
          <p:cNvSpPr/>
          <p:nvPr/>
        </p:nvSpPr>
        <p:spPr>
          <a:xfrm>
            <a:off x="2706370" y="5570616"/>
            <a:ext cx="6879945" cy="619384"/>
          </a:xfrm>
          <a:custGeom>
            <a:avLst/>
            <a:gdLst>
              <a:gd name="connsiteX0" fmla="*/ 0 w 6879945"/>
              <a:gd name="connsiteY0" fmla="*/ 0 h 619383"/>
              <a:gd name="connsiteX1" fmla="*/ 6570254 w 6879945"/>
              <a:gd name="connsiteY1" fmla="*/ 0 h 619383"/>
              <a:gd name="connsiteX2" fmla="*/ 6879945 w 6879945"/>
              <a:gd name="connsiteY2" fmla="*/ 309692 h 619383"/>
              <a:gd name="connsiteX3" fmla="*/ 6570254 w 6879945"/>
              <a:gd name="connsiteY3" fmla="*/ 619383 h 619383"/>
              <a:gd name="connsiteX4" fmla="*/ 0 w 6879945"/>
              <a:gd name="connsiteY4" fmla="*/ 619383 h 619383"/>
              <a:gd name="connsiteX5" fmla="*/ 0 w 6879945"/>
              <a:gd name="connsiteY5" fmla="*/ 0 h 61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9945" h="619383">
                <a:moveTo>
                  <a:pt x="6879945" y="619382"/>
                </a:moveTo>
                <a:lnTo>
                  <a:pt x="309691" y="619382"/>
                </a:lnTo>
                <a:lnTo>
                  <a:pt x="0" y="309691"/>
                </a:lnTo>
                <a:lnTo>
                  <a:pt x="309691" y="1"/>
                </a:lnTo>
                <a:lnTo>
                  <a:pt x="6879945" y="1"/>
                </a:lnTo>
                <a:lnTo>
                  <a:pt x="6879945" y="61938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7977" tIns="91441" rIns="170688" bIns="91440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phần tơ cơ nằm trong một tế bào cơ (sợi cơ).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4746275"/>
            <a:ext cx="655677" cy="65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63" y="3994518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78" y="319822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12" y="5570615"/>
            <a:ext cx="652915" cy="6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831570" y="1711232"/>
            <a:ext cx="8512898" cy="103196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7. Cơ sẽ bị duỗi tối đa trong trường hợp nào dưới đây?</a:t>
            </a:r>
          </a:p>
        </p:txBody>
      </p:sp>
      <p:sp>
        <p:nvSpPr>
          <p:cNvPr id="6" name="Freeform 5"/>
          <p:cNvSpPr/>
          <p:nvPr/>
        </p:nvSpPr>
        <p:spPr>
          <a:xfrm>
            <a:off x="1831570" y="2860762"/>
            <a:ext cx="1567542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Mỏi cơ</a:t>
            </a:r>
          </a:p>
        </p:txBody>
      </p:sp>
      <p:sp>
        <p:nvSpPr>
          <p:cNvPr id="7" name="Freeform 6"/>
          <p:cNvSpPr/>
          <p:nvPr/>
        </p:nvSpPr>
        <p:spPr>
          <a:xfrm>
            <a:off x="3612247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70304" y="2860762"/>
            <a:ext cx="1594305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Liệt cơ</a:t>
            </a:r>
          </a:p>
        </p:txBody>
      </p:sp>
      <p:sp>
        <p:nvSpPr>
          <p:cNvPr id="9" name="Freeform 8"/>
          <p:cNvSpPr/>
          <p:nvPr/>
        </p:nvSpPr>
        <p:spPr>
          <a:xfrm>
            <a:off x="5886994" y="3816951"/>
            <a:ext cx="232796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251906" y="2860762"/>
            <a:ext cx="1838113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Viêm cơ</a:t>
            </a:r>
          </a:p>
        </p:txBody>
      </p:sp>
      <p:sp>
        <p:nvSpPr>
          <p:cNvPr id="11" name="Freeform 10"/>
          <p:cNvSpPr/>
          <p:nvPr/>
        </p:nvSpPr>
        <p:spPr>
          <a:xfrm>
            <a:off x="8222133" y="3816951"/>
            <a:ext cx="293142" cy="342921"/>
          </a:xfrm>
          <a:custGeom>
            <a:avLst/>
            <a:gdLst>
              <a:gd name="connsiteX0" fmla="*/ 0 w 293142"/>
              <a:gd name="connsiteY0" fmla="*/ 68584 h 342921"/>
              <a:gd name="connsiteX1" fmla="*/ 146571 w 293142"/>
              <a:gd name="connsiteY1" fmla="*/ 68584 h 342921"/>
              <a:gd name="connsiteX2" fmla="*/ 146571 w 293142"/>
              <a:gd name="connsiteY2" fmla="*/ 0 h 342921"/>
              <a:gd name="connsiteX3" fmla="*/ 293142 w 293142"/>
              <a:gd name="connsiteY3" fmla="*/ 171461 h 342921"/>
              <a:gd name="connsiteX4" fmla="*/ 146571 w 293142"/>
              <a:gd name="connsiteY4" fmla="*/ 342921 h 342921"/>
              <a:gd name="connsiteX5" fmla="*/ 146571 w 293142"/>
              <a:gd name="connsiteY5" fmla="*/ 274337 h 342921"/>
              <a:gd name="connsiteX6" fmla="*/ 0 w 293142"/>
              <a:gd name="connsiteY6" fmla="*/ 274337 h 342921"/>
              <a:gd name="connsiteX7" fmla="*/ 0 w 293142"/>
              <a:gd name="connsiteY7" fmla="*/ 68584 h 34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142" h="342921">
                <a:moveTo>
                  <a:pt x="0" y="68584"/>
                </a:moveTo>
                <a:lnTo>
                  <a:pt x="146571" y="68584"/>
                </a:lnTo>
                <a:lnTo>
                  <a:pt x="146571" y="0"/>
                </a:lnTo>
                <a:lnTo>
                  <a:pt x="293142" y="171461"/>
                </a:lnTo>
                <a:lnTo>
                  <a:pt x="146571" y="342921"/>
                </a:lnTo>
                <a:lnTo>
                  <a:pt x="146571" y="274337"/>
                </a:lnTo>
                <a:lnTo>
                  <a:pt x="0" y="274337"/>
                </a:lnTo>
                <a:lnTo>
                  <a:pt x="0" y="685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8584" rIns="87943" bIns="6858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626222" y="2860762"/>
            <a:ext cx="1718247" cy="2255296"/>
          </a:xfrm>
          <a:custGeom>
            <a:avLst/>
            <a:gdLst>
              <a:gd name="connsiteX0" fmla="*/ 0 w 1382749"/>
              <a:gd name="connsiteY0" fmla="*/ 138275 h 2255296"/>
              <a:gd name="connsiteX1" fmla="*/ 138275 w 1382749"/>
              <a:gd name="connsiteY1" fmla="*/ 0 h 2255296"/>
              <a:gd name="connsiteX2" fmla="*/ 1244474 w 1382749"/>
              <a:gd name="connsiteY2" fmla="*/ 0 h 2255296"/>
              <a:gd name="connsiteX3" fmla="*/ 1382749 w 1382749"/>
              <a:gd name="connsiteY3" fmla="*/ 138275 h 2255296"/>
              <a:gd name="connsiteX4" fmla="*/ 1382749 w 1382749"/>
              <a:gd name="connsiteY4" fmla="*/ 2117021 h 2255296"/>
              <a:gd name="connsiteX5" fmla="*/ 1244474 w 1382749"/>
              <a:gd name="connsiteY5" fmla="*/ 2255296 h 2255296"/>
              <a:gd name="connsiteX6" fmla="*/ 138275 w 1382749"/>
              <a:gd name="connsiteY6" fmla="*/ 2255296 h 2255296"/>
              <a:gd name="connsiteX7" fmla="*/ 0 w 1382749"/>
              <a:gd name="connsiteY7" fmla="*/ 2117021 h 2255296"/>
              <a:gd name="connsiteX8" fmla="*/ 0 w 1382749"/>
              <a:gd name="connsiteY8" fmla="*/ 138275 h 225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749" h="2255296">
                <a:moveTo>
                  <a:pt x="0" y="138275"/>
                </a:moveTo>
                <a:cubicBezTo>
                  <a:pt x="0" y="61908"/>
                  <a:pt x="61908" y="0"/>
                  <a:pt x="138275" y="0"/>
                </a:cubicBezTo>
                <a:lnTo>
                  <a:pt x="1244474" y="0"/>
                </a:lnTo>
                <a:cubicBezTo>
                  <a:pt x="1320841" y="0"/>
                  <a:pt x="1382749" y="61908"/>
                  <a:pt x="1382749" y="138275"/>
                </a:cubicBezTo>
                <a:lnTo>
                  <a:pt x="1382749" y="2117021"/>
                </a:lnTo>
                <a:cubicBezTo>
                  <a:pt x="1382749" y="2193388"/>
                  <a:pt x="1320841" y="2255296"/>
                  <a:pt x="1244474" y="2255296"/>
                </a:cubicBezTo>
                <a:lnTo>
                  <a:pt x="138275" y="2255296"/>
                </a:lnTo>
                <a:cubicBezTo>
                  <a:pt x="61908" y="2255296"/>
                  <a:pt x="0" y="2193388"/>
                  <a:pt x="0" y="2117021"/>
                </a:cubicBezTo>
                <a:lnTo>
                  <a:pt x="0" y="138275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39" tIns="131939" rIns="131939" bIns="13193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Xơ cơ</a:t>
            </a:r>
          </a:p>
        </p:txBody>
      </p:sp>
      <p:pic>
        <p:nvPicPr>
          <p:cNvPr id="13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75" y="5233623"/>
            <a:ext cx="1267097" cy="126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3" y="5298937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133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516" y="5294355"/>
            <a:ext cx="1175657" cy="1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8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2020389" y="1670867"/>
            <a:ext cx="8255725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8. Trong cử động gập cánh tay, các cơ ở hai bên cánh tay sẽ</a:t>
            </a:r>
          </a:p>
        </p:txBody>
      </p:sp>
      <p:sp>
        <p:nvSpPr>
          <p:cNvPr id="6" name="Freeform 5"/>
          <p:cNvSpPr/>
          <p:nvPr/>
        </p:nvSpPr>
        <p:spPr>
          <a:xfrm>
            <a:off x="4345577" y="2618056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4345577" y="3562827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co duỗi đối kháng.</a:t>
            </a:r>
          </a:p>
        </p:txBody>
      </p:sp>
      <p:sp>
        <p:nvSpPr>
          <p:cNvPr id="8" name="Freeform 7"/>
          <p:cNvSpPr/>
          <p:nvPr/>
        </p:nvSpPr>
        <p:spPr>
          <a:xfrm>
            <a:off x="4345577" y="4507599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cùng co.</a:t>
            </a:r>
          </a:p>
        </p:txBody>
      </p:sp>
      <p:sp>
        <p:nvSpPr>
          <p:cNvPr id="9" name="Freeform 8"/>
          <p:cNvSpPr/>
          <p:nvPr/>
        </p:nvSpPr>
        <p:spPr>
          <a:xfrm>
            <a:off x="4345577" y="5452370"/>
            <a:ext cx="3291840" cy="934126"/>
          </a:xfrm>
          <a:custGeom>
            <a:avLst/>
            <a:gdLst>
              <a:gd name="connsiteX0" fmla="*/ 0 w 3291840"/>
              <a:gd name="connsiteY0" fmla="*/ 155691 h 934126"/>
              <a:gd name="connsiteX1" fmla="*/ 155691 w 3291840"/>
              <a:gd name="connsiteY1" fmla="*/ 0 h 934126"/>
              <a:gd name="connsiteX2" fmla="*/ 3136149 w 3291840"/>
              <a:gd name="connsiteY2" fmla="*/ 0 h 934126"/>
              <a:gd name="connsiteX3" fmla="*/ 3291840 w 3291840"/>
              <a:gd name="connsiteY3" fmla="*/ 155691 h 934126"/>
              <a:gd name="connsiteX4" fmla="*/ 3291840 w 3291840"/>
              <a:gd name="connsiteY4" fmla="*/ 778435 h 934126"/>
              <a:gd name="connsiteX5" fmla="*/ 3136149 w 3291840"/>
              <a:gd name="connsiteY5" fmla="*/ 934126 h 934126"/>
              <a:gd name="connsiteX6" fmla="*/ 155691 w 3291840"/>
              <a:gd name="connsiteY6" fmla="*/ 934126 h 934126"/>
              <a:gd name="connsiteX7" fmla="*/ 0 w 3291840"/>
              <a:gd name="connsiteY7" fmla="*/ 778435 h 934126"/>
              <a:gd name="connsiteX8" fmla="*/ 0 w 3291840"/>
              <a:gd name="connsiteY8" fmla="*/ 155691 h 934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934126">
                <a:moveTo>
                  <a:pt x="0" y="155691"/>
                </a:moveTo>
                <a:cubicBezTo>
                  <a:pt x="0" y="69705"/>
                  <a:pt x="69705" y="0"/>
                  <a:pt x="155691" y="0"/>
                </a:cubicBezTo>
                <a:lnTo>
                  <a:pt x="3136149" y="0"/>
                </a:lnTo>
                <a:cubicBezTo>
                  <a:pt x="3222135" y="0"/>
                  <a:pt x="3291840" y="69705"/>
                  <a:pt x="3291840" y="155691"/>
                </a:cubicBezTo>
                <a:lnTo>
                  <a:pt x="3291840" y="778435"/>
                </a:lnTo>
                <a:cubicBezTo>
                  <a:pt x="3291840" y="864421"/>
                  <a:pt x="3222135" y="934126"/>
                  <a:pt x="3136149" y="934126"/>
                </a:cubicBezTo>
                <a:lnTo>
                  <a:pt x="155691" y="934126"/>
                </a:lnTo>
                <a:cubicBezTo>
                  <a:pt x="69705" y="934126"/>
                  <a:pt x="0" y="864421"/>
                  <a:pt x="0" y="778435"/>
                </a:cubicBezTo>
                <a:lnTo>
                  <a:pt x="0" y="15569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040" tIns="137040" rIns="137040" bIns="1370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cùng duỗi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27" y="355218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2720089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4563938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211" y="5513671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8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5614708" y="2743860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</a:t>
            </a:r>
          </a:p>
        </p:txBody>
      </p:sp>
      <p:sp>
        <p:nvSpPr>
          <p:cNvPr id="6" name="Freeform 5"/>
          <p:cNvSpPr/>
          <p:nvPr/>
        </p:nvSpPr>
        <p:spPr>
          <a:xfrm rot="2700000">
            <a:off x="6648776" y="3736112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199" rIns="9221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843991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8" name="Freeform 7"/>
          <p:cNvSpPr/>
          <p:nvPr/>
        </p:nvSpPr>
        <p:spPr>
          <a:xfrm rot="18900000">
            <a:off x="6661079" y="4965395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0" tIns="78200" rIns="1" bIns="7820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14708" y="5202427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0" name="Freeform 9"/>
          <p:cNvSpPr/>
          <p:nvPr/>
        </p:nvSpPr>
        <p:spPr>
          <a:xfrm rot="2700000">
            <a:off x="5431796" y="4977698"/>
            <a:ext cx="307371" cy="391003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307370" y="312802"/>
                </a:moveTo>
                <a:lnTo>
                  <a:pt x="153685" y="312802"/>
                </a:lnTo>
                <a:lnTo>
                  <a:pt x="153685" y="391002"/>
                </a:lnTo>
                <a:lnTo>
                  <a:pt x="0" y="195501"/>
                </a:lnTo>
                <a:lnTo>
                  <a:pt x="153685" y="0"/>
                </a:lnTo>
                <a:lnTo>
                  <a:pt x="153685" y="78200"/>
                </a:lnTo>
                <a:lnTo>
                  <a:pt x="307370" y="78200"/>
                </a:lnTo>
                <a:lnTo>
                  <a:pt x="307370" y="31280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2212" tIns="78201" rIns="-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385425" y="3973144"/>
            <a:ext cx="1158524" cy="1158524"/>
          </a:xfrm>
          <a:custGeom>
            <a:avLst/>
            <a:gdLst>
              <a:gd name="connsiteX0" fmla="*/ 0 w 1158524"/>
              <a:gd name="connsiteY0" fmla="*/ 579262 h 1158524"/>
              <a:gd name="connsiteX1" fmla="*/ 579262 w 1158524"/>
              <a:gd name="connsiteY1" fmla="*/ 0 h 1158524"/>
              <a:gd name="connsiteX2" fmla="*/ 1158524 w 1158524"/>
              <a:gd name="connsiteY2" fmla="*/ 579262 h 1158524"/>
              <a:gd name="connsiteX3" fmla="*/ 579262 w 1158524"/>
              <a:gd name="connsiteY3" fmla="*/ 1158524 h 1158524"/>
              <a:gd name="connsiteX4" fmla="*/ 0 w 1158524"/>
              <a:gd name="connsiteY4" fmla="*/ 579262 h 115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524" h="1158524">
                <a:moveTo>
                  <a:pt x="0" y="579262"/>
                </a:moveTo>
                <a:cubicBezTo>
                  <a:pt x="0" y="259344"/>
                  <a:pt x="259344" y="0"/>
                  <a:pt x="579262" y="0"/>
                </a:cubicBezTo>
                <a:cubicBezTo>
                  <a:pt x="899180" y="0"/>
                  <a:pt x="1158524" y="259344"/>
                  <a:pt x="1158524" y="579262"/>
                </a:cubicBezTo>
                <a:cubicBezTo>
                  <a:pt x="1158524" y="899180"/>
                  <a:pt x="899180" y="1158524"/>
                  <a:pt x="579262" y="1158524"/>
                </a:cubicBezTo>
                <a:cubicBezTo>
                  <a:pt x="259344" y="1158524"/>
                  <a:pt x="0" y="899180"/>
                  <a:pt x="0" y="57926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0142" tIns="200142" rIns="200142" bIns="200142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5</a:t>
            </a:r>
          </a:p>
        </p:txBody>
      </p:sp>
      <p:sp>
        <p:nvSpPr>
          <p:cNvPr id="12" name="Freeform 11"/>
          <p:cNvSpPr/>
          <p:nvPr/>
        </p:nvSpPr>
        <p:spPr>
          <a:xfrm rot="18900000">
            <a:off x="5419492" y="3748415"/>
            <a:ext cx="307370" cy="391002"/>
          </a:xfrm>
          <a:custGeom>
            <a:avLst/>
            <a:gdLst>
              <a:gd name="connsiteX0" fmla="*/ 0 w 307370"/>
              <a:gd name="connsiteY0" fmla="*/ 78200 h 391002"/>
              <a:gd name="connsiteX1" fmla="*/ 153685 w 307370"/>
              <a:gd name="connsiteY1" fmla="*/ 78200 h 391002"/>
              <a:gd name="connsiteX2" fmla="*/ 153685 w 307370"/>
              <a:gd name="connsiteY2" fmla="*/ 0 h 391002"/>
              <a:gd name="connsiteX3" fmla="*/ 307370 w 307370"/>
              <a:gd name="connsiteY3" fmla="*/ 195501 h 391002"/>
              <a:gd name="connsiteX4" fmla="*/ 153685 w 307370"/>
              <a:gd name="connsiteY4" fmla="*/ 391002 h 391002"/>
              <a:gd name="connsiteX5" fmla="*/ 153685 w 307370"/>
              <a:gd name="connsiteY5" fmla="*/ 312802 h 391002"/>
              <a:gd name="connsiteX6" fmla="*/ 0 w 307370"/>
              <a:gd name="connsiteY6" fmla="*/ 312802 h 391002"/>
              <a:gd name="connsiteX7" fmla="*/ 0 w 307370"/>
              <a:gd name="connsiteY7" fmla="*/ 78200 h 3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370" h="391002">
                <a:moveTo>
                  <a:pt x="0" y="78200"/>
                </a:moveTo>
                <a:lnTo>
                  <a:pt x="153685" y="78200"/>
                </a:lnTo>
                <a:lnTo>
                  <a:pt x="153685" y="0"/>
                </a:lnTo>
                <a:lnTo>
                  <a:pt x="307370" y="195501"/>
                </a:lnTo>
                <a:lnTo>
                  <a:pt x="153685" y="391002"/>
                </a:lnTo>
                <a:lnTo>
                  <a:pt x="153685" y="312802"/>
                </a:lnTo>
                <a:lnTo>
                  <a:pt x="0" y="312802"/>
                </a:lnTo>
                <a:lnTo>
                  <a:pt x="0" y="78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8200" rIns="92211" bIns="7819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2049" y="1355787"/>
            <a:ext cx="4903843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9. Tơ cơ gồm có mấy loại?</a:t>
            </a:r>
          </a:p>
        </p:txBody>
      </p:sp>
      <p:pic>
        <p:nvPicPr>
          <p:cNvPr id="14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9" y="5923150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28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393" y="232319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34" y="417852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85159" y="119632"/>
            <a:ext cx="2404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BÀI TẬP</a:t>
            </a:r>
            <a:endParaRPr lang="en-US" sz="5400" b="1" dirty="0">
              <a:ln w="22225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3897" y="860080"/>
            <a:ext cx="8125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nhất cho các câu hỏi sau:</a:t>
            </a:r>
          </a:p>
        </p:txBody>
      </p:sp>
      <p:sp>
        <p:nvSpPr>
          <p:cNvPr id="5" name="Freeform 4"/>
          <p:cNvSpPr/>
          <p:nvPr/>
        </p:nvSpPr>
        <p:spPr>
          <a:xfrm>
            <a:off x="1528462" y="1713135"/>
            <a:ext cx="9135077" cy="830770"/>
          </a:xfrm>
          <a:custGeom>
            <a:avLst/>
            <a:gdLst>
              <a:gd name="connsiteX0" fmla="*/ 0 w 9135077"/>
              <a:gd name="connsiteY0" fmla="*/ 138464 h 830770"/>
              <a:gd name="connsiteX1" fmla="*/ 138464 w 9135077"/>
              <a:gd name="connsiteY1" fmla="*/ 0 h 830770"/>
              <a:gd name="connsiteX2" fmla="*/ 8996613 w 9135077"/>
              <a:gd name="connsiteY2" fmla="*/ 0 h 830770"/>
              <a:gd name="connsiteX3" fmla="*/ 9135077 w 9135077"/>
              <a:gd name="connsiteY3" fmla="*/ 138464 h 830770"/>
              <a:gd name="connsiteX4" fmla="*/ 9135077 w 9135077"/>
              <a:gd name="connsiteY4" fmla="*/ 692306 h 830770"/>
              <a:gd name="connsiteX5" fmla="*/ 8996613 w 9135077"/>
              <a:gd name="connsiteY5" fmla="*/ 830770 h 830770"/>
              <a:gd name="connsiteX6" fmla="*/ 138464 w 9135077"/>
              <a:gd name="connsiteY6" fmla="*/ 830770 h 830770"/>
              <a:gd name="connsiteX7" fmla="*/ 0 w 9135077"/>
              <a:gd name="connsiteY7" fmla="*/ 692306 h 830770"/>
              <a:gd name="connsiteX8" fmla="*/ 0 w 9135077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35077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8996613" y="0"/>
                </a:lnTo>
                <a:cubicBezTo>
                  <a:pt x="9073085" y="0"/>
                  <a:pt x="9135077" y="61992"/>
                  <a:pt x="9135077" y="138464"/>
                </a:cubicBezTo>
                <a:lnTo>
                  <a:pt x="9135077" y="692306"/>
                </a:lnTo>
                <a:cubicBezTo>
                  <a:pt x="9135077" y="768778"/>
                  <a:pt x="9073085" y="830770"/>
                  <a:pt x="8996613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235" tIns="93895" rIns="147235" bIns="93895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10. Trong sợi cơ, các loại tơ cơ sắp xếp như thế nào ?</a:t>
            </a:r>
          </a:p>
        </p:txBody>
      </p:sp>
      <p:sp>
        <p:nvSpPr>
          <p:cNvPr id="6" name="Freeform 5"/>
          <p:cNvSpPr/>
          <p:nvPr/>
        </p:nvSpPr>
        <p:spPr>
          <a:xfrm>
            <a:off x="3579344" y="2637691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Xếp song song và xen kẽ nhau</a:t>
            </a:r>
          </a:p>
        </p:txBody>
      </p:sp>
      <p:sp>
        <p:nvSpPr>
          <p:cNvPr id="7" name="Freeform 6"/>
          <p:cNvSpPr/>
          <p:nvPr/>
        </p:nvSpPr>
        <p:spPr>
          <a:xfrm>
            <a:off x="3579344" y="3509999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Xếp nối tiếp nhau</a:t>
            </a:r>
          </a:p>
        </p:txBody>
      </p:sp>
      <p:sp>
        <p:nvSpPr>
          <p:cNvPr id="8" name="Freeform 7"/>
          <p:cNvSpPr/>
          <p:nvPr/>
        </p:nvSpPr>
        <p:spPr>
          <a:xfrm>
            <a:off x="3579344" y="4382308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C. Xếp chồng gối lên nhau</a:t>
            </a:r>
          </a:p>
        </p:txBody>
      </p:sp>
      <p:sp>
        <p:nvSpPr>
          <p:cNvPr id="9" name="Freeform 8"/>
          <p:cNvSpPr/>
          <p:nvPr/>
        </p:nvSpPr>
        <p:spPr>
          <a:xfrm>
            <a:off x="3579344" y="5204270"/>
            <a:ext cx="4807139" cy="830770"/>
          </a:xfrm>
          <a:custGeom>
            <a:avLst/>
            <a:gdLst>
              <a:gd name="connsiteX0" fmla="*/ 0 w 4807139"/>
              <a:gd name="connsiteY0" fmla="*/ 138464 h 830770"/>
              <a:gd name="connsiteX1" fmla="*/ 138464 w 4807139"/>
              <a:gd name="connsiteY1" fmla="*/ 0 h 830770"/>
              <a:gd name="connsiteX2" fmla="*/ 4668675 w 4807139"/>
              <a:gd name="connsiteY2" fmla="*/ 0 h 830770"/>
              <a:gd name="connsiteX3" fmla="*/ 4807139 w 4807139"/>
              <a:gd name="connsiteY3" fmla="*/ 138464 h 830770"/>
              <a:gd name="connsiteX4" fmla="*/ 4807139 w 4807139"/>
              <a:gd name="connsiteY4" fmla="*/ 692306 h 830770"/>
              <a:gd name="connsiteX5" fmla="*/ 4668675 w 4807139"/>
              <a:gd name="connsiteY5" fmla="*/ 830770 h 830770"/>
              <a:gd name="connsiteX6" fmla="*/ 138464 w 4807139"/>
              <a:gd name="connsiteY6" fmla="*/ 830770 h 830770"/>
              <a:gd name="connsiteX7" fmla="*/ 0 w 4807139"/>
              <a:gd name="connsiteY7" fmla="*/ 692306 h 830770"/>
              <a:gd name="connsiteX8" fmla="*/ 0 w 4807139"/>
              <a:gd name="connsiteY8" fmla="*/ 138464 h 83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7139" h="830770">
                <a:moveTo>
                  <a:pt x="0" y="138464"/>
                </a:moveTo>
                <a:cubicBezTo>
                  <a:pt x="0" y="61992"/>
                  <a:pt x="61992" y="0"/>
                  <a:pt x="138464" y="0"/>
                </a:cubicBezTo>
                <a:lnTo>
                  <a:pt x="4668675" y="0"/>
                </a:lnTo>
                <a:cubicBezTo>
                  <a:pt x="4745147" y="0"/>
                  <a:pt x="4807139" y="61992"/>
                  <a:pt x="4807139" y="138464"/>
                </a:cubicBezTo>
                <a:lnTo>
                  <a:pt x="4807139" y="692306"/>
                </a:lnTo>
                <a:cubicBezTo>
                  <a:pt x="4807139" y="768778"/>
                  <a:pt x="4745147" y="830770"/>
                  <a:pt x="4668675" y="830770"/>
                </a:cubicBezTo>
                <a:lnTo>
                  <a:pt x="138464" y="830770"/>
                </a:lnTo>
                <a:cubicBezTo>
                  <a:pt x="61992" y="830770"/>
                  <a:pt x="0" y="768778"/>
                  <a:pt x="0" y="692306"/>
                </a:cubicBezTo>
                <a:lnTo>
                  <a:pt x="0" y="1384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995" tIns="86275" rIns="131995" bIns="86275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D. Xếp vuông góc với nhau</a:t>
            </a:r>
          </a:p>
        </p:txBody>
      </p:sp>
      <p:pic>
        <p:nvPicPr>
          <p:cNvPr id="10" name="Picture 2" descr="Káº¿t quáº£ hÃ¬nh áº£nh cho funny fac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93" y="2585651"/>
            <a:ext cx="934850" cy="93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3570784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4443385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rying face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977" y="5229983"/>
            <a:ext cx="793882" cy="81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tched Right Arrow 3">
            <a:hlinkClick r:id="rId6" action="ppaction://hlinksldjump"/>
          </p:cNvPr>
          <p:cNvSpPr/>
          <p:nvPr/>
        </p:nvSpPr>
        <p:spPr>
          <a:xfrm>
            <a:off x="11396870" y="6135757"/>
            <a:ext cx="675860" cy="609600"/>
          </a:xfrm>
          <a:prstGeom prst="notch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0622" y="550706"/>
            <a:ext cx="254249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DẶN DÒ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7223" y="2899955"/>
            <a:ext cx="6740434" cy="1972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các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các câu hỏi trang 33 SGK.</a:t>
            </a:r>
          </a:p>
          <a:p>
            <a:pPr marL="285750" indent="-285750" algn="just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bài Hoạt động của cơ.</a:t>
            </a:r>
          </a:p>
        </p:txBody>
      </p:sp>
    </p:spTree>
    <p:extLst>
      <p:ext uri="{BB962C8B-B14F-4D97-AF65-F5344CB8AC3E}">
        <p14:creationId xmlns:p14="http://schemas.microsoft.com/office/powerpoint/2010/main" val="33013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á» xÆ°Æ¡ng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03030"/>
            <a:ext cx="11397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102437"/>
            <a:ext cx="11745532" cy="66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4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uongLenDinhOlympia-TopCa_rr3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592311" y="3317383"/>
            <a:ext cx="808489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3484" y="192589"/>
            <a:ext cx="3638516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6828" y="1702038"/>
            <a:ext cx="92727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</a:t>
            </a:r>
            <a:r>
              <a:rPr lang="en-US" sz="4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TỐT</a:t>
            </a:r>
            <a:endParaRPr lang="en-US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08" y="-609871"/>
            <a:ext cx="1877018" cy="823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vÃ´ Äá»ch cá»­ táº¡ tháº¿ giá»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" y="104256"/>
            <a:ext cx="3799825" cy="301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vÃ´ Äá»ch nháº£y cao tháº¿ giá»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703" y="104256"/>
            <a:ext cx="3894560" cy="30146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5" y="3996109"/>
            <a:ext cx="3764989" cy="27257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áº¿t quáº£ hÃ¬nh áº£nh cho bÃ³ng chuyá»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57" y="134729"/>
            <a:ext cx="3792750" cy="298418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Káº¿t quáº£ hÃ¬nh áº£nh cho bÆ¡i lá»i Ãnh ViÃª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97" y="4008673"/>
            <a:ext cx="4196472" cy="272578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áº¿t quáº£ hÃ¬nh áº£nh cho cháº¡y nÆ°á»c rÃº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9" y="3996109"/>
            <a:ext cx="3790121" cy="271135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6653" y="3284118"/>
            <a:ext cx="5293558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2" action="ppaction://hlinksldjump"/>
          </p:cNvPr>
          <p:cNvSpPr/>
          <p:nvPr/>
        </p:nvSpPr>
        <p:spPr>
          <a:xfrm>
            <a:off x="11582400" y="6321287"/>
            <a:ext cx="477078" cy="43732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4441"/>
            <a:ext cx="9667994" cy="46239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6587" y="2447944"/>
            <a:ext cx="67614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373" y="0"/>
            <a:ext cx="363962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8747" y="0"/>
            <a:ext cx="528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05" y="774759"/>
            <a:ext cx="11784169" cy="55399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622738"/>
            <a:ext cx="9787943" cy="52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84667" y="91440"/>
            <a:ext cx="5318786" cy="7716463"/>
            <a:chOff x="3866607" y="-1"/>
            <a:chExt cx="5318786" cy="7716463"/>
          </a:xfrm>
        </p:grpSpPr>
        <p:pic>
          <p:nvPicPr>
            <p:cNvPr id="1028" name="Picture 4" descr="Káº¿t quáº£ hÃ¬nh áº£nh cho cÃ¡c dáº¡ng cÆ¡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14800" y="5042263"/>
              <a:ext cx="1058091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7" y="-189615"/>
            <a:ext cx="5032584" cy="67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2" y="-250356"/>
            <a:ext cx="3092928" cy="68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64" y="6334780"/>
            <a:ext cx="508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911" y="887500"/>
            <a:ext cx="4722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</a:p>
        </p:txBody>
      </p:sp>
    </p:spTree>
    <p:extLst>
      <p:ext uri="{BB962C8B-B14F-4D97-AF65-F5344CB8AC3E}">
        <p14:creationId xmlns:p14="http://schemas.microsoft.com/office/powerpoint/2010/main" val="25497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3078" y="0"/>
            <a:ext cx="7847700" cy="6139544"/>
            <a:chOff x="248194" y="-1"/>
            <a:chExt cx="8644535" cy="6858001"/>
          </a:xfrm>
        </p:grpSpPr>
        <p:pic>
          <p:nvPicPr>
            <p:cNvPr id="307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95896" y="6175807"/>
              <a:ext cx="4349932" cy="584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8571" y="2168434"/>
              <a:ext cx="744583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8406" y="2921167"/>
              <a:ext cx="874407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6279" y="517613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8371" y="577862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550" y="286523"/>
            <a:ext cx="753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06" y="4510761"/>
            <a:ext cx="335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có tính chất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550" y="5528819"/>
            <a:ext cx="48296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550" y="868926"/>
            <a:ext cx="38707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cẳng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cần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71" y="4010298"/>
            <a:ext cx="5375105" cy="28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5439" y="43654"/>
            <a:ext cx="3152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130631" y="566874"/>
            <a:ext cx="573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xạ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sự co cơ.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118" y="4002388"/>
            <a:ext cx="5233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</p:spTree>
    <p:extLst>
      <p:ext uri="{BB962C8B-B14F-4D97-AF65-F5344CB8AC3E}">
        <p14:creationId xmlns:p14="http://schemas.microsoft.com/office/powerpoint/2010/main" val="3657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54" y="618421"/>
            <a:ext cx="57041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 của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611" y="2339039"/>
            <a:ext cx="5355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từ đầu gối xuống đá lên phía trước, đó là phản xạ đầu gối.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754" y="4445843"/>
            <a:ext cx="10276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búa cao su gõ nhẹ vào xương bánh chè là kích thích vào cơ quan thụ cảm làm phát sinh 1 xung thần kinh truyền theo dây thần kinh hướng tâm về tủy sống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tủy sống phát đi xung thần kinh truyền theo dây thần kinh li tâm tới cơ đùi làm cơ đùi co kéo cẳng chân lên phía trước.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7589" y="134421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7413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1460</Words>
  <Application>Microsoft Office PowerPoint</Application>
  <PresentationFormat>Widescreen</PresentationFormat>
  <Paragraphs>146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.VnBahamasBH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Admin</cp:lastModifiedBy>
  <cp:revision>142</cp:revision>
  <dcterms:created xsi:type="dcterms:W3CDTF">2019-09-11T10:14:01Z</dcterms:created>
  <dcterms:modified xsi:type="dcterms:W3CDTF">2022-10-04T02:34:05Z</dcterms:modified>
</cp:coreProperties>
</file>