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307" r:id="rId3"/>
    <p:sldId id="308" r:id="rId4"/>
    <p:sldId id="310" r:id="rId5"/>
    <p:sldId id="309" r:id="rId6"/>
    <p:sldId id="315" r:id="rId7"/>
    <p:sldId id="311" r:id="rId8"/>
    <p:sldId id="319" r:id="rId9"/>
    <p:sldId id="318" r:id="rId10"/>
    <p:sldId id="317" r:id="rId11"/>
    <p:sldId id="316" r:id="rId12"/>
    <p:sldId id="324" r:id="rId13"/>
    <p:sldId id="323" r:id="rId14"/>
    <p:sldId id="322" r:id="rId15"/>
    <p:sldId id="321" r:id="rId16"/>
    <p:sldId id="325" r:id="rId17"/>
    <p:sldId id="320" r:id="rId18"/>
    <p:sldId id="326" r:id="rId19"/>
    <p:sldId id="332" r:id="rId20"/>
    <p:sldId id="331" r:id="rId21"/>
    <p:sldId id="330" r:id="rId22"/>
    <p:sldId id="329" r:id="rId23"/>
    <p:sldId id="328" r:id="rId24"/>
    <p:sldId id="327" r:id="rId25"/>
    <p:sldId id="333" r:id="rId26"/>
    <p:sldId id="335" r:id="rId27"/>
    <p:sldId id="334" r:id="rId28"/>
    <p:sldId id="337" r:id="rId29"/>
    <p:sldId id="336" r:id="rId30"/>
    <p:sldId id="341" r:id="rId31"/>
    <p:sldId id="340" r:id="rId32"/>
    <p:sldId id="339" r:id="rId33"/>
    <p:sldId id="343" r:id="rId34"/>
    <p:sldId id="342" r:id="rId35"/>
    <p:sldId id="297" r:id="rId36"/>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SVN-Segoe UI" panose="020B060402020202020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EFE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46" d="100"/>
          <a:sy n="46" d="100"/>
        </p:scale>
        <p:origin x="75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D3AF-E4A0-A840-F036-B600C1E632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005572-0C12-A5F7-B8A1-78416810E0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B933C4-5FEE-AE5A-0566-B10BBAFDF08B}"/>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5" name="Footer Placeholder 4">
            <a:extLst>
              <a:ext uri="{FF2B5EF4-FFF2-40B4-BE49-F238E27FC236}">
                <a16:creationId xmlns:a16="http://schemas.microsoft.com/office/drawing/2014/main" id="{17ADA236-2F36-6290-5B9A-C7EE028F1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08B9B-039B-0D98-583A-5990D59EBB59}"/>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347083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208B-B956-50A7-7F65-AE1B45758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ACD83-24E8-F345-61E1-4F5C7233D8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C5FFD-0132-0FA8-CC13-F74C8640DFD2}"/>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5" name="Footer Placeholder 4">
            <a:extLst>
              <a:ext uri="{FF2B5EF4-FFF2-40B4-BE49-F238E27FC236}">
                <a16:creationId xmlns:a16="http://schemas.microsoft.com/office/drawing/2014/main" id="{EB8BA608-815F-7A1A-DD50-8EEF114E7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AC535-A17D-4364-354B-7555FA5B9782}"/>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260746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2BEF8-72B3-B51C-65EE-60606D299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70716D-5E11-2939-3D42-D3FCAC8D0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9DA74-A005-60B3-E871-32965ED056BF}"/>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5" name="Footer Placeholder 4">
            <a:extLst>
              <a:ext uri="{FF2B5EF4-FFF2-40B4-BE49-F238E27FC236}">
                <a16:creationId xmlns:a16="http://schemas.microsoft.com/office/drawing/2014/main" id="{76A3914D-1941-3790-9CE2-48ED339E5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E8BAC-1FFD-BCF1-B9FD-2F4DAC15FD54}"/>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357597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8042-9AE3-A6F1-16E8-35236D390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AEDD7D-85AF-E652-B1AE-FAF6406056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9209A-432F-39FF-C577-FF1255999041}"/>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5" name="Footer Placeholder 4">
            <a:extLst>
              <a:ext uri="{FF2B5EF4-FFF2-40B4-BE49-F238E27FC236}">
                <a16:creationId xmlns:a16="http://schemas.microsoft.com/office/drawing/2014/main" id="{2407E09E-2EF6-054B-64D7-E26ABAB6A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3DDC4-5A64-B2BB-57D8-FC416BA93222}"/>
              </a:ext>
            </a:extLst>
          </p:cNvPr>
          <p:cNvSpPr>
            <a:spLocks noGrp="1"/>
          </p:cNvSpPr>
          <p:nvPr>
            <p:ph type="sldNum" sz="quarter" idx="12"/>
          </p:nvPr>
        </p:nvSpPr>
        <p:spPr/>
        <p:txBody>
          <a:bodyPr/>
          <a:lstStyle/>
          <a:p>
            <a:fld id="{CE4C0A98-AF41-4572-A017-E35FB892A7D3}" type="slidenum">
              <a:rPr lang="en-US" smtClean="0"/>
              <a:t>‹#›</a:t>
            </a:fld>
            <a:endParaRPr lang="en-US"/>
          </a:p>
        </p:txBody>
      </p:sp>
      <p:pic>
        <p:nvPicPr>
          <p:cNvPr id="8" name="Picture 7">
            <a:extLst>
              <a:ext uri="{FF2B5EF4-FFF2-40B4-BE49-F238E27FC236}">
                <a16:creationId xmlns:a16="http://schemas.microsoft.com/office/drawing/2014/main" id="{A0C91890-5615-EA50-EC12-4349D62646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14"/>
            <a:ext cx="12191441" cy="6857685"/>
          </a:xfrm>
          <a:prstGeom prst="rect">
            <a:avLst/>
          </a:prstGeom>
        </p:spPr>
      </p:pic>
      <p:pic>
        <p:nvPicPr>
          <p:cNvPr id="9" name="Picture 8" descr="A group of people in garment&#10;&#10;Description automatically generated with low confidence">
            <a:extLst>
              <a:ext uri="{FF2B5EF4-FFF2-40B4-BE49-F238E27FC236}">
                <a16:creationId xmlns:a16="http://schemas.microsoft.com/office/drawing/2014/main" id="{E37E7926-85D2-62F3-A093-0B8621C91A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10" name="Picture 9" descr="Logo, company name&#10;&#10;Description automatically generated">
            <a:extLst>
              <a:ext uri="{FF2B5EF4-FFF2-40B4-BE49-F238E27FC236}">
                <a16:creationId xmlns:a16="http://schemas.microsoft.com/office/drawing/2014/main" id="{6610A2F0-AF6E-3EC2-88BC-A70681E24E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6882" y="114134"/>
            <a:ext cx="808315" cy="792646"/>
          </a:xfrm>
          <a:prstGeom prst="rect">
            <a:avLst/>
          </a:prstGeom>
        </p:spPr>
      </p:pic>
      <p:pic>
        <p:nvPicPr>
          <p:cNvPr id="11" name="Picture 10" descr="Logo&#10;&#10;Description automatically generated">
            <a:extLst>
              <a:ext uri="{FF2B5EF4-FFF2-40B4-BE49-F238E27FC236}">
                <a16:creationId xmlns:a16="http://schemas.microsoft.com/office/drawing/2014/main" id="{E9F1F76F-9A7A-F36F-4D45-9FD7D46895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83648" y="122852"/>
            <a:ext cx="721470" cy="792646"/>
          </a:xfrm>
          <a:prstGeom prst="rect">
            <a:avLst/>
          </a:prstGeom>
        </p:spPr>
      </p:pic>
    </p:spTree>
    <p:extLst>
      <p:ext uri="{BB962C8B-B14F-4D97-AF65-F5344CB8AC3E}">
        <p14:creationId xmlns:p14="http://schemas.microsoft.com/office/powerpoint/2010/main" val="39003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4090-DB54-DFE6-1B4F-4D95C7C5AC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AD45FD-DE78-F446-786E-2A05C4A20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619C52-0DDE-9BE7-3989-F6A0CE66DC64}"/>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5" name="Footer Placeholder 4">
            <a:extLst>
              <a:ext uri="{FF2B5EF4-FFF2-40B4-BE49-F238E27FC236}">
                <a16:creationId xmlns:a16="http://schemas.microsoft.com/office/drawing/2014/main" id="{DCFDDD52-EF10-3FF5-763C-B3810B51D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42F87-4285-D072-FA49-140FC509E18D}"/>
              </a:ext>
            </a:extLst>
          </p:cNvPr>
          <p:cNvSpPr>
            <a:spLocks noGrp="1"/>
          </p:cNvSpPr>
          <p:nvPr>
            <p:ph type="sldNum" sz="quarter" idx="12"/>
          </p:nvPr>
        </p:nvSpPr>
        <p:spPr/>
        <p:txBody>
          <a:bodyPr/>
          <a:lstStyle/>
          <a:p>
            <a:fld id="{CE4C0A98-AF41-4572-A017-E35FB892A7D3}" type="slidenum">
              <a:rPr lang="en-US" smtClean="0"/>
              <a:t>‹#›</a:t>
            </a:fld>
            <a:endParaRPr lang="en-US"/>
          </a:p>
        </p:txBody>
      </p:sp>
      <p:pic>
        <p:nvPicPr>
          <p:cNvPr id="10" name="Picture 9">
            <a:extLst>
              <a:ext uri="{FF2B5EF4-FFF2-40B4-BE49-F238E27FC236}">
                <a16:creationId xmlns:a16="http://schemas.microsoft.com/office/drawing/2014/main" id="{E47319C5-0023-EC5E-5141-96BD998C94D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314"/>
            <a:ext cx="12191441" cy="6857685"/>
          </a:xfrm>
          <a:prstGeom prst="rect">
            <a:avLst/>
          </a:prstGeom>
        </p:spPr>
      </p:pic>
      <p:pic>
        <p:nvPicPr>
          <p:cNvPr id="11" name="Picture 10" descr="A group of people in garment&#10;&#10;Description automatically generated with low confidence">
            <a:extLst>
              <a:ext uri="{FF2B5EF4-FFF2-40B4-BE49-F238E27FC236}">
                <a16:creationId xmlns:a16="http://schemas.microsoft.com/office/drawing/2014/main" id="{067A3509-2C35-95EE-B347-11550E2F0B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12" name="Picture 11" descr="Logo, company name&#10;&#10;Description automatically generated">
            <a:extLst>
              <a:ext uri="{FF2B5EF4-FFF2-40B4-BE49-F238E27FC236}">
                <a16:creationId xmlns:a16="http://schemas.microsoft.com/office/drawing/2014/main" id="{97EB31B1-1EDE-B58A-4590-6B046FD2AE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6882" y="114134"/>
            <a:ext cx="808315" cy="792646"/>
          </a:xfrm>
          <a:prstGeom prst="rect">
            <a:avLst/>
          </a:prstGeom>
        </p:spPr>
      </p:pic>
      <p:pic>
        <p:nvPicPr>
          <p:cNvPr id="13" name="Picture 12" descr="Logo&#10;&#10;Description automatically generated">
            <a:extLst>
              <a:ext uri="{FF2B5EF4-FFF2-40B4-BE49-F238E27FC236}">
                <a16:creationId xmlns:a16="http://schemas.microsoft.com/office/drawing/2014/main" id="{B3A25BB0-0232-5196-345F-2E6625C87B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83648" y="122852"/>
            <a:ext cx="721470" cy="792646"/>
          </a:xfrm>
          <a:prstGeom prst="rect">
            <a:avLst/>
          </a:prstGeom>
        </p:spPr>
      </p:pic>
    </p:spTree>
    <p:extLst>
      <p:ext uri="{BB962C8B-B14F-4D97-AF65-F5344CB8AC3E}">
        <p14:creationId xmlns:p14="http://schemas.microsoft.com/office/powerpoint/2010/main" val="256034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EA8C-B967-3845-6635-0DC1F6D11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111D70-FF6F-9B08-FE7D-C5F2026734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DE33F9-E053-065E-3EEC-1F86FC4D03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2AD266-48AF-5F55-1E15-13C0E3EC6DC5}"/>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6" name="Footer Placeholder 5">
            <a:extLst>
              <a:ext uri="{FF2B5EF4-FFF2-40B4-BE49-F238E27FC236}">
                <a16:creationId xmlns:a16="http://schemas.microsoft.com/office/drawing/2014/main" id="{A497691B-3E88-CA73-BD1E-4C3CF1C70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FFCCE-1A55-5557-9776-C27BED3E6223}"/>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40394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BBF2-6E5E-2C37-5E6E-78741DF98F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4FCC7A-0EF1-4A35-0D5A-3AA94C8551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9A2601-5529-9BC7-AFCF-A290A164BC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A55223-452F-295F-F097-B621DD4DB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9C000C-E007-7E86-E651-87868EC439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15419D-0441-7EF1-8F85-0D4CC897B4AF}"/>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8" name="Footer Placeholder 7">
            <a:extLst>
              <a:ext uri="{FF2B5EF4-FFF2-40B4-BE49-F238E27FC236}">
                <a16:creationId xmlns:a16="http://schemas.microsoft.com/office/drawing/2014/main" id="{A28C2AC0-7A58-EA0F-C0CE-3DF7127E23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5B799-9BC2-D3C3-36D2-FEE2040B33F0}"/>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224385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899A-34B1-7131-E1A7-4690EF1059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CA2F79-83D3-477F-2510-5E478FE52F64}"/>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4" name="Footer Placeholder 3">
            <a:extLst>
              <a:ext uri="{FF2B5EF4-FFF2-40B4-BE49-F238E27FC236}">
                <a16:creationId xmlns:a16="http://schemas.microsoft.com/office/drawing/2014/main" id="{E1889814-1635-90E3-9CCE-26422805D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BFBA45-A7E9-5B7B-5F71-A3B3D79D2B20}"/>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246757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D42FB8-D85F-FC71-C79E-760F3C63CCA5}"/>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3" name="Footer Placeholder 2">
            <a:extLst>
              <a:ext uri="{FF2B5EF4-FFF2-40B4-BE49-F238E27FC236}">
                <a16:creationId xmlns:a16="http://schemas.microsoft.com/office/drawing/2014/main" id="{26E5C12B-7312-6C12-A8EA-55A20F9B4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CA3103-1980-9EF9-2DBC-743A08422803}"/>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2001526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4811-44A1-0402-3DFA-E95552DED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3044AC-2FC2-0C87-89F9-5B0C33A04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CAAB8D-2FF0-A470-2A81-DF53EB207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F90E0-A684-6A54-0488-E765A54920E4}"/>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6" name="Footer Placeholder 5">
            <a:extLst>
              <a:ext uri="{FF2B5EF4-FFF2-40B4-BE49-F238E27FC236}">
                <a16:creationId xmlns:a16="http://schemas.microsoft.com/office/drawing/2014/main" id="{101251E5-A3CB-7CC1-974A-61140BDD7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66D99-98B4-449B-4F75-5D76A841897A}"/>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76616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96B7-B5FD-24B9-3962-BFC51B625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0D4BD-C024-8350-CF36-39A83DFAC1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FDB91-9B27-9B99-C784-D358D3982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83196-5FA5-AE01-5421-93C529A3ACE3}"/>
              </a:ext>
            </a:extLst>
          </p:cNvPr>
          <p:cNvSpPr>
            <a:spLocks noGrp="1"/>
          </p:cNvSpPr>
          <p:nvPr>
            <p:ph type="dt" sz="half" idx="10"/>
          </p:nvPr>
        </p:nvSpPr>
        <p:spPr/>
        <p:txBody>
          <a:bodyPr/>
          <a:lstStyle/>
          <a:p>
            <a:fld id="{D508FDE5-5AF0-4CFC-B7D4-5AB8BF593032}" type="datetimeFigureOut">
              <a:rPr lang="en-US" smtClean="0"/>
              <a:t>21/4/2023</a:t>
            </a:fld>
            <a:endParaRPr lang="en-US"/>
          </a:p>
        </p:txBody>
      </p:sp>
      <p:sp>
        <p:nvSpPr>
          <p:cNvPr id="6" name="Footer Placeholder 5">
            <a:extLst>
              <a:ext uri="{FF2B5EF4-FFF2-40B4-BE49-F238E27FC236}">
                <a16:creationId xmlns:a16="http://schemas.microsoft.com/office/drawing/2014/main" id="{043035D6-1526-F286-9023-1D87DCBD9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4F083-96E6-5BC5-4DCB-CB852F3D98E7}"/>
              </a:ext>
            </a:extLst>
          </p:cNvPr>
          <p:cNvSpPr>
            <a:spLocks noGrp="1"/>
          </p:cNvSpPr>
          <p:nvPr>
            <p:ph type="sldNum" sz="quarter" idx="12"/>
          </p:nvPr>
        </p:nvSpPr>
        <p:spPr/>
        <p:txBody>
          <a:bodyPr/>
          <a:lstStyle/>
          <a:p>
            <a:fld id="{CE4C0A98-AF41-4572-A017-E35FB892A7D3}" type="slidenum">
              <a:rPr lang="en-US" smtClean="0"/>
              <a:t>‹#›</a:t>
            </a:fld>
            <a:endParaRPr lang="en-US"/>
          </a:p>
        </p:txBody>
      </p:sp>
    </p:spTree>
    <p:extLst>
      <p:ext uri="{BB962C8B-B14F-4D97-AF65-F5344CB8AC3E}">
        <p14:creationId xmlns:p14="http://schemas.microsoft.com/office/powerpoint/2010/main" val="343566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4A5743-B596-F319-050A-0077BD615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32A4A-7508-B9E9-F938-09D274CA1C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B55C3-E347-D455-95B6-37F08DC8A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8FDE5-5AF0-4CFC-B7D4-5AB8BF593032}" type="datetimeFigureOut">
              <a:rPr lang="en-US" smtClean="0"/>
              <a:t>21/4/2023</a:t>
            </a:fld>
            <a:endParaRPr lang="en-US"/>
          </a:p>
        </p:txBody>
      </p:sp>
      <p:sp>
        <p:nvSpPr>
          <p:cNvPr id="5" name="Footer Placeholder 4">
            <a:extLst>
              <a:ext uri="{FF2B5EF4-FFF2-40B4-BE49-F238E27FC236}">
                <a16:creationId xmlns:a16="http://schemas.microsoft.com/office/drawing/2014/main" id="{58CA089E-C59D-AEC8-8097-C65DA3B69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4413D0-DAF8-7FDE-46C4-53EDBB293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C0A98-AF41-4572-A017-E35FB892A7D3}" type="slidenum">
              <a:rPr lang="en-US" smtClean="0"/>
              <a:t>‹#›</a:t>
            </a:fld>
            <a:endParaRPr lang="en-US"/>
          </a:p>
        </p:txBody>
      </p:sp>
    </p:spTree>
    <p:extLst>
      <p:ext uri="{BB962C8B-B14F-4D97-AF65-F5344CB8AC3E}">
        <p14:creationId xmlns:p14="http://schemas.microsoft.com/office/powerpoint/2010/main" val="1681616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5.png"/><Relationship Id="rId7"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5.png"/><Relationship Id="rId7"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png"/><Relationship Id="rId9"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32.jpg"/></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5.png"/><Relationship Id="rId7"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png"/><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5.png"/><Relationship Id="rId7"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5.png"/><Relationship Id="rId7"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1.jp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png"/><Relationship Id="rId7"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png"/><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6.png"/><Relationship Id="rId10" Type="http://schemas.openxmlformats.org/officeDocument/2006/relationships/image" Target="../media/image60.jpeg"/><Relationship Id="rId4" Type="http://schemas.openxmlformats.org/officeDocument/2006/relationships/image" Target="../media/image2.png"/><Relationship Id="rId9"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png"/><Relationship Id="rId7" Type="http://schemas.openxmlformats.org/officeDocument/2006/relationships/image" Target="../media/image6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pn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5.png"/><Relationship Id="rId7"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0"/>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4519" y="831392"/>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12" name="TextBox 11">
            <a:extLst>
              <a:ext uri="{FF2B5EF4-FFF2-40B4-BE49-F238E27FC236}">
                <a16:creationId xmlns:a16="http://schemas.microsoft.com/office/drawing/2014/main" id="{1968FBDA-FDE2-0D8C-262F-7C8CD31E8BB1}"/>
              </a:ext>
            </a:extLst>
          </p:cNvPr>
          <p:cNvSpPr txBox="1"/>
          <p:nvPr/>
        </p:nvSpPr>
        <p:spPr>
          <a:xfrm>
            <a:off x="3149855" y="0"/>
            <a:ext cx="5892319" cy="707886"/>
          </a:xfrm>
          <a:prstGeom prst="rect">
            <a:avLst/>
          </a:prstGeom>
          <a:noFill/>
          <a:ln>
            <a:noFill/>
          </a:ln>
        </p:spPr>
        <p:txBody>
          <a:bodyPr wrap="none" rtlCol="0">
            <a:spAutoFit/>
          </a:bodyPr>
          <a:lstStyle/>
          <a:p>
            <a:pPr algn="ctr"/>
            <a:r>
              <a:rPr lang="en-US" sz="2000" b="1" spc="130" dirty="0" smtClean="0">
                <a:ln w="34925">
                  <a:noFill/>
                  <a:round/>
                </a:ln>
                <a:solidFill>
                  <a:srgbClr val="ED3237"/>
                </a:solidFill>
                <a:latin typeface="UTM Hanzel" panose="02040603050506020204" pitchFamily="18" charset="0"/>
              </a:rPr>
              <a:t>ĐỘI TNTP HỒ </a:t>
            </a:r>
            <a:r>
              <a:rPr lang="en-US" sz="2000" b="1" spc="130" dirty="0">
                <a:ln w="34925">
                  <a:noFill/>
                  <a:round/>
                </a:ln>
                <a:solidFill>
                  <a:srgbClr val="ED3237"/>
                </a:solidFill>
                <a:latin typeface="UTM Hanzel" panose="02040603050506020204" pitchFamily="18" charset="0"/>
              </a:rPr>
              <a:t>CHÍ </a:t>
            </a:r>
            <a:r>
              <a:rPr lang="en-US" sz="2000" b="1" spc="130" dirty="0" smtClean="0">
                <a:ln w="34925">
                  <a:noFill/>
                  <a:round/>
                </a:ln>
                <a:solidFill>
                  <a:srgbClr val="ED3237"/>
                </a:solidFill>
                <a:latin typeface="UTM Hanzel" panose="02040603050506020204" pitchFamily="18" charset="0"/>
              </a:rPr>
              <a:t>MINH </a:t>
            </a:r>
            <a:endParaRPr lang="en-US" sz="2000" b="1" spc="130" dirty="0">
              <a:ln w="34925">
                <a:noFill/>
                <a:round/>
              </a:ln>
              <a:solidFill>
                <a:srgbClr val="ED3237"/>
              </a:solidFill>
              <a:latin typeface="UTM Hanzel" panose="02040603050506020204" pitchFamily="18" charset="0"/>
            </a:endParaRPr>
          </a:p>
          <a:p>
            <a:pPr algn="ctr"/>
            <a:r>
              <a:rPr lang="en-US" sz="2000" b="1" spc="130" dirty="0" smtClean="0">
                <a:ln w="34925">
                  <a:noFill/>
                  <a:round/>
                </a:ln>
                <a:solidFill>
                  <a:srgbClr val="ED3237"/>
                </a:solidFill>
                <a:latin typeface="UTM Hanzel" panose="02040603050506020204" pitchFamily="18" charset="0"/>
              </a:rPr>
              <a:t>LIÊN ĐỘI </a:t>
            </a:r>
            <a:r>
              <a:rPr lang="en-US" sz="2000" b="1" spc="130" dirty="0" smtClean="0">
                <a:ln w="34925">
                  <a:noFill/>
                  <a:round/>
                </a:ln>
                <a:solidFill>
                  <a:srgbClr val="ED3237"/>
                </a:solidFill>
                <a:latin typeface="UTM Hanzel" panose="02040603050506020204" pitchFamily="18" charset="0"/>
              </a:rPr>
              <a:t>TRƯỜNG THCS NHÂN HOÀ – TAM ĐA</a:t>
            </a:r>
          </a:p>
        </p:txBody>
      </p:sp>
      <p:sp>
        <p:nvSpPr>
          <p:cNvPr id="13" name="TextBox 12">
            <a:extLst>
              <a:ext uri="{FF2B5EF4-FFF2-40B4-BE49-F238E27FC236}">
                <a16:creationId xmlns:a16="http://schemas.microsoft.com/office/drawing/2014/main" id="{3904CB11-E24B-44BB-5FE9-96996C322C82}"/>
              </a:ext>
            </a:extLst>
          </p:cNvPr>
          <p:cNvSpPr txBox="1"/>
          <p:nvPr/>
        </p:nvSpPr>
        <p:spPr>
          <a:xfrm>
            <a:off x="4986529" y="2256946"/>
            <a:ext cx="1863972" cy="584775"/>
          </a:xfrm>
          <a:prstGeom prst="rect">
            <a:avLst/>
          </a:prstGeom>
          <a:noFill/>
        </p:spPr>
        <p:txBody>
          <a:bodyPr wrap="none" rtlCol="0">
            <a:spAutoFit/>
          </a:bodyPr>
          <a:lstStyle/>
          <a:p>
            <a:r>
              <a:rPr lang="pt-BR" sz="3200" b="1" spc="-10" dirty="0" smtClean="0">
                <a:solidFill>
                  <a:schemeClr val="accent2"/>
                </a:solidFill>
                <a:latin typeface="UTM French Vanilla" panose="02040603050506020204" pitchFamily="18" charset="0"/>
                <a:ea typeface="Calibri" panose="020F0502020204030204" pitchFamily="34" charset="0"/>
              </a:rPr>
              <a:t>HỘI NGHỊ</a:t>
            </a:r>
            <a:endParaRPr lang="en-US" sz="3200" dirty="0">
              <a:solidFill>
                <a:schemeClr val="accent2"/>
              </a:solidFill>
              <a:latin typeface="UTM French Vanilla" panose="02040603050506020204" pitchFamily="18" charset="0"/>
            </a:endParaRPr>
          </a:p>
        </p:txBody>
      </p:sp>
      <p:sp>
        <p:nvSpPr>
          <p:cNvPr id="15" name="Arrow: Pentagon 10">
            <a:extLst>
              <a:ext uri="{FF2B5EF4-FFF2-40B4-BE49-F238E27FC236}">
                <a16:creationId xmlns:a16="http://schemas.microsoft.com/office/drawing/2014/main" id="{DF99034E-8A1E-90B2-3219-6527874A0F79}"/>
              </a:ext>
            </a:extLst>
          </p:cNvPr>
          <p:cNvSpPr/>
          <p:nvPr/>
        </p:nvSpPr>
        <p:spPr>
          <a:xfrm>
            <a:off x="1219281" y="3064404"/>
            <a:ext cx="9753456" cy="1146078"/>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Arial" panose="020B0604020202020204" pitchFamily="34" charset="0"/>
                <a:cs typeface="Arial" panose="020B0604020202020204" pitchFamily="34" charset="0"/>
              </a:rPr>
              <a:t>TUYÊN TRUYỀN NGHỊ QUYẾT ĐẠI HỘI ĐOÀN CÁC CẤP TRONG CÔNG TÁC PHỤ TRÁCH ĐỘI TNTP HỒ CHÍ MINH, BẢO VỆ, CHĂM SÓC, GIÁO DỤC, </a:t>
            </a:r>
            <a:br>
              <a:rPr lang="en-US" sz="2000" b="1" dirty="0" smtClean="0">
                <a:solidFill>
                  <a:schemeClr val="bg1"/>
                </a:solidFill>
                <a:latin typeface="Arial" panose="020B0604020202020204" pitchFamily="34" charset="0"/>
                <a:cs typeface="Arial" panose="020B0604020202020204" pitchFamily="34" charset="0"/>
              </a:rPr>
            </a:br>
            <a:r>
              <a:rPr lang="en-US" sz="2000" b="1" dirty="0" smtClean="0">
                <a:solidFill>
                  <a:schemeClr val="bg1"/>
                </a:solidFill>
                <a:latin typeface="Arial" panose="020B0604020202020204" pitchFamily="34" charset="0"/>
                <a:cs typeface="Arial" panose="020B0604020202020204" pitchFamily="34" charset="0"/>
              </a:rPr>
              <a:t>THIẾU NIÊN, NHI ĐỒNG</a:t>
            </a:r>
            <a:endParaRPr lang="en-US" sz="20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89FAEF5-E0F4-8822-132B-D3763585798F}"/>
              </a:ext>
            </a:extLst>
          </p:cNvPr>
          <p:cNvSpPr txBox="1"/>
          <p:nvPr/>
        </p:nvSpPr>
        <p:spPr>
          <a:xfrm>
            <a:off x="4880649" y="4433165"/>
            <a:ext cx="4524893" cy="400110"/>
          </a:xfrm>
          <a:prstGeom prst="rect">
            <a:avLst/>
          </a:prstGeom>
          <a:noFill/>
        </p:spPr>
        <p:txBody>
          <a:bodyPr wrap="none" rtlCol="0">
            <a:spAutoFit/>
          </a:bodyPr>
          <a:lstStyle/>
          <a:p>
            <a:pPr algn="ctr"/>
            <a:r>
              <a:rPr lang="en-US" sz="2000" i="1" dirty="0" err="1" smtClean="0">
                <a:ln w="57150">
                  <a:noFill/>
                </a:ln>
                <a:solidFill>
                  <a:srgbClr val="FF0000"/>
                </a:solidFill>
                <a:latin typeface="UTM ViceroyJF" panose="02040603050506020204" pitchFamily="18" charset="0"/>
              </a:rPr>
              <a:t>Nhân</a:t>
            </a:r>
            <a:r>
              <a:rPr lang="en-US" sz="2000" i="1" dirty="0" smtClean="0">
                <a:ln w="57150">
                  <a:noFill/>
                </a:ln>
                <a:solidFill>
                  <a:srgbClr val="FF0000"/>
                </a:solidFill>
                <a:latin typeface="UTM ViceroyJF" panose="02040603050506020204" pitchFamily="18" charset="0"/>
              </a:rPr>
              <a:t> </a:t>
            </a:r>
            <a:r>
              <a:rPr lang="en-US" sz="2000" i="1" dirty="0" err="1" smtClean="0">
                <a:ln w="57150">
                  <a:noFill/>
                </a:ln>
                <a:solidFill>
                  <a:srgbClr val="FF0000"/>
                </a:solidFill>
                <a:latin typeface="UTM ViceroyJF" panose="02040603050506020204" pitchFamily="18" charset="0"/>
              </a:rPr>
              <a:t>Hoà</a:t>
            </a:r>
            <a:r>
              <a:rPr lang="en-US" sz="2000" i="1" dirty="0" smtClean="0">
                <a:ln w="57150">
                  <a:noFill/>
                </a:ln>
                <a:solidFill>
                  <a:srgbClr val="FF0000"/>
                </a:solidFill>
                <a:latin typeface="UTM ViceroyJF" panose="02040603050506020204" pitchFamily="18" charset="0"/>
              </a:rPr>
              <a:t>,</a:t>
            </a:r>
            <a:r>
              <a:rPr lang="en-US" sz="2000" i="1" dirty="0" smtClean="0">
                <a:ln w="57150">
                  <a:noFill/>
                </a:ln>
                <a:solidFill>
                  <a:srgbClr val="FF0000"/>
                </a:solidFill>
                <a:latin typeface="UTM ViceroyJF" panose="02040603050506020204" pitchFamily="18" charset="0"/>
              </a:rPr>
              <a:t> </a:t>
            </a:r>
            <a:r>
              <a:rPr lang="en-US" sz="2000" i="1" dirty="0" err="1" smtClean="0">
                <a:ln w="57150">
                  <a:noFill/>
                </a:ln>
                <a:solidFill>
                  <a:srgbClr val="FF0000"/>
                </a:solidFill>
                <a:latin typeface="UTM ViceroyJF" panose="02040603050506020204" pitchFamily="18" charset="0"/>
              </a:rPr>
              <a:t>ngày</a:t>
            </a:r>
            <a:r>
              <a:rPr lang="en-US" sz="2000" i="1" dirty="0" smtClean="0">
                <a:ln w="57150">
                  <a:noFill/>
                </a:ln>
                <a:solidFill>
                  <a:srgbClr val="FF0000"/>
                </a:solidFill>
                <a:latin typeface="UTM ViceroyJF" panose="02040603050506020204" pitchFamily="18" charset="0"/>
              </a:rPr>
              <a:t>  </a:t>
            </a:r>
            <a:r>
              <a:rPr lang="en-US" sz="2000" i="1" dirty="0" smtClean="0">
                <a:ln w="57150">
                  <a:noFill/>
                </a:ln>
                <a:solidFill>
                  <a:srgbClr val="FF0000"/>
                </a:solidFill>
                <a:latin typeface="UTM ViceroyJF" panose="02040603050506020204" pitchFamily="18" charset="0"/>
              </a:rPr>
              <a:t>22 </a:t>
            </a:r>
            <a:r>
              <a:rPr lang="en-US" sz="2000" i="1" dirty="0" err="1" smtClean="0">
                <a:ln w="57150">
                  <a:noFill/>
                </a:ln>
                <a:solidFill>
                  <a:srgbClr val="FF0000"/>
                </a:solidFill>
                <a:latin typeface="UTM ViceroyJF" panose="02040603050506020204" pitchFamily="18" charset="0"/>
              </a:rPr>
              <a:t>tháng</a:t>
            </a:r>
            <a:r>
              <a:rPr lang="en-US" sz="2000" i="1" dirty="0" smtClean="0">
                <a:ln w="57150">
                  <a:noFill/>
                </a:ln>
                <a:solidFill>
                  <a:srgbClr val="FF0000"/>
                </a:solidFill>
                <a:latin typeface="UTM ViceroyJF" panose="02040603050506020204" pitchFamily="18" charset="0"/>
              </a:rPr>
              <a:t> </a:t>
            </a:r>
            <a:r>
              <a:rPr lang="en-US" sz="2000" i="1" dirty="0">
                <a:ln w="57150">
                  <a:noFill/>
                </a:ln>
                <a:solidFill>
                  <a:srgbClr val="FF0000"/>
                </a:solidFill>
                <a:latin typeface="UTM ViceroyJF" panose="02040603050506020204" pitchFamily="18" charset="0"/>
              </a:rPr>
              <a:t> </a:t>
            </a:r>
            <a:r>
              <a:rPr lang="en-US" sz="2000" i="1" dirty="0" smtClean="0">
                <a:ln w="57150">
                  <a:noFill/>
                </a:ln>
                <a:solidFill>
                  <a:srgbClr val="FF0000"/>
                </a:solidFill>
                <a:latin typeface="UTM ViceroyJF" panose="02040603050506020204" pitchFamily="18" charset="0"/>
              </a:rPr>
              <a:t>04</a:t>
            </a:r>
            <a:r>
              <a:rPr lang="en-US" sz="2000" i="1" dirty="0" smtClean="0">
                <a:ln w="57150">
                  <a:noFill/>
                </a:ln>
                <a:solidFill>
                  <a:srgbClr val="FF0000"/>
                </a:solidFill>
                <a:latin typeface="UTM ViceroyJF" panose="02040603050506020204" pitchFamily="18" charset="0"/>
              </a:rPr>
              <a:t> </a:t>
            </a:r>
            <a:r>
              <a:rPr lang="en-US" sz="2000" i="1" dirty="0" err="1" smtClean="0">
                <a:ln w="57150">
                  <a:noFill/>
                </a:ln>
                <a:solidFill>
                  <a:srgbClr val="FF0000"/>
                </a:solidFill>
                <a:latin typeface="UTM ViceroyJF" panose="02040603050506020204" pitchFamily="18" charset="0"/>
              </a:rPr>
              <a:t>năm</a:t>
            </a:r>
            <a:r>
              <a:rPr lang="en-US" sz="2000" i="1" dirty="0" smtClean="0">
                <a:ln w="57150">
                  <a:noFill/>
                </a:ln>
                <a:solidFill>
                  <a:srgbClr val="FF0000"/>
                </a:solidFill>
                <a:latin typeface="UTM ViceroyJF" panose="02040603050506020204" pitchFamily="18" charset="0"/>
              </a:rPr>
              <a:t> 2023</a:t>
            </a:r>
            <a:endParaRPr lang="vi-VN" sz="2000" i="1" dirty="0">
              <a:ln w="57150">
                <a:noFill/>
              </a:ln>
              <a:solidFill>
                <a:srgbClr val="FF0000"/>
              </a:solidFill>
            </a:endParaRPr>
          </a:p>
        </p:txBody>
      </p:sp>
    </p:spTree>
    <p:extLst>
      <p:ext uri="{BB962C8B-B14F-4D97-AF65-F5344CB8AC3E}">
        <p14:creationId xmlns:p14="http://schemas.microsoft.com/office/powerpoint/2010/main" val="233062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26293" y="2441357"/>
            <a:ext cx="4939622" cy="1644881"/>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750117" y="2574707"/>
            <a:ext cx="4695825" cy="1323439"/>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Phong trào </a:t>
            </a:r>
            <a:r>
              <a:rPr lang="vi-VN" sz="2000" i="1">
                <a:solidFill>
                  <a:srgbClr val="002060"/>
                </a:solidFill>
                <a:latin typeface="SVN-Segoe UI" panose="020B0606040200020203" pitchFamily="34" charset="0"/>
              </a:rPr>
              <a:t>“Nghìn việc tốt” </a:t>
            </a:r>
            <a:r>
              <a:rPr lang="vi-VN" sz="2000">
                <a:solidFill>
                  <a:srgbClr val="002060"/>
                </a:solidFill>
                <a:latin typeface="SVN-Segoe UI" panose="020B0606040200020203" pitchFamily="34" charset="0"/>
              </a:rPr>
              <a:t>trong các cơ sở Đội tiếp tục được quan tâm triển khai sâu rộng bằng các hoạt động phong phú, sáng tạo</a:t>
            </a:r>
            <a:r>
              <a:rPr lang="en-US" sz="2000">
                <a:solidFill>
                  <a:srgbClr val="002060"/>
                </a:solidFill>
                <a:latin typeface="SVN-Segoe UI" panose="020B0606040200020203" pitchFamily="34" charset="0"/>
              </a:rPr>
              <a:t>.</a:t>
            </a:r>
            <a:endParaRPr lang="vi-VN" sz="2000">
              <a:solidFill>
                <a:srgbClr val="002060"/>
              </a:solidFill>
              <a:latin typeface="SVN-Segoe UI" panose="020B0606040200020203" pitchFamily="34" charset="0"/>
            </a:endParaRPr>
          </a:p>
        </p:txBody>
      </p:sp>
      <p:sp>
        <p:nvSpPr>
          <p:cNvPr id="13" name="Rectangle: Diagonal Corners Snipped 4">
            <a:extLst>
              <a:ext uri="{FF2B5EF4-FFF2-40B4-BE49-F238E27FC236}">
                <a16:creationId xmlns:a16="http://schemas.microsoft.com/office/drawing/2014/main" id="{5AC2080D-9924-9DE0-E99C-CB16E84124DC}"/>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4</a:t>
            </a:r>
          </a:p>
        </p:txBody>
      </p:sp>
      <p:grpSp>
        <p:nvGrpSpPr>
          <p:cNvPr id="14" name="Group 13">
            <a:extLst>
              <a:ext uri="{FF2B5EF4-FFF2-40B4-BE49-F238E27FC236}">
                <a16:creationId xmlns:a16="http://schemas.microsoft.com/office/drawing/2014/main" id="{C440289A-1891-4579-285F-E4878B46945E}"/>
              </a:ext>
            </a:extLst>
          </p:cNvPr>
          <p:cNvGrpSpPr/>
          <p:nvPr/>
        </p:nvGrpSpPr>
        <p:grpSpPr>
          <a:xfrm>
            <a:off x="1696617" y="2181840"/>
            <a:ext cx="3438939" cy="79370"/>
            <a:chOff x="2073965" y="2272819"/>
            <a:chExt cx="3438939" cy="79370"/>
          </a:xfrm>
        </p:grpSpPr>
        <p:cxnSp>
          <p:nvCxnSpPr>
            <p:cNvPr id="15" name="Straight Connector 14">
              <a:extLst>
                <a:ext uri="{FF2B5EF4-FFF2-40B4-BE49-F238E27FC236}">
                  <a16:creationId xmlns:a16="http://schemas.microsoft.com/office/drawing/2014/main" id="{A4C6D4BE-15F1-8638-AD8B-2E7D443684C1}"/>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44BEB2D-ADCF-4A4C-D056-F31A696D50F6}"/>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Pentagon 10">
            <a:extLst>
              <a:ext uri="{FF2B5EF4-FFF2-40B4-BE49-F238E27FC236}">
                <a16:creationId xmlns:a16="http://schemas.microsoft.com/office/drawing/2014/main" id="{DF99034E-8A1E-90B2-3219-6527874A0F79}"/>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I. </a:t>
            </a:r>
            <a:r>
              <a:rPr lang="en-US" sz="2000" b="1" dirty="0" err="1">
                <a:solidFill>
                  <a:schemeClr val="bg1"/>
                </a:solidFill>
                <a:latin typeface="Arial" panose="020B0604020202020204" pitchFamily="34" charset="0"/>
                <a:cs typeface="Arial" panose="020B0604020202020204" pitchFamily="34" charset="0"/>
              </a:rPr>
              <a:t>Những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kết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quả</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nổi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bật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trong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công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phụ</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trách</a:t>
            </a:r>
            <a:endParaRPr lang="en-US" sz="2000" b="1" dirty="0">
              <a:solidFill>
                <a:schemeClr val="bg1"/>
              </a:solidFill>
              <a:latin typeface="Arial" panose="020B0604020202020204" pitchFamily="34" charset="0"/>
              <a:cs typeface="Arial" panose="020B0604020202020204" pitchFamily="34" charset="0"/>
            </a:endParaRPr>
          </a:p>
          <a:p>
            <a:pPr algn="ctr"/>
            <a:r>
              <a:rPr lang="en-US" sz="2000" b="1" dirty="0" err="1">
                <a:solidFill>
                  <a:schemeClr val="bg1"/>
                </a:solidFill>
                <a:latin typeface="Arial" panose="020B0604020202020204" pitchFamily="34" charset="0"/>
                <a:cs typeface="Arial" panose="020B0604020202020204" pitchFamily="34" charset="0"/>
              </a:rPr>
              <a:t>Đội</a:t>
            </a:r>
            <a:r>
              <a:rPr lang="en-US" sz="2000" b="1" dirty="0">
                <a:solidFill>
                  <a:schemeClr val="bg1"/>
                </a:solidFill>
                <a:latin typeface="Arial" panose="020B0604020202020204" pitchFamily="34" charset="0"/>
                <a:cs typeface="Arial" panose="020B0604020202020204" pitchFamily="34" charset="0"/>
              </a:rPr>
              <a:t> TNTP </a:t>
            </a:r>
            <a:r>
              <a:rPr lang="en-US" sz="2000" b="1" dirty="0" err="1">
                <a:solidFill>
                  <a:schemeClr val="bg1"/>
                </a:solidFill>
                <a:latin typeface="Arial" panose="020B0604020202020204" pitchFamily="34" charset="0"/>
                <a:cs typeface="Arial" panose="020B0604020202020204" pitchFamily="34" charset="0"/>
              </a:rPr>
              <a:t>Hồ</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Chí</a:t>
            </a:r>
            <a:r>
              <a:rPr lang="en-US" sz="2000" b="1" dirty="0">
                <a:solidFill>
                  <a:schemeClr val="bg1"/>
                </a:solidFill>
                <a:latin typeface="Arial" panose="020B0604020202020204" pitchFamily="34" charset="0"/>
                <a:cs typeface="Arial" panose="020B0604020202020204" pitchFamily="34" charset="0"/>
              </a:rPr>
              <a:t> Minh,  </a:t>
            </a:r>
            <a:r>
              <a:rPr lang="en-US" sz="2000" b="1" dirty="0" err="1">
                <a:solidFill>
                  <a:schemeClr val="bg1"/>
                </a:solidFill>
                <a:latin typeface="Arial" panose="020B0604020202020204" pitchFamily="34" charset="0"/>
                <a:cs typeface="Arial" panose="020B0604020202020204" pitchFamily="34" charset="0"/>
              </a:rPr>
              <a:t>bảo</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vệ</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chăm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sóc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giáo</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dục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thiếu</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niên</a:t>
            </a:r>
            <a:r>
              <a:rPr lang="en-US" sz="2000" b="1" dirty="0">
                <a:solidFill>
                  <a:schemeClr val="bg1"/>
                </a:solidFill>
                <a:latin typeface="Arial" panose="020B0604020202020204" pitchFamily="34" charset="0"/>
                <a:cs typeface="Arial" panose="020B0604020202020204" pitchFamily="34" charset="0"/>
              </a:rPr>
              <a:t>,</a:t>
            </a:r>
          </a:p>
          <a:p>
            <a:pPr algn="ctr"/>
            <a:r>
              <a:rPr lang="en-US" sz="2000" b="1" dirty="0" err="1">
                <a:solidFill>
                  <a:schemeClr val="bg1"/>
                </a:solidFill>
                <a:latin typeface="Arial" panose="020B0604020202020204" pitchFamily="34" charset="0"/>
                <a:cs typeface="Arial" panose="020B0604020202020204" pitchFamily="34" charset="0"/>
              </a:rPr>
              <a:t>nhi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đồng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giai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đoạn</a:t>
            </a:r>
            <a:r>
              <a:rPr lang="en-US" sz="2000" b="1" dirty="0">
                <a:solidFill>
                  <a:schemeClr val="bg1"/>
                </a:solidFill>
                <a:latin typeface="Arial" panose="020B0604020202020204" pitchFamily="34" charset="0"/>
                <a:cs typeface="Arial" panose="020B0604020202020204" pitchFamily="34" charset="0"/>
              </a:rPr>
              <a:t> 2017 - 2022</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192188" y="1348836"/>
            <a:ext cx="1626351" cy="2167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8458" y="1348836"/>
            <a:ext cx="1935606" cy="21674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10516" y="3842237"/>
            <a:ext cx="1880735" cy="20618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2403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66750" y="2424064"/>
            <a:ext cx="5000625" cy="1265297"/>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742949" y="2539304"/>
            <a:ext cx="4886326" cy="1015663"/>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Phong trào </a:t>
            </a:r>
            <a:r>
              <a:rPr lang="vi-VN" sz="2000" i="1">
                <a:solidFill>
                  <a:srgbClr val="002060"/>
                </a:solidFill>
                <a:latin typeface="SVN-Segoe UI" panose="020B0606040200020203" pitchFamily="34" charset="0"/>
              </a:rPr>
              <a:t>“Kế hoạch nhỏ” </a:t>
            </a:r>
            <a:r>
              <a:rPr lang="vi-VN" sz="2000">
                <a:solidFill>
                  <a:srgbClr val="002060"/>
                </a:solidFill>
                <a:latin typeface="SVN-Segoe UI" panose="020B0606040200020203" pitchFamily="34" charset="0"/>
              </a:rPr>
              <a:t>được đổi mới, phù hợp với thực tiễn hoạt động thiếu nhi tại cơ sở.</a:t>
            </a:r>
          </a:p>
        </p:txBody>
      </p:sp>
      <p:sp>
        <p:nvSpPr>
          <p:cNvPr id="13" name="Rectangle: Diagonal Corners Snipped 4">
            <a:extLst>
              <a:ext uri="{FF2B5EF4-FFF2-40B4-BE49-F238E27FC236}">
                <a16:creationId xmlns:a16="http://schemas.microsoft.com/office/drawing/2014/main" id="{B32B4660-7B54-B944-5302-14AE0B6AD000}"/>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5</a:t>
            </a:r>
          </a:p>
        </p:txBody>
      </p:sp>
      <p:grpSp>
        <p:nvGrpSpPr>
          <p:cNvPr id="14" name="Group 13">
            <a:extLst>
              <a:ext uri="{FF2B5EF4-FFF2-40B4-BE49-F238E27FC236}">
                <a16:creationId xmlns:a16="http://schemas.microsoft.com/office/drawing/2014/main" id="{EDE3934A-5853-91A8-BE11-5424F6E1BF69}"/>
              </a:ext>
            </a:extLst>
          </p:cNvPr>
          <p:cNvGrpSpPr/>
          <p:nvPr/>
        </p:nvGrpSpPr>
        <p:grpSpPr>
          <a:xfrm>
            <a:off x="1696617" y="2181840"/>
            <a:ext cx="3438939" cy="79370"/>
            <a:chOff x="2073965" y="2272819"/>
            <a:chExt cx="3438939" cy="79370"/>
          </a:xfrm>
        </p:grpSpPr>
        <p:cxnSp>
          <p:nvCxnSpPr>
            <p:cNvPr id="15" name="Straight Connector 14">
              <a:extLst>
                <a:ext uri="{FF2B5EF4-FFF2-40B4-BE49-F238E27FC236}">
                  <a16:creationId xmlns:a16="http://schemas.microsoft.com/office/drawing/2014/main" id="{E1F66D21-ABFC-3452-16D6-477511E04901}"/>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B0661EB-745A-321F-2FA8-6F5D857D6BF2}"/>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Pentagon 10">
            <a:extLst>
              <a:ext uri="{FF2B5EF4-FFF2-40B4-BE49-F238E27FC236}">
                <a16:creationId xmlns:a16="http://schemas.microsoft.com/office/drawing/2014/main" id="{52740FBE-88A3-9F5A-7B7A-28520FD9F2A3}"/>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58625" y="4083356"/>
            <a:ext cx="2717355" cy="18115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97461" y="1992545"/>
            <a:ext cx="2778519" cy="1696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8420" y="2372885"/>
            <a:ext cx="2361828" cy="31491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48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66750" y="2424065"/>
            <a:ext cx="4905375" cy="1695850"/>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742950" y="2466471"/>
            <a:ext cx="4724400" cy="1631216"/>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Công tác xây dựng Đội có nhiều chuyển biến tích cực, Hội đồng Đội các cấp thường xuyên được củng cố, kiện toàn, phát huy tốt vai trò, nhiệm vụ phụ trách Đội Thiếu niên Tiền phong Hồ Chí Minh</a:t>
            </a:r>
            <a:r>
              <a:rPr lang="en-US" sz="2000">
                <a:solidFill>
                  <a:srgbClr val="002060"/>
                </a:solidFill>
                <a:latin typeface="SVN-Segoe UI" panose="020B0606040200020203" pitchFamily="34" charset="0"/>
              </a:rPr>
              <a:t>.</a:t>
            </a:r>
            <a:endParaRPr lang="vi-VN" sz="2000">
              <a:solidFill>
                <a:srgbClr val="002060"/>
              </a:solidFill>
              <a:latin typeface="SVN-Segoe UI" panose="020B0606040200020203" pitchFamily="34" charset="0"/>
            </a:endParaRPr>
          </a:p>
        </p:txBody>
      </p:sp>
      <p:sp>
        <p:nvSpPr>
          <p:cNvPr id="13" name="Rectangle: Diagonal Corners Snipped 6">
            <a:extLst>
              <a:ext uri="{FF2B5EF4-FFF2-40B4-BE49-F238E27FC236}">
                <a16:creationId xmlns:a16="http://schemas.microsoft.com/office/drawing/2014/main" id="{D5BBAB00-8478-7B7F-9751-92ABD338C3E7}"/>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6</a:t>
            </a:r>
          </a:p>
        </p:txBody>
      </p:sp>
      <p:grpSp>
        <p:nvGrpSpPr>
          <p:cNvPr id="14" name="Group 13">
            <a:extLst>
              <a:ext uri="{FF2B5EF4-FFF2-40B4-BE49-F238E27FC236}">
                <a16:creationId xmlns:a16="http://schemas.microsoft.com/office/drawing/2014/main" id="{76E177A5-659C-6325-53E1-6A60F46D3040}"/>
              </a:ext>
            </a:extLst>
          </p:cNvPr>
          <p:cNvGrpSpPr/>
          <p:nvPr/>
        </p:nvGrpSpPr>
        <p:grpSpPr>
          <a:xfrm>
            <a:off x="1696617" y="2181840"/>
            <a:ext cx="3438939" cy="79370"/>
            <a:chOff x="2073965" y="2272819"/>
            <a:chExt cx="3438939" cy="79370"/>
          </a:xfrm>
        </p:grpSpPr>
        <p:cxnSp>
          <p:nvCxnSpPr>
            <p:cNvPr id="15" name="Straight Connector 14">
              <a:extLst>
                <a:ext uri="{FF2B5EF4-FFF2-40B4-BE49-F238E27FC236}">
                  <a16:creationId xmlns:a16="http://schemas.microsoft.com/office/drawing/2014/main" id="{2206E691-0316-FF2C-FCB4-7B167F17AC54}"/>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AC81EF0-A2B2-1BAA-B1C8-A93B8767EF91}"/>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Pentagon 10">
            <a:extLst>
              <a:ext uri="{FF2B5EF4-FFF2-40B4-BE49-F238E27FC236}">
                <a16:creationId xmlns:a16="http://schemas.microsoft.com/office/drawing/2014/main" id="{0B66763B-F6A9-A82A-CAC5-6379286B9E50}"/>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17122" y="1980851"/>
            <a:ext cx="4578334" cy="2575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122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00076" y="2488406"/>
            <a:ext cx="4996652" cy="1315316"/>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662776" y="2640000"/>
            <a:ext cx="4895851" cy="1015663"/>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Công tác bồi dưỡng, đào tạo, huấn luyện đội ngũ cán bộ phụ trách và chỉ huy đội được chú trọng</a:t>
            </a:r>
            <a:r>
              <a:rPr lang="en-US" sz="2000">
                <a:solidFill>
                  <a:srgbClr val="002060"/>
                </a:solidFill>
                <a:latin typeface="SVN-Segoe UI" panose="020B0606040200020203" pitchFamily="34" charset="0"/>
              </a:rPr>
              <a:t>.</a:t>
            </a:r>
            <a:endParaRPr lang="vi-VN" sz="2000">
              <a:solidFill>
                <a:srgbClr val="002060"/>
              </a:solidFill>
              <a:latin typeface="SVN-Segoe UI" panose="020B0606040200020203" pitchFamily="34" charset="0"/>
            </a:endParaRPr>
          </a:p>
        </p:txBody>
      </p:sp>
      <p:pic>
        <p:nvPicPr>
          <p:cNvPr id="8" name="Picture 2" descr="Nghi lễ trao cờ cho Liên đội tạm thời tại Trại huấn luyện">
            <a:extLst>
              <a:ext uri="{FF2B5EF4-FFF2-40B4-BE49-F238E27FC236}">
                <a16:creationId xmlns:a16="http://schemas.microsoft.com/office/drawing/2014/main" id="{7616478A-5077-BAE2-BAC9-A1A31FDB8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6728" y="4189072"/>
            <a:ext cx="3244971" cy="21633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57632C6-84B3-4DD0-388E-DE0E634A3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3898" y="1893092"/>
            <a:ext cx="3051595" cy="2032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02A36766-828B-AB48-7574-589924B3A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6408" y="1893092"/>
            <a:ext cx="2723089" cy="18140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angle: Diagonal Corners Snipped 4">
            <a:extLst>
              <a:ext uri="{FF2B5EF4-FFF2-40B4-BE49-F238E27FC236}">
                <a16:creationId xmlns:a16="http://schemas.microsoft.com/office/drawing/2014/main" id="{55B73373-AD13-16F5-A4C5-A5800547CAB8}"/>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7</a:t>
            </a:r>
          </a:p>
        </p:txBody>
      </p:sp>
      <p:grpSp>
        <p:nvGrpSpPr>
          <p:cNvPr id="14" name="Group 13">
            <a:extLst>
              <a:ext uri="{FF2B5EF4-FFF2-40B4-BE49-F238E27FC236}">
                <a16:creationId xmlns:a16="http://schemas.microsoft.com/office/drawing/2014/main" id="{F30558F3-2C51-04F1-B078-46CDC33A3CD9}"/>
              </a:ext>
            </a:extLst>
          </p:cNvPr>
          <p:cNvGrpSpPr/>
          <p:nvPr/>
        </p:nvGrpSpPr>
        <p:grpSpPr>
          <a:xfrm>
            <a:off x="1696617" y="2181840"/>
            <a:ext cx="3438939" cy="79370"/>
            <a:chOff x="2073965" y="2272819"/>
            <a:chExt cx="3438939" cy="79370"/>
          </a:xfrm>
        </p:grpSpPr>
        <p:cxnSp>
          <p:nvCxnSpPr>
            <p:cNvPr id="15" name="Straight Connector 14">
              <a:extLst>
                <a:ext uri="{FF2B5EF4-FFF2-40B4-BE49-F238E27FC236}">
                  <a16:creationId xmlns:a16="http://schemas.microsoft.com/office/drawing/2014/main" id="{EBAF6734-8C1F-A9CB-4588-062ED517D483}"/>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10C53C-1A14-DAE4-2D0B-0535B900EF6E}"/>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Pentagon 10">
            <a:extLst>
              <a:ext uri="{FF2B5EF4-FFF2-40B4-BE49-F238E27FC236}">
                <a16:creationId xmlns:a16="http://schemas.microsoft.com/office/drawing/2014/main" id="{6C810528-C96A-440C-4768-2AF928C93CD9}"/>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2058" y="4189072"/>
            <a:ext cx="2893876" cy="21633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283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0" y="9297"/>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66751" y="2455068"/>
            <a:ext cx="4946788" cy="1473471"/>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740604" y="2539619"/>
            <a:ext cx="4800600" cy="1323439"/>
          </a:xfrm>
          <a:prstGeom prst="rect">
            <a:avLst/>
          </a:prstGeom>
          <a:noFill/>
        </p:spPr>
        <p:txBody>
          <a:bodyPr wrap="square" rtlCol="0">
            <a:spAutoFit/>
          </a:bodyPr>
          <a:lstStyle/>
          <a:p>
            <a:pPr algn="just"/>
            <a:r>
              <a:rPr lang="vi-VN" sz="2000" dirty="0">
                <a:solidFill>
                  <a:srgbClr val="002060"/>
                </a:solidFill>
                <a:latin typeface="SVN-Segoe UI" panose="020B0606040200020203" pitchFamily="34" charset="0"/>
              </a:rPr>
              <a:t>Cuộc vận động </a:t>
            </a:r>
            <a:r>
              <a:rPr lang="vi-VN" sz="2000" i="1" dirty="0">
                <a:solidFill>
                  <a:srgbClr val="002060"/>
                </a:solidFill>
                <a:latin typeface="SVN-Segoe UI" panose="020B0606040200020203" pitchFamily="34" charset="0"/>
              </a:rPr>
              <a:t>“Vì đàn em thân yêu”</a:t>
            </a:r>
            <a:r>
              <a:rPr lang="vi-VN" sz="2000" dirty="0">
                <a:solidFill>
                  <a:srgbClr val="002060"/>
                </a:solidFill>
                <a:latin typeface="SVN-Segoe UI" panose="020B0606040200020203" pitchFamily="34" charset="0"/>
              </a:rPr>
              <a:t> được các cấp bộ đoàn triển khai với nội dung đa dạng, hiệu quả, góp phần giúp thiếu niên, nhi đồng phát triển toàn diện</a:t>
            </a:r>
            <a:r>
              <a:rPr lang="en-US" sz="2000" dirty="0">
                <a:solidFill>
                  <a:srgbClr val="002060"/>
                </a:solidFill>
                <a:latin typeface="SVN-Segoe UI" panose="020B0606040200020203" pitchFamily="34" charset="0"/>
              </a:rPr>
              <a:t>.</a:t>
            </a:r>
            <a:endParaRPr lang="vi-VN" sz="2000" dirty="0">
              <a:solidFill>
                <a:srgbClr val="002060"/>
              </a:solidFill>
              <a:latin typeface="SVN-Segoe UI" panose="020B0606040200020203" pitchFamily="34" charset="0"/>
            </a:endParaRPr>
          </a:p>
        </p:txBody>
      </p:sp>
      <p:grpSp>
        <p:nvGrpSpPr>
          <p:cNvPr id="11" name="Group 10">
            <a:extLst>
              <a:ext uri="{FF2B5EF4-FFF2-40B4-BE49-F238E27FC236}">
                <a16:creationId xmlns:a16="http://schemas.microsoft.com/office/drawing/2014/main" id="{3F867169-F79F-F765-A947-42C47D735E84}"/>
              </a:ext>
            </a:extLst>
          </p:cNvPr>
          <p:cNvGrpSpPr/>
          <p:nvPr/>
        </p:nvGrpSpPr>
        <p:grpSpPr>
          <a:xfrm>
            <a:off x="896734" y="3827544"/>
            <a:ext cx="4473346" cy="1677522"/>
            <a:chOff x="7128104" y="3796704"/>
            <a:chExt cx="4473346" cy="1677522"/>
          </a:xfrm>
        </p:grpSpPr>
        <p:sp>
          <p:nvSpPr>
            <p:cNvPr id="12" name="TextBox 11">
              <a:extLst>
                <a:ext uri="{FF2B5EF4-FFF2-40B4-BE49-F238E27FC236}">
                  <a16:creationId xmlns:a16="http://schemas.microsoft.com/office/drawing/2014/main" id="{EB6F658F-D56E-0176-0C0A-463A21EE9F50}"/>
                </a:ext>
              </a:extLst>
            </p:cNvPr>
            <p:cNvSpPr txBox="1"/>
            <p:nvPr/>
          </p:nvSpPr>
          <p:spPr>
            <a:xfrm>
              <a:off x="7287301" y="4048190"/>
              <a:ext cx="3078276" cy="630942"/>
            </a:xfrm>
            <a:prstGeom prst="rect">
              <a:avLst/>
            </a:prstGeom>
            <a:noFill/>
          </p:spPr>
          <p:txBody>
            <a:bodyPr wrap="square">
              <a:spAutoFit/>
            </a:bodyPr>
            <a:lstStyle/>
            <a:p>
              <a:r>
                <a:rPr lang="vi-VN" sz="3500" dirty="0" smtClean="0">
                  <a:solidFill>
                    <a:srgbClr val="FF0000"/>
                  </a:solidFill>
                  <a:latin typeface="SVN-Segoe UI" panose="020B0606040200020203" pitchFamily="34" charset="0"/>
                </a:rPr>
                <a:t> </a:t>
              </a:r>
              <a:r>
                <a:rPr lang="vi-VN" sz="3500" b="1" dirty="0" smtClean="0">
                  <a:solidFill>
                    <a:srgbClr val="FF0000"/>
                  </a:solidFill>
                  <a:latin typeface="SVN-Segoe UI" panose="020B0606040200020203" pitchFamily="34" charset="0"/>
                </a:rPr>
                <a:t>114.150</a:t>
              </a:r>
              <a:endParaRPr lang="en-US" sz="3500" b="1" dirty="0">
                <a:solidFill>
                  <a:srgbClr val="FF0000"/>
                </a:solidFill>
              </a:endParaRPr>
            </a:p>
          </p:txBody>
        </p:sp>
        <p:sp>
          <p:nvSpPr>
            <p:cNvPr id="13" name="Rectangle: Rounded Corners 21">
              <a:extLst>
                <a:ext uri="{FF2B5EF4-FFF2-40B4-BE49-F238E27FC236}">
                  <a16:creationId xmlns:a16="http://schemas.microsoft.com/office/drawing/2014/main" id="{F4DF07FB-AC03-24CD-23CA-CFD4A4612C38}"/>
                </a:ext>
              </a:extLst>
            </p:cNvPr>
            <p:cNvSpPr/>
            <p:nvPr/>
          </p:nvSpPr>
          <p:spPr>
            <a:xfrm>
              <a:off x="7128104" y="4648808"/>
              <a:ext cx="4473346" cy="825418"/>
            </a:xfrm>
            <a:prstGeom prst="roundRect">
              <a:avLst/>
            </a:prstGeom>
            <a:solidFill>
              <a:schemeClr val="bg1">
                <a:alpha val="4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29DB49-B58C-287F-819E-39F2494FCD87}"/>
                </a:ext>
              </a:extLst>
            </p:cNvPr>
            <p:cNvSpPr txBox="1"/>
            <p:nvPr/>
          </p:nvSpPr>
          <p:spPr>
            <a:xfrm>
              <a:off x="7194779" y="4700822"/>
              <a:ext cx="4210050" cy="646331"/>
            </a:xfrm>
            <a:prstGeom prst="rect">
              <a:avLst/>
            </a:prstGeom>
            <a:noFill/>
          </p:spPr>
          <p:txBody>
            <a:bodyPr wrap="square">
              <a:spAutoFit/>
            </a:bodyPr>
            <a:lstStyle/>
            <a:p>
              <a:r>
                <a:rPr lang="vi-VN" sz="1800" dirty="0">
                  <a:solidFill>
                    <a:srgbClr val="002060"/>
                  </a:solidFill>
                  <a:latin typeface="SVN-Segoe UI" panose="020B0606040200020203" pitchFamily="34" charset="0"/>
                </a:rPr>
                <a:t>thiếu nhi có hoàn cảnh khó khăn được hỗ trợ, giúp đỡ</a:t>
              </a:r>
              <a:r>
                <a:rPr lang="en-US" sz="1800" dirty="0">
                  <a:solidFill>
                    <a:srgbClr val="002060"/>
                  </a:solidFill>
                  <a:latin typeface="SVN-Segoe UI" panose="020B0606040200020203" pitchFamily="34" charset="0"/>
                </a:rPr>
                <a:t>.</a:t>
              </a:r>
              <a:endParaRPr lang="en-US" dirty="0"/>
            </a:p>
          </p:txBody>
        </p:sp>
        <p:pic>
          <p:nvPicPr>
            <p:cNvPr id="15" name="Picture 4" descr="Give heart - Free hands and gestures icons">
              <a:extLst>
                <a:ext uri="{FF2B5EF4-FFF2-40B4-BE49-F238E27FC236}">
                  <a16:creationId xmlns:a16="http://schemas.microsoft.com/office/drawing/2014/main" id="{26B1799C-2662-B1AE-9202-46E63AE7A9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5466" y="3796704"/>
              <a:ext cx="843191" cy="8431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77A49FEC-313A-902F-1711-95532D01BEE1}"/>
              </a:ext>
            </a:extLst>
          </p:cNvPr>
          <p:cNvGrpSpPr/>
          <p:nvPr/>
        </p:nvGrpSpPr>
        <p:grpSpPr>
          <a:xfrm>
            <a:off x="5613539" y="1833296"/>
            <a:ext cx="3348301" cy="1660552"/>
            <a:chOff x="7313873" y="4619209"/>
            <a:chExt cx="4473346" cy="1660552"/>
          </a:xfrm>
        </p:grpSpPr>
        <p:sp>
          <p:nvSpPr>
            <p:cNvPr id="17" name="Rectangle: Rounded Corners 24">
              <a:extLst>
                <a:ext uri="{FF2B5EF4-FFF2-40B4-BE49-F238E27FC236}">
                  <a16:creationId xmlns:a16="http://schemas.microsoft.com/office/drawing/2014/main" id="{D937F61F-17ED-3B1C-8607-8334F72DD033}"/>
                </a:ext>
              </a:extLst>
            </p:cNvPr>
            <p:cNvSpPr/>
            <p:nvPr/>
          </p:nvSpPr>
          <p:spPr>
            <a:xfrm>
              <a:off x="7313873" y="5454343"/>
              <a:ext cx="4473346" cy="825418"/>
            </a:xfrm>
            <a:prstGeom prst="roundRect">
              <a:avLst/>
            </a:prstGeom>
            <a:solidFill>
              <a:schemeClr val="bg1">
                <a:alpha val="4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8508B13-9234-9C2B-AF2E-5B64DD49580D}"/>
                </a:ext>
              </a:extLst>
            </p:cNvPr>
            <p:cNvSpPr txBox="1"/>
            <p:nvPr/>
          </p:nvSpPr>
          <p:spPr>
            <a:xfrm>
              <a:off x="9255446" y="4862036"/>
              <a:ext cx="1863155" cy="630942"/>
            </a:xfrm>
            <a:prstGeom prst="rect">
              <a:avLst/>
            </a:prstGeom>
            <a:noFill/>
          </p:spPr>
          <p:txBody>
            <a:bodyPr wrap="square">
              <a:spAutoFit/>
            </a:bodyPr>
            <a:lstStyle/>
            <a:p>
              <a:r>
                <a:rPr lang="vi-VN" sz="3500" b="1" dirty="0" smtClean="0">
                  <a:solidFill>
                    <a:srgbClr val="FF0000"/>
                  </a:solidFill>
                  <a:latin typeface="SVN-Segoe UI" panose="020B0606040200020203" pitchFamily="34" charset="0"/>
                </a:rPr>
                <a:t>69</a:t>
              </a:r>
              <a:endParaRPr lang="en-US" sz="3500" b="1" dirty="0">
                <a:solidFill>
                  <a:srgbClr val="FF0000"/>
                </a:solidFill>
              </a:endParaRPr>
            </a:p>
          </p:txBody>
        </p:sp>
        <p:sp>
          <p:nvSpPr>
            <p:cNvPr id="19" name="TextBox 18">
              <a:extLst>
                <a:ext uri="{FF2B5EF4-FFF2-40B4-BE49-F238E27FC236}">
                  <a16:creationId xmlns:a16="http://schemas.microsoft.com/office/drawing/2014/main" id="{6D2F78A0-D30C-59B3-6DA8-01EAF1C4E50F}"/>
                </a:ext>
              </a:extLst>
            </p:cNvPr>
            <p:cNvSpPr txBox="1"/>
            <p:nvPr/>
          </p:nvSpPr>
          <p:spPr>
            <a:xfrm>
              <a:off x="7380548" y="5506357"/>
              <a:ext cx="4210050" cy="646331"/>
            </a:xfrm>
            <a:prstGeom prst="rect">
              <a:avLst/>
            </a:prstGeom>
            <a:noFill/>
          </p:spPr>
          <p:txBody>
            <a:bodyPr wrap="square">
              <a:spAutoFit/>
            </a:bodyPr>
            <a:lstStyle/>
            <a:p>
              <a:r>
                <a:rPr lang="vi-VN" sz="1800" dirty="0" smtClean="0">
                  <a:solidFill>
                    <a:srgbClr val="002060"/>
                  </a:solidFill>
                  <a:latin typeface="SVN-Segoe UI" panose="020B0606040200020203" pitchFamily="34" charset="0"/>
                </a:rPr>
                <a:t>Nhà khăn quàng Đỏ được </a:t>
              </a:r>
              <a:r>
                <a:rPr lang="vi-VN" sz="1800" dirty="0">
                  <a:solidFill>
                    <a:srgbClr val="002060"/>
                  </a:solidFill>
                  <a:latin typeface="SVN-Segoe UI" panose="020B0606040200020203" pitchFamily="34" charset="0"/>
                </a:rPr>
                <a:t>các cấp bộ Đoàn </a:t>
              </a:r>
              <a:r>
                <a:rPr lang="vi-VN" sz="1800" dirty="0" smtClean="0">
                  <a:solidFill>
                    <a:srgbClr val="002060"/>
                  </a:solidFill>
                  <a:latin typeface="SVN-Segoe UI" panose="020B0606040200020203" pitchFamily="34" charset="0"/>
                </a:rPr>
                <a:t>hỗ trợ xây dựng.</a:t>
              </a:r>
              <a:endParaRPr lang="en-US" dirty="0"/>
            </a:p>
          </p:txBody>
        </p:sp>
        <p:pic>
          <p:nvPicPr>
            <p:cNvPr id="20" name="Picture 10" descr="237,143 Building Icons - Free in SVG, PNG, ICO - IconScout">
              <a:extLst>
                <a:ext uri="{FF2B5EF4-FFF2-40B4-BE49-F238E27FC236}">
                  <a16:creationId xmlns:a16="http://schemas.microsoft.com/office/drawing/2014/main" id="{C89A54CB-DEC5-5521-DAA3-4DCA7C045F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4129" y="4619209"/>
              <a:ext cx="843191" cy="84319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Diagonal Corners Snipped 4">
            <a:extLst>
              <a:ext uri="{FF2B5EF4-FFF2-40B4-BE49-F238E27FC236}">
                <a16:creationId xmlns:a16="http://schemas.microsoft.com/office/drawing/2014/main" id="{06CBAB6B-F188-F688-0454-B45272659E35}"/>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8</a:t>
            </a:r>
          </a:p>
        </p:txBody>
      </p:sp>
      <p:grpSp>
        <p:nvGrpSpPr>
          <p:cNvPr id="22" name="Group 21">
            <a:extLst>
              <a:ext uri="{FF2B5EF4-FFF2-40B4-BE49-F238E27FC236}">
                <a16:creationId xmlns:a16="http://schemas.microsoft.com/office/drawing/2014/main" id="{6F7A7FED-C0B8-8945-8CAB-52DC3211DC84}"/>
              </a:ext>
            </a:extLst>
          </p:cNvPr>
          <p:cNvGrpSpPr/>
          <p:nvPr/>
        </p:nvGrpSpPr>
        <p:grpSpPr>
          <a:xfrm>
            <a:off x="1696617" y="2181840"/>
            <a:ext cx="3438939" cy="79370"/>
            <a:chOff x="2073965" y="2272819"/>
            <a:chExt cx="3438939" cy="79370"/>
          </a:xfrm>
        </p:grpSpPr>
        <p:cxnSp>
          <p:nvCxnSpPr>
            <p:cNvPr id="23" name="Straight Connector 22">
              <a:extLst>
                <a:ext uri="{FF2B5EF4-FFF2-40B4-BE49-F238E27FC236}">
                  <a16:creationId xmlns:a16="http://schemas.microsoft.com/office/drawing/2014/main" id="{C05E355A-103E-B0D5-5A62-B013CDBA1866}"/>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EF9BA25-DB0A-0DDA-5EED-C7DB77E4D6BC}"/>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Arrow: Pentagon 10">
            <a:extLst>
              <a:ext uri="{FF2B5EF4-FFF2-40B4-BE49-F238E27FC236}">
                <a16:creationId xmlns:a16="http://schemas.microsoft.com/office/drawing/2014/main" id="{285B30C3-9087-999F-B211-899256ADF91E}"/>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41204" y="4180661"/>
            <a:ext cx="3171929" cy="17842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2478" y="1908146"/>
            <a:ext cx="2816478" cy="18785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44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66751" y="2359195"/>
            <a:ext cx="5042848" cy="1724610"/>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763813" y="2413377"/>
            <a:ext cx="4895851" cy="1631216"/>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Các hoạt động phối hợp với các cấp, các ngành, các tổ chức, cá nhân trong xây dựng, triển khai thực hiện Luật Trẻ em, thúc đẩy quyền tham gia của trẻ em được quan tâm, chú trọng</a:t>
            </a:r>
            <a:r>
              <a:rPr lang="en-US" sz="2000">
                <a:solidFill>
                  <a:srgbClr val="002060"/>
                </a:solidFill>
                <a:latin typeface="SVN-Segoe UI" panose="020B0606040200020203" pitchFamily="34" charset="0"/>
              </a:rPr>
              <a:t>.</a:t>
            </a:r>
            <a:endParaRPr lang="vi-VN" sz="2000">
              <a:solidFill>
                <a:srgbClr val="002060"/>
              </a:solidFill>
              <a:latin typeface="SVN-Segoe UI" panose="020B0606040200020203" pitchFamily="34" charset="0"/>
            </a:endParaRPr>
          </a:p>
        </p:txBody>
      </p:sp>
      <p:sp>
        <p:nvSpPr>
          <p:cNvPr id="11" name="Rectangle: Rounded Corners 7">
            <a:extLst>
              <a:ext uri="{FF2B5EF4-FFF2-40B4-BE49-F238E27FC236}">
                <a16:creationId xmlns:a16="http://schemas.microsoft.com/office/drawing/2014/main" id="{F4B74585-FDED-A312-966E-187C055BE1D7}"/>
              </a:ext>
            </a:extLst>
          </p:cNvPr>
          <p:cNvSpPr/>
          <p:nvPr/>
        </p:nvSpPr>
        <p:spPr>
          <a:xfrm>
            <a:off x="763813" y="4644909"/>
            <a:ext cx="4473346" cy="825418"/>
          </a:xfrm>
          <a:prstGeom prst="roundRect">
            <a:avLst/>
          </a:prstGeom>
          <a:solidFill>
            <a:schemeClr val="bg1">
              <a:alpha val="4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a:solidFill>
                  <a:srgbClr val="002060"/>
                </a:solidFill>
                <a:latin typeface="SVN-Segoe UI" panose="020B0606040200020203" pitchFamily="34" charset="0"/>
              </a:rPr>
              <a:t>Lượ</a:t>
            </a:r>
            <a:r>
              <a:rPr lang="en-US">
                <a:solidFill>
                  <a:srgbClr val="002060"/>
                </a:solidFill>
                <a:latin typeface="SVN-Segoe UI" panose="020B0606040200020203" pitchFamily="34" charset="0"/>
              </a:rPr>
              <a:t>t thiếu nhi, phụ trách thiếu nhi được tuyên truyền về Luật Trẻ em.</a:t>
            </a:r>
            <a:endParaRPr lang="en-US"/>
          </a:p>
        </p:txBody>
      </p:sp>
      <p:sp>
        <p:nvSpPr>
          <p:cNvPr id="12" name="TextBox 11">
            <a:extLst>
              <a:ext uri="{FF2B5EF4-FFF2-40B4-BE49-F238E27FC236}">
                <a16:creationId xmlns:a16="http://schemas.microsoft.com/office/drawing/2014/main" id="{E701EB87-0261-D65D-F175-840F80BBF332}"/>
              </a:ext>
            </a:extLst>
          </p:cNvPr>
          <p:cNvSpPr txBox="1"/>
          <p:nvPr/>
        </p:nvSpPr>
        <p:spPr>
          <a:xfrm>
            <a:off x="763813" y="4052626"/>
            <a:ext cx="3682603" cy="677108"/>
          </a:xfrm>
          <a:prstGeom prst="rect">
            <a:avLst/>
          </a:prstGeom>
          <a:noFill/>
        </p:spPr>
        <p:txBody>
          <a:bodyPr wrap="square">
            <a:spAutoFit/>
          </a:bodyPr>
          <a:lstStyle/>
          <a:p>
            <a:r>
              <a:rPr lang="en-US" sz="3800" b="1">
                <a:solidFill>
                  <a:srgbClr val="FF0000"/>
                </a:solidFill>
                <a:latin typeface="SVN-Segoe UI" panose="020B0606040200020203" pitchFamily="34" charset="0"/>
              </a:rPr>
              <a:t>&gt;4.000.000</a:t>
            </a:r>
            <a:endParaRPr lang="en-US" sz="3800" b="1">
              <a:solidFill>
                <a:srgbClr val="FF0000"/>
              </a:solidFill>
            </a:endParaRPr>
          </a:p>
        </p:txBody>
      </p:sp>
      <p:sp>
        <p:nvSpPr>
          <p:cNvPr id="15" name="Rectangle: Diagonal Corners Snipped 4">
            <a:extLst>
              <a:ext uri="{FF2B5EF4-FFF2-40B4-BE49-F238E27FC236}">
                <a16:creationId xmlns:a16="http://schemas.microsoft.com/office/drawing/2014/main" id="{746723FC-B309-7727-EE32-A78C4B4DCD21}"/>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9</a:t>
            </a:r>
          </a:p>
        </p:txBody>
      </p:sp>
      <p:grpSp>
        <p:nvGrpSpPr>
          <p:cNvPr id="16" name="Group 15">
            <a:extLst>
              <a:ext uri="{FF2B5EF4-FFF2-40B4-BE49-F238E27FC236}">
                <a16:creationId xmlns:a16="http://schemas.microsoft.com/office/drawing/2014/main" id="{6284D842-5945-CD22-41A3-90A1BF105595}"/>
              </a:ext>
            </a:extLst>
          </p:cNvPr>
          <p:cNvGrpSpPr/>
          <p:nvPr/>
        </p:nvGrpSpPr>
        <p:grpSpPr>
          <a:xfrm>
            <a:off x="1696617" y="2181840"/>
            <a:ext cx="3438939" cy="79370"/>
            <a:chOff x="2073965" y="2272819"/>
            <a:chExt cx="3438939" cy="79370"/>
          </a:xfrm>
        </p:grpSpPr>
        <p:cxnSp>
          <p:nvCxnSpPr>
            <p:cNvPr id="17" name="Straight Connector 16">
              <a:extLst>
                <a:ext uri="{FF2B5EF4-FFF2-40B4-BE49-F238E27FC236}">
                  <a16:creationId xmlns:a16="http://schemas.microsoft.com/office/drawing/2014/main" id="{9303AD4B-43FA-237B-7561-06F1A946DB9D}"/>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2855072-41E3-A213-F04F-8D36281A4A2D}"/>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 name="Arrow: Pentagon 10">
            <a:extLst>
              <a:ext uri="{FF2B5EF4-FFF2-40B4-BE49-F238E27FC236}">
                <a16:creationId xmlns:a16="http://schemas.microsoft.com/office/drawing/2014/main" id="{B6446AD1-F3E7-61EE-C35F-F5BBBFE05E91}"/>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5591" y="3814268"/>
            <a:ext cx="3221838" cy="16612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2906" y="1562701"/>
            <a:ext cx="2815178" cy="18767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3524" y="1562701"/>
            <a:ext cx="2776698" cy="17271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0051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558610" y="2492206"/>
            <a:ext cx="5267325" cy="1594024"/>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737078" y="2643719"/>
            <a:ext cx="4895851" cy="1323439"/>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Công tác tham mưu, phối hợp của Đoàn các cấp trong đầu tư xây dựng mới và nâng cấp các thiết chế văn hóa phục vụ thiếu nhi từng bước được quan tâm</a:t>
            </a:r>
            <a:r>
              <a:rPr lang="en-US" sz="2000">
                <a:solidFill>
                  <a:srgbClr val="002060"/>
                </a:solidFill>
                <a:latin typeface="SVN-Segoe UI" panose="020B0606040200020203" pitchFamily="34" charset="0"/>
              </a:rPr>
              <a:t>.</a:t>
            </a:r>
            <a:endParaRPr lang="vi-VN" sz="2000">
              <a:solidFill>
                <a:srgbClr val="002060"/>
              </a:solidFill>
              <a:latin typeface="SVN-Segoe UI" panose="020B0606040200020203" pitchFamily="34" charset="0"/>
            </a:endParaRPr>
          </a:p>
        </p:txBody>
      </p:sp>
      <p:grpSp>
        <p:nvGrpSpPr>
          <p:cNvPr id="11" name="Group 10">
            <a:extLst>
              <a:ext uri="{FF2B5EF4-FFF2-40B4-BE49-F238E27FC236}">
                <a16:creationId xmlns:a16="http://schemas.microsoft.com/office/drawing/2014/main" id="{D9CAA2D5-C9E4-757D-D0AA-668EA40610BE}"/>
              </a:ext>
            </a:extLst>
          </p:cNvPr>
          <p:cNvGrpSpPr/>
          <p:nvPr/>
        </p:nvGrpSpPr>
        <p:grpSpPr>
          <a:xfrm>
            <a:off x="4100366" y="3962922"/>
            <a:ext cx="4473346" cy="1801121"/>
            <a:chOff x="201612" y="3605436"/>
            <a:chExt cx="4473346" cy="1801121"/>
          </a:xfrm>
        </p:grpSpPr>
        <p:sp>
          <p:nvSpPr>
            <p:cNvPr id="12" name="Rectangle: Rounded Corners 15">
              <a:extLst>
                <a:ext uri="{FF2B5EF4-FFF2-40B4-BE49-F238E27FC236}">
                  <a16:creationId xmlns:a16="http://schemas.microsoft.com/office/drawing/2014/main" id="{6EC53EAD-F173-86B5-F904-8F404AEB5D06}"/>
                </a:ext>
              </a:extLst>
            </p:cNvPr>
            <p:cNvSpPr/>
            <p:nvPr/>
          </p:nvSpPr>
          <p:spPr>
            <a:xfrm>
              <a:off x="201612" y="4581139"/>
              <a:ext cx="4473346" cy="825418"/>
            </a:xfrm>
            <a:prstGeom prst="roundRect">
              <a:avLst/>
            </a:prstGeom>
            <a:solidFill>
              <a:schemeClr val="bg1">
                <a:alpha val="41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8969E85-38F7-1154-76AB-0D4ED1410590}"/>
                </a:ext>
              </a:extLst>
            </p:cNvPr>
            <p:cNvSpPr txBox="1"/>
            <p:nvPr/>
          </p:nvSpPr>
          <p:spPr>
            <a:xfrm>
              <a:off x="201612" y="3886534"/>
              <a:ext cx="2019300" cy="630942"/>
            </a:xfrm>
            <a:prstGeom prst="rect">
              <a:avLst/>
            </a:prstGeom>
            <a:noFill/>
          </p:spPr>
          <p:txBody>
            <a:bodyPr wrap="square">
              <a:spAutoFit/>
            </a:bodyPr>
            <a:lstStyle/>
            <a:p>
              <a:r>
                <a:rPr lang="vi-VN" sz="3500" b="1">
                  <a:solidFill>
                    <a:srgbClr val="FF0000"/>
                  </a:solidFill>
                  <a:latin typeface="SVN-Segoe UI" panose="020B0606040200020203" pitchFamily="34" charset="0"/>
                </a:rPr>
                <a:t>15.242</a:t>
              </a:r>
              <a:endParaRPr lang="en-US" sz="3500" b="1">
                <a:solidFill>
                  <a:srgbClr val="FF0000"/>
                </a:solidFill>
              </a:endParaRPr>
            </a:p>
          </p:txBody>
        </p:sp>
        <p:sp>
          <p:nvSpPr>
            <p:cNvPr id="14" name="TextBox 13">
              <a:extLst>
                <a:ext uri="{FF2B5EF4-FFF2-40B4-BE49-F238E27FC236}">
                  <a16:creationId xmlns:a16="http://schemas.microsoft.com/office/drawing/2014/main" id="{27A918B1-ED48-4916-9E19-B1FFBE006801}"/>
                </a:ext>
              </a:extLst>
            </p:cNvPr>
            <p:cNvSpPr txBox="1"/>
            <p:nvPr/>
          </p:nvSpPr>
          <p:spPr>
            <a:xfrm>
              <a:off x="268286" y="4633153"/>
              <a:ext cx="4308361" cy="646331"/>
            </a:xfrm>
            <a:prstGeom prst="rect">
              <a:avLst/>
            </a:prstGeom>
            <a:noFill/>
          </p:spPr>
          <p:txBody>
            <a:bodyPr wrap="square">
              <a:spAutoFit/>
            </a:bodyPr>
            <a:lstStyle/>
            <a:p>
              <a:pPr algn="just"/>
              <a:r>
                <a:rPr lang="vi-VN" sz="1800">
                  <a:solidFill>
                    <a:srgbClr val="002060"/>
                  </a:solidFill>
                  <a:latin typeface="SVN-Segoe UI" panose="020B0606040200020203" pitchFamily="34" charset="0"/>
                </a:rPr>
                <a:t>điểm sinh hoạt, vui chơi cho thanh thiếu nhi được toàn Đoàn xây dựng mới</a:t>
              </a:r>
              <a:r>
                <a:rPr lang="en-US" sz="1800">
                  <a:solidFill>
                    <a:srgbClr val="002060"/>
                  </a:solidFill>
                  <a:latin typeface="SVN-Segoe UI" panose="020B0606040200020203" pitchFamily="34" charset="0"/>
                </a:rPr>
                <a:t>.</a:t>
              </a:r>
              <a:r>
                <a:rPr lang="vi-VN" sz="1800">
                  <a:solidFill>
                    <a:srgbClr val="002060"/>
                  </a:solidFill>
                  <a:latin typeface="SVN-Segoe UI" panose="020B0606040200020203" pitchFamily="34" charset="0"/>
                </a:rPr>
                <a:t> </a:t>
              </a:r>
              <a:endParaRPr lang="en-US"/>
            </a:p>
          </p:txBody>
        </p:sp>
        <p:pic>
          <p:nvPicPr>
            <p:cNvPr id="15" name="Picture 2" descr="Playground Clip Art Images – Browse 8,838 Stock Photos, Vectors, and Video  | Adobe Stock">
              <a:extLst>
                <a:ext uri="{FF2B5EF4-FFF2-40B4-BE49-F238E27FC236}">
                  <a16:creationId xmlns:a16="http://schemas.microsoft.com/office/drawing/2014/main" id="{FB8253F9-A4D8-D7E1-6061-5017A202544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556" b="91944" l="7063" r="93556">
                          <a14:foregroundMark x1="13755" y1="69167" x2="13755" y2="69167"/>
                          <a14:foregroundMark x1="59851" y1="57500" x2="74845" y2="55833"/>
                          <a14:foregroundMark x1="71128" y1="89444" x2="71128" y2="89444"/>
                          <a14:foregroundMark x1="85254" y1="67500" x2="85254" y2="67500"/>
                          <a14:foregroundMark x1="94052" y1="82222" x2="94052" y2="82222"/>
                          <a14:foregroundMark x1="8426" y1="77500" x2="8426" y2="77500"/>
                          <a14:foregroundMark x1="49442" y1="10556" x2="49814" y2="5833"/>
                          <a14:foregroundMark x1="45849" y1="92222" x2="45849" y2="92222"/>
                          <a14:foregroundMark x1="84758" y1="73056" x2="84758" y2="73056"/>
                          <a14:foregroundMark x1="7063" y1="80556" x2="7063" y2="80556"/>
                        </a14:backgroundRemoval>
                      </a14:imgEffect>
                    </a14:imgLayer>
                  </a14:imgProps>
                </a:ext>
                <a:ext uri="{28A0092B-C50C-407E-A947-70E740481C1C}">
                  <a14:useLocalDpi xmlns:a14="http://schemas.microsoft.com/office/drawing/2010/main" val="0"/>
                </a:ext>
              </a:extLst>
            </a:blip>
            <a:srcRect/>
            <a:stretch>
              <a:fillRect/>
            </a:stretch>
          </p:blipFill>
          <p:spPr bwMode="auto">
            <a:xfrm>
              <a:off x="1808541" y="3605436"/>
              <a:ext cx="2105139" cy="93909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Diagonal Corners Snipped 4">
            <a:extLst>
              <a:ext uri="{FF2B5EF4-FFF2-40B4-BE49-F238E27FC236}">
                <a16:creationId xmlns:a16="http://schemas.microsoft.com/office/drawing/2014/main" id="{2CF4E698-66F8-5F7F-19C4-42C12543CD7B}"/>
              </a:ext>
            </a:extLst>
          </p:cNvPr>
          <p:cNvSpPr/>
          <p:nvPr/>
        </p:nvSpPr>
        <p:spPr>
          <a:xfrm>
            <a:off x="666749" y="1751851"/>
            <a:ext cx="1060133"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10</a:t>
            </a:r>
          </a:p>
        </p:txBody>
      </p:sp>
      <p:grpSp>
        <p:nvGrpSpPr>
          <p:cNvPr id="17" name="Group 16">
            <a:extLst>
              <a:ext uri="{FF2B5EF4-FFF2-40B4-BE49-F238E27FC236}">
                <a16:creationId xmlns:a16="http://schemas.microsoft.com/office/drawing/2014/main" id="{AA5C5224-09A1-1D03-411C-5C05CCD74009}"/>
              </a:ext>
            </a:extLst>
          </p:cNvPr>
          <p:cNvGrpSpPr/>
          <p:nvPr/>
        </p:nvGrpSpPr>
        <p:grpSpPr>
          <a:xfrm>
            <a:off x="1676400" y="2255387"/>
            <a:ext cx="3438939" cy="79370"/>
            <a:chOff x="2073965" y="2272819"/>
            <a:chExt cx="3438939" cy="79370"/>
          </a:xfrm>
        </p:grpSpPr>
        <p:cxnSp>
          <p:nvCxnSpPr>
            <p:cNvPr id="18" name="Straight Connector 17">
              <a:extLst>
                <a:ext uri="{FF2B5EF4-FFF2-40B4-BE49-F238E27FC236}">
                  <a16:creationId xmlns:a16="http://schemas.microsoft.com/office/drawing/2014/main" id="{3EAB6ADA-DA46-FE74-FA8F-6077A20434FF}"/>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FCD00C0-DD6D-FBC4-349B-140864B8960C}"/>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0" name="Arrow: Pentagon 10">
            <a:extLst>
              <a:ext uri="{FF2B5EF4-FFF2-40B4-BE49-F238E27FC236}">
                <a16:creationId xmlns:a16="http://schemas.microsoft.com/office/drawing/2014/main" id="{A7A2FFA5-E06D-A524-5532-DAEECB88074E}"/>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78754" y="1658351"/>
            <a:ext cx="2913233" cy="1970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93035" y="3661290"/>
            <a:ext cx="2695261" cy="17964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88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TextBox 5">
            <a:extLst>
              <a:ext uri="{FF2B5EF4-FFF2-40B4-BE49-F238E27FC236}">
                <a16:creationId xmlns:a16="http://schemas.microsoft.com/office/drawing/2014/main" id="{EB9CE806-DAA7-0A7A-B5BA-77E12256CA28}"/>
              </a:ext>
            </a:extLst>
          </p:cNvPr>
          <p:cNvSpPr txBox="1"/>
          <p:nvPr/>
        </p:nvSpPr>
        <p:spPr>
          <a:xfrm>
            <a:off x="263410" y="2896365"/>
            <a:ext cx="11623790" cy="1240206"/>
          </a:xfrm>
          <a:prstGeom prst="rect">
            <a:avLst/>
          </a:prstGeom>
          <a:noFill/>
          <a:ln>
            <a:noFill/>
          </a:ln>
        </p:spPr>
        <p:txBody>
          <a:bodyPr wrap="square" rtlCol="0">
            <a:spAutoFit/>
          </a:bodyPr>
          <a:lstStyle/>
          <a:p>
            <a:pPr algn="ctr"/>
            <a:r>
              <a:rPr lang="en-US" sz="2400" b="1" spc="130">
                <a:ln w="34925">
                  <a:noFill/>
                  <a:round/>
                </a:ln>
                <a:solidFill>
                  <a:srgbClr val="ED3237"/>
                </a:solidFill>
                <a:latin typeface="UTM Hanzel" panose="02040603050506020204" pitchFamily="18" charset="0"/>
              </a:rPr>
              <a:t>MỘT SỐ HẠN CHẾ, KHÓ KHĂN VÀ BÀI HỌC KINH NGHIỆM</a:t>
            </a:r>
          </a:p>
          <a:p>
            <a:pPr algn="ctr"/>
            <a:r>
              <a:rPr lang="en-US" sz="2400" b="1" spc="130">
                <a:ln w="34925">
                  <a:noFill/>
                  <a:round/>
                </a:ln>
                <a:solidFill>
                  <a:srgbClr val="ED3237"/>
                </a:solidFill>
                <a:latin typeface="UTM Hanzel" panose="02040603050506020204" pitchFamily="18" charset="0"/>
              </a:rPr>
              <a:t>TRONG CÔNG TÁC PHỤ TRÁCH ĐỘI TNTP HỒ CHÍ MINH, BẢO VỆ,</a:t>
            </a:r>
          </a:p>
          <a:p>
            <a:pPr algn="ctr"/>
            <a:r>
              <a:rPr lang="en-US" sz="2400" b="1" spc="130">
                <a:ln w="34925">
                  <a:noFill/>
                  <a:round/>
                </a:ln>
                <a:solidFill>
                  <a:srgbClr val="ED3237"/>
                </a:solidFill>
                <a:latin typeface="UTM Hanzel" panose="02040603050506020204" pitchFamily="18" charset="0"/>
              </a:rPr>
              <a:t>CHĂM SÓC, GIÁO DỤC THIẾU NIÊN, NHI ĐỒNG GIAI ĐOẠN 2022-2027</a:t>
            </a:r>
          </a:p>
        </p:txBody>
      </p:sp>
      <p:sp>
        <p:nvSpPr>
          <p:cNvPr id="7" name="TextBox 6">
            <a:extLst>
              <a:ext uri="{FF2B5EF4-FFF2-40B4-BE49-F238E27FC236}">
                <a16:creationId xmlns:a16="http://schemas.microsoft.com/office/drawing/2014/main" id="{E0D0B8DB-EFE0-9A25-B2E9-9F20B5180150}"/>
              </a:ext>
            </a:extLst>
          </p:cNvPr>
          <p:cNvSpPr txBox="1"/>
          <p:nvPr/>
        </p:nvSpPr>
        <p:spPr>
          <a:xfrm>
            <a:off x="4456362" y="2116290"/>
            <a:ext cx="3058851" cy="707886"/>
          </a:xfrm>
          <a:prstGeom prst="rect">
            <a:avLst/>
          </a:prstGeom>
          <a:noFill/>
        </p:spPr>
        <p:txBody>
          <a:bodyPr wrap="none" rtlCol="0">
            <a:spAutoFit/>
          </a:bodyPr>
          <a:lstStyle/>
          <a:p>
            <a:r>
              <a:rPr lang="pt-BR" sz="4000" b="1" spc="-10">
                <a:solidFill>
                  <a:schemeClr val="accent2"/>
                </a:solidFill>
                <a:effectLst/>
                <a:latin typeface="UTM French Vanilla" panose="02040603050506020204" pitchFamily="18" charset="0"/>
                <a:ea typeface="Calibri" panose="020F0502020204030204" pitchFamily="34" charset="0"/>
              </a:rPr>
              <a:t>2- Phần thứ hai</a:t>
            </a:r>
            <a:endParaRPr lang="en-US" sz="4000">
              <a:solidFill>
                <a:schemeClr val="accent2"/>
              </a:solidFill>
              <a:latin typeface="UTM French Vanilla" panose="020406030505060202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Tree>
    <p:extLst>
      <p:ext uri="{BB962C8B-B14F-4D97-AF65-F5344CB8AC3E}">
        <p14:creationId xmlns:p14="http://schemas.microsoft.com/office/powerpoint/2010/main" val="3634395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10">
            <a:extLst>
              <a:ext uri="{FF2B5EF4-FFF2-40B4-BE49-F238E27FC236}">
                <a16:creationId xmlns:a16="http://schemas.microsoft.com/office/drawing/2014/main" id="{882AA0D0-58EC-AC36-70C3-4C72FB31E30F}"/>
              </a:ext>
            </a:extLst>
          </p:cNvPr>
          <p:cNvSpPr/>
          <p:nvPr/>
        </p:nvSpPr>
        <p:spPr>
          <a:xfrm>
            <a:off x="1483858" y="271503"/>
            <a:ext cx="9224284"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II. Một số hạn chế, khó khăn và bài học kinh nghiệm trong công tác</a:t>
            </a:r>
          </a:p>
          <a:p>
            <a:pPr algn="ctr"/>
            <a:r>
              <a:rPr lang="en-US" sz="2000" b="1">
                <a:solidFill>
                  <a:schemeClr val="bg1"/>
                </a:solidFill>
                <a:latin typeface="Arial" panose="020B0604020202020204" pitchFamily="34" charset="0"/>
                <a:cs typeface="Arial" panose="020B0604020202020204" pitchFamily="34" charset="0"/>
              </a:rPr>
              <a:t>phụ trách 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2022-2027</a:t>
            </a:r>
          </a:p>
        </p:txBody>
      </p:sp>
      <p:grpSp>
        <p:nvGrpSpPr>
          <p:cNvPr id="8" name="Group 7">
            <a:extLst>
              <a:ext uri="{FF2B5EF4-FFF2-40B4-BE49-F238E27FC236}">
                <a16:creationId xmlns:a16="http://schemas.microsoft.com/office/drawing/2014/main" id="{578803B8-01D3-93AD-9054-5E631A3FAA93}"/>
              </a:ext>
            </a:extLst>
          </p:cNvPr>
          <p:cNvGrpSpPr/>
          <p:nvPr/>
        </p:nvGrpSpPr>
        <p:grpSpPr>
          <a:xfrm>
            <a:off x="844518" y="2089110"/>
            <a:ext cx="6029340" cy="923332"/>
            <a:chOff x="-2046556" y="3264531"/>
            <a:chExt cx="6029340" cy="923332"/>
          </a:xfrm>
        </p:grpSpPr>
        <p:sp>
          <p:nvSpPr>
            <p:cNvPr id="9" name="Rectangle: Diagonal Corners Rounded 2">
              <a:extLst>
                <a:ext uri="{FF2B5EF4-FFF2-40B4-BE49-F238E27FC236}">
                  <a16:creationId xmlns:a16="http://schemas.microsoft.com/office/drawing/2014/main" id="{81C010A4-A8B3-A355-6FB0-945F4A384BFE}"/>
                </a:ext>
              </a:extLst>
            </p:cNvPr>
            <p:cNvSpPr/>
            <p:nvPr/>
          </p:nvSpPr>
          <p:spPr>
            <a:xfrm>
              <a:off x="-1467432" y="3264532"/>
              <a:ext cx="5450216" cy="923331"/>
            </a:xfrm>
            <a:prstGeom prst="round2Diag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F82794D-63AF-12EB-7406-C75370655132}"/>
                </a:ext>
              </a:extLst>
            </p:cNvPr>
            <p:cNvSpPr/>
            <p:nvPr/>
          </p:nvSpPr>
          <p:spPr>
            <a:xfrm>
              <a:off x="-2046556" y="3264531"/>
              <a:ext cx="923331" cy="92333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1</a:t>
              </a:r>
            </a:p>
          </p:txBody>
        </p:sp>
      </p:grpSp>
      <p:grpSp>
        <p:nvGrpSpPr>
          <p:cNvPr id="12" name="Group 11">
            <a:extLst>
              <a:ext uri="{FF2B5EF4-FFF2-40B4-BE49-F238E27FC236}">
                <a16:creationId xmlns:a16="http://schemas.microsoft.com/office/drawing/2014/main" id="{4862B946-9AC6-39AA-E80D-19FC316F40AA}"/>
              </a:ext>
            </a:extLst>
          </p:cNvPr>
          <p:cNvGrpSpPr/>
          <p:nvPr/>
        </p:nvGrpSpPr>
        <p:grpSpPr>
          <a:xfrm>
            <a:off x="5435600" y="3497991"/>
            <a:ext cx="5911882" cy="923331"/>
            <a:chOff x="5022442" y="3648189"/>
            <a:chExt cx="5911882" cy="923331"/>
          </a:xfrm>
        </p:grpSpPr>
        <p:sp>
          <p:nvSpPr>
            <p:cNvPr id="13" name="Rectangle: Diagonal Corners Rounded 3">
              <a:extLst>
                <a:ext uri="{FF2B5EF4-FFF2-40B4-BE49-F238E27FC236}">
                  <a16:creationId xmlns:a16="http://schemas.microsoft.com/office/drawing/2014/main" id="{43AA338E-FD2A-6367-61A8-233CECADA4C8}"/>
                </a:ext>
              </a:extLst>
            </p:cNvPr>
            <p:cNvSpPr/>
            <p:nvPr/>
          </p:nvSpPr>
          <p:spPr>
            <a:xfrm>
              <a:off x="5484108" y="3648189"/>
              <a:ext cx="5450216" cy="923331"/>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369ADE-6FDD-F3D3-A756-691CDF6E7513}"/>
                </a:ext>
              </a:extLst>
            </p:cNvPr>
            <p:cNvSpPr/>
            <p:nvPr/>
          </p:nvSpPr>
          <p:spPr>
            <a:xfrm>
              <a:off x="5022442" y="3648189"/>
              <a:ext cx="923331" cy="92333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2</a:t>
              </a:r>
            </a:p>
          </p:txBody>
        </p:sp>
      </p:grpSp>
      <p:sp>
        <p:nvSpPr>
          <p:cNvPr id="15" name="TextBox 14">
            <a:extLst>
              <a:ext uri="{FF2B5EF4-FFF2-40B4-BE49-F238E27FC236}">
                <a16:creationId xmlns:a16="http://schemas.microsoft.com/office/drawing/2014/main" id="{0AC4D5B1-A064-945D-5B17-6E90F88B9FC4}"/>
              </a:ext>
            </a:extLst>
          </p:cNvPr>
          <p:cNvSpPr txBox="1"/>
          <p:nvPr/>
        </p:nvSpPr>
        <p:spPr>
          <a:xfrm>
            <a:off x="1819571" y="2304553"/>
            <a:ext cx="4658358" cy="492443"/>
          </a:xfrm>
          <a:prstGeom prst="rect">
            <a:avLst/>
          </a:prstGeom>
          <a:noFill/>
        </p:spPr>
        <p:txBody>
          <a:bodyPr wrap="square">
            <a:spAutoFit/>
          </a:bodyPr>
          <a:lstStyle/>
          <a:p>
            <a:pPr marL="115888" algn="just"/>
            <a:r>
              <a:rPr lang="vi-VN" sz="2600" b="1">
                <a:solidFill>
                  <a:srgbClr val="C00000"/>
                </a:solidFill>
                <a:latin typeface="Arial" charset="0"/>
                <a:ea typeface="Arial" charset="0"/>
                <a:cs typeface="Arial" charset="0"/>
              </a:rPr>
              <a:t>Một số hạn chế, khó khăn</a:t>
            </a:r>
          </a:p>
        </p:txBody>
      </p:sp>
      <p:sp>
        <p:nvSpPr>
          <p:cNvPr id="16" name="TextBox 15">
            <a:extLst>
              <a:ext uri="{FF2B5EF4-FFF2-40B4-BE49-F238E27FC236}">
                <a16:creationId xmlns:a16="http://schemas.microsoft.com/office/drawing/2014/main" id="{69CB27E2-6A17-560E-D95D-526553D65EC0}"/>
              </a:ext>
            </a:extLst>
          </p:cNvPr>
          <p:cNvSpPr txBox="1"/>
          <p:nvPr/>
        </p:nvSpPr>
        <p:spPr>
          <a:xfrm>
            <a:off x="6524027" y="3713434"/>
            <a:ext cx="4658358" cy="492443"/>
          </a:xfrm>
          <a:prstGeom prst="rect">
            <a:avLst/>
          </a:prstGeom>
          <a:noFill/>
        </p:spPr>
        <p:txBody>
          <a:bodyPr wrap="square">
            <a:spAutoFit/>
          </a:bodyPr>
          <a:lstStyle/>
          <a:p>
            <a:pPr marL="115888" algn="just"/>
            <a:r>
              <a:rPr lang="vi-VN" sz="2600" b="1">
                <a:solidFill>
                  <a:srgbClr val="002060"/>
                </a:solidFill>
                <a:latin typeface="Arial" charset="0"/>
                <a:ea typeface="Arial" charset="0"/>
                <a:cs typeface="Arial" charset="0"/>
              </a:rPr>
              <a:t>Một số bài học kinh nghiệm</a:t>
            </a:r>
          </a:p>
        </p:txBody>
      </p:sp>
    </p:spTree>
    <p:extLst>
      <p:ext uri="{BB962C8B-B14F-4D97-AF65-F5344CB8AC3E}">
        <p14:creationId xmlns:p14="http://schemas.microsoft.com/office/powerpoint/2010/main" val="81278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2418398" y="328605"/>
            <a:ext cx="3887153" cy="87680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Một số hạn chế, khó khăn</a:t>
            </a:r>
          </a:p>
        </p:txBody>
      </p:sp>
      <p:sp>
        <p:nvSpPr>
          <p:cNvPr id="8" name="Arrow: Pentagon 3">
            <a:extLst>
              <a:ext uri="{FF2B5EF4-FFF2-40B4-BE49-F238E27FC236}">
                <a16:creationId xmlns:a16="http://schemas.microsoft.com/office/drawing/2014/main" id="{C33D3CE8-83A0-56E3-1DDB-5FAE905E87E1}"/>
              </a:ext>
            </a:extLst>
          </p:cNvPr>
          <p:cNvSpPr/>
          <p:nvPr/>
        </p:nvSpPr>
        <p:spPr>
          <a:xfrm>
            <a:off x="1542596" y="462208"/>
            <a:ext cx="1009650" cy="609600"/>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sp>
        <p:nvSpPr>
          <p:cNvPr id="9" name="Rectangle: Rounded Corners 9">
            <a:extLst>
              <a:ext uri="{FF2B5EF4-FFF2-40B4-BE49-F238E27FC236}">
                <a16:creationId xmlns:a16="http://schemas.microsoft.com/office/drawing/2014/main" id="{A7063B09-E2B3-4937-374C-AAF3B19D5B4D}"/>
              </a:ext>
            </a:extLst>
          </p:cNvPr>
          <p:cNvSpPr/>
          <p:nvPr/>
        </p:nvSpPr>
        <p:spPr>
          <a:xfrm>
            <a:off x="792481" y="1893121"/>
            <a:ext cx="5513070" cy="1338177"/>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7816AB-56AD-66D0-8948-BD4768F1A8B3}"/>
              </a:ext>
            </a:extLst>
          </p:cNvPr>
          <p:cNvSpPr txBox="1"/>
          <p:nvPr/>
        </p:nvSpPr>
        <p:spPr>
          <a:xfrm>
            <a:off x="913446" y="1984803"/>
            <a:ext cx="5182554" cy="1077218"/>
          </a:xfrm>
          <a:prstGeom prst="rect">
            <a:avLst/>
          </a:prstGeom>
          <a:noFill/>
        </p:spPr>
        <p:txBody>
          <a:bodyPr wrap="square" rtlCol="0">
            <a:spAutoFit/>
          </a:bodyPr>
          <a:lstStyle/>
          <a:p>
            <a:pPr algn="just"/>
            <a:r>
              <a:rPr lang="en-US" sz="1600">
                <a:solidFill>
                  <a:srgbClr val="002060"/>
                </a:solidFill>
                <a:latin typeface="SVN-Segoe UI" panose="020B0606040200020203" pitchFamily="34" charset="0"/>
              </a:rPr>
              <a:t>C</a:t>
            </a:r>
            <a:r>
              <a:rPr lang="vi-VN" sz="1600">
                <a:solidFill>
                  <a:srgbClr val="002060"/>
                </a:solidFill>
                <a:latin typeface="SVN-Segoe UI" panose="020B0606040200020203" pitchFamily="34" charset="0"/>
              </a:rPr>
              <a:t>ông tác chỉ đạo tổng kết, nhân rộng các mô hình hay, hiệu quả chưa được thực hiện thường xuyên. Trong bối cảnh tình hình dịch Covid-19, việc chỉ đạo đổi mới nội dung, phương thức hoạt động </a:t>
            </a:r>
            <a:r>
              <a:rPr lang="en-US" sz="1600">
                <a:solidFill>
                  <a:srgbClr val="002060"/>
                </a:solidFill>
                <a:latin typeface="SVN-Segoe UI" panose="020B0606040200020203" pitchFamily="34" charset="0"/>
              </a:rPr>
              <a:t>chưa kịp thời.</a:t>
            </a:r>
            <a:endParaRPr lang="vi-VN" sz="1600">
              <a:solidFill>
                <a:srgbClr val="002060"/>
              </a:solidFill>
              <a:latin typeface="SVN-Segoe UI" panose="020B0606040200020203" pitchFamily="34" charset="0"/>
            </a:endParaRPr>
          </a:p>
        </p:txBody>
      </p:sp>
      <p:sp>
        <p:nvSpPr>
          <p:cNvPr id="12" name="Rectangle: Rounded Corners 4">
            <a:extLst>
              <a:ext uri="{FF2B5EF4-FFF2-40B4-BE49-F238E27FC236}">
                <a16:creationId xmlns:a16="http://schemas.microsoft.com/office/drawing/2014/main" id="{5AF7125C-187A-6423-D9D9-14D97A009667}"/>
              </a:ext>
            </a:extLst>
          </p:cNvPr>
          <p:cNvSpPr/>
          <p:nvPr/>
        </p:nvSpPr>
        <p:spPr>
          <a:xfrm>
            <a:off x="6494415" y="1891210"/>
            <a:ext cx="4876800" cy="1338177"/>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175635-6F04-A705-939E-0E46D6AC5660}"/>
              </a:ext>
            </a:extLst>
          </p:cNvPr>
          <p:cNvSpPr txBox="1"/>
          <p:nvPr/>
        </p:nvSpPr>
        <p:spPr>
          <a:xfrm>
            <a:off x="6494415" y="1984803"/>
            <a:ext cx="4683511" cy="830997"/>
          </a:xfrm>
          <a:prstGeom prst="rect">
            <a:avLst/>
          </a:prstGeom>
          <a:noFill/>
        </p:spPr>
        <p:txBody>
          <a:bodyPr wrap="square" rtlCol="0">
            <a:spAutoFit/>
          </a:bodyPr>
          <a:lstStyle/>
          <a:p>
            <a:pPr algn="just"/>
            <a:r>
              <a:rPr lang="vi-VN" sz="1600">
                <a:solidFill>
                  <a:srgbClr val="002060"/>
                </a:solidFill>
                <a:latin typeface="SVN-Segoe UI" panose="020B0606040200020203" pitchFamily="34" charset="0"/>
              </a:rPr>
              <a:t>Hoạt động của Hội đồng Đội cấp xã tại một số địa phương vẫn chưa phát huy được hiệu quả</a:t>
            </a:r>
            <a:r>
              <a:rPr lang="en-US" sz="1600">
                <a:solidFill>
                  <a:srgbClr val="002060"/>
                </a:solidFill>
                <a:latin typeface="SVN-Segoe UI" panose="020B0606040200020203" pitchFamily="34" charset="0"/>
              </a:rPr>
              <a:t>, cơ chế phối hợp còn gặp nhiều khó khăn.</a:t>
            </a:r>
            <a:endParaRPr lang="vi-VN" sz="1600">
              <a:solidFill>
                <a:srgbClr val="002060"/>
              </a:solidFill>
              <a:latin typeface="SVN-Segoe UI" panose="020B0606040200020203" pitchFamily="34" charset="0"/>
            </a:endParaRPr>
          </a:p>
        </p:txBody>
      </p:sp>
      <p:sp>
        <p:nvSpPr>
          <p:cNvPr id="14" name="Rectangle: Diagonal Corners Snipped 11">
            <a:extLst>
              <a:ext uri="{FF2B5EF4-FFF2-40B4-BE49-F238E27FC236}">
                <a16:creationId xmlns:a16="http://schemas.microsoft.com/office/drawing/2014/main" id="{EE1CD0DD-4894-4C7F-9353-747837F86B24}"/>
              </a:ext>
            </a:extLst>
          </p:cNvPr>
          <p:cNvSpPr/>
          <p:nvPr/>
        </p:nvSpPr>
        <p:spPr>
          <a:xfrm>
            <a:off x="792481" y="1383913"/>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1.1</a:t>
            </a:r>
          </a:p>
        </p:txBody>
      </p:sp>
      <p:sp>
        <p:nvSpPr>
          <p:cNvPr id="15" name="Rectangle: Diagonal Corners Snipped 15">
            <a:extLst>
              <a:ext uri="{FF2B5EF4-FFF2-40B4-BE49-F238E27FC236}">
                <a16:creationId xmlns:a16="http://schemas.microsoft.com/office/drawing/2014/main" id="{A2AAC358-3D26-429C-8A64-656C18AEF94F}"/>
              </a:ext>
            </a:extLst>
          </p:cNvPr>
          <p:cNvSpPr/>
          <p:nvPr/>
        </p:nvSpPr>
        <p:spPr>
          <a:xfrm>
            <a:off x="6494415" y="1383913"/>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1.2</a:t>
            </a:r>
          </a:p>
        </p:txBody>
      </p:sp>
      <p:sp>
        <p:nvSpPr>
          <p:cNvPr id="16" name="Rectangle: Rounded Corners 20">
            <a:extLst>
              <a:ext uri="{FF2B5EF4-FFF2-40B4-BE49-F238E27FC236}">
                <a16:creationId xmlns:a16="http://schemas.microsoft.com/office/drawing/2014/main" id="{06981893-4D8D-E922-43B8-4A05E51DDA7C}"/>
              </a:ext>
            </a:extLst>
          </p:cNvPr>
          <p:cNvSpPr/>
          <p:nvPr/>
        </p:nvSpPr>
        <p:spPr>
          <a:xfrm>
            <a:off x="792481" y="3903695"/>
            <a:ext cx="5513070" cy="1338177"/>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071AFF-F484-1DC3-0975-5E532535AF3B}"/>
              </a:ext>
            </a:extLst>
          </p:cNvPr>
          <p:cNvSpPr txBox="1"/>
          <p:nvPr/>
        </p:nvSpPr>
        <p:spPr>
          <a:xfrm>
            <a:off x="913446" y="3995377"/>
            <a:ext cx="5182554" cy="1077218"/>
          </a:xfrm>
          <a:prstGeom prst="rect">
            <a:avLst/>
          </a:prstGeom>
          <a:noFill/>
        </p:spPr>
        <p:txBody>
          <a:bodyPr wrap="square" rtlCol="0">
            <a:spAutoFit/>
          </a:bodyPr>
          <a:lstStyle/>
          <a:p>
            <a:pPr algn="just"/>
            <a:r>
              <a:rPr lang="vi-VN" sz="1600">
                <a:solidFill>
                  <a:srgbClr val="002060"/>
                </a:solidFill>
                <a:latin typeface="SVN-Segoe UI" panose="020B0606040200020203" pitchFamily="34" charset="0"/>
              </a:rPr>
              <a:t>Đội ngũ cán bộ theo dõi, phụ trách triển khai thực hiện Luật Trẻ em của các cấp bộ Đoàn còn thiếu, chưa có nhiều kinh nghiệm,…</a:t>
            </a:r>
            <a:r>
              <a:rPr lang="en-US" sz="1600">
                <a:solidFill>
                  <a:srgbClr val="002060"/>
                </a:solidFill>
                <a:latin typeface="SVN-Segoe UI" panose="020B0606040200020203" pitchFamily="34" charset="0"/>
              </a:rPr>
              <a:t> Việc lên tiếng bảo vệ quyền lợi trẻ em chưa kịp thời.</a:t>
            </a:r>
            <a:endParaRPr lang="vi-VN" sz="1600">
              <a:solidFill>
                <a:srgbClr val="002060"/>
              </a:solidFill>
              <a:latin typeface="SVN-Segoe UI" panose="020B0606040200020203" pitchFamily="34" charset="0"/>
            </a:endParaRPr>
          </a:p>
        </p:txBody>
      </p:sp>
      <p:sp>
        <p:nvSpPr>
          <p:cNvPr id="18" name="Rectangle: Rounded Corners 22">
            <a:extLst>
              <a:ext uri="{FF2B5EF4-FFF2-40B4-BE49-F238E27FC236}">
                <a16:creationId xmlns:a16="http://schemas.microsoft.com/office/drawing/2014/main" id="{610CEB74-9432-F4DE-BC80-F86826BAF801}"/>
              </a:ext>
            </a:extLst>
          </p:cNvPr>
          <p:cNvSpPr/>
          <p:nvPr/>
        </p:nvSpPr>
        <p:spPr>
          <a:xfrm>
            <a:off x="6494415" y="3901784"/>
            <a:ext cx="4876800" cy="1338177"/>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D4724C0-3BDF-CFA9-3743-F6880336ABEB}"/>
              </a:ext>
            </a:extLst>
          </p:cNvPr>
          <p:cNvSpPr txBox="1"/>
          <p:nvPr/>
        </p:nvSpPr>
        <p:spPr>
          <a:xfrm>
            <a:off x="6494415" y="3995377"/>
            <a:ext cx="4683511" cy="1077218"/>
          </a:xfrm>
          <a:prstGeom prst="rect">
            <a:avLst/>
          </a:prstGeom>
          <a:noFill/>
        </p:spPr>
        <p:txBody>
          <a:bodyPr wrap="square" rtlCol="0">
            <a:spAutoFit/>
          </a:bodyPr>
          <a:lstStyle/>
          <a:p>
            <a:pPr algn="just"/>
            <a:r>
              <a:rPr lang="vi-VN" sz="1600" dirty="0">
                <a:solidFill>
                  <a:srgbClr val="002060"/>
                </a:solidFill>
                <a:latin typeface="SVN-Segoe UI" panose="020B0606040200020203" pitchFamily="34" charset="0"/>
              </a:rPr>
              <a:t>Công tác tham mưu duy trì, phát huy các thiết chế văn hóa, vui chơi giải trí cho thiếu nhi còn nhiều khó kh</a:t>
            </a:r>
            <a:r>
              <a:rPr lang="en-US" sz="1600" dirty="0" err="1">
                <a:solidFill>
                  <a:srgbClr val="002060"/>
                </a:solidFill>
                <a:latin typeface="SVN-Segoe UI" panose="020B0606040200020203" pitchFamily="34" charset="0"/>
              </a:rPr>
              <a:t>ăn</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số</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lượng</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Nhà</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thiếu</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nhi</a:t>
            </a:r>
            <a:r>
              <a:rPr lang="en-US" sz="1600" dirty="0">
                <a:solidFill>
                  <a:srgbClr val="002060"/>
                </a:solidFill>
                <a:latin typeface="SVN-Segoe UI" panose="020B0606040200020203" pitchFamily="34" charset="0"/>
              </a:rPr>
              <a:t> </a:t>
            </a:r>
            <a:r>
              <a:rPr lang="en-US" sz="1600" dirty="0" err="1" smtClean="0">
                <a:solidFill>
                  <a:srgbClr val="002060"/>
                </a:solidFill>
                <a:latin typeface="SVN-Segoe UI" panose="020B0606040200020203" pitchFamily="34" charset="0"/>
              </a:rPr>
              <a:t>cấp</a:t>
            </a:r>
            <a:r>
              <a:rPr lang="en-US" sz="1600" dirty="0" smtClean="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huyện</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giảm</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dần</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theo</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các</a:t>
            </a:r>
            <a:r>
              <a:rPr lang="en-US" sz="1600" dirty="0">
                <a:solidFill>
                  <a:srgbClr val="002060"/>
                </a:solidFill>
                <a:latin typeface="SVN-Segoe UI" panose="020B0606040200020203" pitchFamily="34" charset="0"/>
              </a:rPr>
              <a:t> </a:t>
            </a:r>
            <a:r>
              <a:rPr lang="en-US" sz="1600" dirty="0" err="1">
                <a:solidFill>
                  <a:srgbClr val="002060"/>
                </a:solidFill>
                <a:latin typeface="SVN-Segoe UI" panose="020B0606040200020203" pitchFamily="34" charset="0"/>
              </a:rPr>
              <a:t>năm</a:t>
            </a:r>
            <a:r>
              <a:rPr lang="en-US" sz="1600" dirty="0">
                <a:solidFill>
                  <a:srgbClr val="002060"/>
                </a:solidFill>
                <a:latin typeface="SVN-Segoe UI" panose="020B0606040200020203" pitchFamily="34" charset="0"/>
              </a:rPr>
              <a:t>.</a:t>
            </a:r>
            <a:endParaRPr lang="vi-VN" sz="1600" dirty="0">
              <a:solidFill>
                <a:srgbClr val="002060"/>
              </a:solidFill>
              <a:latin typeface="SVN-Segoe UI" panose="020B0606040200020203" pitchFamily="34" charset="0"/>
            </a:endParaRPr>
          </a:p>
        </p:txBody>
      </p:sp>
      <p:sp>
        <p:nvSpPr>
          <p:cNvPr id="20" name="Rectangle: Diagonal Corners Snipped 24">
            <a:extLst>
              <a:ext uri="{FF2B5EF4-FFF2-40B4-BE49-F238E27FC236}">
                <a16:creationId xmlns:a16="http://schemas.microsoft.com/office/drawing/2014/main" id="{4CFC6559-7384-6F48-AA32-9C0C2815E95D}"/>
              </a:ext>
            </a:extLst>
          </p:cNvPr>
          <p:cNvSpPr/>
          <p:nvPr/>
        </p:nvSpPr>
        <p:spPr>
          <a:xfrm>
            <a:off x="792481" y="3394487"/>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1.3</a:t>
            </a:r>
          </a:p>
        </p:txBody>
      </p:sp>
      <p:sp>
        <p:nvSpPr>
          <p:cNvPr id="21" name="Rectangle: Diagonal Corners Snipped 25">
            <a:extLst>
              <a:ext uri="{FF2B5EF4-FFF2-40B4-BE49-F238E27FC236}">
                <a16:creationId xmlns:a16="http://schemas.microsoft.com/office/drawing/2014/main" id="{77C36689-596D-3D93-C770-6ABD6DE387F7}"/>
              </a:ext>
            </a:extLst>
          </p:cNvPr>
          <p:cNvSpPr/>
          <p:nvPr/>
        </p:nvSpPr>
        <p:spPr>
          <a:xfrm>
            <a:off x="6494415" y="3394487"/>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1.4</a:t>
            </a:r>
          </a:p>
        </p:txBody>
      </p:sp>
    </p:spTree>
    <p:extLst>
      <p:ext uri="{BB962C8B-B14F-4D97-AF65-F5344CB8AC3E}">
        <p14:creationId xmlns:p14="http://schemas.microsoft.com/office/powerpoint/2010/main" val="5197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1)">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heel(1)">
                                      <p:cBhvr>
                                        <p:cTn id="40" dur="2000"/>
                                        <p:tgtEl>
                                          <p:spTgt spid="18"/>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heel(1)">
                                      <p:cBhvr>
                                        <p:cTn id="43" dur="2000"/>
                                        <p:tgtEl>
                                          <p:spTgt spid="19"/>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3" grpId="0"/>
      <p:bldP spid="14" grpId="0" animBg="1"/>
      <p:bldP spid="15" grpId="0" animBg="1"/>
      <p:bldP spid="16" grpId="0" animBg="1"/>
      <p:bldP spid="17" grpId="0"/>
      <p:bldP spid="18" grpId="0" animBg="1"/>
      <p:bldP spid="19" grpId="0"/>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9" name="TextBox 8">
            <a:extLst>
              <a:ext uri="{FF2B5EF4-FFF2-40B4-BE49-F238E27FC236}">
                <a16:creationId xmlns:a16="http://schemas.microsoft.com/office/drawing/2014/main" id="{1968FBDA-FDE2-0D8C-262F-7C8CD31E8BB1}"/>
              </a:ext>
            </a:extLst>
          </p:cNvPr>
          <p:cNvSpPr txBox="1"/>
          <p:nvPr/>
        </p:nvSpPr>
        <p:spPr>
          <a:xfrm>
            <a:off x="2289853" y="886160"/>
            <a:ext cx="7784823" cy="1631216"/>
          </a:xfrm>
          <a:prstGeom prst="rect">
            <a:avLst/>
          </a:prstGeom>
          <a:noFill/>
          <a:ln>
            <a:noFill/>
          </a:ln>
        </p:spPr>
        <p:txBody>
          <a:bodyPr wrap="none" rtlCol="0">
            <a:spAutoFit/>
          </a:bodyPr>
          <a:lstStyle/>
          <a:p>
            <a:pPr algn="ctr"/>
            <a:r>
              <a:rPr lang="en-US" sz="2000" b="1" spc="130" dirty="0">
                <a:ln w="34925">
                  <a:noFill/>
                  <a:round/>
                </a:ln>
                <a:solidFill>
                  <a:srgbClr val="ED3237"/>
                </a:solidFill>
                <a:latin typeface="UTM Hanzel" panose="02040603050506020204" pitchFamily="18" charset="0"/>
              </a:rPr>
              <a:t>NHỮNG KẾT QUẢ NỔI BẬT </a:t>
            </a:r>
          </a:p>
          <a:p>
            <a:pPr algn="ctr"/>
            <a:r>
              <a:rPr lang="en-US" sz="2000" b="1" spc="130" dirty="0">
                <a:ln w="34925">
                  <a:noFill/>
                  <a:round/>
                </a:ln>
                <a:solidFill>
                  <a:srgbClr val="ED3237"/>
                </a:solidFill>
                <a:latin typeface="UTM Hanzel" panose="02040603050506020204" pitchFamily="18" charset="0"/>
              </a:rPr>
              <a:t>TRONG CÔNG TÁC PHỤ TRÁCH </a:t>
            </a:r>
          </a:p>
          <a:p>
            <a:pPr algn="ctr"/>
            <a:r>
              <a:rPr lang="en-US" sz="2000" b="1" spc="130" dirty="0">
                <a:ln w="34925">
                  <a:noFill/>
                  <a:round/>
                </a:ln>
                <a:solidFill>
                  <a:srgbClr val="ED3237"/>
                </a:solidFill>
                <a:latin typeface="UTM Hanzel" panose="02040603050506020204" pitchFamily="18" charset="0"/>
              </a:rPr>
              <a:t>ĐỘI THIẾU NIÊN TIỀN PHONG HỒ CHÍ MINH, </a:t>
            </a:r>
          </a:p>
          <a:p>
            <a:pPr algn="ctr"/>
            <a:r>
              <a:rPr lang="en-US" sz="2000" b="1" spc="130" dirty="0">
                <a:ln w="34925">
                  <a:noFill/>
                  <a:round/>
                </a:ln>
                <a:solidFill>
                  <a:srgbClr val="ED3237"/>
                </a:solidFill>
                <a:latin typeface="UTM Hanzel" panose="02040603050506020204" pitchFamily="18" charset="0"/>
              </a:rPr>
              <a:t>BẢO VỆ, CHĂM SÓC, GIÁO DỤC THIẾU NIÊN, NHI ĐỒNG </a:t>
            </a:r>
          </a:p>
          <a:p>
            <a:pPr algn="ctr"/>
            <a:r>
              <a:rPr lang="en-US" sz="2000" b="1" spc="130" dirty="0">
                <a:ln w="34925">
                  <a:noFill/>
                  <a:round/>
                </a:ln>
                <a:solidFill>
                  <a:srgbClr val="ED3237"/>
                </a:solidFill>
                <a:latin typeface="UTM Hanzel" panose="02040603050506020204" pitchFamily="18" charset="0"/>
              </a:rPr>
              <a:t>GIAI ĐOẠN 2017 - 2022</a:t>
            </a:r>
            <a:endParaRPr lang="en-US" sz="2000" spc="130" dirty="0">
              <a:ln w="34925">
                <a:noFill/>
                <a:round/>
              </a:ln>
              <a:solidFill>
                <a:srgbClr val="ED3237"/>
              </a:solidFill>
              <a:latin typeface="UTM Hanzel" panose="02040603050506020204" pitchFamily="18" charset="0"/>
            </a:endParaRPr>
          </a:p>
        </p:txBody>
      </p:sp>
      <p:sp>
        <p:nvSpPr>
          <p:cNvPr id="12" name="TextBox 11">
            <a:extLst>
              <a:ext uri="{FF2B5EF4-FFF2-40B4-BE49-F238E27FC236}">
                <a16:creationId xmlns:a16="http://schemas.microsoft.com/office/drawing/2014/main" id="{819A9AD9-274F-569D-CD03-FD2AC2DCF156}"/>
              </a:ext>
            </a:extLst>
          </p:cNvPr>
          <p:cNvSpPr txBox="1"/>
          <p:nvPr/>
        </p:nvSpPr>
        <p:spPr>
          <a:xfrm>
            <a:off x="4823668" y="336917"/>
            <a:ext cx="2151871" cy="492443"/>
          </a:xfrm>
          <a:prstGeom prst="rect">
            <a:avLst/>
          </a:prstGeom>
          <a:noFill/>
        </p:spPr>
        <p:txBody>
          <a:bodyPr wrap="none" rtlCol="0">
            <a:spAutoFit/>
          </a:bodyPr>
          <a:lstStyle/>
          <a:p>
            <a:r>
              <a:rPr lang="pt-BR" sz="2600" b="1" spc="-10">
                <a:solidFill>
                  <a:schemeClr val="accent2"/>
                </a:solidFill>
                <a:effectLst/>
                <a:latin typeface="UTM French Vanilla" panose="02040603050506020204" pitchFamily="18" charset="0"/>
                <a:ea typeface="Calibri" panose="020F0502020204030204" pitchFamily="34" charset="0"/>
              </a:rPr>
              <a:t>1- Phần thứ nhất</a:t>
            </a:r>
            <a:endParaRPr lang="en-US" sz="2600">
              <a:solidFill>
                <a:schemeClr val="accent2"/>
              </a:solidFill>
              <a:latin typeface="UTM French Vanilla" panose="02040603050506020204" pitchFamily="18" charset="0"/>
            </a:endParaRPr>
          </a:p>
        </p:txBody>
      </p:sp>
      <p:sp>
        <p:nvSpPr>
          <p:cNvPr id="13" name="TextBox 12">
            <a:extLst>
              <a:ext uri="{FF2B5EF4-FFF2-40B4-BE49-F238E27FC236}">
                <a16:creationId xmlns:a16="http://schemas.microsoft.com/office/drawing/2014/main" id="{FA18000A-09B0-7120-62CA-660A86BA50CC}"/>
              </a:ext>
            </a:extLst>
          </p:cNvPr>
          <p:cNvSpPr txBox="1"/>
          <p:nvPr/>
        </p:nvSpPr>
        <p:spPr>
          <a:xfrm>
            <a:off x="572559" y="3118909"/>
            <a:ext cx="11046883" cy="1015663"/>
          </a:xfrm>
          <a:prstGeom prst="rect">
            <a:avLst/>
          </a:prstGeom>
          <a:noFill/>
          <a:ln>
            <a:noFill/>
          </a:ln>
        </p:spPr>
        <p:txBody>
          <a:bodyPr wrap="square" rtlCol="0">
            <a:spAutoFit/>
          </a:bodyPr>
          <a:lstStyle/>
          <a:p>
            <a:pPr algn="ctr"/>
            <a:r>
              <a:rPr lang="en-US" sz="2000" b="1" spc="130" dirty="0">
                <a:ln w="34925">
                  <a:noFill/>
                  <a:round/>
                </a:ln>
                <a:solidFill>
                  <a:srgbClr val="ED3237"/>
                </a:solidFill>
                <a:latin typeface="UTM Hanzel" panose="02040603050506020204" pitchFamily="18" charset="0"/>
              </a:rPr>
              <a:t>MỘT SỐ HẠN CHẾ, KHÓ KHĂN VÀ BÀI HỌC KINH NGHIỆM</a:t>
            </a:r>
          </a:p>
          <a:p>
            <a:pPr algn="ctr"/>
            <a:r>
              <a:rPr lang="en-US" sz="2000" b="1" spc="130" dirty="0">
                <a:ln w="34925">
                  <a:noFill/>
                  <a:round/>
                </a:ln>
                <a:solidFill>
                  <a:srgbClr val="ED3237"/>
                </a:solidFill>
                <a:latin typeface="UTM Hanzel" panose="02040603050506020204" pitchFamily="18" charset="0"/>
              </a:rPr>
              <a:t>TRONG CÔNG TÁC PHỤ TRÁCH ĐỘI THIẾU NIÊN TIỀN PHONG HỒ CHÍ MINH, BẢO VỆ, CHĂM SÓC, GIÁO DỤC THIẾU NIÊN, NHI ĐỒNG GIAI ĐOẠN 2017 - 2022</a:t>
            </a:r>
            <a:endParaRPr lang="en-US" sz="2000" spc="130" dirty="0">
              <a:ln w="34925">
                <a:noFill/>
                <a:round/>
              </a:ln>
              <a:solidFill>
                <a:srgbClr val="ED3237"/>
              </a:solidFill>
              <a:latin typeface="UTM Hanzel" panose="02040603050506020204" pitchFamily="18" charset="0"/>
            </a:endParaRPr>
          </a:p>
        </p:txBody>
      </p:sp>
      <p:sp>
        <p:nvSpPr>
          <p:cNvPr id="14" name="TextBox 13">
            <a:extLst>
              <a:ext uri="{FF2B5EF4-FFF2-40B4-BE49-F238E27FC236}">
                <a16:creationId xmlns:a16="http://schemas.microsoft.com/office/drawing/2014/main" id="{3904CB11-E24B-44BB-5FE9-96996C322C82}"/>
              </a:ext>
            </a:extLst>
          </p:cNvPr>
          <p:cNvSpPr txBox="1"/>
          <p:nvPr/>
        </p:nvSpPr>
        <p:spPr>
          <a:xfrm>
            <a:off x="4880735" y="2615065"/>
            <a:ext cx="2037737" cy="492443"/>
          </a:xfrm>
          <a:prstGeom prst="rect">
            <a:avLst/>
          </a:prstGeom>
          <a:noFill/>
        </p:spPr>
        <p:txBody>
          <a:bodyPr wrap="none" rtlCol="0">
            <a:spAutoFit/>
          </a:bodyPr>
          <a:lstStyle/>
          <a:p>
            <a:r>
              <a:rPr lang="pt-BR" sz="2600" b="1" spc="-10" dirty="0">
                <a:solidFill>
                  <a:schemeClr val="accent2"/>
                </a:solidFill>
                <a:effectLst/>
                <a:latin typeface="UTM French Vanilla" panose="02040603050506020204" pitchFamily="18" charset="0"/>
                <a:ea typeface="Calibri" panose="020F0502020204030204" pitchFamily="34" charset="0"/>
              </a:rPr>
              <a:t>2- Phần thứ hai</a:t>
            </a:r>
            <a:endParaRPr lang="en-US" sz="2600" dirty="0">
              <a:solidFill>
                <a:schemeClr val="accent2"/>
              </a:solidFill>
              <a:latin typeface="UTM French Vanilla" panose="02040603050506020204" pitchFamily="18" charset="0"/>
            </a:endParaRPr>
          </a:p>
        </p:txBody>
      </p:sp>
      <p:sp>
        <p:nvSpPr>
          <p:cNvPr id="15" name="TextBox 14">
            <a:extLst>
              <a:ext uri="{FF2B5EF4-FFF2-40B4-BE49-F238E27FC236}">
                <a16:creationId xmlns:a16="http://schemas.microsoft.com/office/drawing/2014/main" id="{47A7D961-AEBA-6163-E036-8C2F883E031D}"/>
              </a:ext>
            </a:extLst>
          </p:cNvPr>
          <p:cNvSpPr txBox="1"/>
          <p:nvPr/>
        </p:nvSpPr>
        <p:spPr>
          <a:xfrm>
            <a:off x="2052769" y="4689795"/>
            <a:ext cx="8258991" cy="1015663"/>
          </a:xfrm>
          <a:prstGeom prst="rect">
            <a:avLst/>
          </a:prstGeom>
          <a:noFill/>
          <a:ln>
            <a:noFill/>
          </a:ln>
        </p:spPr>
        <p:txBody>
          <a:bodyPr wrap="square" rtlCol="0">
            <a:spAutoFit/>
          </a:bodyPr>
          <a:lstStyle/>
          <a:p>
            <a:pPr algn="ctr"/>
            <a:r>
              <a:rPr lang="en-US" sz="2000" b="1" spc="130" dirty="0">
                <a:ln w="34925">
                  <a:noFill/>
                  <a:round/>
                </a:ln>
                <a:solidFill>
                  <a:srgbClr val="ED3237"/>
                </a:solidFill>
                <a:latin typeface="UTM Hanzel" panose="02040603050506020204" pitchFamily="18" charset="0"/>
              </a:rPr>
              <a:t>NHIỆM VỤ, GIẢI PHÁP TRONG CÔNG TÁC PHỤ TRÁCH ĐỘI, </a:t>
            </a:r>
            <a:r>
              <a:rPr lang="en-US" sz="2000" b="1" spc="130" dirty="0" smtClean="0">
                <a:ln w="34925">
                  <a:noFill/>
                  <a:round/>
                </a:ln>
                <a:solidFill>
                  <a:srgbClr val="ED3237"/>
                </a:solidFill>
                <a:latin typeface="UTM Hanzel" panose="02040603050506020204" pitchFamily="18" charset="0"/>
              </a:rPr>
              <a:t>BẢO </a:t>
            </a:r>
            <a:r>
              <a:rPr lang="en-US" sz="2000" b="1" spc="130" dirty="0">
                <a:ln w="34925">
                  <a:noFill/>
                  <a:round/>
                </a:ln>
                <a:solidFill>
                  <a:srgbClr val="ED3237"/>
                </a:solidFill>
                <a:latin typeface="UTM Hanzel" panose="02040603050506020204" pitchFamily="18" charset="0"/>
              </a:rPr>
              <a:t>VỆ, CHĂM SÓC, GIÁO DỤC THIẾU NIÊN, NHI ĐỒNG </a:t>
            </a:r>
            <a:r>
              <a:rPr lang="en-US" sz="2000" b="1" spc="130" dirty="0" smtClean="0">
                <a:ln w="34925">
                  <a:noFill/>
                  <a:round/>
                </a:ln>
                <a:solidFill>
                  <a:srgbClr val="ED3237"/>
                </a:solidFill>
                <a:latin typeface="UTM Hanzel" panose="02040603050506020204" pitchFamily="18" charset="0"/>
              </a:rPr>
              <a:t>NHIỆM </a:t>
            </a:r>
            <a:r>
              <a:rPr lang="en-US" sz="2000" b="1" spc="130" dirty="0">
                <a:ln w="34925">
                  <a:noFill/>
                  <a:round/>
                </a:ln>
                <a:solidFill>
                  <a:srgbClr val="ED3237"/>
                </a:solidFill>
                <a:latin typeface="UTM Hanzel" panose="02040603050506020204" pitchFamily="18" charset="0"/>
              </a:rPr>
              <a:t>KỲ 2022 - 2027</a:t>
            </a:r>
            <a:endParaRPr lang="en-US" sz="2000" spc="130" dirty="0">
              <a:ln w="34925">
                <a:noFill/>
                <a:round/>
              </a:ln>
              <a:solidFill>
                <a:srgbClr val="ED3237"/>
              </a:solidFill>
              <a:latin typeface="UTM Hanzel" panose="02040603050506020204" pitchFamily="18" charset="0"/>
            </a:endParaRPr>
          </a:p>
        </p:txBody>
      </p:sp>
      <p:sp>
        <p:nvSpPr>
          <p:cNvPr id="16" name="TextBox 15">
            <a:extLst>
              <a:ext uri="{FF2B5EF4-FFF2-40B4-BE49-F238E27FC236}">
                <a16:creationId xmlns:a16="http://schemas.microsoft.com/office/drawing/2014/main" id="{4879EA20-28F5-D73D-E974-D83B65C99248}"/>
              </a:ext>
            </a:extLst>
          </p:cNvPr>
          <p:cNvSpPr txBox="1"/>
          <p:nvPr/>
        </p:nvSpPr>
        <p:spPr>
          <a:xfrm>
            <a:off x="4926580" y="4174549"/>
            <a:ext cx="1946046" cy="492443"/>
          </a:xfrm>
          <a:prstGeom prst="rect">
            <a:avLst/>
          </a:prstGeom>
          <a:noFill/>
        </p:spPr>
        <p:txBody>
          <a:bodyPr wrap="none" rtlCol="0">
            <a:spAutoFit/>
          </a:bodyPr>
          <a:lstStyle/>
          <a:p>
            <a:r>
              <a:rPr lang="pt-BR" sz="2600" b="1" spc="-10">
                <a:solidFill>
                  <a:schemeClr val="accent2"/>
                </a:solidFill>
                <a:latin typeface="UTM French Vanilla" panose="02040603050506020204" pitchFamily="18" charset="0"/>
                <a:ea typeface="Calibri" panose="020F0502020204030204" pitchFamily="34" charset="0"/>
              </a:rPr>
              <a:t>3</a:t>
            </a:r>
            <a:r>
              <a:rPr lang="pt-BR" sz="2600" b="1" spc="-10">
                <a:solidFill>
                  <a:schemeClr val="accent2"/>
                </a:solidFill>
                <a:effectLst/>
                <a:latin typeface="UTM French Vanilla" panose="02040603050506020204" pitchFamily="18" charset="0"/>
                <a:ea typeface="Calibri" panose="020F0502020204030204" pitchFamily="34" charset="0"/>
              </a:rPr>
              <a:t>- Phần thứ ba</a:t>
            </a:r>
            <a:endParaRPr lang="en-US" sz="2600">
              <a:solidFill>
                <a:schemeClr val="accent2"/>
              </a:solidFill>
              <a:latin typeface="UTM French Vanilla" panose="02040603050506020204" pitchFamily="18"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Tree>
    <p:extLst>
      <p:ext uri="{BB962C8B-B14F-4D97-AF65-F5344CB8AC3E}">
        <p14:creationId xmlns:p14="http://schemas.microsoft.com/office/powerpoint/2010/main" val="39141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2418398" y="328605"/>
            <a:ext cx="4142646" cy="87680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Một số bài học kinh nghiệm</a:t>
            </a:r>
          </a:p>
        </p:txBody>
      </p:sp>
      <p:sp>
        <p:nvSpPr>
          <p:cNvPr id="8" name="Arrow: Pentagon 3">
            <a:extLst>
              <a:ext uri="{FF2B5EF4-FFF2-40B4-BE49-F238E27FC236}">
                <a16:creationId xmlns:a16="http://schemas.microsoft.com/office/drawing/2014/main" id="{C33D3CE8-83A0-56E3-1DDB-5FAE905E87E1}"/>
              </a:ext>
            </a:extLst>
          </p:cNvPr>
          <p:cNvSpPr/>
          <p:nvPr/>
        </p:nvSpPr>
        <p:spPr>
          <a:xfrm>
            <a:off x="1542596" y="462208"/>
            <a:ext cx="1009650" cy="609600"/>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Rounded Corners 9">
            <a:extLst>
              <a:ext uri="{FF2B5EF4-FFF2-40B4-BE49-F238E27FC236}">
                <a16:creationId xmlns:a16="http://schemas.microsoft.com/office/drawing/2014/main" id="{A7063B09-E2B3-4937-374C-AAF3B19D5B4D}"/>
              </a:ext>
            </a:extLst>
          </p:cNvPr>
          <p:cNvSpPr/>
          <p:nvPr/>
        </p:nvSpPr>
        <p:spPr>
          <a:xfrm>
            <a:off x="792482" y="2194701"/>
            <a:ext cx="5513070" cy="1152674"/>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7816AB-56AD-66D0-8948-BD4768F1A8B3}"/>
              </a:ext>
            </a:extLst>
          </p:cNvPr>
          <p:cNvSpPr txBox="1"/>
          <p:nvPr/>
        </p:nvSpPr>
        <p:spPr>
          <a:xfrm>
            <a:off x="836024" y="2328304"/>
            <a:ext cx="5182553" cy="707886"/>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Các cấp bộ Đoàn, Đội không ngừng đổi mới các nội dung, hình thức hoạt động của Đội.</a:t>
            </a:r>
          </a:p>
        </p:txBody>
      </p:sp>
      <p:sp>
        <p:nvSpPr>
          <p:cNvPr id="12" name="Rectangle: Rounded Corners 4">
            <a:extLst>
              <a:ext uri="{FF2B5EF4-FFF2-40B4-BE49-F238E27FC236}">
                <a16:creationId xmlns:a16="http://schemas.microsoft.com/office/drawing/2014/main" id="{5AF7125C-187A-6423-D9D9-14D97A009667}"/>
              </a:ext>
            </a:extLst>
          </p:cNvPr>
          <p:cNvSpPr/>
          <p:nvPr/>
        </p:nvSpPr>
        <p:spPr>
          <a:xfrm>
            <a:off x="6561044" y="2169981"/>
            <a:ext cx="4876800" cy="1164694"/>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175635-6F04-A705-939E-0E46D6AC5660}"/>
              </a:ext>
            </a:extLst>
          </p:cNvPr>
          <p:cNvSpPr txBox="1"/>
          <p:nvPr/>
        </p:nvSpPr>
        <p:spPr>
          <a:xfrm>
            <a:off x="6568508" y="2352218"/>
            <a:ext cx="4683511" cy="400110"/>
          </a:xfrm>
          <a:prstGeom prst="rect">
            <a:avLst/>
          </a:prstGeom>
          <a:noFill/>
        </p:spPr>
        <p:txBody>
          <a:bodyPr wrap="square" rtlCol="0">
            <a:spAutoFit/>
          </a:bodyPr>
          <a:lstStyle/>
          <a:p>
            <a:pPr algn="just"/>
            <a:r>
              <a:rPr lang="en-US" sz="2000">
                <a:solidFill>
                  <a:srgbClr val="002060"/>
                </a:solidFill>
                <a:latin typeface="SVN-Segoe UI" panose="020B0606040200020203" pitchFamily="34" charset="0"/>
              </a:rPr>
              <a:t>Công tác tham mưu.</a:t>
            </a:r>
            <a:endParaRPr lang="vi-VN" sz="2000">
              <a:solidFill>
                <a:srgbClr val="002060"/>
              </a:solidFill>
              <a:latin typeface="SVN-Segoe UI" panose="020B0606040200020203" pitchFamily="34" charset="0"/>
            </a:endParaRPr>
          </a:p>
        </p:txBody>
      </p:sp>
      <p:sp>
        <p:nvSpPr>
          <p:cNvPr id="14" name="Rectangle: Diagonal Corners Snipped 11">
            <a:extLst>
              <a:ext uri="{FF2B5EF4-FFF2-40B4-BE49-F238E27FC236}">
                <a16:creationId xmlns:a16="http://schemas.microsoft.com/office/drawing/2014/main" id="{EE1CD0DD-4894-4C7F-9353-747837F86B24}"/>
              </a:ext>
            </a:extLst>
          </p:cNvPr>
          <p:cNvSpPr/>
          <p:nvPr/>
        </p:nvSpPr>
        <p:spPr>
          <a:xfrm>
            <a:off x="792482" y="1696338"/>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2.1</a:t>
            </a:r>
          </a:p>
        </p:txBody>
      </p:sp>
      <p:sp>
        <p:nvSpPr>
          <p:cNvPr id="15" name="Rectangle: Diagonal Corners Snipped 15">
            <a:extLst>
              <a:ext uri="{FF2B5EF4-FFF2-40B4-BE49-F238E27FC236}">
                <a16:creationId xmlns:a16="http://schemas.microsoft.com/office/drawing/2014/main" id="{A2AAC358-3D26-429C-8A64-656C18AEF94F}"/>
              </a:ext>
            </a:extLst>
          </p:cNvPr>
          <p:cNvSpPr/>
          <p:nvPr/>
        </p:nvSpPr>
        <p:spPr>
          <a:xfrm>
            <a:off x="6561044" y="1656653"/>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2.2</a:t>
            </a:r>
          </a:p>
        </p:txBody>
      </p:sp>
      <p:sp>
        <p:nvSpPr>
          <p:cNvPr id="16" name="Rectangle: Rounded Corners 1">
            <a:extLst>
              <a:ext uri="{FF2B5EF4-FFF2-40B4-BE49-F238E27FC236}">
                <a16:creationId xmlns:a16="http://schemas.microsoft.com/office/drawing/2014/main" id="{1DE567E0-9B2F-A282-DA57-D5532E10F925}"/>
              </a:ext>
            </a:extLst>
          </p:cNvPr>
          <p:cNvSpPr/>
          <p:nvPr/>
        </p:nvSpPr>
        <p:spPr>
          <a:xfrm>
            <a:off x="792482" y="4151297"/>
            <a:ext cx="4876800" cy="1074624"/>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1F85857-2CE8-370F-9D61-EA08E1E6AC6A}"/>
              </a:ext>
            </a:extLst>
          </p:cNvPr>
          <p:cNvSpPr txBox="1"/>
          <p:nvPr/>
        </p:nvSpPr>
        <p:spPr>
          <a:xfrm>
            <a:off x="816556" y="4301922"/>
            <a:ext cx="4683511" cy="400110"/>
          </a:xfrm>
          <a:prstGeom prst="rect">
            <a:avLst/>
          </a:prstGeom>
          <a:noFill/>
        </p:spPr>
        <p:txBody>
          <a:bodyPr wrap="square" rtlCol="0">
            <a:spAutoFit/>
          </a:bodyPr>
          <a:lstStyle/>
          <a:p>
            <a:pPr algn="just"/>
            <a:r>
              <a:rPr lang="en-US" sz="2000">
                <a:solidFill>
                  <a:srgbClr val="002060"/>
                </a:solidFill>
                <a:latin typeface="SVN-Segoe UI" panose="020B0606040200020203" pitchFamily="34" charset="0"/>
              </a:rPr>
              <a:t>Công tác cán bộ, xây dựng Đội.</a:t>
            </a:r>
            <a:endParaRPr lang="vi-VN" sz="2000">
              <a:solidFill>
                <a:srgbClr val="002060"/>
              </a:solidFill>
              <a:latin typeface="SVN-Segoe UI" panose="020B0606040200020203" pitchFamily="34" charset="0"/>
            </a:endParaRPr>
          </a:p>
        </p:txBody>
      </p:sp>
      <p:sp>
        <p:nvSpPr>
          <p:cNvPr id="18" name="Rectangle: Diagonal Corners Snipped 7">
            <a:extLst>
              <a:ext uri="{FF2B5EF4-FFF2-40B4-BE49-F238E27FC236}">
                <a16:creationId xmlns:a16="http://schemas.microsoft.com/office/drawing/2014/main" id="{70A70ECB-FAB8-664F-0998-B4F4540C4A7C}"/>
              </a:ext>
            </a:extLst>
          </p:cNvPr>
          <p:cNvSpPr/>
          <p:nvPr/>
        </p:nvSpPr>
        <p:spPr>
          <a:xfrm>
            <a:off x="792482" y="3635889"/>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2.3</a:t>
            </a:r>
          </a:p>
        </p:txBody>
      </p:sp>
      <p:sp>
        <p:nvSpPr>
          <p:cNvPr id="19" name="Rectangle: Rounded Corners 21">
            <a:extLst>
              <a:ext uri="{FF2B5EF4-FFF2-40B4-BE49-F238E27FC236}">
                <a16:creationId xmlns:a16="http://schemas.microsoft.com/office/drawing/2014/main" id="{AEA3B61D-0AB2-B2B6-56E3-ED274FEDCED0}"/>
              </a:ext>
            </a:extLst>
          </p:cNvPr>
          <p:cNvSpPr/>
          <p:nvPr/>
        </p:nvSpPr>
        <p:spPr>
          <a:xfrm>
            <a:off x="6522718" y="4191398"/>
            <a:ext cx="4876800" cy="1085323"/>
          </a:xfrm>
          <a:prstGeom prst="roundRect">
            <a:avLst>
              <a:gd name="adj" fmla="val 9558"/>
            </a:avLst>
          </a:prstGeom>
          <a:solidFill>
            <a:schemeClr val="accent6">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B7DAC45-CB31-9A7D-78C4-1E1FC60DCDFF}"/>
              </a:ext>
            </a:extLst>
          </p:cNvPr>
          <p:cNvSpPr txBox="1"/>
          <p:nvPr/>
        </p:nvSpPr>
        <p:spPr>
          <a:xfrm>
            <a:off x="6522718" y="4330093"/>
            <a:ext cx="4683511" cy="400110"/>
          </a:xfrm>
          <a:prstGeom prst="rect">
            <a:avLst/>
          </a:prstGeom>
          <a:noFill/>
        </p:spPr>
        <p:txBody>
          <a:bodyPr wrap="square" rtlCol="0">
            <a:spAutoFit/>
          </a:bodyPr>
          <a:lstStyle/>
          <a:p>
            <a:pPr algn="just"/>
            <a:r>
              <a:rPr lang="en-US" sz="2000">
                <a:solidFill>
                  <a:srgbClr val="002060"/>
                </a:solidFill>
                <a:latin typeface="SVN-Segoe UI" panose="020B0606040200020203" pitchFamily="34" charset="0"/>
              </a:rPr>
              <a:t>Công tác kiểm tra, giám sát.</a:t>
            </a:r>
            <a:endParaRPr lang="vi-VN" sz="2000">
              <a:solidFill>
                <a:srgbClr val="002060"/>
              </a:solidFill>
              <a:latin typeface="SVN-Segoe UI" panose="020B0606040200020203" pitchFamily="34" charset="0"/>
            </a:endParaRPr>
          </a:p>
        </p:txBody>
      </p:sp>
      <p:sp>
        <p:nvSpPr>
          <p:cNvPr id="21" name="Rectangle: Diagonal Corners Snipped 23">
            <a:extLst>
              <a:ext uri="{FF2B5EF4-FFF2-40B4-BE49-F238E27FC236}">
                <a16:creationId xmlns:a16="http://schemas.microsoft.com/office/drawing/2014/main" id="{3FE0A1A7-7DF8-981D-C94C-D32F9ADA0767}"/>
              </a:ext>
            </a:extLst>
          </p:cNvPr>
          <p:cNvSpPr/>
          <p:nvPr/>
        </p:nvSpPr>
        <p:spPr>
          <a:xfrm>
            <a:off x="6522718" y="3678070"/>
            <a:ext cx="1060133" cy="472937"/>
          </a:xfrm>
          <a:prstGeom prst="snip2Diag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2.4</a:t>
            </a:r>
          </a:p>
        </p:txBody>
      </p:sp>
    </p:spTree>
    <p:extLst>
      <p:ext uri="{BB962C8B-B14F-4D97-AF65-F5344CB8AC3E}">
        <p14:creationId xmlns:p14="http://schemas.microsoft.com/office/powerpoint/2010/main" val="104648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anim calcmode="lin" valueType="num">
                                      <p:cBhvr>
                                        <p:cTn id="69" dur="1000" fill="hold"/>
                                        <p:tgtEl>
                                          <p:spTgt spid="21"/>
                                        </p:tgtEl>
                                        <p:attrNameLst>
                                          <p:attrName>ppt_x</p:attrName>
                                        </p:attrNameLst>
                                      </p:cBhvr>
                                      <p:tavLst>
                                        <p:tav tm="0">
                                          <p:val>
                                            <p:strVal val="#ppt_x"/>
                                          </p:val>
                                        </p:tav>
                                        <p:tav tm="100000">
                                          <p:val>
                                            <p:strVal val="#ppt_x"/>
                                          </p:val>
                                        </p:tav>
                                      </p:tavLst>
                                    </p:anim>
                                    <p:anim calcmode="lin" valueType="num">
                                      <p:cBhvr>
                                        <p:cTn id="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3" grpId="0"/>
      <p:bldP spid="14" grpId="0" animBg="1"/>
      <p:bldP spid="15" grpId="0" animBg="1"/>
      <p:bldP spid="16" grpId="0" animBg="1"/>
      <p:bldP spid="17" grpId="0"/>
      <p:bldP spid="18" grpId="0" animBg="1"/>
      <p:bldP spid="19" grpId="0" animBg="1"/>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TextBox 6">
            <a:extLst>
              <a:ext uri="{FF2B5EF4-FFF2-40B4-BE49-F238E27FC236}">
                <a16:creationId xmlns:a16="http://schemas.microsoft.com/office/drawing/2014/main" id="{EB9CE806-DAA7-0A7A-B5BA-77E12256CA28}"/>
              </a:ext>
            </a:extLst>
          </p:cNvPr>
          <p:cNvSpPr txBox="1"/>
          <p:nvPr/>
        </p:nvSpPr>
        <p:spPr>
          <a:xfrm>
            <a:off x="1330847" y="2896365"/>
            <a:ext cx="9708107" cy="1200329"/>
          </a:xfrm>
          <a:prstGeom prst="rect">
            <a:avLst/>
          </a:prstGeom>
          <a:noFill/>
          <a:ln>
            <a:noFill/>
          </a:ln>
        </p:spPr>
        <p:txBody>
          <a:bodyPr wrap="none" rtlCol="0">
            <a:spAutoFit/>
          </a:bodyPr>
          <a:lstStyle/>
          <a:p>
            <a:pPr algn="ctr"/>
            <a:r>
              <a:rPr lang="en-US" sz="2400" b="1" spc="130">
                <a:ln w="34925">
                  <a:noFill/>
                  <a:round/>
                </a:ln>
                <a:solidFill>
                  <a:srgbClr val="ED3237"/>
                </a:solidFill>
                <a:latin typeface="UTM Hanzel" panose="02040603050506020204" pitchFamily="18" charset="0"/>
              </a:rPr>
              <a:t>NHIỆM VỤ, GIẢI PHÁP TRONG CÔNG TÁC PHỤ TRÁCH ĐỘI, </a:t>
            </a:r>
          </a:p>
          <a:p>
            <a:pPr algn="ctr"/>
            <a:r>
              <a:rPr lang="en-US" sz="2400" b="1" spc="130">
                <a:ln w="34925">
                  <a:noFill/>
                  <a:round/>
                </a:ln>
                <a:solidFill>
                  <a:srgbClr val="ED3237"/>
                </a:solidFill>
                <a:latin typeface="UTM Hanzel" panose="02040603050506020204" pitchFamily="18" charset="0"/>
              </a:rPr>
              <a:t>BẢO VỆ, CHĂM SÓC, GIÁO DỤC THIẾU NIÊN, NHI ĐỒNG </a:t>
            </a:r>
          </a:p>
          <a:p>
            <a:pPr algn="ctr"/>
            <a:r>
              <a:rPr lang="en-US" sz="2400" b="1" spc="130">
                <a:ln w="34925">
                  <a:noFill/>
                  <a:round/>
                </a:ln>
                <a:solidFill>
                  <a:srgbClr val="ED3237"/>
                </a:solidFill>
                <a:latin typeface="UTM Hanzel" panose="02040603050506020204" pitchFamily="18" charset="0"/>
              </a:rPr>
              <a:t>NHIỆM KỲ 2022 - 2027</a:t>
            </a:r>
            <a:endParaRPr lang="en-US" sz="2400" spc="130" dirty="0">
              <a:ln w="34925">
                <a:noFill/>
                <a:round/>
              </a:ln>
              <a:solidFill>
                <a:srgbClr val="ED3237"/>
              </a:solidFill>
              <a:latin typeface="UTM Hanzel" panose="02040603050506020204" pitchFamily="18" charset="0"/>
            </a:endParaRPr>
          </a:p>
        </p:txBody>
      </p:sp>
      <p:sp>
        <p:nvSpPr>
          <p:cNvPr id="8" name="TextBox 7">
            <a:extLst>
              <a:ext uri="{FF2B5EF4-FFF2-40B4-BE49-F238E27FC236}">
                <a16:creationId xmlns:a16="http://schemas.microsoft.com/office/drawing/2014/main" id="{E0D0B8DB-EFE0-9A25-B2E9-9F20B5180150}"/>
              </a:ext>
            </a:extLst>
          </p:cNvPr>
          <p:cNvSpPr txBox="1"/>
          <p:nvPr/>
        </p:nvSpPr>
        <p:spPr>
          <a:xfrm>
            <a:off x="4456362" y="2116290"/>
            <a:ext cx="2928687" cy="707886"/>
          </a:xfrm>
          <a:prstGeom prst="rect">
            <a:avLst/>
          </a:prstGeom>
          <a:noFill/>
        </p:spPr>
        <p:txBody>
          <a:bodyPr wrap="none" rtlCol="0">
            <a:spAutoFit/>
          </a:bodyPr>
          <a:lstStyle/>
          <a:p>
            <a:r>
              <a:rPr lang="pt-BR" sz="4000" b="1" spc="-10">
                <a:solidFill>
                  <a:schemeClr val="accent2"/>
                </a:solidFill>
                <a:effectLst/>
                <a:latin typeface="UTM French Vanilla" panose="02040603050506020204" pitchFamily="18" charset="0"/>
                <a:ea typeface="Calibri" panose="020F0502020204030204" pitchFamily="34" charset="0"/>
              </a:rPr>
              <a:t>3- Phần thứ ba</a:t>
            </a:r>
            <a:endParaRPr lang="en-US" sz="4000">
              <a:solidFill>
                <a:schemeClr val="accent2"/>
              </a:solidFill>
              <a:latin typeface="UTM French Vanilla" panose="02040603050506020204" pitchFamily="18" charset="0"/>
            </a:endParaRPr>
          </a:p>
        </p:txBody>
      </p:sp>
    </p:spTree>
    <p:extLst>
      <p:ext uri="{BB962C8B-B14F-4D97-AF65-F5344CB8AC3E}">
        <p14:creationId xmlns:p14="http://schemas.microsoft.com/office/powerpoint/2010/main" val="731079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Rectangle: Rounded Corners 3">
            <a:extLst>
              <a:ext uri="{FF2B5EF4-FFF2-40B4-BE49-F238E27FC236}">
                <a16:creationId xmlns:a16="http://schemas.microsoft.com/office/drawing/2014/main" id="{6B5ACE98-042E-1D4B-AA0C-2E65DAF7CF51}"/>
              </a:ext>
            </a:extLst>
          </p:cNvPr>
          <p:cNvSpPr/>
          <p:nvPr/>
        </p:nvSpPr>
        <p:spPr>
          <a:xfrm>
            <a:off x="1530110" y="1397838"/>
            <a:ext cx="5246370" cy="3051811"/>
          </a:xfrm>
          <a:prstGeom prst="roundRect">
            <a:avLst>
              <a:gd name="adj" fmla="val 9558"/>
            </a:avLst>
          </a:prstGeom>
          <a:solidFill>
            <a:schemeClr val="accent5">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78A79D-857A-8471-8536-5A2ACFEB426E}"/>
              </a:ext>
            </a:extLst>
          </p:cNvPr>
          <p:cNvSpPr txBox="1"/>
          <p:nvPr/>
        </p:nvSpPr>
        <p:spPr>
          <a:xfrm>
            <a:off x="1853960" y="1769314"/>
            <a:ext cx="4709160" cy="2554545"/>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Đại hội XII tiếp tục kế thừa thực hiện phương châm “xây dựng Đội là xây dựng Đoàn trước một bước” đồng thời, xác định tinh thần theo Nghị quyết Đại hội Đảng toàn quốc lần thứ XIII: “dành những điều kiện tốt nhất, sự chăm lo chu đáo nhất cho trẻ em - tương lai của đất nước”</a:t>
            </a:r>
            <a:r>
              <a:rPr lang="en-US" sz="2000">
                <a:solidFill>
                  <a:srgbClr val="002060"/>
                </a:solidFill>
                <a:latin typeface="SVN-Segoe UI" panose="020B0606040200020203" pitchFamily="34" charset="0"/>
              </a:rPr>
              <a:t>.</a:t>
            </a:r>
          </a:p>
        </p:txBody>
      </p:sp>
      <p:pic>
        <p:nvPicPr>
          <p:cNvPr id="9" name="Picture 8">
            <a:extLst>
              <a:ext uri="{FF2B5EF4-FFF2-40B4-BE49-F238E27FC236}">
                <a16:creationId xmlns:a16="http://schemas.microsoft.com/office/drawing/2014/main" id="{AC665311-0502-15FF-EC13-A6E334748FA1}"/>
              </a:ext>
            </a:extLst>
          </p:cNvPr>
          <p:cNvPicPr>
            <a:picLocks noChangeAspect="1"/>
          </p:cNvPicPr>
          <p:nvPr/>
        </p:nvPicPr>
        <p:blipFill>
          <a:blip r:embed="rId6"/>
          <a:stretch>
            <a:fillRect/>
          </a:stretch>
        </p:blipFill>
        <p:spPr>
          <a:xfrm>
            <a:off x="7322146" y="1769314"/>
            <a:ext cx="2950720" cy="2328874"/>
          </a:xfrm>
          <a:prstGeom prst="rect">
            <a:avLst/>
          </a:prstGeom>
        </p:spPr>
      </p:pic>
    </p:spTree>
    <p:extLst>
      <p:ext uri="{BB962C8B-B14F-4D97-AF65-F5344CB8AC3E}">
        <p14:creationId xmlns:p14="http://schemas.microsoft.com/office/powerpoint/2010/main" val="30690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676400" y="809119"/>
            <a:ext cx="9505952" cy="876806"/>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nâng cao chất lượng công tác phụ trách</a:t>
            </a:r>
            <a:endParaRPr lang="en-US" sz="2400" b="1"/>
          </a:p>
          <a:p>
            <a:pPr algn="ctr"/>
            <a:r>
              <a:rPr lang="vi-VN" sz="2400" b="1"/>
              <a:t>Đội TNTP Hồ Chí Minh</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855435" y="942975"/>
            <a:ext cx="1009650" cy="609600"/>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sp>
        <p:nvSpPr>
          <p:cNvPr id="9" name="Rectangle: Diagonal Corners Snipped 5">
            <a:extLst>
              <a:ext uri="{FF2B5EF4-FFF2-40B4-BE49-F238E27FC236}">
                <a16:creationId xmlns:a16="http://schemas.microsoft.com/office/drawing/2014/main" id="{A265B60E-EDEF-7914-32AB-75E13CB8A97B}"/>
              </a:ext>
            </a:extLst>
          </p:cNvPr>
          <p:cNvSpPr/>
          <p:nvPr/>
        </p:nvSpPr>
        <p:spPr>
          <a:xfrm>
            <a:off x="1000980" y="2808622"/>
            <a:ext cx="5095019" cy="2155264"/>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7816AB-56AD-66D0-8948-BD4768F1A8B3}"/>
              </a:ext>
            </a:extLst>
          </p:cNvPr>
          <p:cNvSpPr txBox="1"/>
          <p:nvPr/>
        </p:nvSpPr>
        <p:spPr>
          <a:xfrm>
            <a:off x="1228042" y="3031203"/>
            <a:ext cx="4640138" cy="1754326"/>
          </a:xfrm>
          <a:prstGeom prst="rect">
            <a:avLst/>
          </a:prstGeom>
          <a:noFill/>
        </p:spPr>
        <p:txBody>
          <a:bodyPr wrap="square" rtlCol="0">
            <a:spAutoFit/>
          </a:bodyPr>
          <a:lstStyle/>
          <a:p>
            <a:pPr algn="just"/>
            <a:r>
              <a:rPr lang="en-US">
                <a:solidFill>
                  <a:srgbClr val="002060"/>
                </a:solidFill>
                <a:latin typeface="SVN-Segoe UI" panose="020B0606040200020203" pitchFamily="34" charset="0"/>
              </a:rPr>
              <a:t>Triển khai phong trào </a:t>
            </a:r>
            <a:r>
              <a:rPr lang="vi-VN">
                <a:solidFill>
                  <a:srgbClr val="002060"/>
                </a:solidFill>
                <a:latin typeface="SVN-Segoe UI" panose="020B0606040200020203" pitchFamily="34" charset="0"/>
              </a:rPr>
              <a:t>phù hợp với từng nhóm tuổi thiếu niên, nhi đồng ở các khu vực, địa bàn</a:t>
            </a:r>
            <a:r>
              <a:rPr lang="en-US">
                <a:solidFill>
                  <a:srgbClr val="002060"/>
                </a:solidFill>
                <a:latin typeface="SVN-Segoe UI" panose="020B0606040200020203" pitchFamily="34" charset="0"/>
              </a:rPr>
              <a:t>. </a:t>
            </a:r>
            <a:r>
              <a:rPr lang="vi-VN">
                <a:solidFill>
                  <a:srgbClr val="002060"/>
                </a:solidFill>
                <a:latin typeface="SVN-Segoe UI" panose="020B0606040200020203" pitchFamily="34" charset="0"/>
              </a:rPr>
              <a:t>Thường xuyên quan tâm, nâng cao hiệu quả công tác phát hiện, tuyên dương, tuyên truyền và bồi dưỡng thiếu nhi là cháu ngoan Bác Hồ các cấp</a:t>
            </a:r>
            <a:r>
              <a:rPr lang="en-US">
                <a:solidFill>
                  <a:srgbClr val="002060"/>
                </a:solidFill>
                <a:latin typeface="SVN-Segoe UI" panose="020B0606040200020203" pitchFamily="34" charset="0"/>
              </a:rPr>
              <a:t>.</a:t>
            </a:r>
            <a:endParaRPr lang="vi-VN">
              <a:solidFill>
                <a:srgbClr val="002060"/>
              </a:solidFill>
              <a:latin typeface="SVN-Segoe UI" panose="020B0606040200020203" pitchFamily="34" charset="0"/>
            </a:endParaRPr>
          </a:p>
        </p:txBody>
      </p:sp>
      <p:sp>
        <p:nvSpPr>
          <p:cNvPr id="12" name="Rectangle: Diagonal Corners Snipped 11">
            <a:extLst>
              <a:ext uri="{FF2B5EF4-FFF2-40B4-BE49-F238E27FC236}">
                <a16:creationId xmlns:a16="http://schemas.microsoft.com/office/drawing/2014/main" id="{B322E3C2-60DD-023C-E1BD-4A42EFC2982E}"/>
              </a:ext>
            </a:extLst>
          </p:cNvPr>
          <p:cNvSpPr/>
          <p:nvPr/>
        </p:nvSpPr>
        <p:spPr>
          <a:xfrm>
            <a:off x="881770" y="2000929"/>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1.1</a:t>
            </a:r>
          </a:p>
        </p:txBody>
      </p:sp>
      <p:grpSp>
        <p:nvGrpSpPr>
          <p:cNvPr id="13" name="Group 12">
            <a:extLst>
              <a:ext uri="{FF2B5EF4-FFF2-40B4-BE49-F238E27FC236}">
                <a16:creationId xmlns:a16="http://schemas.microsoft.com/office/drawing/2014/main" id="{F33A0E7C-51C0-8774-CDDA-8081B4BBF297}"/>
              </a:ext>
            </a:extLst>
          </p:cNvPr>
          <p:cNvGrpSpPr/>
          <p:nvPr/>
        </p:nvGrpSpPr>
        <p:grpSpPr>
          <a:xfrm>
            <a:off x="1865084" y="2470590"/>
            <a:ext cx="5303520" cy="79370"/>
            <a:chOff x="2073965" y="2272819"/>
            <a:chExt cx="3438939" cy="79370"/>
          </a:xfrm>
        </p:grpSpPr>
        <p:cxnSp>
          <p:nvCxnSpPr>
            <p:cNvPr id="14" name="Straight Connector 13">
              <a:extLst>
                <a:ext uri="{FF2B5EF4-FFF2-40B4-BE49-F238E27FC236}">
                  <a16:creationId xmlns:a16="http://schemas.microsoft.com/office/drawing/2014/main" id="{12DBEC2B-DC2D-4FD3-19AF-9E231DD279AE}"/>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079C9A5-D1B9-8119-2E57-F9E30786BA89}"/>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7D481D69-3DF5-D277-3271-30317450A2AA}"/>
              </a:ext>
            </a:extLst>
          </p:cNvPr>
          <p:cNvSpPr txBox="1"/>
          <p:nvPr/>
        </p:nvSpPr>
        <p:spPr>
          <a:xfrm>
            <a:off x="1838750" y="1913253"/>
            <a:ext cx="5607079" cy="646331"/>
          </a:xfrm>
          <a:prstGeom prst="rect">
            <a:avLst/>
          </a:prstGeom>
          <a:noFill/>
        </p:spPr>
        <p:txBody>
          <a:bodyPr wrap="square">
            <a:spAutoFit/>
          </a:bodyPr>
          <a:lstStyle/>
          <a:p>
            <a:r>
              <a:rPr lang="vi-VN" b="1">
                <a:solidFill>
                  <a:srgbClr val="002060"/>
                </a:solidFill>
                <a:latin typeface="SVN-Segoe UI" panose="020B0606040200020203" pitchFamily="34" charset="0"/>
              </a:rPr>
              <a:t>Chỉ đạo triển khai hiệu quả phong trào </a:t>
            </a:r>
            <a:r>
              <a:rPr lang="vi-VN" b="1" i="1">
                <a:solidFill>
                  <a:srgbClr val="002060"/>
                </a:solidFill>
                <a:latin typeface="SVN-Segoe UI" panose="020B0606040200020203" pitchFamily="34" charset="0"/>
              </a:rPr>
              <a:t>“Thiếu nhi Việt Nam thi đua làm theo 5 điều Bác Hồ dạy”</a:t>
            </a:r>
            <a:r>
              <a:rPr lang="vi-VN" b="1">
                <a:solidFill>
                  <a:srgbClr val="002060"/>
                </a:solidFill>
                <a:latin typeface="SVN-Segoe UI" panose="020B0606040200020203" pitchFamily="34" charset="0"/>
              </a:rPr>
              <a:t> </a:t>
            </a:r>
            <a:endParaRPr lang="en-US" b="1"/>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15200" y="2786912"/>
            <a:ext cx="3954502" cy="26356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438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nâng cao chất lượng công tác phụ trách </a:t>
            </a:r>
            <a:r>
              <a:rPr lang="en-US" sz="2400" b="1"/>
              <a:t/>
            </a:r>
            <a:br>
              <a:rPr lang="en-US" sz="2400" b="1"/>
            </a:br>
            <a:r>
              <a:rPr lang="vi-VN" sz="2400" b="1"/>
              <a:t>Đội TNTP Hồ Chí Minh</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sp>
        <p:nvSpPr>
          <p:cNvPr id="9" name="Rectangle: Diagonal Corners Snipped 5">
            <a:extLst>
              <a:ext uri="{FF2B5EF4-FFF2-40B4-BE49-F238E27FC236}">
                <a16:creationId xmlns:a16="http://schemas.microsoft.com/office/drawing/2014/main" id="{A265B60E-EDEF-7914-32AB-75E13CB8A97B}"/>
              </a:ext>
            </a:extLst>
          </p:cNvPr>
          <p:cNvSpPr/>
          <p:nvPr/>
        </p:nvSpPr>
        <p:spPr>
          <a:xfrm>
            <a:off x="901700" y="2400300"/>
            <a:ext cx="4838700" cy="2418442"/>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Snipped 11">
            <a:extLst>
              <a:ext uri="{FF2B5EF4-FFF2-40B4-BE49-F238E27FC236}">
                <a16:creationId xmlns:a16="http://schemas.microsoft.com/office/drawing/2014/main" id="{B322E3C2-60DD-023C-E1BD-4A42EFC2982E}"/>
              </a:ext>
            </a:extLst>
          </p:cNvPr>
          <p:cNvSpPr/>
          <p:nvPr/>
        </p:nvSpPr>
        <p:spPr>
          <a:xfrm>
            <a:off x="1044098" y="1859156"/>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1.2</a:t>
            </a:r>
          </a:p>
        </p:txBody>
      </p:sp>
      <p:grpSp>
        <p:nvGrpSpPr>
          <p:cNvPr id="12" name="Group 11">
            <a:extLst>
              <a:ext uri="{FF2B5EF4-FFF2-40B4-BE49-F238E27FC236}">
                <a16:creationId xmlns:a16="http://schemas.microsoft.com/office/drawing/2014/main" id="{F33A0E7C-51C0-8774-CDDA-8081B4BBF297}"/>
              </a:ext>
            </a:extLst>
          </p:cNvPr>
          <p:cNvGrpSpPr/>
          <p:nvPr/>
        </p:nvGrpSpPr>
        <p:grpSpPr>
          <a:xfrm>
            <a:off x="2073965" y="2272819"/>
            <a:ext cx="3108960" cy="79370"/>
            <a:chOff x="2073965" y="2272819"/>
            <a:chExt cx="3438939" cy="79370"/>
          </a:xfrm>
        </p:grpSpPr>
        <p:cxnSp>
          <p:nvCxnSpPr>
            <p:cNvPr id="13" name="Straight Connector 12">
              <a:extLst>
                <a:ext uri="{FF2B5EF4-FFF2-40B4-BE49-F238E27FC236}">
                  <a16:creationId xmlns:a16="http://schemas.microsoft.com/office/drawing/2014/main" id="{12DBEC2B-DC2D-4FD3-19AF-9E231DD279AE}"/>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079C9A5-D1B9-8119-2E57-F9E30786BA89}"/>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05CAB543-AFBF-1944-66C7-C27615DA0C5A}"/>
              </a:ext>
            </a:extLst>
          </p:cNvPr>
          <p:cNvSpPr txBox="1"/>
          <p:nvPr/>
        </p:nvSpPr>
        <p:spPr>
          <a:xfrm>
            <a:off x="1102154" y="2577192"/>
            <a:ext cx="4468806" cy="1754326"/>
          </a:xfrm>
          <a:prstGeom prst="rect">
            <a:avLst/>
          </a:prstGeom>
          <a:noFill/>
        </p:spPr>
        <p:txBody>
          <a:bodyPr wrap="square" rtlCol="0">
            <a:spAutoFit/>
          </a:bodyPr>
          <a:lstStyle/>
          <a:p>
            <a:pPr algn="just"/>
            <a:r>
              <a:rPr lang="vi-VN">
                <a:solidFill>
                  <a:srgbClr val="002060"/>
                </a:solidFill>
                <a:latin typeface="SVN-Segoe UI" panose="020B0606040200020203" pitchFamily="34" charset="0"/>
              </a:rPr>
              <a:t>Tập trung nâng cao chất lượng tổ chức Đội và đội viên. Tiếp tục đổi mới nội dung, phương thức triển khai chương trình dự bị đội viên, chương trình “Rèn luyện đội viên”. Củng cố và nâng cao chất lượng công tác đội viên lớn, công tác nhi đồng. </a:t>
            </a:r>
          </a:p>
        </p:txBody>
      </p:sp>
      <p:pic>
        <p:nvPicPr>
          <p:cNvPr id="16" name="Picture 15">
            <a:extLst>
              <a:ext uri="{FF2B5EF4-FFF2-40B4-BE49-F238E27FC236}">
                <a16:creationId xmlns:a16="http://schemas.microsoft.com/office/drawing/2014/main" id="{318EDA4B-480D-C837-C577-23B5E4435DAA}"/>
              </a:ext>
            </a:extLst>
          </p:cNvPr>
          <p:cNvPicPr>
            <a:picLocks noChangeAspect="1"/>
          </p:cNvPicPr>
          <p:nvPr/>
        </p:nvPicPr>
        <p:blipFill rotWithShape="1">
          <a:blip r:embed="rId6">
            <a:extLst>
              <a:ext uri="{28A0092B-C50C-407E-A947-70E740481C1C}">
                <a14:useLocalDpi xmlns:a14="http://schemas.microsoft.com/office/drawing/2010/main" val="0"/>
              </a:ext>
            </a:extLst>
          </a:blip>
          <a:srcRect l="41032" t="23295" r="40356" b="8915"/>
          <a:stretch/>
        </p:blipFill>
        <p:spPr>
          <a:xfrm>
            <a:off x="9889614" y="2352189"/>
            <a:ext cx="1668382" cy="33855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5410C9E5-87B7-900C-99C6-9676A31E6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419" y="2143227"/>
            <a:ext cx="3169945" cy="18353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D211ABB1-EBEA-4208-2B05-5CE1E09035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4217" y="4178300"/>
            <a:ext cx="2860260" cy="21451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Box 18">
            <a:extLst>
              <a:ext uri="{FF2B5EF4-FFF2-40B4-BE49-F238E27FC236}">
                <a16:creationId xmlns:a16="http://schemas.microsoft.com/office/drawing/2014/main" id="{40AA33BD-30BD-C375-750B-DA8893A420B4}"/>
              </a:ext>
            </a:extLst>
          </p:cNvPr>
          <p:cNvSpPr txBox="1"/>
          <p:nvPr/>
        </p:nvSpPr>
        <p:spPr>
          <a:xfrm>
            <a:off x="2041707" y="1928918"/>
            <a:ext cx="3398310" cy="369332"/>
          </a:xfrm>
          <a:prstGeom prst="rect">
            <a:avLst/>
          </a:prstGeom>
          <a:noFill/>
        </p:spPr>
        <p:txBody>
          <a:bodyPr wrap="square">
            <a:spAutoFit/>
          </a:bodyPr>
          <a:lstStyle/>
          <a:p>
            <a:r>
              <a:rPr lang="vi-VN" b="1">
                <a:solidFill>
                  <a:srgbClr val="002060"/>
                </a:solidFill>
                <a:latin typeface="SVN-Segoe UI" panose="020B0606040200020203" pitchFamily="34" charset="0"/>
              </a:rPr>
              <a:t>Công tác đội viên, nhi đồng</a:t>
            </a:r>
            <a:r>
              <a:rPr lang="en-US" b="1">
                <a:solidFill>
                  <a:srgbClr val="002060"/>
                </a:solidFill>
                <a:latin typeface="SVN-Segoe UI" panose="020B0606040200020203" pitchFamily="34" charset="0"/>
              </a:rPr>
              <a:t> </a:t>
            </a:r>
            <a:endParaRPr lang="en-US" b="1"/>
          </a:p>
        </p:txBody>
      </p:sp>
    </p:spTree>
    <p:extLst>
      <p:ext uri="{BB962C8B-B14F-4D97-AF65-F5344CB8AC3E}">
        <p14:creationId xmlns:p14="http://schemas.microsoft.com/office/powerpoint/2010/main" val="137661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par>
                                <p:cTn id="20" presetID="21"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21"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2257231" y="260804"/>
            <a:ext cx="8668436" cy="876806"/>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nâng cao chất lượng công tác phụ trách </a:t>
            </a:r>
            <a:r>
              <a:rPr lang="en-US" sz="2400" b="1"/>
              <a:t/>
            </a:r>
            <a:br>
              <a:rPr lang="en-US" sz="2400" b="1"/>
            </a:br>
            <a:r>
              <a:rPr lang="vi-VN" sz="2400" b="1"/>
              <a:t>Đội TNTP Hồ Chí Minh</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1411469" y="394407"/>
            <a:ext cx="1009650" cy="609600"/>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sp>
        <p:nvSpPr>
          <p:cNvPr id="9" name="Rectangle: Diagonal Corners Snipped 4">
            <a:extLst>
              <a:ext uri="{FF2B5EF4-FFF2-40B4-BE49-F238E27FC236}">
                <a16:creationId xmlns:a16="http://schemas.microsoft.com/office/drawing/2014/main" id="{8A64BCF5-D015-AB95-641B-1A7B44EF8655}"/>
              </a:ext>
            </a:extLst>
          </p:cNvPr>
          <p:cNvSpPr/>
          <p:nvPr/>
        </p:nvSpPr>
        <p:spPr>
          <a:xfrm>
            <a:off x="451020" y="1862806"/>
            <a:ext cx="4838700" cy="1374445"/>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E9087CE-B44C-5FF7-68A0-D0DF6699B325}"/>
              </a:ext>
            </a:extLst>
          </p:cNvPr>
          <p:cNvSpPr txBox="1"/>
          <p:nvPr/>
        </p:nvSpPr>
        <p:spPr>
          <a:xfrm>
            <a:off x="1395336" y="1200991"/>
            <a:ext cx="3366052" cy="646331"/>
          </a:xfrm>
          <a:prstGeom prst="rect">
            <a:avLst/>
          </a:prstGeom>
          <a:noFill/>
        </p:spPr>
        <p:txBody>
          <a:bodyPr wrap="square" rtlCol="0">
            <a:spAutoFit/>
          </a:bodyPr>
          <a:lstStyle/>
          <a:p>
            <a:pPr algn="just"/>
            <a:r>
              <a:rPr lang="vi-VN" b="1">
                <a:solidFill>
                  <a:srgbClr val="002060"/>
                </a:solidFill>
                <a:latin typeface="SVN-Segoe UI" panose="020B0606040200020203" pitchFamily="34" charset="0"/>
              </a:rPr>
              <a:t>Công tác xây dựng Hội đồng Đội các cấp, Liên đội, Chi đội </a:t>
            </a:r>
          </a:p>
        </p:txBody>
      </p:sp>
      <p:sp>
        <p:nvSpPr>
          <p:cNvPr id="12" name="Rectangle: Diagonal Corners Snipped 7">
            <a:extLst>
              <a:ext uri="{FF2B5EF4-FFF2-40B4-BE49-F238E27FC236}">
                <a16:creationId xmlns:a16="http://schemas.microsoft.com/office/drawing/2014/main" id="{CE05BF3C-DF61-C034-C32C-80BE7275F586}"/>
              </a:ext>
            </a:extLst>
          </p:cNvPr>
          <p:cNvSpPr/>
          <p:nvPr/>
        </p:nvSpPr>
        <p:spPr>
          <a:xfrm>
            <a:off x="438356" y="1272235"/>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1.3</a:t>
            </a:r>
          </a:p>
        </p:txBody>
      </p:sp>
      <p:grpSp>
        <p:nvGrpSpPr>
          <p:cNvPr id="13" name="Group 12">
            <a:extLst>
              <a:ext uri="{FF2B5EF4-FFF2-40B4-BE49-F238E27FC236}">
                <a16:creationId xmlns:a16="http://schemas.microsoft.com/office/drawing/2014/main" id="{1071169A-D2C4-F9C0-1E55-63D7C82F52E0}"/>
              </a:ext>
            </a:extLst>
          </p:cNvPr>
          <p:cNvGrpSpPr/>
          <p:nvPr/>
        </p:nvGrpSpPr>
        <p:grpSpPr>
          <a:xfrm>
            <a:off x="1449727" y="1746081"/>
            <a:ext cx="3438939" cy="79370"/>
            <a:chOff x="2073965" y="2272819"/>
            <a:chExt cx="3438939" cy="79370"/>
          </a:xfrm>
        </p:grpSpPr>
        <p:cxnSp>
          <p:nvCxnSpPr>
            <p:cNvPr id="14" name="Straight Connector 13">
              <a:extLst>
                <a:ext uri="{FF2B5EF4-FFF2-40B4-BE49-F238E27FC236}">
                  <a16:creationId xmlns:a16="http://schemas.microsoft.com/office/drawing/2014/main" id="{E86E987A-5CCC-1D4C-26E6-1AD551B7F283}"/>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E89C14F-AAEB-2EF1-0B08-95F128361420}"/>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BEFDBA6-0251-73EE-1222-84A3090360F8}"/>
              </a:ext>
            </a:extLst>
          </p:cNvPr>
          <p:cNvSpPr txBox="1"/>
          <p:nvPr/>
        </p:nvSpPr>
        <p:spPr>
          <a:xfrm>
            <a:off x="570545" y="1943153"/>
            <a:ext cx="4623623" cy="1200329"/>
          </a:xfrm>
          <a:prstGeom prst="rect">
            <a:avLst/>
          </a:prstGeom>
          <a:noFill/>
        </p:spPr>
        <p:txBody>
          <a:bodyPr wrap="square" rtlCol="0">
            <a:spAutoFit/>
          </a:bodyPr>
          <a:lstStyle/>
          <a:p>
            <a:pPr algn="just"/>
            <a:r>
              <a:rPr lang="vi-VN">
                <a:solidFill>
                  <a:srgbClr val="002060"/>
                </a:solidFill>
                <a:latin typeface="SVN-Segoe UI" panose="020B0606040200020203" pitchFamily="34" charset="0"/>
              </a:rPr>
              <a:t>Tăng cường hỗ trợ, phát huy vai trò của Hội đồng Đội các cấp. Nghiên cứu xây dựng các cơ cấu nhân sự mới nhằm phát huy có hiệu quả hoạt động của Hội đồng Đội các cấp</a:t>
            </a:r>
            <a:r>
              <a:rPr lang="en-US">
                <a:solidFill>
                  <a:srgbClr val="002060"/>
                </a:solidFill>
                <a:latin typeface="SVN-Segoe UI" panose="020B0606040200020203" pitchFamily="34" charset="0"/>
              </a:rPr>
              <a:t>.</a:t>
            </a:r>
            <a:endParaRPr lang="vi-VN">
              <a:solidFill>
                <a:srgbClr val="002060"/>
              </a:solidFill>
              <a:latin typeface="SVN-Segoe UI" panose="020B0606040200020203" pitchFamily="34" charset="0"/>
            </a:endParaRPr>
          </a:p>
        </p:txBody>
      </p:sp>
      <p:pic>
        <p:nvPicPr>
          <p:cNvPr id="17" name="Picture 16">
            <a:extLst>
              <a:ext uri="{FF2B5EF4-FFF2-40B4-BE49-F238E27FC236}">
                <a16:creationId xmlns:a16="http://schemas.microsoft.com/office/drawing/2014/main" id="{8FAA9BDB-CBFA-98CC-3558-470B26B467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0655" y="1394395"/>
            <a:ext cx="2978355" cy="18428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Rectangle: Diagonal Corners Snipped 13">
            <a:extLst>
              <a:ext uri="{FF2B5EF4-FFF2-40B4-BE49-F238E27FC236}">
                <a16:creationId xmlns:a16="http://schemas.microsoft.com/office/drawing/2014/main" id="{620587D5-65BE-46C6-BF34-F3B7084E07B4}"/>
              </a:ext>
            </a:extLst>
          </p:cNvPr>
          <p:cNvSpPr/>
          <p:nvPr/>
        </p:nvSpPr>
        <p:spPr>
          <a:xfrm>
            <a:off x="208930" y="3328804"/>
            <a:ext cx="5221725" cy="2162971"/>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latin typeface="SVN-Segoe UI" panose="020B0606040200020203" pitchFamily="34" charset="0"/>
              </a:rPr>
              <a:t>Đẩy mạnh các hoạt động sinh hoạt Đội theo chủ đề, chủ điểm, đổi mới các hoạt động giáo dục truyền thống lịch sử, văn hóa dân tộc; đạo đức, lối sống cho thiếu nhi; triển khai sâu rộng, đổi mới phương thức sinh hoạt chuyên đề </a:t>
            </a:r>
            <a:r>
              <a:rPr lang="vi-VN" i="1" dirty="0">
                <a:solidFill>
                  <a:srgbClr val="002060"/>
                </a:solidFill>
                <a:latin typeface="SVN-Segoe UI" panose="020B0606040200020203" pitchFamily="34" charset="0"/>
              </a:rPr>
              <a:t>“Mỗi tuần một câu chuyện đẹp, một cuốn sách hay, một tấm gương sáng”</a:t>
            </a:r>
            <a:r>
              <a:rPr lang="en-US" i="1" dirty="0">
                <a:solidFill>
                  <a:srgbClr val="002060"/>
                </a:solidFill>
                <a:latin typeface="SVN-Segoe UI" panose="020B0606040200020203" pitchFamily="34" charset="0"/>
              </a:rPr>
              <a:t>.</a:t>
            </a:r>
            <a:endParaRPr lang="vi-VN" i="1" dirty="0">
              <a:solidFill>
                <a:srgbClr val="002060"/>
              </a:solidFill>
              <a:latin typeface="SVN-Segoe UI" panose="020B0606040200020203" pitchFamily="34" charset="0"/>
            </a:endParaRPr>
          </a:p>
        </p:txBody>
      </p:sp>
      <p:sp>
        <p:nvSpPr>
          <p:cNvPr id="19" name="Rectangle: Diagonal Corners Snipped 14">
            <a:extLst>
              <a:ext uri="{FF2B5EF4-FFF2-40B4-BE49-F238E27FC236}">
                <a16:creationId xmlns:a16="http://schemas.microsoft.com/office/drawing/2014/main" id="{5B810770-451D-44BD-9B99-A71857EAE61D}"/>
              </a:ext>
            </a:extLst>
          </p:cNvPr>
          <p:cNvSpPr/>
          <p:nvPr/>
        </p:nvSpPr>
        <p:spPr>
          <a:xfrm>
            <a:off x="8491889" y="1493377"/>
            <a:ext cx="3564509" cy="1743874"/>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solidFill>
                  <a:srgbClr val="002060"/>
                </a:solidFill>
                <a:latin typeface="SVN-Segoe UI" panose="020B0606040200020203" pitchFamily="34" charset="0"/>
              </a:rPr>
              <a:t>Củng cố, đầu tư nguồn lực, nâng cao chất lượng, hiệu quả hoạt động Đội trên địa bàn dân cư. Tập trung xây dựng và phát triển tổ chức Đội trong các trường ngoài công lập</a:t>
            </a:r>
            <a:r>
              <a:rPr lang="en-US">
                <a:solidFill>
                  <a:srgbClr val="002060"/>
                </a:solidFill>
                <a:latin typeface="SVN-Segoe UI" panose="020B0606040200020203" pitchFamily="34" charset="0"/>
              </a:rPr>
              <a:t>.</a:t>
            </a:r>
            <a:endParaRPr lang="vi-VN">
              <a:solidFill>
                <a:srgbClr val="002060"/>
              </a:solidFill>
              <a:latin typeface="SVN-Segoe UI" panose="020B0606040200020203"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5049" y="3494037"/>
            <a:ext cx="2813961" cy="21104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6422" y="3494037"/>
            <a:ext cx="2800035" cy="21000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567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par>
                                <p:cTn id="28" presetID="21"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1)">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6" grpId="0"/>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nâng cao chất lượng công tác phụ trách </a:t>
            </a:r>
            <a:r>
              <a:rPr lang="en-US" sz="2400" b="1"/>
              <a:t/>
            </a:r>
            <a:br>
              <a:rPr lang="en-US" sz="2400" b="1"/>
            </a:br>
            <a:r>
              <a:rPr lang="vi-VN" sz="2400" b="1"/>
              <a:t>Đội TNTP Hồ Chí Minh</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sp>
        <p:nvSpPr>
          <p:cNvPr id="11" name="TextBox 10">
            <a:extLst>
              <a:ext uri="{FF2B5EF4-FFF2-40B4-BE49-F238E27FC236}">
                <a16:creationId xmlns:a16="http://schemas.microsoft.com/office/drawing/2014/main" id="{7E9087CE-B44C-5FF7-68A0-D0DF6699B325}"/>
              </a:ext>
            </a:extLst>
          </p:cNvPr>
          <p:cNvSpPr txBox="1"/>
          <p:nvPr/>
        </p:nvSpPr>
        <p:spPr>
          <a:xfrm>
            <a:off x="1457566" y="2124367"/>
            <a:ext cx="4996566" cy="338554"/>
          </a:xfrm>
          <a:prstGeom prst="rect">
            <a:avLst/>
          </a:prstGeom>
          <a:noFill/>
        </p:spPr>
        <p:txBody>
          <a:bodyPr wrap="square" rtlCol="0">
            <a:spAutoFit/>
          </a:bodyPr>
          <a:lstStyle/>
          <a:p>
            <a:pPr algn="just"/>
            <a:r>
              <a:rPr lang="vi-VN" sz="1600" b="1">
                <a:solidFill>
                  <a:srgbClr val="002060"/>
                </a:solidFill>
                <a:latin typeface="SVN-Segoe UI" panose="020B0606040200020203" pitchFamily="34" charset="0"/>
              </a:rPr>
              <a:t>Công tác Chỉ huy Đội, cán bộ phụ trách thiếu nhi</a:t>
            </a:r>
          </a:p>
        </p:txBody>
      </p:sp>
      <p:sp>
        <p:nvSpPr>
          <p:cNvPr id="12" name="Rectangle: Diagonal Corners Snipped 7">
            <a:extLst>
              <a:ext uri="{FF2B5EF4-FFF2-40B4-BE49-F238E27FC236}">
                <a16:creationId xmlns:a16="http://schemas.microsoft.com/office/drawing/2014/main" id="{CE05BF3C-DF61-C034-C32C-80BE7275F586}"/>
              </a:ext>
            </a:extLst>
          </p:cNvPr>
          <p:cNvSpPr/>
          <p:nvPr/>
        </p:nvSpPr>
        <p:spPr>
          <a:xfrm>
            <a:off x="537030" y="2088142"/>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1.4</a:t>
            </a:r>
          </a:p>
        </p:txBody>
      </p:sp>
      <p:grpSp>
        <p:nvGrpSpPr>
          <p:cNvPr id="13" name="Group 12">
            <a:extLst>
              <a:ext uri="{FF2B5EF4-FFF2-40B4-BE49-F238E27FC236}">
                <a16:creationId xmlns:a16="http://schemas.microsoft.com/office/drawing/2014/main" id="{1071169A-D2C4-F9C0-1E55-63D7C82F52E0}"/>
              </a:ext>
            </a:extLst>
          </p:cNvPr>
          <p:cNvGrpSpPr/>
          <p:nvPr/>
        </p:nvGrpSpPr>
        <p:grpSpPr>
          <a:xfrm>
            <a:off x="1530452" y="2510852"/>
            <a:ext cx="4754880" cy="79370"/>
            <a:chOff x="2073965" y="2272819"/>
            <a:chExt cx="3438939" cy="79370"/>
          </a:xfrm>
        </p:grpSpPr>
        <p:cxnSp>
          <p:nvCxnSpPr>
            <p:cNvPr id="14" name="Straight Connector 13">
              <a:extLst>
                <a:ext uri="{FF2B5EF4-FFF2-40B4-BE49-F238E27FC236}">
                  <a16:creationId xmlns:a16="http://schemas.microsoft.com/office/drawing/2014/main" id="{E86E987A-5CCC-1D4C-26E6-1AD551B7F283}"/>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E89C14F-AAEB-2EF1-0B08-95F128361420}"/>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Diagonal Corners Snipped 4">
            <a:extLst>
              <a:ext uri="{FF2B5EF4-FFF2-40B4-BE49-F238E27FC236}">
                <a16:creationId xmlns:a16="http://schemas.microsoft.com/office/drawing/2014/main" id="{8A64BCF5-D015-AB95-641B-1A7B44EF8655}"/>
              </a:ext>
            </a:extLst>
          </p:cNvPr>
          <p:cNvSpPr/>
          <p:nvPr/>
        </p:nvSpPr>
        <p:spPr>
          <a:xfrm>
            <a:off x="537030" y="2763954"/>
            <a:ext cx="5292114" cy="2490604"/>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BEFDBA6-0251-73EE-1222-84A3090360F8}"/>
              </a:ext>
            </a:extLst>
          </p:cNvPr>
          <p:cNvSpPr txBox="1"/>
          <p:nvPr/>
        </p:nvSpPr>
        <p:spPr>
          <a:xfrm>
            <a:off x="669317" y="2981545"/>
            <a:ext cx="5049657" cy="2621788"/>
          </a:xfrm>
          <a:prstGeom prst="rect">
            <a:avLst/>
          </a:prstGeom>
          <a:noFill/>
        </p:spPr>
        <p:txBody>
          <a:bodyPr wrap="square" rtlCol="0">
            <a:spAutoFit/>
          </a:bodyPr>
          <a:lstStyle/>
          <a:p>
            <a:pPr algn="just"/>
            <a:r>
              <a:rPr lang="vi-VN">
                <a:solidFill>
                  <a:srgbClr val="002060"/>
                </a:solidFill>
                <a:latin typeface="SVN-Segoe UI" panose="020B0606040200020203" pitchFamily="34" charset="0"/>
              </a:rPr>
              <a:t>Tiếp tục quan tâm nâng cao chất lượng Chỉ huy đội trong việc lựa chọn, bồi dưỡng các em về chuyên môn, nghiệp vụ Đội làm nòng cốt trong các phong trào thiếu nhi tại địa phương, đơn vị. Các cấp bộ đoàn quan tâm, phân công cán bộ có kỹ năng nghiệp vụ, tâm huyết, trách nhiệm làm cán bộ phụ trách thiếu nhi</a:t>
            </a: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94278" y="2763954"/>
            <a:ext cx="3670076" cy="27525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99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công tác chăm sóc, giáo dục </a:t>
            </a:r>
            <a:r>
              <a:rPr lang="en-US" sz="2400" b="1"/>
              <a:t/>
            </a:r>
            <a:br>
              <a:rPr lang="en-US" sz="2400" b="1"/>
            </a:br>
            <a:r>
              <a:rPr lang="vi-VN" sz="2400" b="1"/>
              <a:t>thiếu niên, nhi đồng</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Diagonal Corners Snipped 4">
            <a:extLst>
              <a:ext uri="{FF2B5EF4-FFF2-40B4-BE49-F238E27FC236}">
                <a16:creationId xmlns:a16="http://schemas.microsoft.com/office/drawing/2014/main" id="{8A64BCF5-D015-AB95-641B-1A7B44EF8655}"/>
              </a:ext>
            </a:extLst>
          </p:cNvPr>
          <p:cNvSpPr/>
          <p:nvPr/>
        </p:nvSpPr>
        <p:spPr>
          <a:xfrm>
            <a:off x="894080" y="2638334"/>
            <a:ext cx="4838700" cy="1263106"/>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Snipped 7">
            <a:extLst>
              <a:ext uri="{FF2B5EF4-FFF2-40B4-BE49-F238E27FC236}">
                <a16:creationId xmlns:a16="http://schemas.microsoft.com/office/drawing/2014/main" id="{CE05BF3C-DF61-C034-C32C-80BE7275F586}"/>
              </a:ext>
            </a:extLst>
          </p:cNvPr>
          <p:cNvSpPr/>
          <p:nvPr/>
        </p:nvSpPr>
        <p:spPr>
          <a:xfrm>
            <a:off x="845486" y="2153207"/>
            <a:ext cx="956980" cy="472937"/>
          </a:xfrm>
          <a:prstGeom prst="snip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2.1</a:t>
            </a:r>
          </a:p>
        </p:txBody>
      </p:sp>
      <p:sp>
        <p:nvSpPr>
          <p:cNvPr id="12" name="TextBox 11">
            <a:extLst>
              <a:ext uri="{FF2B5EF4-FFF2-40B4-BE49-F238E27FC236}">
                <a16:creationId xmlns:a16="http://schemas.microsoft.com/office/drawing/2014/main" id="{8BEFDBA6-0251-73EE-1222-84A3090360F8}"/>
              </a:ext>
            </a:extLst>
          </p:cNvPr>
          <p:cNvSpPr txBox="1"/>
          <p:nvPr/>
        </p:nvSpPr>
        <p:spPr>
          <a:xfrm>
            <a:off x="1099432" y="2913300"/>
            <a:ext cx="4427995" cy="646331"/>
          </a:xfrm>
          <a:prstGeom prst="rect">
            <a:avLst/>
          </a:prstGeom>
          <a:noFill/>
        </p:spPr>
        <p:txBody>
          <a:bodyPr wrap="square" rtlCol="0">
            <a:spAutoFit/>
          </a:bodyPr>
          <a:lstStyle/>
          <a:p>
            <a:pPr algn="just"/>
            <a:r>
              <a:rPr lang="vi-VN">
                <a:solidFill>
                  <a:srgbClr val="002060"/>
                </a:solidFill>
                <a:latin typeface="SVN-Segoe UI" panose="020B0606040200020203" pitchFamily="34" charset="0"/>
              </a:rPr>
              <a:t>Triển khai đồng bộ, toàn diện và có hiệu quả cuộc vận động </a:t>
            </a:r>
            <a:r>
              <a:rPr lang="vi-VN" i="1">
                <a:solidFill>
                  <a:srgbClr val="002060"/>
                </a:solidFill>
                <a:latin typeface="SVN-Segoe UI" panose="020B0606040200020203" pitchFamily="34" charset="0"/>
              </a:rPr>
              <a:t>“Vì đàn em thân yêu” </a:t>
            </a: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10" y="1981200"/>
            <a:ext cx="2478501" cy="1652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0421" y="1981200"/>
            <a:ext cx="2285669" cy="1652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40421" y="4067090"/>
            <a:ext cx="2333064" cy="1555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09991" y="3998259"/>
            <a:ext cx="2464520" cy="1624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969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công tác chăm sóc, giáo dục </a:t>
            </a:r>
            <a:r>
              <a:rPr lang="en-US" sz="2400" b="1"/>
              <a:t/>
            </a:r>
            <a:br>
              <a:rPr lang="en-US" sz="2400" b="1"/>
            </a:br>
            <a:r>
              <a:rPr lang="vi-VN" sz="2400" b="1"/>
              <a:t>thiếu niên, nhi đồng</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Diagonal Corners Snipped 4">
            <a:extLst>
              <a:ext uri="{FF2B5EF4-FFF2-40B4-BE49-F238E27FC236}">
                <a16:creationId xmlns:a16="http://schemas.microsoft.com/office/drawing/2014/main" id="{8A64BCF5-D015-AB95-641B-1A7B44EF8655}"/>
              </a:ext>
            </a:extLst>
          </p:cNvPr>
          <p:cNvSpPr/>
          <p:nvPr/>
        </p:nvSpPr>
        <p:spPr>
          <a:xfrm>
            <a:off x="894080" y="2638334"/>
            <a:ext cx="4838700" cy="1263106"/>
          </a:xfrm>
          <a:prstGeom prst="snip2DiagRect">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Snipped 7">
            <a:extLst>
              <a:ext uri="{FF2B5EF4-FFF2-40B4-BE49-F238E27FC236}">
                <a16:creationId xmlns:a16="http://schemas.microsoft.com/office/drawing/2014/main" id="{CE05BF3C-DF61-C034-C32C-80BE7275F586}"/>
              </a:ext>
            </a:extLst>
          </p:cNvPr>
          <p:cNvSpPr/>
          <p:nvPr/>
        </p:nvSpPr>
        <p:spPr>
          <a:xfrm>
            <a:off x="860000" y="2136286"/>
            <a:ext cx="956980" cy="472937"/>
          </a:xfrm>
          <a:prstGeom prst="snip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2.2</a:t>
            </a:r>
          </a:p>
        </p:txBody>
      </p:sp>
      <p:sp>
        <p:nvSpPr>
          <p:cNvPr id="12" name="TextBox 11">
            <a:extLst>
              <a:ext uri="{FF2B5EF4-FFF2-40B4-BE49-F238E27FC236}">
                <a16:creationId xmlns:a16="http://schemas.microsoft.com/office/drawing/2014/main" id="{8BEFDBA6-0251-73EE-1222-84A3090360F8}"/>
              </a:ext>
            </a:extLst>
          </p:cNvPr>
          <p:cNvSpPr txBox="1"/>
          <p:nvPr/>
        </p:nvSpPr>
        <p:spPr>
          <a:xfrm>
            <a:off x="1072922" y="2854388"/>
            <a:ext cx="4491225" cy="923330"/>
          </a:xfrm>
          <a:prstGeom prst="rect">
            <a:avLst/>
          </a:prstGeom>
          <a:noFill/>
        </p:spPr>
        <p:txBody>
          <a:bodyPr wrap="square" rtlCol="0">
            <a:spAutoFit/>
          </a:bodyPr>
          <a:lstStyle/>
          <a:p>
            <a:pPr algn="just"/>
            <a:r>
              <a:rPr lang="vi-VN" dirty="0">
                <a:solidFill>
                  <a:srgbClr val="002060"/>
                </a:solidFill>
                <a:latin typeface="SVN-Segoe UI" panose="020B0606040200020203" pitchFamily="34" charset="0"/>
              </a:rPr>
              <a:t>Triển khai hiệu quả hoạt động giáo dục kỹ năng thực hành xã hội, trải nghiệm sáng tạo cho thiếu nhi</a:t>
            </a: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5999" y="1937705"/>
            <a:ext cx="2453351" cy="18400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99176" y="1983280"/>
            <a:ext cx="2560950" cy="18281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12317" y="4029498"/>
            <a:ext cx="2572871" cy="16853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185233" y="4122124"/>
            <a:ext cx="2474893" cy="17667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893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công tác chăm sóc, giáo dục </a:t>
            </a:r>
            <a:r>
              <a:rPr lang="en-US" sz="2400" b="1"/>
              <a:t/>
            </a:r>
            <a:br>
              <a:rPr lang="en-US" sz="2400" b="1"/>
            </a:br>
            <a:r>
              <a:rPr lang="vi-VN" sz="2400" b="1"/>
              <a:t>thiếu niên, nhi đồng</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Diagonal Corners Snipped 4">
            <a:extLst>
              <a:ext uri="{FF2B5EF4-FFF2-40B4-BE49-F238E27FC236}">
                <a16:creationId xmlns:a16="http://schemas.microsoft.com/office/drawing/2014/main" id="{8A64BCF5-D015-AB95-641B-1A7B44EF8655}"/>
              </a:ext>
            </a:extLst>
          </p:cNvPr>
          <p:cNvSpPr/>
          <p:nvPr/>
        </p:nvSpPr>
        <p:spPr>
          <a:xfrm>
            <a:off x="894080" y="2638333"/>
            <a:ext cx="4838700" cy="1857465"/>
          </a:xfrm>
          <a:prstGeom prst="snip2DiagRect">
            <a:avLst>
              <a:gd name="adj1" fmla="val 0"/>
              <a:gd name="adj2" fmla="val 12565"/>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Snipped 7">
            <a:extLst>
              <a:ext uri="{FF2B5EF4-FFF2-40B4-BE49-F238E27FC236}">
                <a16:creationId xmlns:a16="http://schemas.microsoft.com/office/drawing/2014/main" id="{CE05BF3C-DF61-C034-C32C-80BE7275F586}"/>
              </a:ext>
            </a:extLst>
          </p:cNvPr>
          <p:cNvSpPr/>
          <p:nvPr/>
        </p:nvSpPr>
        <p:spPr>
          <a:xfrm>
            <a:off x="889028" y="2146306"/>
            <a:ext cx="956980" cy="472937"/>
          </a:xfrm>
          <a:prstGeom prst="snip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2.3</a:t>
            </a:r>
          </a:p>
        </p:txBody>
      </p:sp>
      <p:sp>
        <p:nvSpPr>
          <p:cNvPr id="12" name="TextBox 11">
            <a:extLst>
              <a:ext uri="{FF2B5EF4-FFF2-40B4-BE49-F238E27FC236}">
                <a16:creationId xmlns:a16="http://schemas.microsoft.com/office/drawing/2014/main" id="{8BEFDBA6-0251-73EE-1222-84A3090360F8}"/>
              </a:ext>
            </a:extLst>
          </p:cNvPr>
          <p:cNvSpPr txBox="1"/>
          <p:nvPr/>
        </p:nvSpPr>
        <p:spPr>
          <a:xfrm>
            <a:off x="1057176" y="2741472"/>
            <a:ext cx="4491225" cy="1754326"/>
          </a:xfrm>
          <a:prstGeom prst="rect">
            <a:avLst/>
          </a:prstGeom>
          <a:noFill/>
        </p:spPr>
        <p:txBody>
          <a:bodyPr wrap="square" rtlCol="0">
            <a:spAutoFit/>
          </a:bodyPr>
          <a:lstStyle/>
          <a:p>
            <a:pPr algn="just"/>
            <a:r>
              <a:rPr lang="vi-VN">
                <a:solidFill>
                  <a:srgbClr val="002060"/>
                </a:solidFill>
                <a:latin typeface="SVN-Segoe UI" panose="020B0606040200020203" pitchFamily="34" charset="0"/>
              </a:rPr>
              <a:t>Tiếp tục triển khai có hiệu quả các giải pháp tuyên truyền, bồi dưỡng cho thiếu nhi kỹ năng phòng chống đuối nước, tai nạn thương tích; phòng, chống bạo lực, xâm hại và những hành vi nguy cơ ảnh hưởng đến sức khỏe, tinh thần.</a:t>
            </a:r>
          </a:p>
        </p:txBody>
      </p:sp>
      <p:pic>
        <p:nvPicPr>
          <p:cNvPr id="15" name="Picture 14">
            <a:extLst>
              <a:ext uri="{FF2B5EF4-FFF2-40B4-BE49-F238E27FC236}">
                <a16:creationId xmlns:a16="http://schemas.microsoft.com/office/drawing/2014/main" id="{95DF7D2B-90DF-6016-99DE-9B53103E36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7360" y="3650679"/>
            <a:ext cx="1877784" cy="1408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91555" y="1904521"/>
            <a:ext cx="2255975" cy="1268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67449" y="1812856"/>
            <a:ext cx="2221755" cy="1360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95876" y="3693944"/>
            <a:ext cx="1762412" cy="1321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33654" y="3624905"/>
            <a:ext cx="1897395" cy="1434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67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17" name="Rectangle: Rounded Corners 3">
            <a:extLst>
              <a:ext uri="{FF2B5EF4-FFF2-40B4-BE49-F238E27FC236}">
                <a16:creationId xmlns:a16="http://schemas.microsoft.com/office/drawing/2014/main" id="{6B5ACE98-042E-1D4B-AA0C-2E65DAF7CF51}"/>
              </a:ext>
            </a:extLst>
          </p:cNvPr>
          <p:cNvSpPr/>
          <p:nvPr/>
        </p:nvSpPr>
        <p:spPr>
          <a:xfrm>
            <a:off x="1314450" y="2381249"/>
            <a:ext cx="4448175" cy="3059907"/>
          </a:xfrm>
          <a:prstGeom prst="roundRect">
            <a:avLst>
              <a:gd name="adj" fmla="val 9558"/>
            </a:avLst>
          </a:prstGeom>
          <a:solidFill>
            <a:schemeClr val="accent5">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3E12D16-4727-1D86-4A92-AA38AB8BBAB4}"/>
              </a:ext>
            </a:extLst>
          </p:cNvPr>
          <p:cNvSpPr txBox="1"/>
          <p:nvPr/>
        </p:nvSpPr>
        <p:spPr>
          <a:xfrm>
            <a:off x="50963" y="1703669"/>
            <a:ext cx="1263487" cy="2646878"/>
          </a:xfrm>
          <a:prstGeom prst="rect">
            <a:avLst/>
          </a:prstGeom>
          <a:noFill/>
        </p:spPr>
        <p:txBody>
          <a:bodyPr wrap="none" rtlCol="0">
            <a:spAutoFit/>
          </a:bodyPr>
          <a:lstStyle/>
          <a:p>
            <a:r>
              <a:rPr lang="en-US" sz="16600" b="1">
                <a:solidFill>
                  <a:srgbClr val="0070C0">
                    <a:alpha val="37000"/>
                  </a:srgbClr>
                </a:solidFill>
              </a:rPr>
              <a:t>1</a:t>
            </a:r>
          </a:p>
        </p:txBody>
      </p:sp>
      <p:sp>
        <p:nvSpPr>
          <p:cNvPr id="19" name="TextBox 18">
            <a:extLst>
              <a:ext uri="{FF2B5EF4-FFF2-40B4-BE49-F238E27FC236}">
                <a16:creationId xmlns:a16="http://schemas.microsoft.com/office/drawing/2014/main" id="{E078A79D-857A-8471-8536-5A2ACFEB426E}"/>
              </a:ext>
            </a:extLst>
          </p:cNvPr>
          <p:cNvSpPr txBox="1"/>
          <p:nvPr/>
        </p:nvSpPr>
        <p:spPr>
          <a:xfrm>
            <a:off x="1638300" y="2752725"/>
            <a:ext cx="3876675" cy="2554545"/>
          </a:xfrm>
          <a:prstGeom prst="rect">
            <a:avLst/>
          </a:prstGeom>
          <a:noFill/>
        </p:spPr>
        <p:txBody>
          <a:bodyPr wrap="square" rtlCol="0">
            <a:spAutoFit/>
          </a:bodyPr>
          <a:lstStyle/>
          <a:p>
            <a:pPr algn="just"/>
            <a:r>
              <a:rPr lang="en-US" sz="2000" dirty="0" err="1">
                <a:solidFill>
                  <a:srgbClr val="002060"/>
                </a:solidFill>
                <a:latin typeface="SVN-Segoe UI" panose="020B0606040200020203" pitchFamily="34" charset="0"/>
              </a:rPr>
              <a:t>Về</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thứ</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tự</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sắp</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xếp</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nội</a:t>
            </a:r>
            <a:r>
              <a:rPr lang="en-US" sz="2000" dirty="0">
                <a:solidFill>
                  <a:srgbClr val="002060"/>
                </a:solidFill>
                <a:latin typeface="SVN-Segoe UI" panose="020B0606040200020203" pitchFamily="34" charset="0"/>
              </a:rPr>
              <a:t> dung </a:t>
            </a:r>
            <a:r>
              <a:rPr lang="en-US" sz="2000" dirty="0" err="1">
                <a:solidFill>
                  <a:srgbClr val="002060"/>
                </a:solidFill>
                <a:latin typeface="SVN-Segoe UI" panose="020B0606040200020203" pitchFamily="34" charset="0"/>
              </a:rPr>
              <a:t>trong</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báo</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cáo</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chính</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trị</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Đại</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hội</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Đoàn</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toàn</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quốc</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lần</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thứ</a:t>
            </a:r>
            <a:r>
              <a:rPr lang="en-US" sz="2000" dirty="0">
                <a:solidFill>
                  <a:srgbClr val="002060"/>
                </a:solidFill>
                <a:latin typeface="SVN-Segoe UI" panose="020B0606040200020203" pitchFamily="34" charset="0"/>
              </a:rPr>
              <a:t> XII </a:t>
            </a:r>
            <a:r>
              <a:rPr lang="en-US" sz="2000" dirty="0" err="1">
                <a:solidFill>
                  <a:srgbClr val="002060"/>
                </a:solidFill>
                <a:latin typeface="SVN-Segoe UI" panose="020B0606040200020203" pitchFamily="34" charset="0"/>
              </a:rPr>
              <a:t>tiếp</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tục</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xác</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định</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vai</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trò</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tầm</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quan</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trọng</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của</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công</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tác</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phụ</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trách</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Đội</a:t>
            </a:r>
            <a:r>
              <a:rPr lang="en-US" sz="2000" dirty="0">
                <a:solidFill>
                  <a:srgbClr val="002060"/>
                </a:solidFill>
                <a:latin typeface="SVN-Segoe UI" panose="020B0606040200020203" pitchFamily="34" charset="0"/>
              </a:rPr>
              <a:t> TNTP </a:t>
            </a:r>
            <a:r>
              <a:rPr lang="en-US" sz="2000" dirty="0" err="1">
                <a:solidFill>
                  <a:srgbClr val="002060"/>
                </a:solidFill>
                <a:latin typeface="SVN-Segoe UI" panose="020B0606040200020203" pitchFamily="34" charset="0"/>
              </a:rPr>
              <a:t>Hồ</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Chí</a:t>
            </a:r>
            <a:r>
              <a:rPr lang="en-US" sz="2000" dirty="0">
                <a:solidFill>
                  <a:srgbClr val="002060"/>
                </a:solidFill>
                <a:latin typeface="SVN-Segoe UI" panose="020B0606040200020203" pitchFamily="34" charset="0"/>
              </a:rPr>
              <a:t> Minh, </a:t>
            </a:r>
            <a:r>
              <a:rPr lang="en-US" sz="2000" dirty="0" err="1">
                <a:solidFill>
                  <a:srgbClr val="002060"/>
                </a:solidFill>
                <a:latin typeface="SVN-Segoe UI" panose="020B0606040200020203" pitchFamily="34" charset="0"/>
              </a:rPr>
              <a:t>bảo</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vệ</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chăm</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sóc</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giáo</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dục</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thiếu</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niên</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nhi</a:t>
            </a:r>
            <a:r>
              <a:rPr lang="en-US" sz="2000" dirty="0">
                <a:solidFill>
                  <a:srgbClr val="002060"/>
                </a:solidFill>
                <a:latin typeface="SVN-Segoe UI" panose="020B0606040200020203" pitchFamily="34" charset="0"/>
              </a:rPr>
              <a:t> </a:t>
            </a:r>
            <a:r>
              <a:rPr lang="en-US" sz="2000" dirty="0" err="1">
                <a:solidFill>
                  <a:srgbClr val="002060"/>
                </a:solidFill>
                <a:latin typeface="SVN-Segoe UI" panose="020B0606040200020203" pitchFamily="34" charset="0"/>
              </a:rPr>
              <a:t>đồng</a:t>
            </a:r>
            <a:r>
              <a:rPr lang="en-US" sz="2000" dirty="0">
                <a:solidFill>
                  <a:srgbClr val="002060"/>
                </a:solidFill>
                <a:latin typeface="SVN-Segoe UI" panose="020B0606040200020203" pitchFamily="34" charset="0"/>
              </a:rPr>
              <a:t>.</a:t>
            </a:r>
          </a:p>
        </p:txBody>
      </p:sp>
      <p:pic>
        <p:nvPicPr>
          <p:cNvPr id="20" name="Picture 19">
            <a:extLst>
              <a:ext uri="{FF2B5EF4-FFF2-40B4-BE49-F238E27FC236}">
                <a16:creationId xmlns:a16="http://schemas.microsoft.com/office/drawing/2014/main" id="{E2CC42A5-4CBD-AB64-CE34-18D71155E7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900" b="91433" l="10000" r="90000"/>
                    </a14:imgEffect>
                  </a14:imgLayer>
                </a14:imgProps>
              </a:ext>
            </a:extLst>
          </a:blip>
          <a:srcRect t="14334"/>
          <a:stretch/>
        </p:blipFill>
        <p:spPr>
          <a:xfrm>
            <a:off x="6219825" y="2500044"/>
            <a:ext cx="4762500" cy="3059906"/>
          </a:xfrm>
          <a:prstGeom prst="rect">
            <a:avLst/>
          </a:prstGeom>
        </p:spPr>
      </p:pic>
      <p:grpSp>
        <p:nvGrpSpPr>
          <p:cNvPr id="21" name="Group 20">
            <a:extLst>
              <a:ext uri="{FF2B5EF4-FFF2-40B4-BE49-F238E27FC236}">
                <a16:creationId xmlns:a16="http://schemas.microsoft.com/office/drawing/2014/main" id="{1A79B8BB-4262-AE4A-21BF-3388E5E88EF6}"/>
              </a:ext>
            </a:extLst>
          </p:cNvPr>
          <p:cNvGrpSpPr/>
          <p:nvPr/>
        </p:nvGrpSpPr>
        <p:grpSpPr>
          <a:xfrm>
            <a:off x="682705" y="278361"/>
            <a:ext cx="10522922" cy="1294970"/>
            <a:chOff x="682705" y="278361"/>
            <a:chExt cx="10522922" cy="1294970"/>
          </a:xfrm>
        </p:grpSpPr>
        <p:sp>
          <p:nvSpPr>
            <p:cNvPr id="22" name="TextBox 21">
              <a:extLst>
                <a:ext uri="{FF2B5EF4-FFF2-40B4-BE49-F238E27FC236}">
                  <a16:creationId xmlns:a16="http://schemas.microsoft.com/office/drawing/2014/main" id="{5668855A-A4E0-8956-6568-79532204EC2F}"/>
                </a:ext>
              </a:extLst>
            </p:cNvPr>
            <p:cNvSpPr txBox="1"/>
            <p:nvPr/>
          </p:nvSpPr>
          <p:spPr>
            <a:xfrm>
              <a:off x="682706" y="278361"/>
              <a:ext cx="10522921" cy="12949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20000"/>
                </a:lnSpc>
              </a:pPr>
              <a:r>
                <a:rPr lang="en-US" sz="2400">
                  <a:ln w="38100">
                    <a:solidFill>
                      <a:schemeClr val="bg1"/>
                    </a:solidFill>
                  </a:ln>
                  <a:solidFill>
                    <a:schemeClr val="bg1"/>
                  </a:solidFill>
                  <a:latin typeface="UTM Impact" panose="02040603050506020204" pitchFamily="18" charset="0"/>
                </a:rPr>
                <a:t>NHẬN THỨC VỀ VAI TRÒ CỦA ĐOÀN</a:t>
              </a:r>
            </a:p>
            <a:p>
              <a:pPr algn="ctr">
                <a:lnSpc>
                  <a:spcPct val="120000"/>
                </a:lnSpc>
              </a:pPr>
              <a:r>
                <a:rPr lang="en-US" sz="2100">
                  <a:ln w="38100">
                    <a:solidFill>
                      <a:schemeClr val="bg1"/>
                    </a:solidFill>
                  </a:ln>
                  <a:solidFill>
                    <a:schemeClr val="bg1"/>
                  </a:solidFill>
                  <a:latin typeface="UTM Impact" panose="02040603050506020204" pitchFamily="18" charset="0"/>
                </a:rPr>
                <a:t>TRONG CÔNG TÁC PHỤ TRÁCH ĐỘI TNTP HỒ CHÍ MINH VÀ BẢO VỆ, CHĂM SÓC,</a:t>
              </a:r>
            </a:p>
            <a:p>
              <a:pPr algn="ctr">
                <a:lnSpc>
                  <a:spcPct val="120000"/>
                </a:lnSpc>
              </a:pPr>
              <a:r>
                <a:rPr lang="en-US" sz="2100">
                  <a:ln w="38100">
                    <a:solidFill>
                      <a:schemeClr val="bg1"/>
                    </a:solidFill>
                  </a:ln>
                  <a:solidFill>
                    <a:schemeClr val="bg1"/>
                  </a:solidFill>
                  <a:latin typeface="UTM Impact" panose="02040603050506020204" pitchFamily="18" charset="0"/>
                </a:rPr>
                <a:t>GIÁO DỤC THIẾU NIÊN, NHI ĐỒNG TRONG VĂN KIỆN ĐẠI HỘI ĐOÀN TOÀN QUỐC LẦN THỨ XII</a:t>
              </a:r>
            </a:p>
          </p:txBody>
        </p:sp>
        <p:sp>
          <p:nvSpPr>
            <p:cNvPr id="23" name="TextBox 22">
              <a:extLst>
                <a:ext uri="{FF2B5EF4-FFF2-40B4-BE49-F238E27FC236}">
                  <a16:creationId xmlns:a16="http://schemas.microsoft.com/office/drawing/2014/main" id="{53A71D0B-FF64-BA55-CD59-1DEBA1006AFF}"/>
                </a:ext>
              </a:extLst>
            </p:cNvPr>
            <p:cNvSpPr txBox="1"/>
            <p:nvPr/>
          </p:nvSpPr>
          <p:spPr>
            <a:xfrm>
              <a:off x="682705" y="278361"/>
              <a:ext cx="10522921" cy="1294970"/>
            </a:xfrm>
            <a:prstGeom prst="rect">
              <a:avLst/>
            </a:prstGeom>
            <a:noFill/>
          </p:spPr>
          <p:txBody>
            <a:bodyPr wrap="square" rtlCol="0">
              <a:spAutoFit/>
            </a:bodyPr>
            <a:lstStyle/>
            <a:p>
              <a:pPr algn="ctr">
                <a:lnSpc>
                  <a:spcPct val="120000"/>
                </a:lnSpc>
              </a:pPr>
              <a:r>
                <a:rPr lang="en-US" sz="2400" dirty="0">
                  <a:solidFill>
                    <a:srgbClr val="FF0000"/>
                  </a:solidFill>
                  <a:latin typeface="UTM Impact" panose="02040603050506020204" pitchFamily="18" charset="0"/>
                </a:rPr>
                <a:t>NHẬN THỨC VỀ VAI TRÒ CỦA ĐOÀN</a:t>
              </a:r>
            </a:p>
            <a:p>
              <a:pPr algn="ctr">
                <a:lnSpc>
                  <a:spcPct val="120000"/>
                </a:lnSpc>
              </a:pPr>
              <a:r>
                <a:rPr lang="en-US" sz="2100" dirty="0">
                  <a:solidFill>
                    <a:srgbClr val="0070C0"/>
                  </a:solidFill>
                  <a:latin typeface="UTM Impact" panose="02040603050506020204" pitchFamily="18" charset="0"/>
                </a:rPr>
                <a:t>TRONG CÔNG TÁC PHỤ TRÁCH ĐỘI TNTP HỒ CHÍ MINH VÀ BẢO VỆ, CHĂM SÓC,</a:t>
              </a:r>
            </a:p>
            <a:p>
              <a:pPr algn="ctr">
                <a:lnSpc>
                  <a:spcPct val="120000"/>
                </a:lnSpc>
              </a:pPr>
              <a:r>
                <a:rPr lang="en-US" sz="2100" dirty="0">
                  <a:solidFill>
                    <a:srgbClr val="0070C0"/>
                  </a:solidFill>
                  <a:latin typeface="UTM Impact" panose="02040603050506020204" pitchFamily="18" charset="0"/>
                </a:rPr>
                <a:t>GIÁO DỤC THIẾU NIÊN, NHI ĐỒNG TRONG VĂN KIỆN ĐẠI HỘI ĐOÀN TOÀN QUỐC LẦN THỨ XII</a:t>
              </a:r>
            </a:p>
          </p:txBody>
        </p:sp>
      </p:gr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 y="79071"/>
            <a:ext cx="997469" cy="1104621"/>
          </a:xfrm>
          <a:prstGeom prst="rect">
            <a:avLst/>
          </a:prstGeom>
        </p:spPr>
      </p:pic>
    </p:spTree>
    <p:extLst>
      <p:ext uri="{BB962C8B-B14F-4D97-AF65-F5344CB8AC3E}">
        <p14:creationId xmlns:p14="http://schemas.microsoft.com/office/powerpoint/2010/main" val="37974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công tác chăm sóc, giáo dục </a:t>
            </a:r>
            <a:r>
              <a:rPr lang="en-US" sz="2400" b="1"/>
              <a:t/>
            </a:r>
            <a:br>
              <a:rPr lang="en-US" sz="2400" b="1"/>
            </a:br>
            <a:r>
              <a:rPr lang="vi-VN" sz="2400" b="1"/>
              <a:t>thiếu niên, nhi đồng</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Diagonal Corners Snipped 4">
            <a:extLst>
              <a:ext uri="{FF2B5EF4-FFF2-40B4-BE49-F238E27FC236}">
                <a16:creationId xmlns:a16="http://schemas.microsoft.com/office/drawing/2014/main" id="{8A64BCF5-D015-AB95-641B-1A7B44EF8655}"/>
              </a:ext>
            </a:extLst>
          </p:cNvPr>
          <p:cNvSpPr/>
          <p:nvPr/>
        </p:nvSpPr>
        <p:spPr>
          <a:xfrm>
            <a:off x="894080" y="2638333"/>
            <a:ext cx="4838700" cy="1857465"/>
          </a:xfrm>
          <a:prstGeom prst="snip2DiagRect">
            <a:avLst>
              <a:gd name="adj1" fmla="val 0"/>
              <a:gd name="adj2" fmla="val 12565"/>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Snipped 7">
            <a:extLst>
              <a:ext uri="{FF2B5EF4-FFF2-40B4-BE49-F238E27FC236}">
                <a16:creationId xmlns:a16="http://schemas.microsoft.com/office/drawing/2014/main" id="{CE05BF3C-DF61-C034-C32C-80BE7275F586}"/>
              </a:ext>
            </a:extLst>
          </p:cNvPr>
          <p:cNvSpPr/>
          <p:nvPr/>
        </p:nvSpPr>
        <p:spPr>
          <a:xfrm>
            <a:off x="894080" y="2138354"/>
            <a:ext cx="956980" cy="472937"/>
          </a:xfrm>
          <a:prstGeom prst="snip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2.4</a:t>
            </a:r>
          </a:p>
        </p:txBody>
      </p:sp>
      <p:sp>
        <p:nvSpPr>
          <p:cNvPr id="12" name="TextBox 11">
            <a:extLst>
              <a:ext uri="{FF2B5EF4-FFF2-40B4-BE49-F238E27FC236}">
                <a16:creationId xmlns:a16="http://schemas.microsoft.com/office/drawing/2014/main" id="{8BEFDBA6-0251-73EE-1222-84A3090360F8}"/>
              </a:ext>
            </a:extLst>
          </p:cNvPr>
          <p:cNvSpPr txBox="1"/>
          <p:nvPr/>
        </p:nvSpPr>
        <p:spPr>
          <a:xfrm>
            <a:off x="1043074" y="2759133"/>
            <a:ext cx="4491225" cy="1754326"/>
          </a:xfrm>
          <a:prstGeom prst="rect">
            <a:avLst/>
          </a:prstGeom>
          <a:noFill/>
        </p:spPr>
        <p:txBody>
          <a:bodyPr wrap="square" rtlCol="0">
            <a:spAutoFit/>
          </a:bodyPr>
          <a:lstStyle/>
          <a:p>
            <a:pPr algn="just"/>
            <a:r>
              <a:rPr lang="vi-VN">
                <a:solidFill>
                  <a:srgbClr val="002060"/>
                </a:solidFill>
                <a:latin typeface="SVN-Segoe UI" panose="020B0606040200020203" pitchFamily="34" charset="0"/>
              </a:rPr>
              <a:t>Tổ chức các hoạt động, mô hình bền vững trong chăm sóc, hỗ trợ, nâng cao thể chất và tinh thần cho trẻ em, nhất là trẻ em yếu thế, có hoàn cảnh khó khăn, ở khu vực miền núi, vùng sâu, vùng xa, biên giới, biển đảo.</a:t>
            </a: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67622" y="1871920"/>
            <a:ext cx="2659175" cy="1774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57129" y="3832341"/>
            <a:ext cx="3007161" cy="184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05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công tác chăm sóc, giáo dục </a:t>
            </a:r>
            <a:r>
              <a:rPr lang="en-US" sz="2400" b="1"/>
              <a:t/>
            </a:r>
            <a:br>
              <a:rPr lang="en-US" sz="2400" b="1"/>
            </a:br>
            <a:r>
              <a:rPr lang="vi-VN" sz="2400" b="1"/>
              <a:t>thiếu niên, nhi đồng</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Diagonal Corners Snipped 4">
            <a:extLst>
              <a:ext uri="{FF2B5EF4-FFF2-40B4-BE49-F238E27FC236}">
                <a16:creationId xmlns:a16="http://schemas.microsoft.com/office/drawing/2014/main" id="{8A64BCF5-D015-AB95-641B-1A7B44EF8655}"/>
              </a:ext>
            </a:extLst>
          </p:cNvPr>
          <p:cNvSpPr/>
          <p:nvPr/>
        </p:nvSpPr>
        <p:spPr>
          <a:xfrm>
            <a:off x="894080" y="2638334"/>
            <a:ext cx="4838700" cy="1291696"/>
          </a:xfrm>
          <a:prstGeom prst="snip2DiagRect">
            <a:avLst>
              <a:gd name="adj1" fmla="val 0"/>
              <a:gd name="adj2" fmla="val 12565"/>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Snipped 7">
            <a:extLst>
              <a:ext uri="{FF2B5EF4-FFF2-40B4-BE49-F238E27FC236}">
                <a16:creationId xmlns:a16="http://schemas.microsoft.com/office/drawing/2014/main" id="{CE05BF3C-DF61-C034-C32C-80BE7275F586}"/>
              </a:ext>
            </a:extLst>
          </p:cNvPr>
          <p:cNvSpPr/>
          <p:nvPr/>
        </p:nvSpPr>
        <p:spPr>
          <a:xfrm>
            <a:off x="881448" y="2144982"/>
            <a:ext cx="956980" cy="472937"/>
          </a:xfrm>
          <a:prstGeom prst="snip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2.5</a:t>
            </a:r>
          </a:p>
        </p:txBody>
      </p:sp>
      <p:sp>
        <p:nvSpPr>
          <p:cNvPr id="12" name="TextBox 11">
            <a:extLst>
              <a:ext uri="{FF2B5EF4-FFF2-40B4-BE49-F238E27FC236}">
                <a16:creationId xmlns:a16="http://schemas.microsoft.com/office/drawing/2014/main" id="{8BEFDBA6-0251-73EE-1222-84A3090360F8}"/>
              </a:ext>
            </a:extLst>
          </p:cNvPr>
          <p:cNvSpPr txBox="1"/>
          <p:nvPr/>
        </p:nvSpPr>
        <p:spPr>
          <a:xfrm>
            <a:off x="1072922" y="2854388"/>
            <a:ext cx="4491225" cy="646331"/>
          </a:xfrm>
          <a:prstGeom prst="rect">
            <a:avLst/>
          </a:prstGeom>
          <a:noFill/>
        </p:spPr>
        <p:txBody>
          <a:bodyPr wrap="square" rtlCol="0">
            <a:spAutoFit/>
          </a:bodyPr>
          <a:lstStyle/>
          <a:p>
            <a:pPr algn="just"/>
            <a:r>
              <a:rPr lang="vi-VN" dirty="0">
                <a:solidFill>
                  <a:srgbClr val="002060"/>
                </a:solidFill>
                <a:latin typeface="SVN-Segoe UI" panose="020B0606040200020203" pitchFamily="34" charset="0"/>
              </a:rPr>
              <a:t>Chú trọng tham mưu xây dựng và phát triển các thiết chế Cung, Nhà Thiếu </a:t>
            </a:r>
            <a:r>
              <a:rPr lang="vi-VN" dirty="0" smtClean="0">
                <a:solidFill>
                  <a:srgbClr val="002060"/>
                </a:solidFill>
                <a:latin typeface="SVN-Segoe UI" panose="020B0606040200020203" pitchFamily="34" charset="0"/>
              </a:rPr>
              <a:t>nhi</a:t>
            </a:r>
            <a:endParaRPr lang="vi-VN" dirty="0">
              <a:solidFill>
                <a:srgbClr val="002060"/>
              </a:solidFill>
              <a:latin typeface="SVN-Segoe UI" panose="020B0606040200020203" pitchFamily="34" charset="0"/>
            </a:endParaRPr>
          </a:p>
        </p:txBody>
      </p:sp>
      <p:pic>
        <p:nvPicPr>
          <p:cNvPr id="14" name="Picture 13">
            <a:extLst>
              <a:ext uri="{FF2B5EF4-FFF2-40B4-BE49-F238E27FC236}">
                <a16:creationId xmlns:a16="http://schemas.microsoft.com/office/drawing/2014/main" id="{85A7D77B-F424-A8F0-B1D4-B51F9D5FA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8856" y="1912814"/>
            <a:ext cx="3178307" cy="1883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8009" y="4131255"/>
            <a:ext cx="2996039" cy="1686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09049" y="4131255"/>
            <a:ext cx="2996039" cy="1841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243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Arrow: Pentagon 2">
            <a:extLst>
              <a:ext uri="{FF2B5EF4-FFF2-40B4-BE49-F238E27FC236}">
                <a16:creationId xmlns:a16="http://schemas.microsoft.com/office/drawing/2014/main" id="{BB1246E5-F2EA-E17B-B5D3-F73CE0FB6017}"/>
              </a:ext>
            </a:extLst>
          </p:cNvPr>
          <p:cNvSpPr/>
          <p:nvPr/>
        </p:nvSpPr>
        <p:spPr>
          <a:xfrm>
            <a:off x="1323976" y="809119"/>
            <a:ext cx="9858376" cy="876806"/>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Giải pháp về triển khai Luật trẻ em và thực hiện nhiệm vụ </a:t>
            </a:r>
            <a:r>
              <a:rPr lang="en-US" sz="2400" b="1"/>
              <a:t/>
            </a:r>
            <a:br>
              <a:rPr lang="en-US" sz="2400" b="1"/>
            </a:br>
            <a:r>
              <a:rPr lang="vi-VN" sz="2400" b="1"/>
              <a:t>tổ chức đại diện tiếng nói, nguyện vọng của trẻ em</a:t>
            </a:r>
            <a:endParaRPr lang="en-US" sz="2400" b="1"/>
          </a:p>
        </p:txBody>
      </p:sp>
      <p:sp>
        <p:nvSpPr>
          <p:cNvPr id="8" name="Arrow: Pentagon 3">
            <a:extLst>
              <a:ext uri="{FF2B5EF4-FFF2-40B4-BE49-F238E27FC236}">
                <a16:creationId xmlns:a16="http://schemas.microsoft.com/office/drawing/2014/main" id="{C33D3CE8-83A0-56E3-1DDB-5FAE905E87E1}"/>
              </a:ext>
            </a:extLst>
          </p:cNvPr>
          <p:cNvSpPr/>
          <p:nvPr/>
        </p:nvSpPr>
        <p:spPr>
          <a:xfrm>
            <a:off x="666750" y="942975"/>
            <a:ext cx="1009650" cy="609600"/>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3</a:t>
            </a:r>
          </a:p>
        </p:txBody>
      </p:sp>
      <p:sp>
        <p:nvSpPr>
          <p:cNvPr id="9" name="Rectangle: Diagonal Corners Snipped 4">
            <a:extLst>
              <a:ext uri="{FF2B5EF4-FFF2-40B4-BE49-F238E27FC236}">
                <a16:creationId xmlns:a16="http://schemas.microsoft.com/office/drawing/2014/main" id="{8A64BCF5-D015-AB95-641B-1A7B44EF8655}"/>
              </a:ext>
            </a:extLst>
          </p:cNvPr>
          <p:cNvSpPr/>
          <p:nvPr/>
        </p:nvSpPr>
        <p:spPr>
          <a:xfrm>
            <a:off x="1037728" y="2784195"/>
            <a:ext cx="4838700" cy="1096741"/>
          </a:xfrm>
          <a:prstGeom prst="snip2DiagRect">
            <a:avLst>
              <a:gd name="adj1" fmla="val 0"/>
              <a:gd name="adj2" fmla="val 12565"/>
            </a:avLst>
          </a:prstGeom>
          <a:solidFill>
            <a:schemeClr val="bg1">
              <a:alpha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Snipped 7">
            <a:extLst>
              <a:ext uri="{FF2B5EF4-FFF2-40B4-BE49-F238E27FC236}">
                <a16:creationId xmlns:a16="http://schemas.microsoft.com/office/drawing/2014/main" id="{CE05BF3C-DF61-C034-C32C-80BE7275F586}"/>
              </a:ext>
            </a:extLst>
          </p:cNvPr>
          <p:cNvSpPr/>
          <p:nvPr/>
        </p:nvSpPr>
        <p:spPr>
          <a:xfrm>
            <a:off x="1037728" y="2280842"/>
            <a:ext cx="956980" cy="472937"/>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3.1</a:t>
            </a:r>
          </a:p>
        </p:txBody>
      </p:sp>
      <p:sp>
        <p:nvSpPr>
          <p:cNvPr id="12" name="TextBox 11">
            <a:extLst>
              <a:ext uri="{FF2B5EF4-FFF2-40B4-BE49-F238E27FC236}">
                <a16:creationId xmlns:a16="http://schemas.microsoft.com/office/drawing/2014/main" id="{8BEFDBA6-0251-73EE-1222-84A3090360F8}"/>
              </a:ext>
            </a:extLst>
          </p:cNvPr>
          <p:cNvSpPr txBox="1"/>
          <p:nvPr/>
        </p:nvSpPr>
        <p:spPr>
          <a:xfrm>
            <a:off x="1216570" y="3000249"/>
            <a:ext cx="4491225" cy="646331"/>
          </a:xfrm>
          <a:prstGeom prst="rect">
            <a:avLst/>
          </a:prstGeom>
          <a:noFill/>
        </p:spPr>
        <p:txBody>
          <a:bodyPr wrap="square" rtlCol="0">
            <a:spAutoFit/>
          </a:bodyPr>
          <a:lstStyle/>
          <a:p>
            <a:pPr algn="just"/>
            <a:r>
              <a:rPr lang="vi-VN">
                <a:solidFill>
                  <a:srgbClr val="002060"/>
                </a:solidFill>
                <a:latin typeface="SVN-Segoe UI" panose="020B0606040200020203" pitchFamily="34" charset="0"/>
              </a:rPr>
              <a:t>Tích cực, chủ động triển khai thực hiện hiệu quả Luật Trẻ em 2016</a:t>
            </a:r>
            <a:r>
              <a:rPr lang="en-US">
                <a:solidFill>
                  <a:srgbClr val="002060"/>
                </a:solidFill>
                <a:latin typeface="SVN-Segoe UI" panose="020B0606040200020203" pitchFamily="34" charset="0"/>
              </a:rPr>
              <a:t>.</a:t>
            </a:r>
            <a:endParaRPr lang="vi-VN">
              <a:solidFill>
                <a:srgbClr val="002060"/>
              </a:solidFill>
              <a:latin typeface="SVN-Segoe UI" panose="020B0606040200020203" pitchFamily="34" charset="0"/>
            </a:endParaRPr>
          </a:p>
        </p:txBody>
      </p:sp>
      <p:pic>
        <p:nvPicPr>
          <p:cNvPr id="14" name="Picture 13">
            <a:extLst>
              <a:ext uri="{FF2B5EF4-FFF2-40B4-BE49-F238E27FC236}">
                <a16:creationId xmlns:a16="http://schemas.microsoft.com/office/drawing/2014/main" id="{124AF49B-B630-7BAC-F3B3-5AA83CAEF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3312" y="2280842"/>
            <a:ext cx="3836257" cy="25514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0022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Rectangle: Single Corner Rounded 12">
            <a:extLst>
              <a:ext uri="{FF2B5EF4-FFF2-40B4-BE49-F238E27FC236}">
                <a16:creationId xmlns:a16="http://schemas.microsoft.com/office/drawing/2014/main" id="{C5F8EE45-71AC-3C0E-29C2-435FF01D6980}"/>
              </a:ext>
            </a:extLst>
          </p:cNvPr>
          <p:cNvSpPr/>
          <p:nvPr/>
        </p:nvSpPr>
        <p:spPr>
          <a:xfrm>
            <a:off x="844926" y="1892673"/>
            <a:ext cx="4936190" cy="1075398"/>
          </a:xfrm>
          <a:prstGeom prst="round1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DC1165-028C-D968-82F4-0C752171BB8F}"/>
              </a:ext>
            </a:extLst>
          </p:cNvPr>
          <p:cNvSpPr txBox="1"/>
          <p:nvPr/>
        </p:nvSpPr>
        <p:spPr>
          <a:xfrm>
            <a:off x="844926" y="1600394"/>
            <a:ext cx="808235" cy="1569660"/>
          </a:xfrm>
          <a:prstGeom prst="rect">
            <a:avLst/>
          </a:prstGeom>
          <a:noFill/>
        </p:spPr>
        <p:txBody>
          <a:bodyPr wrap="none" rtlCol="0">
            <a:spAutoFit/>
          </a:bodyPr>
          <a:lstStyle/>
          <a:p>
            <a:r>
              <a:rPr lang="en-US" sz="9600" b="1">
                <a:solidFill>
                  <a:srgbClr val="FF0000"/>
                </a:solidFill>
              </a:rPr>
              <a:t>1</a:t>
            </a:r>
          </a:p>
        </p:txBody>
      </p:sp>
      <p:sp>
        <p:nvSpPr>
          <p:cNvPr id="9" name="TextBox 8">
            <a:extLst>
              <a:ext uri="{FF2B5EF4-FFF2-40B4-BE49-F238E27FC236}">
                <a16:creationId xmlns:a16="http://schemas.microsoft.com/office/drawing/2014/main" id="{582D4E8E-DD79-0E05-2891-F3AAEB4E0C6A}"/>
              </a:ext>
            </a:extLst>
          </p:cNvPr>
          <p:cNvSpPr txBox="1"/>
          <p:nvPr/>
        </p:nvSpPr>
        <p:spPr>
          <a:xfrm>
            <a:off x="1490385" y="1998433"/>
            <a:ext cx="3853702" cy="830997"/>
          </a:xfrm>
          <a:prstGeom prst="rect">
            <a:avLst/>
          </a:prstGeom>
          <a:noFill/>
        </p:spPr>
        <p:txBody>
          <a:bodyPr wrap="square" rtlCol="0">
            <a:spAutoFit/>
          </a:bodyPr>
          <a:lstStyle/>
          <a:p>
            <a:pPr algn="just"/>
            <a:r>
              <a:rPr lang="vi-VN" sz="1600">
                <a:solidFill>
                  <a:srgbClr val="002060"/>
                </a:solidFill>
                <a:latin typeface="SVN-Segoe UI" panose="020B0606040200020203" pitchFamily="34" charset="0"/>
              </a:rPr>
              <a:t>Tổ chức các hoạt động tuyên truyền, gi</a:t>
            </a:r>
            <a:r>
              <a:rPr lang="en-US" sz="1600">
                <a:solidFill>
                  <a:srgbClr val="002060"/>
                </a:solidFill>
                <a:latin typeface="SVN-Segoe UI" panose="020B0606040200020203" pitchFamily="34" charset="0"/>
              </a:rPr>
              <a:t>á</a:t>
            </a:r>
            <a:r>
              <a:rPr lang="vi-VN" sz="1600">
                <a:solidFill>
                  <a:srgbClr val="002060"/>
                </a:solidFill>
                <a:latin typeface="SVN-Segoe UI" panose="020B0606040200020203" pitchFamily="34" charset="0"/>
              </a:rPr>
              <a:t>o dục nâng cao nhận thức về quyền tham gia của trẻ em</a:t>
            </a:r>
            <a:r>
              <a:rPr lang="en-US" sz="1600">
                <a:solidFill>
                  <a:srgbClr val="002060"/>
                </a:solidFill>
                <a:latin typeface="SVN-Segoe UI" panose="020B0606040200020203" pitchFamily="34" charset="0"/>
              </a:rPr>
              <a:t>.</a:t>
            </a:r>
            <a:endParaRPr lang="vi-VN" sz="1600">
              <a:solidFill>
                <a:srgbClr val="002060"/>
              </a:solidFill>
              <a:latin typeface="SVN-Segoe UI" panose="020B0606040200020203" pitchFamily="34" charset="0"/>
            </a:endParaRPr>
          </a:p>
        </p:txBody>
      </p:sp>
      <p:sp>
        <p:nvSpPr>
          <p:cNvPr id="11" name="Rectangle: Single Corner Rounded 21">
            <a:extLst>
              <a:ext uri="{FF2B5EF4-FFF2-40B4-BE49-F238E27FC236}">
                <a16:creationId xmlns:a16="http://schemas.microsoft.com/office/drawing/2014/main" id="{2D81B31F-20BC-BCD3-702E-78B0C0B13F19}"/>
              </a:ext>
            </a:extLst>
          </p:cNvPr>
          <p:cNvSpPr/>
          <p:nvPr/>
        </p:nvSpPr>
        <p:spPr>
          <a:xfrm>
            <a:off x="6238493" y="1892673"/>
            <a:ext cx="4936190" cy="1075398"/>
          </a:xfrm>
          <a:prstGeom prst="round1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F547055-9586-EA61-A8F9-3FDD3437F7D4}"/>
              </a:ext>
            </a:extLst>
          </p:cNvPr>
          <p:cNvSpPr txBox="1"/>
          <p:nvPr/>
        </p:nvSpPr>
        <p:spPr>
          <a:xfrm>
            <a:off x="6265387" y="1599015"/>
            <a:ext cx="808235" cy="1569660"/>
          </a:xfrm>
          <a:prstGeom prst="rect">
            <a:avLst/>
          </a:prstGeom>
          <a:noFill/>
        </p:spPr>
        <p:txBody>
          <a:bodyPr wrap="none" rtlCol="0">
            <a:spAutoFit/>
          </a:bodyPr>
          <a:lstStyle/>
          <a:p>
            <a:r>
              <a:rPr lang="en-US" sz="9600" b="1">
                <a:solidFill>
                  <a:schemeClr val="accent2"/>
                </a:solidFill>
              </a:rPr>
              <a:t>2</a:t>
            </a:r>
          </a:p>
        </p:txBody>
      </p:sp>
      <p:sp>
        <p:nvSpPr>
          <p:cNvPr id="13" name="TextBox 12">
            <a:extLst>
              <a:ext uri="{FF2B5EF4-FFF2-40B4-BE49-F238E27FC236}">
                <a16:creationId xmlns:a16="http://schemas.microsoft.com/office/drawing/2014/main" id="{6F72A1F7-AB7F-759D-63B9-5B2E4D02E6AD}"/>
              </a:ext>
            </a:extLst>
          </p:cNvPr>
          <p:cNvSpPr txBox="1"/>
          <p:nvPr/>
        </p:nvSpPr>
        <p:spPr>
          <a:xfrm>
            <a:off x="6910846" y="1997054"/>
            <a:ext cx="4189878" cy="830997"/>
          </a:xfrm>
          <a:prstGeom prst="rect">
            <a:avLst/>
          </a:prstGeom>
          <a:noFill/>
        </p:spPr>
        <p:txBody>
          <a:bodyPr wrap="square" rtlCol="0">
            <a:spAutoFit/>
          </a:bodyPr>
          <a:lstStyle/>
          <a:p>
            <a:pPr algn="just"/>
            <a:r>
              <a:rPr lang="vi-VN" sz="1600">
                <a:solidFill>
                  <a:srgbClr val="002060"/>
                </a:solidFill>
                <a:latin typeface="SVN-Segoe UI" panose="020B0606040200020203" pitchFamily="34" charset="0"/>
              </a:rPr>
              <a:t>Tổ chức các hoạt động tập huấn, bồi dưỡng, trang bị kiến thức cho cán bộ phụ trách thiếu nhi và trẻ em về quyền trẻ em.</a:t>
            </a:r>
          </a:p>
        </p:txBody>
      </p:sp>
      <p:sp>
        <p:nvSpPr>
          <p:cNvPr id="14" name="Rectangle: Single Corner Rounded 24">
            <a:extLst>
              <a:ext uri="{FF2B5EF4-FFF2-40B4-BE49-F238E27FC236}">
                <a16:creationId xmlns:a16="http://schemas.microsoft.com/office/drawing/2014/main" id="{9A5D8D8E-4F79-7A31-30C6-5D3E4F8E796B}"/>
              </a:ext>
            </a:extLst>
          </p:cNvPr>
          <p:cNvSpPr/>
          <p:nvPr/>
        </p:nvSpPr>
        <p:spPr>
          <a:xfrm>
            <a:off x="844926" y="3063688"/>
            <a:ext cx="4936190" cy="1117310"/>
          </a:xfrm>
          <a:prstGeom prst="round1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C55024-5346-9D97-D535-588B9E375DD5}"/>
              </a:ext>
            </a:extLst>
          </p:cNvPr>
          <p:cNvSpPr txBox="1"/>
          <p:nvPr/>
        </p:nvSpPr>
        <p:spPr>
          <a:xfrm>
            <a:off x="1517279" y="3192956"/>
            <a:ext cx="4189878" cy="830997"/>
          </a:xfrm>
          <a:prstGeom prst="rect">
            <a:avLst/>
          </a:prstGeom>
          <a:noFill/>
        </p:spPr>
        <p:txBody>
          <a:bodyPr wrap="square" rtlCol="0">
            <a:spAutoFit/>
          </a:bodyPr>
          <a:lstStyle/>
          <a:p>
            <a:pPr algn="just"/>
            <a:r>
              <a:rPr lang="vi-VN" sz="1600">
                <a:solidFill>
                  <a:srgbClr val="002060"/>
                </a:solidFill>
                <a:latin typeface="SVN-Segoe UI" panose="020B0606040200020203" pitchFamily="34" charset="0"/>
              </a:rPr>
              <a:t>Xây dựng các mô hình thúc đẩy quyền tham gia của trẻ em và tổ chức các hoạt động lấy ý kiến, kiến nghị của trẻ em</a:t>
            </a:r>
            <a:r>
              <a:rPr lang="en-US" sz="1600">
                <a:solidFill>
                  <a:srgbClr val="002060"/>
                </a:solidFill>
                <a:latin typeface="SVN-Segoe UI" panose="020B0606040200020203" pitchFamily="34" charset="0"/>
              </a:rPr>
              <a:t>.</a:t>
            </a:r>
            <a:endParaRPr lang="vi-VN" sz="1600">
              <a:solidFill>
                <a:srgbClr val="002060"/>
              </a:solidFill>
              <a:latin typeface="SVN-Segoe UI" panose="020B0606040200020203" pitchFamily="34" charset="0"/>
            </a:endParaRPr>
          </a:p>
        </p:txBody>
      </p:sp>
      <p:sp>
        <p:nvSpPr>
          <p:cNvPr id="16" name="TextBox 15">
            <a:extLst>
              <a:ext uri="{FF2B5EF4-FFF2-40B4-BE49-F238E27FC236}">
                <a16:creationId xmlns:a16="http://schemas.microsoft.com/office/drawing/2014/main" id="{478473A3-502B-79AB-E6D7-C48BACF53702}"/>
              </a:ext>
            </a:extLst>
          </p:cNvPr>
          <p:cNvSpPr txBox="1"/>
          <p:nvPr/>
        </p:nvSpPr>
        <p:spPr>
          <a:xfrm>
            <a:off x="871820" y="2823624"/>
            <a:ext cx="808235" cy="1569660"/>
          </a:xfrm>
          <a:prstGeom prst="rect">
            <a:avLst/>
          </a:prstGeom>
          <a:noFill/>
        </p:spPr>
        <p:txBody>
          <a:bodyPr wrap="none" rtlCol="0">
            <a:spAutoFit/>
          </a:bodyPr>
          <a:lstStyle/>
          <a:p>
            <a:r>
              <a:rPr lang="en-US" sz="9600" b="1">
                <a:solidFill>
                  <a:srgbClr val="FFC000"/>
                </a:solidFill>
              </a:rPr>
              <a:t>3</a:t>
            </a:r>
          </a:p>
        </p:txBody>
      </p:sp>
      <p:sp>
        <p:nvSpPr>
          <p:cNvPr id="17" name="Rectangle: Single Corner Rounded 27">
            <a:extLst>
              <a:ext uri="{FF2B5EF4-FFF2-40B4-BE49-F238E27FC236}">
                <a16:creationId xmlns:a16="http://schemas.microsoft.com/office/drawing/2014/main" id="{C8A5F13E-BB90-FA5C-9334-380AA308C897}"/>
              </a:ext>
            </a:extLst>
          </p:cNvPr>
          <p:cNvSpPr/>
          <p:nvPr/>
        </p:nvSpPr>
        <p:spPr>
          <a:xfrm>
            <a:off x="6211599" y="3090518"/>
            <a:ext cx="4936190" cy="1191132"/>
          </a:xfrm>
          <a:prstGeom prst="round1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494E59D-0442-FE62-392A-98535D507EBA}"/>
              </a:ext>
            </a:extLst>
          </p:cNvPr>
          <p:cNvSpPr txBox="1"/>
          <p:nvPr/>
        </p:nvSpPr>
        <p:spPr>
          <a:xfrm>
            <a:off x="6214872" y="2985333"/>
            <a:ext cx="808235" cy="1569660"/>
          </a:xfrm>
          <a:prstGeom prst="rect">
            <a:avLst/>
          </a:prstGeom>
          <a:noFill/>
        </p:spPr>
        <p:txBody>
          <a:bodyPr wrap="none" rtlCol="0">
            <a:spAutoFit/>
          </a:bodyPr>
          <a:lstStyle/>
          <a:p>
            <a:r>
              <a:rPr lang="en-US" sz="9600" b="1">
                <a:solidFill>
                  <a:schemeClr val="accent6">
                    <a:lumMod val="60000"/>
                    <a:lumOff val="40000"/>
                  </a:schemeClr>
                </a:solidFill>
              </a:rPr>
              <a:t>4</a:t>
            </a:r>
          </a:p>
        </p:txBody>
      </p:sp>
      <p:sp>
        <p:nvSpPr>
          <p:cNvPr id="19" name="TextBox 18">
            <a:extLst>
              <a:ext uri="{FF2B5EF4-FFF2-40B4-BE49-F238E27FC236}">
                <a16:creationId xmlns:a16="http://schemas.microsoft.com/office/drawing/2014/main" id="{7D140686-7077-F214-7FC8-CB31F564CEDB}"/>
              </a:ext>
            </a:extLst>
          </p:cNvPr>
          <p:cNvSpPr txBox="1"/>
          <p:nvPr/>
        </p:nvSpPr>
        <p:spPr>
          <a:xfrm>
            <a:off x="6857058" y="3259778"/>
            <a:ext cx="3853702" cy="830997"/>
          </a:xfrm>
          <a:prstGeom prst="rect">
            <a:avLst/>
          </a:prstGeom>
          <a:noFill/>
        </p:spPr>
        <p:txBody>
          <a:bodyPr wrap="square" rtlCol="0">
            <a:spAutoFit/>
          </a:bodyPr>
          <a:lstStyle/>
          <a:p>
            <a:pPr algn="just"/>
            <a:r>
              <a:rPr lang="vi-VN" sz="1600">
                <a:solidFill>
                  <a:srgbClr val="002060"/>
                </a:solidFill>
                <a:latin typeface="SVN-Segoe UI" panose="020B0606040200020203" pitchFamily="34" charset="0"/>
              </a:rPr>
              <a:t>Giám sát việc thực hiện quyền trẻ em trên cơ sở ý kiến, nguyện vọng của </a:t>
            </a:r>
            <a:r>
              <a:rPr lang="en-US" sz="1600">
                <a:solidFill>
                  <a:srgbClr val="002060"/>
                </a:solidFill>
                <a:latin typeface="SVN-Segoe UI" panose="020B0606040200020203" pitchFamily="34" charset="0"/>
              </a:rPr>
              <a:t/>
            </a:r>
            <a:br>
              <a:rPr lang="en-US" sz="1600">
                <a:solidFill>
                  <a:srgbClr val="002060"/>
                </a:solidFill>
                <a:latin typeface="SVN-Segoe UI" panose="020B0606040200020203" pitchFamily="34" charset="0"/>
              </a:rPr>
            </a:br>
            <a:r>
              <a:rPr lang="vi-VN" sz="1600">
                <a:solidFill>
                  <a:srgbClr val="002060"/>
                </a:solidFill>
                <a:latin typeface="SVN-Segoe UI" panose="020B0606040200020203" pitchFamily="34" charset="0"/>
              </a:rPr>
              <a:t>trẻ em</a:t>
            </a:r>
            <a:r>
              <a:rPr lang="en-US" sz="1600">
                <a:solidFill>
                  <a:srgbClr val="002060"/>
                </a:solidFill>
                <a:latin typeface="SVN-Segoe UI" panose="020B0606040200020203" pitchFamily="34" charset="0"/>
              </a:rPr>
              <a:t>.</a:t>
            </a:r>
            <a:endParaRPr lang="vi-VN" sz="1600">
              <a:solidFill>
                <a:srgbClr val="002060"/>
              </a:solidFill>
              <a:latin typeface="SVN-Segoe UI" panose="020B0606040200020203" pitchFamily="34" charset="0"/>
            </a:endParaRPr>
          </a:p>
        </p:txBody>
      </p:sp>
      <p:sp>
        <p:nvSpPr>
          <p:cNvPr id="20" name="Rectangle: Single Corner Rounded 30">
            <a:extLst>
              <a:ext uri="{FF2B5EF4-FFF2-40B4-BE49-F238E27FC236}">
                <a16:creationId xmlns:a16="http://schemas.microsoft.com/office/drawing/2014/main" id="{48D32275-A65D-B56A-A2BC-E7372D832793}"/>
              </a:ext>
            </a:extLst>
          </p:cNvPr>
          <p:cNvSpPr/>
          <p:nvPr/>
        </p:nvSpPr>
        <p:spPr>
          <a:xfrm>
            <a:off x="841653" y="4284669"/>
            <a:ext cx="4936190" cy="1191132"/>
          </a:xfrm>
          <a:prstGeom prst="round1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0CD2AC2-BC76-4D72-C028-37EA0F201B92}"/>
              </a:ext>
            </a:extLst>
          </p:cNvPr>
          <p:cNvSpPr txBox="1"/>
          <p:nvPr/>
        </p:nvSpPr>
        <p:spPr>
          <a:xfrm>
            <a:off x="868547" y="4066698"/>
            <a:ext cx="808235" cy="1569660"/>
          </a:xfrm>
          <a:prstGeom prst="rect">
            <a:avLst/>
          </a:prstGeom>
          <a:noFill/>
        </p:spPr>
        <p:txBody>
          <a:bodyPr wrap="none" rtlCol="0">
            <a:spAutoFit/>
          </a:bodyPr>
          <a:lstStyle/>
          <a:p>
            <a:r>
              <a:rPr lang="en-US" sz="9600" b="1">
                <a:solidFill>
                  <a:srgbClr val="00B0F0"/>
                </a:solidFill>
              </a:rPr>
              <a:t>5</a:t>
            </a:r>
          </a:p>
        </p:txBody>
      </p:sp>
      <p:sp>
        <p:nvSpPr>
          <p:cNvPr id="22" name="TextBox 21">
            <a:extLst>
              <a:ext uri="{FF2B5EF4-FFF2-40B4-BE49-F238E27FC236}">
                <a16:creationId xmlns:a16="http://schemas.microsoft.com/office/drawing/2014/main" id="{E27BE05A-22BB-9B42-FD4F-C9DF5953D225}"/>
              </a:ext>
            </a:extLst>
          </p:cNvPr>
          <p:cNvSpPr txBox="1"/>
          <p:nvPr/>
        </p:nvSpPr>
        <p:spPr>
          <a:xfrm>
            <a:off x="1514006" y="4464737"/>
            <a:ext cx="4189878" cy="830997"/>
          </a:xfrm>
          <a:prstGeom prst="rect">
            <a:avLst/>
          </a:prstGeom>
          <a:noFill/>
        </p:spPr>
        <p:txBody>
          <a:bodyPr wrap="square" rtlCol="0">
            <a:spAutoFit/>
          </a:bodyPr>
          <a:lstStyle/>
          <a:p>
            <a:pPr algn="just"/>
            <a:r>
              <a:rPr lang="vi-VN" sz="1600" dirty="0">
                <a:solidFill>
                  <a:srgbClr val="002060"/>
                </a:solidFill>
                <a:latin typeface="SVN-Segoe UI" panose="020B0606040200020203" pitchFamily="34" charset="0"/>
              </a:rPr>
              <a:t>Công tác phối hợp với </a:t>
            </a:r>
            <a:r>
              <a:rPr lang="vi-VN" sz="1600" dirty="0" smtClean="0">
                <a:solidFill>
                  <a:srgbClr val="002060"/>
                </a:solidFill>
                <a:latin typeface="SVN-Segoe UI" panose="020B0606040200020203" pitchFamily="34" charset="0"/>
              </a:rPr>
              <a:t>các</a:t>
            </a:r>
            <a:r>
              <a:rPr lang="en-US" sz="1600" dirty="0" smtClean="0">
                <a:solidFill>
                  <a:srgbClr val="002060"/>
                </a:solidFill>
                <a:latin typeface="SVN-Segoe UI" panose="020B0606040200020203" pitchFamily="34" charset="0"/>
              </a:rPr>
              <a:t> </a:t>
            </a:r>
            <a:r>
              <a:rPr lang="en-US" sz="1600" dirty="0" err="1" smtClean="0">
                <a:solidFill>
                  <a:srgbClr val="002060"/>
                </a:solidFill>
                <a:latin typeface="SVN-Segoe UI" panose="020B0606040200020203" pitchFamily="34" charset="0"/>
              </a:rPr>
              <a:t>sở</a:t>
            </a:r>
            <a:r>
              <a:rPr lang="en-US" sz="1600" dirty="0" smtClean="0">
                <a:solidFill>
                  <a:srgbClr val="002060"/>
                </a:solidFill>
                <a:latin typeface="SVN-Segoe UI" panose="020B0606040200020203" pitchFamily="34" charset="0"/>
              </a:rPr>
              <a:t>, ban, </a:t>
            </a:r>
            <a:r>
              <a:rPr lang="en-US" sz="1600" smtClean="0">
                <a:solidFill>
                  <a:srgbClr val="002060"/>
                </a:solidFill>
                <a:latin typeface="SVN-Segoe UI" panose="020B0606040200020203" pitchFamily="34" charset="0"/>
              </a:rPr>
              <a:t>ngành</a:t>
            </a:r>
            <a:r>
              <a:rPr lang="vi-VN" sz="1600" smtClean="0">
                <a:solidFill>
                  <a:srgbClr val="002060"/>
                </a:solidFill>
                <a:latin typeface="SVN-Segoe UI" panose="020B0606040200020203" pitchFamily="34" charset="0"/>
              </a:rPr>
              <a:t>; </a:t>
            </a:r>
            <a:r>
              <a:rPr lang="vi-VN" sz="1600" dirty="0">
                <a:solidFill>
                  <a:srgbClr val="002060"/>
                </a:solidFill>
                <a:latin typeface="SVN-Segoe UI" panose="020B0606040200020203" pitchFamily="34" charset="0"/>
              </a:rPr>
              <a:t>các cơ quan, tổ chức để thúc đẩy quyền tham gia của trẻ em.</a:t>
            </a:r>
          </a:p>
        </p:txBody>
      </p:sp>
      <p:sp>
        <p:nvSpPr>
          <p:cNvPr id="23" name="Rectangle: Single Corner Rounded 33">
            <a:extLst>
              <a:ext uri="{FF2B5EF4-FFF2-40B4-BE49-F238E27FC236}">
                <a16:creationId xmlns:a16="http://schemas.microsoft.com/office/drawing/2014/main" id="{868DEA0C-7803-CABF-62F8-52A0E68052B0}"/>
              </a:ext>
            </a:extLst>
          </p:cNvPr>
          <p:cNvSpPr/>
          <p:nvPr/>
        </p:nvSpPr>
        <p:spPr>
          <a:xfrm>
            <a:off x="6211599" y="4374121"/>
            <a:ext cx="4936190" cy="1673529"/>
          </a:xfrm>
          <a:prstGeom prst="round1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E019738-5500-AE42-61C6-A959EAF5EE14}"/>
              </a:ext>
            </a:extLst>
          </p:cNvPr>
          <p:cNvSpPr txBox="1"/>
          <p:nvPr/>
        </p:nvSpPr>
        <p:spPr>
          <a:xfrm>
            <a:off x="6896652" y="4477990"/>
            <a:ext cx="4189878" cy="1569660"/>
          </a:xfrm>
          <a:prstGeom prst="rect">
            <a:avLst/>
          </a:prstGeom>
          <a:noFill/>
        </p:spPr>
        <p:txBody>
          <a:bodyPr wrap="square" rtlCol="0">
            <a:spAutoFit/>
          </a:bodyPr>
          <a:lstStyle/>
          <a:p>
            <a:pPr algn="just"/>
            <a:r>
              <a:rPr lang="vi-VN" sz="1600">
                <a:solidFill>
                  <a:srgbClr val="002060"/>
                </a:solidFill>
                <a:latin typeface="SVN-Segoe UI" panose="020B0606040200020203" pitchFamily="34" charset="0"/>
              </a:rPr>
              <a:t>Các cấp bộ đoàn cần định kỳ hằng quý báo cáo tình hình trẻ em; tổng hợp ý kiến, nguyện vọng của trẻ em gửi Đoàn cấp trên và các cơ quan có liên quan; theo dõi, </a:t>
            </a:r>
            <a:r>
              <a:rPr lang="en-US" sz="1600">
                <a:solidFill>
                  <a:srgbClr val="002060"/>
                </a:solidFill>
                <a:latin typeface="SVN-Segoe UI" panose="020B0606040200020203" pitchFamily="34" charset="0"/>
              </a:rPr>
              <a:t/>
            </a:r>
            <a:br>
              <a:rPr lang="en-US" sz="1600">
                <a:solidFill>
                  <a:srgbClr val="002060"/>
                </a:solidFill>
                <a:latin typeface="SVN-Segoe UI" panose="020B0606040200020203" pitchFamily="34" charset="0"/>
              </a:rPr>
            </a:br>
            <a:r>
              <a:rPr lang="vi-VN" sz="1600">
                <a:solidFill>
                  <a:srgbClr val="002060"/>
                </a:solidFill>
                <a:latin typeface="SVN-Segoe UI" panose="020B0606040200020203" pitchFamily="34" charset="0"/>
              </a:rPr>
              <a:t>đôn đốc việc thực hiện ý kiến, kiến nghị của trẻ em.</a:t>
            </a:r>
          </a:p>
        </p:txBody>
      </p:sp>
      <p:sp>
        <p:nvSpPr>
          <p:cNvPr id="25" name="TextBox 24">
            <a:extLst>
              <a:ext uri="{FF2B5EF4-FFF2-40B4-BE49-F238E27FC236}">
                <a16:creationId xmlns:a16="http://schemas.microsoft.com/office/drawing/2014/main" id="{EC49D011-F712-9D2C-8F5D-F542C997BF29}"/>
              </a:ext>
            </a:extLst>
          </p:cNvPr>
          <p:cNvSpPr txBox="1"/>
          <p:nvPr/>
        </p:nvSpPr>
        <p:spPr>
          <a:xfrm>
            <a:off x="6238493" y="4184858"/>
            <a:ext cx="808235" cy="1569660"/>
          </a:xfrm>
          <a:prstGeom prst="rect">
            <a:avLst/>
          </a:prstGeom>
          <a:noFill/>
        </p:spPr>
        <p:txBody>
          <a:bodyPr wrap="none" rtlCol="0">
            <a:spAutoFit/>
          </a:bodyPr>
          <a:lstStyle/>
          <a:p>
            <a:r>
              <a:rPr lang="en-US" sz="9600" b="1">
                <a:solidFill>
                  <a:schemeClr val="accent5">
                    <a:lumMod val="50000"/>
                  </a:schemeClr>
                </a:solidFill>
              </a:rPr>
              <a:t>6</a:t>
            </a:r>
          </a:p>
        </p:txBody>
      </p:sp>
      <p:sp>
        <p:nvSpPr>
          <p:cNvPr id="26" name="Rectangle 23">
            <a:extLst>
              <a:ext uri="{FF2B5EF4-FFF2-40B4-BE49-F238E27FC236}">
                <a16:creationId xmlns:a16="http://schemas.microsoft.com/office/drawing/2014/main" id="{267C80F7-62CF-F075-562B-5A44E7426058}"/>
              </a:ext>
            </a:extLst>
          </p:cNvPr>
          <p:cNvSpPr/>
          <p:nvPr/>
        </p:nvSpPr>
        <p:spPr>
          <a:xfrm>
            <a:off x="844926" y="1220148"/>
            <a:ext cx="4751657" cy="472937"/>
          </a:xfrm>
          <a:custGeom>
            <a:avLst/>
            <a:gdLst>
              <a:gd name="connsiteX0" fmla="*/ 0 w 4086225"/>
              <a:gd name="connsiteY0" fmla="*/ 0 h 472937"/>
              <a:gd name="connsiteX1" fmla="*/ 4086225 w 4086225"/>
              <a:gd name="connsiteY1" fmla="*/ 0 h 472937"/>
              <a:gd name="connsiteX2" fmla="*/ 4086225 w 4086225"/>
              <a:gd name="connsiteY2" fmla="*/ 472937 h 472937"/>
              <a:gd name="connsiteX3" fmla="*/ 0 w 4086225"/>
              <a:gd name="connsiteY3" fmla="*/ 472937 h 472937"/>
              <a:gd name="connsiteX4" fmla="*/ 0 w 4086225"/>
              <a:gd name="connsiteY4" fmla="*/ 0 h 472937"/>
              <a:gd name="connsiteX0" fmla="*/ 0 w 4086225"/>
              <a:gd name="connsiteY0" fmla="*/ 0 h 472937"/>
              <a:gd name="connsiteX1" fmla="*/ 4086225 w 4086225"/>
              <a:gd name="connsiteY1" fmla="*/ 0 h 472937"/>
              <a:gd name="connsiteX2" fmla="*/ 4086225 w 4086225"/>
              <a:gd name="connsiteY2" fmla="*/ 472937 h 472937"/>
              <a:gd name="connsiteX3" fmla="*/ 0 w 4086225"/>
              <a:gd name="connsiteY3" fmla="*/ 472937 h 472937"/>
              <a:gd name="connsiteX4" fmla="*/ 0 w 4086225"/>
              <a:gd name="connsiteY4" fmla="*/ 0 h 472937"/>
              <a:gd name="connsiteX0" fmla="*/ 0 w 4086225"/>
              <a:gd name="connsiteY0" fmla="*/ 0 h 472937"/>
              <a:gd name="connsiteX1" fmla="*/ 4086225 w 4086225"/>
              <a:gd name="connsiteY1" fmla="*/ 0 h 472937"/>
              <a:gd name="connsiteX2" fmla="*/ 3895725 w 4086225"/>
              <a:gd name="connsiteY2" fmla="*/ 219075 h 472937"/>
              <a:gd name="connsiteX3" fmla="*/ 4086225 w 4086225"/>
              <a:gd name="connsiteY3" fmla="*/ 472937 h 472937"/>
              <a:gd name="connsiteX4" fmla="*/ 0 w 4086225"/>
              <a:gd name="connsiteY4" fmla="*/ 472937 h 472937"/>
              <a:gd name="connsiteX5" fmla="*/ 0 w 4086225"/>
              <a:gd name="connsiteY5" fmla="*/ 0 h 47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6225" h="472937">
                <a:moveTo>
                  <a:pt x="0" y="0"/>
                </a:moveTo>
                <a:lnTo>
                  <a:pt x="4086225" y="0"/>
                </a:lnTo>
                <a:cubicBezTo>
                  <a:pt x="4086225" y="73025"/>
                  <a:pt x="3895725" y="146050"/>
                  <a:pt x="3895725" y="219075"/>
                </a:cubicBezTo>
                <a:lnTo>
                  <a:pt x="4086225" y="472937"/>
                </a:lnTo>
                <a:lnTo>
                  <a:pt x="0" y="472937"/>
                </a:lnTo>
                <a:lnTo>
                  <a:pt x="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5E82076E-44F4-45FA-3E29-E0AB036992B4}"/>
              </a:ext>
            </a:extLst>
          </p:cNvPr>
          <p:cNvSpPr txBox="1"/>
          <p:nvPr/>
        </p:nvSpPr>
        <p:spPr>
          <a:xfrm>
            <a:off x="976121" y="1301700"/>
            <a:ext cx="4751657" cy="338554"/>
          </a:xfrm>
          <a:prstGeom prst="rect">
            <a:avLst/>
          </a:prstGeom>
          <a:noFill/>
        </p:spPr>
        <p:txBody>
          <a:bodyPr wrap="square">
            <a:spAutoFit/>
          </a:bodyPr>
          <a:lstStyle/>
          <a:p>
            <a:pPr algn="just"/>
            <a:r>
              <a:rPr lang="en-US" sz="1600" b="1">
                <a:solidFill>
                  <a:srgbClr val="002060"/>
                </a:solidFill>
                <a:latin typeface="SVN-Segoe UI" panose="020B0606040200020203" pitchFamily="34" charset="0"/>
              </a:rPr>
              <a:t>Một số giải pháp trọng tâm triển khai Đề án</a:t>
            </a:r>
            <a:endParaRPr lang="en-US" sz="1600" b="1"/>
          </a:p>
        </p:txBody>
      </p:sp>
      <p:sp>
        <p:nvSpPr>
          <p:cNvPr id="28" name="Rectangle: Diagonal Corners Snipped 2">
            <a:extLst>
              <a:ext uri="{FF2B5EF4-FFF2-40B4-BE49-F238E27FC236}">
                <a16:creationId xmlns:a16="http://schemas.microsoft.com/office/drawing/2014/main" id="{4276543A-0222-0243-0741-284E0B291785}"/>
              </a:ext>
            </a:extLst>
          </p:cNvPr>
          <p:cNvSpPr/>
          <p:nvPr/>
        </p:nvSpPr>
        <p:spPr>
          <a:xfrm>
            <a:off x="1576670" y="476328"/>
            <a:ext cx="956980" cy="472937"/>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3.2</a:t>
            </a:r>
          </a:p>
        </p:txBody>
      </p:sp>
      <p:grpSp>
        <p:nvGrpSpPr>
          <p:cNvPr id="29" name="Group 28">
            <a:extLst>
              <a:ext uri="{FF2B5EF4-FFF2-40B4-BE49-F238E27FC236}">
                <a16:creationId xmlns:a16="http://schemas.microsoft.com/office/drawing/2014/main" id="{1D01138A-3EF0-0547-3CFD-C5B5DFF51C76}"/>
              </a:ext>
            </a:extLst>
          </p:cNvPr>
          <p:cNvGrpSpPr/>
          <p:nvPr/>
        </p:nvGrpSpPr>
        <p:grpSpPr>
          <a:xfrm>
            <a:off x="2533649" y="947925"/>
            <a:ext cx="6583680" cy="79370"/>
            <a:chOff x="2073965" y="2272819"/>
            <a:chExt cx="3438939" cy="79370"/>
          </a:xfrm>
        </p:grpSpPr>
        <p:cxnSp>
          <p:nvCxnSpPr>
            <p:cNvPr id="30" name="Straight Connector 29">
              <a:extLst>
                <a:ext uri="{FF2B5EF4-FFF2-40B4-BE49-F238E27FC236}">
                  <a16:creationId xmlns:a16="http://schemas.microsoft.com/office/drawing/2014/main" id="{6DF00694-4BD7-A173-4B26-C196BF686508}"/>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C7606B7-E8B3-3AAB-75D9-ECB3D9722989}"/>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5D7BBBED-BECE-B9E8-F213-01D0ABEFEEED}"/>
              </a:ext>
            </a:extLst>
          </p:cNvPr>
          <p:cNvSpPr txBox="1"/>
          <p:nvPr/>
        </p:nvSpPr>
        <p:spPr>
          <a:xfrm>
            <a:off x="2467610" y="406498"/>
            <a:ext cx="6626439" cy="584775"/>
          </a:xfrm>
          <a:prstGeom prst="rect">
            <a:avLst/>
          </a:prstGeom>
          <a:noFill/>
        </p:spPr>
        <p:txBody>
          <a:bodyPr wrap="square">
            <a:spAutoFit/>
          </a:bodyPr>
          <a:lstStyle/>
          <a:p>
            <a:pPr algn="just"/>
            <a:r>
              <a:rPr lang="vi-VN" sz="1600" b="1">
                <a:solidFill>
                  <a:srgbClr val="002060"/>
                </a:solidFill>
                <a:latin typeface="SVN-Segoe UI" panose="020B0606040200020203" pitchFamily="34" charset="0"/>
              </a:rPr>
              <a:t>Triển khai hiệu quả Đề án </a:t>
            </a:r>
            <a:r>
              <a:rPr lang="vi-VN" sz="1600" b="1" i="1">
                <a:solidFill>
                  <a:srgbClr val="002060"/>
                </a:solidFill>
                <a:latin typeface="SVN-Segoe UI" panose="020B0606040200020203" pitchFamily="34" charset="0"/>
              </a:rPr>
              <a:t>“Đoàn TNCS Hồ Chí Minh thúc đẩy quyền tham gia của trẻ em vào các vấn đề trẻ em</a:t>
            </a:r>
            <a:r>
              <a:rPr lang="en-US" sz="1600" b="1" i="1">
                <a:solidFill>
                  <a:srgbClr val="002060"/>
                </a:solidFill>
                <a:latin typeface="SVN-Segoe UI" panose="020B0606040200020203" pitchFamily="34" charset="0"/>
              </a:rPr>
              <a:t>”</a:t>
            </a:r>
            <a:r>
              <a:rPr lang="vi-VN" sz="1600" b="1">
                <a:solidFill>
                  <a:srgbClr val="002060"/>
                </a:solidFill>
                <a:latin typeface="SVN-Segoe UI" panose="020B0606040200020203" pitchFamily="34" charset="0"/>
              </a:rPr>
              <a:t> giai đoạn 2023-2027.</a:t>
            </a:r>
            <a:endParaRPr lang="en-US" sz="1600" b="1"/>
          </a:p>
        </p:txBody>
      </p:sp>
    </p:spTree>
    <p:extLst>
      <p:ext uri="{BB962C8B-B14F-4D97-AF65-F5344CB8AC3E}">
        <p14:creationId xmlns:p14="http://schemas.microsoft.com/office/powerpoint/2010/main" val="3109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fltVal val="0"/>
                                          </p:val>
                                        </p:tav>
                                        <p:tav tm="100000">
                                          <p:val>
                                            <p:strVal val="#ppt_h"/>
                                          </p:val>
                                        </p:tav>
                                      </p:tavLst>
                                    </p:anim>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Effect transition="in" filter="fade">
                                      <p:cBhvr>
                                        <p:cTn id="87" dur="500"/>
                                        <p:tgtEl>
                                          <p:spTgt spid="22"/>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p:cTn id="102" dur="500" fill="hold"/>
                                        <p:tgtEl>
                                          <p:spTgt spid="24"/>
                                        </p:tgtEl>
                                        <p:attrNameLst>
                                          <p:attrName>ppt_w</p:attrName>
                                        </p:attrNameLst>
                                      </p:cBhvr>
                                      <p:tavLst>
                                        <p:tav tm="0">
                                          <p:val>
                                            <p:fltVal val="0"/>
                                          </p:val>
                                        </p:tav>
                                        <p:tav tm="100000">
                                          <p:val>
                                            <p:strVal val="#ppt_w"/>
                                          </p:val>
                                        </p:tav>
                                      </p:tavLst>
                                    </p:anim>
                                    <p:anim calcmode="lin" valueType="num">
                                      <p:cBhvr>
                                        <p:cTn id="103" dur="500" fill="hold"/>
                                        <p:tgtEl>
                                          <p:spTgt spid="24"/>
                                        </p:tgtEl>
                                        <p:attrNameLst>
                                          <p:attrName>ppt_h</p:attrName>
                                        </p:attrNameLst>
                                      </p:cBhvr>
                                      <p:tavLst>
                                        <p:tav tm="0">
                                          <p:val>
                                            <p:fltVal val="0"/>
                                          </p:val>
                                        </p:tav>
                                        <p:tav tm="100000">
                                          <p:val>
                                            <p:strVal val="#ppt_h"/>
                                          </p:val>
                                        </p:tav>
                                      </p:tavLst>
                                    </p:anim>
                                    <p:animEffect transition="in" filter="fade">
                                      <p:cBhvr>
                                        <p:cTn id="104" dur="500"/>
                                        <p:tgtEl>
                                          <p:spTgt spid="2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0">
                                          <p:val>
                                            <p:fltVal val="0"/>
                                          </p:val>
                                        </p:tav>
                                        <p:tav tm="100000">
                                          <p:val>
                                            <p:strVal val="#ppt_w"/>
                                          </p:val>
                                        </p:tav>
                                      </p:tavLst>
                                    </p:anim>
                                    <p:anim calcmode="lin" valueType="num">
                                      <p:cBhvr>
                                        <p:cTn id="108" dur="500" fill="hold"/>
                                        <p:tgtEl>
                                          <p:spTgt spid="25"/>
                                        </p:tgtEl>
                                        <p:attrNameLst>
                                          <p:attrName>ppt_h</p:attrName>
                                        </p:attrNameLst>
                                      </p:cBhvr>
                                      <p:tavLst>
                                        <p:tav tm="0">
                                          <p:val>
                                            <p:fltVal val="0"/>
                                          </p:val>
                                        </p:tav>
                                        <p:tav tm="100000">
                                          <p:val>
                                            <p:strVal val="#ppt_h"/>
                                          </p:val>
                                        </p:tav>
                                      </p:tavLst>
                                    </p:anim>
                                    <p:animEffect transition="in" filter="fade">
                                      <p:cBhvr>
                                        <p:cTn id="109" dur="500"/>
                                        <p:tgtEl>
                                          <p:spTgt spid="25"/>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p:cTn id="112" dur="500" fill="hold"/>
                                        <p:tgtEl>
                                          <p:spTgt spid="23"/>
                                        </p:tgtEl>
                                        <p:attrNameLst>
                                          <p:attrName>ppt_w</p:attrName>
                                        </p:attrNameLst>
                                      </p:cBhvr>
                                      <p:tavLst>
                                        <p:tav tm="0">
                                          <p:val>
                                            <p:fltVal val="0"/>
                                          </p:val>
                                        </p:tav>
                                        <p:tav tm="100000">
                                          <p:val>
                                            <p:strVal val="#ppt_w"/>
                                          </p:val>
                                        </p:tav>
                                      </p:tavLst>
                                    </p:anim>
                                    <p:anim calcmode="lin" valueType="num">
                                      <p:cBhvr>
                                        <p:cTn id="113" dur="500" fill="hold"/>
                                        <p:tgtEl>
                                          <p:spTgt spid="23"/>
                                        </p:tgtEl>
                                        <p:attrNameLst>
                                          <p:attrName>ppt_h</p:attrName>
                                        </p:attrNameLst>
                                      </p:cBhvr>
                                      <p:tavLst>
                                        <p:tav tm="0">
                                          <p:val>
                                            <p:fltVal val="0"/>
                                          </p:val>
                                        </p:tav>
                                        <p:tav tm="100000">
                                          <p:val>
                                            <p:strVal val="#ppt_h"/>
                                          </p:val>
                                        </p:tav>
                                      </p:tavLst>
                                    </p:anim>
                                    <p:animEffect transition="in" filter="fade">
                                      <p:cBhvr>
                                        <p:cTn id="1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animBg="1"/>
      <p:bldP spid="12" grpId="0"/>
      <p:bldP spid="13" grpId="0"/>
      <p:bldP spid="14" grpId="0" animBg="1"/>
      <p:bldP spid="15" grpId="0"/>
      <p:bldP spid="16" grpId="0"/>
      <p:bldP spid="17" grpId="0" animBg="1"/>
      <p:bldP spid="18" grpId="0"/>
      <p:bldP spid="19" grpId="0"/>
      <p:bldP spid="20" grpId="0" animBg="1"/>
      <p:bldP spid="21" grpId="0"/>
      <p:bldP spid="22" grpId="0"/>
      <p:bldP spid="23" grpId="0" animBg="1"/>
      <p:bldP spid="24" grpId="0"/>
      <p:bldP spid="25" grpId="0"/>
      <p:bldP spid="26" grpId="0" animBg="1"/>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
        <p:nvSpPr>
          <p:cNvPr id="7" name="Rectangle: Diagonal Corners Snipped 7">
            <a:extLst>
              <a:ext uri="{FF2B5EF4-FFF2-40B4-BE49-F238E27FC236}">
                <a16:creationId xmlns:a16="http://schemas.microsoft.com/office/drawing/2014/main" id="{CE05BF3C-DF61-C034-C32C-80BE7275F586}"/>
              </a:ext>
            </a:extLst>
          </p:cNvPr>
          <p:cNvSpPr/>
          <p:nvPr/>
        </p:nvSpPr>
        <p:spPr>
          <a:xfrm>
            <a:off x="1581981" y="735592"/>
            <a:ext cx="956980" cy="472937"/>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3.3</a:t>
            </a:r>
          </a:p>
        </p:txBody>
      </p:sp>
      <p:grpSp>
        <p:nvGrpSpPr>
          <p:cNvPr id="8" name="Group 7">
            <a:extLst>
              <a:ext uri="{FF2B5EF4-FFF2-40B4-BE49-F238E27FC236}">
                <a16:creationId xmlns:a16="http://schemas.microsoft.com/office/drawing/2014/main" id="{1071169A-D2C4-F9C0-1E55-63D7C82F52E0}"/>
              </a:ext>
            </a:extLst>
          </p:cNvPr>
          <p:cNvGrpSpPr/>
          <p:nvPr/>
        </p:nvGrpSpPr>
        <p:grpSpPr>
          <a:xfrm>
            <a:off x="2657060" y="1225769"/>
            <a:ext cx="5943600" cy="79370"/>
            <a:chOff x="2073965" y="2272819"/>
            <a:chExt cx="3438939" cy="79370"/>
          </a:xfrm>
        </p:grpSpPr>
        <p:cxnSp>
          <p:nvCxnSpPr>
            <p:cNvPr id="9" name="Straight Connector 8">
              <a:extLst>
                <a:ext uri="{FF2B5EF4-FFF2-40B4-BE49-F238E27FC236}">
                  <a16:creationId xmlns:a16="http://schemas.microsoft.com/office/drawing/2014/main" id="{E86E987A-5CCC-1D4C-26E6-1AD551B7F283}"/>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E89C14F-AAEB-2EF1-0B08-95F128361420}"/>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2" descr="Khóa Học Tin Học Cho Trẻ Em, Học Sinh Tại Tp.HCM - Tin Học Thiếu Nhi 2/2023">
            <a:extLst>
              <a:ext uri="{FF2B5EF4-FFF2-40B4-BE49-F238E27FC236}">
                <a16:creationId xmlns:a16="http://schemas.microsoft.com/office/drawing/2014/main" id="{5E0E49CD-8663-9B19-5C83-D0F954AEE0F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722"/>
          <a:stretch/>
        </p:blipFill>
        <p:spPr bwMode="auto">
          <a:xfrm>
            <a:off x="4386356" y="2399950"/>
            <a:ext cx="2921058" cy="18637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4" descr="Dự kiến đưa môn Tin học trở thành môn học chính trong hệ giáo dục phổ thông">
            <a:extLst>
              <a:ext uri="{FF2B5EF4-FFF2-40B4-BE49-F238E27FC236}">
                <a16:creationId xmlns:a16="http://schemas.microsoft.com/office/drawing/2014/main" id="{F3164BB6-F92C-8E09-FD81-2595317489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8976" y="3224184"/>
            <a:ext cx="1983567" cy="1489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6" descr="Tập huấn kỹ năng &quot;An toàn trên không gian mạng&quot; cho thành viên Hội đồng trẻ  em tỉnh Lai Châu">
            <a:extLst>
              <a:ext uri="{FF2B5EF4-FFF2-40B4-BE49-F238E27FC236}">
                <a16:creationId xmlns:a16="http://schemas.microsoft.com/office/drawing/2014/main" id="{CB77E0FB-1A57-47F5-723F-AF66F2C30B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2063" y="3180730"/>
            <a:ext cx="2363851" cy="15763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FFFE469-3788-DF5F-819B-126FA12BC035}"/>
              </a:ext>
            </a:extLst>
          </p:cNvPr>
          <p:cNvSpPr txBox="1"/>
          <p:nvPr/>
        </p:nvSpPr>
        <p:spPr>
          <a:xfrm>
            <a:off x="2538960" y="619123"/>
            <a:ext cx="5995439" cy="646331"/>
          </a:xfrm>
          <a:prstGeom prst="rect">
            <a:avLst/>
          </a:prstGeom>
          <a:noFill/>
        </p:spPr>
        <p:txBody>
          <a:bodyPr wrap="square">
            <a:spAutoFit/>
          </a:bodyPr>
          <a:lstStyle/>
          <a:p>
            <a:pPr algn="just"/>
            <a:r>
              <a:rPr lang="vi-VN" sz="1800" b="1">
                <a:solidFill>
                  <a:srgbClr val="002060"/>
                </a:solidFill>
                <a:latin typeface="SVN-Segoe UI" panose="020B0606040200020203" pitchFamily="34" charset="0"/>
              </a:rPr>
              <a:t>Triển khai các hoạt động bảo vệ, hỗ trợ trẻ em </a:t>
            </a:r>
            <a:r>
              <a:rPr lang="en-US" sz="1800" b="1">
                <a:solidFill>
                  <a:srgbClr val="002060"/>
                </a:solidFill>
                <a:latin typeface="SVN-Segoe UI" panose="020B0606040200020203" pitchFamily="34" charset="0"/>
              </a:rPr>
              <a:t/>
            </a:r>
            <a:br>
              <a:rPr lang="en-US" sz="1800" b="1">
                <a:solidFill>
                  <a:srgbClr val="002060"/>
                </a:solidFill>
                <a:latin typeface="SVN-Segoe UI" panose="020B0606040200020203" pitchFamily="34" charset="0"/>
              </a:rPr>
            </a:br>
            <a:r>
              <a:rPr lang="vi-VN" sz="1800" b="1">
                <a:solidFill>
                  <a:srgbClr val="002060"/>
                </a:solidFill>
                <a:latin typeface="SVN-Segoe UI" panose="020B0606040200020203" pitchFamily="34" charset="0"/>
              </a:rPr>
              <a:t>tương tác lành mạnh, sáng tạo trên không gian mạng</a:t>
            </a:r>
          </a:p>
        </p:txBody>
      </p:sp>
    </p:spTree>
    <p:extLst>
      <p:ext uri="{BB962C8B-B14F-4D97-AF65-F5344CB8AC3E}">
        <p14:creationId xmlns:p14="http://schemas.microsoft.com/office/powerpoint/2010/main" val="30571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0" y="0"/>
            <a:ext cx="12191980" cy="6856718"/>
          </a:xfrm>
          <a:prstGeom prst="rect">
            <a:avLst/>
          </a:prstGeom>
        </p:spPr>
      </p:pic>
      <p:sp>
        <p:nvSpPr>
          <p:cNvPr id="8" name="TextBox 7">
            <a:extLst>
              <a:ext uri="{FF2B5EF4-FFF2-40B4-BE49-F238E27FC236}">
                <a16:creationId xmlns:a16="http://schemas.microsoft.com/office/drawing/2014/main" id="{8AFB818D-3102-57B4-ADC5-19D0A167CC5A}"/>
              </a:ext>
            </a:extLst>
          </p:cNvPr>
          <p:cNvSpPr txBox="1"/>
          <p:nvPr/>
        </p:nvSpPr>
        <p:spPr>
          <a:xfrm>
            <a:off x="3203235" y="2511077"/>
            <a:ext cx="5816016" cy="11695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7000">
                <a:ln w="57150">
                  <a:solidFill>
                    <a:schemeClr val="bg1"/>
                  </a:solidFill>
                </a:ln>
                <a:solidFill>
                  <a:schemeClr val="bg1"/>
                </a:solidFill>
                <a:latin typeface="UTM ViceroyJF" panose="02040603050506020204" pitchFamily="18" charset="0"/>
              </a:rPr>
              <a:t>Trân trọng cảm ơn!</a:t>
            </a:r>
            <a:endParaRPr lang="vi-VN" sz="7000">
              <a:ln w="57150">
                <a:solidFill>
                  <a:schemeClr val="bg1"/>
                </a:solidFill>
              </a:ln>
              <a:solidFill>
                <a:schemeClr val="bg1"/>
              </a:solidFill>
            </a:endParaRPr>
          </a:p>
        </p:txBody>
      </p:sp>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280" y="136525"/>
            <a:ext cx="863187" cy="948344"/>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7" name="TextBox 6">
            <a:extLst>
              <a:ext uri="{FF2B5EF4-FFF2-40B4-BE49-F238E27FC236}">
                <a16:creationId xmlns:a16="http://schemas.microsoft.com/office/drawing/2014/main" id="{A89FAEF5-E0F4-8822-132B-D3763585798F}"/>
              </a:ext>
            </a:extLst>
          </p:cNvPr>
          <p:cNvSpPr txBox="1"/>
          <p:nvPr/>
        </p:nvSpPr>
        <p:spPr>
          <a:xfrm>
            <a:off x="3203235" y="2511078"/>
            <a:ext cx="5816016" cy="1169551"/>
          </a:xfrm>
          <a:prstGeom prst="rect">
            <a:avLst/>
          </a:prstGeom>
          <a:noFill/>
        </p:spPr>
        <p:txBody>
          <a:bodyPr wrap="none" rtlCol="0">
            <a:spAutoFit/>
          </a:bodyPr>
          <a:lstStyle/>
          <a:p>
            <a:pPr algn="ctr"/>
            <a:r>
              <a:rPr lang="en-US" sz="7000" dirty="0" err="1">
                <a:ln w="57150">
                  <a:noFill/>
                </a:ln>
                <a:solidFill>
                  <a:srgbClr val="FF0000"/>
                </a:solidFill>
                <a:latin typeface="UTM ViceroyJF" panose="02040603050506020204" pitchFamily="18" charset="0"/>
              </a:rPr>
              <a:t>Trân</a:t>
            </a:r>
            <a:r>
              <a:rPr lang="en-US" sz="7000" dirty="0">
                <a:ln w="57150">
                  <a:noFill/>
                </a:ln>
                <a:solidFill>
                  <a:srgbClr val="FF0000"/>
                </a:solidFill>
                <a:latin typeface="UTM ViceroyJF" panose="02040603050506020204" pitchFamily="18" charset="0"/>
              </a:rPr>
              <a:t> </a:t>
            </a:r>
            <a:r>
              <a:rPr lang="en-US" sz="7000" dirty="0" err="1">
                <a:ln w="57150">
                  <a:noFill/>
                </a:ln>
                <a:solidFill>
                  <a:srgbClr val="FF0000"/>
                </a:solidFill>
                <a:latin typeface="UTM ViceroyJF" panose="02040603050506020204" pitchFamily="18" charset="0"/>
              </a:rPr>
              <a:t>trọng</a:t>
            </a:r>
            <a:r>
              <a:rPr lang="en-US" sz="7000" dirty="0">
                <a:ln w="57150">
                  <a:noFill/>
                </a:ln>
                <a:solidFill>
                  <a:srgbClr val="FF0000"/>
                </a:solidFill>
                <a:latin typeface="UTM ViceroyJF" panose="02040603050506020204" pitchFamily="18" charset="0"/>
              </a:rPr>
              <a:t> </a:t>
            </a:r>
            <a:r>
              <a:rPr lang="en-US" sz="7000" dirty="0" err="1">
                <a:ln w="57150">
                  <a:noFill/>
                </a:ln>
                <a:solidFill>
                  <a:srgbClr val="FF0000"/>
                </a:solidFill>
                <a:latin typeface="UTM ViceroyJF" panose="02040603050506020204" pitchFamily="18" charset="0"/>
              </a:rPr>
              <a:t>cảm</a:t>
            </a:r>
            <a:r>
              <a:rPr lang="en-US" sz="7000" dirty="0">
                <a:ln w="57150">
                  <a:noFill/>
                </a:ln>
                <a:solidFill>
                  <a:srgbClr val="FF0000"/>
                </a:solidFill>
                <a:latin typeface="UTM ViceroyJF" panose="02040603050506020204" pitchFamily="18" charset="0"/>
              </a:rPr>
              <a:t> </a:t>
            </a:r>
            <a:r>
              <a:rPr lang="en-US" sz="7000" dirty="0" err="1">
                <a:ln w="57150">
                  <a:noFill/>
                </a:ln>
                <a:solidFill>
                  <a:srgbClr val="FF0000"/>
                </a:solidFill>
                <a:latin typeface="UTM ViceroyJF" panose="02040603050506020204" pitchFamily="18" charset="0"/>
              </a:rPr>
              <a:t>ơn</a:t>
            </a:r>
            <a:r>
              <a:rPr lang="en-US" sz="7000" dirty="0">
                <a:ln w="57150">
                  <a:noFill/>
                </a:ln>
                <a:solidFill>
                  <a:srgbClr val="FF0000"/>
                </a:solidFill>
                <a:latin typeface="UTM ViceroyJF" panose="02040603050506020204" pitchFamily="18" charset="0"/>
              </a:rPr>
              <a:t>!</a:t>
            </a:r>
            <a:endParaRPr lang="vi-VN" sz="7000" dirty="0">
              <a:ln w="57150">
                <a:noFill/>
              </a:ln>
              <a:solidFill>
                <a:srgbClr val="FF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0810"/>
            <a:ext cx="997469" cy="1104621"/>
          </a:xfrm>
          <a:prstGeom prst="rect">
            <a:avLst/>
          </a:prstGeom>
        </p:spPr>
      </p:pic>
    </p:spTree>
    <p:extLst>
      <p:ext uri="{BB962C8B-B14F-4D97-AF65-F5344CB8AC3E}">
        <p14:creationId xmlns:p14="http://schemas.microsoft.com/office/powerpoint/2010/main" val="186363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3">
            <a:extLst>
              <a:ext uri="{FF2B5EF4-FFF2-40B4-BE49-F238E27FC236}">
                <a16:creationId xmlns:a16="http://schemas.microsoft.com/office/drawing/2014/main" id="{6B5ACE98-042E-1D4B-AA0C-2E65DAF7CF51}"/>
              </a:ext>
            </a:extLst>
          </p:cNvPr>
          <p:cNvSpPr/>
          <p:nvPr/>
        </p:nvSpPr>
        <p:spPr>
          <a:xfrm>
            <a:off x="1360277" y="1930694"/>
            <a:ext cx="8034735" cy="1574506"/>
          </a:xfrm>
          <a:prstGeom prst="roundRect">
            <a:avLst>
              <a:gd name="adj" fmla="val 9558"/>
            </a:avLst>
          </a:prstGeom>
          <a:solidFill>
            <a:schemeClr val="accent5">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E12D16-4727-1D86-4A92-AA38AB8BBAB4}"/>
              </a:ext>
            </a:extLst>
          </p:cNvPr>
          <p:cNvSpPr txBox="1"/>
          <p:nvPr/>
        </p:nvSpPr>
        <p:spPr>
          <a:xfrm>
            <a:off x="96790" y="1253113"/>
            <a:ext cx="1263487" cy="2646878"/>
          </a:xfrm>
          <a:prstGeom prst="rect">
            <a:avLst/>
          </a:prstGeom>
          <a:noFill/>
        </p:spPr>
        <p:txBody>
          <a:bodyPr wrap="none" rtlCol="0">
            <a:spAutoFit/>
          </a:bodyPr>
          <a:lstStyle/>
          <a:p>
            <a:r>
              <a:rPr lang="en-US" sz="16600" b="1">
                <a:solidFill>
                  <a:srgbClr val="0070C0">
                    <a:alpha val="37000"/>
                  </a:srgbClr>
                </a:solidFill>
              </a:rPr>
              <a:t>2</a:t>
            </a:r>
          </a:p>
        </p:txBody>
      </p:sp>
      <p:sp>
        <p:nvSpPr>
          <p:cNvPr id="8" name="TextBox 7">
            <a:extLst>
              <a:ext uri="{FF2B5EF4-FFF2-40B4-BE49-F238E27FC236}">
                <a16:creationId xmlns:a16="http://schemas.microsoft.com/office/drawing/2014/main" id="{E078A79D-857A-8471-8536-5A2ACFEB426E}"/>
              </a:ext>
            </a:extLst>
          </p:cNvPr>
          <p:cNvSpPr txBox="1"/>
          <p:nvPr/>
        </p:nvSpPr>
        <p:spPr>
          <a:xfrm>
            <a:off x="1535065" y="2268775"/>
            <a:ext cx="7440529" cy="1015663"/>
          </a:xfrm>
          <a:prstGeom prst="rect">
            <a:avLst/>
          </a:prstGeom>
          <a:noFill/>
        </p:spPr>
        <p:txBody>
          <a:bodyPr wrap="square" rtlCol="0">
            <a:spAutoFit/>
          </a:bodyPr>
          <a:lstStyle/>
          <a:p>
            <a:pPr algn="just"/>
            <a:r>
              <a:rPr lang="vi-VN" sz="2000" dirty="0">
                <a:solidFill>
                  <a:srgbClr val="002060"/>
                </a:solidFill>
                <a:latin typeface="SVN-Segoe UI" panose="020B0606040200020203" pitchFamily="34" charset="0"/>
              </a:rPr>
              <a:t>Văn kiện Đại hội XII dành nhiều dung lượng và đánh giá sâu sắc nhiều vấn đề liên quan đến công tác phụ trách Đội, bảo vệ, chăm sóc, giáo dục thiếu niên, nhi đồng</a:t>
            </a:r>
            <a:r>
              <a:rPr lang="en-US" sz="2000" dirty="0">
                <a:solidFill>
                  <a:srgbClr val="002060"/>
                </a:solidFill>
                <a:latin typeface="SVN-Segoe UI" panose="020B0606040200020203" pitchFamily="34" charset="0"/>
              </a:rPr>
              <a:t>.</a:t>
            </a:r>
          </a:p>
        </p:txBody>
      </p:sp>
      <p:pic>
        <p:nvPicPr>
          <p:cNvPr id="9" name="Picture 8">
            <a:extLst>
              <a:ext uri="{FF2B5EF4-FFF2-40B4-BE49-F238E27FC236}">
                <a16:creationId xmlns:a16="http://schemas.microsoft.com/office/drawing/2014/main" id="{1363D073-4914-F8E4-E9AC-F1BABE7E2606}"/>
              </a:ext>
            </a:extLst>
          </p:cNvPr>
          <p:cNvPicPr>
            <a:picLocks noChangeAspect="1"/>
          </p:cNvPicPr>
          <p:nvPr/>
        </p:nvPicPr>
        <p:blipFill>
          <a:blip r:embed="rId5"/>
          <a:stretch>
            <a:fillRect/>
          </a:stretch>
        </p:blipFill>
        <p:spPr>
          <a:xfrm flipH="1">
            <a:off x="8975594" y="4324351"/>
            <a:ext cx="2825683" cy="2043098"/>
          </a:xfrm>
          <a:prstGeom prst="rect">
            <a:avLst/>
          </a:prstGeom>
        </p:spPr>
      </p:pic>
      <p:grpSp>
        <p:nvGrpSpPr>
          <p:cNvPr id="12" name="Group 11">
            <a:extLst>
              <a:ext uri="{FF2B5EF4-FFF2-40B4-BE49-F238E27FC236}">
                <a16:creationId xmlns:a16="http://schemas.microsoft.com/office/drawing/2014/main" id="{6BF6D7EB-D9CB-386B-5ABE-8C48C42C2FC3}"/>
              </a:ext>
            </a:extLst>
          </p:cNvPr>
          <p:cNvGrpSpPr/>
          <p:nvPr/>
        </p:nvGrpSpPr>
        <p:grpSpPr>
          <a:xfrm>
            <a:off x="682705" y="278361"/>
            <a:ext cx="10522922" cy="1294970"/>
            <a:chOff x="682705" y="278361"/>
            <a:chExt cx="10522922" cy="1294970"/>
          </a:xfrm>
        </p:grpSpPr>
        <p:sp>
          <p:nvSpPr>
            <p:cNvPr id="13" name="TextBox 12">
              <a:extLst>
                <a:ext uri="{FF2B5EF4-FFF2-40B4-BE49-F238E27FC236}">
                  <a16:creationId xmlns:a16="http://schemas.microsoft.com/office/drawing/2014/main" id="{A02B1C6A-A1A8-1225-E1E2-0D3E33C3A8AF}"/>
                </a:ext>
              </a:extLst>
            </p:cNvPr>
            <p:cNvSpPr txBox="1"/>
            <p:nvPr/>
          </p:nvSpPr>
          <p:spPr>
            <a:xfrm>
              <a:off x="682706" y="278361"/>
              <a:ext cx="10522921" cy="12949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20000"/>
                </a:lnSpc>
              </a:pPr>
              <a:r>
                <a:rPr lang="en-US" sz="2400">
                  <a:ln w="38100">
                    <a:solidFill>
                      <a:schemeClr val="bg1"/>
                    </a:solidFill>
                  </a:ln>
                  <a:solidFill>
                    <a:schemeClr val="bg1"/>
                  </a:solidFill>
                  <a:latin typeface="UTM Impact" panose="02040603050506020204" pitchFamily="18" charset="0"/>
                </a:rPr>
                <a:t>NHẬN THỨC VỀ VAI TRÒ CỦA ĐOÀN</a:t>
              </a:r>
            </a:p>
            <a:p>
              <a:pPr algn="ctr">
                <a:lnSpc>
                  <a:spcPct val="120000"/>
                </a:lnSpc>
              </a:pPr>
              <a:r>
                <a:rPr lang="en-US" sz="2100">
                  <a:ln w="38100">
                    <a:solidFill>
                      <a:schemeClr val="bg1"/>
                    </a:solidFill>
                  </a:ln>
                  <a:solidFill>
                    <a:schemeClr val="bg1"/>
                  </a:solidFill>
                  <a:latin typeface="UTM Impact" panose="02040603050506020204" pitchFamily="18" charset="0"/>
                </a:rPr>
                <a:t>TRONG CÔNG TÁC PHỤ TRÁCH ĐỘI TNTP HỒ CHÍ MINH VÀ BẢO VỆ, CHĂM SÓC,</a:t>
              </a:r>
            </a:p>
            <a:p>
              <a:pPr algn="ctr">
                <a:lnSpc>
                  <a:spcPct val="120000"/>
                </a:lnSpc>
              </a:pPr>
              <a:r>
                <a:rPr lang="en-US" sz="2100">
                  <a:ln w="38100">
                    <a:solidFill>
                      <a:schemeClr val="bg1"/>
                    </a:solidFill>
                  </a:ln>
                  <a:solidFill>
                    <a:schemeClr val="bg1"/>
                  </a:solidFill>
                  <a:latin typeface="UTM Impact" panose="02040603050506020204" pitchFamily="18" charset="0"/>
                </a:rPr>
                <a:t>GIÁO DỤC THIẾU NIÊN, NHI ĐỒNG TRONG VĂN KIỆN ĐẠI HỘI ĐOÀN TOÀN QUỐC LẦN THỨ XII</a:t>
              </a:r>
            </a:p>
          </p:txBody>
        </p:sp>
        <p:sp>
          <p:nvSpPr>
            <p:cNvPr id="14" name="TextBox 13">
              <a:extLst>
                <a:ext uri="{FF2B5EF4-FFF2-40B4-BE49-F238E27FC236}">
                  <a16:creationId xmlns:a16="http://schemas.microsoft.com/office/drawing/2014/main" id="{712FD9EB-AEA8-6393-10A2-AE302E8BD8BF}"/>
                </a:ext>
              </a:extLst>
            </p:cNvPr>
            <p:cNvSpPr txBox="1"/>
            <p:nvPr/>
          </p:nvSpPr>
          <p:spPr>
            <a:xfrm>
              <a:off x="682705" y="278361"/>
              <a:ext cx="10522921" cy="1294970"/>
            </a:xfrm>
            <a:prstGeom prst="rect">
              <a:avLst/>
            </a:prstGeom>
            <a:noFill/>
          </p:spPr>
          <p:txBody>
            <a:bodyPr wrap="square" rtlCol="0">
              <a:spAutoFit/>
            </a:bodyPr>
            <a:lstStyle/>
            <a:p>
              <a:pPr algn="ctr">
                <a:lnSpc>
                  <a:spcPct val="120000"/>
                </a:lnSpc>
              </a:pPr>
              <a:r>
                <a:rPr lang="en-US" sz="2400" dirty="0">
                  <a:solidFill>
                    <a:srgbClr val="FF0000"/>
                  </a:solidFill>
                  <a:latin typeface="UTM Impact" panose="02040603050506020204" pitchFamily="18" charset="0"/>
                </a:rPr>
                <a:t>NHẬN THỨC VỀ VAI TRÒ CỦA ĐOÀN</a:t>
              </a:r>
            </a:p>
            <a:p>
              <a:pPr algn="ctr">
                <a:lnSpc>
                  <a:spcPct val="120000"/>
                </a:lnSpc>
              </a:pPr>
              <a:r>
                <a:rPr lang="en-US" sz="2100" dirty="0">
                  <a:solidFill>
                    <a:srgbClr val="0070C0"/>
                  </a:solidFill>
                  <a:latin typeface="UTM Impact" panose="02040603050506020204" pitchFamily="18" charset="0"/>
                </a:rPr>
                <a:t>TRONG CÔNG TÁC PHỤ TRÁCH ĐỘI TNTP HỒ CHÍ MINH VÀ BẢO VỆ, CHĂM SÓC,</a:t>
              </a:r>
            </a:p>
            <a:p>
              <a:pPr algn="ctr">
                <a:lnSpc>
                  <a:spcPct val="120000"/>
                </a:lnSpc>
              </a:pPr>
              <a:r>
                <a:rPr lang="en-US" sz="2100" dirty="0">
                  <a:solidFill>
                    <a:srgbClr val="0070C0"/>
                  </a:solidFill>
                  <a:latin typeface="UTM Impact" panose="02040603050506020204" pitchFamily="18" charset="0"/>
                </a:rPr>
                <a:t>GIÁO DỤC THIẾU NIÊN, NHI ĐỒNG TRONG VĂN KIỆN ĐẠI HỘI ĐOÀN TOÀN QUỐC LẦN THỨ XII</a:t>
              </a:r>
            </a:p>
          </p:txBody>
        </p:sp>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 y="100655"/>
            <a:ext cx="997469" cy="1104621"/>
          </a:xfrm>
          <a:prstGeom prst="rect">
            <a:avLst/>
          </a:prstGeom>
        </p:spPr>
      </p:pic>
    </p:spTree>
    <p:extLst>
      <p:ext uri="{BB962C8B-B14F-4D97-AF65-F5344CB8AC3E}">
        <p14:creationId xmlns:p14="http://schemas.microsoft.com/office/powerpoint/2010/main" val="18424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3">
            <a:extLst>
              <a:ext uri="{FF2B5EF4-FFF2-40B4-BE49-F238E27FC236}">
                <a16:creationId xmlns:a16="http://schemas.microsoft.com/office/drawing/2014/main" id="{6B5ACE98-042E-1D4B-AA0C-2E65DAF7CF51}"/>
              </a:ext>
            </a:extLst>
          </p:cNvPr>
          <p:cNvSpPr/>
          <p:nvPr/>
        </p:nvSpPr>
        <p:spPr>
          <a:xfrm>
            <a:off x="1370470" y="2381249"/>
            <a:ext cx="4332949" cy="3021331"/>
          </a:xfrm>
          <a:prstGeom prst="roundRect">
            <a:avLst>
              <a:gd name="adj" fmla="val 9558"/>
            </a:avLst>
          </a:prstGeom>
          <a:solidFill>
            <a:schemeClr val="accent5">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E12D16-4727-1D86-4A92-AA38AB8BBAB4}"/>
              </a:ext>
            </a:extLst>
          </p:cNvPr>
          <p:cNvSpPr txBox="1"/>
          <p:nvPr/>
        </p:nvSpPr>
        <p:spPr>
          <a:xfrm>
            <a:off x="66876" y="1703669"/>
            <a:ext cx="1230758" cy="2646878"/>
          </a:xfrm>
          <a:prstGeom prst="rect">
            <a:avLst/>
          </a:prstGeom>
          <a:noFill/>
        </p:spPr>
        <p:txBody>
          <a:bodyPr wrap="square" rtlCol="0">
            <a:spAutoFit/>
          </a:bodyPr>
          <a:lstStyle/>
          <a:p>
            <a:r>
              <a:rPr lang="en-US" sz="16600" b="1">
                <a:solidFill>
                  <a:srgbClr val="0070C0">
                    <a:alpha val="37000"/>
                  </a:srgbClr>
                </a:solidFill>
              </a:rPr>
              <a:t>3</a:t>
            </a:r>
          </a:p>
        </p:txBody>
      </p:sp>
      <p:sp>
        <p:nvSpPr>
          <p:cNvPr id="8" name="TextBox 7">
            <a:extLst>
              <a:ext uri="{FF2B5EF4-FFF2-40B4-BE49-F238E27FC236}">
                <a16:creationId xmlns:a16="http://schemas.microsoft.com/office/drawing/2014/main" id="{E078A79D-857A-8471-8536-5A2ACFEB426E}"/>
              </a:ext>
            </a:extLst>
          </p:cNvPr>
          <p:cNvSpPr txBox="1"/>
          <p:nvPr/>
        </p:nvSpPr>
        <p:spPr>
          <a:xfrm>
            <a:off x="1688202" y="2614641"/>
            <a:ext cx="3859757" cy="2862322"/>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Đại hội XII xác định </a:t>
            </a:r>
            <a:r>
              <a:rPr lang="vi-VN" sz="2000" b="1" i="1">
                <a:solidFill>
                  <a:srgbClr val="002060"/>
                </a:solidFill>
                <a:latin typeface="SVN-Segoe UI" panose="020B0606040200020203" pitchFamily="34" charset="0"/>
              </a:rPr>
              <a:t>12 chỉ tiêu </a:t>
            </a:r>
            <a:r>
              <a:rPr lang="vi-VN" sz="2000">
                <a:solidFill>
                  <a:srgbClr val="002060"/>
                </a:solidFill>
                <a:latin typeface="SVN-Segoe UI" panose="020B0606040200020203" pitchFamily="34" charset="0"/>
              </a:rPr>
              <a:t>lớn, có 04 chỉ tiêu liên quan đến thiếu nhi, trong đó có </a:t>
            </a:r>
            <a:r>
              <a:rPr lang="vi-VN" sz="2000" b="1" i="1">
                <a:solidFill>
                  <a:srgbClr val="002060"/>
                </a:solidFill>
                <a:latin typeface="SVN-Segoe UI" panose="020B0606040200020203" pitchFamily="34" charset="0"/>
              </a:rPr>
              <a:t>01 chỉ tiêu </a:t>
            </a:r>
            <a:r>
              <a:rPr lang="vi-VN" sz="2000">
                <a:solidFill>
                  <a:srgbClr val="002060"/>
                </a:solidFill>
                <a:latin typeface="SVN-Segoe UI" panose="020B0606040200020203" pitchFamily="34" charset="0"/>
              </a:rPr>
              <a:t>trực tiếp liên quan đến công tác thiếu nhi. Trong số </a:t>
            </a:r>
            <a:r>
              <a:rPr lang="vi-VN" sz="2000" b="1" i="1">
                <a:solidFill>
                  <a:srgbClr val="002060"/>
                </a:solidFill>
                <a:latin typeface="SVN-Segoe UI" panose="020B0606040200020203" pitchFamily="34" charset="0"/>
              </a:rPr>
              <a:t>10 Đề án </a:t>
            </a:r>
            <a:r>
              <a:rPr lang="vi-VN" sz="2000">
                <a:solidFill>
                  <a:srgbClr val="002060"/>
                </a:solidFill>
                <a:latin typeface="SVN-Segoe UI" panose="020B0606040200020203" pitchFamily="34" charset="0"/>
              </a:rPr>
              <a:t>của Đại hội XII, có </a:t>
            </a:r>
            <a:r>
              <a:rPr lang="vi-VN" sz="2000" b="1" i="1">
                <a:solidFill>
                  <a:srgbClr val="002060"/>
                </a:solidFill>
                <a:latin typeface="SVN-Segoe UI" panose="020B0606040200020203" pitchFamily="34" charset="0"/>
              </a:rPr>
              <a:t>05 Đề án</a:t>
            </a:r>
            <a:r>
              <a:rPr lang="vi-VN" sz="2000">
                <a:solidFill>
                  <a:srgbClr val="002060"/>
                </a:solidFill>
                <a:latin typeface="SVN-Segoe UI" panose="020B0606040200020203" pitchFamily="34" charset="0"/>
              </a:rPr>
              <a:t> liên quan đến công tác thiếu nhi, và 01 đề án trực tiếp dành cho thiếu nhi</a:t>
            </a:r>
            <a:r>
              <a:rPr lang="en-US" sz="2000">
                <a:solidFill>
                  <a:srgbClr val="002060"/>
                </a:solidFill>
                <a:latin typeface="SVN-Segoe UI" panose="020B0606040200020203" pitchFamily="34" charset="0"/>
              </a:rPr>
              <a:t>.</a:t>
            </a:r>
          </a:p>
        </p:txBody>
      </p:sp>
      <p:graphicFrame>
        <p:nvGraphicFramePr>
          <p:cNvPr id="9" name="Table 11">
            <a:extLst>
              <a:ext uri="{FF2B5EF4-FFF2-40B4-BE49-F238E27FC236}">
                <a16:creationId xmlns:a16="http://schemas.microsoft.com/office/drawing/2014/main" id="{DE386B0A-93C7-7BF7-AC63-4B4109815E4C}"/>
              </a:ext>
            </a:extLst>
          </p:cNvPr>
          <p:cNvGraphicFramePr>
            <a:graphicFrameLocks noGrp="1"/>
          </p:cNvGraphicFramePr>
          <p:nvPr>
            <p:extLst>
              <p:ext uri="{D42A27DB-BD31-4B8C-83A1-F6EECF244321}">
                <p14:modId xmlns:p14="http://schemas.microsoft.com/office/powerpoint/2010/main" val="891333604"/>
              </p:ext>
            </p:extLst>
          </p:nvPr>
        </p:nvGraphicFramePr>
        <p:xfrm>
          <a:off x="6166134" y="1703669"/>
          <a:ext cx="5424750" cy="3987974"/>
        </p:xfrm>
        <a:graphic>
          <a:graphicData uri="http://schemas.openxmlformats.org/drawingml/2006/table">
            <a:tbl>
              <a:tblPr firstRow="1" bandRow="1">
                <a:tableStyleId>{16D9F66E-5EB9-4882-86FB-DCBF35E3C3E4}</a:tableStyleId>
              </a:tblPr>
              <a:tblGrid>
                <a:gridCol w="904125">
                  <a:extLst>
                    <a:ext uri="{9D8B030D-6E8A-4147-A177-3AD203B41FA5}">
                      <a16:colId xmlns:a16="http://schemas.microsoft.com/office/drawing/2014/main" val="539873120"/>
                    </a:ext>
                  </a:extLst>
                </a:gridCol>
                <a:gridCol w="904125">
                  <a:extLst>
                    <a:ext uri="{9D8B030D-6E8A-4147-A177-3AD203B41FA5}">
                      <a16:colId xmlns:a16="http://schemas.microsoft.com/office/drawing/2014/main" val="2659852966"/>
                    </a:ext>
                  </a:extLst>
                </a:gridCol>
                <a:gridCol w="904125">
                  <a:extLst>
                    <a:ext uri="{9D8B030D-6E8A-4147-A177-3AD203B41FA5}">
                      <a16:colId xmlns:a16="http://schemas.microsoft.com/office/drawing/2014/main" val="1678433981"/>
                    </a:ext>
                  </a:extLst>
                </a:gridCol>
                <a:gridCol w="904125">
                  <a:extLst>
                    <a:ext uri="{9D8B030D-6E8A-4147-A177-3AD203B41FA5}">
                      <a16:colId xmlns:a16="http://schemas.microsoft.com/office/drawing/2014/main" val="3942765148"/>
                    </a:ext>
                  </a:extLst>
                </a:gridCol>
                <a:gridCol w="904125">
                  <a:extLst>
                    <a:ext uri="{9D8B030D-6E8A-4147-A177-3AD203B41FA5}">
                      <a16:colId xmlns:a16="http://schemas.microsoft.com/office/drawing/2014/main" val="127170023"/>
                    </a:ext>
                  </a:extLst>
                </a:gridCol>
                <a:gridCol w="904125">
                  <a:extLst>
                    <a:ext uri="{9D8B030D-6E8A-4147-A177-3AD203B41FA5}">
                      <a16:colId xmlns:a16="http://schemas.microsoft.com/office/drawing/2014/main" val="3851072039"/>
                    </a:ext>
                  </a:extLst>
                </a:gridCol>
              </a:tblGrid>
              <a:tr h="1824535">
                <a:tc>
                  <a:txBody>
                    <a:bodyPr/>
                    <a:lstStyle/>
                    <a:p>
                      <a:pPr algn="ctr"/>
                      <a:endParaRPr lang="en-US" sz="1500" dirty="0">
                        <a:solidFill>
                          <a:srgbClr val="0070C0"/>
                        </a:solidFill>
                        <a:latin typeface="SVN-Segoe UI" panose="020B0606040200020203" pitchFamily="34" charset="0"/>
                      </a:endParaRPr>
                    </a:p>
                  </a:txBody>
                  <a:tcPr anchor="ctr"/>
                </a:tc>
                <a:tc>
                  <a:txBody>
                    <a:bodyPr/>
                    <a:lstStyle/>
                    <a:p>
                      <a:pPr algn="ctr"/>
                      <a:r>
                        <a:rPr lang="en-US" sz="1500" dirty="0" err="1">
                          <a:solidFill>
                            <a:srgbClr val="0070C0"/>
                          </a:solidFill>
                          <a:latin typeface="SVN-Segoe UI" panose="020B0606040200020203" pitchFamily="34" charset="0"/>
                        </a:rPr>
                        <a:t>Chỉ</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tiêu</a:t>
                      </a:r>
                      <a:endParaRPr lang="en-US" sz="1500" dirty="0">
                        <a:solidFill>
                          <a:srgbClr val="0070C0"/>
                        </a:solidFill>
                        <a:latin typeface="SVN-Segoe UI" panose="020B0606040200020203" pitchFamily="34" charset="0"/>
                      </a:endParaRPr>
                    </a:p>
                  </a:txBody>
                  <a:tcPr anchor="ctr"/>
                </a:tc>
                <a:tc>
                  <a:txBody>
                    <a:bodyPr/>
                    <a:lstStyle/>
                    <a:p>
                      <a:pPr algn="ctr"/>
                      <a:r>
                        <a:rPr lang="en-US" sz="1500" dirty="0" err="1">
                          <a:solidFill>
                            <a:srgbClr val="0070C0"/>
                          </a:solidFill>
                          <a:latin typeface="SVN-Segoe UI" panose="020B0606040200020203" pitchFamily="34" charset="0"/>
                        </a:rPr>
                        <a:t>Chỉ</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tiêu</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về</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công</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tác</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thiếu</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nhi</a:t>
                      </a:r>
                      <a:endParaRPr lang="en-US" sz="1500" dirty="0">
                        <a:solidFill>
                          <a:srgbClr val="0070C0"/>
                        </a:solidFill>
                        <a:latin typeface="SVN-Segoe UI" panose="020B0606040200020203" pitchFamily="34" charset="0"/>
                      </a:endParaRPr>
                    </a:p>
                  </a:txBody>
                  <a:tcPr anchor="ctr"/>
                </a:tc>
                <a:tc>
                  <a:txBody>
                    <a:bodyPr/>
                    <a:lstStyle/>
                    <a:p>
                      <a:pPr algn="ctr"/>
                      <a:r>
                        <a:rPr lang="en-US" sz="1500" dirty="0" err="1">
                          <a:solidFill>
                            <a:srgbClr val="0070C0"/>
                          </a:solidFill>
                          <a:latin typeface="SVN-Segoe UI" panose="020B0606040200020203" pitchFamily="34" charset="0"/>
                        </a:rPr>
                        <a:t>Đề</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án</a:t>
                      </a:r>
                      <a:endParaRPr lang="en-US" sz="1500" dirty="0">
                        <a:solidFill>
                          <a:srgbClr val="0070C0"/>
                        </a:solidFill>
                        <a:latin typeface="SVN-Segoe UI" panose="020B0606040200020203" pitchFamily="34" charset="0"/>
                      </a:endParaRPr>
                    </a:p>
                  </a:txBody>
                  <a:tcPr anchor="ctr"/>
                </a:tc>
                <a:tc>
                  <a:txBody>
                    <a:bodyPr/>
                    <a:lstStyle/>
                    <a:p>
                      <a:pPr algn="ctr"/>
                      <a:r>
                        <a:rPr lang="en-US" sz="1500" dirty="0" err="1">
                          <a:solidFill>
                            <a:srgbClr val="0070C0"/>
                          </a:solidFill>
                          <a:latin typeface="SVN-Segoe UI" panose="020B0606040200020203" pitchFamily="34" charset="0"/>
                        </a:rPr>
                        <a:t>Đề</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án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liên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quan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đến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thiếu</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nhi</a:t>
                      </a:r>
                      <a:endParaRPr lang="en-US" sz="1500" dirty="0">
                        <a:solidFill>
                          <a:srgbClr val="0070C0"/>
                        </a:solidFill>
                        <a:latin typeface="SVN-Segoe UI" panose="020B0606040200020203" pitchFamily="34" charset="0"/>
                      </a:endParaRPr>
                    </a:p>
                  </a:txBody>
                  <a:tcPr anchor="ctr"/>
                </a:tc>
                <a:tc>
                  <a:txBody>
                    <a:bodyPr/>
                    <a:lstStyle/>
                    <a:p>
                      <a:pPr algn="ctr"/>
                      <a:r>
                        <a:rPr lang="en-US" sz="1500" dirty="0" err="1">
                          <a:solidFill>
                            <a:srgbClr val="0070C0"/>
                          </a:solidFill>
                          <a:latin typeface="SVN-Segoe UI" panose="020B0606040200020203" pitchFamily="34" charset="0"/>
                        </a:rPr>
                        <a:t>Đề</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án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trực</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tiếp</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liên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quan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đến</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thiếu</a:t>
                      </a:r>
                      <a:r>
                        <a:rPr lang="en-US" sz="1500" dirty="0">
                          <a:solidFill>
                            <a:srgbClr val="0070C0"/>
                          </a:solidFill>
                          <a:latin typeface="SVN-Segoe UI" panose="020B0606040200020203" pitchFamily="34" charset="0"/>
                        </a:rPr>
                        <a:t> </a:t>
                      </a:r>
                      <a:r>
                        <a:rPr lang="en-US" sz="1500" dirty="0" err="1">
                          <a:solidFill>
                            <a:srgbClr val="0070C0"/>
                          </a:solidFill>
                          <a:latin typeface="SVN-Segoe UI" panose="020B0606040200020203" pitchFamily="34" charset="0"/>
                        </a:rPr>
                        <a:t>nhi</a:t>
                      </a:r>
                      <a:endParaRPr lang="en-US" sz="1500" dirty="0">
                        <a:solidFill>
                          <a:srgbClr val="0070C0"/>
                        </a:solidFill>
                        <a:latin typeface="SVN-Segoe UI" panose="020B0606040200020203" pitchFamily="34" charset="0"/>
                      </a:endParaRPr>
                    </a:p>
                  </a:txBody>
                  <a:tcPr anchor="ctr"/>
                </a:tc>
                <a:extLst>
                  <a:ext uri="{0D108BD9-81ED-4DB2-BD59-A6C34878D82A}">
                    <a16:rowId xmlns:a16="http://schemas.microsoft.com/office/drawing/2014/main" val="743012073"/>
                  </a:ext>
                </a:extLst>
              </a:tr>
              <a:tr h="603089">
                <a:tc>
                  <a:txBody>
                    <a:bodyPr/>
                    <a:lstStyle/>
                    <a:p>
                      <a:pPr algn="ctr"/>
                      <a:r>
                        <a:rPr lang="en-US" sz="1500" dirty="0" err="1">
                          <a:solidFill>
                            <a:srgbClr val="002060"/>
                          </a:solidFill>
                          <a:latin typeface="SVN-Segoe UI" panose="020B0606040200020203" pitchFamily="34" charset="0"/>
                        </a:rPr>
                        <a:t>Đại</a:t>
                      </a:r>
                      <a:r>
                        <a:rPr lang="en-US" sz="1500" dirty="0">
                          <a:solidFill>
                            <a:srgbClr val="002060"/>
                          </a:solidFill>
                          <a:latin typeface="SVN-Segoe UI" panose="020B0606040200020203" pitchFamily="34" charset="0"/>
                        </a:rPr>
                        <a:t> </a:t>
                      </a:r>
                      <a:r>
                        <a:rPr lang="en-US" sz="1500" dirty="0" err="1">
                          <a:solidFill>
                            <a:srgbClr val="002060"/>
                          </a:solidFill>
                          <a:latin typeface="SVN-Segoe UI" panose="020B0606040200020203" pitchFamily="34" charset="0"/>
                        </a:rPr>
                        <a:t>hội</a:t>
                      </a:r>
                      <a:r>
                        <a:rPr lang="en-US" sz="1500" dirty="0">
                          <a:solidFill>
                            <a:srgbClr val="002060"/>
                          </a:solidFill>
                          <a:latin typeface="SVN-Segoe UI" panose="020B0606040200020203" pitchFamily="34" charset="0"/>
                        </a:rPr>
                        <a:t> X</a:t>
                      </a:r>
                    </a:p>
                  </a:txBody>
                  <a:tcPr anchor="ctr"/>
                </a:tc>
                <a:tc>
                  <a:txBody>
                    <a:bodyPr/>
                    <a:lstStyle/>
                    <a:p>
                      <a:pPr algn="ctr"/>
                      <a:r>
                        <a:rPr lang="en-US" sz="1500" dirty="0">
                          <a:solidFill>
                            <a:srgbClr val="002060"/>
                          </a:solidFill>
                          <a:latin typeface="SVN-Segoe UI" panose="020B0606040200020203" pitchFamily="34" charset="0"/>
                        </a:rPr>
                        <a:t>9</a:t>
                      </a:r>
                    </a:p>
                  </a:txBody>
                  <a:tcPr anchor="ctr"/>
                </a:tc>
                <a:tc>
                  <a:txBody>
                    <a:bodyPr/>
                    <a:lstStyle/>
                    <a:p>
                      <a:pPr algn="ctr"/>
                      <a:r>
                        <a:rPr lang="en-US" sz="1500" dirty="0">
                          <a:solidFill>
                            <a:srgbClr val="002060"/>
                          </a:solidFill>
                          <a:latin typeface="SVN-Segoe UI" panose="020B0606040200020203" pitchFamily="34" charset="0"/>
                        </a:rPr>
                        <a:t>3</a:t>
                      </a:r>
                    </a:p>
                  </a:txBody>
                  <a:tcPr anchor="ctr"/>
                </a:tc>
                <a:tc>
                  <a:txBody>
                    <a:bodyPr/>
                    <a:lstStyle/>
                    <a:p>
                      <a:pPr algn="ctr"/>
                      <a:r>
                        <a:rPr lang="en-US" sz="1500" dirty="0">
                          <a:solidFill>
                            <a:srgbClr val="002060"/>
                          </a:solidFill>
                          <a:latin typeface="SVN-Segoe UI" panose="020B0606040200020203" pitchFamily="34" charset="0"/>
                        </a:rPr>
                        <a:t>10</a:t>
                      </a:r>
                    </a:p>
                  </a:txBody>
                  <a:tcPr anchor="ctr"/>
                </a:tc>
                <a:tc>
                  <a:txBody>
                    <a:bodyPr/>
                    <a:lstStyle/>
                    <a:p>
                      <a:pPr algn="ctr"/>
                      <a:r>
                        <a:rPr lang="en-US" sz="1500" dirty="0">
                          <a:solidFill>
                            <a:srgbClr val="002060"/>
                          </a:solidFill>
                          <a:latin typeface="SVN-Segoe UI" panose="020B0606040200020203" pitchFamily="34" charset="0"/>
                        </a:rPr>
                        <a:t>05</a:t>
                      </a:r>
                    </a:p>
                  </a:txBody>
                  <a:tcPr anchor="ctr"/>
                </a:tc>
                <a:tc>
                  <a:txBody>
                    <a:bodyPr/>
                    <a:lstStyle/>
                    <a:p>
                      <a:pPr algn="ctr"/>
                      <a:r>
                        <a:rPr lang="en-US" sz="1500" dirty="0">
                          <a:solidFill>
                            <a:srgbClr val="002060"/>
                          </a:solidFill>
                          <a:latin typeface="SVN-Segoe UI" panose="020B0606040200020203" pitchFamily="34" charset="0"/>
                        </a:rPr>
                        <a:t>01</a:t>
                      </a:r>
                    </a:p>
                  </a:txBody>
                  <a:tcPr anchor="ctr"/>
                </a:tc>
                <a:extLst>
                  <a:ext uri="{0D108BD9-81ED-4DB2-BD59-A6C34878D82A}">
                    <a16:rowId xmlns:a16="http://schemas.microsoft.com/office/drawing/2014/main" val="2698370013"/>
                  </a:ext>
                </a:extLst>
              </a:tr>
              <a:tr h="6030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solidFill>
                            <a:srgbClr val="002060"/>
                          </a:solidFill>
                          <a:latin typeface="SVN-Segoe UI" panose="020B0606040200020203" pitchFamily="34" charset="0"/>
                        </a:rPr>
                        <a:t>Đại</a:t>
                      </a:r>
                      <a:r>
                        <a:rPr lang="en-US" sz="1500" dirty="0">
                          <a:solidFill>
                            <a:srgbClr val="002060"/>
                          </a:solidFill>
                          <a:latin typeface="SVN-Segoe UI" panose="020B0606040200020203" pitchFamily="34" charset="0"/>
                        </a:rPr>
                        <a:t> </a:t>
                      </a:r>
                      <a:r>
                        <a:rPr lang="en-US" sz="1500" dirty="0" err="1">
                          <a:solidFill>
                            <a:srgbClr val="002060"/>
                          </a:solidFill>
                          <a:latin typeface="SVN-Segoe UI" panose="020B0606040200020203" pitchFamily="34" charset="0"/>
                        </a:rPr>
                        <a:t>hội</a:t>
                      </a:r>
                      <a:r>
                        <a:rPr lang="en-US" sz="1500" dirty="0">
                          <a:solidFill>
                            <a:srgbClr val="002060"/>
                          </a:solidFill>
                          <a:latin typeface="SVN-Segoe UI" panose="020B0606040200020203" pitchFamily="34" charset="0"/>
                        </a:rPr>
                        <a:t> XI</a:t>
                      </a:r>
                    </a:p>
                  </a:txBody>
                  <a:tcPr anchor="ctr"/>
                </a:tc>
                <a:tc>
                  <a:txBody>
                    <a:bodyPr/>
                    <a:lstStyle/>
                    <a:p>
                      <a:pPr algn="ctr"/>
                      <a:r>
                        <a:rPr lang="en-US" sz="1500" dirty="0">
                          <a:solidFill>
                            <a:srgbClr val="002060"/>
                          </a:solidFill>
                          <a:latin typeface="SVN-Segoe UI" panose="020B0606040200020203" pitchFamily="34" charset="0"/>
                        </a:rPr>
                        <a:t>11</a:t>
                      </a:r>
                    </a:p>
                  </a:txBody>
                  <a:tcPr anchor="ctr"/>
                </a:tc>
                <a:tc>
                  <a:txBody>
                    <a:bodyPr/>
                    <a:lstStyle/>
                    <a:p>
                      <a:pPr algn="ctr"/>
                      <a:r>
                        <a:rPr lang="en-US" sz="1500" dirty="0">
                          <a:solidFill>
                            <a:srgbClr val="002060"/>
                          </a:solidFill>
                          <a:latin typeface="SVN-Segoe UI" panose="020B0606040200020203" pitchFamily="34" charset="0"/>
                        </a:rPr>
                        <a:t>4</a:t>
                      </a:r>
                    </a:p>
                  </a:txBody>
                  <a:tcPr anchor="ctr"/>
                </a:tc>
                <a:tc>
                  <a:txBody>
                    <a:bodyPr/>
                    <a:lstStyle/>
                    <a:p>
                      <a:pPr algn="ctr"/>
                      <a:r>
                        <a:rPr lang="en-US" sz="1500" dirty="0">
                          <a:solidFill>
                            <a:srgbClr val="002060"/>
                          </a:solidFill>
                          <a:latin typeface="SVN-Segoe UI" panose="020B0606040200020203" pitchFamily="34" charset="0"/>
                        </a:rPr>
                        <a:t>10</a:t>
                      </a:r>
                    </a:p>
                  </a:txBody>
                  <a:tcPr anchor="ctr"/>
                </a:tc>
                <a:tc>
                  <a:txBody>
                    <a:bodyPr/>
                    <a:lstStyle/>
                    <a:p>
                      <a:pPr algn="ctr"/>
                      <a:r>
                        <a:rPr lang="en-US" sz="1500" dirty="0">
                          <a:solidFill>
                            <a:srgbClr val="002060"/>
                          </a:solidFill>
                          <a:latin typeface="SVN-Segoe UI" panose="020B0606040200020203" pitchFamily="34" charset="0"/>
                        </a:rPr>
                        <a:t>05</a:t>
                      </a:r>
                    </a:p>
                  </a:txBody>
                  <a:tcPr anchor="ctr"/>
                </a:tc>
                <a:tc>
                  <a:txBody>
                    <a:bodyPr/>
                    <a:lstStyle/>
                    <a:p>
                      <a:pPr algn="ctr"/>
                      <a:r>
                        <a:rPr lang="en-US" sz="1500" dirty="0">
                          <a:solidFill>
                            <a:srgbClr val="002060"/>
                          </a:solidFill>
                          <a:latin typeface="SVN-Segoe UI" panose="020B0606040200020203" pitchFamily="34" charset="0"/>
                        </a:rPr>
                        <a:t>01</a:t>
                      </a:r>
                    </a:p>
                  </a:txBody>
                  <a:tcPr anchor="ctr"/>
                </a:tc>
                <a:extLst>
                  <a:ext uri="{0D108BD9-81ED-4DB2-BD59-A6C34878D82A}">
                    <a16:rowId xmlns:a16="http://schemas.microsoft.com/office/drawing/2014/main" val="1046136603"/>
                  </a:ext>
                </a:extLst>
              </a:tr>
              <a:tr h="8615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err="1">
                          <a:solidFill>
                            <a:srgbClr val="002060"/>
                          </a:solidFill>
                          <a:latin typeface="SVN-Segoe UI" panose="020B0606040200020203" pitchFamily="34" charset="0"/>
                        </a:rPr>
                        <a:t>Đại</a:t>
                      </a:r>
                      <a:r>
                        <a:rPr lang="en-US" sz="1500" dirty="0">
                          <a:solidFill>
                            <a:srgbClr val="002060"/>
                          </a:solidFill>
                          <a:latin typeface="SVN-Segoe UI" panose="020B0606040200020203" pitchFamily="34" charset="0"/>
                        </a:rPr>
                        <a:t> </a:t>
                      </a:r>
                      <a:r>
                        <a:rPr lang="en-US" sz="1500" dirty="0" err="1">
                          <a:solidFill>
                            <a:srgbClr val="002060"/>
                          </a:solidFill>
                          <a:latin typeface="SVN-Segoe UI" panose="020B0606040200020203" pitchFamily="34" charset="0"/>
                        </a:rPr>
                        <a:t>hội</a:t>
                      </a:r>
                      <a:r>
                        <a:rPr lang="en-US" sz="1500" dirty="0">
                          <a:solidFill>
                            <a:srgbClr val="002060"/>
                          </a:solidFill>
                          <a:latin typeface="SVN-Segoe UI" panose="020B0606040200020203" pitchFamily="34" charset="0"/>
                        </a:rPr>
                        <a:t> XII</a:t>
                      </a:r>
                    </a:p>
                    <a:p>
                      <a:pPr algn="ctr"/>
                      <a:endParaRPr lang="en-US" sz="1500" dirty="0">
                        <a:solidFill>
                          <a:srgbClr val="002060"/>
                        </a:solidFill>
                        <a:latin typeface="SVN-Segoe UI" panose="020B0606040200020203" pitchFamily="34" charset="0"/>
                      </a:endParaRPr>
                    </a:p>
                  </a:txBody>
                  <a:tcPr anchor="ctr"/>
                </a:tc>
                <a:tc>
                  <a:txBody>
                    <a:bodyPr/>
                    <a:lstStyle/>
                    <a:p>
                      <a:pPr algn="ctr"/>
                      <a:r>
                        <a:rPr lang="en-US" sz="1500" dirty="0">
                          <a:solidFill>
                            <a:srgbClr val="002060"/>
                          </a:solidFill>
                          <a:latin typeface="SVN-Segoe UI" panose="020B0606040200020203" pitchFamily="34" charset="0"/>
                        </a:rPr>
                        <a:t>12</a:t>
                      </a:r>
                    </a:p>
                  </a:txBody>
                  <a:tcPr anchor="ctr"/>
                </a:tc>
                <a:tc>
                  <a:txBody>
                    <a:bodyPr/>
                    <a:lstStyle/>
                    <a:p>
                      <a:pPr algn="ctr"/>
                      <a:r>
                        <a:rPr lang="en-US" sz="1500" dirty="0">
                          <a:solidFill>
                            <a:srgbClr val="002060"/>
                          </a:solidFill>
                          <a:latin typeface="SVN-Segoe UI" panose="020B0606040200020203" pitchFamily="34" charset="0"/>
                        </a:rPr>
                        <a:t>4</a:t>
                      </a:r>
                    </a:p>
                  </a:txBody>
                  <a:tcPr anchor="ctr"/>
                </a:tc>
                <a:tc>
                  <a:txBody>
                    <a:bodyPr/>
                    <a:lstStyle/>
                    <a:p>
                      <a:pPr algn="ctr"/>
                      <a:r>
                        <a:rPr lang="en-US" sz="1500" dirty="0">
                          <a:solidFill>
                            <a:srgbClr val="002060"/>
                          </a:solidFill>
                          <a:latin typeface="SVN-Segoe UI" panose="020B0606040200020203" pitchFamily="34" charset="0"/>
                        </a:rPr>
                        <a:t>10</a:t>
                      </a:r>
                    </a:p>
                  </a:txBody>
                  <a:tcPr anchor="ctr"/>
                </a:tc>
                <a:tc>
                  <a:txBody>
                    <a:bodyPr/>
                    <a:lstStyle/>
                    <a:p>
                      <a:pPr algn="ctr"/>
                      <a:r>
                        <a:rPr lang="en-US" sz="1500" dirty="0">
                          <a:solidFill>
                            <a:srgbClr val="002060"/>
                          </a:solidFill>
                          <a:latin typeface="SVN-Segoe UI" panose="020B0606040200020203" pitchFamily="34" charset="0"/>
                        </a:rPr>
                        <a:t>05</a:t>
                      </a:r>
                    </a:p>
                  </a:txBody>
                  <a:tcPr anchor="ctr"/>
                </a:tc>
                <a:tc>
                  <a:txBody>
                    <a:bodyPr/>
                    <a:lstStyle/>
                    <a:p>
                      <a:pPr algn="ctr"/>
                      <a:r>
                        <a:rPr lang="en-US" sz="1500" dirty="0">
                          <a:solidFill>
                            <a:srgbClr val="002060"/>
                          </a:solidFill>
                          <a:latin typeface="SVN-Segoe UI" panose="020B0606040200020203" pitchFamily="34" charset="0"/>
                        </a:rPr>
                        <a:t>01</a:t>
                      </a:r>
                    </a:p>
                  </a:txBody>
                  <a:tcPr anchor="ctr"/>
                </a:tc>
                <a:extLst>
                  <a:ext uri="{0D108BD9-81ED-4DB2-BD59-A6C34878D82A}">
                    <a16:rowId xmlns:a16="http://schemas.microsoft.com/office/drawing/2014/main" val="4140377771"/>
                  </a:ext>
                </a:extLst>
              </a:tr>
            </a:tbl>
          </a:graphicData>
        </a:graphic>
      </p:graphicFrame>
      <p:grpSp>
        <p:nvGrpSpPr>
          <p:cNvPr id="11" name="Group 10">
            <a:extLst>
              <a:ext uri="{FF2B5EF4-FFF2-40B4-BE49-F238E27FC236}">
                <a16:creationId xmlns:a16="http://schemas.microsoft.com/office/drawing/2014/main" id="{E0059C94-8316-AFD8-0A61-7D65BDF75D32}"/>
              </a:ext>
            </a:extLst>
          </p:cNvPr>
          <p:cNvGrpSpPr/>
          <p:nvPr/>
        </p:nvGrpSpPr>
        <p:grpSpPr>
          <a:xfrm>
            <a:off x="815231" y="278360"/>
            <a:ext cx="10250334" cy="1294971"/>
            <a:chOff x="682705" y="278361"/>
            <a:chExt cx="10522922" cy="1294971"/>
          </a:xfrm>
        </p:grpSpPr>
        <p:sp>
          <p:nvSpPr>
            <p:cNvPr id="12" name="TextBox 11">
              <a:extLst>
                <a:ext uri="{FF2B5EF4-FFF2-40B4-BE49-F238E27FC236}">
                  <a16:creationId xmlns:a16="http://schemas.microsoft.com/office/drawing/2014/main" id="{D21A16DD-72BC-2DFC-1568-3CBA57854BBF}"/>
                </a:ext>
              </a:extLst>
            </p:cNvPr>
            <p:cNvSpPr txBox="1"/>
            <p:nvPr/>
          </p:nvSpPr>
          <p:spPr>
            <a:xfrm>
              <a:off x="682706" y="278361"/>
              <a:ext cx="10522921" cy="12949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20000"/>
                </a:lnSpc>
              </a:pPr>
              <a:r>
                <a:rPr lang="en-US" sz="2400">
                  <a:ln w="38100">
                    <a:solidFill>
                      <a:schemeClr val="bg1"/>
                    </a:solidFill>
                  </a:ln>
                  <a:solidFill>
                    <a:schemeClr val="bg1"/>
                  </a:solidFill>
                  <a:latin typeface="UTM Impact" panose="02040603050506020204" pitchFamily="18" charset="0"/>
                </a:rPr>
                <a:t>NHẬN THỨC VỀ VAI TRÒ CỦA ĐOÀN</a:t>
              </a:r>
            </a:p>
            <a:p>
              <a:pPr algn="ctr">
                <a:lnSpc>
                  <a:spcPct val="120000"/>
                </a:lnSpc>
              </a:pPr>
              <a:r>
                <a:rPr lang="en-US" sz="2100">
                  <a:ln w="38100">
                    <a:solidFill>
                      <a:schemeClr val="bg1"/>
                    </a:solidFill>
                  </a:ln>
                  <a:solidFill>
                    <a:schemeClr val="bg1"/>
                  </a:solidFill>
                  <a:latin typeface="UTM Impact" panose="02040603050506020204" pitchFamily="18" charset="0"/>
                </a:rPr>
                <a:t>TRONG CÔNG TÁC PHỤ TRÁCH ĐỘI TNTP HỒ CHÍ MINH VÀ BẢO VỆ, CHĂM SÓC,</a:t>
              </a:r>
            </a:p>
            <a:p>
              <a:pPr algn="ctr">
                <a:lnSpc>
                  <a:spcPct val="120000"/>
                </a:lnSpc>
              </a:pPr>
              <a:r>
                <a:rPr lang="en-US" sz="2100">
                  <a:ln w="38100">
                    <a:solidFill>
                      <a:schemeClr val="bg1"/>
                    </a:solidFill>
                  </a:ln>
                  <a:solidFill>
                    <a:schemeClr val="bg1"/>
                  </a:solidFill>
                  <a:latin typeface="UTM Impact" panose="02040603050506020204" pitchFamily="18" charset="0"/>
                </a:rPr>
                <a:t>GIÁO DỤC THIẾU NIÊN, NHI ĐỒNG TRONG VĂN KIỆN ĐẠI HỘI ĐOÀN TOÀN QUỐC LẦN THỨ XII</a:t>
              </a:r>
            </a:p>
          </p:txBody>
        </p:sp>
        <p:sp>
          <p:nvSpPr>
            <p:cNvPr id="13" name="TextBox 12">
              <a:extLst>
                <a:ext uri="{FF2B5EF4-FFF2-40B4-BE49-F238E27FC236}">
                  <a16:creationId xmlns:a16="http://schemas.microsoft.com/office/drawing/2014/main" id="{9CAF2789-60F4-9EA8-F696-617B6FF8346E}"/>
                </a:ext>
              </a:extLst>
            </p:cNvPr>
            <p:cNvSpPr txBox="1"/>
            <p:nvPr/>
          </p:nvSpPr>
          <p:spPr>
            <a:xfrm>
              <a:off x="682705" y="278362"/>
              <a:ext cx="10522921" cy="1294970"/>
            </a:xfrm>
            <a:prstGeom prst="rect">
              <a:avLst/>
            </a:prstGeom>
            <a:noFill/>
          </p:spPr>
          <p:txBody>
            <a:bodyPr wrap="square" rtlCol="0">
              <a:spAutoFit/>
            </a:bodyPr>
            <a:lstStyle/>
            <a:p>
              <a:pPr algn="ctr">
                <a:lnSpc>
                  <a:spcPct val="120000"/>
                </a:lnSpc>
              </a:pPr>
              <a:r>
                <a:rPr lang="en-US" sz="2400" dirty="0">
                  <a:solidFill>
                    <a:srgbClr val="FF0000"/>
                  </a:solidFill>
                  <a:latin typeface="UTM Impact" panose="02040603050506020204" pitchFamily="18" charset="0"/>
                </a:rPr>
                <a:t>NHẬN THỨC VỀ VAI TRÒ CỦA ĐOÀN</a:t>
              </a:r>
            </a:p>
            <a:p>
              <a:pPr algn="ctr">
                <a:lnSpc>
                  <a:spcPct val="120000"/>
                </a:lnSpc>
              </a:pPr>
              <a:r>
                <a:rPr lang="en-US" sz="2100" dirty="0">
                  <a:solidFill>
                    <a:srgbClr val="0070C0"/>
                  </a:solidFill>
                  <a:latin typeface="UTM Impact" panose="02040603050506020204" pitchFamily="18" charset="0"/>
                </a:rPr>
                <a:t>TRONG CÔNG TÁC PHỤ TRÁCH ĐỘI TNTP HỒ CHÍ MINH VÀ BẢO VỆ, CHĂM </a:t>
              </a:r>
              <a:r>
                <a:rPr lang="en-US" sz="2100" dirty="0" smtClean="0">
                  <a:solidFill>
                    <a:srgbClr val="0070C0"/>
                  </a:solidFill>
                  <a:latin typeface="UTM Impact" panose="02040603050506020204" pitchFamily="18" charset="0"/>
                </a:rPr>
                <a:t>SÓC,</a:t>
              </a:r>
            </a:p>
            <a:p>
              <a:pPr algn="ctr">
                <a:lnSpc>
                  <a:spcPct val="120000"/>
                </a:lnSpc>
              </a:pPr>
              <a:r>
                <a:rPr lang="en-US" sz="2100" dirty="0" smtClean="0">
                  <a:solidFill>
                    <a:srgbClr val="0070C0"/>
                  </a:solidFill>
                  <a:latin typeface="UTM Impact" panose="02040603050506020204" pitchFamily="18" charset="0"/>
                </a:rPr>
                <a:t>GIÁO DỤC THIẾU NIÊN, NHI ĐỒNG TRONG VĂN KIỆN ĐẠI HỘI ĐOÀN TOÀN QUỐC LẦN THỨ XII</a:t>
              </a:r>
              <a:endParaRPr lang="en-US" sz="2100" dirty="0">
                <a:solidFill>
                  <a:srgbClr val="0070C0"/>
                </a:solidFill>
                <a:latin typeface="UTM Impact" panose="02040603050506020204" pitchFamily="18" charset="0"/>
              </a:endParaRP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0" y="113842"/>
            <a:ext cx="997469" cy="1104621"/>
          </a:xfrm>
          <a:prstGeom prst="rect">
            <a:avLst/>
          </a:prstGeom>
        </p:spPr>
      </p:pic>
    </p:spTree>
    <p:extLst>
      <p:ext uri="{BB962C8B-B14F-4D97-AF65-F5344CB8AC3E}">
        <p14:creationId xmlns:p14="http://schemas.microsoft.com/office/powerpoint/2010/main" val="34531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TextBox 5">
            <a:extLst>
              <a:ext uri="{FF2B5EF4-FFF2-40B4-BE49-F238E27FC236}">
                <a16:creationId xmlns:a16="http://schemas.microsoft.com/office/drawing/2014/main" id="{BDEA430C-5700-D252-8E09-8D2238FCDEC5}"/>
              </a:ext>
            </a:extLst>
          </p:cNvPr>
          <p:cNvSpPr txBox="1"/>
          <p:nvPr/>
        </p:nvSpPr>
        <p:spPr>
          <a:xfrm>
            <a:off x="1523114" y="2652058"/>
            <a:ext cx="9145772" cy="1938992"/>
          </a:xfrm>
          <a:prstGeom prst="rect">
            <a:avLst/>
          </a:prstGeom>
          <a:noFill/>
          <a:ln>
            <a:noFill/>
          </a:ln>
        </p:spPr>
        <p:txBody>
          <a:bodyPr wrap="none" rtlCol="0">
            <a:spAutoFit/>
          </a:bodyPr>
          <a:lstStyle/>
          <a:p>
            <a:pPr algn="ctr"/>
            <a:r>
              <a:rPr lang="en-US" sz="2400" b="1" spc="130">
                <a:ln w="34925">
                  <a:noFill/>
                  <a:round/>
                </a:ln>
                <a:solidFill>
                  <a:srgbClr val="ED3237"/>
                </a:solidFill>
                <a:latin typeface="UTM Hanzel" panose="02040603050506020204" pitchFamily="18" charset="0"/>
              </a:rPr>
              <a:t>NHỮNG KẾT QUẢ NỔI BẬT </a:t>
            </a:r>
          </a:p>
          <a:p>
            <a:pPr algn="ctr"/>
            <a:r>
              <a:rPr lang="en-US" sz="2400" b="1" spc="130">
                <a:ln w="34925">
                  <a:noFill/>
                  <a:round/>
                </a:ln>
                <a:solidFill>
                  <a:srgbClr val="ED3237"/>
                </a:solidFill>
                <a:latin typeface="UTM Hanzel" panose="02040603050506020204" pitchFamily="18" charset="0"/>
              </a:rPr>
              <a:t>TRONG CÔNG TÁC PHỤ TRÁCH </a:t>
            </a:r>
          </a:p>
          <a:p>
            <a:pPr algn="ctr"/>
            <a:r>
              <a:rPr lang="en-US" sz="2400" b="1" spc="130">
                <a:ln w="34925">
                  <a:noFill/>
                  <a:round/>
                </a:ln>
                <a:solidFill>
                  <a:srgbClr val="ED3237"/>
                </a:solidFill>
                <a:latin typeface="UTM Hanzel" panose="02040603050506020204" pitchFamily="18" charset="0"/>
              </a:rPr>
              <a:t>ĐỘI THIẾU NIÊN TIỀN PHONG HỒ CHÍ MINH, </a:t>
            </a:r>
          </a:p>
          <a:p>
            <a:pPr algn="ctr"/>
            <a:r>
              <a:rPr lang="en-US" sz="2400" b="1" spc="130">
                <a:ln w="34925">
                  <a:noFill/>
                  <a:round/>
                </a:ln>
                <a:solidFill>
                  <a:srgbClr val="ED3237"/>
                </a:solidFill>
                <a:latin typeface="UTM Hanzel" panose="02040603050506020204" pitchFamily="18" charset="0"/>
              </a:rPr>
              <a:t>BẢO VỆ, CHĂM SÓC, GIÁO DỤC THIẾU NIÊN, NHI ĐỒNG </a:t>
            </a:r>
          </a:p>
          <a:p>
            <a:pPr algn="ctr"/>
            <a:r>
              <a:rPr lang="en-US" sz="2400" b="1" spc="130">
                <a:ln w="34925">
                  <a:noFill/>
                  <a:round/>
                </a:ln>
                <a:solidFill>
                  <a:srgbClr val="ED3237"/>
                </a:solidFill>
                <a:latin typeface="UTM Hanzel" panose="02040603050506020204" pitchFamily="18" charset="0"/>
              </a:rPr>
              <a:t>GIAI ĐOẠN 2017 - 2022</a:t>
            </a:r>
            <a:endParaRPr lang="en-US" sz="2400" spc="130" dirty="0">
              <a:ln w="34925">
                <a:noFill/>
                <a:round/>
              </a:ln>
              <a:solidFill>
                <a:srgbClr val="ED3237"/>
              </a:solidFill>
              <a:latin typeface="UTM Hanzel" panose="02040603050506020204" pitchFamily="18" charset="0"/>
            </a:endParaRPr>
          </a:p>
        </p:txBody>
      </p:sp>
      <p:sp>
        <p:nvSpPr>
          <p:cNvPr id="7" name="TextBox 6">
            <a:extLst>
              <a:ext uri="{FF2B5EF4-FFF2-40B4-BE49-F238E27FC236}">
                <a16:creationId xmlns:a16="http://schemas.microsoft.com/office/drawing/2014/main" id="{E93FEFEF-6D77-05BA-3B47-96EA41714625}"/>
              </a:ext>
            </a:extLst>
          </p:cNvPr>
          <p:cNvSpPr txBox="1"/>
          <p:nvPr/>
        </p:nvSpPr>
        <p:spPr>
          <a:xfrm>
            <a:off x="4367462" y="1871983"/>
            <a:ext cx="3237105" cy="707886"/>
          </a:xfrm>
          <a:prstGeom prst="rect">
            <a:avLst/>
          </a:prstGeom>
          <a:noFill/>
        </p:spPr>
        <p:txBody>
          <a:bodyPr wrap="none" rtlCol="0">
            <a:spAutoFit/>
          </a:bodyPr>
          <a:lstStyle/>
          <a:p>
            <a:r>
              <a:rPr lang="pt-BR" sz="4000" b="1" spc="-10">
                <a:solidFill>
                  <a:schemeClr val="accent2"/>
                </a:solidFill>
                <a:effectLst/>
                <a:latin typeface="UTM French Vanilla" panose="02040603050506020204" pitchFamily="18" charset="0"/>
                <a:ea typeface="Calibri" panose="020F0502020204030204" pitchFamily="34" charset="0"/>
              </a:rPr>
              <a:t>1- Phần thứ nhất</a:t>
            </a:r>
            <a:endParaRPr lang="en-US" sz="4000">
              <a:solidFill>
                <a:schemeClr val="accent2"/>
              </a:solidFill>
              <a:latin typeface="UTM French Vanilla" panose="020406030505060202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spTree>
    <p:extLst>
      <p:ext uri="{BB962C8B-B14F-4D97-AF65-F5344CB8AC3E}">
        <p14:creationId xmlns:p14="http://schemas.microsoft.com/office/powerpoint/2010/main" val="1091122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66751" y="2471737"/>
            <a:ext cx="5071434" cy="2243084"/>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854555" y="2623783"/>
            <a:ext cx="4695825" cy="1938992"/>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Các cấp bộ đoàn chú trọng định hướng giáo dục đạo đức, lối sống, truyền thống, giáo dục lý tưởng cách mạng góp phần hình thành nhân cách cho thiếu nhi thông qua các phong trào, chương trình do tổ chức Đội phát động. </a:t>
            </a:r>
          </a:p>
        </p:txBody>
      </p:sp>
      <p:sp>
        <p:nvSpPr>
          <p:cNvPr id="12" name="Rectangle: Diagonal Corners Snipped 4">
            <a:extLst>
              <a:ext uri="{FF2B5EF4-FFF2-40B4-BE49-F238E27FC236}">
                <a16:creationId xmlns:a16="http://schemas.microsoft.com/office/drawing/2014/main" id="{FBDA51B7-769B-D8C7-3946-AA4EBD347BD3}"/>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1</a:t>
            </a:r>
          </a:p>
        </p:txBody>
      </p:sp>
      <p:grpSp>
        <p:nvGrpSpPr>
          <p:cNvPr id="13" name="Group 12">
            <a:extLst>
              <a:ext uri="{FF2B5EF4-FFF2-40B4-BE49-F238E27FC236}">
                <a16:creationId xmlns:a16="http://schemas.microsoft.com/office/drawing/2014/main" id="{0550AB5E-C4A1-9014-C7BA-6489A0BF9F93}"/>
              </a:ext>
            </a:extLst>
          </p:cNvPr>
          <p:cNvGrpSpPr/>
          <p:nvPr/>
        </p:nvGrpSpPr>
        <p:grpSpPr>
          <a:xfrm>
            <a:off x="1696617" y="2181840"/>
            <a:ext cx="3438939" cy="79370"/>
            <a:chOff x="2073965" y="2272819"/>
            <a:chExt cx="3438939" cy="79370"/>
          </a:xfrm>
        </p:grpSpPr>
        <p:cxnSp>
          <p:nvCxnSpPr>
            <p:cNvPr id="14" name="Straight Connector 13">
              <a:extLst>
                <a:ext uri="{FF2B5EF4-FFF2-40B4-BE49-F238E27FC236}">
                  <a16:creationId xmlns:a16="http://schemas.microsoft.com/office/drawing/2014/main" id="{26B7754B-6741-A838-091E-C7036CB0861A}"/>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A924A39-B8E5-8716-748E-831E7A11221A}"/>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Arrow: Pentagon 10">
            <a:extLst>
              <a:ext uri="{FF2B5EF4-FFF2-40B4-BE49-F238E27FC236}">
                <a16:creationId xmlns:a16="http://schemas.microsoft.com/office/drawing/2014/main" id="{D1B6EE79-F4DC-7BA9-0202-CDA00E8FD4B8}"/>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525" y="3860788"/>
            <a:ext cx="4865044" cy="1860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52961" y="1795387"/>
            <a:ext cx="2648647" cy="17653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16432" y="1797869"/>
            <a:ext cx="2779311" cy="17628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956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66751" y="2506097"/>
            <a:ext cx="4981574" cy="1881188"/>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809625" y="2767280"/>
            <a:ext cx="4695825" cy="1323439"/>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Hội đồng Đội các cấp cụ thể hóa việc thực hiện phong trào bằng những việc làm thiết thực, gắn với việc học tập và rèn luyện hằng ngày của thiếu nhi</a:t>
            </a:r>
            <a:r>
              <a:rPr lang="en-US" sz="2000">
                <a:solidFill>
                  <a:srgbClr val="002060"/>
                </a:solidFill>
                <a:latin typeface="SVN-Segoe UI" panose="020B0606040200020203" pitchFamily="34" charset="0"/>
              </a:rPr>
              <a:t>.</a:t>
            </a:r>
            <a:endParaRPr lang="vi-VN" sz="2000">
              <a:solidFill>
                <a:srgbClr val="002060"/>
              </a:solidFill>
              <a:latin typeface="SVN-Segoe UI" panose="020B0606040200020203" pitchFamily="34" charset="0"/>
            </a:endParaRPr>
          </a:p>
        </p:txBody>
      </p:sp>
      <p:pic>
        <p:nvPicPr>
          <p:cNvPr id="9" name="Picture 8">
            <a:extLst>
              <a:ext uri="{FF2B5EF4-FFF2-40B4-BE49-F238E27FC236}">
                <a16:creationId xmlns:a16="http://schemas.microsoft.com/office/drawing/2014/main" id="{9E728986-C396-30AD-7F15-95A8E3C69F29}"/>
              </a:ext>
            </a:extLst>
          </p:cNvPr>
          <p:cNvPicPr>
            <a:picLocks noChangeAspect="1"/>
          </p:cNvPicPr>
          <p:nvPr/>
        </p:nvPicPr>
        <p:blipFill>
          <a:blip r:embed="rId5" cstate="print">
            <a:extLst>
              <a:ext uri="{28A0092B-C50C-407E-A947-70E740481C1C}">
                <a14:useLocalDpi xmlns:a14="http://schemas.microsoft.com/office/drawing/2010/main" val="0"/>
              </a:ext>
            </a:extLst>
          </a:blip>
          <a:srcRect t="5062" b="5062"/>
          <a:stretch/>
        </p:blipFill>
        <p:spPr>
          <a:xfrm>
            <a:off x="5903030" y="1535956"/>
            <a:ext cx="3130642" cy="1872515"/>
          </a:xfrm>
          <a:prstGeom prst="round2DiagRect">
            <a:avLst>
              <a:gd name="adj1" fmla="val 0"/>
              <a:gd name="adj2" fmla="val 22798"/>
            </a:avLst>
          </a:prstGeom>
          <a:ln w="88900" cap="sq">
            <a:solidFill>
              <a:srgbClr val="FFFFFF"/>
            </a:solidFill>
            <a:miter lim="800000"/>
          </a:ln>
          <a:effectLst>
            <a:outerShdw blurRad="254000" algn="tl" rotWithShape="0">
              <a:srgbClr val="000000">
                <a:alpha val="43000"/>
              </a:srgbClr>
            </a:outerShdw>
          </a:effectLst>
        </p:spPr>
      </p:pic>
      <p:sp>
        <p:nvSpPr>
          <p:cNvPr id="13" name="Rectangle: Diagonal Corners Snipped 8">
            <a:extLst>
              <a:ext uri="{FF2B5EF4-FFF2-40B4-BE49-F238E27FC236}">
                <a16:creationId xmlns:a16="http://schemas.microsoft.com/office/drawing/2014/main" id="{66414E58-24A2-90AF-C78D-7DEAD68B397E}"/>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2</a:t>
            </a:r>
          </a:p>
        </p:txBody>
      </p:sp>
      <p:grpSp>
        <p:nvGrpSpPr>
          <p:cNvPr id="14" name="Group 13">
            <a:extLst>
              <a:ext uri="{FF2B5EF4-FFF2-40B4-BE49-F238E27FC236}">
                <a16:creationId xmlns:a16="http://schemas.microsoft.com/office/drawing/2014/main" id="{64187408-1B06-1D03-8B59-1FE9AF58003B}"/>
              </a:ext>
            </a:extLst>
          </p:cNvPr>
          <p:cNvGrpSpPr/>
          <p:nvPr/>
        </p:nvGrpSpPr>
        <p:grpSpPr>
          <a:xfrm>
            <a:off x="1696617" y="2181840"/>
            <a:ext cx="3438939" cy="79370"/>
            <a:chOff x="2073965" y="2272819"/>
            <a:chExt cx="3438939" cy="79370"/>
          </a:xfrm>
        </p:grpSpPr>
        <p:cxnSp>
          <p:nvCxnSpPr>
            <p:cNvPr id="15" name="Straight Connector 14">
              <a:extLst>
                <a:ext uri="{FF2B5EF4-FFF2-40B4-BE49-F238E27FC236}">
                  <a16:creationId xmlns:a16="http://schemas.microsoft.com/office/drawing/2014/main" id="{9BF5F0E3-ADDB-9E96-2596-6E7F47831A26}"/>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A3A3054-140F-9D03-7D0F-8D7073BAB984}"/>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Pentagon 10">
            <a:extLst>
              <a:ext uri="{FF2B5EF4-FFF2-40B4-BE49-F238E27FC236}">
                <a16:creationId xmlns:a16="http://schemas.microsoft.com/office/drawing/2014/main" id="{A04FEC5D-3719-72C3-3DDF-49E7B772E6F7}"/>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I. Những kết quả nổi bật trong công tác phụ trách</a:t>
            </a:r>
          </a:p>
          <a:p>
            <a:pPr algn="ctr"/>
            <a:r>
              <a:rPr lang="en-US" sz="2000" b="1">
                <a:solidFill>
                  <a:schemeClr val="bg1"/>
                </a:solidFill>
                <a:latin typeface="Arial" panose="020B0604020202020204" pitchFamily="34" charset="0"/>
                <a:cs typeface="Arial" panose="020B0604020202020204" pitchFamily="34" charset="0"/>
              </a:rPr>
              <a:t>Đội TNTP Hồ Chí Minh,  bảo vệ, chăm sóc, giáo dục thiếu niên,</a:t>
            </a:r>
          </a:p>
          <a:p>
            <a:pPr algn="ctr"/>
            <a:r>
              <a:rPr lang="en-US" sz="2000" b="1">
                <a:solidFill>
                  <a:schemeClr val="bg1"/>
                </a:solidFill>
                <a:latin typeface="Arial" panose="020B0604020202020204" pitchFamily="34" charset="0"/>
                <a:cs typeface="Arial" panose="020B0604020202020204" pitchFamily="34" charset="0"/>
              </a:rPr>
              <a:t>nhi đồng giai đoạn 2017 - 2022</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73698" y="3749593"/>
            <a:ext cx="3152706" cy="2046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88377" y="2608976"/>
            <a:ext cx="2641376" cy="191958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69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CC29E-8ECF-8EF4-B831-89977F30C3C9}"/>
              </a:ext>
            </a:extLst>
          </p:cNvPr>
          <p:cNvPicPr>
            <a:picLocks noChangeAspect="1"/>
          </p:cNvPicPr>
          <p:nvPr/>
        </p:nvPicPr>
        <p:blipFill>
          <a:blip r:embed="rId2" cstate="print">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pic>
        <p:nvPicPr>
          <p:cNvPr id="3" name="Picture 2" descr="Logo&#10;&#10;Description automatically generated">
            <a:extLst>
              <a:ext uri="{FF2B5EF4-FFF2-40B4-BE49-F238E27FC236}">
                <a16:creationId xmlns:a16="http://schemas.microsoft.com/office/drawing/2014/main" id="{772936BD-C6DC-C1A0-6277-3704E8AEC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569" y="44301"/>
            <a:ext cx="1068727" cy="1174162"/>
          </a:xfrm>
          <a:prstGeom prst="rect">
            <a:avLst/>
          </a:prstGeom>
        </p:spPr>
      </p:pic>
      <p:pic>
        <p:nvPicPr>
          <p:cNvPr id="10" name="Picture 9" descr="A group of people in garment&#10;&#10;Description automatically generated with low confidence">
            <a:extLst>
              <a:ext uri="{FF2B5EF4-FFF2-40B4-BE49-F238E27FC236}">
                <a16:creationId xmlns:a16="http://schemas.microsoft.com/office/drawing/2014/main" id="{F4DB61F0-909C-F474-131E-AB242CC40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621" y="5521989"/>
            <a:ext cx="3273557" cy="1199486"/>
          </a:xfrm>
          <a:prstGeom prst="rect">
            <a:avLst/>
          </a:prstGeom>
        </p:spPr>
      </p:pic>
      <p:sp>
        <p:nvSpPr>
          <p:cNvPr id="6" name="Rectangle: Rounded Corners 9">
            <a:extLst>
              <a:ext uri="{FF2B5EF4-FFF2-40B4-BE49-F238E27FC236}">
                <a16:creationId xmlns:a16="http://schemas.microsoft.com/office/drawing/2014/main" id="{A7063B09-E2B3-4937-374C-AAF3B19D5B4D}"/>
              </a:ext>
            </a:extLst>
          </p:cNvPr>
          <p:cNvSpPr/>
          <p:nvPr/>
        </p:nvSpPr>
        <p:spPr>
          <a:xfrm>
            <a:off x="628238" y="2488406"/>
            <a:ext cx="4903084" cy="1514104"/>
          </a:xfrm>
          <a:prstGeom prst="roundRect">
            <a:avLst>
              <a:gd name="adj" fmla="val 9558"/>
            </a:avLst>
          </a:prstGeom>
          <a:solidFill>
            <a:schemeClr val="accent2">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7816AB-56AD-66D0-8948-BD4768F1A8B3}"/>
              </a:ext>
            </a:extLst>
          </p:cNvPr>
          <p:cNvSpPr txBox="1"/>
          <p:nvPr/>
        </p:nvSpPr>
        <p:spPr>
          <a:xfrm>
            <a:off x="690795" y="2580116"/>
            <a:ext cx="4772025" cy="1323439"/>
          </a:xfrm>
          <a:prstGeom prst="rect">
            <a:avLst/>
          </a:prstGeom>
          <a:noFill/>
        </p:spPr>
        <p:txBody>
          <a:bodyPr wrap="square" rtlCol="0">
            <a:spAutoFit/>
          </a:bodyPr>
          <a:lstStyle/>
          <a:p>
            <a:pPr algn="just"/>
            <a:r>
              <a:rPr lang="vi-VN" sz="2000">
                <a:solidFill>
                  <a:srgbClr val="002060"/>
                </a:solidFill>
                <a:latin typeface="SVN-Segoe UI" panose="020B0606040200020203" pitchFamily="34" charset="0"/>
              </a:rPr>
              <a:t>Hội đồng Đội các cấp triển khai có hiệu quả phong trào </a:t>
            </a:r>
            <a:r>
              <a:rPr lang="vi-VN" sz="2000" i="1">
                <a:solidFill>
                  <a:srgbClr val="002060"/>
                </a:solidFill>
                <a:latin typeface="SVN-Segoe UI" panose="020B0606040200020203" pitchFamily="34" charset="0"/>
              </a:rPr>
              <a:t>“Đọc và làm theo báo Đội”</a:t>
            </a:r>
            <a:r>
              <a:rPr lang="vi-VN" sz="2000">
                <a:solidFill>
                  <a:srgbClr val="002060"/>
                </a:solidFill>
                <a:latin typeface="SVN-Segoe UI" panose="020B0606040200020203" pitchFamily="34" charset="0"/>
              </a:rPr>
              <a:t> góp phần xây dựng và duy trì thói quen đọc sách cho các em thiếu nhi</a:t>
            </a:r>
            <a:r>
              <a:rPr lang="en-US" sz="2000">
                <a:solidFill>
                  <a:srgbClr val="002060"/>
                </a:solidFill>
                <a:latin typeface="SVN-Segoe UI" panose="020B0606040200020203" pitchFamily="34" charset="0"/>
              </a:rPr>
              <a:t>.</a:t>
            </a:r>
            <a:endParaRPr lang="vi-VN" sz="2000">
              <a:solidFill>
                <a:srgbClr val="002060"/>
              </a:solidFill>
              <a:latin typeface="SVN-Segoe UI" panose="020B0606040200020203" pitchFamily="34" charset="0"/>
            </a:endParaRPr>
          </a:p>
        </p:txBody>
      </p:sp>
      <p:pic>
        <p:nvPicPr>
          <p:cNvPr id="9" name="Picture 8">
            <a:extLst>
              <a:ext uri="{FF2B5EF4-FFF2-40B4-BE49-F238E27FC236}">
                <a16:creationId xmlns:a16="http://schemas.microsoft.com/office/drawing/2014/main" id="{5C62AAC6-7686-BDF4-42D0-69AB0F893933}"/>
              </a:ext>
            </a:extLst>
          </p:cNvPr>
          <p:cNvPicPr>
            <a:picLocks noChangeAspect="1"/>
          </p:cNvPicPr>
          <p:nvPr/>
        </p:nvPicPr>
        <p:blipFill>
          <a:blip r:embed="rId5"/>
          <a:stretch>
            <a:fillRect/>
          </a:stretch>
        </p:blipFill>
        <p:spPr>
          <a:xfrm>
            <a:off x="9262319" y="3447493"/>
            <a:ext cx="2017545" cy="151410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14220299-9D70-1CCC-7BA2-4A872077C108}"/>
              </a:ext>
            </a:extLst>
          </p:cNvPr>
          <p:cNvPicPr>
            <a:picLocks noChangeAspect="1"/>
          </p:cNvPicPr>
          <p:nvPr/>
        </p:nvPicPr>
        <p:blipFill>
          <a:blip r:embed="rId6"/>
          <a:stretch>
            <a:fillRect/>
          </a:stretch>
        </p:blipFill>
        <p:spPr>
          <a:xfrm>
            <a:off x="6035382" y="4002510"/>
            <a:ext cx="2076062" cy="14376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ectangle: Diagonal Corners Snipped 7">
            <a:extLst>
              <a:ext uri="{FF2B5EF4-FFF2-40B4-BE49-F238E27FC236}">
                <a16:creationId xmlns:a16="http://schemas.microsoft.com/office/drawing/2014/main" id="{FE15A4EC-39DB-751B-4097-F4E7582F7E89}"/>
              </a:ext>
            </a:extLst>
          </p:cNvPr>
          <p:cNvSpPr/>
          <p:nvPr/>
        </p:nvSpPr>
        <p:spPr>
          <a:xfrm>
            <a:off x="666750" y="1751851"/>
            <a:ext cx="956980" cy="472937"/>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3</a:t>
            </a:r>
          </a:p>
        </p:txBody>
      </p:sp>
      <p:grpSp>
        <p:nvGrpSpPr>
          <p:cNvPr id="15" name="Group 14">
            <a:extLst>
              <a:ext uri="{FF2B5EF4-FFF2-40B4-BE49-F238E27FC236}">
                <a16:creationId xmlns:a16="http://schemas.microsoft.com/office/drawing/2014/main" id="{27B83222-71E7-965A-9E50-2DB4B05ED255}"/>
              </a:ext>
            </a:extLst>
          </p:cNvPr>
          <p:cNvGrpSpPr/>
          <p:nvPr/>
        </p:nvGrpSpPr>
        <p:grpSpPr>
          <a:xfrm>
            <a:off x="1696617" y="2181840"/>
            <a:ext cx="3438939" cy="79370"/>
            <a:chOff x="2073965" y="2272819"/>
            <a:chExt cx="3438939" cy="79370"/>
          </a:xfrm>
        </p:grpSpPr>
        <p:cxnSp>
          <p:nvCxnSpPr>
            <p:cNvPr id="16" name="Straight Connector 15">
              <a:extLst>
                <a:ext uri="{FF2B5EF4-FFF2-40B4-BE49-F238E27FC236}">
                  <a16:creationId xmlns:a16="http://schemas.microsoft.com/office/drawing/2014/main" id="{DA4BF026-A888-23C1-16DB-93E073928C2B}"/>
                </a:ext>
              </a:extLst>
            </p:cNvPr>
            <p:cNvCxnSpPr/>
            <p:nvPr/>
          </p:nvCxnSpPr>
          <p:spPr>
            <a:xfrm>
              <a:off x="2073965" y="2312504"/>
              <a:ext cx="336605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A42E6AF-C423-CE5C-1106-1F51B2774B48}"/>
                </a:ext>
              </a:extLst>
            </p:cNvPr>
            <p:cNvSpPr/>
            <p:nvPr/>
          </p:nvSpPr>
          <p:spPr>
            <a:xfrm>
              <a:off x="5440017" y="2272819"/>
              <a:ext cx="72887" cy="79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Arrow: Pentagon 10">
            <a:extLst>
              <a:ext uri="{FF2B5EF4-FFF2-40B4-BE49-F238E27FC236}">
                <a16:creationId xmlns:a16="http://schemas.microsoft.com/office/drawing/2014/main" id="{F60C7A86-68D5-CCF1-9F2F-FAB839BD5CEF}"/>
              </a:ext>
            </a:extLst>
          </p:cNvPr>
          <p:cNvSpPr/>
          <p:nvPr/>
        </p:nvSpPr>
        <p:spPr>
          <a:xfrm>
            <a:off x="1806573" y="271503"/>
            <a:ext cx="8702423" cy="923331"/>
          </a:xfrm>
          <a:custGeom>
            <a:avLst/>
            <a:gdLst>
              <a:gd name="connsiteX0" fmla="*/ 0 w 9140824"/>
              <a:gd name="connsiteY0" fmla="*/ 0 h 876806"/>
              <a:gd name="connsiteX1" fmla="*/ 8702421 w 9140824"/>
              <a:gd name="connsiteY1" fmla="*/ 0 h 876806"/>
              <a:gd name="connsiteX2" fmla="*/ 9140824 w 9140824"/>
              <a:gd name="connsiteY2" fmla="*/ 438403 h 876806"/>
              <a:gd name="connsiteX3" fmla="*/ 8702421 w 9140824"/>
              <a:gd name="connsiteY3" fmla="*/ 876806 h 876806"/>
              <a:gd name="connsiteX4" fmla="*/ 0 w 9140824"/>
              <a:gd name="connsiteY4" fmla="*/ 876806 h 876806"/>
              <a:gd name="connsiteX5" fmla="*/ 0 w 9140824"/>
              <a:gd name="connsiteY5" fmla="*/ 0 h 876806"/>
              <a:gd name="connsiteX0" fmla="*/ 2 w 9140826"/>
              <a:gd name="connsiteY0" fmla="*/ 0 h 876806"/>
              <a:gd name="connsiteX1" fmla="*/ 8702423 w 9140826"/>
              <a:gd name="connsiteY1" fmla="*/ 0 h 876806"/>
              <a:gd name="connsiteX2" fmla="*/ 9140826 w 9140826"/>
              <a:gd name="connsiteY2" fmla="*/ 438403 h 876806"/>
              <a:gd name="connsiteX3" fmla="*/ 8702423 w 9140826"/>
              <a:gd name="connsiteY3" fmla="*/ 876806 h 876806"/>
              <a:gd name="connsiteX4" fmla="*/ 2 w 9140826"/>
              <a:gd name="connsiteY4" fmla="*/ 876806 h 876806"/>
              <a:gd name="connsiteX5" fmla="*/ 314326 w 9140826"/>
              <a:gd name="connsiteY5" fmla="*/ 426996 h 876806"/>
              <a:gd name="connsiteX6" fmla="*/ 2 w 9140826"/>
              <a:gd name="connsiteY6" fmla="*/ 0 h 876806"/>
              <a:gd name="connsiteX0" fmla="*/ 2 w 8702423"/>
              <a:gd name="connsiteY0" fmla="*/ 0 h 876806"/>
              <a:gd name="connsiteX1" fmla="*/ 8702423 w 8702423"/>
              <a:gd name="connsiteY1" fmla="*/ 0 h 876806"/>
              <a:gd name="connsiteX2" fmla="*/ 8302626 w 8702423"/>
              <a:gd name="connsiteY2" fmla="*/ 449272 h 876806"/>
              <a:gd name="connsiteX3" fmla="*/ 8702423 w 8702423"/>
              <a:gd name="connsiteY3" fmla="*/ 876806 h 876806"/>
              <a:gd name="connsiteX4" fmla="*/ 2 w 8702423"/>
              <a:gd name="connsiteY4" fmla="*/ 876806 h 876806"/>
              <a:gd name="connsiteX5" fmla="*/ 314326 w 8702423"/>
              <a:gd name="connsiteY5" fmla="*/ 426996 h 876806"/>
              <a:gd name="connsiteX6" fmla="*/ 2 w 8702423"/>
              <a:gd name="connsiteY6" fmla="*/ 0 h 87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2423" h="876806">
                <a:moveTo>
                  <a:pt x="2" y="0"/>
                </a:moveTo>
                <a:lnTo>
                  <a:pt x="8702423" y="0"/>
                </a:lnTo>
                <a:lnTo>
                  <a:pt x="8302626" y="449272"/>
                </a:lnTo>
                <a:lnTo>
                  <a:pt x="8702423" y="876806"/>
                </a:lnTo>
                <a:lnTo>
                  <a:pt x="2" y="876806"/>
                </a:lnTo>
                <a:cubicBezTo>
                  <a:pt x="-1057" y="726869"/>
                  <a:pt x="315385" y="576933"/>
                  <a:pt x="314326" y="426996"/>
                </a:cubicBezTo>
                <a:lnTo>
                  <a:pt x="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I. </a:t>
            </a:r>
            <a:r>
              <a:rPr lang="en-US" sz="2000" b="1" dirty="0" err="1">
                <a:solidFill>
                  <a:schemeClr val="bg1"/>
                </a:solidFill>
                <a:latin typeface="Arial" panose="020B0604020202020204" pitchFamily="34" charset="0"/>
                <a:cs typeface="Arial" panose="020B0604020202020204" pitchFamily="34" charset="0"/>
              </a:rPr>
              <a:t>Những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kết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quả</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nổi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bật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trong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công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phụ</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trách</a:t>
            </a:r>
            <a:endParaRPr lang="en-US" sz="2000" b="1" dirty="0">
              <a:solidFill>
                <a:schemeClr val="bg1"/>
              </a:solidFill>
              <a:latin typeface="Arial" panose="020B0604020202020204" pitchFamily="34" charset="0"/>
              <a:cs typeface="Arial" panose="020B0604020202020204" pitchFamily="34" charset="0"/>
            </a:endParaRPr>
          </a:p>
          <a:p>
            <a:pPr algn="ctr"/>
            <a:r>
              <a:rPr lang="en-US" sz="2000" b="1" dirty="0" err="1">
                <a:solidFill>
                  <a:schemeClr val="bg1"/>
                </a:solidFill>
                <a:latin typeface="Arial" panose="020B0604020202020204" pitchFamily="34" charset="0"/>
                <a:cs typeface="Arial" panose="020B0604020202020204" pitchFamily="34" charset="0"/>
              </a:rPr>
              <a:t>Đội</a:t>
            </a:r>
            <a:r>
              <a:rPr lang="en-US" sz="2000" b="1" dirty="0">
                <a:solidFill>
                  <a:schemeClr val="bg1"/>
                </a:solidFill>
                <a:latin typeface="Arial" panose="020B0604020202020204" pitchFamily="34" charset="0"/>
                <a:cs typeface="Arial" panose="020B0604020202020204" pitchFamily="34" charset="0"/>
              </a:rPr>
              <a:t> TNTP </a:t>
            </a:r>
            <a:r>
              <a:rPr lang="en-US" sz="2000" b="1" dirty="0" err="1">
                <a:solidFill>
                  <a:schemeClr val="bg1"/>
                </a:solidFill>
                <a:latin typeface="Arial" panose="020B0604020202020204" pitchFamily="34" charset="0"/>
                <a:cs typeface="Arial" panose="020B0604020202020204" pitchFamily="34" charset="0"/>
              </a:rPr>
              <a:t>Hồ</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Chí</a:t>
            </a:r>
            <a:r>
              <a:rPr lang="en-US" sz="2000" b="1" dirty="0">
                <a:solidFill>
                  <a:schemeClr val="bg1"/>
                </a:solidFill>
                <a:latin typeface="Arial" panose="020B0604020202020204" pitchFamily="34" charset="0"/>
                <a:cs typeface="Arial" panose="020B0604020202020204" pitchFamily="34" charset="0"/>
              </a:rPr>
              <a:t> Minh,  </a:t>
            </a:r>
            <a:r>
              <a:rPr lang="en-US" sz="2000" b="1" dirty="0" err="1">
                <a:solidFill>
                  <a:schemeClr val="bg1"/>
                </a:solidFill>
                <a:latin typeface="Arial" panose="020B0604020202020204" pitchFamily="34" charset="0"/>
                <a:cs typeface="Arial" panose="020B0604020202020204" pitchFamily="34" charset="0"/>
              </a:rPr>
              <a:t>bảo</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vệ</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chăm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sóc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giáo</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dục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thiếu</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niên</a:t>
            </a:r>
            <a:r>
              <a:rPr lang="en-US" sz="2000" b="1" dirty="0">
                <a:solidFill>
                  <a:schemeClr val="bg1"/>
                </a:solidFill>
                <a:latin typeface="Arial" panose="020B0604020202020204" pitchFamily="34" charset="0"/>
                <a:cs typeface="Arial" panose="020B0604020202020204" pitchFamily="34" charset="0"/>
              </a:rPr>
              <a:t>,</a:t>
            </a:r>
          </a:p>
          <a:p>
            <a:pPr algn="ctr"/>
            <a:r>
              <a:rPr lang="en-US" sz="2000" b="1" dirty="0" err="1">
                <a:solidFill>
                  <a:schemeClr val="bg1"/>
                </a:solidFill>
                <a:latin typeface="Arial" panose="020B0604020202020204" pitchFamily="34" charset="0"/>
                <a:cs typeface="Arial" panose="020B0604020202020204" pitchFamily="34" charset="0"/>
              </a:rPr>
              <a:t>nhi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đồng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giai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đoạn</a:t>
            </a:r>
            <a:r>
              <a:rPr lang="en-US" sz="2000" b="1" dirty="0">
                <a:solidFill>
                  <a:schemeClr val="bg1"/>
                </a:solidFill>
                <a:latin typeface="Arial" panose="020B0604020202020204" pitchFamily="34" charset="0"/>
                <a:cs typeface="Arial" panose="020B0604020202020204" pitchFamily="34" charset="0"/>
              </a:rPr>
              <a:t> 2017 - 2022</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472" y="113842"/>
            <a:ext cx="997469" cy="1104621"/>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51188" y="1751851"/>
            <a:ext cx="2431379" cy="1620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208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2875</Words>
  <Application>Microsoft Office PowerPoint</Application>
  <PresentationFormat>Widescreen</PresentationFormat>
  <Paragraphs>229</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UTM Hanzel</vt:lpstr>
      <vt:lpstr>UTM French Vanilla</vt:lpstr>
      <vt:lpstr>Arial</vt:lpstr>
      <vt:lpstr>UTM ViceroyJF</vt:lpstr>
      <vt:lpstr>Calibri</vt:lpstr>
      <vt:lpstr>Calibri Light</vt:lpstr>
      <vt:lpstr>SVN-Segoe UI</vt:lpstr>
      <vt:lpstr>UTM 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Kenvic</dc:creator>
  <cp:lastModifiedBy>Admin</cp:lastModifiedBy>
  <cp:revision>305</cp:revision>
  <dcterms:created xsi:type="dcterms:W3CDTF">2023-03-02T08:19:35Z</dcterms:created>
  <dcterms:modified xsi:type="dcterms:W3CDTF">2023-04-21T14:03:43Z</dcterms:modified>
</cp:coreProperties>
</file>