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4" r:id="rId8"/>
    <p:sldId id="263" r:id="rId9"/>
    <p:sldId id="261" r:id="rId10"/>
    <p:sldId id="289" r:id="rId11"/>
    <p:sldId id="290" r:id="rId12"/>
    <p:sldId id="288" r:id="rId13"/>
    <p:sldId id="291" r:id="rId14"/>
    <p:sldId id="265" r:id="rId15"/>
    <p:sldId id="266" r:id="rId16"/>
    <p:sldId id="267" r:id="rId17"/>
    <p:sldId id="268" r:id="rId18"/>
    <p:sldId id="269" r:id="rId19"/>
    <p:sldId id="292" r:id="rId20"/>
    <p:sldId id="277" r:id="rId21"/>
    <p:sldId id="275" r:id="rId22"/>
    <p:sldId id="274" r:id="rId23"/>
    <p:sldId id="276" r:id="rId24"/>
    <p:sldId id="293" r:id="rId25"/>
    <p:sldId id="294" r:id="rId26"/>
    <p:sldId id="270" r:id="rId27"/>
    <p:sldId id="296" r:id="rId28"/>
    <p:sldId id="295" r:id="rId29"/>
    <p:sldId id="297" r:id="rId30"/>
    <p:sldId id="298" r:id="rId31"/>
    <p:sldId id="278" r:id="rId32"/>
    <p:sldId id="279" r:id="rId33"/>
    <p:sldId id="281" r:id="rId34"/>
    <p:sldId id="271" r:id="rId35"/>
  </p:sldIdLst>
  <p:sldSz cx="18288000" cy="10287000"/>
  <p:notesSz cx="6858000" cy="9144000"/>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E5"/>
    <a:srgbClr val="EFA54F"/>
    <a:srgbClr val="99B0DC"/>
    <a:srgbClr val="C9E5D9"/>
    <a:srgbClr val="F59921"/>
    <a:srgbClr val="B6DBCB"/>
    <a:srgbClr val="FDFDFB"/>
    <a:srgbClr val="47A8C1"/>
    <a:srgbClr val="3F3A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581"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5.pn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 Id="rId9" Type="http://schemas.openxmlformats.org/officeDocument/2006/relationships/image" Target="../media/image107.jpg"/></Relationships>
</file>

<file path=ppt/slides/_rels/slide1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3.png"/><Relationship Id="rId3" Type="http://schemas.openxmlformats.org/officeDocument/2006/relationships/image" Target="../media/image94.png"/><Relationship Id="rId7" Type="http://schemas.openxmlformats.org/officeDocument/2006/relationships/image" Target="../media/image109.png"/><Relationship Id="rId12" Type="http://schemas.openxmlformats.org/officeDocument/2006/relationships/image" Target="../media/image112.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11.png"/><Relationship Id="rId5" Type="http://schemas.openxmlformats.org/officeDocument/2006/relationships/image" Target="../media/image9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98.png"/><Relationship Id="rId14" Type="http://schemas.openxmlformats.org/officeDocument/2006/relationships/image" Target="../media/image114.png"/></Relationships>
</file>

<file path=ppt/slides/_rels/slide12.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8.png"/><Relationship Id="rId3" Type="http://schemas.openxmlformats.org/officeDocument/2006/relationships/image" Target="../media/image94.png"/><Relationship Id="rId7" Type="http://schemas.openxmlformats.org/officeDocument/2006/relationships/image" Target="../media/image109.png"/><Relationship Id="rId12" Type="http://schemas.openxmlformats.org/officeDocument/2006/relationships/image" Target="../media/image117.svg"/><Relationship Id="rId2" Type="http://schemas.openxmlformats.org/officeDocument/2006/relationships/image" Target="../media/image115.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16.png"/><Relationship Id="rId5" Type="http://schemas.openxmlformats.org/officeDocument/2006/relationships/image" Target="../media/image9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98.png"/><Relationship Id="rId14" Type="http://schemas.openxmlformats.org/officeDocument/2006/relationships/image" Target="../media/image119.jpeg"/></Relationships>
</file>

<file path=ppt/slides/_rels/slide1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23.png"/><Relationship Id="rId3" Type="http://schemas.openxmlformats.org/officeDocument/2006/relationships/image" Target="../media/image94.png"/><Relationship Id="rId7" Type="http://schemas.openxmlformats.org/officeDocument/2006/relationships/image" Target="../media/image109.png"/><Relationship Id="rId12" Type="http://schemas.openxmlformats.org/officeDocument/2006/relationships/image" Target="../media/image122.png"/><Relationship Id="rId2" Type="http://schemas.openxmlformats.org/officeDocument/2006/relationships/image" Target="../media/image120.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21.png"/><Relationship Id="rId5" Type="http://schemas.openxmlformats.org/officeDocument/2006/relationships/image" Target="../media/image9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98.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29.png"/><Relationship Id="rId3" Type="http://schemas.openxmlformats.org/officeDocument/2006/relationships/image" Target="../media/image16.svg"/><Relationship Id="rId7" Type="http://schemas.openxmlformats.org/officeDocument/2006/relationships/image" Target="../media/image125.svg"/><Relationship Id="rId12" Type="http://schemas.openxmlformats.org/officeDocument/2006/relationships/image" Target="../media/image1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27.png"/><Relationship Id="rId5" Type="http://schemas.openxmlformats.org/officeDocument/2006/relationships/image" Target="../media/image18.svg"/><Relationship Id="rId10" Type="http://schemas.openxmlformats.org/officeDocument/2006/relationships/image" Target="../media/image126.jpg"/><Relationship Id="rId4" Type="http://schemas.openxmlformats.org/officeDocument/2006/relationships/image" Target="../media/image17.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7.svg"/><Relationship Id="rId3" Type="http://schemas.openxmlformats.org/officeDocument/2006/relationships/image" Target="../media/image131.svg"/><Relationship Id="rId7" Type="http://schemas.openxmlformats.org/officeDocument/2006/relationships/image" Target="../media/image133.svg"/><Relationship Id="rId12" Type="http://schemas.openxmlformats.org/officeDocument/2006/relationships/image" Target="../media/image136.png"/><Relationship Id="rId17" Type="http://schemas.openxmlformats.org/officeDocument/2006/relationships/image" Target="../media/image141.svg"/><Relationship Id="rId2" Type="http://schemas.openxmlformats.org/officeDocument/2006/relationships/image" Target="../media/image130.pn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10.svg"/><Relationship Id="rId5" Type="http://schemas.openxmlformats.org/officeDocument/2006/relationships/image" Target="../media/image32.svg"/><Relationship Id="rId15" Type="http://schemas.openxmlformats.org/officeDocument/2006/relationships/image" Target="../media/image139.svg"/><Relationship Id="rId10" Type="http://schemas.openxmlformats.org/officeDocument/2006/relationships/image" Target="../media/image109.png"/><Relationship Id="rId4" Type="http://schemas.openxmlformats.org/officeDocument/2006/relationships/image" Target="../media/image31.png"/><Relationship Id="rId9" Type="http://schemas.openxmlformats.org/officeDocument/2006/relationships/image" Target="../media/image135.svg"/><Relationship Id="rId14" Type="http://schemas.openxmlformats.org/officeDocument/2006/relationships/image" Target="../media/image138.png"/></Relationships>
</file>

<file path=ppt/slides/_rels/slide16.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17.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157.pn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6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svg"/><Relationship Id="rId14" Type="http://schemas.openxmlformats.org/officeDocument/2006/relationships/image" Target="../media/image159.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66.svg"/><Relationship Id="rId3" Type="http://schemas.openxmlformats.org/officeDocument/2006/relationships/image" Target="../media/image162.svg"/><Relationship Id="rId7" Type="http://schemas.openxmlformats.org/officeDocument/2006/relationships/image" Target="../media/image135.svg"/><Relationship Id="rId12" Type="http://schemas.openxmlformats.org/officeDocument/2006/relationships/image" Target="../media/image165.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66.svg"/><Relationship Id="rId5" Type="http://schemas.openxmlformats.org/officeDocument/2006/relationships/image" Target="../media/image164.svg"/><Relationship Id="rId10" Type="http://schemas.openxmlformats.org/officeDocument/2006/relationships/image" Target="../media/image65.png"/><Relationship Id="rId4" Type="http://schemas.openxmlformats.org/officeDocument/2006/relationships/image" Target="../media/image163.png"/><Relationship Id="rId9" Type="http://schemas.openxmlformats.org/officeDocument/2006/relationships/image" Target="../media/image78.svg"/><Relationship Id="rId14" Type="http://schemas.openxmlformats.org/officeDocument/2006/relationships/image" Target="../media/image167.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69.svg"/><Relationship Id="rId3" Type="http://schemas.openxmlformats.org/officeDocument/2006/relationships/image" Target="../media/image162.svg"/><Relationship Id="rId7" Type="http://schemas.openxmlformats.org/officeDocument/2006/relationships/image" Target="../media/image135.svg"/><Relationship Id="rId12" Type="http://schemas.openxmlformats.org/officeDocument/2006/relationships/image" Target="../media/image168.pn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34.png"/><Relationship Id="rId11" Type="http://schemas.openxmlformats.org/officeDocument/2006/relationships/image" Target="../media/image66.svg"/><Relationship Id="rId5" Type="http://schemas.openxmlformats.org/officeDocument/2006/relationships/image" Target="../media/image164.svg"/><Relationship Id="rId10" Type="http://schemas.openxmlformats.org/officeDocument/2006/relationships/image" Target="../media/image65.png"/><Relationship Id="rId4" Type="http://schemas.openxmlformats.org/officeDocument/2006/relationships/image" Target="../media/image163.png"/><Relationship Id="rId9" Type="http://schemas.openxmlformats.org/officeDocument/2006/relationships/image" Target="../media/image78.svg"/><Relationship Id="rId14" Type="http://schemas.openxmlformats.org/officeDocument/2006/relationships/image" Target="../media/image170.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10.svg"/><Relationship Id="rId3" Type="http://schemas.openxmlformats.org/officeDocument/2006/relationships/image" Target="../media/image172.svg"/><Relationship Id="rId7" Type="http://schemas.openxmlformats.org/officeDocument/2006/relationships/image" Target="../media/image176.svg"/><Relationship Id="rId12" Type="http://schemas.openxmlformats.org/officeDocument/2006/relationships/image" Target="../media/image109.png"/><Relationship Id="rId17" Type="http://schemas.openxmlformats.org/officeDocument/2006/relationships/image" Target="../media/image20.svg"/><Relationship Id="rId2" Type="http://schemas.openxmlformats.org/officeDocument/2006/relationships/image" Target="../media/image171.png"/><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97.svg"/><Relationship Id="rId5" Type="http://schemas.openxmlformats.org/officeDocument/2006/relationships/image" Target="../media/image174.svg"/><Relationship Id="rId15" Type="http://schemas.openxmlformats.org/officeDocument/2006/relationships/image" Target="../media/image99.svg"/><Relationship Id="rId10" Type="http://schemas.openxmlformats.org/officeDocument/2006/relationships/image" Target="../media/image96.png"/><Relationship Id="rId4" Type="http://schemas.openxmlformats.org/officeDocument/2006/relationships/image" Target="../media/image173.png"/><Relationship Id="rId9" Type="http://schemas.openxmlformats.org/officeDocument/2006/relationships/image" Target="../media/image95.svg"/><Relationship Id="rId14"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6.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55.png"/><Relationship Id="rId2" Type="http://schemas.openxmlformats.org/officeDocument/2006/relationships/image" Target="../media/image39.png"/><Relationship Id="rId16"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4.svg"/><Relationship Id="rId5" Type="http://schemas.openxmlformats.org/officeDocument/2006/relationships/image" Target="../media/image42.svg"/><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svg"/><Relationship Id="rId7"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79.svg"/><Relationship Id="rId5" Type="http://schemas.openxmlformats.org/officeDocument/2006/relationships/image" Target="../media/image34.svg"/><Relationship Id="rId10" Type="http://schemas.openxmlformats.org/officeDocument/2006/relationships/image" Target="../media/image178.png"/><Relationship Id="rId4" Type="http://schemas.openxmlformats.org/officeDocument/2006/relationships/image" Target="../media/image33.png"/><Relationship Id="rId9" Type="http://schemas.openxmlformats.org/officeDocument/2006/relationships/image" Target="../media/image38.svg"/></Relationships>
</file>

<file path=ppt/slides/_rels/slide2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0.svg"/><Relationship Id="rId7" Type="http://schemas.openxmlformats.org/officeDocument/2006/relationships/image" Target="../media/image6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181.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29.png"/><Relationship Id="rId7" Type="http://schemas.openxmlformats.org/officeDocument/2006/relationships/image" Target="../media/image67.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30.svg"/><Relationship Id="rId7" Type="http://schemas.openxmlformats.org/officeDocument/2006/relationships/image" Target="../media/image6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2.svg"/><Relationship Id="rId10" Type="http://schemas.openxmlformats.org/officeDocument/2006/relationships/image" Target="../media/image185.jpg"/><Relationship Id="rId4" Type="http://schemas.openxmlformats.org/officeDocument/2006/relationships/image" Target="../media/image61.png"/><Relationship Id="rId9" Type="http://schemas.openxmlformats.org/officeDocument/2006/relationships/image" Target="../media/image184.png"/></Relationships>
</file>

<file path=ppt/slides/_rels/slide26.xml.rels><?xml version="1.0" encoding="UTF-8" standalone="yes"?>
<Relationships xmlns="http://schemas.openxmlformats.org/package/2006/relationships"><Relationship Id="rId3" Type="http://schemas.openxmlformats.org/officeDocument/2006/relationships/image" Target="../media/image187.svg"/><Relationship Id="rId7" Type="http://schemas.openxmlformats.org/officeDocument/2006/relationships/image" Target="../media/image189.sv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64.sv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7.svg"/><Relationship Id="rId7" Type="http://schemas.openxmlformats.org/officeDocument/2006/relationships/image" Target="../media/image105.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89.svg"/><Relationship Id="rId5" Type="http://schemas.openxmlformats.org/officeDocument/2006/relationships/image" Target="../media/image111.png"/><Relationship Id="rId10" Type="http://schemas.openxmlformats.org/officeDocument/2006/relationships/image" Target="../media/image188.png"/><Relationship Id="rId4" Type="http://schemas.openxmlformats.org/officeDocument/2006/relationships/image" Target="../media/image190.png"/><Relationship Id="rId9" Type="http://schemas.openxmlformats.org/officeDocument/2006/relationships/image" Target="../media/image192.svg"/></Relationships>
</file>

<file path=ppt/slides/_rels/slide28.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88.png"/></Relationships>
</file>

<file path=ppt/slides/_rels/slide29.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8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30.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88.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94.svg"/><Relationship Id="rId3" Type="http://schemas.openxmlformats.org/officeDocument/2006/relationships/image" Target="../media/image2.svg"/><Relationship Id="rId7" Type="http://schemas.openxmlformats.org/officeDocument/2006/relationships/image" Target="../media/image78.svg"/><Relationship Id="rId12" Type="http://schemas.openxmlformats.org/officeDocument/2006/relationships/image" Target="../media/image19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64.svg"/><Relationship Id="rId5" Type="http://schemas.openxmlformats.org/officeDocument/2006/relationships/image" Target="../media/image74.svg"/><Relationship Id="rId10" Type="http://schemas.openxmlformats.org/officeDocument/2006/relationships/image" Target="../media/image63.png"/><Relationship Id="rId4" Type="http://schemas.openxmlformats.org/officeDocument/2006/relationships/image" Target="../media/image73.png"/><Relationship Id="rId9"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19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38.sv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6.sv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97.png"/></Relationships>
</file>

<file path=ppt/slides/_rels/slide34.xml.rels><?xml version="1.0" encoding="UTF-8" standalone="yes"?>
<Relationships xmlns="http://schemas.openxmlformats.org/package/2006/relationships"><Relationship Id="rId3" Type="http://schemas.openxmlformats.org/officeDocument/2006/relationships/image" Target="../media/image148.svg"/><Relationship Id="rId7" Type="http://schemas.openxmlformats.org/officeDocument/2006/relationships/image" Target="../media/image14.sv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9.svg"/><Relationship Id="rId4" Type="http://schemas.openxmlformats.org/officeDocument/2006/relationships/image" Target="../media/image198.pn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3" Type="http://schemas.openxmlformats.org/officeDocument/2006/relationships/image" Target="../media/image40.svg"/><Relationship Id="rId21"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60.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59.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30.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29.png"/><Relationship Id="rId9" Type="http://schemas.openxmlformats.org/officeDocument/2006/relationships/image" Target="../media/image64.svg"/><Relationship Id="rId1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0.svg"/><Relationship Id="rId3" Type="http://schemas.openxmlformats.org/officeDocument/2006/relationships/image" Target="../media/image2.svg"/><Relationship Id="rId7" Type="http://schemas.openxmlformats.org/officeDocument/2006/relationships/image" Target="../media/image76.svg"/><Relationship Id="rId12"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36.svg"/><Relationship Id="rId5" Type="http://schemas.openxmlformats.org/officeDocument/2006/relationships/image" Target="../media/image74.svg"/><Relationship Id="rId10" Type="http://schemas.openxmlformats.org/officeDocument/2006/relationships/image" Target="../media/image35.png"/><Relationship Id="rId4" Type="http://schemas.openxmlformats.org/officeDocument/2006/relationships/image" Target="../media/image73.png"/><Relationship Id="rId9" Type="http://schemas.openxmlformats.org/officeDocument/2006/relationships/image" Target="../media/image78.svg"/></Relationships>
</file>

<file path=ppt/slides/_rels/slide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2.svg"/><Relationship Id="rId7" Type="http://schemas.openxmlformats.org/officeDocument/2006/relationships/image" Target="../media/image12.svg"/><Relationship Id="rId12" Type="http://schemas.openxmlformats.org/officeDocument/2006/relationships/image" Target="../media/image87.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6.svg"/><Relationship Id="rId5" Type="http://schemas.openxmlformats.org/officeDocument/2006/relationships/image" Target="../media/image66.svg"/><Relationship Id="rId10" Type="http://schemas.openxmlformats.org/officeDocument/2006/relationships/image" Target="../media/image85.png"/><Relationship Id="rId4" Type="http://schemas.openxmlformats.org/officeDocument/2006/relationships/image" Target="../media/image65.png"/><Relationship Id="rId9" Type="http://schemas.openxmlformats.org/officeDocument/2006/relationships/image" Target="../media/image84.sv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9.svg"/><Relationship Id="rId7" Type="http://schemas.openxmlformats.org/officeDocument/2006/relationships/image" Target="../media/image38.svg"/><Relationship Id="rId12"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91.svg"/><Relationship Id="rId5" Type="http://schemas.openxmlformats.org/officeDocument/2006/relationships/image" Target="../media/image42.svg"/><Relationship Id="rId10" Type="http://schemas.openxmlformats.org/officeDocument/2006/relationships/image" Target="../media/image90.png"/><Relationship Id="rId4" Type="http://schemas.openxmlformats.org/officeDocument/2006/relationships/image" Target="../media/image41.png"/><Relationship Id="rId9" Type="http://schemas.openxmlformats.org/officeDocument/2006/relationships/image" Target="../media/image58.svg"/></Relationships>
</file>

<file path=ppt/slides/_rels/slide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28934">
            <a:off x="-614964" y="5722282"/>
            <a:ext cx="10906799" cy="128126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18456">
            <a:off x="7700952" y="5701598"/>
            <a:ext cx="10830260" cy="1272277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5653" y="6457634"/>
            <a:ext cx="1339228" cy="28006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0419">
            <a:off x="14991940" y="697307"/>
            <a:ext cx="2567251" cy="247389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86620" y="7857967"/>
            <a:ext cx="867380" cy="167978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308955" y="6673923"/>
            <a:ext cx="3158683" cy="2584377"/>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690797" y="5290245"/>
            <a:ext cx="504123" cy="725832"/>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758761" y="8173526"/>
            <a:ext cx="504123" cy="725832"/>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363278" y="4941656"/>
            <a:ext cx="341358" cy="491484"/>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00617" y="3754042"/>
            <a:ext cx="366182" cy="527225"/>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547712" y="4241513"/>
            <a:ext cx="185132" cy="266552"/>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903095">
            <a:off x="-320699" y="2011317"/>
            <a:ext cx="1433000" cy="818113"/>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60008" flipH="1" flipV="1">
            <a:off x="17130418" y="4692407"/>
            <a:ext cx="1367456" cy="780693"/>
          </a:xfrm>
          <a:prstGeom prst="rect">
            <a:avLst/>
          </a:prstGeom>
        </p:spPr>
      </p:pic>
      <p:grpSp>
        <p:nvGrpSpPr>
          <p:cNvPr id="28" name="Group 27">
            <a:extLst>
              <a:ext uri="{FF2B5EF4-FFF2-40B4-BE49-F238E27FC236}">
                <a16:creationId xmlns:a16="http://schemas.microsoft.com/office/drawing/2014/main" id="{C8EE8ECA-813A-1C4A-D6AD-1984946D9B0B}"/>
              </a:ext>
            </a:extLst>
          </p:cNvPr>
          <p:cNvGrpSpPr/>
          <p:nvPr/>
        </p:nvGrpSpPr>
        <p:grpSpPr>
          <a:xfrm>
            <a:off x="3181274" y="-684282"/>
            <a:ext cx="11141327" cy="8961394"/>
            <a:chOff x="3181274" y="-684282"/>
            <a:chExt cx="11141327" cy="8961394"/>
          </a:xfrm>
        </p:grpSpPr>
        <p:sp>
          <p:nvSpPr>
            <p:cNvPr id="2" name="AutoShape 2"/>
            <p:cNvSpPr/>
            <p:nvPr/>
          </p:nvSpPr>
          <p:spPr>
            <a:xfrm rot="-5400000">
              <a:off x="3829972" y="855795"/>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0949526" y="818384"/>
              <a:ext cx="3005331" cy="0"/>
            </a:xfrm>
            <a:prstGeom prst="line">
              <a:avLst/>
            </a:prstGeom>
            <a:ln w="123825" cap="rnd">
              <a:solidFill>
                <a:srgbClr val="3F3A6D"/>
              </a:solidFill>
              <a:prstDash val="solid"/>
              <a:headEnd type="none" w="sm" len="sm"/>
              <a:tailEnd type="none" w="sm" len="sm"/>
            </a:ln>
          </p:spPr>
        </p:sp>
        <p:grpSp>
          <p:nvGrpSpPr>
            <p:cNvPr id="6" name="Group 6"/>
            <p:cNvGrpSpPr/>
            <p:nvPr/>
          </p:nvGrpSpPr>
          <p:grpSpPr>
            <a:xfrm>
              <a:off x="3654232" y="1464452"/>
              <a:ext cx="10209057" cy="6087225"/>
              <a:chOff x="0" y="0"/>
              <a:chExt cx="3778914" cy="2253205"/>
            </a:xfrm>
          </p:grpSpPr>
          <p:sp>
            <p:nvSpPr>
              <p:cNvPr id="7" name="Freeform 7"/>
              <p:cNvSpPr/>
              <p:nvPr/>
            </p:nvSpPr>
            <p:spPr>
              <a:xfrm>
                <a:off x="0" y="0"/>
                <a:ext cx="3778914" cy="2253205"/>
              </a:xfrm>
              <a:custGeom>
                <a:avLst/>
                <a:gdLst/>
                <a:ahLst/>
                <a:cxnLst/>
                <a:rect l="l" t="t" r="r" b="b"/>
                <a:pathLst>
                  <a:path w="3778914" h="2253205">
                    <a:moveTo>
                      <a:pt x="3654454" y="2253205"/>
                    </a:moveTo>
                    <a:lnTo>
                      <a:pt x="124460" y="2253205"/>
                    </a:lnTo>
                    <a:cubicBezTo>
                      <a:pt x="55880" y="2253205"/>
                      <a:pt x="0" y="2197325"/>
                      <a:pt x="0" y="2128745"/>
                    </a:cubicBezTo>
                    <a:lnTo>
                      <a:pt x="0" y="124460"/>
                    </a:lnTo>
                    <a:cubicBezTo>
                      <a:pt x="0" y="55880"/>
                      <a:pt x="55880" y="0"/>
                      <a:pt x="124460" y="0"/>
                    </a:cubicBezTo>
                    <a:lnTo>
                      <a:pt x="3654454" y="0"/>
                    </a:lnTo>
                    <a:cubicBezTo>
                      <a:pt x="3723034" y="0"/>
                      <a:pt x="3778914" y="55880"/>
                      <a:pt x="3778914" y="124460"/>
                    </a:cubicBezTo>
                    <a:lnTo>
                      <a:pt x="3778914" y="2128745"/>
                    </a:lnTo>
                    <a:cubicBezTo>
                      <a:pt x="3778914" y="2197325"/>
                      <a:pt x="3723034" y="2253205"/>
                      <a:pt x="3654454" y="2253205"/>
                    </a:cubicBezTo>
                    <a:close/>
                  </a:path>
                </a:pathLst>
              </a:custGeom>
              <a:solidFill>
                <a:srgbClr val="EB8B8F"/>
              </a:solidFill>
            </p:spPr>
          </p:sp>
        </p:grpSp>
        <p:sp>
          <p:nvSpPr>
            <p:cNvPr id="8" name="AutoShape 8"/>
            <p:cNvSpPr/>
            <p:nvPr/>
          </p:nvSpPr>
          <p:spPr>
            <a:xfrm>
              <a:off x="3181274" y="1229428"/>
              <a:ext cx="11127681" cy="0"/>
            </a:xfrm>
            <a:prstGeom prst="line">
              <a:avLst/>
            </a:prstGeom>
            <a:ln w="466725" cap="rnd">
              <a:solidFill>
                <a:srgbClr val="99B0DC"/>
              </a:solidFill>
              <a:prstDash val="solid"/>
              <a:headEnd type="none" w="sm" len="sm"/>
              <a:tailEnd type="none" w="sm" len="sm"/>
            </a:ln>
          </p:spPr>
        </p:sp>
        <p:sp>
          <p:nvSpPr>
            <p:cNvPr id="9" name="AutoShape 9"/>
            <p:cNvSpPr/>
            <p:nvPr/>
          </p:nvSpPr>
          <p:spPr>
            <a:xfrm>
              <a:off x="3194920" y="7307948"/>
              <a:ext cx="11127681" cy="0"/>
            </a:xfrm>
            <a:prstGeom prst="line">
              <a:avLst/>
            </a:prstGeom>
            <a:ln w="238125" cap="rnd">
              <a:solidFill>
                <a:srgbClr val="99B0DC"/>
              </a:solidFill>
              <a:prstDash val="solid"/>
              <a:headEnd type="none" w="sm" len="sm"/>
              <a:tailEnd type="none" w="sm" len="sm"/>
            </a:ln>
          </p:spPr>
        </p:sp>
        <p:grpSp>
          <p:nvGrpSpPr>
            <p:cNvPr id="10" name="Group 10"/>
            <p:cNvGrpSpPr/>
            <p:nvPr/>
          </p:nvGrpSpPr>
          <p:grpSpPr>
            <a:xfrm>
              <a:off x="3880581" y="1934255"/>
              <a:ext cx="9752980" cy="5147620"/>
              <a:chOff x="0" y="0"/>
              <a:chExt cx="4629134" cy="2443255"/>
            </a:xfrm>
          </p:grpSpPr>
          <p:sp>
            <p:nvSpPr>
              <p:cNvPr id="11" name="Freeform 11"/>
              <p:cNvSpPr/>
              <p:nvPr/>
            </p:nvSpPr>
            <p:spPr>
              <a:xfrm>
                <a:off x="0" y="0"/>
                <a:ext cx="4629134" cy="2443256"/>
              </a:xfrm>
              <a:custGeom>
                <a:avLst/>
                <a:gdLst/>
                <a:ahLst/>
                <a:cxnLst/>
                <a:rect l="l" t="t" r="r" b="b"/>
                <a:pathLst>
                  <a:path w="4629134" h="2443256">
                    <a:moveTo>
                      <a:pt x="4504674" y="2443256"/>
                    </a:moveTo>
                    <a:lnTo>
                      <a:pt x="124460" y="2443256"/>
                    </a:lnTo>
                    <a:cubicBezTo>
                      <a:pt x="55880" y="2443256"/>
                      <a:pt x="0" y="2387375"/>
                      <a:pt x="0" y="2318795"/>
                    </a:cubicBezTo>
                    <a:lnTo>
                      <a:pt x="0" y="124460"/>
                    </a:lnTo>
                    <a:cubicBezTo>
                      <a:pt x="0" y="55880"/>
                      <a:pt x="55880" y="0"/>
                      <a:pt x="124460" y="0"/>
                    </a:cubicBezTo>
                    <a:lnTo>
                      <a:pt x="4504674" y="0"/>
                    </a:lnTo>
                    <a:cubicBezTo>
                      <a:pt x="4573255" y="0"/>
                      <a:pt x="4629134" y="55880"/>
                      <a:pt x="4629134" y="124460"/>
                    </a:cubicBezTo>
                    <a:lnTo>
                      <a:pt x="4629134" y="2318795"/>
                    </a:lnTo>
                    <a:cubicBezTo>
                      <a:pt x="4629134" y="2387376"/>
                      <a:pt x="4573255" y="2443256"/>
                      <a:pt x="4504674" y="2443256"/>
                    </a:cubicBezTo>
                    <a:close/>
                  </a:path>
                </a:pathLst>
              </a:custGeom>
              <a:solidFill>
                <a:srgbClr val="FFF6F5"/>
              </a:solidFill>
            </p:spPr>
          </p:sp>
        </p:grpSp>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62884" y="7966111"/>
              <a:ext cx="216005" cy="311001"/>
            </a:xfrm>
            <a:prstGeom prst="rect">
              <a:avLst/>
            </a:prstGeom>
          </p:spPr>
        </p:pic>
        <p:sp>
          <p:nvSpPr>
            <p:cNvPr id="27" name="TextBox 7">
              <a:extLst>
                <a:ext uri="{FF2B5EF4-FFF2-40B4-BE49-F238E27FC236}">
                  <a16:creationId xmlns:a16="http://schemas.microsoft.com/office/drawing/2014/main" id="{2DE6169F-AB43-3356-5A89-268A4175D77B}"/>
                </a:ext>
              </a:extLst>
            </p:cNvPr>
            <p:cNvSpPr txBox="1"/>
            <p:nvPr/>
          </p:nvSpPr>
          <p:spPr>
            <a:xfrm>
              <a:off x="3623512" y="2112846"/>
              <a:ext cx="10171015" cy="4780668"/>
            </a:xfrm>
            <a:prstGeom prst="rect">
              <a:avLst/>
            </a:prstGeom>
          </p:spPr>
          <p:txBody>
            <a:bodyPr wrap="square" lIns="0" tIns="0" rIns="0" bIns="0" rtlCol="0" anchor="t">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THÂN MẾN CHÀO </a:t>
              </a:r>
            </a:p>
            <a:p>
              <a:pPr algn="ctr">
                <a:lnSpc>
                  <a:spcPct val="150000"/>
                </a:lnSpc>
              </a:pPr>
              <a:r>
                <a:rPr lang="en-US" sz="7200" b="1">
                  <a:solidFill>
                    <a:srgbClr val="3F3A6D"/>
                  </a:solidFill>
                  <a:latin typeface="Arial" panose="020B0604020202020204" pitchFamily="34" charset="0"/>
                  <a:cs typeface="Arial" panose="020B0604020202020204" pitchFamily="34" charset="0"/>
                </a:rPr>
                <a:t>CÁC EM HỌC SINH </a:t>
              </a:r>
            </a:p>
            <a:p>
              <a:pPr algn="ctr">
                <a:lnSpc>
                  <a:spcPct val="150000"/>
                </a:lnSpc>
              </a:pPr>
              <a:r>
                <a:rPr lang="en-US" sz="7200" b="1">
                  <a:solidFill>
                    <a:srgbClr val="3F3A6D"/>
                  </a:solidFill>
                  <a:latin typeface="Arial" panose="020B0604020202020204" pitchFamily="34" charset="0"/>
                  <a:cs typeface="Arial" panose="020B0604020202020204" pitchFamily="34" charset="0"/>
                </a:rPr>
                <a:t>ĐẾN VỚI BÀI HỌC MỚI</a:t>
              </a:r>
              <a:endParaRPr lang="en-US" sz="7200" b="1" dirty="0">
                <a:solidFill>
                  <a:srgbClr val="3F3A6D"/>
                </a:solidFill>
                <a:latin typeface="Arial" panose="020B0604020202020204" pitchFamily="34" charset="0"/>
                <a:cs typeface="Arial" panose="020B0604020202020204" pitchFamily="34" charset="0"/>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97859" y="661340"/>
            <a:ext cx="517710" cy="594448"/>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614937">
            <a:off x="849619" y="965823"/>
            <a:ext cx="211525" cy="622133"/>
          </a:xfrm>
          <a:prstGeom prst="rect">
            <a:avLst/>
          </a:prstGeom>
        </p:spPr>
      </p:pic>
      <p:grpSp>
        <p:nvGrpSpPr>
          <p:cNvPr id="38" name="Group 37">
            <a:extLst>
              <a:ext uri="{FF2B5EF4-FFF2-40B4-BE49-F238E27FC236}">
                <a16:creationId xmlns:a16="http://schemas.microsoft.com/office/drawing/2014/main" id="{6C65F1ED-0EEE-996B-A1F3-AD82CB848590}"/>
              </a:ext>
            </a:extLst>
          </p:cNvPr>
          <p:cNvGrpSpPr/>
          <p:nvPr/>
        </p:nvGrpSpPr>
        <p:grpSpPr>
          <a:xfrm>
            <a:off x="762000" y="1943100"/>
            <a:ext cx="8599789" cy="6804313"/>
            <a:chOff x="2329394" y="4915321"/>
            <a:chExt cx="8599789" cy="6804313"/>
          </a:xfrm>
        </p:grpSpPr>
        <p:grpSp>
          <p:nvGrpSpPr>
            <p:cNvPr id="32" name="Group 31">
              <a:extLst>
                <a:ext uri="{FF2B5EF4-FFF2-40B4-BE49-F238E27FC236}">
                  <a16:creationId xmlns:a16="http://schemas.microsoft.com/office/drawing/2014/main" id="{4F03B556-C903-CEC3-3FE1-7D345D300CAF}"/>
                </a:ext>
              </a:extLst>
            </p:cNvPr>
            <p:cNvGrpSpPr/>
            <p:nvPr/>
          </p:nvGrpSpPr>
          <p:grpSpPr>
            <a:xfrm>
              <a:off x="2329394" y="5399914"/>
              <a:ext cx="8599789" cy="6319720"/>
              <a:chOff x="1179183" y="1836575"/>
              <a:chExt cx="8599789" cy="6797337"/>
            </a:xfrm>
            <a:solidFill>
              <a:srgbClr val="FFE8E5"/>
            </a:solidFill>
          </p:grpSpPr>
          <p:grpSp>
            <p:nvGrpSpPr>
              <p:cNvPr id="33" name="Group 2">
                <a:extLst>
                  <a:ext uri="{FF2B5EF4-FFF2-40B4-BE49-F238E27FC236}">
                    <a16:creationId xmlns:a16="http://schemas.microsoft.com/office/drawing/2014/main" id="{8B101DD3-5076-0FC4-3889-57E768863407}"/>
                  </a:ext>
                </a:extLst>
              </p:cNvPr>
              <p:cNvGrpSpPr/>
              <p:nvPr/>
            </p:nvGrpSpPr>
            <p:grpSpPr>
              <a:xfrm>
                <a:off x="1179183" y="1836575"/>
                <a:ext cx="8599789" cy="6797337"/>
                <a:chOff x="-201471" y="0"/>
                <a:chExt cx="5024729" cy="8227878"/>
              </a:xfrm>
              <a:grpFill/>
            </p:grpSpPr>
            <p:sp>
              <p:nvSpPr>
                <p:cNvPr id="35" name="Freeform 3">
                  <a:extLst>
                    <a:ext uri="{FF2B5EF4-FFF2-40B4-BE49-F238E27FC236}">
                      <a16:creationId xmlns:a16="http://schemas.microsoft.com/office/drawing/2014/main" id="{9C8C6EA8-D18A-BBAF-206B-E0F8AFA29EDF}"/>
                    </a:ext>
                  </a:extLst>
                </p:cNvPr>
                <p:cNvSpPr/>
                <p:nvPr/>
              </p:nvSpPr>
              <p:spPr>
                <a:xfrm>
                  <a:off x="-201471" y="0"/>
                  <a:ext cx="5024729" cy="822787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grpFill/>
              </p:spPr>
            </p:sp>
          </p:grpSp>
          <p:sp>
            <p:nvSpPr>
              <p:cNvPr id="34" name="TextBox 33">
                <a:extLst>
                  <a:ext uri="{FF2B5EF4-FFF2-40B4-BE49-F238E27FC236}">
                    <a16:creationId xmlns:a16="http://schemas.microsoft.com/office/drawing/2014/main" id="{147E4E15-06E0-24D2-938D-075CF0142604}"/>
                  </a:ext>
                </a:extLst>
              </p:cNvPr>
              <p:cNvSpPr txBox="1"/>
              <p:nvPr/>
            </p:nvSpPr>
            <p:spPr>
              <a:xfrm>
                <a:off x="1460561" y="1912361"/>
                <a:ext cx="8089811" cy="6466188"/>
              </a:xfrm>
              <a:prstGeom prst="rect">
                <a:avLst/>
              </a:prstGeom>
              <a:noFill/>
            </p:spPr>
            <p:txBody>
              <a:bodyPr wrap="square">
                <a:spAutoFit/>
              </a:bodyPr>
              <a:lstStyle/>
              <a:p>
                <a:pPr marL="571500" indent="-571500" algn="just">
                  <a:lnSpc>
                    <a:spcPct val="150000"/>
                  </a:lnSpc>
                  <a:spcAft>
                    <a:spcPts val="800"/>
                  </a:spcAft>
                  <a:buFontTx/>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Instagram: </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chia sẻ ảnh miễn phí trên các hệ điều hành iOS, Android, Windows Phone.</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cho phép người dùng chụp ảnh trên các thiết bị di động và chia sẻ qua các mạng xã hội.</a:t>
                </a:r>
              </a:p>
            </p:txBody>
          </p:sp>
        </p:grpSp>
        <p:pic>
          <p:nvPicPr>
            <p:cNvPr id="36" name="Picture 31">
              <a:extLst>
                <a:ext uri="{FF2B5EF4-FFF2-40B4-BE49-F238E27FC236}">
                  <a16:creationId xmlns:a16="http://schemas.microsoft.com/office/drawing/2014/main" id="{6CB015DE-C6A5-BCA8-0E26-4FB5FF6C18D9}"/>
                </a:ext>
              </a:extLst>
            </p:cNvPr>
            <p:cNvPicPr>
              <a:picLocks noChangeAspect="1"/>
            </p:cNvPicPr>
            <p:nvPr/>
          </p:nvPicPr>
          <p:blipFill>
            <a:blip r:embed="rId7"/>
            <a:srcRect/>
            <a:stretch>
              <a:fillRect/>
            </a:stretch>
          </p:blipFill>
          <p:spPr>
            <a:xfrm>
              <a:off x="9397742" y="4915321"/>
              <a:ext cx="1531441" cy="1531441"/>
            </a:xfrm>
            <a:prstGeom prst="rect">
              <a:avLst/>
            </a:prstGeom>
          </p:spPr>
        </p:pic>
      </p:grpSp>
      <p:pic>
        <p:nvPicPr>
          <p:cNvPr id="3" name="Picture 2" descr="Graphical user interface, application&#10;&#10;Description automatically generated">
            <a:extLst>
              <a:ext uri="{FF2B5EF4-FFF2-40B4-BE49-F238E27FC236}">
                <a16:creationId xmlns:a16="http://schemas.microsoft.com/office/drawing/2014/main" id="{6BF29650-37CC-BA25-22BE-186E2F1ECF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0039" y="723900"/>
            <a:ext cx="7734580" cy="4157336"/>
          </a:xfrm>
          <a:prstGeom prst="rect">
            <a:avLst/>
          </a:prstGeom>
        </p:spPr>
      </p:pic>
      <p:pic>
        <p:nvPicPr>
          <p:cNvPr id="5" name="Picture 4">
            <a:extLst>
              <a:ext uri="{FF2B5EF4-FFF2-40B4-BE49-F238E27FC236}">
                <a16:creationId xmlns:a16="http://schemas.microsoft.com/office/drawing/2014/main" id="{CBB0F456-CD7A-33D5-BF5A-5AB150E0468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900039" y="5111084"/>
            <a:ext cx="7734580" cy="4393618"/>
          </a:xfrm>
          <a:prstGeom prst="rect">
            <a:avLst/>
          </a:prstGeom>
        </p:spPr>
      </p:pic>
    </p:spTree>
    <p:extLst>
      <p:ext uri="{BB962C8B-B14F-4D97-AF65-F5344CB8AC3E}">
        <p14:creationId xmlns:p14="http://schemas.microsoft.com/office/powerpoint/2010/main" val="1518594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4000" r="-4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614937">
            <a:off x="849619" y="965823"/>
            <a:ext cx="211525" cy="622133"/>
          </a:xfrm>
          <a:prstGeom prst="rect">
            <a:avLst/>
          </a:prstGeom>
        </p:spPr>
      </p:pic>
      <p:grpSp>
        <p:nvGrpSpPr>
          <p:cNvPr id="2" name="Group 1">
            <a:extLst>
              <a:ext uri="{FF2B5EF4-FFF2-40B4-BE49-F238E27FC236}">
                <a16:creationId xmlns:a16="http://schemas.microsoft.com/office/drawing/2014/main" id="{1D93E46A-F644-93D3-5158-F6AF6B12D476}"/>
              </a:ext>
            </a:extLst>
          </p:cNvPr>
          <p:cNvGrpSpPr/>
          <p:nvPr/>
        </p:nvGrpSpPr>
        <p:grpSpPr>
          <a:xfrm>
            <a:off x="855337" y="2170494"/>
            <a:ext cx="7312107" cy="5946012"/>
            <a:chOff x="2610769" y="1728336"/>
            <a:chExt cx="7312107" cy="5946012"/>
          </a:xfrm>
        </p:grpSpPr>
        <p:grpSp>
          <p:nvGrpSpPr>
            <p:cNvPr id="25" name="Group 24">
              <a:extLst>
                <a:ext uri="{FF2B5EF4-FFF2-40B4-BE49-F238E27FC236}">
                  <a16:creationId xmlns:a16="http://schemas.microsoft.com/office/drawing/2014/main" id="{47913383-D4D7-9759-F39E-AD56CB357622}"/>
                </a:ext>
              </a:extLst>
            </p:cNvPr>
            <p:cNvGrpSpPr/>
            <p:nvPr/>
          </p:nvGrpSpPr>
          <p:grpSpPr>
            <a:xfrm>
              <a:off x="2610769" y="1728336"/>
              <a:ext cx="7301226" cy="5412612"/>
              <a:chOff x="2603558" y="1836576"/>
              <a:chExt cx="7301226" cy="5821676"/>
            </a:xfrm>
          </p:grpSpPr>
          <p:grpSp>
            <p:nvGrpSpPr>
              <p:cNvPr id="21" name="Group 2">
                <a:extLst>
                  <a:ext uri="{FF2B5EF4-FFF2-40B4-BE49-F238E27FC236}">
                    <a16:creationId xmlns:a16="http://schemas.microsoft.com/office/drawing/2014/main" id="{1C8756E4-3C7A-50A3-362B-29AC4E1E4C76}"/>
                  </a:ext>
                </a:extLst>
              </p:cNvPr>
              <p:cNvGrpSpPr/>
              <p:nvPr/>
            </p:nvGrpSpPr>
            <p:grpSpPr>
              <a:xfrm>
                <a:off x="2603558" y="1836576"/>
                <a:ext cx="7301226" cy="5821676"/>
                <a:chOff x="630770" y="1"/>
                <a:chExt cx="4265998" cy="7046883"/>
              </a:xfrm>
            </p:grpSpPr>
            <p:sp>
              <p:nvSpPr>
                <p:cNvPr id="22" name="Freeform 3">
                  <a:extLst>
                    <a:ext uri="{FF2B5EF4-FFF2-40B4-BE49-F238E27FC236}">
                      <a16:creationId xmlns:a16="http://schemas.microsoft.com/office/drawing/2014/main" id="{663E0B44-DCD8-7DD7-610A-B592ECF08D80}"/>
                    </a:ext>
                  </a:extLst>
                </p:cNvPr>
                <p:cNvSpPr/>
                <p:nvPr/>
              </p:nvSpPr>
              <p:spPr>
                <a:xfrm>
                  <a:off x="630770" y="1"/>
                  <a:ext cx="4265998" cy="7046883"/>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C9E5D9"/>
                </a:solidFill>
              </p:spPr>
            </p:sp>
          </p:grpSp>
          <p:sp>
            <p:nvSpPr>
              <p:cNvPr id="24" name="TextBox 23">
                <a:extLst>
                  <a:ext uri="{FF2B5EF4-FFF2-40B4-BE49-F238E27FC236}">
                    <a16:creationId xmlns:a16="http://schemas.microsoft.com/office/drawing/2014/main" id="{BB42A007-F384-3871-FF83-6227DF81C43F}"/>
                  </a:ext>
                </a:extLst>
              </p:cNvPr>
              <p:cNvSpPr txBox="1"/>
              <p:nvPr/>
            </p:nvSpPr>
            <p:spPr>
              <a:xfrm>
                <a:off x="2948815" y="2518464"/>
                <a:ext cx="6463029" cy="4457898"/>
              </a:xfrm>
              <a:prstGeom prst="rect">
                <a:avLst/>
              </a:prstGeom>
              <a:noFill/>
            </p:spPr>
            <p:txBody>
              <a:bodyPr wrap="square">
                <a:spAutoFit/>
              </a:bodyPr>
              <a:lstStyle/>
              <a:p>
                <a:pPr marL="571500" indent="-571500" algn="just">
                  <a:lnSpc>
                    <a:spcPct val="150000"/>
                  </a:lnSpc>
                  <a:spcAft>
                    <a:spcPts val="800"/>
                  </a:spcAft>
                  <a:buFontTx/>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LinkedIn: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nơi để kết nối với đồng nghiệp hiện tại và quá khứ cũng như các nhà tuyển dụng tiềm năng trong tương lai.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24">
              <a:extLst>
                <a:ext uri="{FF2B5EF4-FFF2-40B4-BE49-F238E27FC236}">
                  <a16:creationId xmlns:a16="http://schemas.microsoft.com/office/drawing/2014/main" id="{723EE39F-018C-235B-15A1-FF5DFECF84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156303" y="5907775"/>
              <a:ext cx="1766573" cy="1766573"/>
            </a:xfrm>
            <a:prstGeom prst="rect">
              <a:avLst/>
            </a:prstGeom>
          </p:spPr>
        </p:pic>
      </p:grpSp>
      <p:pic>
        <p:nvPicPr>
          <p:cNvPr id="6" name="Picture 5" descr="Graphical user interface, application, website, Teams&#10;&#10;Description automatically generated">
            <a:extLst>
              <a:ext uri="{FF2B5EF4-FFF2-40B4-BE49-F238E27FC236}">
                <a16:creationId xmlns:a16="http://schemas.microsoft.com/office/drawing/2014/main" id="{74E6437F-4C63-FD07-0D43-82947BF83E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80832" y="619013"/>
            <a:ext cx="8275882" cy="4448287"/>
          </a:xfrm>
          <a:prstGeom prst="rect">
            <a:avLst/>
          </a:prstGeom>
        </p:spPr>
      </p:pic>
      <p:pic>
        <p:nvPicPr>
          <p:cNvPr id="8" name="Picture 7" descr="A picture containing text, screenshot, computer&#10;&#10;Description automatically generated">
            <a:extLst>
              <a:ext uri="{FF2B5EF4-FFF2-40B4-BE49-F238E27FC236}">
                <a16:creationId xmlns:a16="http://schemas.microsoft.com/office/drawing/2014/main" id="{EA7E3A44-7E46-8B99-4DD0-135BD66294D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80833" y="5154904"/>
            <a:ext cx="8275881" cy="4636796"/>
          </a:xfrm>
          <a:prstGeom prst="rect">
            <a:avLst/>
          </a:prstGeom>
        </p:spPr>
      </p:pic>
    </p:spTree>
    <p:extLst>
      <p:ext uri="{BB962C8B-B14F-4D97-AF65-F5344CB8AC3E}">
        <p14:creationId xmlns:p14="http://schemas.microsoft.com/office/powerpoint/2010/main" val="4271847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614937">
            <a:off x="849619" y="965823"/>
            <a:ext cx="211525" cy="622133"/>
          </a:xfrm>
          <a:prstGeom prst="rect">
            <a:avLst/>
          </a:prstGeom>
        </p:spPr>
      </p:pic>
      <p:grpSp>
        <p:nvGrpSpPr>
          <p:cNvPr id="5" name="Group 4">
            <a:extLst>
              <a:ext uri="{FF2B5EF4-FFF2-40B4-BE49-F238E27FC236}">
                <a16:creationId xmlns:a16="http://schemas.microsoft.com/office/drawing/2014/main" id="{9A2969D6-8828-B421-AA6A-5DCE1E5C5326}"/>
              </a:ext>
            </a:extLst>
          </p:cNvPr>
          <p:cNvGrpSpPr/>
          <p:nvPr/>
        </p:nvGrpSpPr>
        <p:grpSpPr>
          <a:xfrm>
            <a:off x="846909" y="1276889"/>
            <a:ext cx="8160612" cy="7240854"/>
            <a:chOff x="955381" y="1523073"/>
            <a:chExt cx="8160612" cy="7240854"/>
          </a:xfrm>
        </p:grpSpPr>
        <p:grpSp>
          <p:nvGrpSpPr>
            <p:cNvPr id="32" name="Group 31">
              <a:extLst>
                <a:ext uri="{FF2B5EF4-FFF2-40B4-BE49-F238E27FC236}">
                  <a16:creationId xmlns:a16="http://schemas.microsoft.com/office/drawing/2014/main" id="{4F03B556-C903-CEC3-3FE1-7D345D300CAF}"/>
                </a:ext>
              </a:extLst>
            </p:cNvPr>
            <p:cNvGrpSpPr/>
            <p:nvPr/>
          </p:nvGrpSpPr>
          <p:grpSpPr>
            <a:xfrm>
              <a:off x="955381" y="2220873"/>
              <a:ext cx="8160612" cy="6543054"/>
              <a:chOff x="1179183" y="1836575"/>
              <a:chExt cx="8160612" cy="7037551"/>
            </a:xfrm>
            <a:solidFill>
              <a:srgbClr val="FFE8E5"/>
            </a:solidFill>
          </p:grpSpPr>
          <p:grpSp>
            <p:nvGrpSpPr>
              <p:cNvPr id="33" name="Group 2">
                <a:extLst>
                  <a:ext uri="{FF2B5EF4-FFF2-40B4-BE49-F238E27FC236}">
                    <a16:creationId xmlns:a16="http://schemas.microsoft.com/office/drawing/2014/main" id="{8B101DD3-5076-0FC4-3889-57E768863407}"/>
                  </a:ext>
                </a:extLst>
              </p:cNvPr>
              <p:cNvGrpSpPr/>
              <p:nvPr/>
            </p:nvGrpSpPr>
            <p:grpSpPr>
              <a:xfrm>
                <a:off x="1179183" y="1836575"/>
                <a:ext cx="8160612" cy="7037551"/>
                <a:chOff x="-201471" y="0"/>
                <a:chExt cx="4768124" cy="8518645"/>
              </a:xfrm>
              <a:grpFill/>
            </p:grpSpPr>
            <p:sp>
              <p:nvSpPr>
                <p:cNvPr id="35" name="Freeform 3">
                  <a:extLst>
                    <a:ext uri="{FF2B5EF4-FFF2-40B4-BE49-F238E27FC236}">
                      <a16:creationId xmlns:a16="http://schemas.microsoft.com/office/drawing/2014/main" id="{9C8C6EA8-D18A-BBAF-206B-E0F8AFA29EDF}"/>
                    </a:ext>
                  </a:extLst>
                </p:cNvPr>
                <p:cNvSpPr/>
                <p:nvPr/>
              </p:nvSpPr>
              <p:spPr>
                <a:xfrm>
                  <a:off x="-201471" y="0"/>
                  <a:ext cx="4768124" cy="8518645"/>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FE8E5"/>
                </a:solidFill>
              </p:spPr>
            </p:sp>
          </p:grpSp>
          <p:sp>
            <p:nvSpPr>
              <p:cNvPr id="34" name="TextBox 33">
                <a:extLst>
                  <a:ext uri="{FF2B5EF4-FFF2-40B4-BE49-F238E27FC236}">
                    <a16:creationId xmlns:a16="http://schemas.microsoft.com/office/drawing/2014/main" id="{147E4E15-06E0-24D2-938D-075CF0142604}"/>
                  </a:ext>
                </a:extLst>
              </p:cNvPr>
              <p:cNvSpPr txBox="1"/>
              <p:nvPr/>
            </p:nvSpPr>
            <p:spPr>
              <a:xfrm>
                <a:off x="1460560" y="2088438"/>
                <a:ext cx="7432922" cy="6466189"/>
              </a:xfrm>
              <a:prstGeom prst="rect">
                <a:avLst/>
              </a:prstGeom>
              <a:noFill/>
            </p:spPr>
            <p:txBody>
              <a:bodyPr wrap="square">
                <a:spAutoFit/>
              </a:bodyPr>
              <a:lstStyle/>
              <a:p>
                <a:pPr marL="571500" indent="-571500" algn="just">
                  <a:lnSpc>
                    <a:spcPct val="150000"/>
                  </a:lnSpc>
                  <a:spcAft>
                    <a:spcPts val="800"/>
                  </a:spcAft>
                  <a:buFontTx/>
                  <a:buChar char="-"/>
                </a:pPr>
                <a:r>
                  <a:rPr lang="vi-VN"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Twitter:</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cho phép người dùng đăng và cập nhật các mẩu tin 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hắn</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với độ dài khoảng hơn 200 kí tự trên Internet.</a:t>
                </a:r>
              </a:p>
              <a:p>
                <a:pPr marL="571500" indent="-571500" algn="just">
                  <a:lnSpc>
                    <a:spcPct val="150000"/>
                  </a:lnSpc>
                  <a:spcAft>
                    <a:spcPts val="8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nơi chia sẻ tin tức nhanh đang diễn ra trên khắp thế giới.</a:t>
                </a:r>
              </a:p>
            </p:txBody>
          </p:sp>
        </p:grpSp>
        <p:pic>
          <p:nvPicPr>
            <p:cNvPr id="42" name="Picture 2">
              <a:extLst>
                <a:ext uri="{FF2B5EF4-FFF2-40B4-BE49-F238E27FC236}">
                  <a16:creationId xmlns:a16="http://schemas.microsoft.com/office/drawing/2014/main" id="{D65C06D5-7D48-39C6-991D-5030D7EBF4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862652" y="1523073"/>
              <a:ext cx="1807028" cy="1807028"/>
            </a:xfrm>
            <a:prstGeom prst="rect">
              <a:avLst/>
            </a:prstGeom>
          </p:spPr>
        </p:pic>
      </p:grpSp>
      <p:pic>
        <p:nvPicPr>
          <p:cNvPr id="7" name="Picture 6" descr="Graphical user interface, text, application&#10;&#10;Description automatically generated">
            <a:extLst>
              <a:ext uri="{FF2B5EF4-FFF2-40B4-BE49-F238E27FC236}">
                <a16:creationId xmlns:a16="http://schemas.microsoft.com/office/drawing/2014/main" id="{9C0DEE7E-C252-B17C-2B15-D958772CD7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6420" y="1011656"/>
            <a:ext cx="8024671" cy="4313261"/>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1FCD670E-62A6-3681-6B37-4492D31D94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54519" y="5464864"/>
            <a:ext cx="7946973" cy="3686340"/>
          </a:xfrm>
          <a:prstGeom prst="rect">
            <a:avLst/>
          </a:prstGeom>
        </p:spPr>
      </p:pic>
    </p:spTree>
    <p:extLst>
      <p:ext uri="{BB962C8B-B14F-4D97-AF65-F5344CB8AC3E}">
        <p14:creationId xmlns:p14="http://schemas.microsoft.com/office/powerpoint/2010/main" val="3972309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21000" r="-21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614937">
            <a:off x="849619" y="965823"/>
            <a:ext cx="211525" cy="622133"/>
          </a:xfrm>
          <a:prstGeom prst="rect">
            <a:avLst/>
          </a:prstGeom>
        </p:spPr>
      </p:pic>
      <p:grpSp>
        <p:nvGrpSpPr>
          <p:cNvPr id="4" name="Group 3">
            <a:extLst>
              <a:ext uri="{FF2B5EF4-FFF2-40B4-BE49-F238E27FC236}">
                <a16:creationId xmlns:a16="http://schemas.microsoft.com/office/drawing/2014/main" id="{F6AB31F9-E27C-8EFE-52E5-C8558884A8BB}"/>
              </a:ext>
            </a:extLst>
          </p:cNvPr>
          <p:cNvGrpSpPr/>
          <p:nvPr/>
        </p:nvGrpSpPr>
        <p:grpSpPr>
          <a:xfrm>
            <a:off x="743908" y="2552700"/>
            <a:ext cx="7974058" cy="5676900"/>
            <a:chOff x="1524000" y="7686050"/>
            <a:chExt cx="7974058" cy="5676900"/>
          </a:xfrm>
        </p:grpSpPr>
        <p:grpSp>
          <p:nvGrpSpPr>
            <p:cNvPr id="28" name="Group 27">
              <a:extLst>
                <a:ext uri="{FF2B5EF4-FFF2-40B4-BE49-F238E27FC236}">
                  <a16:creationId xmlns:a16="http://schemas.microsoft.com/office/drawing/2014/main" id="{79A266D0-AD97-216E-2BA9-9FF9B219FC20}"/>
                </a:ext>
              </a:extLst>
            </p:cNvPr>
            <p:cNvGrpSpPr/>
            <p:nvPr/>
          </p:nvGrpSpPr>
          <p:grpSpPr>
            <a:xfrm>
              <a:off x="1524000" y="7686050"/>
              <a:ext cx="7974058" cy="5181600"/>
              <a:chOff x="1516789" y="1836576"/>
              <a:chExt cx="7974058" cy="5573202"/>
            </a:xfrm>
          </p:grpSpPr>
          <p:grpSp>
            <p:nvGrpSpPr>
              <p:cNvPr id="30" name="Group 2">
                <a:extLst>
                  <a:ext uri="{FF2B5EF4-FFF2-40B4-BE49-F238E27FC236}">
                    <a16:creationId xmlns:a16="http://schemas.microsoft.com/office/drawing/2014/main" id="{F9FA9A0B-57ED-78D2-F212-C84248910482}"/>
                  </a:ext>
                </a:extLst>
              </p:cNvPr>
              <p:cNvGrpSpPr/>
              <p:nvPr/>
            </p:nvGrpSpPr>
            <p:grpSpPr>
              <a:xfrm>
                <a:off x="1516789" y="1836576"/>
                <a:ext cx="7974058" cy="5573202"/>
                <a:chOff x="-4213" y="1"/>
                <a:chExt cx="4659123" cy="6746117"/>
              </a:xfrm>
            </p:grpSpPr>
            <p:sp>
              <p:nvSpPr>
                <p:cNvPr id="39" name="Freeform 3">
                  <a:extLst>
                    <a:ext uri="{FF2B5EF4-FFF2-40B4-BE49-F238E27FC236}">
                      <a16:creationId xmlns:a16="http://schemas.microsoft.com/office/drawing/2014/main" id="{09DA2C75-1491-68EA-ED29-8823E17D0658}"/>
                    </a:ext>
                  </a:extLst>
                </p:cNvPr>
                <p:cNvSpPr/>
                <p:nvPr/>
              </p:nvSpPr>
              <p:spPr>
                <a:xfrm>
                  <a:off x="-4213" y="1"/>
                  <a:ext cx="4659123" cy="6746117"/>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DFDFB"/>
                </a:solidFill>
              </p:spPr>
            </p:sp>
          </p:grpSp>
          <p:sp>
            <p:nvSpPr>
              <p:cNvPr id="31" name="TextBox 30">
                <a:extLst>
                  <a:ext uri="{FF2B5EF4-FFF2-40B4-BE49-F238E27FC236}">
                    <a16:creationId xmlns:a16="http://schemas.microsoft.com/office/drawing/2014/main" id="{972856B2-083A-8901-F964-7B88ADE09DF1}"/>
                  </a:ext>
                </a:extLst>
              </p:cNvPr>
              <p:cNvSpPr txBox="1"/>
              <p:nvPr/>
            </p:nvSpPr>
            <p:spPr>
              <a:xfrm>
                <a:off x="1929343" y="2144478"/>
                <a:ext cx="6700781" cy="4942175"/>
              </a:xfrm>
              <a:prstGeom prst="rect">
                <a:avLst/>
              </a:prstGeom>
              <a:noFill/>
            </p:spPr>
            <p:txBody>
              <a:bodyPr wrap="square">
                <a:spAutoFit/>
              </a:bodyPr>
              <a:lstStyle/>
              <a:p>
                <a:pPr marL="571500" indent="-571500" algn="just">
                  <a:lnSpc>
                    <a:spcPct val="150000"/>
                  </a:lnSpc>
                  <a:spcAft>
                    <a:spcPts val="800"/>
                  </a:spcAft>
                  <a:buFontTx/>
                  <a:buChar char="-"/>
                </a:pPr>
                <a:r>
                  <a:rPr lang="vi-VN" sz="4000" b="1" i="1">
                    <a:solidFill>
                      <a:srgbClr val="000000"/>
                    </a:solidFill>
                    <a:effectLst/>
                    <a:latin typeface="Arial" panose="020B0604020202020204" pitchFamily="34" charset="0"/>
                    <a:ea typeface="Calibri" panose="020F0502020204030204" pitchFamily="34" charset="0"/>
                    <a:cs typeface="Arial" panose="020B0604020202020204" pitchFamily="34" charset="0"/>
                  </a:rPr>
                  <a:t>YouTube: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một website được thiết kế để người dùng có thể chia sẻ video của mình với những người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0" name="Picture 19">
              <a:extLst>
                <a:ext uri="{FF2B5EF4-FFF2-40B4-BE49-F238E27FC236}">
                  <a16:creationId xmlns:a16="http://schemas.microsoft.com/office/drawing/2014/main" id="{699AF84F-C084-8C16-950C-811BF0947740}"/>
                </a:ext>
              </a:extLst>
            </p:cNvPr>
            <p:cNvPicPr>
              <a:picLocks noChangeAspect="1"/>
            </p:cNvPicPr>
            <p:nvPr/>
          </p:nvPicPr>
          <p:blipFill>
            <a:blip r:embed="rId11"/>
            <a:srcRect/>
            <a:stretch>
              <a:fillRect/>
            </a:stretch>
          </p:blipFill>
          <p:spPr>
            <a:xfrm>
              <a:off x="7500390" y="11964583"/>
              <a:ext cx="1997667" cy="1398367"/>
            </a:xfrm>
            <a:prstGeom prst="rect">
              <a:avLst/>
            </a:prstGeom>
          </p:spPr>
        </p:pic>
      </p:grpSp>
      <p:pic>
        <p:nvPicPr>
          <p:cNvPr id="6" name="Picture 5" descr="Graphical user interface, website&#10;&#10;Description automatically generated">
            <a:extLst>
              <a:ext uri="{FF2B5EF4-FFF2-40B4-BE49-F238E27FC236}">
                <a16:creationId xmlns:a16="http://schemas.microsoft.com/office/drawing/2014/main" id="{387778CC-F21C-520C-A413-2BA3639C49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0036" y="1030706"/>
            <a:ext cx="8085131" cy="433733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958F9E0-CFD1-EC2A-0A3B-700C2B2AF4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70036" y="5524450"/>
            <a:ext cx="8085131" cy="4547886"/>
          </a:xfrm>
          <a:prstGeom prst="rect">
            <a:avLst/>
          </a:prstGeom>
        </p:spPr>
      </p:pic>
    </p:spTree>
    <p:extLst>
      <p:ext uri="{BB962C8B-B14F-4D97-AF65-F5344CB8AC3E}">
        <p14:creationId xmlns:p14="http://schemas.microsoft.com/office/powerpoint/2010/main" val="1416944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950">
            <a:off x="8911623" y="5436456"/>
            <a:ext cx="12520780" cy="82011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98488">
            <a:off x="-2751071" y="-3146485"/>
            <a:ext cx="6834823" cy="4476809"/>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96475">
            <a:off x="693700" y="4563095"/>
            <a:ext cx="670001" cy="6700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7906">
            <a:off x="3291673" y="543219"/>
            <a:ext cx="786939" cy="8228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7906">
            <a:off x="17315087" y="4611608"/>
            <a:ext cx="500814" cy="523665"/>
          </a:xfrm>
          <a:prstGeom prst="rect">
            <a:avLst/>
          </a:prstGeom>
        </p:spPr>
      </p:pic>
      <p:sp>
        <p:nvSpPr>
          <p:cNvPr id="18" name="TextBox 17">
            <a:extLst>
              <a:ext uri="{FF2B5EF4-FFF2-40B4-BE49-F238E27FC236}">
                <a16:creationId xmlns:a16="http://schemas.microsoft.com/office/drawing/2014/main" id="{D4F9F7AC-E56F-0B3C-2CD6-A0A07E0A705B}"/>
              </a:ext>
            </a:extLst>
          </p:cNvPr>
          <p:cNvSpPr txBox="1"/>
          <p:nvPr/>
        </p:nvSpPr>
        <p:spPr>
          <a:xfrm>
            <a:off x="3811032" y="753632"/>
            <a:ext cx="10791824"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mạng xã hội khác:</a:t>
            </a:r>
            <a:endParaRPr lang="en-US" sz="4400" b="1">
              <a:latin typeface="Arial" panose="020B0604020202020204" pitchFamily="34" charset="0"/>
              <a:cs typeface="Arial" panose="020B0604020202020204" pitchFamily="34" charset="0"/>
            </a:endParaRPr>
          </a:p>
        </p:txBody>
      </p:sp>
      <p:pic>
        <p:nvPicPr>
          <p:cNvPr id="24" name="Picture 23" descr="Logo, company name&#10;&#10;Description automatically generated">
            <a:extLst>
              <a:ext uri="{FF2B5EF4-FFF2-40B4-BE49-F238E27FC236}">
                <a16:creationId xmlns:a16="http://schemas.microsoft.com/office/drawing/2014/main" id="{6F9BE05C-D996-8D49-776C-6B2A0E580494}"/>
              </a:ext>
            </a:extLst>
          </p:cNvPr>
          <p:cNvPicPr>
            <a:picLocks noChangeAspect="1"/>
          </p:cNvPicPr>
          <p:nvPr/>
        </p:nvPicPr>
        <p:blipFill rotWithShape="1">
          <a:blip r:embed="rId10">
            <a:extLst>
              <a:ext uri="{28A0092B-C50C-407E-A947-70E740481C1C}">
                <a14:useLocalDpi xmlns:a14="http://schemas.microsoft.com/office/drawing/2010/main" val="0"/>
              </a:ext>
            </a:extLst>
          </a:blip>
          <a:srcRect l="5198" t="32553" r="4948" b="32786"/>
          <a:stretch/>
        </p:blipFill>
        <p:spPr>
          <a:xfrm>
            <a:off x="8466317" y="2416365"/>
            <a:ext cx="8216297" cy="3169425"/>
          </a:xfrm>
          <a:prstGeom prst="rect">
            <a:avLst/>
          </a:prstGeom>
        </p:spPr>
      </p:pic>
      <p:pic>
        <p:nvPicPr>
          <p:cNvPr id="28" name="Picture 27" descr="Icon&#10;&#10;Description automatically generated">
            <a:extLst>
              <a:ext uri="{FF2B5EF4-FFF2-40B4-BE49-F238E27FC236}">
                <a16:creationId xmlns:a16="http://schemas.microsoft.com/office/drawing/2014/main" id="{B3113FD3-49D2-1A82-5570-583F76DF0928}"/>
              </a:ext>
            </a:extLst>
          </p:cNvPr>
          <p:cNvPicPr>
            <a:picLocks noChangeAspect="1"/>
          </p:cNvPicPr>
          <p:nvPr/>
        </p:nvPicPr>
        <p:blipFill rotWithShape="1">
          <a:blip r:embed="rId11">
            <a:extLst>
              <a:ext uri="{28A0092B-C50C-407E-A947-70E740481C1C}">
                <a14:useLocalDpi xmlns:a14="http://schemas.microsoft.com/office/drawing/2010/main" val="0"/>
              </a:ext>
            </a:extLst>
          </a:blip>
          <a:srcRect l="32000" t="14444" r="32000" b="14130"/>
          <a:stretch/>
        </p:blipFill>
        <p:spPr>
          <a:xfrm>
            <a:off x="3510067" y="2257923"/>
            <a:ext cx="2812970" cy="2930042"/>
          </a:xfrm>
          <a:prstGeom prst="rect">
            <a:avLst/>
          </a:prstGeom>
        </p:spPr>
      </p:pic>
      <p:pic>
        <p:nvPicPr>
          <p:cNvPr id="30" name="Picture 29" descr="Logo&#10;&#10;Description automatically generated">
            <a:extLst>
              <a:ext uri="{FF2B5EF4-FFF2-40B4-BE49-F238E27FC236}">
                <a16:creationId xmlns:a16="http://schemas.microsoft.com/office/drawing/2014/main" id="{F903FB1E-C032-5E8C-4A4C-63B349FBA5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6787" y="5725288"/>
            <a:ext cx="7673688" cy="3761612"/>
          </a:xfrm>
          <a:prstGeom prst="rect">
            <a:avLst/>
          </a:prstGeom>
        </p:spPr>
      </p:pic>
      <p:pic>
        <p:nvPicPr>
          <p:cNvPr id="32" name="Picture 31" descr="A picture containing background pattern&#10;&#10;Description automatically generated">
            <a:extLst>
              <a:ext uri="{FF2B5EF4-FFF2-40B4-BE49-F238E27FC236}">
                <a16:creationId xmlns:a16="http://schemas.microsoft.com/office/drawing/2014/main" id="{75FA6D6A-9A36-E23C-2EB6-B1675CC0AE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00764" y="5744338"/>
            <a:ext cx="7162800" cy="37425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808B2063-F46D-5157-E8E8-8B6B8DC7C1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95669" y="-2042790"/>
            <a:ext cx="15187931" cy="1452518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26919">
            <a:off x="-1729861" y="-2624402"/>
            <a:ext cx="5013059" cy="397284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5545" y="6672667"/>
            <a:ext cx="499815" cy="49981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55794" y="879866"/>
            <a:ext cx="597596" cy="59759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100000">
            <a:off x="6684986" y="9481907"/>
            <a:ext cx="479381" cy="47938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17658">
            <a:off x="16984321" y="6290370"/>
            <a:ext cx="903490" cy="343326"/>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99766">
            <a:off x="5340740" y="2706046"/>
            <a:ext cx="850899" cy="278476"/>
          </a:xfrm>
          <a:prstGeom prst="rect">
            <a:avLst/>
          </a:prstGeom>
        </p:spPr>
      </p:pic>
      <p:grpSp>
        <p:nvGrpSpPr>
          <p:cNvPr id="20" name="Group 19">
            <a:extLst>
              <a:ext uri="{FF2B5EF4-FFF2-40B4-BE49-F238E27FC236}">
                <a16:creationId xmlns:a16="http://schemas.microsoft.com/office/drawing/2014/main" id="{B6720FD9-1465-092B-D5EB-1F01A35CF48A}"/>
              </a:ext>
            </a:extLst>
          </p:cNvPr>
          <p:cNvGrpSpPr/>
          <p:nvPr/>
        </p:nvGrpSpPr>
        <p:grpSpPr>
          <a:xfrm>
            <a:off x="-1143000" y="2361156"/>
            <a:ext cx="9300094" cy="8201754"/>
            <a:chOff x="-950444" y="2458563"/>
            <a:chExt cx="9300094" cy="8201754"/>
          </a:xfrm>
        </p:grpSpPr>
        <p:sp>
          <p:nvSpPr>
            <p:cNvPr id="19" name="Isosceles Triangle 18">
              <a:extLst>
                <a:ext uri="{FF2B5EF4-FFF2-40B4-BE49-F238E27FC236}">
                  <a16:creationId xmlns:a16="http://schemas.microsoft.com/office/drawing/2014/main" id="{066D7185-3062-B8B5-AEC9-2A61AEEAB343}"/>
                </a:ext>
              </a:extLst>
            </p:cNvPr>
            <p:cNvSpPr/>
            <p:nvPr/>
          </p:nvSpPr>
          <p:spPr>
            <a:xfrm rot="15291100">
              <a:off x="3262650" y="3473597"/>
              <a:ext cx="6102034" cy="4071966"/>
            </a:xfrm>
            <a:prstGeom prst="triangle">
              <a:avLst/>
            </a:prstGeom>
            <a:solidFill>
              <a:srgbClr val="F59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1008163">
              <a:off x="-950444" y="3002210"/>
              <a:ext cx="7742571" cy="7658107"/>
            </a:xfrm>
            <a:prstGeom prst="rect">
              <a:avLst/>
            </a:prstGeom>
          </p:spPr>
        </p:pic>
      </p:grpSp>
      <p:sp>
        <p:nvSpPr>
          <p:cNvPr id="21" name="TextBox 20">
            <a:extLst>
              <a:ext uri="{FF2B5EF4-FFF2-40B4-BE49-F238E27FC236}">
                <a16:creationId xmlns:a16="http://schemas.microsoft.com/office/drawing/2014/main" id="{86B00AA1-1BCB-9EB2-6B99-84F485EC6EBB}"/>
              </a:ext>
            </a:extLst>
          </p:cNvPr>
          <p:cNvSpPr txBox="1"/>
          <p:nvPr/>
        </p:nvSpPr>
        <p:spPr>
          <a:xfrm rot="20704062">
            <a:off x="7508897" y="2019825"/>
            <a:ext cx="9976947"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2. ĐẶC ĐIỂM CỦA MẠNG XÃ HỘI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3072" y="9503873"/>
            <a:ext cx="3084951" cy="295033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36550" y="87518"/>
            <a:ext cx="737993" cy="73799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47606">
            <a:off x="16269325" y="9067477"/>
            <a:ext cx="555293" cy="555293"/>
          </a:xfrm>
          <a:prstGeom prst="rect">
            <a:avLst/>
          </a:prstGeom>
        </p:spPr>
      </p:pic>
      <p:pic>
        <p:nvPicPr>
          <p:cNvPr id="16" name="Picture 9">
            <a:extLst>
              <a:ext uri="{FF2B5EF4-FFF2-40B4-BE49-F238E27FC236}">
                <a16:creationId xmlns:a16="http://schemas.microsoft.com/office/drawing/2014/main" id="{71DA766B-0F50-33D4-7A74-845F8C8E5BAD}"/>
              </a:ext>
            </a:extLst>
          </p:cNvPr>
          <p:cNvPicPr>
            <a:picLocks noChangeAspect="1"/>
          </p:cNvPicPr>
          <p:nvPr/>
        </p:nvPicPr>
        <p:blipFill rotWithShape="1">
          <a:blip r:embed="rId6"/>
          <a:srcRect l="6687"/>
          <a:stretch/>
        </p:blipFill>
        <p:spPr>
          <a:xfrm>
            <a:off x="0" y="0"/>
            <a:ext cx="9091183" cy="10287000"/>
          </a:xfrm>
          <a:prstGeom prst="rect">
            <a:avLst/>
          </a:prstGeom>
        </p:spPr>
      </p:pic>
      <p:sp>
        <p:nvSpPr>
          <p:cNvPr id="17" name="TextBox 16">
            <a:extLst>
              <a:ext uri="{FF2B5EF4-FFF2-40B4-BE49-F238E27FC236}">
                <a16:creationId xmlns:a16="http://schemas.microsoft.com/office/drawing/2014/main" id="{22D2279F-F5E2-4BC0-545F-184655CD8051}"/>
              </a:ext>
            </a:extLst>
          </p:cNvPr>
          <p:cNvSpPr txBox="1"/>
          <p:nvPr/>
        </p:nvSpPr>
        <p:spPr>
          <a:xfrm>
            <a:off x="9579945" y="4215117"/>
            <a:ext cx="7523371"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Mạng xã hội có thể được sử dụng trên các thiết bị nào?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Mạng xã hội có những đặc điểm gì?</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B5C1631-B233-53C0-6F2A-2D8F16BE590A}"/>
              </a:ext>
            </a:extLst>
          </p:cNvPr>
          <p:cNvSpPr txBox="1"/>
          <p:nvPr/>
        </p:nvSpPr>
        <p:spPr>
          <a:xfrm>
            <a:off x="9220200" y="2147501"/>
            <a:ext cx="824286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tr.22 và trả lời câu hỏi: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28934">
            <a:off x="-3452602" y="6212741"/>
            <a:ext cx="11002687" cy="1292533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55025">
            <a:off x="14350017" y="-3219411"/>
            <a:ext cx="4174190" cy="490360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784" y="7581900"/>
            <a:ext cx="1092567" cy="228483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9351" y="8772948"/>
            <a:ext cx="1422183" cy="1093788"/>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46967" y="-39057"/>
            <a:ext cx="2041033" cy="1970525"/>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428970">
            <a:off x="12264180" y="8913527"/>
            <a:ext cx="689545" cy="689545"/>
          </a:xfrm>
          <a:prstGeom prst="rect">
            <a:avLst/>
          </a:prstGeom>
        </p:spPr>
      </p:pic>
      <p:grpSp>
        <p:nvGrpSpPr>
          <p:cNvPr id="19" name="Group 19"/>
          <p:cNvGrpSpPr>
            <a:grpSpLocks noChangeAspect="1"/>
          </p:cNvGrpSpPr>
          <p:nvPr/>
        </p:nvGrpSpPr>
        <p:grpSpPr>
          <a:xfrm rot="-2560680">
            <a:off x="16167888" y="5439797"/>
            <a:ext cx="538448" cy="466296"/>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30" name="TextBox 29">
            <a:extLst>
              <a:ext uri="{FF2B5EF4-FFF2-40B4-BE49-F238E27FC236}">
                <a16:creationId xmlns:a16="http://schemas.microsoft.com/office/drawing/2014/main" id="{B2F9EB07-99B8-94AE-073C-F8B49CCFFC36}"/>
              </a:ext>
            </a:extLst>
          </p:cNvPr>
          <p:cNvSpPr txBox="1"/>
          <p:nvPr/>
        </p:nvSpPr>
        <p:spPr>
          <a:xfrm>
            <a:off x="3117056" y="640700"/>
            <a:ext cx="12053888"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được sử dụng trên các thiết bị: </a:t>
            </a:r>
            <a:endParaRPr lang="en-US" sz="4400" b="1">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22DDECB9-397A-861F-7BB3-F1CDECA5CBEB}"/>
              </a:ext>
            </a:extLst>
          </p:cNvPr>
          <p:cNvGrpSpPr/>
          <p:nvPr/>
        </p:nvGrpSpPr>
        <p:grpSpPr>
          <a:xfrm>
            <a:off x="457200" y="1485650"/>
            <a:ext cx="6327736" cy="4895181"/>
            <a:chOff x="457200" y="1485650"/>
            <a:chExt cx="6327736" cy="4895181"/>
          </a:xfrm>
        </p:grpSpPr>
        <p:pic>
          <p:nvPicPr>
            <p:cNvPr id="26" name="Picture 25" descr="A computer monitor and keyboard&#10;&#10;Description automatically generated with low confidence">
              <a:extLst>
                <a:ext uri="{FF2B5EF4-FFF2-40B4-BE49-F238E27FC236}">
                  <a16:creationId xmlns:a16="http://schemas.microsoft.com/office/drawing/2014/main" id="{1BDFEC74-0EB2-6FBB-1BCD-3D4D45C4E4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 y="1485650"/>
              <a:ext cx="6327736" cy="4225395"/>
            </a:xfrm>
            <a:prstGeom prst="rect">
              <a:avLst/>
            </a:prstGeom>
          </p:spPr>
        </p:pic>
        <p:sp>
          <p:nvSpPr>
            <p:cNvPr id="31" name="TextBox 30">
              <a:extLst>
                <a:ext uri="{FF2B5EF4-FFF2-40B4-BE49-F238E27FC236}">
                  <a16:creationId xmlns:a16="http://schemas.microsoft.com/office/drawing/2014/main" id="{C6A812E3-504B-80D7-5274-1F8C6E6B1DEC}"/>
                </a:ext>
              </a:extLst>
            </p:cNvPr>
            <p:cNvSpPr txBox="1"/>
            <p:nvPr/>
          </p:nvSpPr>
          <p:spPr>
            <a:xfrm>
              <a:off x="898442" y="5672945"/>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để bàn</a:t>
              </a:r>
              <a:endParaRPr lang="en-US" sz="400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33444478-ED6F-8171-B257-7231E3AE6566}"/>
              </a:ext>
            </a:extLst>
          </p:cNvPr>
          <p:cNvGrpSpPr/>
          <p:nvPr/>
        </p:nvGrpSpPr>
        <p:grpSpPr>
          <a:xfrm>
            <a:off x="3829221" y="4388256"/>
            <a:ext cx="5732986" cy="5860644"/>
            <a:chOff x="3427330" y="4426356"/>
            <a:chExt cx="5732986" cy="5860644"/>
          </a:xfrm>
        </p:grpSpPr>
        <p:pic>
          <p:nvPicPr>
            <p:cNvPr id="28" name="Picture 27" descr="A picture containing text, electronics, display, computer&#10;&#10;Description automatically generated">
              <a:extLst>
                <a:ext uri="{FF2B5EF4-FFF2-40B4-BE49-F238E27FC236}">
                  <a16:creationId xmlns:a16="http://schemas.microsoft.com/office/drawing/2014/main" id="{1A43A26B-B343-2091-5FC3-4B00495900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27330" y="4426356"/>
              <a:ext cx="5732986" cy="5860644"/>
            </a:xfrm>
            <a:prstGeom prst="rect">
              <a:avLst/>
            </a:prstGeom>
          </p:spPr>
        </p:pic>
        <p:sp>
          <p:nvSpPr>
            <p:cNvPr id="33" name="TextBox 32">
              <a:extLst>
                <a:ext uri="{FF2B5EF4-FFF2-40B4-BE49-F238E27FC236}">
                  <a16:creationId xmlns:a16="http://schemas.microsoft.com/office/drawing/2014/main" id="{A31853F2-5DA4-313B-290B-B8B81FD9B643}"/>
                </a:ext>
              </a:extLst>
            </p:cNvPr>
            <p:cNvSpPr txBox="1"/>
            <p:nvPr/>
          </p:nvSpPr>
          <p:spPr>
            <a:xfrm>
              <a:off x="4047324" y="9151361"/>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xách tay</a:t>
              </a:r>
              <a:endParaRPr lang="en-US" sz="40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D54CF76E-78A2-6D0E-5AAF-6BBC432426BB}"/>
              </a:ext>
            </a:extLst>
          </p:cNvPr>
          <p:cNvGrpSpPr/>
          <p:nvPr/>
        </p:nvGrpSpPr>
        <p:grpSpPr>
          <a:xfrm>
            <a:off x="9238173" y="1697571"/>
            <a:ext cx="5057775" cy="5090497"/>
            <a:chOff x="9238173" y="1697571"/>
            <a:chExt cx="5057775" cy="5090497"/>
          </a:xfrm>
        </p:grpSpPr>
        <p:pic>
          <p:nvPicPr>
            <p:cNvPr id="24" name="Picture 23" descr="Graphical user interface, application&#10;&#10;Description automatically generated">
              <a:extLst>
                <a:ext uri="{FF2B5EF4-FFF2-40B4-BE49-F238E27FC236}">
                  <a16:creationId xmlns:a16="http://schemas.microsoft.com/office/drawing/2014/main" id="{E579267C-1B82-C664-8FE3-6FB528B3EA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11937" y="1697571"/>
              <a:ext cx="4445931" cy="4445931"/>
            </a:xfrm>
            <a:prstGeom prst="rect">
              <a:avLst/>
            </a:prstGeom>
          </p:spPr>
        </p:pic>
        <p:sp>
          <p:nvSpPr>
            <p:cNvPr id="35" name="TextBox 34">
              <a:extLst>
                <a:ext uri="{FF2B5EF4-FFF2-40B4-BE49-F238E27FC236}">
                  <a16:creationId xmlns:a16="http://schemas.microsoft.com/office/drawing/2014/main" id="{98EC1A73-33B9-C349-BACC-14E2C74B7E0F}"/>
                </a:ext>
              </a:extLst>
            </p:cNvPr>
            <p:cNvSpPr txBox="1"/>
            <p:nvPr/>
          </p:nvSpPr>
          <p:spPr>
            <a:xfrm>
              <a:off x="9238173" y="6080182"/>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bảng</a:t>
              </a:r>
              <a:endParaRPr lang="en-US" sz="400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EAC9A69-B3D2-C130-EEC0-D2293DB9C8B5}"/>
              </a:ext>
            </a:extLst>
          </p:cNvPr>
          <p:cNvGrpSpPr/>
          <p:nvPr/>
        </p:nvGrpSpPr>
        <p:grpSpPr>
          <a:xfrm>
            <a:off x="12934228" y="5299989"/>
            <a:ext cx="5217851" cy="4491711"/>
            <a:chOff x="12934228" y="5299989"/>
            <a:chExt cx="5217851" cy="4491711"/>
          </a:xfrm>
        </p:grpSpPr>
        <p:pic>
          <p:nvPicPr>
            <p:cNvPr id="22" name="Picture 21" descr="A white cell phone&#10;&#10;Description automatically generated with low confidence">
              <a:extLst>
                <a:ext uri="{FF2B5EF4-FFF2-40B4-BE49-F238E27FC236}">
                  <a16:creationId xmlns:a16="http://schemas.microsoft.com/office/drawing/2014/main" id="{3E1DF6F3-EA87-8338-E31C-6DDD56C388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92200" y="5299989"/>
              <a:ext cx="3708316" cy="3708316"/>
            </a:xfrm>
            <a:prstGeom prst="rect">
              <a:avLst/>
            </a:prstGeom>
          </p:spPr>
        </p:pic>
        <p:sp>
          <p:nvSpPr>
            <p:cNvPr id="37" name="TextBox 36">
              <a:extLst>
                <a:ext uri="{FF2B5EF4-FFF2-40B4-BE49-F238E27FC236}">
                  <a16:creationId xmlns:a16="http://schemas.microsoft.com/office/drawing/2014/main" id="{06430AFE-64FB-24FA-29A1-6420A772349D}"/>
                </a:ext>
              </a:extLst>
            </p:cNvPr>
            <p:cNvSpPr txBox="1"/>
            <p:nvPr/>
          </p:nvSpPr>
          <p:spPr>
            <a:xfrm>
              <a:off x="12934228" y="9083814"/>
              <a:ext cx="5217851" cy="707886"/>
            </a:xfrm>
            <a:prstGeom prst="rect">
              <a:avLst/>
            </a:prstGeom>
            <a:noFill/>
          </p:spPr>
          <p:txBody>
            <a:bodyPr wrap="square">
              <a:spAutoFit/>
            </a:bodyPr>
            <a:lstStyle/>
            <a:p>
              <a:pPr algn="ctr"/>
              <a:r>
                <a:rPr lang="en-US" sz="4000">
                  <a:solidFill>
                    <a:srgbClr val="000000"/>
                  </a:solidFill>
                  <a:latin typeface="Arial" panose="020B0604020202020204" pitchFamily="34" charset="0"/>
                  <a:cs typeface="Arial" panose="020B0604020202020204" pitchFamily="34" charset="0"/>
                </a:rPr>
                <a:t>Điện thoại thông minh</a:t>
              </a:r>
              <a:endParaRPr lang="en-US"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92877" flipH="1">
            <a:off x="-2737215" y="-1713314"/>
            <a:ext cx="5226651"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22969" y="8837116"/>
            <a:ext cx="5588000"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11708">
            <a:off x="2146972" y="364720"/>
            <a:ext cx="775086" cy="77508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74731" y="6354477"/>
            <a:ext cx="583359" cy="5833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5246">
            <a:off x="16167045" y="933380"/>
            <a:ext cx="1086873" cy="355704"/>
          </a:xfrm>
          <a:prstGeom prst="rect">
            <a:avLst/>
          </a:prstGeom>
        </p:spPr>
      </p:pic>
      <p:sp>
        <p:nvSpPr>
          <p:cNvPr id="15" name="TextBox 14">
            <a:extLst>
              <a:ext uri="{FF2B5EF4-FFF2-40B4-BE49-F238E27FC236}">
                <a16:creationId xmlns:a16="http://schemas.microsoft.com/office/drawing/2014/main" id="{A4333578-DA81-9B9F-3E3E-A44843A5A0AF}"/>
              </a:ext>
            </a:extLst>
          </p:cNvPr>
          <p:cNvSpPr txBox="1"/>
          <p:nvPr/>
        </p:nvSpPr>
        <p:spPr>
          <a:xfrm>
            <a:off x="3719512" y="879256"/>
            <a:ext cx="10848975" cy="769441"/>
          </a:xfrm>
          <a:prstGeom prst="rect">
            <a:avLst/>
          </a:prstGeom>
          <a:noFill/>
        </p:spPr>
        <p:txBody>
          <a:bodyPr wrap="square">
            <a:spAutoFit/>
          </a:bodyPr>
          <a:lstStyle/>
          <a:p>
            <a:pPr algn="ctr"/>
            <a:r>
              <a:rPr lang="en-US" sz="4400" b="1">
                <a:solidFill>
                  <a:srgbClr val="000000"/>
                </a:solidFill>
                <a:latin typeface="Arial" panose="020B0604020202020204" pitchFamily="34" charset="0"/>
                <a:cs typeface="Arial" panose="020B0604020202020204" pitchFamily="34" charset="0"/>
              </a:rPr>
              <a:t>Đặc điểm:</a:t>
            </a:r>
            <a:endParaRPr lang="en-US" sz="4400" b="1">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E6BC848-192B-3B02-0D59-6F26DDF3D8C3}"/>
              </a:ext>
            </a:extLst>
          </p:cNvPr>
          <p:cNvGrpSpPr/>
          <p:nvPr/>
        </p:nvGrpSpPr>
        <p:grpSpPr>
          <a:xfrm>
            <a:off x="2126337" y="1790700"/>
            <a:ext cx="14584144" cy="2819831"/>
            <a:chOff x="-1859143" y="2299150"/>
            <a:chExt cx="14584144" cy="2819831"/>
          </a:xfrm>
        </p:grpSpPr>
        <p:sp>
          <p:nvSpPr>
            <p:cNvPr id="17" name="TextBox 16">
              <a:extLst>
                <a:ext uri="{FF2B5EF4-FFF2-40B4-BE49-F238E27FC236}">
                  <a16:creationId xmlns:a16="http://schemas.microsoft.com/office/drawing/2014/main" id="{73CC68C3-AEE7-6EA2-C465-A74093664748}"/>
                </a:ext>
              </a:extLst>
            </p:cNvPr>
            <p:cNvSpPr txBox="1"/>
            <p:nvPr/>
          </p:nvSpPr>
          <p:spPr>
            <a:xfrm>
              <a:off x="-1859143" y="3298728"/>
              <a:ext cx="8066923" cy="82067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là ứng dụng trên Internet.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42">
              <a:extLst>
                <a:ext uri="{FF2B5EF4-FFF2-40B4-BE49-F238E27FC236}">
                  <a16:creationId xmlns:a16="http://schemas.microsoft.com/office/drawing/2014/main" id="{85526263-A323-AF2C-3CDC-E4C97495F6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16295" y="2299150"/>
              <a:ext cx="6408706" cy="2819831"/>
            </a:xfrm>
            <a:prstGeom prst="rect">
              <a:avLst/>
            </a:prstGeom>
          </p:spPr>
        </p:pic>
      </p:grpSp>
      <p:grpSp>
        <p:nvGrpSpPr>
          <p:cNvPr id="23" name="Group 22">
            <a:extLst>
              <a:ext uri="{FF2B5EF4-FFF2-40B4-BE49-F238E27FC236}">
                <a16:creationId xmlns:a16="http://schemas.microsoft.com/office/drawing/2014/main" id="{86FAEBA3-F5C2-28E1-782A-2A7A1133C50D}"/>
              </a:ext>
            </a:extLst>
          </p:cNvPr>
          <p:cNvGrpSpPr/>
          <p:nvPr/>
        </p:nvGrpSpPr>
        <p:grpSpPr>
          <a:xfrm>
            <a:off x="778547" y="4311342"/>
            <a:ext cx="16157845" cy="5136101"/>
            <a:chOff x="778547" y="4311342"/>
            <a:chExt cx="16157845" cy="5136101"/>
          </a:xfrm>
        </p:grpSpPr>
        <p:pic>
          <p:nvPicPr>
            <p:cNvPr id="18" name="Picture 44">
              <a:extLst>
                <a:ext uri="{FF2B5EF4-FFF2-40B4-BE49-F238E27FC236}">
                  <a16:creationId xmlns:a16="http://schemas.microsoft.com/office/drawing/2014/main" id="{FB9F8391-7C67-5468-F63A-A94009841758}"/>
                </a:ext>
              </a:extLst>
            </p:cNvPr>
            <p:cNvPicPr>
              <a:picLocks noChangeAspect="1"/>
            </p:cNvPicPr>
            <p:nvPr/>
          </p:nvPicPr>
          <p:blipFill>
            <a:blip r:embed="rId14"/>
            <a:srcRect/>
            <a:stretch>
              <a:fillRect/>
            </a:stretch>
          </p:blipFill>
          <p:spPr>
            <a:xfrm>
              <a:off x="778547" y="4311342"/>
              <a:ext cx="6637934" cy="5136101"/>
            </a:xfrm>
            <a:prstGeom prst="rect">
              <a:avLst/>
            </a:prstGeom>
          </p:spPr>
        </p:pic>
        <p:sp>
          <p:nvSpPr>
            <p:cNvPr id="22" name="TextBox 21">
              <a:extLst>
                <a:ext uri="{FF2B5EF4-FFF2-40B4-BE49-F238E27FC236}">
                  <a16:creationId xmlns:a16="http://schemas.microsoft.com/office/drawing/2014/main" id="{55919CDD-FF51-1525-E473-7DA0D34440A2}"/>
                </a:ext>
              </a:extLst>
            </p:cNvPr>
            <p:cNvSpPr txBox="1"/>
            <p:nvPr/>
          </p:nvSpPr>
          <p:spPr>
            <a:xfrm>
              <a:off x="7485650" y="5504402"/>
              <a:ext cx="9450742" cy="331366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trên mạng xã hội là do người dùng tự tạo ra và chia sẻ dưới dạng văn bản, hình ảnh, âm thanh, video. Nội dung được đăng tải lên và được hiển thị ngay lập tức.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92877" flipH="1">
            <a:off x="-2737215" y="-1713314"/>
            <a:ext cx="5226651"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22969" y="8837116"/>
            <a:ext cx="5588000"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11708">
            <a:off x="2146972" y="364720"/>
            <a:ext cx="775086" cy="77508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74731" y="6354477"/>
            <a:ext cx="583359" cy="5833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5246">
            <a:off x="16167045" y="933380"/>
            <a:ext cx="1086873" cy="355704"/>
          </a:xfrm>
          <a:prstGeom prst="rect">
            <a:avLst/>
          </a:prstGeom>
        </p:spPr>
      </p:pic>
      <p:grpSp>
        <p:nvGrpSpPr>
          <p:cNvPr id="2" name="Group 1">
            <a:extLst>
              <a:ext uri="{FF2B5EF4-FFF2-40B4-BE49-F238E27FC236}">
                <a16:creationId xmlns:a16="http://schemas.microsoft.com/office/drawing/2014/main" id="{7A328FA7-1CB9-DCAD-5870-2C6473DFE895}"/>
              </a:ext>
            </a:extLst>
          </p:cNvPr>
          <p:cNvGrpSpPr/>
          <p:nvPr/>
        </p:nvGrpSpPr>
        <p:grpSpPr>
          <a:xfrm>
            <a:off x="2040971" y="4620541"/>
            <a:ext cx="14669510" cy="4866359"/>
            <a:chOff x="2040971" y="4384348"/>
            <a:chExt cx="14669510" cy="4866359"/>
          </a:xfrm>
        </p:grpSpPr>
        <p:sp>
          <p:nvSpPr>
            <p:cNvPr id="22" name="TextBox 21">
              <a:extLst>
                <a:ext uri="{FF2B5EF4-FFF2-40B4-BE49-F238E27FC236}">
                  <a16:creationId xmlns:a16="http://schemas.microsoft.com/office/drawing/2014/main" id="{55919CDD-FF51-1525-E473-7DA0D34440A2}"/>
                </a:ext>
              </a:extLst>
            </p:cNvPr>
            <p:cNvSpPr txBox="1"/>
            <p:nvPr/>
          </p:nvSpPr>
          <p:spPr>
            <a:xfrm>
              <a:off x="7561966" y="5825133"/>
              <a:ext cx="9148515" cy="2482667"/>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Phát triển cộng đồng trên mạng xã hội bằng cách kết nối tài khoản của người dùng với tài khoản của các cá nhân, tổ chức khác.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CE624D9A-0E43-32BB-28A8-CB0AD29003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40971" y="4384348"/>
              <a:ext cx="4997545" cy="4866359"/>
            </a:xfrm>
            <a:prstGeom prst="rect">
              <a:avLst/>
            </a:prstGeom>
          </p:spPr>
        </p:pic>
      </p:grpSp>
      <p:grpSp>
        <p:nvGrpSpPr>
          <p:cNvPr id="7" name="Group 6">
            <a:extLst>
              <a:ext uri="{FF2B5EF4-FFF2-40B4-BE49-F238E27FC236}">
                <a16:creationId xmlns:a16="http://schemas.microsoft.com/office/drawing/2014/main" id="{EF2C52FF-54A1-3004-57FB-8AF87167FE65}"/>
              </a:ext>
            </a:extLst>
          </p:cNvPr>
          <p:cNvGrpSpPr/>
          <p:nvPr/>
        </p:nvGrpSpPr>
        <p:grpSpPr>
          <a:xfrm>
            <a:off x="2837922" y="1698962"/>
            <a:ext cx="11632883" cy="3444538"/>
            <a:chOff x="2837922" y="1545161"/>
            <a:chExt cx="11632883" cy="3444538"/>
          </a:xfrm>
        </p:grpSpPr>
        <p:sp>
          <p:nvSpPr>
            <p:cNvPr id="17" name="TextBox 16">
              <a:extLst>
                <a:ext uri="{FF2B5EF4-FFF2-40B4-BE49-F238E27FC236}">
                  <a16:creationId xmlns:a16="http://schemas.microsoft.com/office/drawing/2014/main" id="{73CC68C3-AEE7-6EA2-C465-A74093664748}"/>
                </a:ext>
              </a:extLst>
            </p:cNvPr>
            <p:cNvSpPr txBox="1"/>
            <p:nvPr/>
          </p:nvSpPr>
          <p:spPr>
            <a:xfrm>
              <a:off x="2837922" y="2267985"/>
              <a:ext cx="7637147" cy="1651671"/>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dùng tạo ra hồ sơ cá nhân, kết bạn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1B86A63-96EC-B6F3-42F9-F988EAAD5E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4268" y="1545161"/>
              <a:ext cx="3886537" cy="3444538"/>
            </a:xfrm>
            <a:prstGeom prst="rect">
              <a:avLst/>
            </a:prstGeom>
          </p:spPr>
        </p:pic>
      </p:grpSp>
      <p:sp>
        <p:nvSpPr>
          <p:cNvPr id="21" name="TextBox 20">
            <a:extLst>
              <a:ext uri="{FF2B5EF4-FFF2-40B4-BE49-F238E27FC236}">
                <a16:creationId xmlns:a16="http://schemas.microsoft.com/office/drawing/2014/main" id="{FD6106DF-9403-54E4-3FB2-A00B718AC33A}"/>
              </a:ext>
            </a:extLst>
          </p:cNvPr>
          <p:cNvSpPr txBox="1"/>
          <p:nvPr/>
        </p:nvSpPr>
        <p:spPr>
          <a:xfrm>
            <a:off x="3719512" y="879256"/>
            <a:ext cx="10848975" cy="769441"/>
          </a:xfrm>
          <a:prstGeom prst="rect">
            <a:avLst/>
          </a:prstGeom>
          <a:noFill/>
        </p:spPr>
        <p:txBody>
          <a:bodyPr wrap="square">
            <a:spAutoFit/>
          </a:bodyPr>
          <a:lstStyle/>
          <a:p>
            <a:pPr algn="ctr"/>
            <a:r>
              <a:rPr lang="en-US" sz="4400" b="1">
                <a:solidFill>
                  <a:srgbClr val="000000"/>
                </a:solidFill>
                <a:latin typeface="Arial" panose="020B0604020202020204" pitchFamily="34" charset="0"/>
                <a:cs typeface="Arial" panose="020B0604020202020204" pitchFamily="34" charset="0"/>
              </a:rPr>
              <a:t>Đặc điểm:</a:t>
            </a:r>
            <a:endParaRPr lang="en-US" sz="4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255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07103">
            <a:off x="5670789" y="4247492"/>
            <a:ext cx="16079657" cy="105321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2811352" y="-358603"/>
            <a:ext cx="5622704" cy="368287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74617" y="2288240"/>
            <a:ext cx="369366" cy="36936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7513" y="9017113"/>
            <a:ext cx="482375" cy="482375"/>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63837" y="801387"/>
            <a:ext cx="454625" cy="454625"/>
          </a:xfrm>
          <a:prstGeom prst="rect">
            <a:avLst/>
          </a:prstGeom>
        </p:spPr>
      </p:pic>
      <p:grpSp>
        <p:nvGrpSpPr>
          <p:cNvPr id="13" name="Group 12">
            <a:extLst>
              <a:ext uri="{FF2B5EF4-FFF2-40B4-BE49-F238E27FC236}">
                <a16:creationId xmlns:a16="http://schemas.microsoft.com/office/drawing/2014/main" id="{C97731CC-9DEA-56CE-2CEC-D33D396719F6}"/>
              </a:ext>
            </a:extLst>
          </p:cNvPr>
          <p:cNvGrpSpPr/>
          <p:nvPr/>
        </p:nvGrpSpPr>
        <p:grpSpPr>
          <a:xfrm>
            <a:off x="5474437" y="948663"/>
            <a:ext cx="7339125" cy="1410008"/>
            <a:chOff x="5783537" y="400002"/>
            <a:chExt cx="7339125" cy="1410008"/>
          </a:xfrm>
        </p:grpSpPr>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547817">
              <a:off x="12080642" y="632676"/>
              <a:ext cx="1042020" cy="73071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789726">
              <a:off x="5780260" y="519916"/>
              <a:ext cx="802769" cy="562942"/>
            </a:xfrm>
            <a:prstGeom prst="rect">
              <a:avLst/>
            </a:prstGeom>
          </p:spPr>
        </p:pic>
        <p:sp>
          <p:nvSpPr>
            <p:cNvPr id="12" name="TextBox 9">
              <a:extLst>
                <a:ext uri="{FF2B5EF4-FFF2-40B4-BE49-F238E27FC236}">
                  <a16:creationId xmlns:a16="http://schemas.microsoft.com/office/drawing/2014/main" id="{927ABCAB-E134-F35E-FC4F-D78B699DC9B5}"/>
                </a:ext>
              </a:extLst>
            </p:cNvPr>
            <p:cNvSpPr txBox="1"/>
            <p:nvPr/>
          </p:nvSpPr>
          <p:spPr>
            <a:xfrm>
              <a:off x="5783537" y="702014"/>
              <a:ext cx="6916746" cy="1107996"/>
            </a:xfrm>
            <a:prstGeom prst="rect">
              <a:avLst/>
            </a:prstGeom>
          </p:spPr>
          <p:txBody>
            <a:bodyPr wrap="square" lIns="0" tIns="0" rIns="0" bIns="0" rtlCol="0" anchor="t">
              <a:spAutoFit/>
            </a:bodyPr>
            <a:lstStyle/>
            <a:p>
              <a:pPr algn="ctr"/>
              <a:r>
                <a:rPr lang="en-US" sz="7200" b="1">
                  <a:solidFill>
                    <a:srgbClr val="3F3A6D"/>
                  </a:solidFill>
                  <a:latin typeface="Arial" panose="020B0604020202020204" pitchFamily="34" charset="0"/>
                  <a:cs typeface="Arial" panose="020B0604020202020204" pitchFamily="34" charset="0"/>
                </a:rPr>
                <a:t>KHỞI ĐỘNG</a:t>
              </a:r>
            </a:p>
          </p:txBody>
        </p:sp>
      </p:grpSp>
      <p:sp>
        <p:nvSpPr>
          <p:cNvPr id="15" name="TextBox 14">
            <a:extLst>
              <a:ext uri="{FF2B5EF4-FFF2-40B4-BE49-F238E27FC236}">
                <a16:creationId xmlns:a16="http://schemas.microsoft.com/office/drawing/2014/main" id="{641C51F4-EB4B-9F62-9266-CC2E7697E321}"/>
              </a:ext>
            </a:extLst>
          </p:cNvPr>
          <p:cNvSpPr txBox="1"/>
          <p:nvPr/>
        </p:nvSpPr>
        <p:spPr>
          <a:xfrm>
            <a:off x="3375025" y="2358671"/>
            <a:ext cx="11537950" cy="182492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đã biết sử dụng những công cụ nào sau đây để trao đổi thông tin trên Internet?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4345957-E735-5296-F78F-8606DF6F72AC}"/>
              </a:ext>
            </a:extLst>
          </p:cNvPr>
          <p:cNvGrpSpPr/>
          <p:nvPr/>
        </p:nvGrpSpPr>
        <p:grpSpPr>
          <a:xfrm>
            <a:off x="217166" y="4813407"/>
            <a:ext cx="4138569" cy="3682893"/>
            <a:chOff x="1049177" y="4415752"/>
            <a:chExt cx="4138569" cy="3682893"/>
          </a:xfrm>
        </p:grpSpPr>
        <p:pic>
          <p:nvPicPr>
            <p:cNvPr id="16" name="Picture 24">
              <a:extLst>
                <a:ext uri="{FF2B5EF4-FFF2-40B4-BE49-F238E27FC236}">
                  <a16:creationId xmlns:a16="http://schemas.microsoft.com/office/drawing/2014/main" id="{6220385C-6E85-F7D6-811E-AAC49466CA6E}"/>
                </a:ext>
              </a:extLst>
            </p:cNvPr>
            <p:cNvPicPr>
              <a:picLocks noChangeAspect="1"/>
            </p:cNvPicPr>
            <p:nvPr/>
          </p:nvPicPr>
          <p:blipFill>
            <a:blip r:embed="rId10"/>
            <a:srcRect/>
            <a:stretch>
              <a:fillRect/>
            </a:stretch>
          </p:blipFill>
          <p:spPr>
            <a:xfrm>
              <a:off x="1049177" y="4415752"/>
              <a:ext cx="4138569" cy="2819400"/>
            </a:xfrm>
            <a:prstGeom prst="rect">
              <a:avLst/>
            </a:prstGeom>
          </p:spPr>
        </p:pic>
        <p:sp>
          <p:nvSpPr>
            <p:cNvPr id="17" name="TextBox 16">
              <a:extLst>
                <a:ext uri="{FF2B5EF4-FFF2-40B4-BE49-F238E27FC236}">
                  <a16:creationId xmlns:a16="http://schemas.microsoft.com/office/drawing/2014/main" id="{7111D269-FDD8-0C8B-E65E-2BCCED8C7E52}"/>
                </a:ext>
              </a:extLst>
            </p:cNvPr>
            <p:cNvSpPr txBox="1"/>
            <p:nvPr/>
          </p:nvSpPr>
          <p:spPr>
            <a:xfrm>
              <a:off x="1347438" y="7197052"/>
              <a:ext cx="3542046"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1) Thư điện tử</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58C3489-5E6E-7A3C-D5A4-450218075656}"/>
              </a:ext>
            </a:extLst>
          </p:cNvPr>
          <p:cNvGrpSpPr/>
          <p:nvPr/>
        </p:nvGrpSpPr>
        <p:grpSpPr>
          <a:xfrm>
            <a:off x="4330358" y="5006599"/>
            <a:ext cx="3594442" cy="3488545"/>
            <a:chOff x="5956830" y="4610100"/>
            <a:chExt cx="3594442" cy="3488545"/>
          </a:xfrm>
        </p:grpSpPr>
        <p:pic>
          <p:nvPicPr>
            <p:cNvPr id="19" name="Picture 4">
              <a:extLst>
                <a:ext uri="{FF2B5EF4-FFF2-40B4-BE49-F238E27FC236}">
                  <a16:creationId xmlns:a16="http://schemas.microsoft.com/office/drawing/2014/main" id="{8248737E-4709-349A-616A-5C5FEBF308D6}"/>
                </a:ext>
              </a:extLst>
            </p:cNvPr>
            <p:cNvPicPr>
              <a:picLocks noChangeAspect="1"/>
            </p:cNvPicPr>
            <p:nvPr/>
          </p:nvPicPr>
          <p:blipFill>
            <a:blip r:embed="rId11"/>
            <a:srcRect/>
            <a:stretch>
              <a:fillRect/>
            </a:stretch>
          </p:blipFill>
          <p:spPr>
            <a:xfrm>
              <a:off x="6540601" y="4610100"/>
              <a:ext cx="3010671" cy="2634338"/>
            </a:xfrm>
            <a:prstGeom prst="rect">
              <a:avLst/>
            </a:prstGeom>
          </p:spPr>
        </p:pic>
        <p:sp>
          <p:nvSpPr>
            <p:cNvPr id="20" name="TextBox 19">
              <a:extLst>
                <a:ext uri="{FF2B5EF4-FFF2-40B4-BE49-F238E27FC236}">
                  <a16:creationId xmlns:a16="http://schemas.microsoft.com/office/drawing/2014/main" id="{A633DC73-C3CF-F496-C039-55CD85F1CFB3}"/>
                </a:ext>
              </a:extLst>
            </p:cNvPr>
            <p:cNvSpPr txBox="1"/>
            <p:nvPr/>
          </p:nvSpPr>
          <p:spPr>
            <a:xfrm>
              <a:off x="5956830" y="7197052"/>
              <a:ext cx="3542046"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2) Chat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4974D87F-7E72-3B98-482F-91CFF639CF23}"/>
              </a:ext>
            </a:extLst>
          </p:cNvPr>
          <p:cNvGrpSpPr/>
          <p:nvPr/>
        </p:nvGrpSpPr>
        <p:grpSpPr>
          <a:xfrm>
            <a:off x="7963746" y="4571847"/>
            <a:ext cx="5523654" cy="3923297"/>
            <a:chOff x="8981623" y="4174192"/>
            <a:chExt cx="5523654" cy="3923297"/>
          </a:xfrm>
        </p:grpSpPr>
        <p:pic>
          <p:nvPicPr>
            <p:cNvPr id="22" name="Picture 14">
              <a:extLst>
                <a:ext uri="{FF2B5EF4-FFF2-40B4-BE49-F238E27FC236}">
                  <a16:creationId xmlns:a16="http://schemas.microsoft.com/office/drawing/2014/main" id="{695D7DD4-48B8-1AD6-FA1D-7C52A16373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766374" y="4174192"/>
              <a:ext cx="3961042" cy="3302519"/>
            </a:xfrm>
            <a:prstGeom prst="rect">
              <a:avLst/>
            </a:prstGeom>
          </p:spPr>
        </p:pic>
        <p:sp>
          <p:nvSpPr>
            <p:cNvPr id="23" name="TextBox 22">
              <a:extLst>
                <a:ext uri="{FF2B5EF4-FFF2-40B4-BE49-F238E27FC236}">
                  <a16:creationId xmlns:a16="http://schemas.microsoft.com/office/drawing/2014/main" id="{1F8DC9EF-7EFC-25B7-8941-FE846E1E1068}"/>
                </a:ext>
              </a:extLst>
            </p:cNvPr>
            <p:cNvSpPr txBox="1"/>
            <p:nvPr/>
          </p:nvSpPr>
          <p:spPr>
            <a:xfrm>
              <a:off x="8981623" y="7195896"/>
              <a:ext cx="5523654"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3) Diễn đàn trực tuyến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9CEC448E-62AE-556F-13FE-5A30611F67A7}"/>
              </a:ext>
            </a:extLst>
          </p:cNvPr>
          <p:cNvGrpSpPr/>
          <p:nvPr/>
        </p:nvGrpSpPr>
        <p:grpSpPr>
          <a:xfrm>
            <a:off x="13710617" y="4551313"/>
            <a:ext cx="3854450" cy="3926533"/>
            <a:chOff x="13710617" y="4153658"/>
            <a:chExt cx="3854450" cy="3926533"/>
          </a:xfrm>
        </p:grpSpPr>
        <p:pic>
          <p:nvPicPr>
            <p:cNvPr id="26" name="Picture 8">
              <a:extLst>
                <a:ext uri="{FF2B5EF4-FFF2-40B4-BE49-F238E27FC236}">
                  <a16:creationId xmlns:a16="http://schemas.microsoft.com/office/drawing/2014/main" id="{BC1661DD-3EC6-03ED-D2FF-5F8C8493F4B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48400" y="4153658"/>
              <a:ext cx="3176675" cy="3009900"/>
            </a:xfrm>
            <a:prstGeom prst="rect">
              <a:avLst/>
            </a:prstGeom>
          </p:spPr>
        </p:pic>
        <p:sp>
          <p:nvSpPr>
            <p:cNvPr id="27" name="TextBox 26">
              <a:extLst>
                <a:ext uri="{FF2B5EF4-FFF2-40B4-BE49-F238E27FC236}">
                  <a16:creationId xmlns:a16="http://schemas.microsoft.com/office/drawing/2014/main" id="{1CB4D8C8-2413-2EB0-E5CB-936A9D49A264}"/>
                </a:ext>
              </a:extLst>
            </p:cNvPr>
            <p:cNvSpPr txBox="1"/>
            <p:nvPr/>
          </p:nvSpPr>
          <p:spPr>
            <a:xfrm>
              <a:off x="13710617" y="7178598"/>
              <a:ext cx="3854450"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4)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AA874A3-456B-56FA-0F43-223E9B76B793}"/>
              </a:ext>
            </a:extLst>
          </p:cNvPr>
          <p:cNvGrpSpPr/>
          <p:nvPr/>
        </p:nvGrpSpPr>
        <p:grpSpPr>
          <a:xfrm>
            <a:off x="1710872" y="3998293"/>
            <a:ext cx="14866255" cy="5107607"/>
            <a:chOff x="3370208" y="1820853"/>
            <a:chExt cx="14866255" cy="5107607"/>
          </a:xfrm>
        </p:grpSpPr>
        <p:pic>
          <p:nvPicPr>
            <p:cNvPr id="20" name="Picture 5">
              <a:extLst>
                <a:ext uri="{FF2B5EF4-FFF2-40B4-BE49-F238E27FC236}">
                  <a16:creationId xmlns:a16="http://schemas.microsoft.com/office/drawing/2014/main" id="{B44F575C-451E-77F6-53F8-6A0EB74E02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4861">
              <a:off x="3370208" y="1820853"/>
              <a:ext cx="14866255" cy="5107607"/>
            </a:xfrm>
            <a:prstGeom prst="rect">
              <a:avLst/>
            </a:prstGeom>
          </p:spPr>
        </p:pic>
        <p:sp>
          <p:nvSpPr>
            <p:cNvPr id="21" name="TextBox 20">
              <a:extLst>
                <a:ext uri="{FF2B5EF4-FFF2-40B4-BE49-F238E27FC236}">
                  <a16:creationId xmlns:a16="http://schemas.microsoft.com/office/drawing/2014/main" id="{72491EEA-8A28-6CB8-C863-01338A5387D6}"/>
                </a:ext>
              </a:extLst>
            </p:cNvPr>
            <p:cNvSpPr txBox="1"/>
            <p:nvPr/>
          </p:nvSpPr>
          <p:spPr>
            <a:xfrm>
              <a:off x="3921304" y="2498253"/>
              <a:ext cx="13948574"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3. CHỨC NĂNG CƠ BẢN CỦA MẠNG XÃ HỘI</a:t>
              </a:r>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0611">
            <a:off x="3153977" y="530851"/>
            <a:ext cx="5060832" cy="407627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93893" y="1157886"/>
            <a:ext cx="785816" cy="80334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62400" y="7660726"/>
            <a:ext cx="650800" cy="62476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07456" y="8861321"/>
            <a:ext cx="522365" cy="52236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614937">
            <a:off x="849619" y="965823"/>
            <a:ext cx="211525" cy="622133"/>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005150" y="939696"/>
            <a:ext cx="309456" cy="309456"/>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676659" y="1160474"/>
            <a:ext cx="399084" cy="399084"/>
          </a:xfrm>
          <a:prstGeom prst="rect">
            <a:avLst/>
          </a:prstGeom>
        </p:spPr>
      </p:pic>
    </p:spTree>
    <p:extLst>
      <p:ext uri="{BB962C8B-B14F-4D97-AF65-F5344CB8AC3E}">
        <p14:creationId xmlns:p14="http://schemas.microsoft.com/office/powerpoint/2010/main" val="1832127501"/>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752888">
            <a:off x="-2355636" y="8173703"/>
            <a:ext cx="5403192" cy="31240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1084">
            <a:off x="681178" y="8556367"/>
            <a:ext cx="1205023" cy="11342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29454" y="-779456"/>
            <a:ext cx="3272835" cy="313002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69451">
            <a:off x="16084231" y="319440"/>
            <a:ext cx="808704" cy="761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82256">
            <a:off x="11978863" y="7902866"/>
            <a:ext cx="10054702" cy="897610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428970">
            <a:off x="15327364" y="3793670"/>
            <a:ext cx="689545" cy="689545"/>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855490" y="423395"/>
            <a:ext cx="420412" cy="605305"/>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70894" y="8955647"/>
            <a:ext cx="420412" cy="60530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29189">
            <a:off x="1830382" y="5896455"/>
            <a:ext cx="959230" cy="313930"/>
          </a:xfrm>
          <a:prstGeom prst="rect">
            <a:avLst/>
          </a:prstGeom>
        </p:spPr>
      </p:pic>
      <p:pic>
        <p:nvPicPr>
          <p:cNvPr id="18" name="Picture 18">
            <a:extLst>
              <a:ext uri="{FF2B5EF4-FFF2-40B4-BE49-F238E27FC236}">
                <a16:creationId xmlns:a16="http://schemas.microsoft.com/office/drawing/2014/main" id="{D15DF5C9-D7C7-C019-F6EA-A03C8E8C8807}"/>
              </a:ext>
            </a:extLst>
          </p:cNvPr>
          <p:cNvPicPr>
            <a:picLocks noChangeAspect="1"/>
          </p:cNvPicPr>
          <p:nvPr/>
        </p:nvPicPr>
        <p:blipFill>
          <a:blip r:embed="rId16"/>
          <a:srcRect/>
          <a:stretch>
            <a:fillRect/>
          </a:stretch>
        </p:blipFill>
        <p:spPr>
          <a:xfrm>
            <a:off x="2130512" y="901211"/>
            <a:ext cx="4998658" cy="7559405"/>
          </a:xfrm>
          <a:prstGeom prst="rect">
            <a:avLst/>
          </a:prstGeom>
        </p:spPr>
      </p:pic>
      <p:sp>
        <p:nvSpPr>
          <p:cNvPr id="19" name="Speech Bubble: Oval 18">
            <a:extLst>
              <a:ext uri="{FF2B5EF4-FFF2-40B4-BE49-F238E27FC236}">
                <a16:creationId xmlns:a16="http://schemas.microsoft.com/office/drawing/2014/main" id="{FC88C07B-2047-DF9C-AF95-0D558D168651}"/>
              </a:ext>
            </a:extLst>
          </p:cNvPr>
          <p:cNvSpPr/>
          <p:nvPr/>
        </p:nvSpPr>
        <p:spPr>
          <a:xfrm>
            <a:off x="6823416" y="1735816"/>
            <a:ext cx="10578038" cy="5943600"/>
          </a:xfrm>
          <a:prstGeom prst="wedgeEllipseCallout">
            <a:avLst>
              <a:gd name="adj1" fmla="val -66722"/>
              <a:gd name="adj2" fmla="val -7585"/>
            </a:avLst>
          </a:prstGeom>
          <a:solidFill>
            <a:srgbClr val="C9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quan sát giáo viên thực hiện một số thao tác trên mạng xã hội và cho biết mạng xã hội đã giúp giáo viên làm những gì?</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4589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47497">
            <a:off x="15856301" y="-938307"/>
            <a:ext cx="3709899" cy="294009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7471">
            <a:off x="-809340" y="7572694"/>
            <a:ext cx="7089475" cy="68236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1567">
            <a:off x="15776581" y="231329"/>
            <a:ext cx="647480" cy="67702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4528" y="3764187"/>
            <a:ext cx="728961" cy="728961"/>
          </a:xfrm>
          <a:prstGeom prst="rect">
            <a:avLst/>
          </a:prstGeom>
        </p:spPr>
      </p:pic>
      <p:pic>
        <p:nvPicPr>
          <p:cNvPr id="13" name="Picture 51">
            <a:extLst>
              <a:ext uri="{FF2B5EF4-FFF2-40B4-BE49-F238E27FC236}">
                <a16:creationId xmlns:a16="http://schemas.microsoft.com/office/drawing/2014/main" id="{7DE14314-CE42-4DC8-3EAB-B6762493830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63400" y="1790700"/>
            <a:ext cx="6202785" cy="7495816"/>
          </a:xfrm>
          <a:prstGeom prst="rect">
            <a:avLst/>
          </a:prstGeom>
        </p:spPr>
      </p:pic>
      <p:sp>
        <p:nvSpPr>
          <p:cNvPr id="5" name="Speech Bubble: Rectangle with Corners Rounded 4">
            <a:extLst>
              <a:ext uri="{FF2B5EF4-FFF2-40B4-BE49-F238E27FC236}">
                <a16:creationId xmlns:a16="http://schemas.microsoft.com/office/drawing/2014/main" id="{37371307-7DBD-5EF0-56B9-35586FBB84DD}"/>
              </a:ext>
            </a:extLst>
          </p:cNvPr>
          <p:cNvSpPr/>
          <p:nvPr/>
        </p:nvSpPr>
        <p:spPr>
          <a:xfrm>
            <a:off x="1836960" y="2247900"/>
            <a:ext cx="8610600" cy="4839040"/>
          </a:xfrm>
          <a:prstGeom prst="wedgeRoundRectCallout">
            <a:avLst>
              <a:gd name="adj1" fmla="val 67845"/>
              <a:gd name="adj2" fmla="val 29431"/>
              <a:gd name="adj3" fmla="val 16667"/>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Em hãy đọc mục 3 – SGK tr.23 và nêu những chức năng của mạng xã hội.</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5001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98489">
            <a:off x="17370929" y="-485969"/>
            <a:ext cx="1834142" cy="2192996"/>
          </a:xfrm>
          <a:prstGeom prst="rect">
            <a:avLst/>
          </a:prstGeom>
        </p:spPr>
      </p:pic>
      <p:sp>
        <p:nvSpPr>
          <p:cNvPr id="16" name="TextBox 15">
            <a:extLst>
              <a:ext uri="{FF2B5EF4-FFF2-40B4-BE49-F238E27FC236}">
                <a16:creationId xmlns:a16="http://schemas.microsoft.com/office/drawing/2014/main" id="{27C41EA5-5834-D415-6CF7-D216DB98F70F}"/>
              </a:ext>
            </a:extLst>
          </p:cNvPr>
          <p:cNvSpPr txBox="1"/>
          <p:nvPr/>
        </p:nvSpPr>
        <p:spPr>
          <a:xfrm>
            <a:off x="769424" y="2794748"/>
            <a:ext cx="8698425" cy="469750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trang thông tin cá nhân, chia sẻ những ý tưởng của mình, bài viết, hình ảnh, video.</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Thông báo về một số hoạt động, sự kiện trên mạng hay ngoài đời.</a:t>
            </a:r>
          </a:p>
        </p:txBody>
      </p:sp>
      <p:pic>
        <p:nvPicPr>
          <p:cNvPr id="18" name="Picture 17" descr="Graphical user interface, website&#10;&#10;Description automatically generated">
            <a:extLst>
              <a:ext uri="{FF2B5EF4-FFF2-40B4-BE49-F238E27FC236}">
                <a16:creationId xmlns:a16="http://schemas.microsoft.com/office/drawing/2014/main" id="{B573EFF8-6A0C-4668-0094-DF3F384E63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7000" y="434574"/>
            <a:ext cx="6800672" cy="3672577"/>
          </a:xfrm>
          <a:prstGeom prst="rect">
            <a:avLst/>
          </a:prstGeom>
        </p:spPr>
      </p:pic>
      <p:pic>
        <p:nvPicPr>
          <p:cNvPr id="20" name="Picture 19">
            <a:extLst>
              <a:ext uri="{FF2B5EF4-FFF2-40B4-BE49-F238E27FC236}">
                <a16:creationId xmlns:a16="http://schemas.microsoft.com/office/drawing/2014/main" id="{6474513E-0F40-12D4-6988-A1521A872A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7000" y="4373527"/>
            <a:ext cx="6800672" cy="5447721"/>
          </a:xfrm>
          <a:prstGeom prst="rect">
            <a:avLst/>
          </a:prstGeom>
        </p:spPr>
      </p:pic>
    </p:spTree>
    <p:extLst>
      <p:ext uri="{BB962C8B-B14F-4D97-AF65-F5344CB8AC3E}">
        <p14:creationId xmlns:p14="http://schemas.microsoft.com/office/powerpoint/2010/main" val="2799928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arn(in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BF472221-70D8-EA48-4E18-1CFAAE7B0102}"/>
              </a:ext>
            </a:extLst>
          </p:cNvPr>
          <p:cNvPicPr>
            <a:picLocks noChangeAspect="1"/>
          </p:cNvPicPr>
          <p:nvPr/>
        </p:nvPicPr>
        <p:blipFill rotWithShape="1">
          <a:blip r:embed="rId2">
            <a:extLst>
              <a:ext uri="{28A0092B-C50C-407E-A947-70E740481C1C}">
                <a14:useLocalDpi xmlns:a14="http://schemas.microsoft.com/office/drawing/2010/main" val="0"/>
              </a:ext>
            </a:extLst>
          </a:blip>
          <a:srcRect l="63180" t="12625" r="8878" b="1927"/>
          <a:stretch/>
        </p:blipFill>
        <p:spPr>
          <a:xfrm>
            <a:off x="10744200" y="610529"/>
            <a:ext cx="5562599" cy="911812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98489">
            <a:off x="17370929" y="-485969"/>
            <a:ext cx="1834142" cy="2192996"/>
          </a:xfrm>
          <a:prstGeom prst="rect">
            <a:avLst/>
          </a:prstGeom>
        </p:spPr>
      </p:pic>
      <p:sp>
        <p:nvSpPr>
          <p:cNvPr id="16" name="TextBox 15">
            <a:extLst>
              <a:ext uri="{FF2B5EF4-FFF2-40B4-BE49-F238E27FC236}">
                <a16:creationId xmlns:a16="http://schemas.microsoft.com/office/drawing/2014/main" id="{27C41EA5-5834-D415-6CF7-D216DB98F70F}"/>
              </a:ext>
            </a:extLst>
          </p:cNvPr>
          <p:cNvSpPr txBox="1"/>
          <p:nvPr/>
        </p:nvSpPr>
        <p:spPr>
          <a:xfrm>
            <a:off x="609600" y="2281787"/>
            <a:ext cx="8698425" cy="5723426"/>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Bình luận, bày tỏ ý kiến đối với nội dung ở các trang của bạn bè.</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Qua Messenger, em còn có thể gửi tin nhắn cho bạn.</a:t>
            </a:r>
          </a:p>
          <a:p>
            <a:pPr marL="571500" indent="-571500" algn="just">
              <a:lnSpc>
                <a:spcPct val="150000"/>
              </a:lnSpc>
              <a:spcAft>
                <a:spcPts val="800"/>
              </a:spcAft>
              <a:buFontTx/>
              <a:buChar char="-"/>
            </a:pPr>
            <a:r>
              <a:rPr lang="vi-VN" sz="4000">
                <a:solidFill>
                  <a:srgbClr val="000000"/>
                </a:solidFill>
                <a:ea typeface="Calibri" panose="020F0502020204030204" pitchFamily="34" charset="0"/>
                <a:cs typeface="Arial" panose="020B0604020202020204" pitchFamily="34" charset="0"/>
              </a:rPr>
              <a:t>Thực hiện cuộc gọi trực tiếp như gọi điện thoại hay cuộc gọi video.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085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98489">
            <a:off x="17370929" y="-485969"/>
            <a:ext cx="1834142" cy="2192996"/>
          </a:xfrm>
          <a:prstGeom prst="rect">
            <a:avLst/>
          </a:prstGeom>
        </p:spPr>
      </p:pic>
      <p:grpSp>
        <p:nvGrpSpPr>
          <p:cNvPr id="11" name="Group 10">
            <a:extLst>
              <a:ext uri="{FF2B5EF4-FFF2-40B4-BE49-F238E27FC236}">
                <a16:creationId xmlns:a16="http://schemas.microsoft.com/office/drawing/2014/main" id="{01EBE3F7-00D3-7A93-317E-94A2CFC01DC8}"/>
              </a:ext>
            </a:extLst>
          </p:cNvPr>
          <p:cNvGrpSpPr/>
          <p:nvPr/>
        </p:nvGrpSpPr>
        <p:grpSpPr>
          <a:xfrm>
            <a:off x="676637" y="541951"/>
            <a:ext cx="16934723" cy="3606317"/>
            <a:chOff x="676637" y="651161"/>
            <a:chExt cx="16934723" cy="3606317"/>
          </a:xfrm>
        </p:grpSpPr>
        <p:pic>
          <p:nvPicPr>
            <p:cNvPr id="7" name="Picture 6" descr="Graphical user interface, application&#10;&#10;Description automatically generated">
              <a:extLst>
                <a:ext uri="{FF2B5EF4-FFF2-40B4-BE49-F238E27FC236}">
                  <a16:creationId xmlns:a16="http://schemas.microsoft.com/office/drawing/2014/main" id="{22684EF5-AECF-9E65-46B6-5B65782228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37" y="651161"/>
              <a:ext cx="16934723" cy="2971800"/>
            </a:xfrm>
            <a:prstGeom prst="rect">
              <a:avLst/>
            </a:prstGeom>
          </p:spPr>
        </p:pic>
        <p:sp>
          <p:nvSpPr>
            <p:cNvPr id="14" name="TextBox 13">
              <a:extLst>
                <a:ext uri="{FF2B5EF4-FFF2-40B4-BE49-F238E27FC236}">
                  <a16:creationId xmlns:a16="http://schemas.microsoft.com/office/drawing/2014/main" id="{F075BAE2-D0EC-1A02-8573-5D9A22B1C489}"/>
                </a:ext>
              </a:extLst>
            </p:cNvPr>
            <p:cNvSpPr txBox="1"/>
            <p:nvPr/>
          </p:nvSpPr>
          <p:spPr>
            <a:xfrm>
              <a:off x="6722267" y="3734258"/>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Các sự kiện trên Facebook </a:t>
              </a:r>
              <a:endParaRPr lang="en-US" sz="2800"/>
            </a:p>
          </p:txBody>
        </p:sp>
      </p:grpSp>
      <p:grpSp>
        <p:nvGrpSpPr>
          <p:cNvPr id="12" name="Group 11">
            <a:extLst>
              <a:ext uri="{FF2B5EF4-FFF2-40B4-BE49-F238E27FC236}">
                <a16:creationId xmlns:a16="http://schemas.microsoft.com/office/drawing/2014/main" id="{14E8186C-6C44-0CA0-2E10-65A408710B91}"/>
              </a:ext>
            </a:extLst>
          </p:cNvPr>
          <p:cNvGrpSpPr/>
          <p:nvPr/>
        </p:nvGrpSpPr>
        <p:grpSpPr>
          <a:xfrm>
            <a:off x="2121012" y="4291799"/>
            <a:ext cx="5297633" cy="5524042"/>
            <a:chOff x="1706495" y="4320427"/>
            <a:chExt cx="5297633" cy="5524042"/>
          </a:xfrm>
        </p:grpSpPr>
        <p:pic>
          <p:nvPicPr>
            <p:cNvPr id="9" name="Picture 8" descr="Graphical user interface, application&#10;&#10;Description automatically generated">
              <a:extLst>
                <a:ext uri="{FF2B5EF4-FFF2-40B4-BE49-F238E27FC236}">
                  <a16:creationId xmlns:a16="http://schemas.microsoft.com/office/drawing/2014/main" id="{CB9223FD-8B45-A91B-B294-BB65BE8887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6495" y="4320427"/>
              <a:ext cx="5297633" cy="4937873"/>
            </a:xfrm>
            <a:prstGeom prst="rect">
              <a:avLst/>
            </a:prstGeom>
          </p:spPr>
        </p:pic>
        <p:sp>
          <p:nvSpPr>
            <p:cNvPr id="15" name="TextBox 14">
              <a:extLst>
                <a:ext uri="{FF2B5EF4-FFF2-40B4-BE49-F238E27FC236}">
                  <a16:creationId xmlns:a16="http://schemas.microsoft.com/office/drawing/2014/main" id="{B5ABC20E-CF77-0F78-00D9-78F7CA486671}"/>
                </a:ext>
              </a:extLst>
            </p:cNvPr>
            <p:cNvSpPr txBox="1"/>
            <p:nvPr/>
          </p:nvSpPr>
          <p:spPr>
            <a:xfrm>
              <a:off x="1878805" y="9321249"/>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Video</a:t>
              </a:r>
              <a:endParaRPr lang="en-US" sz="2800"/>
            </a:p>
          </p:txBody>
        </p:sp>
      </p:grpSp>
      <p:grpSp>
        <p:nvGrpSpPr>
          <p:cNvPr id="17" name="Group 16">
            <a:extLst>
              <a:ext uri="{FF2B5EF4-FFF2-40B4-BE49-F238E27FC236}">
                <a16:creationId xmlns:a16="http://schemas.microsoft.com/office/drawing/2014/main" id="{00A01469-79ED-71D9-718B-727F1812F60C}"/>
              </a:ext>
            </a:extLst>
          </p:cNvPr>
          <p:cNvGrpSpPr/>
          <p:nvPr/>
        </p:nvGrpSpPr>
        <p:grpSpPr>
          <a:xfrm>
            <a:off x="8336097" y="4377326"/>
            <a:ext cx="7818505" cy="5566774"/>
            <a:chOff x="1706495" y="4279324"/>
            <a:chExt cx="7818505" cy="5566774"/>
          </a:xfrm>
        </p:grpSpPr>
        <p:pic>
          <p:nvPicPr>
            <p:cNvPr id="18" name="Picture 17">
              <a:extLst>
                <a:ext uri="{FF2B5EF4-FFF2-40B4-BE49-F238E27FC236}">
                  <a16:creationId xmlns:a16="http://schemas.microsoft.com/office/drawing/2014/main" id="{09B8CB76-08D4-C9FE-38AD-061A1E81B2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06495" y="4279324"/>
              <a:ext cx="7818505" cy="4919143"/>
            </a:xfrm>
            <a:prstGeom prst="rect">
              <a:avLst/>
            </a:prstGeom>
          </p:spPr>
        </p:pic>
        <p:sp>
          <p:nvSpPr>
            <p:cNvPr id="19" name="TextBox 18">
              <a:extLst>
                <a:ext uri="{FF2B5EF4-FFF2-40B4-BE49-F238E27FC236}">
                  <a16:creationId xmlns:a16="http://schemas.microsoft.com/office/drawing/2014/main" id="{E2C40624-8262-4224-2518-184B067E13A8}"/>
                </a:ext>
              </a:extLst>
            </p:cNvPr>
            <p:cNvSpPr txBox="1"/>
            <p:nvPr/>
          </p:nvSpPr>
          <p:spPr>
            <a:xfrm>
              <a:off x="3210774" y="9322878"/>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cuộc gọi video</a:t>
              </a:r>
              <a:endParaRPr lang="en-US" sz="2800"/>
            </a:p>
          </p:txBody>
        </p:sp>
      </p:grpSp>
    </p:spTree>
    <p:extLst>
      <p:ext uri="{BB962C8B-B14F-4D97-AF65-F5344CB8AC3E}">
        <p14:creationId xmlns:p14="http://schemas.microsoft.com/office/powerpoint/2010/main" val="258772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25050" flipH="1">
            <a:off x="-5265873" y="-2441101"/>
            <a:ext cx="6996442" cy="12867019"/>
          </a:xfrm>
          <a:prstGeom prst="rect">
            <a:avLst/>
          </a:prstGeom>
        </p:spPr>
      </p:pic>
      <p:grpSp>
        <p:nvGrpSpPr>
          <p:cNvPr id="31" name="Group 30">
            <a:extLst>
              <a:ext uri="{FF2B5EF4-FFF2-40B4-BE49-F238E27FC236}">
                <a16:creationId xmlns:a16="http://schemas.microsoft.com/office/drawing/2014/main" id="{74A96B0F-1623-D7F9-8FF7-EAFDC2064F41}"/>
              </a:ext>
            </a:extLst>
          </p:cNvPr>
          <p:cNvGrpSpPr/>
          <p:nvPr/>
        </p:nvGrpSpPr>
        <p:grpSpPr>
          <a:xfrm>
            <a:off x="5432880" y="955216"/>
            <a:ext cx="7280492" cy="1010814"/>
            <a:chOff x="5432880" y="1171009"/>
            <a:chExt cx="7280492" cy="1010814"/>
          </a:xfrm>
        </p:grpSpPr>
        <p:sp>
          <p:nvSpPr>
            <p:cNvPr id="16" name="TextBox 16"/>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LUYỆN TẬP</a:t>
              </a:r>
            </a:p>
          </p:txBody>
        </p:sp>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32880" y="1171009"/>
              <a:ext cx="650685" cy="844623"/>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62687" y="1337200"/>
              <a:ext cx="650685" cy="844623"/>
            </a:xfrm>
            <a:prstGeom prst="rect">
              <a:avLst/>
            </a:prstGeom>
          </p:spPr>
        </p:pic>
      </p:grpSp>
      <p:sp>
        <p:nvSpPr>
          <p:cNvPr id="33" name="TextBox 32">
            <a:extLst>
              <a:ext uri="{FF2B5EF4-FFF2-40B4-BE49-F238E27FC236}">
                <a16:creationId xmlns:a16="http://schemas.microsoft.com/office/drawing/2014/main" id="{BAE851D3-C1EC-D2F8-21AC-0F53BFC4A56B}"/>
              </a:ext>
            </a:extLst>
          </p:cNvPr>
          <p:cNvSpPr txBox="1"/>
          <p:nvPr/>
        </p:nvSpPr>
        <p:spPr>
          <a:xfrm>
            <a:off x="1313938" y="2336907"/>
            <a:ext cx="15660124"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các website dưới đây, website nào là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9F2DB2-D2F4-867A-1730-5F4780DFF677}"/>
              </a:ext>
            </a:extLst>
          </p:cNvPr>
          <p:cNvSpPr/>
          <p:nvPr/>
        </p:nvSpPr>
        <p:spPr>
          <a:xfrm>
            <a:off x="1188273" y="388867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https://www.facebook.com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C065CA9-EEB7-8E66-FB01-DBA85A7CE4A0}"/>
              </a:ext>
            </a:extLst>
          </p:cNvPr>
          <p:cNvSpPr/>
          <p:nvPr/>
        </p:nvSpPr>
        <p:spPr>
          <a:xfrm>
            <a:off x="1193821" y="6896207"/>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https://hoahoctro.tienphong.vn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6035B978-8018-8FCC-18DF-058A02F99F3F}"/>
              </a:ext>
            </a:extLst>
          </p:cNvPr>
          <p:cNvSpPr/>
          <p:nvPr/>
        </p:nvSpPr>
        <p:spPr>
          <a:xfrm>
            <a:off x="9452261" y="6896207"/>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https://thieunien.vn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F3F7F146-AD6E-4429-6B9E-675CA217CA96}"/>
              </a:ext>
            </a:extLst>
          </p:cNvPr>
          <p:cNvSpPr/>
          <p:nvPr/>
        </p:nvSpPr>
        <p:spPr>
          <a:xfrm>
            <a:off x="9457811" y="388867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https://zalo.me</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8" name="Picture 38">
            <a:extLst>
              <a:ext uri="{FF2B5EF4-FFF2-40B4-BE49-F238E27FC236}">
                <a16:creationId xmlns:a16="http://schemas.microsoft.com/office/drawing/2014/main" id="{23571225-B4B7-03C0-3CEF-94546473A8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33024" y="3454293"/>
            <a:ext cx="1593409" cy="1407995"/>
          </a:xfrm>
          <a:prstGeom prst="rect">
            <a:avLst/>
          </a:prstGeom>
        </p:spPr>
      </p:pic>
      <p:pic>
        <p:nvPicPr>
          <p:cNvPr id="39" name="Picture 38">
            <a:extLst>
              <a:ext uri="{FF2B5EF4-FFF2-40B4-BE49-F238E27FC236}">
                <a16:creationId xmlns:a16="http://schemas.microsoft.com/office/drawing/2014/main" id="{0C0824A9-2EC3-8C06-FADD-04A3A7E7E2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76514" y="3404645"/>
            <a:ext cx="1593409" cy="14079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id="{BAE851D3-C1EC-D2F8-21AC-0F53BFC4A56B}"/>
              </a:ext>
            </a:extLst>
          </p:cNvPr>
          <p:cNvSpPr txBox="1"/>
          <p:nvPr/>
        </p:nvSpPr>
        <p:spPr>
          <a:xfrm>
            <a:off x="1754496" y="1032577"/>
            <a:ext cx="14779008"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Mạng xã hội nào được sử dụng để kết nối các ứng viên với các nhà tuyển dụng tiềm năng trong tương lai: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C9CBDC0-DFD8-DB18-79ED-66AD69AF2BCD}"/>
              </a:ext>
            </a:extLst>
          </p:cNvPr>
          <p:cNvGrpSpPr/>
          <p:nvPr/>
        </p:nvGrpSpPr>
        <p:grpSpPr>
          <a:xfrm>
            <a:off x="1191817" y="3524181"/>
            <a:ext cx="7643920" cy="2686119"/>
            <a:chOff x="1191817" y="3524181"/>
            <a:chExt cx="7643920" cy="2686119"/>
          </a:xfrm>
        </p:grpSpPr>
        <p:sp>
          <p:nvSpPr>
            <p:cNvPr id="34" name="Rectangle: Rounded Corners 33">
              <a:extLst>
                <a:ext uri="{FF2B5EF4-FFF2-40B4-BE49-F238E27FC236}">
                  <a16:creationId xmlns:a16="http://schemas.microsoft.com/office/drawing/2014/main" id="{369F2DB2-D2F4-867A-1730-5F4780DFF677}"/>
                </a:ext>
              </a:extLst>
            </p:cNvPr>
            <p:cNvSpPr/>
            <p:nvPr/>
          </p:nvSpPr>
          <p:spPr>
            <a:xfrm>
              <a:off x="2053306" y="3524181"/>
              <a:ext cx="6782431"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Zalo</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C916292-179A-B234-5788-C94AF9BAD2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75" t="21875" r="21798" b="21875"/>
            <a:stretch/>
          </p:blipFill>
          <p:spPr>
            <a:xfrm>
              <a:off x="1191817" y="4041866"/>
              <a:ext cx="1600200" cy="1598023"/>
            </a:xfrm>
            <a:prstGeom prst="rect">
              <a:avLst/>
            </a:prstGeom>
          </p:spPr>
        </p:pic>
      </p:grpSp>
      <p:grpSp>
        <p:nvGrpSpPr>
          <p:cNvPr id="7" name="Group 6">
            <a:extLst>
              <a:ext uri="{FF2B5EF4-FFF2-40B4-BE49-F238E27FC236}">
                <a16:creationId xmlns:a16="http://schemas.microsoft.com/office/drawing/2014/main" id="{96BEBCA3-0E02-2B4E-DA61-0BA263729B6E}"/>
              </a:ext>
            </a:extLst>
          </p:cNvPr>
          <p:cNvGrpSpPr/>
          <p:nvPr/>
        </p:nvGrpSpPr>
        <p:grpSpPr>
          <a:xfrm>
            <a:off x="1255957" y="6667500"/>
            <a:ext cx="7579781" cy="2686119"/>
            <a:chOff x="1255957" y="6667500"/>
            <a:chExt cx="7579781" cy="2686119"/>
          </a:xfrm>
        </p:grpSpPr>
        <p:sp>
          <p:nvSpPr>
            <p:cNvPr id="35" name="Rectangle: Rounded Corners 34">
              <a:extLst>
                <a:ext uri="{FF2B5EF4-FFF2-40B4-BE49-F238E27FC236}">
                  <a16:creationId xmlns:a16="http://schemas.microsoft.com/office/drawing/2014/main" id="{6C065CA9-EEB7-8E66-FB01-DBA85A7CE4A0}"/>
                </a:ext>
              </a:extLst>
            </p:cNvPr>
            <p:cNvSpPr/>
            <p:nvPr/>
          </p:nvSpPr>
          <p:spPr>
            <a:xfrm>
              <a:off x="2053307" y="6667500"/>
              <a:ext cx="6782431"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C. LinkedIn</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24">
              <a:extLst>
                <a:ext uri="{FF2B5EF4-FFF2-40B4-BE49-F238E27FC236}">
                  <a16:creationId xmlns:a16="http://schemas.microsoft.com/office/drawing/2014/main" id="{51B2D07C-E1E2-E489-5F3C-B7BEBCEAF1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5957" y="7340159"/>
              <a:ext cx="1555110" cy="1555110"/>
            </a:xfrm>
            <a:prstGeom prst="rect">
              <a:avLst/>
            </a:prstGeom>
          </p:spPr>
        </p:pic>
      </p:grpSp>
      <p:grpSp>
        <p:nvGrpSpPr>
          <p:cNvPr id="9" name="Group 8">
            <a:extLst>
              <a:ext uri="{FF2B5EF4-FFF2-40B4-BE49-F238E27FC236}">
                <a16:creationId xmlns:a16="http://schemas.microsoft.com/office/drawing/2014/main" id="{0BF98A07-9062-6E71-28E4-19C8DDB39C1C}"/>
              </a:ext>
            </a:extLst>
          </p:cNvPr>
          <p:cNvGrpSpPr/>
          <p:nvPr/>
        </p:nvGrpSpPr>
        <p:grpSpPr>
          <a:xfrm>
            <a:off x="9477642" y="3524180"/>
            <a:ext cx="7114503" cy="2686119"/>
            <a:chOff x="9477642" y="3524180"/>
            <a:chExt cx="7114503" cy="2686119"/>
          </a:xfrm>
        </p:grpSpPr>
        <p:sp>
          <p:nvSpPr>
            <p:cNvPr id="37" name="Rectangle: Rounded Corners 36">
              <a:extLst>
                <a:ext uri="{FF2B5EF4-FFF2-40B4-BE49-F238E27FC236}">
                  <a16:creationId xmlns:a16="http://schemas.microsoft.com/office/drawing/2014/main" id="{F3F7F146-AD6E-4429-6B9E-675CA217CA96}"/>
                </a:ext>
              </a:extLst>
            </p:cNvPr>
            <p:cNvSpPr/>
            <p:nvPr/>
          </p:nvSpPr>
          <p:spPr>
            <a:xfrm>
              <a:off x="9477642" y="3524180"/>
              <a:ext cx="6757052"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Instagram</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1">
              <a:extLst>
                <a:ext uri="{FF2B5EF4-FFF2-40B4-BE49-F238E27FC236}">
                  <a16:creationId xmlns:a16="http://schemas.microsoft.com/office/drawing/2014/main" id="{D39F880B-2374-5E97-F864-C72D82178329}"/>
                </a:ext>
              </a:extLst>
            </p:cNvPr>
            <p:cNvPicPr>
              <a:picLocks noChangeAspect="1"/>
            </p:cNvPicPr>
            <p:nvPr/>
          </p:nvPicPr>
          <p:blipFill>
            <a:blip r:embed="rId7"/>
            <a:srcRect/>
            <a:stretch>
              <a:fillRect/>
            </a:stretch>
          </p:blipFill>
          <p:spPr>
            <a:xfrm>
              <a:off x="15110548" y="4149256"/>
              <a:ext cx="1481597" cy="1481597"/>
            </a:xfrm>
            <a:prstGeom prst="rect">
              <a:avLst/>
            </a:prstGeom>
          </p:spPr>
        </p:pic>
      </p:grpSp>
      <p:grpSp>
        <p:nvGrpSpPr>
          <p:cNvPr id="10" name="Group 9">
            <a:extLst>
              <a:ext uri="{FF2B5EF4-FFF2-40B4-BE49-F238E27FC236}">
                <a16:creationId xmlns:a16="http://schemas.microsoft.com/office/drawing/2014/main" id="{ADC2A646-F7B2-E47F-BD99-AFA3BBDD7D06}"/>
              </a:ext>
            </a:extLst>
          </p:cNvPr>
          <p:cNvGrpSpPr/>
          <p:nvPr/>
        </p:nvGrpSpPr>
        <p:grpSpPr>
          <a:xfrm>
            <a:off x="9477642" y="6667500"/>
            <a:ext cx="7247936" cy="2686119"/>
            <a:chOff x="9477642" y="6667500"/>
            <a:chExt cx="7247936" cy="2686119"/>
          </a:xfrm>
        </p:grpSpPr>
        <p:sp>
          <p:nvSpPr>
            <p:cNvPr id="36" name="Rectangle: Rounded Corners 35">
              <a:extLst>
                <a:ext uri="{FF2B5EF4-FFF2-40B4-BE49-F238E27FC236}">
                  <a16:creationId xmlns:a16="http://schemas.microsoft.com/office/drawing/2014/main" id="{6035B978-8018-8FCC-18DF-058A02F99F3F}"/>
                </a:ext>
              </a:extLst>
            </p:cNvPr>
            <p:cNvSpPr/>
            <p:nvPr/>
          </p:nvSpPr>
          <p:spPr>
            <a:xfrm>
              <a:off x="9477642" y="6667500"/>
              <a:ext cx="6757052"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D. YouTube</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8">
              <a:extLst>
                <a:ext uri="{FF2B5EF4-FFF2-40B4-BE49-F238E27FC236}">
                  <a16:creationId xmlns:a16="http://schemas.microsoft.com/office/drawing/2014/main" id="{8632FB8F-942F-4D47-75EC-265CA9938D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77114" y="7395318"/>
              <a:ext cx="1748464" cy="1230481"/>
            </a:xfrm>
            <a:prstGeom prst="rect">
              <a:avLst/>
            </a:prstGeom>
          </p:spPr>
        </p:pic>
      </p:grpSp>
      <p:pic>
        <p:nvPicPr>
          <p:cNvPr id="19" name="Picture 38">
            <a:extLst>
              <a:ext uri="{FF2B5EF4-FFF2-40B4-BE49-F238E27FC236}">
                <a16:creationId xmlns:a16="http://schemas.microsoft.com/office/drawing/2014/main" id="{F154E9D0-E58F-D156-FE0B-43A9DF2D984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80414" y="6362700"/>
            <a:ext cx="1593409" cy="1407995"/>
          </a:xfrm>
          <a:prstGeom prst="rect">
            <a:avLst/>
          </a:prstGeom>
        </p:spPr>
      </p:pic>
    </p:spTree>
    <p:extLst>
      <p:ext uri="{BB962C8B-B14F-4D97-AF65-F5344CB8AC3E}">
        <p14:creationId xmlns:p14="http://schemas.microsoft.com/office/powerpoint/2010/main" val="370976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id="{BAE851D3-C1EC-D2F8-21AC-0F53BFC4A56B}"/>
              </a:ext>
            </a:extLst>
          </p:cNvPr>
          <p:cNvSpPr txBox="1"/>
          <p:nvPr/>
        </p:nvSpPr>
        <p:spPr>
          <a:xfrm>
            <a:off x="1754496" y="139971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a:t>
            </a:r>
            <a:r>
              <a:rPr lang="vi-VN" sz="4000">
                <a:solidFill>
                  <a:srgbClr val="000000"/>
                </a:solidFill>
                <a:ea typeface="Calibri" panose="020F0502020204030204" pitchFamily="34" charset="0"/>
                <a:cs typeface="Arial" panose="020B0604020202020204" pitchFamily="34" charset="0"/>
              </a:rPr>
              <a:t> phải là đặc điểm của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9F2DB2-D2F4-867A-1730-5F4780DFF677}"/>
              </a:ext>
            </a:extLst>
          </p:cNvPr>
          <p:cNvSpPr/>
          <p:nvPr/>
        </p:nvSpPr>
        <p:spPr>
          <a:xfrm>
            <a:off x="1193820" y="316230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có thể tự tạo nội dung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C065CA9-EEB7-8E66-FB01-DBA85A7CE4A0}"/>
              </a:ext>
            </a:extLst>
          </p:cNvPr>
          <p:cNvSpPr/>
          <p:nvPr/>
        </p:nvSpPr>
        <p:spPr>
          <a:xfrm>
            <a:off x="1193821" y="630562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có thể kết bạn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6035B978-8018-8FCC-18DF-058A02F99F3F}"/>
              </a:ext>
            </a:extLst>
          </p:cNvPr>
          <p:cNvSpPr/>
          <p:nvPr/>
        </p:nvSpPr>
        <p:spPr>
          <a:xfrm>
            <a:off x="9452261" y="630562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Mạng xã hội là ứng dụng trên Internet.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F3F7F146-AD6E-4429-6B9E-675CA217CA96}"/>
              </a:ext>
            </a:extLst>
          </p:cNvPr>
          <p:cNvSpPr/>
          <p:nvPr/>
        </p:nvSpPr>
        <p:spPr>
          <a:xfrm>
            <a:off x="9452261" y="316230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không thể chia sẻ hình ảnh, video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76514" y="2458302"/>
            <a:ext cx="1593409" cy="1407995"/>
          </a:xfrm>
          <a:prstGeom prst="rect">
            <a:avLst/>
          </a:prstGeom>
        </p:spPr>
      </p:pic>
    </p:spTree>
    <p:extLst>
      <p:ext uri="{BB962C8B-B14F-4D97-AF65-F5344CB8AC3E}">
        <p14:creationId xmlns:p14="http://schemas.microsoft.com/office/powerpoint/2010/main" val="1999243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id="{BAE851D3-C1EC-D2F8-21AC-0F53BFC4A56B}"/>
              </a:ext>
            </a:extLst>
          </p:cNvPr>
          <p:cNvSpPr txBox="1"/>
          <p:nvPr/>
        </p:nvSpPr>
        <p:spPr>
          <a:xfrm>
            <a:off x="1754496" y="130439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Ứng dụng Messenger có chức năng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9F2DB2-D2F4-867A-1730-5F4780DFF677}"/>
              </a:ext>
            </a:extLst>
          </p:cNvPr>
          <p:cNvSpPr/>
          <p:nvPr/>
        </p:nvSpPr>
        <p:spPr>
          <a:xfrm>
            <a:off x="1193820" y="30669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3600">
                <a:solidFill>
                  <a:srgbClr val="000000"/>
                </a:solidFill>
                <a:ea typeface="Calibri" panose="020F0502020204030204" pitchFamily="34" charset="0"/>
                <a:cs typeface="Arial" panose="020B0604020202020204" pitchFamily="34" charset="0"/>
              </a:rPr>
              <a:t>Chia sẻ thông tin, hoạt động, cập nhật trạng thái.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C065CA9-EEB7-8E66-FB01-DBA85A7CE4A0}"/>
              </a:ext>
            </a:extLst>
          </p:cNvPr>
          <p:cNvSpPr/>
          <p:nvPr/>
        </p:nvSpPr>
        <p:spPr>
          <a:xfrm>
            <a:off x="119382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ea typeface="Calibri" panose="020F0502020204030204" pitchFamily="34" charset="0"/>
                <a:cs typeface="Arial" panose="020B0604020202020204" pitchFamily="34" charset="0"/>
              </a:rPr>
              <a:t>Cập nhật ảnh đại diện.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6035B978-8018-8FCC-18DF-058A02F99F3F}"/>
              </a:ext>
            </a:extLst>
          </p:cNvPr>
          <p:cNvSpPr/>
          <p:nvPr/>
        </p:nvSpPr>
        <p:spPr>
          <a:xfrm>
            <a:off x="945226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Nhắn tin, gọi điện thoại, gọi video.</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F3F7F146-AD6E-4429-6B9E-675CA217CA96}"/>
              </a:ext>
            </a:extLst>
          </p:cNvPr>
          <p:cNvSpPr/>
          <p:nvPr/>
        </p:nvSpPr>
        <p:spPr>
          <a:xfrm>
            <a:off x="9452261" y="306698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ea typeface="Calibri" panose="020F0502020204030204" pitchFamily="34" charset="0"/>
                <a:cs typeface="Arial" panose="020B0604020202020204" pitchFamily="34" charset="0"/>
              </a:rPr>
              <a:t>Đăng video, hình ảnh lên trang cá nhân.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76514" y="5868183"/>
            <a:ext cx="1593409" cy="1407995"/>
          </a:xfrm>
          <a:prstGeom prst="rect">
            <a:avLst/>
          </a:prstGeom>
        </p:spPr>
      </p:pic>
    </p:spTree>
    <p:extLst>
      <p:ext uri="{BB962C8B-B14F-4D97-AF65-F5344CB8AC3E}">
        <p14:creationId xmlns:p14="http://schemas.microsoft.com/office/powerpoint/2010/main" val="150368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47497">
            <a:off x="15856301" y="-938307"/>
            <a:ext cx="3709899" cy="29400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612237">
            <a:off x="651238" y="108946"/>
            <a:ext cx="17150188" cy="106104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47471">
            <a:off x="-809340" y="7572694"/>
            <a:ext cx="7089475" cy="682361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1567">
            <a:off x="16055940" y="4615148"/>
            <a:ext cx="647480" cy="6770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63984" y="8120846"/>
            <a:ext cx="607353" cy="63506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13784" y="740639"/>
            <a:ext cx="807757" cy="84461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4528" y="3764187"/>
            <a:ext cx="728961" cy="72896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545348" y="8945805"/>
            <a:ext cx="624989" cy="62498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314582" y="1351391"/>
            <a:ext cx="417798" cy="417798"/>
          </a:xfrm>
          <a:prstGeom prst="rect">
            <a:avLst/>
          </a:prstGeom>
        </p:spPr>
      </p:pic>
      <p:sp>
        <p:nvSpPr>
          <p:cNvPr id="14" name="TextBox 4">
            <a:extLst>
              <a:ext uri="{FF2B5EF4-FFF2-40B4-BE49-F238E27FC236}">
                <a16:creationId xmlns:a16="http://schemas.microsoft.com/office/drawing/2014/main" id="{232CFCC2-AD8D-51C9-EC78-B8B225FB642F}"/>
              </a:ext>
            </a:extLst>
          </p:cNvPr>
          <p:cNvSpPr txBox="1"/>
          <p:nvPr/>
        </p:nvSpPr>
        <p:spPr>
          <a:xfrm>
            <a:off x="1204497" y="1288936"/>
            <a:ext cx="16043670" cy="557742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normalizeH="0" baseline="0" noProof="0">
                <a:ln>
                  <a:noFill/>
                </a:ln>
                <a:effectLst/>
                <a:uLnTx/>
                <a:uFillTx/>
                <a:latin typeface="Arial" panose="020B0604020202020204" pitchFamily="34" charset="0"/>
                <a:cs typeface="Arial" panose="020B0604020202020204" pitchFamily="34" charset="0"/>
              </a:rPr>
              <a:t>CHỦ ĐỀ 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normalizeH="0" baseline="0" noProof="0">
                <a:ln>
                  <a:noFill/>
                </a:ln>
                <a:effectLst/>
                <a:uLnTx/>
                <a:uFillTx/>
                <a:latin typeface="Arial" panose="020B0604020202020204" pitchFamily="34" charset="0"/>
                <a:cs typeface="Arial" panose="020B0604020202020204" pitchFamily="34" charset="0"/>
              </a:rPr>
              <a:t>TỔ</a:t>
            </a:r>
            <a:r>
              <a:rPr kumimoji="0" lang="en-US" sz="8400" b="1" i="0" u="none" strike="noStrike" kern="1200" cap="none" normalizeH="0" noProof="0">
                <a:ln>
                  <a:noFill/>
                </a:ln>
                <a:effectLst/>
                <a:uLnTx/>
                <a:uFillTx/>
                <a:latin typeface="Arial" panose="020B0604020202020204" pitchFamily="34" charset="0"/>
                <a:cs typeface="Arial" panose="020B0604020202020204" pitchFamily="34" charset="0"/>
              </a:rPr>
              <a:t> CHỨC LƯU TRỮ, TÌM KIẾM VÀ TRAO ĐỔI THÔNG TIN</a:t>
            </a:r>
            <a:endParaRPr kumimoji="0" lang="en-US" sz="8400" b="1" i="0" u="none" strike="noStrike" kern="1200" cap="none"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Box 4">
            <a:extLst>
              <a:ext uri="{FF2B5EF4-FFF2-40B4-BE49-F238E27FC236}">
                <a16:creationId xmlns:a16="http://schemas.microsoft.com/office/drawing/2014/main" id="{FADDA02C-ACC5-5AEB-D050-575B2F1A110E}"/>
              </a:ext>
            </a:extLst>
          </p:cNvPr>
          <p:cNvSpPr txBox="1"/>
          <p:nvPr/>
        </p:nvSpPr>
        <p:spPr>
          <a:xfrm>
            <a:off x="2129843" y="3162024"/>
            <a:ext cx="14028314" cy="2702150"/>
          </a:xfrm>
          <a:prstGeom prst="rect">
            <a:avLst/>
          </a:prstGeom>
        </p:spPr>
        <p:txBody>
          <a:bodyPr wrap="square" lIns="0" tIns="0" rIns="0" bIns="0" rtlCol="0" anchor="t">
            <a:spAutoFit/>
          </a:bodyPr>
          <a:lstStyle/>
          <a:p>
            <a:pPr marL="0" marR="0" lvl="0" indent="0" algn="ctr" defTabSz="914400" rtl="0" eaLnBrk="1" fontAlgn="auto" latinLnBrk="0" hangingPunct="1">
              <a:lnSpc>
                <a:spcPts val="11000"/>
              </a:lnSpc>
              <a:spcBef>
                <a:spcPts val="0"/>
              </a:spcBef>
              <a:spcAft>
                <a:spcPts val="0"/>
              </a:spcAft>
              <a:buClrTx/>
              <a:buSzTx/>
              <a:buFontTx/>
              <a:buNone/>
              <a:tabLst/>
              <a:defRPr/>
            </a:pPr>
            <a:r>
              <a:rPr kumimoji="0" lang="vi-VN"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rPr>
              <a:t>BÀI 1: </a:t>
            </a:r>
            <a:endParaRPr kumimoji="0" lang="en-US"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11000"/>
              </a:lnSpc>
              <a:spcBef>
                <a:spcPts val="0"/>
              </a:spcBef>
              <a:spcAft>
                <a:spcPts val="0"/>
              </a:spcAft>
              <a:buClrTx/>
              <a:buSzTx/>
              <a:buFontTx/>
              <a:buNone/>
              <a:tabLst/>
              <a:defRPr/>
            </a:pPr>
            <a:r>
              <a:rPr kumimoji="0" lang="en-US"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rPr>
              <a:t>GIỚI</a:t>
            </a:r>
            <a:r>
              <a:rPr kumimoji="0" lang="en-US" sz="8000" b="1" i="0" u="none" strike="noStrike" kern="1200" cap="none" normalizeH="0" noProof="0">
                <a:ln>
                  <a:noFill/>
                </a:ln>
                <a:solidFill>
                  <a:srgbClr val="3F3A6D"/>
                </a:solidFill>
                <a:effectLst/>
                <a:uLnTx/>
                <a:uFillTx/>
                <a:latin typeface="Arial" panose="020B0604020202020204" pitchFamily="34" charset="0"/>
                <a:cs typeface="Arial" panose="020B0604020202020204" pitchFamily="34" charset="0"/>
              </a:rPr>
              <a:t> THIỆU MẠNG XÃ HỘI</a:t>
            </a:r>
            <a:endParaRPr kumimoji="0" lang="en-US" sz="8000" b="1" i="0" u="none" strike="noStrike" kern="1200" cap="none" normalizeH="0" baseline="0" noProof="0" dirty="0">
              <a:ln>
                <a:noFill/>
              </a:ln>
              <a:solidFill>
                <a:srgbClr val="3F3A6D"/>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id="{BAE851D3-C1EC-D2F8-21AC-0F53BFC4A56B}"/>
              </a:ext>
            </a:extLst>
          </p:cNvPr>
          <p:cNvSpPr txBox="1"/>
          <p:nvPr/>
        </p:nvSpPr>
        <p:spPr>
          <a:xfrm>
            <a:off x="1754496" y="130439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a:t>
            </a:r>
            <a:r>
              <a:rPr lang="vi-VN" sz="4000">
                <a:solidFill>
                  <a:srgbClr val="000000"/>
                </a:solidFill>
                <a:ea typeface="Calibri" panose="020F0502020204030204" pitchFamily="34" charset="0"/>
                <a:cs typeface="Arial" panose="020B0604020202020204" pitchFamily="34" charset="0"/>
              </a:rPr>
              <a:t> phải là chức năng của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9F2DB2-D2F4-867A-1730-5F4780DFF677}"/>
              </a:ext>
            </a:extLst>
          </p:cNvPr>
          <p:cNvSpPr/>
          <p:nvPr/>
        </p:nvSpPr>
        <p:spPr>
          <a:xfrm>
            <a:off x="1193820" y="30669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pt-BR" sz="3600">
                <a:solidFill>
                  <a:srgbClr val="000000"/>
                </a:solidFill>
                <a:latin typeface="Arial" panose="020B0604020202020204" pitchFamily="34" charset="0"/>
                <a:ea typeface="Calibri" panose="020F0502020204030204" pitchFamily="34" charset="0"/>
                <a:cs typeface="Arial" panose="020B0604020202020204" pitchFamily="34" charset="0"/>
              </a:rPr>
              <a:t>Tạo thông tin cá nhân.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C065CA9-EEB7-8E66-FB01-DBA85A7CE4A0}"/>
              </a:ext>
            </a:extLst>
          </p:cNvPr>
          <p:cNvSpPr/>
          <p:nvPr/>
        </p:nvSpPr>
        <p:spPr>
          <a:xfrm>
            <a:off x="119382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Gửi thư điện tử.</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6035B978-8018-8FCC-18DF-058A02F99F3F}"/>
              </a:ext>
            </a:extLst>
          </p:cNvPr>
          <p:cNvSpPr/>
          <p:nvPr/>
        </p:nvSpPr>
        <p:spPr>
          <a:xfrm>
            <a:off x="945226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Thông báo các sự kiện, hoạt động trên mạng hoặc ngoài đời.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F3F7F146-AD6E-4429-6B9E-675CA217CA96}"/>
              </a:ext>
            </a:extLst>
          </p:cNvPr>
          <p:cNvSpPr/>
          <p:nvPr/>
        </p:nvSpPr>
        <p:spPr>
          <a:xfrm>
            <a:off x="9452261" y="306698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Bình luận, bày tỏ ý kiến với các nội dung ở các trang của bạn bè.</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218073" y="6062327"/>
            <a:ext cx="1593409" cy="1407995"/>
          </a:xfrm>
          <a:prstGeom prst="rect">
            <a:avLst/>
          </a:prstGeom>
        </p:spPr>
      </p:pic>
    </p:spTree>
    <p:extLst>
      <p:ext uri="{BB962C8B-B14F-4D97-AF65-F5344CB8AC3E}">
        <p14:creationId xmlns:p14="http://schemas.microsoft.com/office/powerpoint/2010/main" val="2694649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17689">
            <a:off x="14839251" y="6675840"/>
            <a:ext cx="5438286" cy="638858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1679">
            <a:off x="-2188622" y="-4395875"/>
            <a:ext cx="5963888" cy="61722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04731" y="917640"/>
            <a:ext cx="370201" cy="37020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125753" y="806579"/>
            <a:ext cx="592322" cy="59232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31427" y="4465015"/>
            <a:ext cx="453939" cy="474651"/>
          </a:xfrm>
          <a:prstGeom prst="rect">
            <a:avLst/>
          </a:prstGeom>
        </p:spPr>
      </p:pic>
      <p:grpSp>
        <p:nvGrpSpPr>
          <p:cNvPr id="15" name="Group 14">
            <a:extLst>
              <a:ext uri="{FF2B5EF4-FFF2-40B4-BE49-F238E27FC236}">
                <a16:creationId xmlns:a16="http://schemas.microsoft.com/office/drawing/2014/main" id="{B2EB77A9-7CD0-3841-5B3D-05EAC1FE1921}"/>
              </a:ext>
            </a:extLst>
          </p:cNvPr>
          <p:cNvGrpSpPr/>
          <p:nvPr/>
        </p:nvGrpSpPr>
        <p:grpSpPr>
          <a:xfrm>
            <a:off x="5432880" y="955216"/>
            <a:ext cx="7280492" cy="1010814"/>
            <a:chOff x="5432880" y="1171009"/>
            <a:chExt cx="7280492" cy="1010814"/>
          </a:xfrm>
        </p:grpSpPr>
        <p:sp>
          <p:nvSpPr>
            <p:cNvPr id="16" name="TextBox 16">
              <a:extLst>
                <a:ext uri="{FF2B5EF4-FFF2-40B4-BE49-F238E27FC236}">
                  <a16:creationId xmlns:a16="http://schemas.microsoft.com/office/drawing/2014/main" id="{7D4EE719-9602-D3B0-A0DE-9B9DE0DE51D9}"/>
                </a:ext>
              </a:extLst>
            </p:cNvPr>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VẬN DỤNG</a:t>
              </a:r>
            </a:p>
          </p:txBody>
        </p:sp>
        <p:pic>
          <p:nvPicPr>
            <p:cNvPr id="17" name="Picture 29">
              <a:extLst>
                <a:ext uri="{FF2B5EF4-FFF2-40B4-BE49-F238E27FC236}">
                  <a16:creationId xmlns:a16="http://schemas.microsoft.com/office/drawing/2014/main" id="{12D0ED9B-11DE-7CAE-815F-87A60AEB51A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32880" y="1171009"/>
              <a:ext cx="650685" cy="844623"/>
            </a:xfrm>
            <a:prstGeom prst="rect">
              <a:avLst/>
            </a:prstGeom>
          </p:spPr>
        </p:pic>
        <p:pic>
          <p:nvPicPr>
            <p:cNvPr id="18" name="Picture 30">
              <a:extLst>
                <a:ext uri="{FF2B5EF4-FFF2-40B4-BE49-F238E27FC236}">
                  <a16:creationId xmlns:a16="http://schemas.microsoft.com/office/drawing/2014/main" id="{7CE97F45-A657-FAEB-6877-7AFD7370A96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2062687" y="1337200"/>
              <a:ext cx="650685" cy="844623"/>
            </a:xfrm>
            <a:prstGeom prst="rect">
              <a:avLst/>
            </a:prstGeom>
          </p:spPr>
        </p:pic>
      </p:grpSp>
      <p:grpSp>
        <p:nvGrpSpPr>
          <p:cNvPr id="23" name="Group 22">
            <a:extLst>
              <a:ext uri="{FF2B5EF4-FFF2-40B4-BE49-F238E27FC236}">
                <a16:creationId xmlns:a16="http://schemas.microsoft.com/office/drawing/2014/main" id="{5EBBF512-E53D-B92B-D7FF-4E00BE2FA9F2}"/>
              </a:ext>
            </a:extLst>
          </p:cNvPr>
          <p:cNvGrpSpPr/>
          <p:nvPr/>
        </p:nvGrpSpPr>
        <p:grpSpPr>
          <a:xfrm>
            <a:off x="3328687" y="2256747"/>
            <a:ext cx="11630625" cy="7168695"/>
            <a:chOff x="3328687" y="2256747"/>
            <a:chExt cx="11630625" cy="7168695"/>
          </a:xfrm>
        </p:grpSpPr>
        <p:pic>
          <p:nvPicPr>
            <p:cNvPr id="22" name="Picture 2">
              <a:extLst>
                <a:ext uri="{FF2B5EF4-FFF2-40B4-BE49-F238E27FC236}">
                  <a16:creationId xmlns:a16="http://schemas.microsoft.com/office/drawing/2014/main" id="{F3AC2322-40EA-22BF-915D-333A304972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3328687" y="2256747"/>
              <a:ext cx="11630625" cy="7168695"/>
            </a:xfrm>
            <a:prstGeom prst="rect">
              <a:avLst/>
            </a:prstGeom>
          </p:spPr>
        </p:pic>
        <p:sp>
          <p:nvSpPr>
            <p:cNvPr id="20" name="TextBox 19">
              <a:extLst>
                <a:ext uri="{FF2B5EF4-FFF2-40B4-BE49-F238E27FC236}">
                  <a16:creationId xmlns:a16="http://schemas.microsoft.com/office/drawing/2014/main" id="{D58DA6C1-EEEF-3BD2-9F20-7A50018B433A}"/>
                </a:ext>
              </a:extLst>
            </p:cNvPr>
            <p:cNvSpPr txBox="1"/>
            <p:nvPr/>
          </p:nvSpPr>
          <p:spPr>
            <a:xfrm>
              <a:off x="4923863" y="4053926"/>
              <a:ext cx="8440272" cy="3279424"/>
            </a:xfrm>
            <a:prstGeom prst="rect">
              <a:avLst/>
            </a:prstGeom>
            <a:noFill/>
          </p:spPr>
          <p:txBody>
            <a:bodyPr wrap="square">
              <a:spAutoFit/>
            </a:bodyPr>
            <a:lstStyle/>
            <a:p>
              <a:pPr algn="just">
                <a:lnSpc>
                  <a:spcPct val="150000"/>
                </a:lnSpc>
                <a:spcAft>
                  <a:spcPts val="800"/>
                </a:spcAft>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Theo em, mạng xã hội có điểm gì khác so với các website thông thường?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88807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779846">
            <a:off x="-609447" y="-182074"/>
            <a:ext cx="1568231" cy="147609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435" y="9755554"/>
            <a:ext cx="417798" cy="417798"/>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575963">
            <a:off x="17855556" y="9835506"/>
            <a:ext cx="365155" cy="365155"/>
          </a:xfrm>
          <a:prstGeom prst="rect">
            <a:avLst/>
          </a:prstGeom>
        </p:spPr>
      </p:pic>
      <p:grpSp>
        <p:nvGrpSpPr>
          <p:cNvPr id="30" name="Group 29">
            <a:extLst>
              <a:ext uri="{FF2B5EF4-FFF2-40B4-BE49-F238E27FC236}">
                <a16:creationId xmlns:a16="http://schemas.microsoft.com/office/drawing/2014/main" id="{31B3A8D4-5B5A-E5F0-3995-5741123DDDF2}"/>
              </a:ext>
            </a:extLst>
          </p:cNvPr>
          <p:cNvGrpSpPr/>
          <p:nvPr/>
        </p:nvGrpSpPr>
        <p:grpSpPr>
          <a:xfrm>
            <a:off x="474282" y="498986"/>
            <a:ext cx="8593085" cy="8950357"/>
            <a:chOff x="474282" y="498986"/>
            <a:chExt cx="8593085" cy="8950357"/>
          </a:xfrm>
        </p:grpSpPr>
        <p:grpSp>
          <p:nvGrpSpPr>
            <p:cNvPr id="27" name="Group 26">
              <a:extLst>
                <a:ext uri="{FF2B5EF4-FFF2-40B4-BE49-F238E27FC236}">
                  <a16:creationId xmlns:a16="http://schemas.microsoft.com/office/drawing/2014/main" id="{AADC8385-4837-02CE-6873-060C5BD7F022}"/>
                </a:ext>
              </a:extLst>
            </p:cNvPr>
            <p:cNvGrpSpPr/>
            <p:nvPr/>
          </p:nvGrpSpPr>
          <p:grpSpPr>
            <a:xfrm>
              <a:off x="474282" y="498986"/>
              <a:ext cx="8593085" cy="8950357"/>
              <a:chOff x="474282" y="498986"/>
              <a:chExt cx="8593085" cy="8950357"/>
            </a:xfrm>
          </p:grpSpPr>
          <p:grpSp>
            <p:nvGrpSpPr>
              <p:cNvPr id="23" name="Group 6">
                <a:extLst>
                  <a:ext uri="{FF2B5EF4-FFF2-40B4-BE49-F238E27FC236}">
                    <a16:creationId xmlns:a16="http://schemas.microsoft.com/office/drawing/2014/main" id="{57A4FE24-419D-E351-76D3-F9D39F7E7FE3}"/>
                  </a:ext>
                </a:extLst>
              </p:cNvPr>
              <p:cNvGrpSpPr/>
              <p:nvPr/>
            </p:nvGrpSpPr>
            <p:grpSpPr>
              <a:xfrm>
                <a:off x="474282" y="1916558"/>
                <a:ext cx="8593085" cy="7532785"/>
                <a:chOff x="0" y="0"/>
                <a:chExt cx="10279464" cy="3480769"/>
              </a:xfrm>
            </p:grpSpPr>
            <p:sp>
              <p:nvSpPr>
                <p:cNvPr id="25" name="Freeform 7">
                  <a:extLst>
                    <a:ext uri="{FF2B5EF4-FFF2-40B4-BE49-F238E27FC236}">
                      <a16:creationId xmlns:a16="http://schemas.microsoft.com/office/drawing/2014/main" id="{70406799-F69A-FC60-40E0-4B1A95B919D4}"/>
                    </a:ext>
                  </a:extLst>
                </p:cNvPr>
                <p:cNvSpPr/>
                <p:nvPr/>
              </p:nvSpPr>
              <p:spPr>
                <a:xfrm>
                  <a:off x="-1" y="0"/>
                  <a:ext cx="10287124" cy="3480769"/>
                </a:xfrm>
                <a:custGeom>
                  <a:avLst/>
                  <a:gdLst/>
                  <a:ahLst/>
                  <a:cxnLst/>
                  <a:rect l="l" t="t" r="r" b="b"/>
                  <a:pathLst>
                    <a:path w="10287124" h="3480769">
                      <a:moveTo>
                        <a:pt x="9780685" y="3463850"/>
                      </a:moveTo>
                      <a:cubicBezTo>
                        <a:pt x="9780685" y="3463850"/>
                        <a:pt x="9543688" y="3453880"/>
                        <a:pt x="9181549" y="3467325"/>
                      </a:cubicBezTo>
                      <a:cubicBezTo>
                        <a:pt x="8819412"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34136" y="0"/>
                        <a:pt x="9734136" y="0"/>
                      </a:cubicBezTo>
                      <a:cubicBezTo>
                        <a:pt x="10046037" y="0"/>
                        <a:pt x="10279465" y="101069"/>
                        <a:pt x="10271607" y="303616"/>
                      </a:cubicBezTo>
                      <a:cubicBezTo>
                        <a:pt x="10271607" y="303616"/>
                        <a:pt x="10269613" y="1810087"/>
                        <a:pt x="10278368" y="2523800"/>
                      </a:cubicBezTo>
                      <a:cubicBezTo>
                        <a:pt x="10287123" y="2817101"/>
                        <a:pt x="10240575" y="3150172"/>
                        <a:pt x="10240575" y="3150172"/>
                      </a:cubicBezTo>
                      <a:cubicBezTo>
                        <a:pt x="10237610" y="3330198"/>
                        <a:pt x="10026107" y="3463850"/>
                        <a:pt x="9780685" y="3463850"/>
                      </a:cubicBezTo>
                      <a:close/>
                    </a:path>
                  </a:pathLst>
                </a:custGeom>
                <a:solidFill>
                  <a:srgbClr val="B6DBCB"/>
                </a:solidFill>
              </p:spPr>
            </p:sp>
          </p:grpSp>
          <p:pic>
            <p:nvPicPr>
              <p:cNvPr id="26" name="Picture 53">
                <a:extLst>
                  <a:ext uri="{FF2B5EF4-FFF2-40B4-BE49-F238E27FC236}">
                    <a16:creationId xmlns:a16="http://schemas.microsoft.com/office/drawing/2014/main" id="{C3437CBB-EBBB-675E-4F55-77AAFA6B2FF5}"/>
                  </a:ext>
                </a:extLst>
              </p:cNvPr>
              <p:cNvPicPr>
                <a:picLocks noChangeAspect="1"/>
              </p:cNvPicPr>
              <p:nvPr/>
            </p:nvPicPr>
            <p:blipFill>
              <a:blip r:embed="rId6"/>
              <a:srcRect/>
              <a:stretch>
                <a:fillRect/>
              </a:stretch>
            </p:blipFill>
            <p:spPr>
              <a:xfrm>
                <a:off x="4023195" y="498986"/>
                <a:ext cx="1972488" cy="1970022"/>
              </a:xfrm>
              <a:prstGeom prst="rect">
                <a:avLst/>
              </a:prstGeom>
            </p:spPr>
          </p:pic>
        </p:grpSp>
        <p:sp>
          <p:nvSpPr>
            <p:cNvPr id="29" name="TextBox 28">
              <a:extLst>
                <a:ext uri="{FF2B5EF4-FFF2-40B4-BE49-F238E27FC236}">
                  <a16:creationId xmlns:a16="http://schemas.microsoft.com/office/drawing/2014/main" id="{59364C64-BDE6-5F1F-4228-5141FEBAED25}"/>
                </a:ext>
              </a:extLst>
            </p:cNvPr>
            <p:cNvSpPr txBox="1"/>
            <p:nvPr/>
          </p:nvSpPr>
          <p:spPr>
            <a:xfrm>
              <a:off x="639397" y="2392318"/>
              <a:ext cx="8269256" cy="6865982"/>
            </a:xfrm>
            <a:prstGeom prst="rect">
              <a:avLst/>
            </a:prstGeom>
            <a:noFill/>
          </p:spPr>
          <p:txBody>
            <a:bodyPr wrap="square">
              <a:spAutoFit/>
            </a:bodyPr>
            <a:lstStyle/>
            <a:p>
              <a:pPr algn="ctr">
                <a:lnSpc>
                  <a:spcPct val="150000"/>
                </a:lnSpc>
                <a:spcAft>
                  <a:spcPts val="800"/>
                </a:spcAft>
              </a:pPr>
              <a:r>
                <a:rPr lang="vi-VN" sz="3200" b="1" i="1">
                  <a:solidFill>
                    <a:srgbClr val="000000"/>
                  </a:solidFill>
                  <a:effectLst/>
                  <a:ea typeface="Calibri" panose="020F0502020204030204" pitchFamily="34" charset="0"/>
                  <a:cs typeface="Times New Roman" panose="02020603050405020304" pitchFamily="18" charset="0"/>
                </a:rPr>
                <a:t>Mạng xã hội: </a:t>
              </a:r>
              <a:endParaRPr lang="en-US" sz="3200" b="1" i="1">
                <a:solidFill>
                  <a:srgbClr val="000000"/>
                </a:solidFill>
                <a:effectLst/>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vi-VN" sz="3200">
                  <a:solidFill>
                    <a:srgbClr val="000000"/>
                  </a:solidFill>
                  <a:effectLst/>
                  <a:ea typeface="Calibri" panose="020F0502020204030204" pitchFamily="34" charset="0"/>
                  <a:cs typeface="Times New Roman" panose="02020603050405020304" pitchFamily="18" charset="0"/>
                </a:rPr>
                <a:t>Mạng xã hội cho phép người dùng kết nối các thành viên để trao đổi và chia sẻ thông tin. </a:t>
              </a:r>
              <a:endParaRPr lang="en-US" sz="3200">
                <a:solidFill>
                  <a:srgbClr val="000000"/>
                </a:solidFill>
                <a:effectLst/>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vi-VN" sz="3200">
                  <a:solidFill>
                    <a:srgbClr val="000000"/>
                  </a:solidFill>
                  <a:effectLst/>
                  <a:ea typeface="Calibri" panose="020F0502020204030204" pitchFamily="34" charset="0"/>
                  <a:cs typeface="Times New Roman" panose="02020603050405020304" pitchFamily="18" charset="0"/>
                </a:rPr>
                <a:t>Các thành viên trong mạng xã hội có thể trò chuyện trực tiếp, kết nối với nhau thông qua các mối quan hệ trên mạng xã hội, chia sẻ câu chuyện, bài viết, ý tưởng cá nhân, đăng ảnh, video,...</a:t>
              </a:r>
              <a:endParaRPr lang="en-US" sz="2400">
                <a:effectLst/>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23F47A69-D59E-D327-BF61-7DDDA5164792}"/>
              </a:ext>
            </a:extLst>
          </p:cNvPr>
          <p:cNvGrpSpPr/>
          <p:nvPr/>
        </p:nvGrpSpPr>
        <p:grpSpPr>
          <a:xfrm>
            <a:off x="9214231" y="591559"/>
            <a:ext cx="8593085" cy="8857784"/>
            <a:chOff x="9214231" y="591559"/>
            <a:chExt cx="8593085" cy="8857784"/>
          </a:xfrm>
        </p:grpSpPr>
        <p:grpSp>
          <p:nvGrpSpPr>
            <p:cNvPr id="21" name="Group 20">
              <a:extLst>
                <a:ext uri="{FF2B5EF4-FFF2-40B4-BE49-F238E27FC236}">
                  <a16:creationId xmlns:a16="http://schemas.microsoft.com/office/drawing/2014/main" id="{6A9E280E-F69F-5FA1-CCE9-475284317A38}"/>
                </a:ext>
              </a:extLst>
            </p:cNvPr>
            <p:cNvGrpSpPr/>
            <p:nvPr/>
          </p:nvGrpSpPr>
          <p:grpSpPr>
            <a:xfrm>
              <a:off x="9214231" y="591559"/>
              <a:ext cx="8593085" cy="8857784"/>
              <a:chOff x="8763000" y="591559"/>
              <a:chExt cx="8593085" cy="8857784"/>
            </a:xfrm>
          </p:grpSpPr>
          <p:grpSp>
            <p:nvGrpSpPr>
              <p:cNvPr id="6" name="Group 6"/>
              <p:cNvGrpSpPr/>
              <p:nvPr/>
            </p:nvGrpSpPr>
            <p:grpSpPr>
              <a:xfrm>
                <a:off x="8763000" y="1916558"/>
                <a:ext cx="8593085" cy="7532785"/>
                <a:chOff x="0" y="0"/>
                <a:chExt cx="10279464" cy="3480769"/>
              </a:xfrm>
            </p:grpSpPr>
            <p:sp>
              <p:nvSpPr>
                <p:cNvPr id="7" name="Freeform 7"/>
                <p:cNvSpPr/>
                <p:nvPr/>
              </p:nvSpPr>
              <p:spPr>
                <a:xfrm>
                  <a:off x="-1" y="0"/>
                  <a:ext cx="10287124" cy="3480769"/>
                </a:xfrm>
                <a:custGeom>
                  <a:avLst/>
                  <a:gdLst/>
                  <a:ahLst/>
                  <a:cxnLst/>
                  <a:rect l="l" t="t" r="r" b="b"/>
                  <a:pathLst>
                    <a:path w="10287124" h="3480769">
                      <a:moveTo>
                        <a:pt x="9780685" y="3463850"/>
                      </a:moveTo>
                      <a:cubicBezTo>
                        <a:pt x="9780685" y="3463850"/>
                        <a:pt x="9543688" y="3453880"/>
                        <a:pt x="9181549" y="3467325"/>
                      </a:cubicBezTo>
                      <a:cubicBezTo>
                        <a:pt x="8819412"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34136" y="0"/>
                        <a:pt x="9734136" y="0"/>
                      </a:cubicBezTo>
                      <a:cubicBezTo>
                        <a:pt x="10046037" y="0"/>
                        <a:pt x="10279465" y="101069"/>
                        <a:pt x="10271607" y="303616"/>
                      </a:cubicBezTo>
                      <a:cubicBezTo>
                        <a:pt x="10271607" y="303616"/>
                        <a:pt x="10269613" y="1810087"/>
                        <a:pt x="10278368" y="2523800"/>
                      </a:cubicBezTo>
                      <a:cubicBezTo>
                        <a:pt x="10287123" y="2817101"/>
                        <a:pt x="10240575" y="3150172"/>
                        <a:pt x="10240575" y="3150172"/>
                      </a:cubicBezTo>
                      <a:cubicBezTo>
                        <a:pt x="10237610" y="3330198"/>
                        <a:pt x="10026107" y="3463850"/>
                        <a:pt x="9780685" y="3463850"/>
                      </a:cubicBezTo>
                      <a:close/>
                    </a:path>
                  </a:pathLst>
                </a:custGeom>
                <a:solidFill>
                  <a:srgbClr val="B6DBCB"/>
                </a:solidFill>
              </p:spPr>
            </p:sp>
          </p:grpSp>
          <p:pic>
            <p:nvPicPr>
              <p:cNvPr id="20" name="Picture 7">
                <a:extLst>
                  <a:ext uri="{FF2B5EF4-FFF2-40B4-BE49-F238E27FC236}">
                    <a16:creationId xmlns:a16="http://schemas.microsoft.com/office/drawing/2014/main" id="{ED4ED791-518F-2483-FCF0-08A322973B54}"/>
                  </a:ext>
                </a:extLst>
              </p:cNvPr>
              <p:cNvPicPr>
                <a:picLocks noChangeAspect="1"/>
              </p:cNvPicPr>
              <p:nvPr/>
            </p:nvPicPr>
            <p:blipFill>
              <a:blip r:embed="rId7"/>
              <a:srcRect/>
              <a:stretch>
                <a:fillRect/>
              </a:stretch>
            </p:blipFill>
            <p:spPr>
              <a:xfrm>
                <a:off x="11666382" y="591559"/>
                <a:ext cx="2590043" cy="2088222"/>
              </a:xfrm>
              <a:prstGeom prst="rect">
                <a:avLst/>
              </a:prstGeom>
            </p:spPr>
          </p:pic>
        </p:grpSp>
        <p:sp>
          <p:nvSpPr>
            <p:cNvPr id="32" name="TextBox 31">
              <a:extLst>
                <a:ext uri="{FF2B5EF4-FFF2-40B4-BE49-F238E27FC236}">
                  <a16:creationId xmlns:a16="http://schemas.microsoft.com/office/drawing/2014/main" id="{B46D2E2B-08D4-1BD9-69AB-2938098F4274}"/>
                </a:ext>
              </a:extLst>
            </p:cNvPr>
            <p:cNvSpPr txBox="1"/>
            <p:nvPr/>
          </p:nvSpPr>
          <p:spPr>
            <a:xfrm>
              <a:off x="9412135" y="2875667"/>
              <a:ext cx="8001000" cy="4535665"/>
            </a:xfrm>
            <a:prstGeom prst="rect">
              <a:avLst/>
            </a:prstGeom>
            <a:noFill/>
          </p:spPr>
          <p:txBody>
            <a:bodyPr wrap="square">
              <a:spAutoFit/>
            </a:bodyPr>
            <a:lstStyle/>
            <a:p>
              <a:pPr algn="ctr">
                <a:lnSpc>
                  <a:spcPct val="150000"/>
                </a:lnSpc>
                <a:spcAft>
                  <a:spcPts val="800"/>
                </a:spcAft>
              </a:pPr>
              <a:r>
                <a:rPr lang="vi-VN"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Website</a:t>
              </a: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 thông thường</a:t>
              </a:r>
              <a:r>
                <a:rPr lang="vi-VN"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Website là một trang thông tin với mục đích là để giới thiệu, cập nhật những thông tin về các doanh nghiệp, sản phẩm, hoạt động cũng như tin tức, chia sẻ bí quyết,… để phát triển thương hiệu.</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03450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950">
            <a:off x="8911623" y="5436456"/>
            <a:ext cx="12520780" cy="8201111"/>
          </a:xfrm>
          <a:prstGeom prst="rect">
            <a:avLst/>
          </a:prstGeom>
        </p:spPr>
      </p:pic>
      <p:pic>
        <p:nvPicPr>
          <p:cNvPr id="40" name="Picture 50">
            <a:extLst>
              <a:ext uri="{FF2B5EF4-FFF2-40B4-BE49-F238E27FC236}">
                <a16:creationId xmlns:a16="http://schemas.microsoft.com/office/drawing/2014/main" id="{64D5D36D-4EE1-1A0D-2F25-201745D2AEEC}"/>
              </a:ext>
            </a:extLst>
          </p:cNvPr>
          <p:cNvPicPr>
            <a:picLocks noChangeAspect="1"/>
          </p:cNvPicPr>
          <p:nvPr/>
        </p:nvPicPr>
        <p:blipFill rotWithShape="1">
          <a:blip r:embed="rId4"/>
          <a:srcRect b="35837"/>
          <a:stretch/>
        </p:blipFill>
        <p:spPr>
          <a:xfrm>
            <a:off x="0" y="5631494"/>
            <a:ext cx="18307050" cy="46691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98488">
            <a:off x="-2751071" y="-3146485"/>
            <a:ext cx="6834823" cy="447680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37906">
            <a:off x="17315087" y="4611608"/>
            <a:ext cx="500814" cy="523665"/>
          </a:xfrm>
          <a:prstGeom prst="rect">
            <a:avLst/>
          </a:prstGeom>
        </p:spPr>
      </p:pic>
      <p:sp>
        <p:nvSpPr>
          <p:cNvPr id="16" name="TextBox 16">
            <a:extLst>
              <a:ext uri="{FF2B5EF4-FFF2-40B4-BE49-F238E27FC236}">
                <a16:creationId xmlns:a16="http://schemas.microsoft.com/office/drawing/2014/main" id="{28D88204-A68F-74EE-BC47-BD991E16934D}"/>
              </a:ext>
            </a:extLst>
          </p:cNvPr>
          <p:cNvSpPr txBox="1"/>
          <p:nvPr/>
        </p:nvSpPr>
        <p:spPr>
          <a:xfrm>
            <a:off x="4047271" y="1643536"/>
            <a:ext cx="10193457" cy="777649"/>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HƯỚNG DẪN VỀ NHÀ</a:t>
            </a:r>
          </a:p>
        </p:txBody>
      </p:sp>
      <p:grpSp>
        <p:nvGrpSpPr>
          <p:cNvPr id="31" name="Group 30">
            <a:extLst>
              <a:ext uri="{FF2B5EF4-FFF2-40B4-BE49-F238E27FC236}">
                <a16:creationId xmlns:a16="http://schemas.microsoft.com/office/drawing/2014/main" id="{C44C1758-8EA8-3C90-8C5C-B86155F2385B}"/>
              </a:ext>
            </a:extLst>
          </p:cNvPr>
          <p:cNvGrpSpPr/>
          <p:nvPr/>
        </p:nvGrpSpPr>
        <p:grpSpPr>
          <a:xfrm>
            <a:off x="1066800" y="3241501"/>
            <a:ext cx="5038723" cy="4661610"/>
            <a:chOff x="1743077" y="3238501"/>
            <a:chExt cx="5038723" cy="4661610"/>
          </a:xfrm>
        </p:grpSpPr>
        <p:grpSp>
          <p:nvGrpSpPr>
            <p:cNvPr id="27" name="Group 6">
              <a:extLst>
                <a:ext uri="{FF2B5EF4-FFF2-40B4-BE49-F238E27FC236}">
                  <a16:creationId xmlns:a16="http://schemas.microsoft.com/office/drawing/2014/main" id="{FC040BB6-9DBC-A266-203E-9429124A18B5}"/>
                </a:ext>
              </a:extLst>
            </p:cNvPr>
            <p:cNvGrpSpPr/>
            <p:nvPr/>
          </p:nvGrpSpPr>
          <p:grpSpPr>
            <a:xfrm>
              <a:off x="1743077" y="3238501"/>
              <a:ext cx="5038723" cy="4661610"/>
              <a:chOff x="0" y="0"/>
              <a:chExt cx="12273445" cy="4084877"/>
            </a:xfrm>
            <a:solidFill>
              <a:srgbClr val="FFE8E5"/>
            </a:solidFill>
          </p:grpSpPr>
          <p:sp>
            <p:nvSpPr>
              <p:cNvPr id="28" name="Freeform 7">
                <a:extLst>
                  <a:ext uri="{FF2B5EF4-FFF2-40B4-BE49-F238E27FC236}">
                    <a16:creationId xmlns:a16="http://schemas.microsoft.com/office/drawing/2014/main" id="{CF07D10B-32BF-3E2F-16CA-AC88DB2771B1}"/>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0" name="TextBox 29">
              <a:extLst>
                <a:ext uri="{FF2B5EF4-FFF2-40B4-BE49-F238E27FC236}">
                  <a16:creationId xmlns:a16="http://schemas.microsoft.com/office/drawing/2014/main" id="{8AB8433D-BC35-4326-11DD-45E271BF5A05}"/>
                </a:ext>
              </a:extLst>
            </p:cNvPr>
            <p:cNvSpPr txBox="1"/>
            <p:nvPr/>
          </p:nvSpPr>
          <p:spPr>
            <a:xfrm>
              <a:off x="2364582" y="4655963"/>
              <a:ext cx="3798335" cy="1651671"/>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Ôn lại kiến thức đã học.</a:t>
              </a:r>
            </a:p>
          </p:txBody>
        </p:sp>
      </p:grpSp>
      <p:grpSp>
        <p:nvGrpSpPr>
          <p:cNvPr id="32" name="Group 31">
            <a:extLst>
              <a:ext uri="{FF2B5EF4-FFF2-40B4-BE49-F238E27FC236}">
                <a16:creationId xmlns:a16="http://schemas.microsoft.com/office/drawing/2014/main" id="{E118290B-DE72-FEFF-D1BC-9B11CAF46D2C}"/>
              </a:ext>
            </a:extLst>
          </p:cNvPr>
          <p:cNvGrpSpPr/>
          <p:nvPr/>
        </p:nvGrpSpPr>
        <p:grpSpPr>
          <a:xfrm>
            <a:off x="6624637" y="3236853"/>
            <a:ext cx="5154215" cy="4661610"/>
            <a:chOff x="1743077" y="3238501"/>
            <a:chExt cx="5154215" cy="4661610"/>
          </a:xfrm>
        </p:grpSpPr>
        <p:grpSp>
          <p:nvGrpSpPr>
            <p:cNvPr id="33" name="Group 6">
              <a:extLst>
                <a:ext uri="{FF2B5EF4-FFF2-40B4-BE49-F238E27FC236}">
                  <a16:creationId xmlns:a16="http://schemas.microsoft.com/office/drawing/2014/main" id="{9E960A00-35CD-B0DC-6690-01627E53D9CE}"/>
                </a:ext>
              </a:extLst>
            </p:cNvPr>
            <p:cNvGrpSpPr/>
            <p:nvPr/>
          </p:nvGrpSpPr>
          <p:grpSpPr>
            <a:xfrm>
              <a:off x="1743077" y="3238501"/>
              <a:ext cx="5038723" cy="4661610"/>
              <a:chOff x="0" y="0"/>
              <a:chExt cx="12273445" cy="4084877"/>
            </a:xfrm>
            <a:solidFill>
              <a:srgbClr val="FFE8E5"/>
            </a:solidFill>
          </p:grpSpPr>
          <p:sp>
            <p:nvSpPr>
              <p:cNvPr id="35" name="Freeform 7">
                <a:extLst>
                  <a:ext uri="{FF2B5EF4-FFF2-40B4-BE49-F238E27FC236}">
                    <a16:creationId xmlns:a16="http://schemas.microsoft.com/office/drawing/2014/main" id="{304343B6-9D3D-EC90-E44A-1B281EA333B1}"/>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4" name="TextBox 33">
              <a:extLst>
                <a:ext uri="{FF2B5EF4-FFF2-40B4-BE49-F238E27FC236}">
                  <a16:creationId xmlns:a16="http://schemas.microsoft.com/office/drawing/2014/main" id="{BE0433D1-AF33-E0C3-FD5D-7CCE9D23C984}"/>
                </a:ext>
              </a:extLst>
            </p:cNvPr>
            <p:cNvSpPr txBox="1"/>
            <p:nvPr/>
          </p:nvSpPr>
          <p:spPr>
            <a:xfrm>
              <a:off x="1855945" y="4327091"/>
              <a:ext cx="5041347" cy="2482667"/>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Hoàn thành bài tập </a:t>
              </a:r>
            </a:p>
            <a:p>
              <a:pPr algn="ctr">
                <a:lnSpc>
                  <a:spcPct val="150000"/>
                </a:lnSpc>
              </a:pPr>
              <a:r>
                <a:rPr lang="en-US" sz="3600" b="1" i="1">
                  <a:solidFill>
                    <a:schemeClr val="tx1"/>
                  </a:solidFill>
                  <a:latin typeface="Arial" panose="020B0604020202020204" pitchFamily="34" charset="0"/>
                  <a:cs typeface="Arial" panose="020B0604020202020204" pitchFamily="34" charset="0"/>
                </a:rPr>
                <a:t>Câu hỏi tự kiểm tra </a:t>
              </a:r>
              <a:r>
                <a:rPr lang="en-US" sz="3600">
                  <a:solidFill>
                    <a:schemeClr val="tx1"/>
                  </a:solidFill>
                  <a:latin typeface="Arial" panose="020B0604020202020204" pitchFamily="34" charset="0"/>
                  <a:cs typeface="Arial" panose="020B0604020202020204" pitchFamily="34" charset="0"/>
                </a:rPr>
                <a:t>– SGK tr.23</a:t>
              </a:r>
            </a:p>
          </p:txBody>
        </p:sp>
      </p:grpSp>
      <p:grpSp>
        <p:nvGrpSpPr>
          <p:cNvPr id="36" name="Group 35">
            <a:extLst>
              <a:ext uri="{FF2B5EF4-FFF2-40B4-BE49-F238E27FC236}">
                <a16:creationId xmlns:a16="http://schemas.microsoft.com/office/drawing/2014/main" id="{13DDFD05-617E-47B6-C336-EA4409493543}"/>
              </a:ext>
            </a:extLst>
          </p:cNvPr>
          <p:cNvGrpSpPr/>
          <p:nvPr/>
        </p:nvGrpSpPr>
        <p:grpSpPr>
          <a:xfrm>
            <a:off x="12089605" y="3239739"/>
            <a:ext cx="5041346" cy="4661610"/>
            <a:chOff x="1743077" y="3238501"/>
            <a:chExt cx="5041346" cy="4661610"/>
          </a:xfrm>
        </p:grpSpPr>
        <p:grpSp>
          <p:nvGrpSpPr>
            <p:cNvPr id="37" name="Group 6">
              <a:extLst>
                <a:ext uri="{FF2B5EF4-FFF2-40B4-BE49-F238E27FC236}">
                  <a16:creationId xmlns:a16="http://schemas.microsoft.com/office/drawing/2014/main" id="{4A093B95-B934-CC7E-8519-7E173BFC8BEB}"/>
                </a:ext>
              </a:extLst>
            </p:cNvPr>
            <p:cNvGrpSpPr/>
            <p:nvPr/>
          </p:nvGrpSpPr>
          <p:grpSpPr>
            <a:xfrm>
              <a:off x="1743077" y="3238501"/>
              <a:ext cx="5038723" cy="4661610"/>
              <a:chOff x="0" y="0"/>
              <a:chExt cx="12273445" cy="4084877"/>
            </a:xfrm>
            <a:solidFill>
              <a:srgbClr val="FFE8E5"/>
            </a:solidFill>
          </p:grpSpPr>
          <p:sp>
            <p:nvSpPr>
              <p:cNvPr id="39" name="Freeform 7">
                <a:extLst>
                  <a:ext uri="{FF2B5EF4-FFF2-40B4-BE49-F238E27FC236}">
                    <a16:creationId xmlns:a16="http://schemas.microsoft.com/office/drawing/2014/main" id="{C4240C51-8109-9F0E-5857-B2A1500CA6EE}"/>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8" name="TextBox 37">
              <a:extLst>
                <a:ext uri="{FF2B5EF4-FFF2-40B4-BE49-F238E27FC236}">
                  <a16:creationId xmlns:a16="http://schemas.microsoft.com/office/drawing/2014/main" id="{7A370F98-AAA1-FBF9-E712-412F1AE2145E}"/>
                </a:ext>
              </a:extLst>
            </p:cNvPr>
            <p:cNvSpPr txBox="1"/>
            <p:nvPr/>
          </p:nvSpPr>
          <p:spPr>
            <a:xfrm>
              <a:off x="1940960" y="4324205"/>
              <a:ext cx="4843463" cy="2482667"/>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Đọc và tìm hiểu trước </a:t>
              </a:r>
              <a:r>
                <a:rPr lang="vi-VN" sz="3600" b="1" i="1">
                  <a:solidFill>
                    <a:schemeClr val="tx1"/>
                  </a:solidFill>
                  <a:latin typeface="Arial" panose="020B0604020202020204" pitchFamily="34" charset="0"/>
                  <a:cs typeface="Arial" panose="020B0604020202020204" pitchFamily="34" charset="0"/>
                </a:rPr>
                <a:t>Bài 2: Thực hành sử dụng mạng xã hội</a:t>
              </a:r>
              <a:endParaRPr lang="en-US" sz="3600" b="1" i="1">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7458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2" name="AutoShape 2"/>
          <p:cNvSpPr/>
          <p:nvPr/>
        </p:nvSpPr>
        <p:spPr>
          <a:xfrm rot="-5400000">
            <a:off x="4096990" y="1228918"/>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1216543" y="1191507"/>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55926">
            <a:off x="12847737" y="5068534"/>
            <a:ext cx="7133077" cy="83795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155926">
            <a:off x="-1203217" y="-1181443"/>
            <a:ext cx="3157449" cy="3709191"/>
          </a:xfrm>
          <a:prstGeom prst="rect">
            <a:avLst/>
          </a:prstGeom>
        </p:spPr>
      </p:pic>
      <p:grpSp>
        <p:nvGrpSpPr>
          <p:cNvPr id="6" name="Group 6"/>
          <p:cNvGrpSpPr/>
          <p:nvPr/>
        </p:nvGrpSpPr>
        <p:grpSpPr>
          <a:xfrm>
            <a:off x="3756393" y="1837575"/>
            <a:ext cx="10538772" cy="7420725"/>
            <a:chOff x="0" y="0"/>
            <a:chExt cx="3900959" cy="2746804"/>
          </a:xfrm>
        </p:grpSpPr>
        <p:sp>
          <p:nvSpPr>
            <p:cNvPr id="7" name="Freeform 7"/>
            <p:cNvSpPr/>
            <p:nvPr/>
          </p:nvSpPr>
          <p:spPr>
            <a:xfrm>
              <a:off x="0" y="0"/>
              <a:ext cx="3900959" cy="2746804"/>
            </a:xfrm>
            <a:custGeom>
              <a:avLst/>
              <a:gdLst/>
              <a:ahLst/>
              <a:cxnLst/>
              <a:rect l="l" t="t" r="r" b="b"/>
              <a:pathLst>
                <a:path w="3900959" h="2746804">
                  <a:moveTo>
                    <a:pt x="3776499" y="2746804"/>
                  </a:moveTo>
                  <a:lnTo>
                    <a:pt x="124460" y="2746804"/>
                  </a:lnTo>
                  <a:cubicBezTo>
                    <a:pt x="55880" y="2746804"/>
                    <a:pt x="0" y="2690924"/>
                    <a:pt x="0" y="2622344"/>
                  </a:cubicBezTo>
                  <a:lnTo>
                    <a:pt x="0" y="124460"/>
                  </a:lnTo>
                  <a:cubicBezTo>
                    <a:pt x="0" y="55880"/>
                    <a:pt x="55880" y="0"/>
                    <a:pt x="124460" y="0"/>
                  </a:cubicBezTo>
                  <a:lnTo>
                    <a:pt x="3776499" y="0"/>
                  </a:lnTo>
                  <a:cubicBezTo>
                    <a:pt x="3845079" y="0"/>
                    <a:pt x="3900959" y="55880"/>
                    <a:pt x="3900959" y="124460"/>
                  </a:cubicBezTo>
                  <a:lnTo>
                    <a:pt x="3900959" y="2622344"/>
                  </a:lnTo>
                  <a:cubicBezTo>
                    <a:pt x="3900959" y="2690924"/>
                    <a:pt x="3845079" y="2746804"/>
                    <a:pt x="3776499" y="2746804"/>
                  </a:cubicBezTo>
                  <a:close/>
                </a:path>
              </a:pathLst>
            </a:custGeom>
            <a:solidFill>
              <a:srgbClr val="B6DBCB"/>
            </a:solidFill>
          </p:spPr>
        </p:sp>
      </p:grpSp>
      <p:sp>
        <p:nvSpPr>
          <p:cNvPr id="8" name="AutoShape 8"/>
          <p:cNvSpPr/>
          <p:nvPr/>
        </p:nvSpPr>
        <p:spPr>
          <a:xfrm>
            <a:off x="3448292" y="1602551"/>
            <a:ext cx="11127681" cy="0"/>
          </a:xfrm>
          <a:prstGeom prst="line">
            <a:avLst/>
          </a:prstGeom>
          <a:ln w="466725" cap="rnd">
            <a:solidFill>
              <a:srgbClr val="EB8B8F"/>
            </a:solidFill>
            <a:prstDash val="solid"/>
            <a:headEnd type="none" w="sm" len="sm"/>
            <a:tailEnd type="none" w="sm" len="sm"/>
          </a:ln>
        </p:spPr>
      </p:sp>
      <p:sp>
        <p:nvSpPr>
          <p:cNvPr id="9" name="AutoShape 9"/>
          <p:cNvSpPr/>
          <p:nvPr/>
        </p:nvSpPr>
        <p:spPr>
          <a:xfrm>
            <a:off x="3461938" y="9014571"/>
            <a:ext cx="11127681" cy="0"/>
          </a:xfrm>
          <a:prstGeom prst="line">
            <a:avLst/>
          </a:prstGeom>
          <a:ln w="238125" cap="rnd">
            <a:solidFill>
              <a:srgbClr val="EB8B8F"/>
            </a:solidFill>
            <a:prstDash val="solid"/>
            <a:headEnd type="none" w="sm" len="sm"/>
            <a:tailEnd type="none" w="sm" len="sm"/>
          </a:ln>
        </p:spPr>
      </p:sp>
      <p:grpSp>
        <p:nvGrpSpPr>
          <p:cNvPr id="10" name="Group 10"/>
          <p:cNvGrpSpPr/>
          <p:nvPr/>
        </p:nvGrpSpPr>
        <p:grpSpPr>
          <a:xfrm>
            <a:off x="3982742" y="2443756"/>
            <a:ext cx="10082695" cy="6208362"/>
            <a:chOff x="0" y="0"/>
            <a:chExt cx="4785629" cy="2946724"/>
          </a:xfrm>
        </p:grpSpPr>
        <p:sp>
          <p:nvSpPr>
            <p:cNvPr id="11" name="Freeform 11"/>
            <p:cNvSpPr/>
            <p:nvPr/>
          </p:nvSpPr>
          <p:spPr>
            <a:xfrm>
              <a:off x="0" y="0"/>
              <a:ext cx="4785630" cy="2946724"/>
            </a:xfrm>
            <a:custGeom>
              <a:avLst/>
              <a:gdLst/>
              <a:ahLst/>
              <a:cxnLst/>
              <a:rect l="l" t="t" r="r" b="b"/>
              <a:pathLst>
                <a:path w="4785630" h="2946724">
                  <a:moveTo>
                    <a:pt x="4661169" y="2946724"/>
                  </a:moveTo>
                  <a:lnTo>
                    <a:pt x="124460" y="2946724"/>
                  </a:lnTo>
                  <a:cubicBezTo>
                    <a:pt x="55880" y="2946724"/>
                    <a:pt x="0" y="2890844"/>
                    <a:pt x="0" y="2822264"/>
                  </a:cubicBezTo>
                  <a:lnTo>
                    <a:pt x="0" y="124460"/>
                  </a:lnTo>
                  <a:cubicBezTo>
                    <a:pt x="0" y="55880"/>
                    <a:pt x="55880" y="0"/>
                    <a:pt x="124460" y="0"/>
                  </a:cubicBezTo>
                  <a:lnTo>
                    <a:pt x="4661169" y="0"/>
                  </a:lnTo>
                  <a:cubicBezTo>
                    <a:pt x="4729750" y="0"/>
                    <a:pt x="4785630" y="55880"/>
                    <a:pt x="4785630" y="124460"/>
                  </a:cubicBezTo>
                  <a:lnTo>
                    <a:pt x="4785630" y="2822264"/>
                  </a:lnTo>
                  <a:cubicBezTo>
                    <a:pt x="4785630" y="2890844"/>
                    <a:pt x="4729750" y="2946724"/>
                    <a:pt x="4661169" y="2946724"/>
                  </a:cubicBezTo>
                  <a:close/>
                </a:path>
              </a:pathLst>
            </a:custGeom>
            <a:solidFill>
              <a:srgbClr val="FDFDFB"/>
            </a:solidFill>
          </p:spPr>
        </p:sp>
      </p:gr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27156" y="4421546"/>
            <a:ext cx="423849" cy="610253"/>
          </a:xfrm>
          <a:prstGeom prst="rect">
            <a:avLst/>
          </a:prstGeom>
        </p:spPr>
      </p:pic>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89619" y="7638238"/>
            <a:ext cx="593706" cy="854813"/>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83325" y="2072600"/>
            <a:ext cx="209075" cy="301024"/>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03095">
            <a:off x="-609982" y="7585248"/>
            <a:ext cx="1970978" cy="1125250"/>
          </a:xfrm>
          <a:prstGeom prst="rect">
            <a:avLst/>
          </a:prstGeom>
        </p:spPr>
      </p:pic>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60008" flipH="1" flipV="1">
            <a:off x="16761195" y="1151283"/>
            <a:ext cx="2058517" cy="1175226"/>
          </a:xfrm>
          <a:prstGeom prst="rect">
            <a:avLst/>
          </a:prstGeom>
        </p:spPr>
      </p:pic>
      <p:sp>
        <p:nvSpPr>
          <p:cNvPr id="26" name="TextBox 2">
            <a:extLst>
              <a:ext uri="{FF2B5EF4-FFF2-40B4-BE49-F238E27FC236}">
                <a16:creationId xmlns:a16="http://schemas.microsoft.com/office/drawing/2014/main" id="{E697C01F-99DC-2961-CBFD-BC7C242C1F58}"/>
              </a:ext>
            </a:extLst>
          </p:cNvPr>
          <p:cNvSpPr txBox="1"/>
          <p:nvPr/>
        </p:nvSpPr>
        <p:spPr>
          <a:xfrm>
            <a:off x="4417888" y="2929196"/>
            <a:ext cx="9014761" cy="531183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CẢM ƠN CÁC EM </a:t>
            </a:r>
          </a:p>
          <a:p>
            <a:pPr algn="ctr">
              <a:lnSpc>
                <a:spcPct val="150000"/>
              </a:lnSpc>
            </a:pPr>
            <a:r>
              <a:rPr lang="vi-VN" sz="8000" b="1">
                <a:latin typeface="Arial" panose="020B0604020202020204" pitchFamily="34" charset="0"/>
                <a:cs typeface="Arial" panose="020B0604020202020204" pitchFamily="34" charset="0"/>
              </a:rPr>
              <a:t>ĐÃ LẮNG NGHE BÀI GIẢNG!</a:t>
            </a: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48AE802-D464-0DE2-44EA-26FBCCBE35A0}"/>
              </a:ext>
            </a:extLst>
          </p:cNvPr>
          <p:cNvGrpSpPr/>
          <p:nvPr/>
        </p:nvGrpSpPr>
        <p:grpSpPr>
          <a:xfrm>
            <a:off x="12262808" y="4022518"/>
            <a:ext cx="4674891" cy="4365909"/>
            <a:chOff x="12262808" y="4022518"/>
            <a:chExt cx="4674891" cy="4365909"/>
          </a:xfrm>
        </p:grpSpPr>
        <p:grpSp>
          <p:nvGrpSpPr>
            <p:cNvPr id="25" name="Group 16">
              <a:extLst>
                <a:ext uri="{FF2B5EF4-FFF2-40B4-BE49-F238E27FC236}">
                  <a16:creationId xmlns:a16="http://schemas.microsoft.com/office/drawing/2014/main" id="{4573B8AB-EEF5-E936-60FB-75B5D530B2BA}"/>
                </a:ext>
              </a:extLst>
            </p:cNvPr>
            <p:cNvGrpSpPr/>
            <p:nvPr/>
          </p:nvGrpSpPr>
          <p:grpSpPr>
            <a:xfrm>
              <a:off x="12262808" y="4022518"/>
              <a:ext cx="4674891" cy="4365909"/>
              <a:chOff x="0" y="0"/>
              <a:chExt cx="1470772" cy="1373563"/>
            </a:xfrm>
          </p:grpSpPr>
          <p:sp>
            <p:nvSpPr>
              <p:cNvPr id="26" name="Freeform 17">
                <a:extLst>
                  <a:ext uri="{FF2B5EF4-FFF2-40B4-BE49-F238E27FC236}">
                    <a16:creationId xmlns:a16="http://schemas.microsoft.com/office/drawing/2014/main" id="{24081157-5724-982C-A0AB-AF4C90CE47AB}"/>
                  </a:ext>
                </a:extLst>
              </p:cNvPr>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9" name="TextBox 28">
              <a:extLst>
                <a:ext uri="{FF2B5EF4-FFF2-40B4-BE49-F238E27FC236}">
                  <a16:creationId xmlns:a16="http://schemas.microsoft.com/office/drawing/2014/main" id="{A1F4F3D3-D533-1553-1548-316A4AF75ED3}"/>
                </a:ext>
              </a:extLst>
            </p:cNvPr>
            <p:cNvSpPr txBox="1"/>
            <p:nvPr/>
          </p:nvSpPr>
          <p:spPr>
            <a:xfrm>
              <a:off x="12523091" y="4605161"/>
              <a:ext cx="4154323" cy="3013838"/>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3. Chức năng cơ bản của mạng xã hội</a:t>
              </a: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752888">
            <a:off x="-2355636" y="8173703"/>
            <a:ext cx="5403192" cy="31240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1084">
            <a:off x="681178" y="8556367"/>
            <a:ext cx="1205023" cy="11342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29454" y="-779456"/>
            <a:ext cx="3272835" cy="313002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69451">
            <a:off x="16084231" y="319440"/>
            <a:ext cx="808704" cy="761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082256">
            <a:off x="11978863" y="7902866"/>
            <a:ext cx="10054702" cy="897610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95936">
            <a:off x="108484" y="-91936"/>
            <a:ext cx="2741311" cy="2641627"/>
          </a:xfrm>
          <a:prstGeom prst="rect">
            <a:avLst/>
          </a:prstGeom>
        </p:spPr>
      </p:pic>
      <p:grpSp>
        <p:nvGrpSpPr>
          <p:cNvPr id="23" name="Group 22">
            <a:extLst>
              <a:ext uri="{FF2B5EF4-FFF2-40B4-BE49-F238E27FC236}">
                <a16:creationId xmlns:a16="http://schemas.microsoft.com/office/drawing/2014/main" id="{797251C0-F533-7A6E-7820-565D68C4841D}"/>
              </a:ext>
            </a:extLst>
          </p:cNvPr>
          <p:cNvGrpSpPr/>
          <p:nvPr/>
        </p:nvGrpSpPr>
        <p:grpSpPr>
          <a:xfrm>
            <a:off x="15239448" y="7141690"/>
            <a:ext cx="3048552" cy="3337407"/>
            <a:chOff x="14721464" y="6231843"/>
            <a:chExt cx="3344407" cy="3900539"/>
          </a:xfrm>
        </p:grpSpPr>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21464" y="7706166"/>
              <a:ext cx="3344407" cy="242621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732374" y="6231843"/>
              <a:ext cx="1514634" cy="1923900"/>
            </a:xfrm>
            <a:prstGeom prst="rect">
              <a:avLst/>
            </a:prstGeom>
          </p:spPr>
        </p:pic>
      </p:grpSp>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428970">
            <a:off x="16367048" y="2556057"/>
            <a:ext cx="689545" cy="689545"/>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855490" y="423395"/>
            <a:ext cx="420412" cy="60530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470894" y="8955647"/>
            <a:ext cx="420412" cy="60530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29189">
            <a:off x="384238" y="3769730"/>
            <a:ext cx="959230" cy="313930"/>
          </a:xfrm>
          <a:prstGeom prst="rect">
            <a:avLst/>
          </a:prstGeom>
        </p:spPr>
      </p:pic>
      <p:sp>
        <p:nvSpPr>
          <p:cNvPr id="24" name="TextBox 2">
            <a:extLst>
              <a:ext uri="{FF2B5EF4-FFF2-40B4-BE49-F238E27FC236}">
                <a16:creationId xmlns:a16="http://schemas.microsoft.com/office/drawing/2014/main" id="{6536C9E5-FCDB-9125-E84B-940AF7A2BD28}"/>
              </a:ext>
            </a:extLst>
          </p:cNvPr>
          <p:cNvSpPr txBox="1"/>
          <p:nvPr/>
        </p:nvSpPr>
        <p:spPr>
          <a:xfrm>
            <a:off x="2590558" y="1525087"/>
            <a:ext cx="13106882" cy="1276323"/>
          </a:xfrm>
          <a:prstGeom prst="rect">
            <a:avLst/>
          </a:prstGeom>
        </p:spPr>
        <p:txBody>
          <a:bodyPr lIns="0" tIns="0" rIns="0" bIns="0" rtlCol="0" anchor="t">
            <a:spAutoFit/>
          </a:bodyPr>
          <a:lstStyle/>
          <a:p>
            <a:pPr algn="ctr"/>
            <a:r>
              <a:rPr lang="en-US" sz="8000" b="1">
                <a:solidFill>
                  <a:srgbClr val="3F3A6D"/>
                </a:solidFill>
                <a:latin typeface="Arial" panose="020B0604020202020204" pitchFamily="34" charset="0"/>
                <a:cs typeface="Arial" panose="020B0604020202020204" pitchFamily="34" charset="0"/>
              </a:rPr>
              <a:t>NỘI DUNG BÀI HỌC</a:t>
            </a:r>
          </a:p>
        </p:txBody>
      </p:sp>
      <p:grpSp>
        <p:nvGrpSpPr>
          <p:cNvPr id="30" name="Group 29">
            <a:extLst>
              <a:ext uri="{FF2B5EF4-FFF2-40B4-BE49-F238E27FC236}">
                <a16:creationId xmlns:a16="http://schemas.microsoft.com/office/drawing/2014/main" id="{33FAFFFF-D974-7B7B-240E-40E0C6CFDB00}"/>
              </a:ext>
            </a:extLst>
          </p:cNvPr>
          <p:cNvGrpSpPr/>
          <p:nvPr/>
        </p:nvGrpSpPr>
        <p:grpSpPr>
          <a:xfrm>
            <a:off x="1350301" y="4022518"/>
            <a:ext cx="4674891" cy="4365909"/>
            <a:chOff x="1350301" y="4022518"/>
            <a:chExt cx="4674891" cy="4365909"/>
          </a:xfrm>
        </p:grpSpPr>
        <p:grpSp>
          <p:nvGrpSpPr>
            <p:cNvPr id="14" name="Group 14"/>
            <p:cNvGrpSpPr/>
            <p:nvPr/>
          </p:nvGrpSpPr>
          <p:grpSpPr>
            <a:xfrm>
              <a:off x="1350301" y="4022518"/>
              <a:ext cx="4674891" cy="4365909"/>
              <a:chOff x="0" y="0"/>
              <a:chExt cx="1470772" cy="1373563"/>
            </a:xfrm>
          </p:grpSpPr>
          <p:sp>
            <p:nvSpPr>
              <p:cNvPr id="15" name="Freeform 15"/>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7" name="TextBox 26">
              <a:extLst>
                <a:ext uri="{FF2B5EF4-FFF2-40B4-BE49-F238E27FC236}">
                  <a16:creationId xmlns:a16="http://schemas.microsoft.com/office/drawing/2014/main" id="{CFB6C1A3-7C7F-E17D-3A0D-A9142712AA41}"/>
                </a:ext>
              </a:extLst>
            </p:cNvPr>
            <p:cNvSpPr txBox="1"/>
            <p:nvPr/>
          </p:nvSpPr>
          <p:spPr>
            <a:xfrm>
              <a:off x="1390391" y="5143500"/>
              <a:ext cx="4438352" cy="1998176"/>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1. Khám phá mạng xã hội</a:t>
              </a:r>
            </a:p>
          </p:txBody>
        </p:sp>
      </p:grpSp>
      <p:grpSp>
        <p:nvGrpSpPr>
          <p:cNvPr id="31" name="Group 30">
            <a:extLst>
              <a:ext uri="{FF2B5EF4-FFF2-40B4-BE49-F238E27FC236}">
                <a16:creationId xmlns:a16="http://schemas.microsoft.com/office/drawing/2014/main" id="{E094E306-2382-9AA1-8E32-C205104A855F}"/>
              </a:ext>
            </a:extLst>
          </p:cNvPr>
          <p:cNvGrpSpPr/>
          <p:nvPr/>
        </p:nvGrpSpPr>
        <p:grpSpPr>
          <a:xfrm>
            <a:off x="6806554" y="4022519"/>
            <a:ext cx="4674891" cy="4365909"/>
            <a:chOff x="6806554" y="4022519"/>
            <a:chExt cx="4674891" cy="4365909"/>
          </a:xfrm>
        </p:grpSpPr>
        <p:grpSp>
          <p:nvGrpSpPr>
            <p:cNvPr id="16" name="Group 16"/>
            <p:cNvGrpSpPr/>
            <p:nvPr/>
          </p:nvGrpSpPr>
          <p:grpSpPr>
            <a:xfrm>
              <a:off x="6806554" y="4022519"/>
              <a:ext cx="4674891" cy="4365909"/>
              <a:chOff x="0" y="0"/>
              <a:chExt cx="1470772" cy="1373563"/>
            </a:xfrm>
          </p:grpSpPr>
          <p:sp>
            <p:nvSpPr>
              <p:cNvPr id="17" name="Freeform 17"/>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8" name="TextBox 27">
              <a:extLst>
                <a:ext uri="{FF2B5EF4-FFF2-40B4-BE49-F238E27FC236}">
                  <a16:creationId xmlns:a16="http://schemas.microsoft.com/office/drawing/2014/main" id="{15DD0F2E-C38F-D9E4-5F65-0A79805EF946}"/>
                </a:ext>
              </a:extLst>
            </p:cNvPr>
            <p:cNvSpPr txBox="1"/>
            <p:nvPr/>
          </p:nvSpPr>
          <p:spPr>
            <a:xfrm>
              <a:off x="6964657" y="5143500"/>
              <a:ext cx="4438352" cy="1998176"/>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2. Đặc điểm của mạng xã hội</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F6C0F84-FDF1-C1C8-288B-35A63E25ADB5}"/>
              </a:ext>
            </a:extLst>
          </p:cNvPr>
          <p:cNvGrpSpPr/>
          <p:nvPr/>
        </p:nvGrpSpPr>
        <p:grpSpPr>
          <a:xfrm>
            <a:off x="2953025" y="854400"/>
            <a:ext cx="12053348" cy="5107607"/>
            <a:chOff x="3371635" y="1757518"/>
            <a:chExt cx="12053348" cy="5107607"/>
          </a:xfrm>
        </p:grpSpPr>
        <p:pic>
          <p:nvPicPr>
            <p:cNvPr id="20" name="Picture 5">
              <a:extLst>
                <a:ext uri="{FF2B5EF4-FFF2-40B4-BE49-F238E27FC236}">
                  <a16:creationId xmlns:a16="http://schemas.microsoft.com/office/drawing/2014/main" id="{C0D3E9EC-4006-0643-74F8-ACB4384066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4861">
              <a:off x="3371635" y="1757518"/>
              <a:ext cx="12053348" cy="5107607"/>
            </a:xfrm>
            <a:prstGeom prst="rect">
              <a:avLst/>
            </a:prstGeom>
          </p:spPr>
        </p:pic>
        <p:sp>
          <p:nvSpPr>
            <p:cNvPr id="17" name="TextBox 16">
              <a:extLst>
                <a:ext uri="{FF2B5EF4-FFF2-40B4-BE49-F238E27FC236}">
                  <a16:creationId xmlns:a16="http://schemas.microsoft.com/office/drawing/2014/main" id="{1F0085F4-404F-ED36-5543-C4817BDD52FF}"/>
                </a:ext>
              </a:extLst>
            </p:cNvPr>
            <p:cNvSpPr txBox="1"/>
            <p:nvPr/>
          </p:nvSpPr>
          <p:spPr>
            <a:xfrm>
              <a:off x="3921304" y="2233662"/>
              <a:ext cx="10954009"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1. KHÁM PHÁ MẠNG XÃ HỘI</a:t>
              </a:r>
            </a:p>
          </p:txBody>
        </p:sp>
      </p:gr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9136" y="8867909"/>
            <a:ext cx="797359" cy="835329"/>
          </a:xfrm>
          <a:prstGeom prst="rect">
            <a:avLst/>
          </a:prstGeom>
        </p:spPr>
      </p:pic>
      <p:grpSp>
        <p:nvGrpSpPr>
          <p:cNvPr id="9" name="Group 9"/>
          <p:cNvGrpSpPr>
            <a:grpSpLocks noChangeAspect="1"/>
          </p:cNvGrpSpPr>
          <p:nvPr/>
        </p:nvGrpSpPr>
        <p:grpSpPr>
          <a:xfrm rot="1232861">
            <a:off x="1041179" y="6800189"/>
            <a:ext cx="533273" cy="461815"/>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700271" y="3556917"/>
            <a:ext cx="650685" cy="844623"/>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56569">
            <a:off x="767825" y="1095894"/>
            <a:ext cx="1079981" cy="3534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98489">
            <a:off x="17370929" y="-485969"/>
            <a:ext cx="1834142" cy="2192996"/>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728819" y="7031096"/>
            <a:ext cx="501761" cy="501761"/>
          </a:xfrm>
          <a:prstGeom prst="rect">
            <a:avLst/>
          </a:prstGeom>
        </p:spPr>
      </p:pic>
      <p:pic>
        <p:nvPicPr>
          <p:cNvPr id="22" name="Picture 24">
            <a:extLst>
              <a:ext uri="{FF2B5EF4-FFF2-40B4-BE49-F238E27FC236}">
                <a16:creationId xmlns:a16="http://schemas.microsoft.com/office/drawing/2014/main" id="{45280EAC-1034-037F-8C9E-4D7804B5D6C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04305" y="5712781"/>
            <a:ext cx="14279389" cy="4569405"/>
          </a:xfrm>
          <a:prstGeom prst="rect">
            <a:avLst/>
          </a:prstGeom>
        </p:spPr>
      </p:pic>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17689">
            <a:off x="14839254" y="6659581"/>
            <a:ext cx="5438286" cy="638858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1679">
            <a:off x="-2188622" y="-4395875"/>
            <a:ext cx="5963888" cy="61722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70931">
            <a:off x="12634392" y="5394431"/>
            <a:ext cx="773772" cy="59228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004731" y="917640"/>
            <a:ext cx="370201" cy="37020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25753" y="806579"/>
            <a:ext cx="592322" cy="592322"/>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524812" y="2148176"/>
            <a:ext cx="453939" cy="474651"/>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31427" y="4465015"/>
            <a:ext cx="453939" cy="474651"/>
          </a:xfrm>
          <a:prstGeom prst="rect">
            <a:avLst/>
          </a:prstGeom>
        </p:spPr>
      </p:pic>
      <p:grpSp>
        <p:nvGrpSpPr>
          <p:cNvPr id="18" name="Group 17">
            <a:extLst>
              <a:ext uri="{FF2B5EF4-FFF2-40B4-BE49-F238E27FC236}">
                <a16:creationId xmlns:a16="http://schemas.microsoft.com/office/drawing/2014/main" id="{EA074B9A-715B-6820-D8ED-6F671316BE50}"/>
              </a:ext>
            </a:extLst>
          </p:cNvPr>
          <p:cNvGrpSpPr/>
          <p:nvPr/>
        </p:nvGrpSpPr>
        <p:grpSpPr>
          <a:xfrm>
            <a:off x="733743" y="1036414"/>
            <a:ext cx="7572057" cy="7414924"/>
            <a:chOff x="1078651" y="1635425"/>
            <a:chExt cx="7572057" cy="7414924"/>
          </a:xfrm>
        </p:grpSpPr>
        <p:grpSp>
          <p:nvGrpSpPr>
            <p:cNvPr id="2" name="Group 2"/>
            <p:cNvGrpSpPr>
              <a:grpSpLocks noChangeAspect="1"/>
            </p:cNvGrpSpPr>
            <p:nvPr/>
          </p:nvGrpSpPr>
          <p:grpSpPr>
            <a:xfrm>
              <a:off x="1078651" y="1635425"/>
              <a:ext cx="7572057" cy="7414924"/>
              <a:chOff x="-72390" y="7620"/>
              <a:chExt cx="6487160" cy="6352540"/>
            </a:xfrm>
          </p:grpSpPr>
          <p:sp>
            <p:nvSpPr>
              <p:cNvPr id="3" name="Freeform 3"/>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E8E5"/>
              </a:solidFill>
            </p:spPr>
          </p:sp>
        </p:grpSp>
        <p:sp>
          <p:nvSpPr>
            <p:cNvPr id="17" name="TextBox 16">
              <a:extLst>
                <a:ext uri="{FF2B5EF4-FFF2-40B4-BE49-F238E27FC236}">
                  <a16:creationId xmlns:a16="http://schemas.microsoft.com/office/drawing/2014/main" id="{75C98075-AB74-330D-74CA-B6928B50485A}"/>
                </a:ext>
              </a:extLst>
            </p:cNvPr>
            <p:cNvSpPr txBox="1"/>
            <p:nvPr/>
          </p:nvSpPr>
          <p:spPr>
            <a:xfrm>
              <a:off x="1568591" y="3266308"/>
              <a:ext cx="6534150" cy="4387420"/>
            </a:xfrm>
            <a:prstGeom prst="rect">
              <a:avLst/>
            </a:prstGeom>
            <a:noFill/>
          </p:spPr>
          <p:txBody>
            <a:bodyPr wrap="square">
              <a:spAutoFit/>
            </a:bodyPr>
            <a:lstStyle/>
            <a:p>
              <a:pPr algn="ctr">
                <a:lnSpc>
                  <a:spcPct val="150000"/>
                </a:lnSpc>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các kênh trao đổi thông tin phổ biến mà em biết hiện nay?</a:t>
              </a:r>
              <a:endParaRPr lang="en-US" sz="480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C0D98E0-64C3-6A55-B271-753E037F4AFA}"/>
              </a:ext>
            </a:extLst>
          </p:cNvPr>
          <p:cNvGrpSpPr/>
          <p:nvPr/>
        </p:nvGrpSpPr>
        <p:grpSpPr>
          <a:xfrm>
            <a:off x="0" y="-64556"/>
            <a:ext cx="18516600" cy="10389489"/>
            <a:chOff x="0" y="-64556"/>
            <a:chExt cx="18516600" cy="10389489"/>
          </a:xfrm>
        </p:grpSpPr>
        <p:sp>
          <p:nvSpPr>
            <p:cNvPr id="19" name="Rectangle 18">
              <a:extLst>
                <a:ext uri="{FF2B5EF4-FFF2-40B4-BE49-F238E27FC236}">
                  <a16:creationId xmlns:a16="http://schemas.microsoft.com/office/drawing/2014/main" id="{058A58C1-4A5D-E549-0BCD-068A36EA5313}"/>
                </a:ext>
              </a:extLst>
            </p:cNvPr>
            <p:cNvSpPr/>
            <p:nvPr/>
          </p:nvSpPr>
          <p:spPr>
            <a:xfrm>
              <a:off x="0" y="9144167"/>
              <a:ext cx="18516600" cy="1180766"/>
            </a:xfrm>
            <a:prstGeom prst="rect">
              <a:avLst/>
            </a:prstGeom>
            <a:solidFill>
              <a:srgbClr val="47A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0">
              <a:extLst>
                <a:ext uri="{FF2B5EF4-FFF2-40B4-BE49-F238E27FC236}">
                  <a16:creationId xmlns:a16="http://schemas.microsoft.com/office/drawing/2014/main" id="{542A40B1-C209-2251-BFD7-4FE57B93F0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39000" y="-64556"/>
              <a:ext cx="11277600" cy="1038948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66200">
            <a:off x="-2643610" y="-1759626"/>
            <a:ext cx="4204138" cy="41148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9195">
            <a:off x="641112" y="2258139"/>
            <a:ext cx="1480734" cy="484604"/>
          </a:xfrm>
          <a:prstGeom prst="rect">
            <a:avLst/>
          </a:prstGeom>
        </p:spPr>
      </p:pic>
      <p:grpSp>
        <p:nvGrpSpPr>
          <p:cNvPr id="24" name="Group 23">
            <a:extLst>
              <a:ext uri="{FF2B5EF4-FFF2-40B4-BE49-F238E27FC236}">
                <a16:creationId xmlns:a16="http://schemas.microsoft.com/office/drawing/2014/main" id="{28B27A37-0667-4F72-4492-E490A478636A}"/>
              </a:ext>
            </a:extLst>
          </p:cNvPr>
          <p:cNvGrpSpPr/>
          <p:nvPr/>
        </p:nvGrpSpPr>
        <p:grpSpPr>
          <a:xfrm>
            <a:off x="11963400" y="475123"/>
            <a:ext cx="768968" cy="1107154"/>
            <a:chOff x="12408666" y="1225485"/>
            <a:chExt cx="768968" cy="1107154"/>
          </a:xfrm>
        </p:grpSpPr>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408666" y="1225485"/>
              <a:ext cx="420412" cy="60530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00932" y="1934246"/>
              <a:ext cx="276702" cy="398393"/>
            </a:xfrm>
            <a:prstGeom prst="rect">
              <a:avLst/>
            </a:prstGeom>
          </p:spPr>
        </p:pic>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21966" y="8707599"/>
            <a:ext cx="276702" cy="39839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1998" y="7953849"/>
            <a:ext cx="439705" cy="633084"/>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1851" y="8906796"/>
            <a:ext cx="716407" cy="1031477"/>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73787" y="6687154"/>
            <a:ext cx="571026" cy="580525"/>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16822">
            <a:off x="16520781" y="743711"/>
            <a:ext cx="635878" cy="569978"/>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1659">
            <a:off x="15157231" y="9259877"/>
            <a:ext cx="4204138" cy="4114800"/>
          </a:xfrm>
          <a:prstGeom prst="rect">
            <a:avLst/>
          </a:prstGeom>
        </p:spPr>
      </p:pic>
      <p:sp>
        <p:nvSpPr>
          <p:cNvPr id="22" name="TextBox 21">
            <a:extLst>
              <a:ext uri="{FF2B5EF4-FFF2-40B4-BE49-F238E27FC236}">
                <a16:creationId xmlns:a16="http://schemas.microsoft.com/office/drawing/2014/main" id="{34D2E51E-4329-E4D2-6258-9567D01FA175}"/>
              </a:ext>
            </a:extLst>
          </p:cNvPr>
          <p:cNvSpPr txBox="1"/>
          <p:nvPr/>
        </p:nvSpPr>
        <p:spPr>
          <a:xfrm>
            <a:off x="971850" y="3443767"/>
            <a:ext cx="7991121"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Mạng xã hội là gì? Người ta sử dụng mạng xã hội để làm gì?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Câu hỏi thảo luận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Tóm tắt đặc điểm của các mạng xã hội phổ biến hiện nay.</a:t>
            </a:r>
          </a:p>
        </p:txBody>
      </p:sp>
      <p:sp>
        <p:nvSpPr>
          <p:cNvPr id="23" name="TextBox 22">
            <a:extLst>
              <a:ext uri="{FF2B5EF4-FFF2-40B4-BE49-F238E27FC236}">
                <a16:creationId xmlns:a16="http://schemas.microsoft.com/office/drawing/2014/main" id="{DA3DEFD0-FA85-2A4A-44CD-6E5ECD014F19}"/>
              </a:ext>
            </a:extLst>
          </p:cNvPr>
          <p:cNvSpPr txBox="1"/>
          <p:nvPr/>
        </p:nvSpPr>
        <p:spPr>
          <a:xfrm>
            <a:off x="3481387" y="1028700"/>
            <a:ext cx="1132522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 SGK tr.21 và trả lời câu hỏi: </a:t>
            </a:r>
          </a:p>
        </p:txBody>
      </p:sp>
      <p:pic>
        <p:nvPicPr>
          <p:cNvPr id="27" name="Picture 37">
            <a:extLst>
              <a:ext uri="{FF2B5EF4-FFF2-40B4-BE49-F238E27FC236}">
                <a16:creationId xmlns:a16="http://schemas.microsoft.com/office/drawing/2014/main" id="{02C8A756-7F19-C35A-B9C2-9D5E02082DE6}"/>
              </a:ext>
            </a:extLst>
          </p:cNvPr>
          <p:cNvPicPr>
            <a:picLocks noChangeAspect="1"/>
          </p:cNvPicPr>
          <p:nvPr/>
        </p:nvPicPr>
        <p:blipFill>
          <a:blip r:embed="rId12"/>
          <a:srcRect/>
          <a:stretch>
            <a:fillRect/>
          </a:stretch>
        </p:blipFill>
        <p:spPr>
          <a:xfrm>
            <a:off x="9906000" y="2081830"/>
            <a:ext cx="7067787" cy="81355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675223">
            <a:off x="13100005" y="-4851653"/>
            <a:ext cx="4670723" cy="858983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82276">
            <a:off x="13528972" y="5544205"/>
            <a:ext cx="5157790" cy="948559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79846">
            <a:off x="-609447" y="-182074"/>
            <a:ext cx="1568231" cy="147609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49426" y="435053"/>
            <a:ext cx="417798" cy="41779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75963">
            <a:off x="7138949" y="9325589"/>
            <a:ext cx="365155" cy="365155"/>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83760">
            <a:off x="1338278" y="373472"/>
            <a:ext cx="791658" cy="25908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86846">
            <a:off x="13744240" y="577433"/>
            <a:ext cx="247073" cy="726686"/>
          </a:xfrm>
          <a:prstGeom prst="rect">
            <a:avLst/>
          </a:prstGeom>
        </p:spPr>
      </p:pic>
      <p:grpSp>
        <p:nvGrpSpPr>
          <p:cNvPr id="13" name="Group 13"/>
          <p:cNvGrpSpPr>
            <a:grpSpLocks noChangeAspect="1"/>
          </p:cNvGrpSpPr>
          <p:nvPr/>
        </p:nvGrpSpPr>
        <p:grpSpPr>
          <a:xfrm rot="1238497">
            <a:off x="16031750" y="8490267"/>
            <a:ext cx="449855" cy="389575"/>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FA54F"/>
            </a:solidFill>
          </p:spPr>
        </p:sp>
      </p:grpSp>
      <p:sp>
        <p:nvSpPr>
          <p:cNvPr id="19" name="TextBox 18">
            <a:extLst>
              <a:ext uri="{FF2B5EF4-FFF2-40B4-BE49-F238E27FC236}">
                <a16:creationId xmlns:a16="http://schemas.microsoft.com/office/drawing/2014/main" id="{BC8FA1EF-F9BB-1671-63D1-FE14DB675F94}"/>
              </a:ext>
            </a:extLst>
          </p:cNvPr>
          <p:cNvSpPr txBox="1"/>
          <p:nvPr/>
        </p:nvSpPr>
        <p:spPr>
          <a:xfrm>
            <a:off x="852897" y="1028700"/>
            <a:ext cx="8616016" cy="850482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Các kênh trao đổi thông tin phổ biến hiện nay: thư điện tử, diễn đàn,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là một ứng dụng web kết nối các thành viên có cùng đặc điểm cá nhân như sở thích, lứa tuổi, nghề nghiệp hay lĩnh vực quan tâm.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Mọi người sử dụng mạng xã hội để kết bạn, nói chuyện, chia sẻ ý tưởng và sở thích.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Graphical user interface, application&#10;&#10;Description automatically generated">
            <a:extLst>
              <a:ext uri="{FF2B5EF4-FFF2-40B4-BE49-F238E27FC236}">
                <a16:creationId xmlns:a16="http://schemas.microsoft.com/office/drawing/2014/main" id="{1A8BC4FA-E9F6-7586-7BBB-638FAA5AF9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7940" y="1440736"/>
            <a:ext cx="7232130" cy="72321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97859" y="661340"/>
            <a:ext cx="517710" cy="594448"/>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14937">
            <a:off x="849619" y="965823"/>
            <a:ext cx="211525" cy="622133"/>
          </a:xfrm>
          <a:prstGeom prst="rect">
            <a:avLst/>
          </a:prstGeom>
        </p:spPr>
      </p:pic>
      <p:sp>
        <p:nvSpPr>
          <p:cNvPr id="20" name="TextBox 19">
            <a:extLst>
              <a:ext uri="{FF2B5EF4-FFF2-40B4-BE49-F238E27FC236}">
                <a16:creationId xmlns:a16="http://schemas.microsoft.com/office/drawing/2014/main" id="{C906AE85-6201-21DF-01D6-9DEA8B13AFE2}"/>
              </a:ext>
            </a:extLst>
          </p:cNvPr>
          <p:cNvSpPr txBox="1"/>
          <p:nvPr/>
        </p:nvSpPr>
        <p:spPr>
          <a:xfrm>
            <a:off x="3811032" y="753632"/>
            <a:ext cx="10791824"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mạng xã hội phổ biến hiện nay</a:t>
            </a:r>
            <a:endParaRPr lang="en-US" sz="4400" b="1">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C3EA5978-4DAB-71D4-5699-F597BA81F469}"/>
              </a:ext>
            </a:extLst>
          </p:cNvPr>
          <p:cNvGrpSpPr/>
          <p:nvPr/>
        </p:nvGrpSpPr>
        <p:grpSpPr>
          <a:xfrm>
            <a:off x="744923" y="2834100"/>
            <a:ext cx="8841552" cy="5517105"/>
            <a:chOff x="1902648" y="1485900"/>
            <a:chExt cx="8841552" cy="5517105"/>
          </a:xfrm>
        </p:grpSpPr>
        <p:grpSp>
          <p:nvGrpSpPr>
            <p:cNvPr id="25" name="Group 24">
              <a:extLst>
                <a:ext uri="{FF2B5EF4-FFF2-40B4-BE49-F238E27FC236}">
                  <a16:creationId xmlns:a16="http://schemas.microsoft.com/office/drawing/2014/main" id="{47913383-D4D7-9759-F39E-AD56CB357622}"/>
                </a:ext>
              </a:extLst>
            </p:cNvPr>
            <p:cNvGrpSpPr/>
            <p:nvPr/>
          </p:nvGrpSpPr>
          <p:grpSpPr>
            <a:xfrm>
              <a:off x="2429946" y="1485900"/>
              <a:ext cx="8314254" cy="5477636"/>
              <a:chOff x="2429946" y="1836575"/>
              <a:chExt cx="8314254" cy="5891612"/>
            </a:xfrm>
          </p:grpSpPr>
          <p:grpSp>
            <p:nvGrpSpPr>
              <p:cNvPr id="21" name="Group 2">
                <a:extLst>
                  <a:ext uri="{FF2B5EF4-FFF2-40B4-BE49-F238E27FC236}">
                    <a16:creationId xmlns:a16="http://schemas.microsoft.com/office/drawing/2014/main" id="{1C8756E4-3C7A-50A3-362B-29AC4E1E4C76}"/>
                  </a:ext>
                </a:extLst>
              </p:cNvPr>
              <p:cNvGrpSpPr/>
              <p:nvPr/>
            </p:nvGrpSpPr>
            <p:grpSpPr>
              <a:xfrm>
                <a:off x="2429946" y="1836575"/>
                <a:ext cx="8314254" cy="5891612"/>
                <a:chOff x="529331" y="0"/>
                <a:chExt cx="4857895" cy="7131538"/>
              </a:xfrm>
            </p:grpSpPr>
            <p:sp>
              <p:nvSpPr>
                <p:cNvPr id="22" name="Freeform 3">
                  <a:extLst>
                    <a:ext uri="{FF2B5EF4-FFF2-40B4-BE49-F238E27FC236}">
                      <a16:creationId xmlns:a16="http://schemas.microsoft.com/office/drawing/2014/main" id="{663E0B44-DCD8-7DD7-610A-B592ECF08D80}"/>
                    </a:ext>
                  </a:extLst>
                </p:cNvPr>
                <p:cNvSpPr/>
                <p:nvPr/>
              </p:nvSpPr>
              <p:spPr>
                <a:xfrm>
                  <a:off x="529331" y="0"/>
                  <a:ext cx="4857895" cy="713153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DFDFB"/>
                </a:solidFill>
              </p:spPr>
            </p:sp>
          </p:grpSp>
          <p:sp>
            <p:nvSpPr>
              <p:cNvPr id="24" name="TextBox 23">
                <a:extLst>
                  <a:ext uri="{FF2B5EF4-FFF2-40B4-BE49-F238E27FC236}">
                    <a16:creationId xmlns:a16="http://schemas.microsoft.com/office/drawing/2014/main" id="{BB42A007-F384-3871-FF83-6227DF81C43F}"/>
                  </a:ext>
                </a:extLst>
              </p:cNvPr>
              <p:cNvSpPr txBox="1"/>
              <p:nvPr/>
            </p:nvSpPr>
            <p:spPr>
              <a:xfrm>
                <a:off x="3212430" y="2026478"/>
                <a:ext cx="6998370" cy="5572387"/>
              </a:xfrm>
              <a:prstGeom prst="rect">
                <a:avLst/>
              </a:prstGeom>
              <a:noFill/>
            </p:spPr>
            <p:txBody>
              <a:bodyPr wrap="square">
                <a:spAutoFit/>
              </a:bodyPr>
              <a:lstStyle/>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Facebook: </a:t>
                </a:r>
                <a:endParaRPr lang="en-US" sz="36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phổ biến nhất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nơi người dùng thiết lập không gian cá nhân và kết nối bạn bè, chia sẻ hình ảnh, video, nói về những gì họ làm.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extLst>
                <a:ext uri="{FF2B5EF4-FFF2-40B4-BE49-F238E27FC236}">
                  <a16:creationId xmlns:a16="http://schemas.microsoft.com/office/drawing/2014/main" id="{C5DF4BA6-8D19-8644-386B-40F61AEA23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902648" y="4350787"/>
              <a:ext cx="1326110" cy="2652218"/>
            </a:xfrm>
            <a:prstGeom prst="rect">
              <a:avLst/>
            </a:prstGeom>
          </p:spPr>
        </p:pic>
      </p:grpSp>
      <p:pic>
        <p:nvPicPr>
          <p:cNvPr id="40" name="Picture 39" descr="Graphical user interface, application, website&#10;&#10;Description automatically generated">
            <a:extLst>
              <a:ext uri="{FF2B5EF4-FFF2-40B4-BE49-F238E27FC236}">
                <a16:creationId xmlns:a16="http://schemas.microsoft.com/office/drawing/2014/main" id="{F2A4EB04-B4AE-2521-ACB9-6C9E80299E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13773" y="1755148"/>
            <a:ext cx="7351622" cy="3943839"/>
          </a:xfrm>
          <a:prstGeom prst="rect">
            <a:avLst/>
          </a:prstGeom>
        </p:spPr>
      </p:pic>
      <p:pic>
        <p:nvPicPr>
          <p:cNvPr id="42" name="Picture 41" descr="Graphical user interface, application&#10;&#10;Description automatically generated">
            <a:extLst>
              <a:ext uri="{FF2B5EF4-FFF2-40B4-BE49-F238E27FC236}">
                <a16:creationId xmlns:a16="http://schemas.microsoft.com/office/drawing/2014/main" id="{C71B6903-9DE4-83AC-FFC6-7ED8DC6EE2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8574" y="5620129"/>
            <a:ext cx="6882020" cy="4588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par>
                                <p:cTn id="18" presetID="16" presetClass="entr" presetSubtype="2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TotalTime>
  <Words>1256</Words>
  <Application>Microsoft Office PowerPoint</Application>
  <PresentationFormat>Custom</PresentationFormat>
  <Paragraphs>104</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5</cp:revision>
  <dcterms:created xsi:type="dcterms:W3CDTF">2006-08-16T00:00:00Z</dcterms:created>
  <dcterms:modified xsi:type="dcterms:W3CDTF">2022-08-04T01:12:05Z</dcterms:modified>
  <dc:identifier>DAFIF1bPtBE</dc:identifier>
</cp:coreProperties>
</file>