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45"/>
  </p:notesMasterIdLst>
  <p:sldIdLst>
    <p:sldId id="335" r:id="rId2"/>
    <p:sldId id="490" r:id="rId3"/>
    <p:sldId id="491" r:id="rId4"/>
    <p:sldId id="492" r:id="rId5"/>
    <p:sldId id="493" r:id="rId6"/>
    <p:sldId id="480" r:id="rId7"/>
    <p:sldId id="481" r:id="rId8"/>
    <p:sldId id="494" r:id="rId9"/>
    <p:sldId id="496" r:id="rId10"/>
    <p:sldId id="455" r:id="rId11"/>
    <p:sldId id="489" r:id="rId12"/>
    <p:sldId id="497" r:id="rId13"/>
    <p:sldId id="444" r:id="rId14"/>
    <p:sldId id="495" r:id="rId15"/>
    <p:sldId id="498" r:id="rId16"/>
    <p:sldId id="499" r:id="rId17"/>
    <p:sldId id="501" r:id="rId18"/>
    <p:sldId id="449" r:id="rId19"/>
    <p:sldId id="503" r:id="rId20"/>
    <p:sldId id="504" r:id="rId21"/>
    <p:sldId id="502" r:id="rId22"/>
    <p:sldId id="505" r:id="rId23"/>
    <p:sldId id="506" r:id="rId24"/>
    <p:sldId id="507" r:id="rId25"/>
    <p:sldId id="500" r:id="rId26"/>
    <p:sldId id="508" r:id="rId27"/>
    <p:sldId id="448" r:id="rId28"/>
    <p:sldId id="512" r:id="rId29"/>
    <p:sldId id="263" r:id="rId30"/>
    <p:sldId id="256" r:id="rId31"/>
    <p:sldId id="257" r:id="rId32"/>
    <p:sldId id="258" r:id="rId33"/>
    <p:sldId id="259" r:id="rId34"/>
    <p:sldId id="260" r:id="rId35"/>
    <p:sldId id="261" r:id="rId36"/>
    <p:sldId id="262" r:id="rId37"/>
    <p:sldId id="509" r:id="rId38"/>
    <p:sldId id="510" r:id="rId39"/>
    <p:sldId id="511" r:id="rId40"/>
    <p:sldId id="513" r:id="rId41"/>
    <p:sldId id="514" r:id="rId42"/>
    <p:sldId id="453" r:id="rId43"/>
    <p:sldId id="482" r:id="rId44"/>
  </p:sldIdLst>
  <p:sldSz cx="9144000" cy="5143500" type="screen16x9"/>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C8EF"/>
    <a:srgbClr val="FE7D00"/>
    <a:srgbClr val="8BD5CB"/>
    <a:srgbClr val="974949"/>
    <a:srgbClr val="F4F8E0"/>
    <a:srgbClr val="FCFDF5"/>
    <a:srgbClr val="4AB8A3"/>
    <a:srgbClr val="F5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94650" autoAdjust="0"/>
  </p:normalViewPr>
  <p:slideViewPr>
    <p:cSldViewPr>
      <p:cViewPr varScale="1">
        <p:scale>
          <a:sx n="103" d="100"/>
          <a:sy n="103" d="100"/>
        </p:scale>
        <p:origin x="486"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8" d="100"/>
          <a:sy n="88"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ource Han Sans CN Medium" panose="020B0500000000000000" pitchFamily="34" charset="-128"/>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ource Han Sans CN Medium" panose="020B0500000000000000" pitchFamily="34" charset="-128"/>
              </a:defRPr>
            </a:lvl1pPr>
          </a:lstStyle>
          <a:p>
            <a:fld id="{8AADD754-F49E-4351-AAFE-19D83F43501C}" type="datetimeFigureOut">
              <a:rPr lang="en-US" smtClean="0"/>
              <a:pPr/>
              <a:t>08/05/2023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ource Han Sans CN Medium" panose="020B0500000000000000" pitchFamily="34" charset="-128"/>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ource Han Sans CN Medium" panose="020B0500000000000000" pitchFamily="34" charset="-128"/>
              </a:defRPr>
            </a:lvl1pPr>
          </a:lstStyle>
          <a:p>
            <a:fld id="{B78F6036-E835-44CB-A25A-34C755DFD5D4}" type="slidenum">
              <a:rPr lang="en-US" smtClean="0"/>
              <a:pPr/>
              <a:t>‹#›</a:t>
            </a:fld>
            <a:endParaRPr lang="en-US" dirty="0"/>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Han Sans CN Medium" panose="020B0500000000000000" pitchFamily="34" charset="-128"/>
        <a:ea typeface="+mn-ea"/>
        <a:cs typeface="+mn-cs"/>
      </a:defRPr>
    </a:lvl1pPr>
    <a:lvl2pPr marL="457200" algn="l" defTabSz="914400" rtl="0" eaLnBrk="1" latinLnBrk="0" hangingPunct="1">
      <a:defRPr sz="1200" b="0" i="0" kern="1200">
        <a:solidFill>
          <a:schemeClr val="tx1"/>
        </a:solidFill>
        <a:latin typeface="Source Han Sans CN Medium" panose="020B0500000000000000" pitchFamily="34" charset="-128"/>
        <a:ea typeface="+mn-ea"/>
        <a:cs typeface="+mn-cs"/>
      </a:defRPr>
    </a:lvl2pPr>
    <a:lvl3pPr marL="914400" algn="l" defTabSz="914400" rtl="0" eaLnBrk="1" latinLnBrk="0" hangingPunct="1">
      <a:defRPr sz="1200" b="0" i="0" kern="1200">
        <a:solidFill>
          <a:schemeClr val="tx1"/>
        </a:solidFill>
        <a:latin typeface="Source Han Sans CN Medium" panose="020B0500000000000000" pitchFamily="34" charset="-128"/>
        <a:ea typeface="+mn-ea"/>
        <a:cs typeface="+mn-cs"/>
      </a:defRPr>
    </a:lvl3pPr>
    <a:lvl4pPr marL="1371600" algn="l" defTabSz="914400" rtl="0" eaLnBrk="1" latinLnBrk="0" hangingPunct="1">
      <a:defRPr sz="1200" b="0" i="0" kern="1200">
        <a:solidFill>
          <a:schemeClr val="tx1"/>
        </a:solidFill>
        <a:latin typeface="Source Han Sans CN Medium" panose="020B0500000000000000" pitchFamily="34" charset="-128"/>
        <a:ea typeface="+mn-ea"/>
        <a:cs typeface="+mn-cs"/>
      </a:defRPr>
    </a:lvl4pPr>
    <a:lvl5pPr marL="1828800" algn="l" defTabSz="914400" rtl="0" eaLnBrk="1" latinLnBrk="0" hangingPunct="1">
      <a:defRPr sz="1200" b="0" i="0" kern="1200">
        <a:solidFill>
          <a:schemeClr val="tx1"/>
        </a:solidFill>
        <a:latin typeface="Source Han Sans CN Medium" panose="020B0500000000000000"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380548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14</a:t>
            </a:fld>
            <a:endParaRPr lang="en-US" dirty="0"/>
          </a:p>
        </p:txBody>
      </p:sp>
    </p:spTree>
    <p:extLst>
      <p:ext uri="{BB962C8B-B14F-4D97-AF65-F5344CB8AC3E}">
        <p14:creationId xmlns:p14="http://schemas.microsoft.com/office/powerpoint/2010/main" val="476095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16</a:t>
            </a:fld>
            <a:endParaRPr lang="en-US" dirty="0"/>
          </a:p>
        </p:txBody>
      </p:sp>
    </p:spTree>
    <p:extLst>
      <p:ext uri="{BB962C8B-B14F-4D97-AF65-F5344CB8AC3E}">
        <p14:creationId xmlns:p14="http://schemas.microsoft.com/office/powerpoint/2010/main" val="4173806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18</a:t>
            </a:fld>
            <a:endParaRPr lang="zh-CN" altLang="en-US"/>
          </a:p>
        </p:txBody>
      </p:sp>
    </p:spTree>
    <p:extLst>
      <p:ext uri="{BB962C8B-B14F-4D97-AF65-F5344CB8AC3E}">
        <p14:creationId xmlns:p14="http://schemas.microsoft.com/office/powerpoint/2010/main" val="3785925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20</a:t>
            </a:fld>
            <a:endParaRPr lang="zh-CN" altLang="en-US"/>
          </a:p>
        </p:txBody>
      </p:sp>
    </p:spTree>
    <p:extLst>
      <p:ext uri="{BB962C8B-B14F-4D97-AF65-F5344CB8AC3E}">
        <p14:creationId xmlns:p14="http://schemas.microsoft.com/office/powerpoint/2010/main" val="2218322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22</a:t>
            </a:fld>
            <a:endParaRPr lang="zh-CN" altLang="en-US"/>
          </a:p>
        </p:txBody>
      </p:sp>
    </p:spTree>
    <p:extLst>
      <p:ext uri="{BB962C8B-B14F-4D97-AF65-F5344CB8AC3E}">
        <p14:creationId xmlns:p14="http://schemas.microsoft.com/office/powerpoint/2010/main" val="3277710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24</a:t>
            </a:fld>
            <a:endParaRPr lang="zh-CN" altLang="en-US"/>
          </a:p>
        </p:txBody>
      </p:sp>
    </p:spTree>
    <p:extLst>
      <p:ext uri="{BB962C8B-B14F-4D97-AF65-F5344CB8AC3E}">
        <p14:creationId xmlns:p14="http://schemas.microsoft.com/office/powerpoint/2010/main" val="137546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26</a:t>
            </a:fld>
            <a:endParaRPr lang="en-US">
              <a:solidFill>
                <a:prstClr val="black"/>
              </a:solidFill>
            </a:endParaRPr>
          </a:p>
        </p:txBody>
      </p:sp>
    </p:spTree>
    <p:extLst>
      <p:ext uri="{BB962C8B-B14F-4D97-AF65-F5344CB8AC3E}">
        <p14:creationId xmlns:p14="http://schemas.microsoft.com/office/powerpoint/2010/main" val="1091638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27</a:t>
            </a:fld>
            <a:endParaRPr lang="zh-CN" altLang="en-US"/>
          </a:p>
        </p:txBody>
      </p:sp>
    </p:spTree>
    <p:extLst>
      <p:ext uri="{BB962C8B-B14F-4D97-AF65-F5344CB8AC3E}">
        <p14:creationId xmlns:p14="http://schemas.microsoft.com/office/powerpoint/2010/main" val="237091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28</a:t>
            </a:fld>
            <a:endParaRPr lang="en-US">
              <a:solidFill>
                <a:prstClr val="black"/>
              </a:solidFill>
            </a:endParaRPr>
          </a:p>
        </p:txBody>
      </p:sp>
    </p:spTree>
    <p:extLst>
      <p:ext uri="{BB962C8B-B14F-4D97-AF65-F5344CB8AC3E}">
        <p14:creationId xmlns:p14="http://schemas.microsoft.com/office/powerpoint/2010/main" val="97665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30</a:t>
            </a:fld>
            <a:endParaRPr lang="en-US" dirty="0"/>
          </a:p>
        </p:txBody>
      </p:sp>
    </p:spTree>
    <p:extLst>
      <p:ext uri="{BB962C8B-B14F-4D97-AF65-F5344CB8AC3E}">
        <p14:creationId xmlns:p14="http://schemas.microsoft.com/office/powerpoint/2010/main" val="174931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Source Han Sans CN Medium" panose="020B0500000000000000" pitchFamily="34" charset="-128"/>
                <a:ea typeface="+mn-ea"/>
                <a:cs typeface="+mn-cs"/>
              </a:rPr>
              <a:t>Các con có bao giờ thắc mắc vì sao cái này, hay cái kia lại xuất hiện không? Đôi khi mọi thứ con người sáng chế ra đều xuất phát từ một ý tưởng “tình cờ” và “bất ngờ” nào đó đấy. Hôm nay chúng mình sẽ cùng tìm hiểu nhé! </a:t>
            </a:r>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4</a:t>
            </a:fld>
            <a:endParaRPr lang="en-US" dirty="0"/>
          </a:p>
        </p:txBody>
      </p:sp>
    </p:spTree>
    <p:extLst>
      <p:ext uri="{BB962C8B-B14F-4D97-AF65-F5344CB8AC3E}">
        <p14:creationId xmlns:p14="http://schemas.microsoft.com/office/powerpoint/2010/main" val="2697808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a:t>
            </a:r>
            <a:endParaRPr lang="zh-CN" altLang="en-US" dirty="0"/>
          </a:p>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34</a:t>
            </a:fld>
            <a:endParaRPr lang="en-US" dirty="0"/>
          </a:p>
        </p:txBody>
      </p:sp>
    </p:spTree>
    <p:extLst>
      <p:ext uri="{BB962C8B-B14F-4D97-AF65-F5344CB8AC3E}">
        <p14:creationId xmlns:p14="http://schemas.microsoft.com/office/powerpoint/2010/main" val="1080026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Source Han Sans CN Medium" panose="020B0500000000000000" pitchFamily="34" charset="-128"/>
                <a:ea typeface="+mn-ea"/>
                <a:cs typeface="+mn-cs"/>
              </a:rPr>
              <a:t>Cách trình bày của mỗi văn bản phù hợp với mục đích của văn bản:</a:t>
            </a:r>
            <a:endParaRPr lang="en-VN" sz="1200" b="0" i="0" kern="1200" dirty="0">
              <a:solidFill>
                <a:schemeClr val="tx1"/>
              </a:solidFill>
              <a:effectLst/>
              <a:latin typeface="Source Han Sans CN Medium" panose="020B0500000000000000" pitchFamily="34" charset="-128"/>
              <a:ea typeface="+mn-ea"/>
              <a:cs typeface="+mn-cs"/>
            </a:endParaRPr>
          </a:p>
          <a:p>
            <a:r>
              <a:rPr lang="vi-VN" sz="1200" b="0" i="0" kern="1200" dirty="0">
                <a:solidFill>
                  <a:schemeClr val="tx1"/>
                </a:solidFill>
                <a:effectLst/>
                <a:latin typeface="Source Han Sans CN Medium" panose="020B0500000000000000" pitchFamily="34" charset="-128"/>
                <a:ea typeface="+mn-ea"/>
                <a:cs typeface="+mn-cs"/>
              </a:rPr>
              <a:t>- PT và ca khúc mừng chiến thắng:  Trình bày thông tin về quá trình ra đời của ca khúc “Như có Bác trong ngày đại thắng” qua lời kể và hồi tưởng của nhạc sĩ Phạm Tuyên, văn bản trình bày thông tin theo trình tự thời gian.</a:t>
            </a:r>
            <a:endParaRPr lang="en-VN" sz="1200" b="0" i="0" kern="1200" dirty="0">
              <a:solidFill>
                <a:schemeClr val="tx1"/>
              </a:solidFill>
              <a:effectLst/>
              <a:latin typeface="Source Han Sans CN Medium" panose="020B0500000000000000" pitchFamily="34" charset="-128"/>
              <a:ea typeface="+mn-ea"/>
              <a:cs typeface="+mn-cs"/>
            </a:endParaRPr>
          </a:p>
          <a:p>
            <a:r>
              <a:rPr lang="vi-VN" sz="1200" b="0" i="0" kern="1200" dirty="0">
                <a:solidFill>
                  <a:schemeClr val="tx1"/>
                </a:solidFill>
                <a:effectLst/>
                <a:latin typeface="Source Han Sans CN Medium" panose="020B0500000000000000" pitchFamily="34" charset="-128"/>
                <a:ea typeface="+mn-ea"/>
                <a:cs typeface="+mn-cs"/>
              </a:rPr>
              <a:t>- Điều gì giúp bóng đá Việt Nam chiến thắng: Trình bày kết quả trước để nhấn mạnh thành công vang dội của bóng đá Việt Nam trong năm 2019, thành công đó có những nguyên nhân sâu xa được lí giải ngay sau đó.</a:t>
            </a:r>
            <a:endParaRPr lang="en-VN" sz="1200" b="0" i="0" kern="1200" dirty="0">
              <a:solidFill>
                <a:schemeClr val="tx1"/>
              </a:solidFill>
              <a:effectLst/>
              <a:latin typeface="Source Han Sans CN Medium" panose="020B0500000000000000" pitchFamily="34" charset="-128"/>
              <a:ea typeface="+mn-ea"/>
              <a:cs typeface="+mn-cs"/>
            </a:endParaRPr>
          </a:p>
          <a:p>
            <a:r>
              <a:rPr lang="vi-VN" sz="1200" b="0" i="0" kern="1200" dirty="0">
                <a:solidFill>
                  <a:schemeClr val="tx1"/>
                </a:solidFill>
                <a:effectLst/>
                <a:latin typeface="Source Han Sans CN Medium" panose="020B0500000000000000" pitchFamily="34" charset="-128"/>
                <a:ea typeface="+mn-ea"/>
                <a:cs typeface="+mn-cs"/>
              </a:rPr>
              <a:t>- Những phát minh “tình cờ và bất ngờ”: Tóm lược sự ra đời của các phát minh bằng phương pháp tóm tắt, liệt kê. Vì nội dung văn bản đề cập đến nhiều phát minh nên cần sử dụng tóm tắt, liệt kê để đảm bảo ngắn gọn, dễ nhớ.</a:t>
            </a:r>
            <a:endParaRPr lang="en-VN" sz="1200" b="0" i="0" kern="1200" dirty="0">
              <a:solidFill>
                <a:schemeClr val="tx1"/>
              </a:solidFill>
              <a:effectLst/>
              <a:latin typeface="Source Han Sans CN Medium" panose="020B0500000000000000" pitchFamily="34" charset="-128"/>
              <a:ea typeface="+mn-ea"/>
              <a:cs typeface="+mn-cs"/>
            </a:endParaRPr>
          </a:p>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38</a:t>
            </a:fld>
            <a:endParaRPr lang="en-US" dirty="0"/>
          </a:p>
        </p:txBody>
      </p:sp>
    </p:spTree>
    <p:extLst>
      <p:ext uri="{BB962C8B-B14F-4D97-AF65-F5344CB8AC3E}">
        <p14:creationId xmlns:p14="http://schemas.microsoft.com/office/powerpoint/2010/main" val="128866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40</a:t>
            </a:fld>
            <a:endParaRPr lang="en-US">
              <a:solidFill>
                <a:prstClr val="black"/>
              </a:solidFill>
            </a:endParaRPr>
          </a:p>
        </p:txBody>
      </p:sp>
    </p:spTree>
    <p:extLst>
      <p:ext uri="{BB962C8B-B14F-4D97-AF65-F5344CB8AC3E}">
        <p14:creationId xmlns:p14="http://schemas.microsoft.com/office/powerpoint/2010/main" val="1327984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4605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43</a:t>
            </a:fld>
            <a:endParaRPr lang="en-US">
              <a:solidFill>
                <a:prstClr val="black"/>
              </a:solidFill>
            </a:endParaRPr>
          </a:p>
        </p:txBody>
      </p:sp>
    </p:spTree>
    <p:extLst>
      <p:ext uri="{BB962C8B-B14F-4D97-AF65-F5344CB8AC3E}">
        <p14:creationId xmlns:p14="http://schemas.microsoft.com/office/powerpoint/2010/main" val="87069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5</a:t>
            </a:fld>
            <a:endParaRPr lang="en-US" dirty="0"/>
          </a:p>
        </p:txBody>
      </p:sp>
    </p:spTree>
    <p:extLst>
      <p:ext uri="{BB962C8B-B14F-4D97-AF65-F5344CB8AC3E}">
        <p14:creationId xmlns:p14="http://schemas.microsoft.com/office/powerpoint/2010/main" val="273899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6</a:t>
            </a:fld>
            <a:endParaRPr lang="en-US">
              <a:solidFill>
                <a:prstClr val="black"/>
              </a:solidFill>
            </a:endParaRPr>
          </a:p>
        </p:txBody>
      </p:sp>
    </p:spTree>
    <p:extLst>
      <p:ext uri="{BB962C8B-B14F-4D97-AF65-F5344CB8AC3E}">
        <p14:creationId xmlns:p14="http://schemas.microsoft.com/office/powerpoint/2010/main" val="385863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7</a:t>
            </a:fld>
            <a:endParaRPr lang="en-US">
              <a:solidFill>
                <a:prstClr val="black"/>
              </a:solidFill>
            </a:endParaRPr>
          </a:p>
        </p:txBody>
      </p:sp>
    </p:spTree>
    <p:extLst>
      <p:ext uri="{BB962C8B-B14F-4D97-AF65-F5344CB8AC3E}">
        <p14:creationId xmlns:p14="http://schemas.microsoft.com/office/powerpoint/2010/main" val="424431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11A219-AFB3-4262-B118-BD901D2AE21C}" type="slidenum">
              <a:rPr lang="zh-CN" altLang="en-US" smtClean="0"/>
              <a:t>10</a:t>
            </a:fld>
            <a:endParaRPr lang="zh-CN" altLang="en-US"/>
          </a:p>
        </p:txBody>
      </p:sp>
    </p:spTree>
    <p:extLst>
      <p:ext uri="{BB962C8B-B14F-4D97-AF65-F5344CB8AC3E}">
        <p14:creationId xmlns:p14="http://schemas.microsoft.com/office/powerpoint/2010/main" val="3608474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11</a:t>
            </a:fld>
            <a:endParaRPr lang="en-US">
              <a:solidFill>
                <a:prstClr val="black"/>
              </a:solidFill>
            </a:endParaRPr>
          </a:p>
        </p:txBody>
      </p:sp>
    </p:spTree>
    <p:extLst>
      <p:ext uri="{BB962C8B-B14F-4D97-AF65-F5344CB8AC3E}">
        <p14:creationId xmlns:p14="http://schemas.microsoft.com/office/powerpoint/2010/main" val="17635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Source Han Sans CN Medium" panose="020B0500000000000000" pitchFamily="34" charset="-128"/>
                <a:ea typeface="+mn-ea"/>
                <a:cs typeface="+mn-cs"/>
              </a:rPr>
              <a:t>Các con có bao giờ thắc mắc vì sao cái này, hay cái kia lại xuất hiện không? Đôi khi mọi thứ con người sáng chế ra đều xuất phát từ một ý tưởng “tình cờ” và “bất ngờ” nào đó đấy. Hôm nay chúng mình sẽ cùng tìm hiểu nhé! </a:t>
            </a:r>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12</a:t>
            </a:fld>
            <a:endParaRPr lang="en-US" dirty="0"/>
          </a:p>
        </p:txBody>
      </p:sp>
    </p:spTree>
    <p:extLst>
      <p:ext uri="{BB962C8B-B14F-4D97-AF65-F5344CB8AC3E}">
        <p14:creationId xmlns:p14="http://schemas.microsoft.com/office/powerpoint/2010/main" val="540313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05D42D-B239-4370-B541-637126078E1A}" type="slidenum">
              <a:rPr lang="zh-CN" altLang="en-US" smtClean="0"/>
              <a:t>13</a:t>
            </a:fld>
            <a:endParaRPr lang="zh-CN" altLang="en-US"/>
          </a:p>
        </p:txBody>
      </p:sp>
    </p:spTree>
    <p:extLst>
      <p:ext uri="{BB962C8B-B14F-4D97-AF65-F5344CB8AC3E}">
        <p14:creationId xmlns:p14="http://schemas.microsoft.com/office/powerpoint/2010/main" val="309864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1995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CEB1B6A-AEF1-4ACD-BD61-958570690F55}" type="datetimeFigureOut">
              <a:rPr lang="zh-CN" altLang="en-US" smtClean="0"/>
              <a:t>2023/5/8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242444409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EB1B6A-AEF1-4ACD-BD61-958570690F55}" type="datetimeFigureOut">
              <a:rPr lang="zh-CN" altLang="en-US" smtClean="0"/>
              <a:t>2023/5/8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9332708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EB1B6A-AEF1-4ACD-BD61-958570690F55}" type="datetimeFigureOut">
              <a:rPr lang="zh-CN" altLang="en-US" smtClean="0"/>
              <a:t>2023/5/8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6167154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2023/5/8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143538206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2023/5/8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6898779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2023/5/8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6895165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2023/5/8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24015415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39090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2777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3420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033"/>
            <a:ext cx="9144000" cy="5151566"/>
          </a:xfrm>
          <a:prstGeom prst="rect">
            <a:avLst/>
          </a:prstGeom>
        </p:spPr>
      </p:pic>
    </p:spTree>
    <p:extLst>
      <p:ext uri="{BB962C8B-B14F-4D97-AF65-F5344CB8AC3E}">
        <p14:creationId xmlns:p14="http://schemas.microsoft.com/office/powerpoint/2010/main" val="4389139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33224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095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1791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1592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0118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88161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21077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87699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10110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9757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2023/5/8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731404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25155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2042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55424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0002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55506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9654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76172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6103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63362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97861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741182"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Overall Status</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6906642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2307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01816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5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04280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6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75133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99510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7937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73358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55294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5400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3795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479892"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Completion</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4991983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71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8616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25631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17044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67019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34885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60385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06853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72471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17783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569660"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Key Projects</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52978200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1073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332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9123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8801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t>08/05/2023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414407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406154"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Drawbacks</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40733724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569660"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Future Plans</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40651792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2023/5/8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77581592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0CEB1B6A-AEF1-4ACD-BD61-958570690F55}" type="datetimeFigureOut">
              <a:rPr lang="zh-CN" altLang="en-US" smtClean="0"/>
              <a:pPr/>
              <a:t>2023/5/8</a:t>
            </a:fld>
            <a:endParaRPr lang="zh-CN" altLang="en-US" dirty="0"/>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BB6CB991-6BD3-42F2-8A94-1903E9425430}" type="slidenum">
              <a:rPr lang="zh-CN" altLang="en-US" smtClean="0"/>
              <a:pPr/>
              <a:t>‹#›</a:t>
            </a:fld>
            <a:endParaRPr lang="zh-CN" altLang="en-US" dirty="0"/>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674" r:id="rId1"/>
    <p:sldLayoutId id="2147483685" r:id="rId2"/>
    <p:sldLayoutId id="2147483675" r:id="rId3"/>
    <p:sldLayoutId id="2147483676" r:id="rId4"/>
    <p:sldLayoutId id="2147483713" r:id="rId5"/>
    <p:sldLayoutId id="2147483714" r:id="rId6"/>
    <p:sldLayoutId id="2147483715" r:id="rId7"/>
    <p:sldLayoutId id="214748371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8" r:id="rId44"/>
    <p:sldLayoutId id="2147483719" r:id="rId45"/>
    <p:sldLayoutId id="2147483720" r:id="rId46"/>
    <p:sldLayoutId id="2147483721" r:id="rId47"/>
    <p:sldLayoutId id="2147483723" r:id="rId48"/>
    <p:sldLayoutId id="2147483724" r:id="rId49"/>
    <p:sldLayoutId id="2147483725" r:id="rId50"/>
    <p:sldLayoutId id="2147483726" r:id="rId51"/>
    <p:sldLayoutId id="2147483727" r:id="rId52"/>
    <p:sldLayoutId id="2147483728" r:id="rId53"/>
    <p:sldLayoutId id="2147483729" r:id="rId54"/>
    <p:sldLayoutId id="2147483730" r:id="rId55"/>
    <p:sldLayoutId id="2147483731" r:id="rId56"/>
    <p:sldLayoutId id="2147483732" r:id="rId57"/>
    <p:sldLayoutId id="2147483733" r:id="rId58"/>
    <p:sldLayoutId id="2147483734" r:id="rId59"/>
    <p:sldLayoutId id="2147483735" r:id="rId60"/>
    <p:sldLayoutId id="2147483736" r:id="rId61"/>
    <p:sldLayoutId id="2147483737" r:id="rId62"/>
    <p:sldLayoutId id="2147483738" r:id="rId63"/>
    <p:sldLayoutId id="2147483739" r:id="rId64"/>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Source Han Sans CN Medium" panose="020B0500000000000000" pitchFamily="34" charset="-128"/>
          <a:ea typeface="Source Han Sans CN Medium" panose="020B05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7" Type="http://schemas.microsoft.com/office/2007/relationships/hdphoto" Target="../media/hdphoto3.wdp"/><Relationship Id="rId2" Type="http://schemas.openxmlformats.org/officeDocument/2006/relationships/image" Target="../media/image37.jpeg"/><Relationship Id="rId1" Type="http://schemas.openxmlformats.org/officeDocument/2006/relationships/slideLayout" Target="../slideLayouts/slideLayout64.xml"/><Relationship Id="rId6" Type="http://schemas.openxmlformats.org/officeDocument/2006/relationships/image" Target="../media/image39.png"/><Relationship Id="rId5" Type="http://schemas.openxmlformats.org/officeDocument/2006/relationships/slide" Target="slide30.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3" Type="http://schemas.openxmlformats.org/officeDocument/2006/relationships/image" Target="../media/image45.png"/><Relationship Id="rId18" Type="http://schemas.microsoft.com/office/2007/relationships/hdphoto" Target="../media/hdphoto11.wdp"/><Relationship Id="rId26" Type="http://schemas.openxmlformats.org/officeDocument/2006/relationships/image" Target="../media/image52.png"/><Relationship Id="rId39" Type="http://schemas.openxmlformats.org/officeDocument/2006/relationships/image" Target="../media/image59.png"/><Relationship Id="rId21" Type="http://schemas.openxmlformats.org/officeDocument/2006/relationships/image" Target="../media/image49.png"/><Relationship Id="rId34" Type="http://schemas.openxmlformats.org/officeDocument/2006/relationships/image" Target="../media/image56.png"/><Relationship Id="rId42" Type="http://schemas.openxmlformats.org/officeDocument/2006/relationships/image" Target="../media/image60.png"/><Relationship Id="rId47" Type="http://schemas.openxmlformats.org/officeDocument/2006/relationships/slide" Target="slide32.xml"/><Relationship Id="rId50" Type="http://schemas.openxmlformats.org/officeDocument/2006/relationships/slide" Target="slide33.xml"/><Relationship Id="rId55" Type="http://schemas.microsoft.com/office/2007/relationships/hdphoto" Target="../media/hdphoto26.wdp"/><Relationship Id="rId7" Type="http://schemas.openxmlformats.org/officeDocument/2006/relationships/image" Target="../media/image42.png"/><Relationship Id="rId2" Type="http://schemas.openxmlformats.org/officeDocument/2006/relationships/notesSlide" Target="../notesSlides/notesSlide19.xml"/><Relationship Id="rId16" Type="http://schemas.microsoft.com/office/2007/relationships/hdphoto" Target="../media/hdphoto10.wdp"/><Relationship Id="rId29" Type="http://schemas.microsoft.com/office/2007/relationships/hdphoto" Target="../media/hdphoto16.wdp"/><Relationship Id="rId11" Type="http://schemas.openxmlformats.org/officeDocument/2006/relationships/image" Target="../media/image44.png"/><Relationship Id="rId24" Type="http://schemas.microsoft.com/office/2007/relationships/hdphoto" Target="../media/hdphoto14.wdp"/><Relationship Id="rId32" Type="http://schemas.openxmlformats.org/officeDocument/2006/relationships/image" Target="../media/image55.png"/><Relationship Id="rId37" Type="http://schemas.openxmlformats.org/officeDocument/2006/relationships/image" Target="../media/image58.png"/><Relationship Id="rId40" Type="http://schemas.microsoft.com/office/2007/relationships/hdphoto" Target="../media/hdphoto21.wdp"/><Relationship Id="rId45" Type="http://schemas.openxmlformats.org/officeDocument/2006/relationships/image" Target="../media/image61.png"/><Relationship Id="rId53" Type="http://schemas.openxmlformats.org/officeDocument/2006/relationships/slide" Target="slide34.xml"/><Relationship Id="rId58" Type="http://schemas.microsoft.com/office/2007/relationships/hdphoto" Target="../media/hdphoto27.wdp"/><Relationship Id="rId5" Type="http://schemas.openxmlformats.org/officeDocument/2006/relationships/image" Target="../media/image41.png"/><Relationship Id="rId19" Type="http://schemas.openxmlformats.org/officeDocument/2006/relationships/image" Target="../media/image48.png"/><Relationship Id="rId4" Type="http://schemas.microsoft.com/office/2007/relationships/hdphoto" Target="../media/hdphoto4.wdp"/><Relationship Id="rId9" Type="http://schemas.openxmlformats.org/officeDocument/2006/relationships/image" Target="../media/image43.png"/><Relationship Id="rId14" Type="http://schemas.microsoft.com/office/2007/relationships/hdphoto" Target="../media/hdphoto9.wdp"/><Relationship Id="rId22" Type="http://schemas.microsoft.com/office/2007/relationships/hdphoto" Target="../media/hdphoto13.wdp"/><Relationship Id="rId27" Type="http://schemas.microsoft.com/office/2007/relationships/hdphoto" Target="../media/hdphoto15.wdp"/><Relationship Id="rId30" Type="http://schemas.openxmlformats.org/officeDocument/2006/relationships/image" Target="../media/image54.png"/><Relationship Id="rId35" Type="http://schemas.microsoft.com/office/2007/relationships/hdphoto" Target="../media/hdphoto19.wdp"/><Relationship Id="rId43" Type="http://schemas.microsoft.com/office/2007/relationships/hdphoto" Target="../media/hdphoto22.wdp"/><Relationship Id="rId48" Type="http://schemas.openxmlformats.org/officeDocument/2006/relationships/image" Target="../media/image62.png"/><Relationship Id="rId56" Type="http://schemas.openxmlformats.org/officeDocument/2006/relationships/slide" Target="slide35.xml"/><Relationship Id="rId8" Type="http://schemas.microsoft.com/office/2007/relationships/hdphoto" Target="../media/hdphoto6.wdp"/><Relationship Id="rId51" Type="http://schemas.openxmlformats.org/officeDocument/2006/relationships/image" Target="../media/image63.png"/><Relationship Id="rId3" Type="http://schemas.openxmlformats.org/officeDocument/2006/relationships/image" Target="../media/image40.png"/><Relationship Id="rId12" Type="http://schemas.microsoft.com/office/2007/relationships/hdphoto" Target="../media/hdphoto8.wdp"/><Relationship Id="rId17" Type="http://schemas.openxmlformats.org/officeDocument/2006/relationships/image" Target="../media/image47.png"/><Relationship Id="rId25" Type="http://schemas.openxmlformats.org/officeDocument/2006/relationships/image" Target="../media/image51.png"/><Relationship Id="rId33" Type="http://schemas.microsoft.com/office/2007/relationships/hdphoto" Target="../media/hdphoto18.wdp"/><Relationship Id="rId38" Type="http://schemas.microsoft.com/office/2007/relationships/hdphoto" Target="../media/hdphoto20.wdp"/><Relationship Id="rId46" Type="http://schemas.microsoft.com/office/2007/relationships/hdphoto" Target="../media/hdphoto23.wdp"/><Relationship Id="rId20" Type="http://schemas.microsoft.com/office/2007/relationships/hdphoto" Target="../media/hdphoto12.wdp"/><Relationship Id="rId41" Type="http://schemas.openxmlformats.org/officeDocument/2006/relationships/slide" Target="slide36.xml"/><Relationship Id="rId54" Type="http://schemas.openxmlformats.org/officeDocument/2006/relationships/image" Target="../media/image64.png"/><Relationship Id="rId1" Type="http://schemas.openxmlformats.org/officeDocument/2006/relationships/slideLayout" Target="../slideLayouts/slideLayout64.xml"/><Relationship Id="rId6" Type="http://schemas.microsoft.com/office/2007/relationships/hdphoto" Target="../media/hdphoto5.wdp"/><Relationship Id="rId15" Type="http://schemas.openxmlformats.org/officeDocument/2006/relationships/image" Target="../media/image46.png"/><Relationship Id="rId23" Type="http://schemas.openxmlformats.org/officeDocument/2006/relationships/image" Target="../media/image50.png"/><Relationship Id="rId28" Type="http://schemas.openxmlformats.org/officeDocument/2006/relationships/image" Target="../media/image53.png"/><Relationship Id="rId36" Type="http://schemas.openxmlformats.org/officeDocument/2006/relationships/image" Target="../media/image57.png"/><Relationship Id="rId49" Type="http://schemas.microsoft.com/office/2007/relationships/hdphoto" Target="../media/hdphoto24.wdp"/><Relationship Id="rId57" Type="http://schemas.openxmlformats.org/officeDocument/2006/relationships/image" Target="../media/image65.png"/><Relationship Id="rId10" Type="http://schemas.microsoft.com/office/2007/relationships/hdphoto" Target="../media/hdphoto7.wdp"/><Relationship Id="rId31" Type="http://schemas.microsoft.com/office/2007/relationships/hdphoto" Target="../media/hdphoto17.wdp"/><Relationship Id="rId44" Type="http://schemas.openxmlformats.org/officeDocument/2006/relationships/slide" Target="slide31.xml"/><Relationship Id="rId52" Type="http://schemas.microsoft.com/office/2007/relationships/hdphoto" Target="../media/hdphoto25.wdp"/></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4.xml"/><Relationship Id="rId6" Type="http://schemas.microsoft.com/office/2007/relationships/hdphoto" Target="../media/hdphoto28.wdp"/><Relationship Id="rId5" Type="http://schemas.openxmlformats.org/officeDocument/2006/relationships/image" Target="../media/image68.png"/><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4.xml"/><Relationship Id="rId6" Type="http://schemas.microsoft.com/office/2007/relationships/hdphoto" Target="../media/hdphoto28.wdp"/><Relationship Id="rId5" Type="http://schemas.openxmlformats.org/officeDocument/2006/relationships/image" Target="../media/image68.png"/><Relationship Id="rId4" Type="http://schemas.openxmlformats.org/officeDocument/2006/relationships/slide" Target="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4.xml"/><Relationship Id="rId6" Type="http://schemas.microsoft.com/office/2007/relationships/hdphoto" Target="../media/hdphoto28.wdp"/><Relationship Id="rId5" Type="http://schemas.openxmlformats.org/officeDocument/2006/relationships/image" Target="../media/image68.png"/><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7" Type="http://schemas.microsoft.com/office/2007/relationships/hdphoto" Target="../media/hdphoto28.wdp"/><Relationship Id="rId2" Type="http://schemas.openxmlformats.org/officeDocument/2006/relationships/notesSlide" Target="../notesSlides/notesSlide20.xml"/><Relationship Id="rId1" Type="http://schemas.openxmlformats.org/officeDocument/2006/relationships/slideLayout" Target="../slideLayouts/slideLayout64.xml"/><Relationship Id="rId6" Type="http://schemas.openxmlformats.org/officeDocument/2006/relationships/image" Target="../media/image68.png"/><Relationship Id="rId5" Type="http://schemas.openxmlformats.org/officeDocument/2006/relationships/slide" Target="slide30.xml"/><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4.xml"/><Relationship Id="rId6" Type="http://schemas.microsoft.com/office/2007/relationships/hdphoto" Target="../media/hdphoto28.wdp"/><Relationship Id="rId5" Type="http://schemas.openxmlformats.org/officeDocument/2006/relationships/image" Target="../media/image68.png"/><Relationship Id="rId4" Type="http://schemas.openxmlformats.org/officeDocument/2006/relationships/slide" Target="sl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4.xml"/><Relationship Id="rId6" Type="http://schemas.microsoft.com/office/2007/relationships/hdphoto" Target="../media/hdphoto28.wdp"/><Relationship Id="rId5" Type="http://schemas.openxmlformats.org/officeDocument/2006/relationships/image" Target="../media/image68.png"/><Relationship Id="rId4" Type="http://schemas.openxmlformats.org/officeDocument/2006/relationships/slide" Target="slide30.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427BBBE-3904-684B-B429-EA8CBF62A3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400" y="895350"/>
            <a:ext cx="6807200" cy="2857500"/>
          </a:xfrm>
          <a:prstGeom prst="rect">
            <a:avLst/>
          </a:prstGeom>
        </p:spPr>
      </p:pic>
    </p:spTree>
    <p:extLst>
      <p:ext uri="{BB962C8B-B14F-4D97-AF65-F5344CB8AC3E}">
        <p14:creationId xmlns:p14="http://schemas.microsoft.com/office/powerpoint/2010/main" val="959613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组合 3">
            <a:extLst>
              <a:ext uri="{FF2B5EF4-FFF2-40B4-BE49-F238E27FC236}">
                <a16:creationId xmlns:a16="http://schemas.microsoft.com/office/drawing/2014/main" id="{D4150152-1C08-4153-AAED-F01189A66794}"/>
              </a:ext>
            </a:extLst>
          </p:cNvPr>
          <p:cNvGrpSpPr/>
          <p:nvPr/>
        </p:nvGrpSpPr>
        <p:grpSpPr>
          <a:xfrm>
            <a:off x="2646442" y="1220744"/>
            <a:ext cx="891629" cy="1717086"/>
            <a:chOff x="4706082" y="1460560"/>
            <a:chExt cx="675382" cy="2573866"/>
          </a:xfrm>
        </p:grpSpPr>
        <p:sp>
          <p:nvSpPr>
            <p:cNvPr id="153" name="任意多边形: 形状 4">
              <a:extLst>
                <a:ext uri="{FF2B5EF4-FFF2-40B4-BE49-F238E27FC236}">
                  <a16:creationId xmlns:a16="http://schemas.microsoft.com/office/drawing/2014/main" id="{3F97032F-2269-4F4E-ABD1-E51145A3650F}"/>
                </a:ext>
              </a:extLst>
            </p:cNvPr>
            <p:cNvSpPr/>
            <p:nvPr/>
          </p:nvSpPr>
          <p:spPr>
            <a:xfrm>
              <a:off x="4706082" y="2747493"/>
              <a:ext cx="675382" cy="1286933"/>
            </a:xfrm>
            <a:custGeom>
              <a:avLst/>
              <a:gdLst>
                <a:gd name="connsiteX0" fmla="*/ 0 w 675382"/>
                <a:gd name="connsiteY0" fmla="*/ 0 h 1286933"/>
                <a:gd name="connsiteX1" fmla="*/ 337691 w 675382"/>
                <a:gd name="connsiteY1" fmla="*/ 0 h 1286933"/>
                <a:gd name="connsiteX2" fmla="*/ 337691 w 675382"/>
                <a:gd name="connsiteY2" fmla="*/ 1286933 h 1286933"/>
                <a:gd name="connsiteX3" fmla="*/ 675382 w 675382"/>
                <a:gd name="connsiteY3" fmla="*/ 1286933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0"/>
                  </a:moveTo>
                  <a:lnTo>
                    <a:pt x="337691" y="0"/>
                  </a:lnTo>
                  <a:lnTo>
                    <a:pt x="337691" y="1286933"/>
                  </a:lnTo>
                  <a:lnTo>
                    <a:pt x="675382" y="1286933"/>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5366" tIns="455007" rIns="235365" bIns="455007" numCol="1" spcCol="1270" anchor="ctr" anchorCtr="0">
              <a:noAutofit/>
            </a:bodyPr>
            <a:lstStyle/>
            <a:p>
              <a:pPr defTabSz="166556">
                <a:lnSpc>
                  <a:spcPct val="90000"/>
                </a:lnSpc>
                <a:spcAft>
                  <a:spcPct val="35000"/>
                </a:spcAft>
              </a:pPr>
              <a:endParaRPr lang="zh-CN" altLang="en-US" sz="375" dirty="0">
                <a:latin typeface="Source Han Sans CN Medium" panose="020B0500000000000000" pitchFamily="34" charset="-128"/>
                <a:ea typeface="Source Han Sans CN Medium" panose="020B0500000000000000" pitchFamily="34" charset="-128"/>
              </a:endParaRPr>
            </a:p>
          </p:txBody>
        </p:sp>
        <p:sp>
          <p:nvSpPr>
            <p:cNvPr id="154" name="任意多边形: 形状 5">
              <a:extLst>
                <a:ext uri="{FF2B5EF4-FFF2-40B4-BE49-F238E27FC236}">
                  <a16:creationId xmlns:a16="http://schemas.microsoft.com/office/drawing/2014/main" id="{ED827E05-E1C2-46FE-BABB-76022E434F34}"/>
                </a:ext>
              </a:extLst>
            </p:cNvPr>
            <p:cNvSpPr/>
            <p:nvPr/>
          </p:nvSpPr>
          <p:spPr>
            <a:xfrm>
              <a:off x="4706082" y="2701773"/>
              <a:ext cx="675382" cy="91440"/>
            </a:xfrm>
            <a:custGeom>
              <a:avLst/>
              <a:gdLst>
                <a:gd name="connsiteX0" fmla="*/ 0 w 675382"/>
                <a:gd name="connsiteY0" fmla="*/ 45720 h 91440"/>
                <a:gd name="connsiteX1" fmla="*/ 675382 w 675382"/>
                <a:gd name="connsiteY1" fmla="*/ 45720 h 91440"/>
              </a:gdLst>
              <a:ahLst/>
              <a:cxnLst>
                <a:cxn ang="0">
                  <a:pos x="connsiteX0" y="connsiteY0"/>
                </a:cxn>
                <a:cxn ang="0">
                  <a:pos x="connsiteX1" y="connsiteY1"/>
                </a:cxn>
              </a:cxnLst>
              <a:rect l="l" t="t" r="r" b="b"/>
              <a:pathLst>
                <a:path w="675382" h="91440">
                  <a:moveTo>
                    <a:pt x="0" y="45720"/>
                  </a:moveTo>
                  <a:lnTo>
                    <a:pt x="675382" y="45720"/>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9943" tIns="21610" rIns="249941" bIns="21611" numCol="1" spcCol="1270" anchor="ctr" anchorCtr="0">
              <a:noAutofit/>
            </a:bodyPr>
            <a:lstStyle/>
            <a:p>
              <a:pPr defTabSz="166556">
                <a:lnSpc>
                  <a:spcPct val="90000"/>
                </a:lnSpc>
                <a:spcAft>
                  <a:spcPct val="35000"/>
                </a:spcAft>
              </a:pPr>
              <a:endParaRPr lang="zh-CN" altLang="en-US" sz="375" dirty="0">
                <a:latin typeface="Source Han Sans CN Medium" panose="020B0500000000000000" pitchFamily="34" charset="-128"/>
                <a:ea typeface="Source Han Sans CN Medium" panose="020B0500000000000000" pitchFamily="34" charset="-128"/>
              </a:endParaRPr>
            </a:p>
          </p:txBody>
        </p:sp>
        <p:sp>
          <p:nvSpPr>
            <p:cNvPr id="155" name="任意多边形: 形状 6">
              <a:extLst>
                <a:ext uri="{FF2B5EF4-FFF2-40B4-BE49-F238E27FC236}">
                  <a16:creationId xmlns:a16="http://schemas.microsoft.com/office/drawing/2014/main" id="{0E4B9C3A-1CF7-40D9-84AA-8C265936067E}"/>
                </a:ext>
              </a:extLst>
            </p:cNvPr>
            <p:cNvSpPr/>
            <p:nvPr/>
          </p:nvSpPr>
          <p:spPr>
            <a:xfrm>
              <a:off x="4706082" y="1460560"/>
              <a:ext cx="675382" cy="1286933"/>
            </a:xfrm>
            <a:custGeom>
              <a:avLst/>
              <a:gdLst>
                <a:gd name="connsiteX0" fmla="*/ 0 w 675382"/>
                <a:gd name="connsiteY0" fmla="*/ 1286933 h 1286933"/>
                <a:gd name="connsiteX1" fmla="*/ 337691 w 675382"/>
                <a:gd name="connsiteY1" fmla="*/ 1286933 h 1286933"/>
                <a:gd name="connsiteX2" fmla="*/ 337691 w 675382"/>
                <a:gd name="connsiteY2" fmla="*/ 0 h 1286933"/>
                <a:gd name="connsiteX3" fmla="*/ 675382 w 675382"/>
                <a:gd name="connsiteY3" fmla="*/ 0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1286933"/>
                  </a:moveTo>
                  <a:lnTo>
                    <a:pt x="337691" y="1286933"/>
                  </a:lnTo>
                  <a:lnTo>
                    <a:pt x="337691" y="0"/>
                  </a:lnTo>
                  <a:lnTo>
                    <a:pt x="675382" y="0"/>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5366" tIns="455007" rIns="235365" bIns="455007" numCol="1" spcCol="1270" anchor="ctr" anchorCtr="0">
              <a:noAutofit/>
            </a:bodyPr>
            <a:lstStyle/>
            <a:p>
              <a:pPr defTabSz="166556">
                <a:lnSpc>
                  <a:spcPct val="90000"/>
                </a:lnSpc>
                <a:spcAft>
                  <a:spcPct val="35000"/>
                </a:spcAft>
              </a:pPr>
              <a:endParaRPr lang="zh-CN" altLang="en-US" sz="375" dirty="0">
                <a:latin typeface="Source Han Sans CN Medium" panose="020B0500000000000000" pitchFamily="34" charset="-128"/>
                <a:ea typeface="Source Han Sans CN Medium" panose="020B0500000000000000" pitchFamily="34" charset="-128"/>
              </a:endParaRPr>
            </a:p>
          </p:txBody>
        </p:sp>
      </p:grpSp>
      <p:sp>
        <p:nvSpPr>
          <p:cNvPr id="156" name="矩形: 圆角 7">
            <a:extLst>
              <a:ext uri="{FF2B5EF4-FFF2-40B4-BE49-F238E27FC236}">
                <a16:creationId xmlns:a16="http://schemas.microsoft.com/office/drawing/2014/main" id="{C8C09C65-9561-4F64-B7CA-A95ABF699F30}"/>
              </a:ext>
            </a:extLst>
          </p:cNvPr>
          <p:cNvSpPr/>
          <p:nvPr/>
        </p:nvSpPr>
        <p:spPr>
          <a:xfrm>
            <a:off x="3662363" y="894545"/>
            <a:ext cx="1519238" cy="674492"/>
          </a:xfrm>
          <a:prstGeom prst="roundRect">
            <a:avLst/>
          </a:prstGeom>
          <a:solidFill>
            <a:schemeClr val="accent2"/>
          </a:solidFill>
          <a:ln w="50800">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Xuất</a:t>
            </a:r>
            <a:r>
              <a:rPr lang="en-US" altLang="zh-CN"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xứ</a:t>
            </a:r>
            <a:endParaRPr lang="zh-CN" altLang="en-US"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57" name="矩形: 圆角 8">
            <a:extLst>
              <a:ext uri="{FF2B5EF4-FFF2-40B4-BE49-F238E27FC236}">
                <a16:creationId xmlns:a16="http://schemas.microsoft.com/office/drawing/2014/main" id="{151F28A9-D2C7-4658-9483-F4E0638353B0}"/>
              </a:ext>
            </a:extLst>
          </p:cNvPr>
          <p:cNvSpPr/>
          <p:nvPr/>
        </p:nvSpPr>
        <p:spPr>
          <a:xfrm>
            <a:off x="3662363" y="1742042"/>
            <a:ext cx="1519238" cy="674492"/>
          </a:xfrm>
          <a:prstGeom prst="roundRect">
            <a:avLst/>
          </a:prstGeom>
          <a:solidFill>
            <a:schemeClr val="accent2"/>
          </a:solidFill>
          <a:ln w="50800">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Thể</a:t>
            </a:r>
            <a:r>
              <a:rPr lang="en-US" altLang="zh-CN"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loại</a:t>
            </a:r>
            <a:endParaRPr lang="zh-CN" altLang="en-US"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58" name="矩形: 圆角 9">
            <a:extLst>
              <a:ext uri="{FF2B5EF4-FFF2-40B4-BE49-F238E27FC236}">
                <a16:creationId xmlns:a16="http://schemas.microsoft.com/office/drawing/2014/main" id="{A0304524-6646-4C10-B2FE-C3A40733CB87}"/>
              </a:ext>
            </a:extLst>
          </p:cNvPr>
          <p:cNvSpPr/>
          <p:nvPr/>
        </p:nvSpPr>
        <p:spPr>
          <a:xfrm>
            <a:off x="3662363" y="2589540"/>
            <a:ext cx="1519238" cy="674492"/>
          </a:xfrm>
          <a:prstGeom prst="roundRect">
            <a:avLst/>
          </a:prstGeom>
          <a:solidFill>
            <a:schemeClr val="accent2"/>
          </a:solidFill>
          <a:ln w="50800">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Bố</a:t>
            </a:r>
            <a:r>
              <a:rPr lang="en-US" altLang="zh-CN"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cục</a:t>
            </a:r>
            <a:endParaRPr lang="zh-CN" altLang="en-US"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59" name="矩形 158">
            <a:extLst>
              <a:ext uri="{FF2B5EF4-FFF2-40B4-BE49-F238E27FC236}">
                <a16:creationId xmlns:a16="http://schemas.microsoft.com/office/drawing/2014/main" id="{B75C2E40-F567-4A7E-8A18-B676692BCF17}"/>
              </a:ext>
            </a:extLst>
          </p:cNvPr>
          <p:cNvSpPr/>
          <p:nvPr/>
        </p:nvSpPr>
        <p:spPr>
          <a:xfrm>
            <a:off x="5324222" y="970181"/>
            <a:ext cx="3819778" cy="52322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đăng trên khoahoc.tv </a:t>
            </a:r>
            <a:endParaRPr lang="zh-CN" altLang="en-US" sz="280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60" name="矩形 159">
            <a:extLst>
              <a:ext uri="{FF2B5EF4-FFF2-40B4-BE49-F238E27FC236}">
                <a16:creationId xmlns:a16="http://schemas.microsoft.com/office/drawing/2014/main" id="{89A88BCE-4B63-4EDE-BD01-E5605665ED27}"/>
              </a:ext>
            </a:extLst>
          </p:cNvPr>
          <p:cNvSpPr/>
          <p:nvPr/>
        </p:nvSpPr>
        <p:spPr>
          <a:xfrm>
            <a:off x="5324222" y="1848178"/>
            <a:ext cx="2961580" cy="52322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văn bản thông tin </a:t>
            </a:r>
            <a:endParaRPr lang="en-VN" sz="2800" dirty="0">
              <a:latin typeface="Times New Roman" panose="02020603050405020304" pitchFamily="18" charset="0"/>
              <a:cs typeface="Times New Roman" panose="02020603050405020304" pitchFamily="18" charset="0"/>
            </a:endParaRPr>
          </a:p>
        </p:txBody>
      </p:sp>
      <p:sp>
        <p:nvSpPr>
          <p:cNvPr id="161" name="矩形 160">
            <a:extLst>
              <a:ext uri="{FF2B5EF4-FFF2-40B4-BE49-F238E27FC236}">
                <a16:creationId xmlns:a16="http://schemas.microsoft.com/office/drawing/2014/main" id="{36E3A16F-0CD3-418A-A139-7FA268C4877C}"/>
              </a:ext>
            </a:extLst>
          </p:cNvPr>
          <p:cNvSpPr/>
          <p:nvPr/>
        </p:nvSpPr>
        <p:spPr>
          <a:xfrm>
            <a:off x="5371392" y="2592232"/>
            <a:ext cx="3620208" cy="2246769"/>
          </a:xfrm>
          <a:prstGeom prst="rect">
            <a:avLst/>
          </a:prstGeom>
        </p:spPr>
        <p:txBody>
          <a:bodyPr wrap="square">
            <a:spAutoFit/>
          </a:bodyPr>
          <a:lstStyle/>
          <a:p>
            <a:pPr algn="just"/>
            <a:r>
              <a:rPr lang="vi-VN" sz="2800" b="1" i="1" dirty="0">
                <a:latin typeface="Times New Roman" panose="02020603050405020304" pitchFamily="18" charset="0"/>
                <a:cs typeface="Times New Roman" panose="02020603050405020304" pitchFamily="18" charset="0"/>
              </a:rPr>
              <a:t>+ Phần 1</a:t>
            </a:r>
            <a:r>
              <a:rPr lang="vi-VN" sz="2800" dirty="0">
                <a:latin typeface="Times New Roman" panose="02020603050405020304" pitchFamily="18" charset="0"/>
                <a:cs typeface="Times New Roman" panose="02020603050405020304" pitchFamily="18" charset="0"/>
              </a:rPr>
              <a:t> (từ đầu đến “hơn bao giờ hết”): Giới thiệu chung</a:t>
            </a:r>
            <a:endParaRPr lang="en-VN" sz="2800" dirty="0">
              <a:latin typeface="Times New Roman" panose="02020603050405020304" pitchFamily="18" charset="0"/>
              <a:cs typeface="Times New Roman" panose="02020603050405020304" pitchFamily="18" charset="0"/>
            </a:endParaRPr>
          </a:p>
          <a:p>
            <a:pPr algn="just"/>
            <a:r>
              <a:rPr lang="vi-VN" sz="2800" b="1" i="1" dirty="0">
                <a:latin typeface="Times New Roman" panose="02020603050405020304" pitchFamily="18" charset="0"/>
                <a:cs typeface="Times New Roman" panose="02020603050405020304" pitchFamily="18" charset="0"/>
              </a:rPr>
              <a:t>+ Phần 2</a:t>
            </a:r>
            <a:r>
              <a:rPr lang="vi-VN" sz="2800" dirty="0">
                <a:latin typeface="Times New Roman" panose="02020603050405020304" pitchFamily="18" charset="0"/>
                <a:cs typeface="Times New Roman" panose="02020603050405020304" pitchFamily="18" charset="0"/>
              </a:rPr>
              <a:t> (còn lại): Liệt kê các phát minh </a:t>
            </a:r>
            <a:endParaRPr lang="zh-CN" altLang="en-US" sz="280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4" name="TextBox 13">
            <a:extLst>
              <a:ext uri="{FF2B5EF4-FFF2-40B4-BE49-F238E27FC236}">
                <a16:creationId xmlns:a16="http://schemas.microsoft.com/office/drawing/2014/main" id="{72073B11-0D40-5943-A86E-5695B2BDDDEA}"/>
              </a:ext>
            </a:extLst>
          </p:cNvPr>
          <p:cNvSpPr txBox="1"/>
          <p:nvPr/>
        </p:nvSpPr>
        <p:spPr>
          <a:xfrm>
            <a:off x="152400" y="0"/>
            <a:ext cx="2133600" cy="742950"/>
          </a:xfrm>
          <a:prstGeom prst="rect">
            <a:avLst/>
          </a:prstGeom>
          <a:solidFill>
            <a:schemeClr val="bg1"/>
          </a:solidFill>
        </p:spPr>
        <p:txBody>
          <a:bodyPr wrap="square" rtlCol="0">
            <a:spAutoFit/>
          </a:bodyPr>
          <a:lstStyle/>
          <a:p>
            <a:endParaRPr lang="en-VN" dirty="0"/>
          </a:p>
        </p:txBody>
      </p:sp>
      <p:pic>
        <p:nvPicPr>
          <p:cNvPr id="3" name="Picture 2" descr="A picture containing text, vector graphics&#10;&#10;Description automatically generated">
            <a:extLst>
              <a:ext uri="{FF2B5EF4-FFF2-40B4-BE49-F238E27FC236}">
                <a16:creationId xmlns:a16="http://schemas.microsoft.com/office/drawing/2014/main" id="{49ABE685-A69C-C54E-9405-FE08A5993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9600" y="2907329"/>
            <a:ext cx="3152308" cy="2095500"/>
          </a:xfrm>
          <a:prstGeom prst="rect">
            <a:avLst/>
          </a:prstGeom>
        </p:spPr>
      </p:pic>
      <p:sp>
        <p:nvSpPr>
          <p:cNvPr id="151" name="矩形: 圆角 2">
            <a:extLst>
              <a:ext uri="{FF2B5EF4-FFF2-40B4-BE49-F238E27FC236}">
                <a16:creationId xmlns:a16="http://schemas.microsoft.com/office/drawing/2014/main" id="{0F983439-4111-4D97-AA12-4AA2DBA3714F}"/>
              </a:ext>
            </a:extLst>
          </p:cNvPr>
          <p:cNvSpPr/>
          <p:nvPr/>
        </p:nvSpPr>
        <p:spPr>
          <a:xfrm>
            <a:off x="512844" y="1047751"/>
            <a:ext cx="2133599" cy="1706030"/>
          </a:xfrm>
          <a:prstGeom prst="roundRect">
            <a:avLst/>
          </a:prstGeom>
          <a:solidFill>
            <a:schemeClr val="accent1"/>
          </a:solidFill>
          <a:ln w="50800">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b.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Tìm</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hiểu</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chung</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về</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văn</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bản</a:t>
            </a:r>
            <a:endParaRPr lang="zh-CN" altLang="en-US"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4156763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par>
                                <p:cTn id="8" presetID="35" presetClass="path" presetSubtype="0" decel="100000" fill="hold" grpId="1" nodeType="withEffect">
                                  <p:stCondLst>
                                    <p:cond delay="750"/>
                                  </p:stCondLst>
                                  <p:childTnLst>
                                    <p:animMotion origin="layout" path="M -0.00065 -0.00232 L -0.13307 -0.00348 " pathEditMode="relative" rAng="0" ptsTypes="AA">
                                      <p:cBhvr>
                                        <p:cTn id="9" dur="1000" spd="-100000" fill="hold"/>
                                        <p:tgtEl>
                                          <p:spTgt spid="151"/>
                                        </p:tgtEl>
                                        <p:attrNameLst>
                                          <p:attrName>ppt_x</p:attrName>
                                          <p:attrName>ppt_y</p:attrName>
                                        </p:attrNameLst>
                                      </p:cBhvr>
                                      <p:rCtr x="-6628" y="-69"/>
                                    </p:animMotion>
                                  </p:childTnLst>
                                </p:cTn>
                              </p:par>
                              <p:par>
                                <p:cTn id="10" presetID="22" presetClass="entr" presetSubtype="8" fill="hold" nodeType="withEffect">
                                  <p:stCondLst>
                                    <p:cond delay="1500"/>
                                  </p:stCondLst>
                                  <p:childTnLst>
                                    <p:set>
                                      <p:cBhvr>
                                        <p:cTn id="11" dur="1" fill="hold">
                                          <p:stCondLst>
                                            <p:cond delay="0"/>
                                          </p:stCondLst>
                                        </p:cTn>
                                        <p:tgtEl>
                                          <p:spTgt spid="152"/>
                                        </p:tgtEl>
                                        <p:attrNameLst>
                                          <p:attrName>style.visibility</p:attrName>
                                        </p:attrNameLst>
                                      </p:cBhvr>
                                      <p:to>
                                        <p:strVal val="visible"/>
                                      </p:to>
                                    </p:set>
                                    <p:animEffect transition="in" filter="wipe(left)">
                                      <p:cBhvr>
                                        <p:cTn id="12" dur="500"/>
                                        <p:tgtEl>
                                          <p:spTgt spid="152"/>
                                        </p:tgtEl>
                                      </p:cBhvr>
                                    </p:animEffect>
                                  </p:childTnLst>
                                </p:cTn>
                              </p:par>
                              <p:par>
                                <p:cTn id="13" presetID="10" presetClass="entr" presetSubtype="0" fill="hold" grpId="0" nodeType="withEffect">
                                  <p:stCondLst>
                                    <p:cond delay="175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500"/>
                                        <p:tgtEl>
                                          <p:spTgt spid="156"/>
                                        </p:tgtEl>
                                      </p:cBhvr>
                                    </p:animEffect>
                                  </p:childTnLst>
                                </p:cTn>
                              </p:par>
                              <p:par>
                                <p:cTn id="16" presetID="63" presetClass="path" presetSubtype="0" decel="100000" fill="hold" grpId="1" nodeType="withEffect">
                                  <p:stCondLst>
                                    <p:cond delay="1750"/>
                                  </p:stCondLst>
                                  <p:childTnLst>
                                    <p:animMotion origin="layout" path="M -4.58333E-6 -3.7037E-6 L 0.1125 -0.00023 " pathEditMode="relative" rAng="0" ptsTypes="AA">
                                      <p:cBhvr>
                                        <p:cTn id="17" dur="1000" spd="-100000" fill="hold"/>
                                        <p:tgtEl>
                                          <p:spTgt spid="156"/>
                                        </p:tgtEl>
                                        <p:attrNameLst>
                                          <p:attrName>ppt_x</p:attrName>
                                          <p:attrName>ppt_y</p:attrName>
                                        </p:attrNameLst>
                                      </p:cBhvr>
                                      <p:rCtr x="5625" y="-23"/>
                                    </p:animMotion>
                                  </p:childTnLst>
                                </p:cTn>
                              </p:par>
                              <p:par>
                                <p:cTn id="18" presetID="10" presetClass="entr" presetSubtype="0" fill="hold" grpId="0" nodeType="withEffect">
                                  <p:stCondLst>
                                    <p:cond delay="1850"/>
                                  </p:stCondLst>
                                  <p:childTnLst>
                                    <p:set>
                                      <p:cBhvr>
                                        <p:cTn id="19" dur="1" fill="hold">
                                          <p:stCondLst>
                                            <p:cond delay="0"/>
                                          </p:stCondLst>
                                        </p:cTn>
                                        <p:tgtEl>
                                          <p:spTgt spid="157"/>
                                        </p:tgtEl>
                                        <p:attrNameLst>
                                          <p:attrName>style.visibility</p:attrName>
                                        </p:attrNameLst>
                                      </p:cBhvr>
                                      <p:to>
                                        <p:strVal val="visible"/>
                                      </p:to>
                                    </p:set>
                                    <p:animEffect transition="in" filter="fade">
                                      <p:cBhvr>
                                        <p:cTn id="20" dur="500"/>
                                        <p:tgtEl>
                                          <p:spTgt spid="157"/>
                                        </p:tgtEl>
                                      </p:cBhvr>
                                    </p:animEffect>
                                  </p:childTnLst>
                                </p:cTn>
                              </p:par>
                              <p:par>
                                <p:cTn id="21" presetID="63" presetClass="path" presetSubtype="0" decel="100000" fill="hold" grpId="1" nodeType="withEffect">
                                  <p:stCondLst>
                                    <p:cond delay="1850"/>
                                  </p:stCondLst>
                                  <p:childTnLst>
                                    <p:animMotion origin="layout" path="M -4.58333E-6 1.48148E-6 L 0.1125 -0.00023 " pathEditMode="relative" rAng="0" ptsTypes="AA">
                                      <p:cBhvr>
                                        <p:cTn id="22" dur="1000" spd="-100000" fill="hold"/>
                                        <p:tgtEl>
                                          <p:spTgt spid="157"/>
                                        </p:tgtEl>
                                        <p:attrNameLst>
                                          <p:attrName>ppt_x</p:attrName>
                                          <p:attrName>ppt_y</p:attrName>
                                        </p:attrNameLst>
                                      </p:cBhvr>
                                      <p:rCtr x="5625" y="-23"/>
                                    </p:animMotion>
                                  </p:childTnLst>
                                </p:cTn>
                              </p:par>
                              <p:par>
                                <p:cTn id="23" presetID="10" presetClass="entr" presetSubtype="0" fill="hold" grpId="0" nodeType="withEffect">
                                  <p:stCondLst>
                                    <p:cond delay="1950"/>
                                  </p:stCondLst>
                                  <p:childTnLst>
                                    <p:set>
                                      <p:cBhvr>
                                        <p:cTn id="24" dur="1" fill="hold">
                                          <p:stCondLst>
                                            <p:cond delay="0"/>
                                          </p:stCondLst>
                                        </p:cTn>
                                        <p:tgtEl>
                                          <p:spTgt spid="158"/>
                                        </p:tgtEl>
                                        <p:attrNameLst>
                                          <p:attrName>style.visibility</p:attrName>
                                        </p:attrNameLst>
                                      </p:cBhvr>
                                      <p:to>
                                        <p:strVal val="visible"/>
                                      </p:to>
                                    </p:set>
                                    <p:animEffect transition="in" filter="fade">
                                      <p:cBhvr>
                                        <p:cTn id="25" dur="500"/>
                                        <p:tgtEl>
                                          <p:spTgt spid="158"/>
                                        </p:tgtEl>
                                      </p:cBhvr>
                                    </p:animEffect>
                                  </p:childTnLst>
                                </p:cTn>
                              </p:par>
                              <p:par>
                                <p:cTn id="26" presetID="63" presetClass="path" presetSubtype="0" decel="100000" fill="hold" grpId="1" nodeType="withEffect">
                                  <p:stCondLst>
                                    <p:cond delay="1950"/>
                                  </p:stCondLst>
                                  <p:childTnLst>
                                    <p:animMotion origin="layout" path="M -4.58333E-6 -1.85185E-6 L 0.1125 -0.00023 " pathEditMode="relative" rAng="0" ptsTypes="AA">
                                      <p:cBhvr>
                                        <p:cTn id="27" dur="1000" spd="-100000" fill="hold"/>
                                        <p:tgtEl>
                                          <p:spTgt spid="158"/>
                                        </p:tgtEl>
                                        <p:attrNameLst>
                                          <p:attrName>ppt_x</p:attrName>
                                          <p:attrName>ppt_y</p:attrName>
                                        </p:attrNameLst>
                                      </p:cBhvr>
                                      <p:rCtr x="5625" y="-23"/>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9"/>
                                        </p:tgtEl>
                                        <p:attrNameLst>
                                          <p:attrName>style.visibility</p:attrName>
                                        </p:attrNameLst>
                                      </p:cBhvr>
                                      <p:to>
                                        <p:strVal val="visible"/>
                                      </p:to>
                                    </p:set>
                                    <p:animEffect transition="in" filter="fade">
                                      <p:cBhvr>
                                        <p:cTn id="32" dur="500"/>
                                        <p:tgtEl>
                                          <p:spTgt spid="1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fade">
                                      <p:cBhvr>
                                        <p:cTn id="37" dur="500"/>
                                        <p:tgtEl>
                                          <p:spTgt spid="1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1"/>
                                        </p:tgtEl>
                                        <p:attrNameLst>
                                          <p:attrName>style.visibility</p:attrName>
                                        </p:attrNameLst>
                                      </p:cBhvr>
                                      <p:to>
                                        <p:strVal val="visible"/>
                                      </p:to>
                                    </p:set>
                                    <p:animEffect transition="in" filter="fade">
                                      <p:cBhvr>
                                        <p:cTn id="42"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6" grpId="1" animBg="1"/>
      <p:bldP spid="157" grpId="0" animBg="1"/>
      <p:bldP spid="157" grpId="1" animBg="1"/>
      <p:bldP spid="158" grpId="0" animBg="1"/>
      <p:bldP spid="158" grpId="1" animBg="1"/>
      <p:bldP spid="159" grpId="0"/>
      <p:bldP spid="160" grpId="0"/>
      <p:bldP spid="161" grpId="0"/>
      <p:bldP spid="151" grpId="0" animBg="1"/>
      <p:bldP spid="15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32499" y="1905526"/>
            <a:ext cx="1053494" cy="1107996"/>
          </a:xfrm>
          <a:prstGeom prst="rect">
            <a:avLst/>
          </a:prstGeom>
        </p:spPr>
        <p:txBody>
          <a:bodyPr wrap="none">
            <a:spAutoFit/>
          </a:bodyPr>
          <a:lstStyle/>
          <a:p>
            <a:pPr algn="ctr"/>
            <a:r>
              <a:rPr lang="en-US" altLang="zh-CN"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II.</a:t>
            </a:r>
            <a:endParaRPr lang="zh-CN" altLang="en-US"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3767747" y="2010256"/>
            <a:ext cx="3990195" cy="707886"/>
          </a:xfrm>
          <a:prstGeom prst="rect">
            <a:avLst/>
          </a:prstGeom>
          <a:noFill/>
        </p:spPr>
        <p:txBody>
          <a:bodyPr wrap="none" rtlCol="0">
            <a:spAutoFit/>
          </a:bodyPr>
          <a:lstStyle/>
          <a:p>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Đọc</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hiểu</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văn</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bản</a:t>
            </a:r>
            <a:endParaRPr lang="zh-CN" altLang="en-US"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3810521" y="2718142"/>
            <a:ext cx="3158454" cy="45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726125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BD4F5A3-849C-9F47-B9AE-E734F373B5BF}"/>
              </a:ext>
            </a:extLst>
          </p:cNvPr>
          <p:cNvSpPr/>
          <p:nvPr/>
        </p:nvSpPr>
        <p:spPr>
          <a:xfrm>
            <a:off x="228600" y="209550"/>
            <a:ext cx="8686800" cy="4724400"/>
          </a:xfrm>
          <a:prstGeom prst="roundRect">
            <a:avLst>
              <a:gd name="adj" fmla="val 75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Picture 3" descr="A toy doll holding a baseball bat&#10;&#10;Description automatically generated with medium confidence">
            <a:extLst>
              <a:ext uri="{FF2B5EF4-FFF2-40B4-BE49-F238E27FC236}">
                <a16:creationId xmlns:a16="http://schemas.microsoft.com/office/drawing/2014/main" id="{81990B87-DF95-3744-8818-60F69A8B2D00}"/>
              </a:ext>
            </a:extLst>
          </p:cNvPr>
          <p:cNvPicPr>
            <a:picLocks noChangeAspect="1"/>
          </p:cNvPicPr>
          <p:nvPr/>
        </p:nvPicPr>
        <p:blipFill rotWithShape="1">
          <a:blip r:embed="rId3">
            <a:extLst>
              <a:ext uri="{28A0092B-C50C-407E-A947-70E740481C1C}">
                <a14:useLocalDpi xmlns:a14="http://schemas.microsoft.com/office/drawing/2010/main" val="0"/>
              </a:ext>
            </a:extLst>
          </a:blip>
          <a:srcRect b="10417"/>
          <a:stretch/>
        </p:blipFill>
        <p:spPr>
          <a:xfrm>
            <a:off x="3886200" y="-704850"/>
            <a:ext cx="6193465" cy="5548313"/>
          </a:xfrm>
          <a:prstGeom prst="rect">
            <a:avLst/>
          </a:prstGeom>
        </p:spPr>
      </p:pic>
      <p:sp>
        <p:nvSpPr>
          <p:cNvPr id="5" name="Rectangle 4">
            <a:extLst>
              <a:ext uri="{FF2B5EF4-FFF2-40B4-BE49-F238E27FC236}">
                <a16:creationId xmlns:a16="http://schemas.microsoft.com/office/drawing/2014/main" id="{CBD9C5D2-AB02-944F-AA1E-25A3EAE41E15}"/>
              </a:ext>
            </a:extLst>
          </p:cNvPr>
          <p:cNvSpPr/>
          <p:nvPr/>
        </p:nvSpPr>
        <p:spPr>
          <a:xfrm>
            <a:off x="685800" y="409491"/>
            <a:ext cx="4724400" cy="4324517"/>
          </a:xfrm>
          <a:prstGeom prst="rect">
            <a:avLst/>
          </a:prstGeom>
        </p:spPr>
        <p:txBody>
          <a:bodyPr wrap="square">
            <a:spAutoFit/>
          </a:bodyPr>
          <a:lstStyle/>
          <a:p>
            <a:pPr algn="ctr">
              <a:lnSpc>
                <a:spcPct val="115000"/>
              </a:lnSpc>
              <a:spcBef>
                <a:spcPts val="600"/>
              </a:spcBef>
              <a:spcAft>
                <a:spcPts val="600"/>
              </a:spcAft>
            </a:pPr>
            <a:r>
              <a:rPr lang="vi-VN" sz="2800" b="1" dirty="0">
                <a:solidFill>
                  <a:srgbClr val="000000"/>
                </a:solidFill>
                <a:latin typeface="Times New Roman" panose="02020603050405020304" pitchFamily="18" charset="0"/>
                <a:ea typeface="Times New Roman" panose="02020603050405020304" pitchFamily="18" charset="0"/>
              </a:rPr>
              <a:t>Thảo luận nhóm</a:t>
            </a:r>
          </a:p>
          <a:p>
            <a:pPr algn="just">
              <a:lnSpc>
                <a:spcPct val="115000"/>
              </a:lnSpc>
              <a:spcBef>
                <a:spcPts val="600"/>
              </a:spcBef>
              <a:spcAft>
                <a:spcPts val="600"/>
              </a:spcAft>
            </a:pPr>
            <a:r>
              <a:rPr lang="vi-VN" sz="2800" dirty="0">
                <a:solidFill>
                  <a:srgbClr val="000000"/>
                </a:solidFill>
                <a:latin typeface="Times New Roman" panose="02020603050405020304" pitchFamily="18" charset="0"/>
                <a:ea typeface="Times New Roman" panose="02020603050405020304" pitchFamily="18" charset="0"/>
              </a:rPr>
              <a:t>1. Nội dung chính của đoạn mở đầu là gì?</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800" dirty="0">
                <a:solidFill>
                  <a:srgbClr val="000000"/>
                </a:solidFill>
                <a:latin typeface="Times New Roman" panose="02020603050405020304" pitchFamily="18" charset="0"/>
                <a:ea typeface="Times New Roman" panose="02020603050405020304" pitchFamily="18" charset="0"/>
              </a:rPr>
              <a:t>2. Những từ nào được đưa vào dấu ngoặc kép, giải thích nghĩa của các từ đó và nêu công dụng của dấu ngoặc kép được sử dụng trong trường hợp này?</a:t>
            </a:r>
            <a:endParaRPr lang="en-VN" sz="28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13462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448050" y="1387008"/>
            <a:ext cx="2309535" cy="2919484"/>
            <a:chOff x="4597400" y="1849343"/>
            <a:chExt cx="3079380" cy="3892645"/>
          </a:xfrm>
        </p:grpSpPr>
        <p:sp>
          <p:nvSpPr>
            <p:cNvPr id="10" name="Freeform 5"/>
            <p:cNvSpPr>
              <a:spLocks noEditPoints="1"/>
            </p:cNvSpPr>
            <p:nvPr/>
          </p:nvSpPr>
          <p:spPr bwMode="auto">
            <a:xfrm>
              <a:off x="7046542" y="1849343"/>
              <a:ext cx="630238" cy="584200"/>
            </a:xfrm>
            <a:custGeom>
              <a:avLst/>
              <a:gdLst>
                <a:gd name="T0" fmla="*/ 40 w 191"/>
                <a:gd name="T1" fmla="*/ 94 h 177"/>
                <a:gd name="T2" fmla="*/ 0 w 191"/>
                <a:gd name="T3" fmla="*/ 94 h 177"/>
                <a:gd name="T4" fmla="*/ 0 w 191"/>
                <a:gd name="T5" fmla="*/ 0 h 177"/>
                <a:gd name="T6" fmla="*/ 87 w 191"/>
                <a:gd name="T7" fmla="*/ 0 h 177"/>
                <a:gd name="T8" fmla="*/ 87 w 191"/>
                <a:gd name="T9" fmla="*/ 101 h 177"/>
                <a:gd name="T10" fmla="*/ 77 w 191"/>
                <a:gd name="T11" fmla="*/ 144 h 177"/>
                <a:gd name="T12" fmla="*/ 35 w 191"/>
                <a:gd name="T13" fmla="*/ 173 h 177"/>
                <a:gd name="T14" fmla="*/ 0 w 191"/>
                <a:gd name="T15" fmla="*/ 177 h 177"/>
                <a:gd name="T16" fmla="*/ 0 w 191"/>
                <a:gd name="T17" fmla="*/ 136 h 177"/>
                <a:gd name="T18" fmla="*/ 31 w 191"/>
                <a:gd name="T19" fmla="*/ 128 h 177"/>
                <a:gd name="T20" fmla="*/ 40 w 191"/>
                <a:gd name="T21" fmla="*/ 103 h 177"/>
                <a:gd name="T22" fmla="*/ 40 w 191"/>
                <a:gd name="T23" fmla="*/ 94 h 177"/>
                <a:gd name="T24" fmla="*/ 144 w 191"/>
                <a:gd name="T25" fmla="*/ 94 h 177"/>
                <a:gd name="T26" fmla="*/ 104 w 191"/>
                <a:gd name="T27" fmla="*/ 94 h 177"/>
                <a:gd name="T28" fmla="*/ 104 w 191"/>
                <a:gd name="T29" fmla="*/ 0 h 177"/>
                <a:gd name="T30" fmla="*/ 191 w 191"/>
                <a:gd name="T31" fmla="*/ 0 h 177"/>
                <a:gd name="T32" fmla="*/ 191 w 191"/>
                <a:gd name="T33" fmla="*/ 101 h 177"/>
                <a:gd name="T34" fmla="*/ 180 w 191"/>
                <a:gd name="T35" fmla="*/ 144 h 177"/>
                <a:gd name="T36" fmla="*/ 139 w 191"/>
                <a:gd name="T37" fmla="*/ 173 h 177"/>
                <a:gd name="T38" fmla="*/ 104 w 191"/>
                <a:gd name="T39" fmla="*/ 177 h 177"/>
                <a:gd name="T40" fmla="*/ 104 w 191"/>
                <a:gd name="T41" fmla="*/ 136 h 177"/>
                <a:gd name="T42" fmla="*/ 135 w 191"/>
                <a:gd name="T43" fmla="*/ 128 h 177"/>
                <a:gd name="T44" fmla="*/ 144 w 191"/>
                <a:gd name="T45" fmla="*/ 103 h 177"/>
                <a:gd name="T46" fmla="*/ 144 w 191"/>
                <a:gd name="T47" fmla="*/ 9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177">
                  <a:moveTo>
                    <a:pt x="40" y="94"/>
                  </a:moveTo>
                  <a:cubicBezTo>
                    <a:pt x="0" y="94"/>
                    <a:pt x="0" y="94"/>
                    <a:pt x="0" y="94"/>
                  </a:cubicBezTo>
                  <a:cubicBezTo>
                    <a:pt x="0" y="0"/>
                    <a:pt x="0" y="0"/>
                    <a:pt x="0" y="0"/>
                  </a:cubicBezTo>
                  <a:cubicBezTo>
                    <a:pt x="87" y="0"/>
                    <a:pt x="87" y="0"/>
                    <a:pt x="87" y="0"/>
                  </a:cubicBezTo>
                  <a:cubicBezTo>
                    <a:pt x="87" y="101"/>
                    <a:pt x="87" y="101"/>
                    <a:pt x="87" y="101"/>
                  </a:cubicBezTo>
                  <a:cubicBezTo>
                    <a:pt x="87" y="119"/>
                    <a:pt x="84" y="134"/>
                    <a:pt x="77" y="144"/>
                  </a:cubicBezTo>
                  <a:cubicBezTo>
                    <a:pt x="66" y="159"/>
                    <a:pt x="53" y="168"/>
                    <a:pt x="35" y="173"/>
                  </a:cubicBezTo>
                  <a:cubicBezTo>
                    <a:pt x="28" y="175"/>
                    <a:pt x="16" y="176"/>
                    <a:pt x="0" y="177"/>
                  </a:cubicBezTo>
                  <a:cubicBezTo>
                    <a:pt x="0" y="136"/>
                    <a:pt x="0" y="136"/>
                    <a:pt x="0" y="136"/>
                  </a:cubicBezTo>
                  <a:cubicBezTo>
                    <a:pt x="15" y="136"/>
                    <a:pt x="25" y="133"/>
                    <a:pt x="31" y="128"/>
                  </a:cubicBezTo>
                  <a:cubicBezTo>
                    <a:pt x="37" y="123"/>
                    <a:pt x="40" y="115"/>
                    <a:pt x="40" y="103"/>
                  </a:cubicBezTo>
                  <a:cubicBezTo>
                    <a:pt x="40" y="101"/>
                    <a:pt x="40" y="98"/>
                    <a:pt x="40" y="94"/>
                  </a:cubicBezTo>
                  <a:close/>
                  <a:moveTo>
                    <a:pt x="144" y="94"/>
                  </a:moveTo>
                  <a:cubicBezTo>
                    <a:pt x="104" y="94"/>
                    <a:pt x="104" y="94"/>
                    <a:pt x="104" y="94"/>
                  </a:cubicBezTo>
                  <a:cubicBezTo>
                    <a:pt x="104" y="0"/>
                    <a:pt x="104" y="0"/>
                    <a:pt x="104" y="0"/>
                  </a:cubicBezTo>
                  <a:cubicBezTo>
                    <a:pt x="191" y="0"/>
                    <a:pt x="191" y="0"/>
                    <a:pt x="191" y="0"/>
                  </a:cubicBezTo>
                  <a:cubicBezTo>
                    <a:pt x="191" y="101"/>
                    <a:pt x="191" y="101"/>
                    <a:pt x="191" y="101"/>
                  </a:cubicBezTo>
                  <a:cubicBezTo>
                    <a:pt x="191" y="119"/>
                    <a:pt x="187" y="134"/>
                    <a:pt x="180" y="144"/>
                  </a:cubicBezTo>
                  <a:cubicBezTo>
                    <a:pt x="170" y="159"/>
                    <a:pt x="156" y="168"/>
                    <a:pt x="139" y="173"/>
                  </a:cubicBezTo>
                  <a:cubicBezTo>
                    <a:pt x="131" y="175"/>
                    <a:pt x="120" y="176"/>
                    <a:pt x="104" y="177"/>
                  </a:cubicBezTo>
                  <a:cubicBezTo>
                    <a:pt x="104" y="136"/>
                    <a:pt x="104" y="136"/>
                    <a:pt x="104" y="136"/>
                  </a:cubicBezTo>
                  <a:cubicBezTo>
                    <a:pt x="119" y="136"/>
                    <a:pt x="129" y="133"/>
                    <a:pt x="135" y="128"/>
                  </a:cubicBezTo>
                  <a:cubicBezTo>
                    <a:pt x="141" y="123"/>
                    <a:pt x="144" y="115"/>
                    <a:pt x="144" y="103"/>
                  </a:cubicBezTo>
                  <a:cubicBezTo>
                    <a:pt x="144" y="101"/>
                    <a:pt x="144" y="98"/>
                    <a:pt x="144" y="94"/>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zh-CN" altLang="en-US" sz="135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11" name="组合 10"/>
            <p:cNvGrpSpPr/>
            <p:nvPr/>
          </p:nvGrpSpPr>
          <p:grpSpPr>
            <a:xfrm>
              <a:off x="4597400" y="1917700"/>
              <a:ext cx="2986088" cy="3824288"/>
              <a:chOff x="4597400" y="1917700"/>
              <a:chExt cx="2986088" cy="3824288"/>
            </a:xfrm>
          </p:grpSpPr>
          <p:sp>
            <p:nvSpPr>
              <p:cNvPr id="12" name="Freeform 6"/>
              <p:cNvSpPr>
                <a:spLocks/>
              </p:cNvSpPr>
              <p:nvPr/>
            </p:nvSpPr>
            <p:spPr bwMode="auto">
              <a:xfrm>
                <a:off x="4597400" y="1917700"/>
                <a:ext cx="2986088" cy="3824288"/>
              </a:xfrm>
              <a:custGeom>
                <a:avLst/>
                <a:gdLst>
                  <a:gd name="T0" fmla="*/ 711 w 904"/>
                  <a:gd name="T1" fmla="*/ 0 h 1160"/>
                  <a:gd name="T2" fmla="*/ 70 w 904"/>
                  <a:gd name="T3" fmla="*/ 0 h 1160"/>
                  <a:gd name="T4" fmla="*/ 0 w 904"/>
                  <a:gd name="T5" fmla="*/ 70 h 1160"/>
                  <a:gd name="T6" fmla="*/ 0 w 904"/>
                  <a:gd name="T7" fmla="*/ 874 h 1160"/>
                  <a:gd name="T8" fmla="*/ 70 w 904"/>
                  <a:gd name="T9" fmla="*/ 944 h 1160"/>
                  <a:gd name="T10" fmla="*/ 677 w 904"/>
                  <a:gd name="T11" fmla="*/ 944 h 1160"/>
                  <a:gd name="T12" fmla="*/ 677 w 904"/>
                  <a:gd name="T13" fmla="*/ 1160 h 1160"/>
                  <a:gd name="T14" fmla="*/ 904 w 904"/>
                  <a:gd name="T15" fmla="*/ 944 h 1160"/>
                  <a:gd name="T16" fmla="*/ 904 w 904"/>
                  <a:gd name="T17" fmla="*/ 944 h 1160"/>
                  <a:gd name="T18" fmla="*/ 904 w 904"/>
                  <a:gd name="T19" fmla="*/ 169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4" h="1160">
                    <a:moveTo>
                      <a:pt x="711" y="0"/>
                    </a:moveTo>
                    <a:cubicBezTo>
                      <a:pt x="70" y="0"/>
                      <a:pt x="70" y="0"/>
                      <a:pt x="70" y="0"/>
                    </a:cubicBezTo>
                    <a:cubicBezTo>
                      <a:pt x="31" y="0"/>
                      <a:pt x="0" y="31"/>
                      <a:pt x="0" y="70"/>
                    </a:cubicBezTo>
                    <a:cubicBezTo>
                      <a:pt x="0" y="874"/>
                      <a:pt x="0" y="874"/>
                      <a:pt x="0" y="874"/>
                    </a:cubicBezTo>
                    <a:cubicBezTo>
                      <a:pt x="0" y="913"/>
                      <a:pt x="31" y="944"/>
                      <a:pt x="70" y="944"/>
                    </a:cubicBezTo>
                    <a:cubicBezTo>
                      <a:pt x="677" y="944"/>
                      <a:pt x="677" y="944"/>
                      <a:pt x="677" y="944"/>
                    </a:cubicBezTo>
                    <a:cubicBezTo>
                      <a:pt x="677" y="1160"/>
                      <a:pt x="677" y="1160"/>
                      <a:pt x="677" y="1160"/>
                    </a:cubicBezTo>
                    <a:cubicBezTo>
                      <a:pt x="904" y="944"/>
                      <a:pt x="904" y="944"/>
                      <a:pt x="904" y="944"/>
                    </a:cubicBezTo>
                    <a:cubicBezTo>
                      <a:pt x="904" y="944"/>
                      <a:pt x="904" y="944"/>
                      <a:pt x="904" y="944"/>
                    </a:cubicBezTo>
                    <a:cubicBezTo>
                      <a:pt x="904" y="169"/>
                      <a:pt x="904" y="169"/>
                      <a:pt x="904" y="169"/>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3" name="矩形 12"/>
              <p:cNvSpPr/>
              <p:nvPr/>
            </p:nvSpPr>
            <p:spPr>
              <a:xfrm>
                <a:off x="4707228" y="2141443"/>
                <a:ext cx="2529160" cy="2605157"/>
              </a:xfrm>
              <a:prstGeom prst="rect">
                <a:avLst/>
              </a:prstGeom>
            </p:spPr>
            <p:txBody>
              <a:bodyPr wrap="square">
                <a:spAutoFit/>
              </a:bodyPr>
              <a:lstStyle/>
              <a:p>
                <a:pPr algn="ctr">
                  <a:lnSpc>
                    <a:spcPct val="150000"/>
                  </a:lnSpc>
                </a:pPr>
                <a:r>
                  <a:rPr lang="en-US" altLang="zh-CN"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1. </a:t>
                </a:r>
                <a:r>
                  <a:rPr lang="en-US" altLang="zh-CN" sz="2800" b="1" dirty="0" err="1">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Đoạn</a:t>
                </a:r>
                <a:r>
                  <a:rPr lang="en-US" altLang="zh-CN"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 1: </a:t>
                </a:r>
                <a:r>
                  <a:rPr lang="en-US" altLang="zh-CN" sz="2800" b="1" dirty="0" err="1">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Giới</a:t>
                </a:r>
                <a:r>
                  <a:rPr lang="en-US" altLang="zh-CN"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thiệu</a:t>
                </a:r>
                <a:r>
                  <a:rPr lang="en-US" altLang="zh-CN"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chung</a:t>
                </a:r>
                <a:endParaRPr lang="zh-CN" altLang="en-US"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grpSp>
      <p:sp>
        <p:nvSpPr>
          <p:cNvPr id="25" name="TextBox 24">
            <a:extLst>
              <a:ext uri="{FF2B5EF4-FFF2-40B4-BE49-F238E27FC236}">
                <a16:creationId xmlns:a16="http://schemas.microsoft.com/office/drawing/2014/main" id="{6CBA9EA5-C518-A943-872D-BA365AA8F124}"/>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5DFA45C-1B9F-B545-8174-050C018E89E0}"/>
              </a:ext>
            </a:extLst>
          </p:cNvPr>
          <p:cNvSpPr/>
          <p:nvPr/>
        </p:nvSpPr>
        <p:spPr>
          <a:xfrm>
            <a:off x="444525" y="183203"/>
            <a:ext cx="2743200" cy="2181944"/>
          </a:xfrm>
          <a:prstGeom prst="rect">
            <a:avLst/>
          </a:prstGeom>
        </p:spPr>
        <p:txBody>
          <a:bodyPr wrap="square">
            <a:spAutoFit/>
          </a:bodyPr>
          <a:lstStyle/>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rPr>
              <a:t>- Giới thiệu chung về tính chất “tình cờ và bất ngờ” của một số phát minh sắp được trình bày. </a:t>
            </a:r>
            <a:endParaRPr lang="en-VN" sz="2400" dirty="0">
              <a:solidFill>
                <a:srgbClr val="000000"/>
              </a:solidFill>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a16="http://schemas.microsoft.com/office/drawing/2014/main" id="{C3F645C5-FC9F-FF41-B40A-15831857974A}"/>
              </a:ext>
            </a:extLst>
          </p:cNvPr>
          <p:cNvSpPr/>
          <p:nvPr/>
        </p:nvSpPr>
        <p:spPr>
          <a:xfrm>
            <a:off x="444525" y="2699767"/>
            <a:ext cx="2743200" cy="2181944"/>
          </a:xfrm>
          <a:prstGeom prst="rect">
            <a:avLst/>
          </a:prstGeom>
        </p:spPr>
        <p:txBody>
          <a:bodyPr wrap="square">
            <a:spAutoFit/>
          </a:bodyPr>
          <a:lstStyle/>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rPr>
              <a:t>- “Huyền thoại”: câu chuyện không có thật, mang vẻ thần bí, kì lạ, hoàn toàn do tưởng tượng.</a:t>
            </a:r>
            <a:endParaRPr lang="en-VN" sz="2400" dirty="0">
              <a:solidFill>
                <a:srgbClr val="000000"/>
              </a:solidFill>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96262F81-CC16-6F43-B24C-A7A62FC2F220}"/>
              </a:ext>
            </a:extLst>
          </p:cNvPr>
          <p:cNvSpPr/>
          <p:nvPr/>
        </p:nvSpPr>
        <p:spPr>
          <a:xfrm>
            <a:off x="5956277" y="445133"/>
            <a:ext cx="3035323" cy="907749"/>
          </a:xfrm>
          <a:prstGeom prst="rect">
            <a:avLst/>
          </a:prstGeom>
        </p:spPr>
        <p:txBody>
          <a:bodyPr wrap="square">
            <a:spAutoFit/>
          </a:bodyPr>
          <a:lstStyle/>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rPr>
              <a:t>- “Vô tình”: không chủ định, không cố ý</a:t>
            </a:r>
            <a:endParaRPr lang="en-VN" sz="2400" dirty="0">
              <a:solidFill>
                <a:srgbClr val="000000"/>
              </a:solidFill>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9D6BF66C-1F66-7E47-B058-B4CF06B534E3}"/>
              </a:ext>
            </a:extLst>
          </p:cNvPr>
          <p:cNvSpPr/>
          <p:nvPr/>
        </p:nvSpPr>
        <p:spPr>
          <a:xfrm>
            <a:off x="5956276" y="1724815"/>
            <a:ext cx="3035324" cy="1200329"/>
          </a:xfrm>
          <a:prstGeom prst="rect">
            <a:avLst/>
          </a:prstGeom>
        </p:spPr>
        <p:txBody>
          <a:bodyPr wrap="square">
            <a:spAutoFit/>
          </a:bodyPr>
          <a:lstStyle/>
          <a:p>
            <a:r>
              <a:rPr lang="vi-VN" sz="2400" dirty="0">
                <a:solidFill>
                  <a:srgbClr val="000000"/>
                </a:solidFill>
                <a:latin typeface="Times New Roman" panose="02020603050405020304" pitchFamily="18" charset="0"/>
                <a:ea typeface="Calibri" panose="020F0502020204030204" pitchFamily="34" charset="0"/>
              </a:rPr>
              <a:t>- “Tình cờ”: không liệu trước, không biết trước mà xảy ra. </a:t>
            </a:r>
            <a:endParaRPr lang="en-VN" sz="2400" dirty="0"/>
          </a:p>
        </p:txBody>
      </p:sp>
      <p:pic>
        <p:nvPicPr>
          <p:cNvPr id="27" name="Picture 26" descr="A picture containing toy, doll, vector graphics&#10;&#10;Description automatically generated">
            <a:extLst>
              <a:ext uri="{FF2B5EF4-FFF2-40B4-BE49-F238E27FC236}">
                <a16:creationId xmlns:a16="http://schemas.microsoft.com/office/drawing/2014/main" id="{D4D3FCB3-4739-634B-8D48-340428EC3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306" y="2731038"/>
            <a:ext cx="2848572" cy="2365146"/>
          </a:xfrm>
          <a:prstGeom prst="rect">
            <a:avLst/>
          </a:prstGeom>
        </p:spPr>
      </p:pic>
    </p:spTree>
    <p:extLst>
      <p:ext uri="{BB962C8B-B14F-4D97-AF65-F5344CB8AC3E}">
        <p14:creationId xmlns:p14="http://schemas.microsoft.com/office/powerpoint/2010/main" val="232546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00" name="Picture 4" descr="16 phát minh &amp;amp;quot;tình cờ và bất ngờ&amp;amp;quot; nhưng đã thay đổi cả thế giới">
            <a:extLst>
              <a:ext uri="{FF2B5EF4-FFF2-40B4-BE49-F238E27FC236}">
                <a16:creationId xmlns:a16="http://schemas.microsoft.com/office/drawing/2014/main" id="{4E312967-B63B-854F-AC9A-2DD638D607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12" r="389"/>
          <a:stretch/>
        </p:blipFill>
        <p:spPr bwMode="auto">
          <a:xfrm>
            <a:off x="20" y="10"/>
            <a:ext cx="5527522" cy="514349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ách làm khoai tây chiên lát mỏng thơm ngon, giòn tan, ăn là nghiền">
            <a:extLst>
              <a:ext uri="{FF2B5EF4-FFF2-40B4-BE49-F238E27FC236}">
                <a16:creationId xmlns:a16="http://schemas.microsoft.com/office/drawing/2014/main" id="{04748E66-B570-9E4E-802E-1F11E603D7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111" b="2"/>
          <a:stretch/>
        </p:blipFill>
        <p:spPr bwMode="auto">
          <a:xfrm>
            <a:off x="5650992" y="10"/>
            <a:ext cx="3493008" cy="25100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21 phát minh &amp;amp;quot;tình cờ và bất ngờ&amp;amp;quot; nhưng đã thay đổi cả thế giới - KhoaHoc.tv">
            <a:extLst>
              <a:ext uri="{FF2B5EF4-FFF2-40B4-BE49-F238E27FC236}">
                <a16:creationId xmlns:a16="http://schemas.microsoft.com/office/drawing/2014/main" id="{9C2F3D06-9153-814C-A412-76D0399E8D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 b="4194"/>
          <a:stretch/>
        </p:blipFill>
        <p:spPr bwMode="auto">
          <a:xfrm>
            <a:off x="5650990" y="2633472"/>
            <a:ext cx="3493010" cy="251002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F31E88BC-5D49-FE4A-AAB2-F3EA98F39D8B}"/>
              </a:ext>
            </a:extLst>
          </p:cNvPr>
          <p:cNvGrpSpPr/>
          <p:nvPr/>
        </p:nvGrpSpPr>
        <p:grpSpPr>
          <a:xfrm>
            <a:off x="1807678" y="265830"/>
            <a:ext cx="5527522" cy="1537280"/>
            <a:chOff x="1808239" y="2719622"/>
            <a:chExt cx="5527522" cy="1537280"/>
          </a:xfrm>
        </p:grpSpPr>
        <p:sp>
          <p:nvSpPr>
            <p:cNvPr id="7" name="Rectangle 6">
              <a:extLst>
                <a:ext uri="{FF2B5EF4-FFF2-40B4-BE49-F238E27FC236}">
                  <a16:creationId xmlns:a16="http://schemas.microsoft.com/office/drawing/2014/main" id="{5CBBE05C-E8B3-C945-B6DA-EB3EF917DC8E}"/>
                </a:ext>
              </a:extLst>
            </p:cNvPr>
            <p:cNvSpPr/>
            <p:nvPr/>
          </p:nvSpPr>
          <p:spPr>
            <a:xfrm>
              <a:off x="1808239" y="2719622"/>
              <a:ext cx="5527522" cy="1537280"/>
            </a:xfrm>
            <a:prstGeom prst="rect">
              <a:avLst/>
            </a:prstGeom>
            <a:solidFill>
              <a:schemeClr val="bg1">
                <a:alpha val="54000"/>
              </a:schemeClr>
            </a:solidFill>
          </p:spPr>
          <p:txBody>
            <a:bodyPr wrap="square">
              <a:spAutoFit/>
            </a:bodyPr>
            <a:lstStyle/>
            <a:p>
              <a:pPr algn="ctr">
                <a:lnSpc>
                  <a:spcPct val="115000"/>
                </a:lnSpc>
                <a:spcBef>
                  <a:spcPts val="600"/>
                </a:spcBef>
                <a:spcAft>
                  <a:spcPts val="600"/>
                </a:spcAft>
              </a:pPr>
              <a:endParaRPr lang="en-VN" sz="3800" dirty="0">
                <a:solidFill>
                  <a:srgbClr val="C00000"/>
                </a:solidFill>
                <a:latin typeface="Times New Roman" panose="02020603050405020304" pitchFamily="18" charset="0"/>
                <a:ea typeface="Calibri" panose="020F0502020204030204" pitchFamily="34" charset="0"/>
              </a:endParaRPr>
            </a:p>
            <a:p>
              <a:pPr algn="ctr">
                <a:lnSpc>
                  <a:spcPct val="115000"/>
                </a:lnSpc>
                <a:spcBef>
                  <a:spcPts val="600"/>
                </a:spcBef>
                <a:spcAft>
                  <a:spcPts val="600"/>
                </a:spcAft>
              </a:pPr>
              <a:endParaRPr lang="en-VN" sz="3800" dirty="0">
                <a:solidFill>
                  <a:srgbClr val="C00000"/>
                </a:solidFill>
                <a:latin typeface="Times New Roman" panose="02020603050405020304" pitchFamily="18" charset="0"/>
                <a:ea typeface="Calibri" panose="020F0502020204030204" pitchFamily="34" charset="0"/>
              </a:endParaRPr>
            </a:p>
          </p:txBody>
        </p:sp>
        <p:sp>
          <p:nvSpPr>
            <p:cNvPr id="2" name="Rectangle 1">
              <a:extLst>
                <a:ext uri="{FF2B5EF4-FFF2-40B4-BE49-F238E27FC236}">
                  <a16:creationId xmlns:a16="http://schemas.microsoft.com/office/drawing/2014/main" id="{1B6D1123-FF2C-754C-BC3B-49DC616FB390}"/>
                </a:ext>
              </a:extLst>
            </p:cNvPr>
            <p:cNvSpPr/>
            <p:nvPr/>
          </p:nvSpPr>
          <p:spPr>
            <a:xfrm>
              <a:off x="1981200" y="2898485"/>
              <a:ext cx="5181600" cy="1179554"/>
            </a:xfrm>
            <a:prstGeom prst="rect">
              <a:avLst/>
            </a:prstGeom>
            <a:solidFill>
              <a:schemeClr val="bg1">
                <a:alpha val="81309"/>
              </a:schemeClr>
            </a:solidFill>
          </p:spPr>
          <p:txBody>
            <a:bodyPr wrap="square">
              <a:spAutoFit/>
            </a:bodyPr>
            <a:lstStyle/>
            <a:p>
              <a:pPr algn="ctr">
                <a:lnSpc>
                  <a:spcPct val="115000"/>
                </a:lnSpc>
                <a:spcBef>
                  <a:spcPts val="600"/>
                </a:spcBef>
                <a:spcAft>
                  <a:spcPts val="600"/>
                </a:spcAft>
              </a:pPr>
              <a:r>
                <a:rPr lang="vi-VN" sz="3200" b="1" dirty="0">
                  <a:solidFill>
                    <a:srgbClr val="C00000"/>
                  </a:solidFill>
                  <a:latin typeface="Times New Roman" panose="02020603050405020304" pitchFamily="18" charset="0"/>
                  <a:ea typeface="Calibri" panose="020F0502020204030204" pitchFamily="34" charset="0"/>
                </a:rPr>
                <a:t>2. Đoạn 2: Những phát minh “tình cờ và bất ngờ” </a:t>
              </a:r>
              <a:endParaRPr lang="en-VN" sz="3200" dirty="0">
                <a:solidFill>
                  <a:srgbClr val="C00000"/>
                </a:solidFill>
                <a:latin typeface="Times New Roman" panose="02020603050405020304" pitchFamily="18" charset="0"/>
                <a:ea typeface="Calibri" panose="020F0502020204030204" pitchFamily="34" charset="0"/>
              </a:endParaRPr>
            </a:p>
          </p:txBody>
        </p:sp>
      </p:grpSp>
    </p:spTree>
    <p:extLst>
      <p:ext uri="{BB962C8B-B14F-4D97-AF65-F5344CB8AC3E}">
        <p14:creationId xmlns:p14="http://schemas.microsoft.com/office/powerpoint/2010/main" val="1259072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169030-7B3F-024C-BCD2-247363A854E8}"/>
              </a:ext>
            </a:extLst>
          </p:cNvPr>
          <p:cNvGraphicFramePr>
            <a:graphicFrameLocks noGrp="1"/>
          </p:cNvGraphicFramePr>
          <p:nvPr>
            <p:extLst>
              <p:ext uri="{D42A27DB-BD31-4B8C-83A1-F6EECF244321}">
                <p14:modId xmlns:p14="http://schemas.microsoft.com/office/powerpoint/2010/main" val="2791616458"/>
              </p:ext>
            </p:extLst>
          </p:nvPr>
        </p:nvGraphicFramePr>
        <p:xfrm>
          <a:off x="3657600" y="1200150"/>
          <a:ext cx="5105399" cy="3135154"/>
        </p:xfrm>
        <a:graphic>
          <a:graphicData uri="http://schemas.openxmlformats.org/drawingml/2006/table">
            <a:tbl>
              <a:tblPr firstRow="1" firstCol="1" bandRow="1">
                <a:tableStyleId>{00A15C55-8517-42AA-B614-E9B94910E393}</a:tableStyleId>
              </a:tblPr>
              <a:tblGrid>
                <a:gridCol w="1981200">
                  <a:extLst>
                    <a:ext uri="{9D8B030D-6E8A-4147-A177-3AD203B41FA5}">
                      <a16:colId xmlns:a16="http://schemas.microsoft.com/office/drawing/2014/main" val="2421000078"/>
                    </a:ext>
                  </a:extLst>
                </a:gridCol>
                <a:gridCol w="1676400">
                  <a:extLst>
                    <a:ext uri="{9D8B030D-6E8A-4147-A177-3AD203B41FA5}">
                      <a16:colId xmlns:a16="http://schemas.microsoft.com/office/drawing/2014/main" val="1738014376"/>
                    </a:ext>
                  </a:extLst>
                </a:gridCol>
                <a:gridCol w="1447799">
                  <a:extLst>
                    <a:ext uri="{9D8B030D-6E8A-4147-A177-3AD203B41FA5}">
                      <a16:colId xmlns:a16="http://schemas.microsoft.com/office/drawing/2014/main" val="2977086805"/>
                    </a:ext>
                  </a:extLst>
                </a:gridCol>
              </a:tblGrid>
              <a:tr h="1293884">
                <a:tc>
                  <a:txBody>
                    <a:bodyPr/>
                    <a:lstStyle/>
                    <a:p>
                      <a:pPr algn="ctr">
                        <a:lnSpc>
                          <a:spcPct val="115000"/>
                        </a:lnSpc>
                        <a:spcBef>
                          <a:spcPts val="600"/>
                        </a:spcBef>
                        <a:spcAft>
                          <a:spcPts val="600"/>
                        </a:spcAft>
                      </a:pPr>
                      <a:r>
                        <a:rPr lang="vi-VN" sz="2400">
                          <a:effectLst/>
                          <a:latin typeface="Times New Roman" panose="02020603050405020304" pitchFamily="18" charset="0"/>
                          <a:cs typeface="Times New Roman" panose="02020603050405020304" pitchFamily="18" charset="0"/>
                        </a:rPr>
                        <a:t>Tên phát minh (người phát minh)</a:t>
                      </a:r>
                      <a:endParaRPr lang="en-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Nguyên nhân</a:t>
                      </a:r>
                      <a:endParaRPr lang="en-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15000"/>
                        </a:lnSpc>
                        <a:spcBef>
                          <a:spcPts val="600"/>
                        </a:spcBef>
                        <a:spcAft>
                          <a:spcPts val="600"/>
                        </a:spcAft>
                      </a:pPr>
                      <a:r>
                        <a:rPr lang="vi-VN" sz="2400">
                          <a:effectLst/>
                          <a:latin typeface="Times New Roman" panose="02020603050405020304" pitchFamily="18" charset="0"/>
                          <a:cs typeface="Times New Roman" panose="02020603050405020304" pitchFamily="18" charset="0"/>
                        </a:rPr>
                        <a:t>Kết quả</a:t>
                      </a:r>
                      <a:endParaRPr lang="en-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38745469"/>
                  </a:ext>
                </a:extLst>
              </a:tr>
              <a:tr h="1841270">
                <a:tc>
                  <a:txBody>
                    <a:bodyPr/>
                    <a:lstStyle/>
                    <a:p>
                      <a:pPr algn="just">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 </a:t>
                      </a:r>
                      <a:endParaRPr lang="en-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 </a:t>
                      </a:r>
                      <a:endParaRPr lang="en-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 </a:t>
                      </a:r>
                      <a:endParaRPr lang="en-VN" sz="24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 </a:t>
                      </a:r>
                      <a:endParaRPr lang="en-VN" sz="2400" dirty="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 </a:t>
                      </a:r>
                      <a:endParaRPr lang="en-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33559994"/>
                  </a:ext>
                </a:extLst>
              </a:tr>
            </a:tbl>
          </a:graphicData>
        </a:graphic>
      </p:graphicFrame>
      <p:pic>
        <p:nvPicPr>
          <p:cNvPr id="4" name="Picture 3" descr="A group of dolls on a table&#10;&#10;Description automatically generated with medium confidence">
            <a:extLst>
              <a:ext uri="{FF2B5EF4-FFF2-40B4-BE49-F238E27FC236}">
                <a16:creationId xmlns:a16="http://schemas.microsoft.com/office/drawing/2014/main" id="{A975D423-116D-BC44-B948-DFCCCD19C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7" y="977027"/>
            <a:ext cx="3581400" cy="3581400"/>
          </a:xfrm>
          <a:prstGeom prst="rect">
            <a:avLst/>
          </a:prstGeom>
        </p:spPr>
      </p:pic>
      <p:sp>
        <p:nvSpPr>
          <p:cNvPr id="5" name="TextBox 4">
            <a:extLst>
              <a:ext uri="{FF2B5EF4-FFF2-40B4-BE49-F238E27FC236}">
                <a16:creationId xmlns:a16="http://schemas.microsoft.com/office/drawing/2014/main" id="{121743D4-1938-5E45-A6A8-FF4336600258}"/>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9629BFC-75B2-5344-9101-4368E01202D6}"/>
              </a:ext>
            </a:extLst>
          </p:cNvPr>
          <p:cNvSpPr txBox="1"/>
          <p:nvPr/>
        </p:nvSpPr>
        <p:spPr>
          <a:xfrm>
            <a:off x="4648200" y="361950"/>
            <a:ext cx="3124200" cy="584775"/>
          </a:xfrm>
          <a:prstGeom prst="rect">
            <a:avLst/>
          </a:prstGeom>
          <a:noFill/>
        </p:spPr>
        <p:txBody>
          <a:bodyPr wrap="square" rtlCol="0">
            <a:spAutoFit/>
          </a:bodyPr>
          <a:lstStyle/>
          <a:p>
            <a:pPr algn="ctr"/>
            <a:r>
              <a:rPr lang="en-VN" sz="3200" b="1" dirty="0">
                <a:solidFill>
                  <a:srgbClr val="C00000"/>
                </a:solidFill>
                <a:latin typeface="Times New Roman" panose="02020603050405020304" pitchFamily="18" charset="0"/>
                <a:cs typeface="Times New Roman" panose="02020603050405020304" pitchFamily="18" charset="0"/>
              </a:rPr>
              <a:t>Thảo luận nhóm</a:t>
            </a:r>
          </a:p>
        </p:txBody>
      </p:sp>
    </p:spTree>
    <p:extLst>
      <p:ext uri="{BB962C8B-B14F-4D97-AF65-F5344CB8AC3E}">
        <p14:creationId xmlns:p14="http://schemas.microsoft.com/office/powerpoint/2010/main" val="4287448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A20E25-46A0-0C42-9B1B-9D8132998394}"/>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13" name="Freeform 12">
            <a:extLst>
              <a:ext uri="{FF2B5EF4-FFF2-40B4-BE49-F238E27FC236}">
                <a16:creationId xmlns:a16="http://schemas.microsoft.com/office/drawing/2014/main" id="{1EDDDBD4-55F1-7145-A05D-F006CFDB7921}"/>
              </a:ext>
            </a:extLst>
          </p:cNvPr>
          <p:cNvSpPr/>
          <p:nvPr/>
        </p:nvSpPr>
        <p:spPr>
          <a:xfrm>
            <a:off x="312300" y="1861065"/>
            <a:ext cx="2241946" cy="1345168"/>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61319" tIns="161319" rIns="161319" bIns="161319" numCol="1" spcCol="1270" anchor="ctr" anchorCtr="0">
            <a:noAutofit/>
          </a:bodyPr>
          <a:lstStyle/>
          <a:p>
            <a:pPr marL="0" lvl="0" indent="0" algn="ctr" defTabSz="1422400" rtl="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Nhà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phát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minh</a:t>
            </a:r>
            <a:endParaRPr lang="en-US" sz="3200" kern="1200" dirty="0">
              <a:latin typeface="Times New Roman" panose="02020603050405020304" pitchFamily="18" charset="0"/>
              <a:cs typeface="Times New Roman" panose="02020603050405020304" pitchFamily="18" charset="0"/>
            </a:endParaRPr>
          </a:p>
        </p:txBody>
      </p:sp>
      <p:sp>
        <p:nvSpPr>
          <p:cNvPr id="14" name="Freeform 13">
            <a:extLst>
              <a:ext uri="{FF2B5EF4-FFF2-40B4-BE49-F238E27FC236}">
                <a16:creationId xmlns:a16="http://schemas.microsoft.com/office/drawing/2014/main" id="{9E6ED064-C02D-FA46-9037-1BB7A6C4BC3A}"/>
              </a:ext>
            </a:extLst>
          </p:cNvPr>
          <p:cNvSpPr/>
          <p:nvPr/>
        </p:nvSpPr>
        <p:spPr>
          <a:xfrm>
            <a:off x="2778442" y="2255648"/>
            <a:ext cx="475292" cy="556002"/>
          </a:xfrm>
          <a:custGeom>
            <a:avLst/>
            <a:gdLst>
              <a:gd name="connsiteX0" fmla="*/ 0 w 475292"/>
              <a:gd name="connsiteY0" fmla="*/ 111200 h 556002"/>
              <a:gd name="connsiteX1" fmla="*/ 237646 w 475292"/>
              <a:gd name="connsiteY1" fmla="*/ 111200 h 556002"/>
              <a:gd name="connsiteX2" fmla="*/ 237646 w 475292"/>
              <a:gd name="connsiteY2" fmla="*/ 0 h 556002"/>
              <a:gd name="connsiteX3" fmla="*/ 475292 w 475292"/>
              <a:gd name="connsiteY3" fmla="*/ 278001 h 556002"/>
              <a:gd name="connsiteX4" fmla="*/ 237646 w 475292"/>
              <a:gd name="connsiteY4" fmla="*/ 556002 h 556002"/>
              <a:gd name="connsiteX5" fmla="*/ 237646 w 475292"/>
              <a:gd name="connsiteY5" fmla="*/ 444802 h 556002"/>
              <a:gd name="connsiteX6" fmla="*/ 0 w 475292"/>
              <a:gd name="connsiteY6" fmla="*/ 444802 h 556002"/>
              <a:gd name="connsiteX7" fmla="*/ 0 w 475292"/>
              <a:gd name="connsiteY7" fmla="*/ 111200 h 55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92" h="556002">
                <a:moveTo>
                  <a:pt x="0" y="111200"/>
                </a:moveTo>
                <a:lnTo>
                  <a:pt x="237646" y="111200"/>
                </a:lnTo>
                <a:lnTo>
                  <a:pt x="237646" y="0"/>
                </a:lnTo>
                <a:lnTo>
                  <a:pt x="475292" y="278001"/>
                </a:lnTo>
                <a:lnTo>
                  <a:pt x="237646" y="556002"/>
                </a:lnTo>
                <a:lnTo>
                  <a:pt x="237646" y="444802"/>
                </a:lnTo>
                <a:lnTo>
                  <a:pt x="0" y="444802"/>
                </a:lnTo>
                <a:lnTo>
                  <a:pt x="0" y="111200"/>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111200" rIns="142588" bIns="11120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Times New Roman" panose="02020603050405020304" pitchFamily="18" charset="0"/>
              <a:cs typeface="Times New Roman" panose="02020603050405020304" pitchFamily="18" charset="0"/>
            </a:endParaRPr>
          </a:p>
        </p:txBody>
      </p:sp>
      <p:sp>
        <p:nvSpPr>
          <p:cNvPr id="15" name="Freeform 14">
            <a:extLst>
              <a:ext uri="{FF2B5EF4-FFF2-40B4-BE49-F238E27FC236}">
                <a16:creationId xmlns:a16="http://schemas.microsoft.com/office/drawing/2014/main" id="{D5228AC3-FB46-4248-90B3-48234769A757}"/>
              </a:ext>
            </a:extLst>
          </p:cNvPr>
          <p:cNvSpPr/>
          <p:nvPr/>
        </p:nvSpPr>
        <p:spPr>
          <a:xfrm>
            <a:off x="3451026" y="1861065"/>
            <a:ext cx="2241946" cy="1345168"/>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p:spPr>
        <p:style>
          <a:lnRef idx="2">
            <a:schemeClr val="lt1">
              <a:hueOff val="0"/>
              <a:satOff val="0"/>
              <a:lumOff val="0"/>
              <a:alphaOff val="0"/>
            </a:schemeClr>
          </a:lnRef>
          <a:fillRef idx="1">
            <a:schemeClr val="accent4">
              <a:hueOff val="1919078"/>
              <a:satOff val="-23680"/>
              <a:lumOff val="-6275"/>
              <a:alphaOff val="0"/>
            </a:schemeClr>
          </a:fillRef>
          <a:effectRef idx="0">
            <a:schemeClr val="accent4">
              <a:hueOff val="1919078"/>
              <a:satOff val="-23680"/>
              <a:lumOff val="-6275"/>
              <a:alphaOff val="0"/>
            </a:schemeClr>
          </a:effectRef>
          <a:fontRef idx="minor">
            <a:schemeClr val="lt1"/>
          </a:fontRef>
        </p:style>
        <p:txBody>
          <a:bodyPr spcFirstLastPara="0" vert="horz" wrap="square" lIns="161319" tIns="161319" rIns="161319" bIns="161319" numCol="1" spcCol="1270" anchor="ctr" anchorCtr="0">
            <a:noAutofit/>
          </a:bodyPr>
          <a:lstStyle/>
          <a:p>
            <a:pPr marL="0" lvl="0" indent="0" algn="ctr" defTabSz="1422400" rtl="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Mục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đích</a:t>
            </a:r>
            <a:r>
              <a:rPr lang="en-US" sz="3200" kern="1200" dirty="0">
                <a:latin typeface="Times New Roman" panose="02020603050405020304" pitchFamily="18" charset="0"/>
                <a:cs typeface="Times New Roman" panose="02020603050405020304" pitchFamily="18" charset="0"/>
              </a:rPr>
              <a:t> ban </a:t>
            </a:r>
            <a:r>
              <a:rPr lang="en-US" sz="3200" kern="1200" dirty="0" err="1">
                <a:latin typeface="Times New Roman" panose="02020603050405020304" pitchFamily="18" charset="0"/>
                <a:cs typeface="Times New Roman" panose="02020603050405020304" pitchFamily="18" charset="0"/>
              </a:rPr>
              <a:t>đầu</a:t>
            </a:r>
            <a:endParaRPr lang="en-US" sz="3200" kern="1200" dirty="0">
              <a:latin typeface="Times New Roman" panose="02020603050405020304" pitchFamily="18" charset="0"/>
              <a:cs typeface="Times New Roman" panose="02020603050405020304" pitchFamily="18" charset="0"/>
            </a:endParaRPr>
          </a:p>
        </p:txBody>
      </p:sp>
      <p:sp>
        <p:nvSpPr>
          <p:cNvPr id="16" name="Freeform 15">
            <a:extLst>
              <a:ext uri="{FF2B5EF4-FFF2-40B4-BE49-F238E27FC236}">
                <a16:creationId xmlns:a16="http://schemas.microsoft.com/office/drawing/2014/main" id="{7FAE3326-198E-0C4F-BFCC-E3275993EE22}"/>
              </a:ext>
            </a:extLst>
          </p:cNvPr>
          <p:cNvSpPr/>
          <p:nvPr/>
        </p:nvSpPr>
        <p:spPr>
          <a:xfrm>
            <a:off x="5917168" y="2255648"/>
            <a:ext cx="475292" cy="556002"/>
          </a:xfrm>
          <a:custGeom>
            <a:avLst/>
            <a:gdLst>
              <a:gd name="connsiteX0" fmla="*/ 0 w 475292"/>
              <a:gd name="connsiteY0" fmla="*/ 111200 h 556002"/>
              <a:gd name="connsiteX1" fmla="*/ 237646 w 475292"/>
              <a:gd name="connsiteY1" fmla="*/ 111200 h 556002"/>
              <a:gd name="connsiteX2" fmla="*/ 237646 w 475292"/>
              <a:gd name="connsiteY2" fmla="*/ 0 h 556002"/>
              <a:gd name="connsiteX3" fmla="*/ 475292 w 475292"/>
              <a:gd name="connsiteY3" fmla="*/ 278001 h 556002"/>
              <a:gd name="connsiteX4" fmla="*/ 237646 w 475292"/>
              <a:gd name="connsiteY4" fmla="*/ 556002 h 556002"/>
              <a:gd name="connsiteX5" fmla="*/ 237646 w 475292"/>
              <a:gd name="connsiteY5" fmla="*/ 444802 h 556002"/>
              <a:gd name="connsiteX6" fmla="*/ 0 w 475292"/>
              <a:gd name="connsiteY6" fmla="*/ 444802 h 556002"/>
              <a:gd name="connsiteX7" fmla="*/ 0 w 475292"/>
              <a:gd name="connsiteY7" fmla="*/ 111200 h 55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292" h="556002">
                <a:moveTo>
                  <a:pt x="0" y="111200"/>
                </a:moveTo>
                <a:lnTo>
                  <a:pt x="237646" y="111200"/>
                </a:lnTo>
                <a:lnTo>
                  <a:pt x="237646" y="0"/>
                </a:lnTo>
                <a:lnTo>
                  <a:pt x="475292" y="278001"/>
                </a:lnTo>
                <a:lnTo>
                  <a:pt x="237646" y="556002"/>
                </a:lnTo>
                <a:lnTo>
                  <a:pt x="237646" y="444802"/>
                </a:lnTo>
                <a:lnTo>
                  <a:pt x="0" y="444802"/>
                </a:lnTo>
                <a:lnTo>
                  <a:pt x="0" y="111200"/>
                </a:lnTo>
                <a:close/>
              </a:path>
            </a:pathLst>
          </a:custGeom>
        </p:spPr>
        <p:style>
          <a:lnRef idx="0">
            <a:schemeClr val="lt1">
              <a:hueOff val="0"/>
              <a:satOff val="0"/>
              <a:lumOff val="0"/>
              <a:alphaOff val="0"/>
            </a:schemeClr>
          </a:lnRef>
          <a:fillRef idx="1">
            <a:schemeClr val="accent4">
              <a:hueOff val="3838157"/>
              <a:satOff val="-47361"/>
              <a:lumOff val="-12549"/>
              <a:alphaOff val="0"/>
            </a:schemeClr>
          </a:fillRef>
          <a:effectRef idx="0">
            <a:schemeClr val="accent4">
              <a:hueOff val="3838157"/>
              <a:satOff val="-47361"/>
              <a:lumOff val="-12549"/>
              <a:alphaOff val="0"/>
            </a:schemeClr>
          </a:effectRef>
          <a:fontRef idx="minor">
            <a:schemeClr val="lt1"/>
          </a:fontRef>
        </p:style>
        <p:txBody>
          <a:bodyPr spcFirstLastPara="0" vert="horz" wrap="square" lIns="0" tIns="111200" rIns="142588" bIns="11120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Times New Roman" panose="02020603050405020304" pitchFamily="18" charset="0"/>
              <a:cs typeface="Times New Roman" panose="02020603050405020304" pitchFamily="18" charset="0"/>
            </a:endParaRPr>
          </a:p>
        </p:txBody>
      </p:sp>
      <p:sp>
        <p:nvSpPr>
          <p:cNvPr id="17" name="Freeform 16">
            <a:extLst>
              <a:ext uri="{FF2B5EF4-FFF2-40B4-BE49-F238E27FC236}">
                <a16:creationId xmlns:a16="http://schemas.microsoft.com/office/drawing/2014/main" id="{1F5D7D85-D6DB-4D4C-AA7A-024EA1788EEB}"/>
              </a:ext>
            </a:extLst>
          </p:cNvPr>
          <p:cNvSpPr/>
          <p:nvPr/>
        </p:nvSpPr>
        <p:spPr>
          <a:xfrm>
            <a:off x="6589752" y="1861065"/>
            <a:ext cx="2241946" cy="1345168"/>
          </a:xfrm>
          <a:custGeom>
            <a:avLst/>
            <a:gdLst>
              <a:gd name="connsiteX0" fmla="*/ 0 w 2241946"/>
              <a:gd name="connsiteY0" fmla="*/ 134517 h 1345168"/>
              <a:gd name="connsiteX1" fmla="*/ 134517 w 2241946"/>
              <a:gd name="connsiteY1" fmla="*/ 0 h 1345168"/>
              <a:gd name="connsiteX2" fmla="*/ 2107429 w 2241946"/>
              <a:gd name="connsiteY2" fmla="*/ 0 h 1345168"/>
              <a:gd name="connsiteX3" fmla="*/ 2241946 w 2241946"/>
              <a:gd name="connsiteY3" fmla="*/ 134517 h 1345168"/>
              <a:gd name="connsiteX4" fmla="*/ 2241946 w 2241946"/>
              <a:gd name="connsiteY4" fmla="*/ 1210651 h 1345168"/>
              <a:gd name="connsiteX5" fmla="*/ 2107429 w 2241946"/>
              <a:gd name="connsiteY5" fmla="*/ 1345168 h 1345168"/>
              <a:gd name="connsiteX6" fmla="*/ 134517 w 2241946"/>
              <a:gd name="connsiteY6" fmla="*/ 1345168 h 1345168"/>
              <a:gd name="connsiteX7" fmla="*/ 0 w 2241946"/>
              <a:gd name="connsiteY7" fmla="*/ 1210651 h 1345168"/>
              <a:gd name="connsiteX8" fmla="*/ 0 w 2241946"/>
              <a:gd name="connsiteY8" fmla="*/ 134517 h 134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46" h="1345168">
                <a:moveTo>
                  <a:pt x="0" y="134517"/>
                </a:moveTo>
                <a:cubicBezTo>
                  <a:pt x="0" y="60225"/>
                  <a:pt x="60225" y="0"/>
                  <a:pt x="134517" y="0"/>
                </a:cubicBezTo>
                <a:lnTo>
                  <a:pt x="2107429" y="0"/>
                </a:lnTo>
                <a:cubicBezTo>
                  <a:pt x="2181721" y="0"/>
                  <a:pt x="2241946" y="60225"/>
                  <a:pt x="2241946" y="134517"/>
                </a:cubicBezTo>
                <a:lnTo>
                  <a:pt x="2241946" y="1210651"/>
                </a:lnTo>
                <a:cubicBezTo>
                  <a:pt x="2241946" y="1284943"/>
                  <a:pt x="2181721" y="1345168"/>
                  <a:pt x="2107429" y="1345168"/>
                </a:cubicBezTo>
                <a:lnTo>
                  <a:pt x="134517" y="1345168"/>
                </a:lnTo>
                <a:cubicBezTo>
                  <a:pt x="60225" y="1345168"/>
                  <a:pt x="0" y="1284943"/>
                  <a:pt x="0" y="1210651"/>
                </a:cubicBezTo>
                <a:lnTo>
                  <a:pt x="0" y="134517"/>
                </a:lnTo>
                <a:close/>
              </a:path>
            </a:pathLst>
          </a:custGeom>
        </p:spPr>
        <p:style>
          <a:lnRef idx="2">
            <a:schemeClr val="lt1">
              <a:hueOff val="0"/>
              <a:satOff val="0"/>
              <a:lumOff val="0"/>
              <a:alphaOff val="0"/>
            </a:schemeClr>
          </a:lnRef>
          <a:fillRef idx="1">
            <a:schemeClr val="accent4">
              <a:hueOff val="3838157"/>
              <a:satOff val="-47361"/>
              <a:lumOff val="-12549"/>
              <a:alphaOff val="0"/>
            </a:schemeClr>
          </a:fillRef>
          <a:effectRef idx="0">
            <a:schemeClr val="accent4">
              <a:hueOff val="3838157"/>
              <a:satOff val="-47361"/>
              <a:lumOff val="-12549"/>
              <a:alphaOff val="0"/>
            </a:schemeClr>
          </a:effectRef>
          <a:fontRef idx="minor">
            <a:schemeClr val="lt1"/>
          </a:fontRef>
        </p:style>
        <p:txBody>
          <a:bodyPr spcFirstLastPara="0" vert="horz" wrap="square" lIns="161319" tIns="161319" rIns="161319" bIns="161319" numCol="1" spcCol="1270" anchor="ctr" anchorCtr="0">
            <a:noAutofit/>
          </a:bodyPr>
          <a:lstStyle/>
          <a:p>
            <a:pPr marL="0" lvl="0" indent="0" algn="ctr" defTabSz="1422400" rtl="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Diễn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biến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kết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quả</a:t>
            </a:r>
            <a:endParaRPr lang="en-US" sz="3200" kern="1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851770E-A528-5243-B3EA-FD71F55E335A}"/>
              </a:ext>
            </a:extLst>
          </p:cNvPr>
          <p:cNvSpPr txBox="1"/>
          <p:nvPr/>
        </p:nvSpPr>
        <p:spPr>
          <a:xfrm>
            <a:off x="2884679" y="261789"/>
            <a:ext cx="3374642" cy="584775"/>
          </a:xfrm>
          <a:prstGeom prst="rect">
            <a:avLst/>
          </a:prstGeom>
          <a:noFill/>
        </p:spPr>
        <p:txBody>
          <a:bodyPr wrap="none" rtlCol="0">
            <a:spAutoFit/>
          </a:bodyPr>
          <a:lstStyle/>
          <a:p>
            <a:r>
              <a:rPr lang="vi-VN" sz="3200" b="1" dirty="0">
                <a:solidFill>
                  <a:srgbClr val="C00000"/>
                </a:solidFill>
                <a:latin typeface="Times New Roman" panose="02020603050405020304" pitchFamily="18" charset="0"/>
                <a:cs typeface="Times New Roman" panose="02020603050405020304" pitchFamily="18" charset="0"/>
              </a:rPr>
              <a:t>* Cách trình bày: </a:t>
            </a:r>
            <a:endParaRPr lang="en-VN" sz="3200" b="1" dirty="0">
              <a:solidFill>
                <a:srgbClr val="C0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BA4FF5D-009C-334D-89F9-87BD949034A1}"/>
              </a:ext>
            </a:extLst>
          </p:cNvPr>
          <p:cNvSpPr/>
          <p:nvPr/>
        </p:nvSpPr>
        <p:spPr>
          <a:xfrm>
            <a:off x="991244" y="3914883"/>
            <a:ext cx="7161512" cy="611706"/>
          </a:xfrm>
          <a:prstGeom prst="rect">
            <a:avLst/>
          </a:prstGeom>
        </p:spPr>
        <p:txBody>
          <a:bodyPr wrap="none">
            <a:spAutoFit/>
          </a:bodyPr>
          <a:lstStyle/>
          <a:p>
            <a:pPr algn="just">
              <a:lnSpc>
                <a:spcPct val="115000"/>
              </a:lnSpc>
              <a:spcBef>
                <a:spcPts val="600"/>
              </a:spcBef>
              <a:spcAft>
                <a:spcPts val="600"/>
              </a:spcAft>
            </a:pPr>
            <a:r>
              <a:rPr lang="vi-VN" sz="3200" i="1" dirty="0">
                <a:solidFill>
                  <a:srgbClr val="000000"/>
                </a:solidFill>
                <a:latin typeface="Times New Roman" panose="02020603050405020304" pitchFamily="18" charset="0"/>
                <a:ea typeface="Calibri" panose="020F0502020204030204" pitchFamily="34" charset="0"/>
                <a:sym typeface="Symbol" pitchFamily="2" charset="2"/>
              </a:rPr>
              <a:t></a:t>
            </a:r>
            <a:r>
              <a:rPr lang="vi-VN" sz="3200" i="1" dirty="0">
                <a:solidFill>
                  <a:srgbClr val="000000"/>
                </a:solidFill>
                <a:latin typeface="Times New Roman" panose="02020603050405020304" pitchFamily="18" charset="0"/>
                <a:ea typeface="Calibri" panose="020F0502020204030204" pitchFamily="34" charset="0"/>
              </a:rPr>
              <a:t> Thông tin đầy đủ, dễ hiểu, dễ quan sát. </a:t>
            </a:r>
            <a:endParaRPr lang="en-VN" sz="3200" i="1" dirty="0">
              <a:solidFill>
                <a:srgbClr val="000000"/>
              </a:solidFill>
              <a:latin typeface="Times New Roman" panose="02020603050405020304" pitchFamily="18" charset="0"/>
              <a:ea typeface="Calibri" panose="020F0502020204030204" pitchFamily="34" charset="0"/>
            </a:endParaRPr>
          </a:p>
        </p:txBody>
      </p:sp>
      <p:pic>
        <p:nvPicPr>
          <p:cNvPr id="7" name="Picture 6" descr="Icon&#10;&#10;Description automatically generated">
            <a:extLst>
              <a:ext uri="{FF2B5EF4-FFF2-40B4-BE49-F238E27FC236}">
                <a16:creationId xmlns:a16="http://schemas.microsoft.com/office/drawing/2014/main" id="{67712F70-2C0F-3B4A-99CA-2A18EE160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9271" y="923658"/>
            <a:ext cx="1562729" cy="1224692"/>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FB52E893-6C9D-3E44-849F-22FAF18C4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2801312"/>
            <a:ext cx="1143000" cy="134233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A58E70C-6594-8443-9639-B602565AB0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16" y="2325636"/>
            <a:ext cx="1524000" cy="1524000"/>
          </a:xfrm>
          <a:prstGeom prst="rect">
            <a:avLst/>
          </a:prstGeom>
        </p:spPr>
      </p:pic>
    </p:spTree>
    <p:extLst>
      <p:ext uri="{BB962C8B-B14F-4D97-AF65-F5344CB8AC3E}">
        <p14:creationId xmlns:p14="http://schemas.microsoft.com/office/powerpoint/2010/main" val="3502303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heckerboard(across)">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heckerboard(across)">
                                      <p:cBhvr>
                                        <p:cTn id="26" dur="500"/>
                                        <p:tgtEl>
                                          <p:spTgt spid="16"/>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heckerboard(across)">
                                      <p:cBhvr>
                                        <p:cTn id="29" dur="500"/>
                                        <p:tgtEl>
                                          <p:spTgt spid="17"/>
                                        </p:tgtEl>
                                      </p:cBhvr>
                                    </p:animEffect>
                                  </p:childTnLst>
                                </p:cTn>
                              </p:par>
                              <p:par>
                                <p:cTn id="30" presetID="5" presetClass="entr" presetSubtype="1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B2E54-0A68-3848-AF9B-D0C935E4C36A}"/>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06F4284-2AB3-8F44-A6B8-B9752588CA29}"/>
              </a:ext>
            </a:extLst>
          </p:cNvPr>
          <p:cNvSpPr/>
          <p:nvPr/>
        </p:nvSpPr>
        <p:spPr>
          <a:xfrm>
            <a:off x="1529252" y="4366699"/>
            <a:ext cx="2205647" cy="622735"/>
          </a:xfrm>
          <a:prstGeom prst="rect">
            <a:avLst/>
          </a:prstGeom>
        </p:spPr>
        <p:txBody>
          <a:bodyPr wrap="square">
            <a:spAutoFit/>
          </a:bodyPr>
          <a:lstStyle/>
          <a:p>
            <a:pPr algn="ctr">
              <a:lnSpc>
                <a:spcPct val="115000"/>
              </a:lnSpc>
            </a:pPr>
            <a:r>
              <a:rPr lang="en-US" sz="3200" dirty="0" err="1">
                <a:solidFill>
                  <a:srgbClr val="000000"/>
                </a:solidFill>
                <a:latin typeface="Times New Roman" panose="02020603050405020304" pitchFamily="18" charset="0"/>
                <a:ea typeface="Times New Roman" panose="02020603050405020304" pitchFamily="18" charset="0"/>
              </a:rPr>
              <a:t>Đất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nặn</a:t>
            </a:r>
            <a:r>
              <a:rPr lang="en-US" sz="3200" dirty="0">
                <a:solidFill>
                  <a:srgbClr val="000000"/>
                </a:solidFill>
                <a:latin typeface="Times New Roman" panose="02020603050405020304" pitchFamily="18" charset="0"/>
                <a:ea typeface="Times New Roman" panose="02020603050405020304" pitchFamily="18" charset="0"/>
              </a:rPr>
              <a:t> </a:t>
            </a:r>
            <a:endParaRPr lang="en-VN" sz="3200" dirty="0"/>
          </a:p>
        </p:txBody>
      </p:sp>
      <p:pic>
        <p:nvPicPr>
          <p:cNvPr id="8194" name="Picture 2" descr="Joseph McVicker Hunt (1) | University of Illinois Archives">
            <a:extLst>
              <a:ext uri="{FF2B5EF4-FFF2-40B4-BE49-F238E27FC236}">
                <a16:creationId xmlns:a16="http://schemas.microsoft.com/office/drawing/2014/main" id="{5C365269-A606-CB41-B640-813C5FC3D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508" y="-9525"/>
            <a:ext cx="38798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1060D6-C19E-394F-BDC2-39A7EB2065A9}"/>
              </a:ext>
            </a:extLst>
          </p:cNvPr>
          <p:cNvSpPr txBox="1"/>
          <p:nvPr/>
        </p:nvSpPr>
        <p:spPr>
          <a:xfrm>
            <a:off x="914400" y="78363"/>
            <a:ext cx="3089307" cy="584775"/>
          </a:xfrm>
          <a:prstGeom prst="rect">
            <a:avLst/>
          </a:prstGeom>
          <a:noFill/>
        </p:spPr>
        <p:txBody>
          <a:bodyPr wrap="none" rtlCol="0">
            <a:spAutoFit/>
          </a:bodyPr>
          <a:lstStyle/>
          <a:p>
            <a:r>
              <a:rPr lang="vi-VN" sz="3200" b="1" dirty="0">
                <a:solidFill>
                  <a:srgbClr val="C00000"/>
                </a:solidFill>
                <a:latin typeface="Times New Roman" panose="02020603050405020304" pitchFamily="18" charset="0"/>
                <a:cs typeface="Times New Roman" panose="02020603050405020304" pitchFamily="18" charset="0"/>
              </a:rPr>
              <a:t>* Các phát minh</a:t>
            </a:r>
            <a:endParaRPr lang="en-VN" sz="3200" b="1" dirty="0">
              <a:solidFill>
                <a:srgbClr val="C00000"/>
              </a:solidFill>
              <a:latin typeface="Times New Roman" panose="02020603050405020304" pitchFamily="18" charset="0"/>
              <a:cs typeface="Times New Roman" panose="02020603050405020304" pitchFamily="18" charset="0"/>
            </a:endParaRPr>
          </a:p>
        </p:txBody>
      </p:sp>
      <p:pic>
        <p:nvPicPr>
          <p:cNvPr id="7" name="Picture 4" descr="16 phát minh &amp;amp;quot;tình cờ và bất ngờ&amp;amp;quot; nhưng đã thay đổi cả thế giới">
            <a:extLst>
              <a:ext uri="{FF2B5EF4-FFF2-40B4-BE49-F238E27FC236}">
                <a16:creationId xmlns:a16="http://schemas.microsoft.com/office/drawing/2014/main" id="{39C961D8-5451-EB42-9D7D-C2C2EE3517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12" r="389"/>
          <a:stretch/>
        </p:blipFill>
        <p:spPr bwMode="auto">
          <a:xfrm>
            <a:off x="166977" y="691435"/>
            <a:ext cx="4786023" cy="367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449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circle(in)">
                                      <p:cBhvr>
                                        <p:cTn id="15"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39A99B4-9F12-BC41-AF44-EE58E274ABB2}"/>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1" name="圆角矩形 20"/>
          <p:cNvSpPr/>
          <p:nvPr/>
        </p:nvSpPr>
        <p:spPr bwMode="auto">
          <a:xfrm>
            <a:off x="997899" y="1467966"/>
            <a:ext cx="3200399" cy="2218998"/>
          </a:xfrm>
          <a:prstGeom prst="roundRect">
            <a:avLst>
              <a:gd name="adj" fmla="val 5680"/>
            </a:avLst>
          </a:prstGeom>
          <a:solidFill>
            <a:schemeClr val="accent2"/>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just"/>
            <a:r>
              <a:rPr lang="en-VN" sz="1900" dirty="0">
                <a:latin typeface="Times New Roman" panose="02020603050405020304" pitchFamily="18" charset="0"/>
                <a:cs typeface="Times New Roman" panose="02020603050405020304" pitchFamily="18" charset="0"/>
              </a:rPr>
              <a:t>- G. Mác Vích-cơ bị thua lỗ (do người dân dùng ga thay đất sét làm chất đốt).</a:t>
            </a:r>
          </a:p>
          <a:p>
            <a:pPr algn="just"/>
            <a:r>
              <a:rPr lang="en-VN" sz="1900" dirty="0">
                <a:latin typeface="Times New Roman" panose="02020603050405020304" pitchFamily="18" charset="0"/>
                <a:cs typeface="Times New Roman" panose="02020603050405020304" pitchFamily="18" charset="0"/>
              </a:rPr>
              <a:t>- G. Mác Vích-cơ nhớ lại bài học chị dạy về việc sử dụng chất bột nhão để mô phỏng độ dẻo của đất sét. </a:t>
            </a:r>
            <a:endParaRPr lang="zh-CN" altLang="en-US" sz="19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圆角矩形 23"/>
          <p:cNvSpPr/>
          <p:nvPr/>
        </p:nvSpPr>
        <p:spPr bwMode="auto">
          <a:xfrm>
            <a:off x="5029200" y="1442668"/>
            <a:ext cx="3200398" cy="2218998"/>
          </a:xfrm>
          <a:prstGeom prst="roundRect">
            <a:avLst>
              <a:gd name="adj" fmla="val 5070"/>
            </a:avLst>
          </a:prstGeom>
          <a:solidFill>
            <a:schemeClr val="accent1"/>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just"/>
            <a:r>
              <a:rPr lang="en-VN" sz="1900" dirty="0">
                <a:latin typeface="Times New Roman" panose="02020603050405020304" pitchFamily="18" charset="0"/>
                <a:cs typeface="Times New Roman" panose="02020603050405020304" pitchFamily="18" charset="0"/>
              </a:rPr>
              <a:t>- Một loại đồ chơi cho trẻ em với nhiều màu sắc hấp dẫn ra đời.</a:t>
            </a:r>
          </a:p>
          <a:p>
            <a:pPr algn="just"/>
            <a:r>
              <a:rPr lang="en-VN" sz="1900" dirty="0">
                <a:latin typeface="Times New Roman" panose="02020603050405020304" pitchFamily="18" charset="0"/>
                <a:cs typeface="Times New Roman" panose="02020603050405020304" pitchFamily="18" charset="0"/>
              </a:rPr>
              <a:t>- Công ti của G. Mác Vích-cơ thu về hàng triệu đô la. </a:t>
            </a:r>
            <a:endParaRPr lang="zh-CN" altLang="en-US" sz="19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7" name="Rectangle 20"/>
          <p:cNvSpPr>
            <a:spLocks noChangeArrowheads="1"/>
          </p:cNvSpPr>
          <p:nvPr/>
        </p:nvSpPr>
        <p:spPr bwMode="auto">
          <a:xfrm>
            <a:off x="1092870" y="4123476"/>
            <a:ext cx="5866864" cy="5079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8" name="矩形 27"/>
          <p:cNvSpPr/>
          <p:nvPr/>
        </p:nvSpPr>
        <p:spPr bwMode="auto">
          <a:xfrm>
            <a:off x="997898" y="4229650"/>
            <a:ext cx="7231699" cy="339722"/>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8865" algn="r"/>
              </a:tabLst>
              <a:defRPr/>
            </a:pPr>
            <a:r>
              <a:rPr lang="en-US" altLang="zh-CN"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ĐẤT NẶN</a:t>
            </a:r>
            <a:endParaRPr lang="zh-CN" altLang="en-US"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圆角矩形 29"/>
          <p:cNvSpPr/>
          <p:nvPr/>
        </p:nvSpPr>
        <p:spPr>
          <a:xfrm>
            <a:off x="5029200" y="742950"/>
            <a:ext cx="3200398" cy="42424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Kết</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quả</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2" name="圆角矩形 31"/>
          <p:cNvSpPr/>
          <p:nvPr/>
        </p:nvSpPr>
        <p:spPr>
          <a:xfrm>
            <a:off x="997899" y="742950"/>
            <a:ext cx="3200399" cy="424242"/>
          </a:xfrm>
          <a:prstGeom prst="roundRect">
            <a:avLst/>
          </a:prstGeom>
          <a:solidFill>
            <a:schemeClr val="accent2"/>
          </a:solidFill>
          <a:ln w="3810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Nguyên</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nhân</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6" name="燕尾形 35"/>
          <p:cNvSpPr/>
          <p:nvPr/>
        </p:nvSpPr>
        <p:spPr>
          <a:xfrm rot="16200000" flipH="1" flipV="1">
            <a:off x="6476687" y="3660128"/>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7" name="燕尾形 36"/>
          <p:cNvSpPr/>
          <p:nvPr/>
        </p:nvSpPr>
        <p:spPr>
          <a:xfrm rot="16200000" flipH="1" flipV="1">
            <a:off x="2445386" y="3751633"/>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3" name="Picture 2" descr="A picture containing stationary, indoor, pink, colorful&#10;&#10;Description automatically generated">
            <a:extLst>
              <a:ext uri="{FF2B5EF4-FFF2-40B4-BE49-F238E27FC236}">
                <a16:creationId xmlns:a16="http://schemas.microsoft.com/office/drawing/2014/main" id="{9F75CA8A-1FF9-3447-83EF-662013ABF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2647" y="-122266"/>
            <a:ext cx="1993900" cy="1993900"/>
          </a:xfrm>
          <a:prstGeom prst="rect">
            <a:avLst/>
          </a:prstGeom>
        </p:spPr>
      </p:pic>
      <p:pic>
        <p:nvPicPr>
          <p:cNvPr id="9218" name="Picture 2" descr="Đất sét Nhật Super Clay 24 màu - koli0128">
            <a:extLst>
              <a:ext uri="{FF2B5EF4-FFF2-40B4-BE49-F238E27FC236}">
                <a16:creationId xmlns:a16="http://schemas.microsoft.com/office/drawing/2014/main" id="{B58D4C9A-3F18-2943-B093-D73C910D9E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69" y="111532"/>
            <a:ext cx="865746" cy="86574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8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animBg="1"/>
      <p:bldP spid="30" grpId="0" animBg="1"/>
      <p:bldP spid="32"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CB2E54-0A68-3848-AF9B-D0C935E4C36A}"/>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06F4284-2AB3-8F44-A6B8-B9752588CA29}"/>
              </a:ext>
            </a:extLst>
          </p:cNvPr>
          <p:cNvSpPr/>
          <p:nvPr/>
        </p:nvSpPr>
        <p:spPr>
          <a:xfrm>
            <a:off x="1529252" y="4366699"/>
            <a:ext cx="2205647" cy="622735"/>
          </a:xfrm>
          <a:prstGeom prst="rect">
            <a:avLst/>
          </a:prstGeom>
        </p:spPr>
        <p:txBody>
          <a:bodyPr wrap="square">
            <a:spAutoFit/>
          </a:bodyPr>
          <a:lstStyle/>
          <a:p>
            <a:pPr algn="ctr">
              <a:lnSpc>
                <a:spcPct val="115000"/>
              </a:lnSpc>
            </a:pPr>
            <a:r>
              <a:rPr lang="en-US" sz="3200" dirty="0">
                <a:solidFill>
                  <a:srgbClr val="000000"/>
                </a:solidFill>
                <a:latin typeface="Times New Roman" panose="02020603050405020304" pitchFamily="18" charset="0"/>
                <a:ea typeface="Times New Roman" panose="02020603050405020304" pitchFamily="18" charset="0"/>
              </a:rPr>
              <a:t>Kem que</a:t>
            </a:r>
            <a:endParaRPr lang="en-VN" sz="3200" dirty="0"/>
          </a:p>
        </p:txBody>
      </p:sp>
      <p:pic>
        <p:nvPicPr>
          <p:cNvPr id="7" name="Picture 2" descr="21 phát minh &amp;amp;quot;tình cờ và bất ngờ&amp;amp;quot; nhưng đã thay đổi cả thế giới - KhoaHoc.tv">
            <a:extLst>
              <a:ext uri="{FF2B5EF4-FFF2-40B4-BE49-F238E27FC236}">
                <a16:creationId xmlns:a16="http://schemas.microsoft.com/office/drawing/2014/main" id="{977A33A6-7509-9F40-BB4F-5E86FF2B76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 b="4194"/>
          <a:stretch/>
        </p:blipFill>
        <p:spPr bwMode="auto">
          <a:xfrm>
            <a:off x="239797" y="508010"/>
            <a:ext cx="4853863" cy="378878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ọc tại nhà - Tin tức">
            <a:extLst>
              <a:ext uri="{FF2B5EF4-FFF2-40B4-BE49-F238E27FC236}">
                <a16:creationId xmlns:a16="http://schemas.microsoft.com/office/drawing/2014/main" id="{22D38232-15F9-AE46-85CA-F1EC739E2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08010"/>
            <a:ext cx="3607584" cy="37887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5584B61-657A-8D44-BB59-CDD69594B597}"/>
              </a:ext>
            </a:extLst>
          </p:cNvPr>
          <p:cNvSpPr/>
          <p:nvPr/>
        </p:nvSpPr>
        <p:spPr>
          <a:xfrm>
            <a:off x="5564314" y="4366699"/>
            <a:ext cx="3146955" cy="622735"/>
          </a:xfrm>
          <a:prstGeom prst="rect">
            <a:avLst/>
          </a:prstGeom>
        </p:spPr>
        <p:txBody>
          <a:bodyPr wrap="square">
            <a:spAutoFit/>
          </a:bodyPr>
          <a:lstStyle/>
          <a:p>
            <a:pPr algn="ctr">
              <a:lnSpc>
                <a:spcPct val="115000"/>
              </a:lnSpc>
            </a:pPr>
            <a:r>
              <a:rPr lang="en-US" sz="3200" dirty="0">
                <a:solidFill>
                  <a:srgbClr val="000000"/>
                </a:solidFill>
                <a:latin typeface="Times New Roman" panose="02020603050405020304" pitchFamily="18" charset="0"/>
                <a:ea typeface="Times New Roman" panose="02020603050405020304" pitchFamily="18" charset="0"/>
              </a:rPr>
              <a:t>Frank Epperson</a:t>
            </a:r>
            <a:endParaRPr lang="en-VN" sz="3200" dirty="0"/>
          </a:p>
        </p:txBody>
      </p:sp>
    </p:spTree>
    <p:extLst>
      <p:ext uri="{BB962C8B-B14F-4D97-AF65-F5344CB8AC3E}">
        <p14:creationId xmlns:p14="http://schemas.microsoft.com/office/powerpoint/2010/main" val="524289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BD4F5A3-849C-9F47-B9AE-E734F373B5BF}"/>
              </a:ext>
            </a:extLst>
          </p:cNvPr>
          <p:cNvSpPr/>
          <p:nvPr/>
        </p:nvSpPr>
        <p:spPr>
          <a:xfrm>
            <a:off x="228600" y="209550"/>
            <a:ext cx="8686800" cy="4724400"/>
          </a:xfrm>
          <a:prstGeom prst="roundRect">
            <a:avLst>
              <a:gd name="adj" fmla="val 75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Picture 3" descr="A toy doll holding a baseball bat&#10;&#10;Description automatically generated with medium confidence">
            <a:extLst>
              <a:ext uri="{FF2B5EF4-FFF2-40B4-BE49-F238E27FC236}">
                <a16:creationId xmlns:a16="http://schemas.microsoft.com/office/drawing/2014/main" id="{81990B87-DF95-3744-8818-60F69A8B2D00}"/>
              </a:ext>
            </a:extLst>
          </p:cNvPr>
          <p:cNvPicPr>
            <a:picLocks noChangeAspect="1"/>
          </p:cNvPicPr>
          <p:nvPr/>
        </p:nvPicPr>
        <p:blipFill rotWithShape="1">
          <a:blip r:embed="rId2">
            <a:extLst>
              <a:ext uri="{28A0092B-C50C-407E-A947-70E740481C1C}">
                <a14:useLocalDpi xmlns:a14="http://schemas.microsoft.com/office/drawing/2010/main" val="0"/>
              </a:ext>
            </a:extLst>
          </a:blip>
          <a:srcRect b="10417"/>
          <a:stretch/>
        </p:blipFill>
        <p:spPr>
          <a:xfrm>
            <a:off x="3886200" y="-704850"/>
            <a:ext cx="6193465" cy="5548313"/>
          </a:xfrm>
          <a:prstGeom prst="rect">
            <a:avLst/>
          </a:prstGeom>
        </p:spPr>
      </p:pic>
      <p:sp>
        <p:nvSpPr>
          <p:cNvPr id="5" name="Rectangle 4">
            <a:extLst>
              <a:ext uri="{FF2B5EF4-FFF2-40B4-BE49-F238E27FC236}">
                <a16:creationId xmlns:a16="http://schemas.microsoft.com/office/drawing/2014/main" id="{1A784AE8-63DE-504C-9B2F-DB09C6E18771}"/>
              </a:ext>
            </a:extLst>
          </p:cNvPr>
          <p:cNvSpPr/>
          <p:nvPr/>
        </p:nvSpPr>
        <p:spPr>
          <a:xfrm>
            <a:off x="533400" y="1232922"/>
            <a:ext cx="5181600" cy="2677656"/>
          </a:xfrm>
          <a:prstGeom prst="rect">
            <a:avLst/>
          </a:prstGeom>
        </p:spPr>
        <p:txBody>
          <a:bodyPr wrap="square">
            <a:spAutoFit/>
          </a:bodyPr>
          <a:lstStyle/>
          <a:p>
            <a:pPr algn="just"/>
            <a:r>
              <a:rPr lang="vi-VN" sz="2800" dirty="0">
                <a:solidFill>
                  <a:srgbClr val="000000"/>
                </a:solidFill>
                <a:latin typeface="Times New Roman" panose="02020603050405020304" pitchFamily="18" charset="0"/>
                <a:ea typeface="Calibri" panose="020F0502020204030204" pitchFamily="34" charset="0"/>
              </a:rPr>
              <a:t>Mỗi hình ảnh dưới đây gợi cho em những liên tưởng nào về trải nghiệm của mỗi bản thân? (hình ảnh đó là gì? Tôi đã có những trải nghiệm nào với các vật được gợi ra từ hình ảnh đó?)</a:t>
            </a:r>
            <a:r>
              <a:rPr lang="en-VN" sz="2800" dirty="0"/>
              <a:t> </a:t>
            </a:r>
          </a:p>
        </p:txBody>
      </p:sp>
    </p:spTree>
    <p:extLst>
      <p:ext uri="{BB962C8B-B14F-4D97-AF65-F5344CB8AC3E}">
        <p14:creationId xmlns:p14="http://schemas.microsoft.com/office/powerpoint/2010/main" val="1469773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39A99B4-9F12-BC41-AF44-EE58E274ABB2}"/>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1" name="圆角矩形 20"/>
          <p:cNvSpPr/>
          <p:nvPr/>
        </p:nvSpPr>
        <p:spPr bwMode="auto">
          <a:xfrm>
            <a:off x="997899" y="1467966"/>
            <a:ext cx="3200399" cy="2218998"/>
          </a:xfrm>
          <a:prstGeom prst="roundRect">
            <a:avLst>
              <a:gd name="adj" fmla="val 5680"/>
            </a:avLst>
          </a:prstGeom>
          <a:solidFill>
            <a:schemeClr val="accent2"/>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just"/>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Ep-po-xơn</a:t>
            </a:r>
            <a:r>
              <a:rPr lang="pt-BR" sz="2400" dirty="0">
                <a:latin typeface="Times New Roman" panose="02020603050405020304" pitchFamily="18" charset="0"/>
                <a:cs typeface="Times New Roman" panose="02020603050405020304" pitchFamily="18" charset="0"/>
              </a:rPr>
              <a:t> vô </a:t>
            </a:r>
            <a:r>
              <a:rPr lang="pt-BR" sz="2400" dirty="0" err="1">
                <a:latin typeface="Times New Roman" panose="02020603050405020304" pitchFamily="18" charset="0"/>
                <a:cs typeface="Times New Roman" panose="02020603050405020304" pitchFamily="18" charset="0"/>
              </a:rPr>
              <a:t>tình</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dùng</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chiếc</a:t>
            </a:r>
            <a:r>
              <a:rPr lang="pt-BR" sz="2400" dirty="0">
                <a:latin typeface="Times New Roman" panose="02020603050405020304" pitchFamily="18" charset="0"/>
                <a:cs typeface="Times New Roman" panose="02020603050405020304" pitchFamily="18" charset="0"/>
              </a:rPr>
              <a:t> que </a:t>
            </a:r>
            <a:r>
              <a:rPr lang="pt-BR" sz="2400" dirty="0" err="1">
                <a:latin typeface="Times New Roman" panose="02020603050405020304" pitchFamily="18" charset="0"/>
                <a:cs typeface="Times New Roman" panose="02020603050405020304" pitchFamily="18" charset="0"/>
              </a:rPr>
              <a:t>trộn</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bột</a:t>
            </a:r>
            <a:r>
              <a:rPr lang="pt-BR" sz="2400" dirty="0">
                <a:latin typeface="Times New Roman" panose="02020603050405020304" pitchFamily="18" charset="0"/>
                <a:cs typeface="Times New Roman" panose="02020603050405020304" pitchFamily="18" charset="0"/>
              </a:rPr>
              <a:t> soda </a:t>
            </a:r>
            <a:r>
              <a:rPr lang="pt-BR" sz="2400" dirty="0" err="1">
                <a:latin typeface="Times New Roman" panose="02020603050405020304" pitchFamily="18" charset="0"/>
                <a:cs typeface="Times New Roman" panose="02020603050405020304" pitchFamily="18" charset="0"/>
              </a:rPr>
              <a:t>khô</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và</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nước</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lại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với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nhau</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trong</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một</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cái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cốc</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để</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đùa</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nghịch</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và</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để</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quên</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ngoài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trời</a:t>
            </a:r>
            <a:r>
              <a:rPr lang="pt-BR" sz="2400" dirty="0">
                <a:latin typeface="Times New Roman" panose="02020603050405020304" pitchFamily="18" charset="0"/>
                <a:cs typeface="Times New Roman" panose="02020603050405020304" pitchFamily="18" charset="0"/>
              </a:rPr>
              <a:t>.</a:t>
            </a:r>
            <a:r>
              <a:rPr lang="en-VN" sz="2400" dirty="0">
                <a:latin typeface="Times New Roman" panose="02020603050405020304" pitchFamily="18" charset="0"/>
                <a:cs typeface="Times New Roman" panose="02020603050405020304" pitchFamily="18" charset="0"/>
              </a:rPr>
              <a:t> </a:t>
            </a:r>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圆角矩形 23"/>
          <p:cNvSpPr/>
          <p:nvPr/>
        </p:nvSpPr>
        <p:spPr bwMode="auto">
          <a:xfrm>
            <a:off x="5029200" y="1442668"/>
            <a:ext cx="3200398" cy="2218998"/>
          </a:xfrm>
          <a:prstGeom prst="roundRect">
            <a:avLst>
              <a:gd name="adj" fmla="val 5070"/>
            </a:avLst>
          </a:prstGeom>
          <a:solidFill>
            <a:schemeClr val="accent1"/>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just"/>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Kem</a:t>
            </a:r>
            <a:r>
              <a:rPr lang="pt-BR" sz="2400" dirty="0">
                <a:latin typeface="Times New Roman" panose="02020603050405020304" pitchFamily="18" charset="0"/>
                <a:cs typeface="Times New Roman" panose="02020603050405020304" pitchFamily="18" charset="0"/>
              </a:rPr>
              <a:t> que </a:t>
            </a:r>
            <a:r>
              <a:rPr lang="pt-BR" sz="2400" dirty="0" err="1">
                <a:latin typeface="Times New Roman" panose="02020603050405020304" pitchFamily="18" charset="0"/>
                <a:cs typeface="Times New Roman" panose="02020603050405020304" pitchFamily="18" charset="0"/>
              </a:rPr>
              <a:t>ra</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đời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trở</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thành</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sản</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phẩm</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bán</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chạy</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nhất</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mọi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thời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đại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khi</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hè</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đến</a:t>
            </a:r>
            <a:r>
              <a:rPr lang="pt-BR" sz="2400" dirty="0">
                <a:latin typeface="Times New Roman" panose="02020603050405020304" pitchFamily="18" charset="0"/>
                <a:cs typeface="Times New Roman" panose="02020603050405020304" pitchFamily="18" charset="0"/>
              </a:rPr>
              <a:t>.</a:t>
            </a:r>
            <a:r>
              <a:rPr lang="en-VN" sz="2400" dirty="0">
                <a:latin typeface="Times New Roman" panose="02020603050405020304" pitchFamily="18" charset="0"/>
                <a:cs typeface="Times New Roman" panose="02020603050405020304" pitchFamily="18" charset="0"/>
              </a:rPr>
              <a:t> </a:t>
            </a:r>
            <a:endParaRPr lang="zh-CN" altLang="en-US" sz="2400"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7" name="Rectangle 20"/>
          <p:cNvSpPr>
            <a:spLocks noChangeArrowheads="1"/>
          </p:cNvSpPr>
          <p:nvPr/>
        </p:nvSpPr>
        <p:spPr bwMode="auto">
          <a:xfrm>
            <a:off x="1092870" y="4123476"/>
            <a:ext cx="5866864" cy="5079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8" name="矩形 27"/>
          <p:cNvSpPr/>
          <p:nvPr/>
        </p:nvSpPr>
        <p:spPr bwMode="auto">
          <a:xfrm>
            <a:off x="997898" y="4229650"/>
            <a:ext cx="7231699" cy="339722"/>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8865" algn="r"/>
              </a:tabLst>
              <a:defRPr/>
            </a:pPr>
            <a:r>
              <a:rPr lang="en-US" altLang="zh-CN"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KEM QUE</a:t>
            </a:r>
            <a:endParaRPr lang="zh-CN" altLang="en-US"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圆角矩形 29"/>
          <p:cNvSpPr/>
          <p:nvPr/>
        </p:nvSpPr>
        <p:spPr>
          <a:xfrm>
            <a:off x="5029200" y="742950"/>
            <a:ext cx="3200398" cy="42424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Kết</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quả</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2" name="圆角矩形 31"/>
          <p:cNvSpPr/>
          <p:nvPr/>
        </p:nvSpPr>
        <p:spPr>
          <a:xfrm>
            <a:off x="997899" y="742950"/>
            <a:ext cx="3200399" cy="424242"/>
          </a:xfrm>
          <a:prstGeom prst="roundRect">
            <a:avLst/>
          </a:prstGeom>
          <a:solidFill>
            <a:schemeClr val="accent2"/>
          </a:solidFill>
          <a:ln w="3810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Nguyên</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nhân</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6" name="燕尾形 35"/>
          <p:cNvSpPr/>
          <p:nvPr/>
        </p:nvSpPr>
        <p:spPr>
          <a:xfrm rot="16200000" flipH="1" flipV="1">
            <a:off x="6476687" y="3660128"/>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7" name="燕尾形 36"/>
          <p:cNvSpPr/>
          <p:nvPr/>
        </p:nvSpPr>
        <p:spPr>
          <a:xfrm rot="16200000" flipH="1" flipV="1">
            <a:off x="2445386" y="3751633"/>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4" name="Picture 3" descr="A group of ice cream cones&#10;&#10;Description automatically generated with low confidence">
            <a:extLst>
              <a:ext uri="{FF2B5EF4-FFF2-40B4-BE49-F238E27FC236}">
                <a16:creationId xmlns:a16="http://schemas.microsoft.com/office/drawing/2014/main" id="{EC70FD25-A162-F94E-93D2-0E575E94B65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167" b="93382" l="9804" r="89706">
                        <a14:foregroundMark x1="45425" y1="8088" x2="52614" y2="9804"/>
                        <a14:foregroundMark x1="33660" y1="88725" x2="40196" y2="86520"/>
                        <a14:foregroundMark x1="47222" y1="93382" x2="56863" y2="86520"/>
                        <a14:backgroundMark x1="22712" y1="7353" x2="22386" y2="24265"/>
                        <a14:backgroundMark x1="25163" y1="10539" x2="24673" y2="20833"/>
                        <a14:backgroundMark x1="23856" y1="18382" x2="28595" y2="13725"/>
                        <a14:backgroundMark x1="21732" y1="73284" x2="29902" y2="80392"/>
                        <a14:backgroundMark x1="74346" y1="15441" x2="78595" y2="17647"/>
                        <a14:backgroundMark x1="73529" y1="19608" x2="79085" y2="20098"/>
                        <a14:backgroundMark x1="37908" y1="5147" x2="52778" y2="1961"/>
                        <a14:backgroundMark x1="52778" y1="1961" x2="56863" y2="3676"/>
                      </a14:backgroundRemoval>
                    </a14:imgEffect>
                  </a14:imgLayer>
                </a14:imgProps>
              </a:ext>
              <a:ext uri="{28A0092B-C50C-407E-A947-70E740481C1C}">
                <a14:useLocalDpi xmlns:a14="http://schemas.microsoft.com/office/drawing/2010/main" val="0"/>
              </a:ext>
            </a:extLst>
          </a:blip>
          <a:stretch>
            <a:fillRect/>
          </a:stretch>
        </p:blipFill>
        <p:spPr>
          <a:xfrm>
            <a:off x="-381000" y="16068"/>
            <a:ext cx="2514600" cy="1676400"/>
          </a:xfrm>
          <a:prstGeom prst="rect">
            <a:avLst/>
          </a:prstGeom>
        </p:spPr>
      </p:pic>
      <p:pic>
        <p:nvPicPr>
          <p:cNvPr id="6" name="Picture 5">
            <a:extLst>
              <a:ext uri="{FF2B5EF4-FFF2-40B4-BE49-F238E27FC236}">
                <a16:creationId xmlns:a16="http://schemas.microsoft.com/office/drawing/2014/main" id="{44CBC559-5D7A-3D4D-A2E8-21C37DB527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7682" y="2942671"/>
            <a:ext cx="3168225" cy="2112150"/>
          </a:xfrm>
          <a:prstGeom prst="rect">
            <a:avLst/>
          </a:prstGeom>
        </p:spPr>
      </p:pic>
    </p:spTree>
    <p:extLst>
      <p:ext uri="{BB962C8B-B14F-4D97-AF65-F5344CB8AC3E}">
        <p14:creationId xmlns:p14="http://schemas.microsoft.com/office/powerpoint/2010/main" val="1204004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animBg="1"/>
      <p:bldP spid="30" grpId="0" animBg="1"/>
      <p:bldP spid="32"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Do You Know George Crum? - 540WMain">
            <a:extLst>
              <a:ext uri="{FF2B5EF4-FFF2-40B4-BE49-F238E27FC236}">
                <a16:creationId xmlns:a16="http://schemas.microsoft.com/office/drawing/2014/main" id="{325D36FF-08A3-D14B-ADF8-1B49CF3E7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 y="0"/>
            <a:ext cx="8562975"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EF407500-9B1F-0D46-8466-47D0EE619284}"/>
              </a:ext>
            </a:extLst>
          </p:cNvPr>
          <p:cNvSpPr txBox="1"/>
          <p:nvPr/>
        </p:nvSpPr>
        <p:spPr>
          <a:xfrm>
            <a:off x="5105400" y="209550"/>
            <a:ext cx="3581400" cy="584775"/>
          </a:xfrm>
          <a:prstGeom prst="rect">
            <a:avLst/>
          </a:prstGeom>
          <a:noFill/>
        </p:spPr>
        <p:txBody>
          <a:bodyPr wrap="square" rtlCol="0">
            <a:spAutoFit/>
          </a:bodyPr>
          <a:lstStyle/>
          <a:p>
            <a:r>
              <a:rPr lang="en-VN" sz="3200" b="1" dirty="0">
                <a:latin typeface="Times New Roman" panose="02020603050405020304" pitchFamily="18" charset="0"/>
                <a:cs typeface="Times New Roman" panose="02020603050405020304" pitchFamily="18" charset="0"/>
              </a:rPr>
              <a:t>Lát khoai tây chiên</a:t>
            </a:r>
          </a:p>
        </p:txBody>
      </p:sp>
      <p:sp>
        <p:nvSpPr>
          <p:cNvPr id="6" name="TextBox 5">
            <a:extLst>
              <a:ext uri="{FF2B5EF4-FFF2-40B4-BE49-F238E27FC236}">
                <a16:creationId xmlns:a16="http://schemas.microsoft.com/office/drawing/2014/main" id="{A92FCE58-6CAE-FD4B-8FC1-D602CEE077B1}"/>
              </a:ext>
            </a:extLst>
          </p:cNvPr>
          <p:cNvSpPr txBox="1"/>
          <p:nvPr/>
        </p:nvSpPr>
        <p:spPr>
          <a:xfrm>
            <a:off x="762000" y="4324350"/>
            <a:ext cx="3581400" cy="584775"/>
          </a:xfrm>
          <a:prstGeom prst="rect">
            <a:avLst/>
          </a:prstGeom>
          <a:noFill/>
        </p:spPr>
        <p:txBody>
          <a:bodyPr wrap="square" rtlCol="0">
            <a:spAutoFit/>
          </a:bodyPr>
          <a:lstStyle/>
          <a:p>
            <a:pPr algn="ctr"/>
            <a:r>
              <a:rPr lang="en-VN" sz="3200" b="1" dirty="0">
                <a:solidFill>
                  <a:schemeClr val="bg2"/>
                </a:solidFill>
                <a:latin typeface="Times New Roman" panose="02020603050405020304" pitchFamily="18" charset="0"/>
                <a:cs typeface="Times New Roman" panose="02020603050405020304" pitchFamily="18" charset="0"/>
              </a:rPr>
              <a:t>George Crum</a:t>
            </a:r>
          </a:p>
        </p:txBody>
      </p:sp>
    </p:spTree>
    <p:extLst>
      <p:ext uri="{BB962C8B-B14F-4D97-AF65-F5344CB8AC3E}">
        <p14:creationId xmlns:p14="http://schemas.microsoft.com/office/powerpoint/2010/main" val="3350343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39A99B4-9F12-BC41-AF44-EE58E274ABB2}"/>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1" name="圆角矩形 20"/>
          <p:cNvSpPr/>
          <p:nvPr/>
        </p:nvSpPr>
        <p:spPr bwMode="auto">
          <a:xfrm>
            <a:off x="997899" y="1467966"/>
            <a:ext cx="3200399" cy="2218998"/>
          </a:xfrm>
          <a:prstGeom prst="roundRect">
            <a:avLst>
              <a:gd name="adj" fmla="val 5680"/>
            </a:avLst>
          </a:prstGeom>
          <a:solidFill>
            <a:schemeClr val="accent2"/>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r>
              <a:rPr lang="en-VN" dirty="0">
                <a:latin typeface="Times New Roman" panose="02020603050405020304" pitchFamily="18" charset="0"/>
                <a:cs typeface="Times New Roman" panose="02020603050405020304" pitchFamily="18" charset="0"/>
              </a:rPr>
              <a:t>- Khách hàng liên tục gửi trả lại món ăn đã phục vụ, yêu cầu phải thái lát mỏng và giòn hơn nữa.</a:t>
            </a:r>
          </a:p>
          <a:p>
            <a:r>
              <a:rPr lang="en-VN" dirty="0">
                <a:latin typeface="Times New Roman" panose="02020603050405020304" pitchFamily="18" charset="0"/>
                <a:cs typeface="Times New Roman" panose="02020603050405020304" pitchFamily="18" charset="0"/>
              </a:rPr>
              <a:t>- Cram đã mất bình tĩnh, cắt lát khoai mỏng đến nỗi không thể mỏng hơn và chiên chúng khô cứng. </a:t>
            </a:r>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圆角矩形 23"/>
          <p:cNvSpPr/>
          <p:nvPr/>
        </p:nvSpPr>
        <p:spPr bwMode="auto">
          <a:xfrm>
            <a:off x="5029200" y="1442668"/>
            <a:ext cx="3200398" cy="2218998"/>
          </a:xfrm>
          <a:prstGeom prst="roundRect">
            <a:avLst>
              <a:gd name="adj" fmla="val 5070"/>
            </a:avLst>
          </a:prstGeom>
          <a:solidFill>
            <a:schemeClr val="accent1"/>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just"/>
            <a:r>
              <a:rPr lang="en-VN" dirty="0">
                <a:latin typeface="Times New Roman" panose="02020603050405020304" pitchFamily="18" charset="0"/>
                <a:cs typeface="Times New Roman" panose="02020603050405020304" pitchFamily="18" charset="0"/>
              </a:rPr>
              <a:t>- Lát khoai tây chiên ra đời, được nhiều người yêu thích, đặt mua. </a:t>
            </a:r>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7" name="Rectangle 20"/>
          <p:cNvSpPr>
            <a:spLocks noChangeArrowheads="1"/>
          </p:cNvSpPr>
          <p:nvPr/>
        </p:nvSpPr>
        <p:spPr bwMode="auto">
          <a:xfrm>
            <a:off x="1092870" y="4123476"/>
            <a:ext cx="5866864" cy="5079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8" name="矩形 27"/>
          <p:cNvSpPr/>
          <p:nvPr/>
        </p:nvSpPr>
        <p:spPr bwMode="auto">
          <a:xfrm>
            <a:off x="997898" y="4229650"/>
            <a:ext cx="7231699" cy="339722"/>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8865" algn="r"/>
              </a:tabLst>
              <a:defRPr/>
            </a:pPr>
            <a:r>
              <a:rPr lang="en-US" altLang="zh-CN"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LÁT KHOA I TÂY CHIÊN</a:t>
            </a:r>
            <a:endParaRPr lang="zh-CN" altLang="en-US"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圆角矩形 29"/>
          <p:cNvSpPr/>
          <p:nvPr/>
        </p:nvSpPr>
        <p:spPr>
          <a:xfrm>
            <a:off x="5029200" y="742950"/>
            <a:ext cx="3200398" cy="42424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Kết</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quả</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2" name="圆角矩形 31"/>
          <p:cNvSpPr/>
          <p:nvPr/>
        </p:nvSpPr>
        <p:spPr>
          <a:xfrm>
            <a:off x="997899" y="742950"/>
            <a:ext cx="3200399" cy="424242"/>
          </a:xfrm>
          <a:prstGeom prst="roundRect">
            <a:avLst/>
          </a:prstGeom>
          <a:solidFill>
            <a:schemeClr val="accent2"/>
          </a:solidFill>
          <a:ln w="3810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Nguyên</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nhân</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6" name="燕尾形 35"/>
          <p:cNvSpPr/>
          <p:nvPr/>
        </p:nvSpPr>
        <p:spPr>
          <a:xfrm rot="16200000" flipH="1" flipV="1">
            <a:off x="6476687" y="3660128"/>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7" name="燕尾形 36"/>
          <p:cNvSpPr/>
          <p:nvPr/>
        </p:nvSpPr>
        <p:spPr>
          <a:xfrm rot="16200000" flipH="1" flipV="1">
            <a:off x="2445386" y="3751633"/>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3" name="Picture 2" descr="A plate of food&#10;&#10;Description automatically generated with medium confidence">
            <a:extLst>
              <a:ext uri="{FF2B5EF4-FFF2-40B4-BE49-F238E27FC236}">
                <a16:creationId xmlns:a16="http://schemas.microsoft.com/office/drawing/2014/main" id="{5DF1719F-650C-0343-B814-12AF5B8FE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89" y="3224750"/>
            <a:ext cx="3200400" cy="2349522"/>
          </a:xfrm>
          <a:prstGeom prst="rect">
            <a:avLst/>
          </a:prstGeom>
        </p:spPr>
      </p:pic>
      <p:pic>
        <p:nvPicPr>
          <p:cNvPr id="7" name="Picture 6" descr="A plate of french fries&#10;&#10;Description automatically generated with medium confidence">
            <a:extLst>
              <a:ext uri="{FF2B5EF4-FFF2-40B4-BE49-F238E27FC236}">
                <a16:creationId xmlns:a16="http://schemas.microsoft.com/office/drawing/2014/main" id="{2543EDE4-D1E0-DC46-AD4A-A1B5598B7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0098" y="-154428"/>
            <a:ext cx="2218998" cy="2218998"/>
          </a:xfrm>
          <a:prstGeom prst="rect">
            <a:avLst/>
          </a:prstGeom>
        </p:spPr>
      </p:pic>
    </p:spTree>
    <p:extLst>
      <p:ext uri="{BB962C8B-B14F-4D97-AF65-F5344CB8AC3E}">
        <p14:creationId xmlns:p14="http://schemas.microsoft.com/office/powerpoint/2010/main" val="3300344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animBg="1"/>
      <p:bldP spid="30" grpId="0" animBg="1"/>
      <p:bldP spid="32"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314" name="Picture 2" descr="Cách sử dụng giấy nhớ tiết kiệm, hiệu quả &amp;amp;gt; Cho thuê máy photocopy Hà Nội,  các tỉnh">
            <a:extLst>
              <a:ext uri="{FF2B5EF4-FFF2-40B4-BE49-F238E27FC236}">
                <a16:creationId xmlns:a16="http://schemas.microsoft.com/office/drawing/2014/main" id="{A4F3C92B-DE98-D442-A870-29BD5F60F8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5" r="5557" b="2"/>
          <a:stretch/>
        </p:blipFill>
        <p:spPr bwMode="auto">
          <a:xfrm>
            <a:off x="4572000" y="10"/>
            <a:ext cx="4572000" cy="51434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4CBAE8-8B98-D640-8974-5E6BAEE7DF1D}"/>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pic>
        <p:nvPicPr>
          <p:cNvPr id="13316" name="Picture 4" descr="Spencer Silver, nhà phát minh ra ghi chú sau nó, đã chết ở tuổi 80 – TinMoiZ">
            <a:extLst>
              <a:ext uri="{FF2B5EF4-FFF2-40B4-BE49-F238E27FC236}">
                <a16:creationId xmlns:a16="http://schemas.microsoft.com/office/drawing/2014/main" id="{C5B8555E-C028-584C-8DD1-7F4DF74A15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32" r="2" b="2"/>
          <a:stretch/>
        </p:blipFill>
        <p:spPr bwMode="auto">
          <a:xfrm>
            <a:off x="20" y="10"/>
            <a:ext cx="4571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91ADF3-1115-1E41-8CE2-828F8281DD78}"/>
              </a:ext>
            </a:extLst>
          </p:cNvPr>
          <p:cNvSpPr txBox="1"/>
          <p:nvPr/>
        </p:nvSpPr>
        <p:spPr>
          <a:xfrm>
            <a:off x="381000" y="4312392"/>
            <a:ext cx="3810000" cy="584775"/>
          </a:xfrm>
          <a:prstGeom prst="rect">
            <a:avLst/>
          </a:prstGeom>
          <a:noFill/>
        </p:spPr>
        <p:txBody>
          <a:bodyPr wrap="square" rtlCol="0">
            <a:spAutoFit/>
          </a:bodyPr>
          <a:lstStyle/>
          <a:p>
            <a:pPr algn="ctr"/>
            <a:r>
              <a:rPr lang="en-VN" sz="3200" b="1" dirty="0">
                <a:solidFill>
                  <a:schemeClr val="bg2"/>
                </a:solidFill>
                <a:latin typeface="Times New Roman" panose="02020603050405020304" pitchFamily="18" charset="0"/>
                <a:cs typeface="Times New Roman" panose="02020603050405020304" pitchFamily="18" charset="0"/>
              </a:rPr>
              <a:t>Spencer Silver</a:t>
            </a:r>
          </a:p>
        </p:txBody>
      </p:sp>
      <p:sp>
        <p:nvSpPr>
          <p:cNvPr id="9" name="TextBox 8">
            <a:extLst>
              <a:ext uri="{FF2B5EF4-FFF2-40B4-BE49-F238E27FC236}">
                <a16:creationId xmlns:a16="http://schemas.microsoft.com/office/drawing/2014/main" id="{FB99710B-0FCD-F547-9B67-950271035CBC}"/>
              </a:ext>
            </a:extLst>
          </p:cNvPr>
          <p:cNvSpPr txBox="1"/>
          <p:nvPr/>
        </p:nvSpPr>
        <p:spPr>
          <a:xfrm>
            <a:off x="4951857" y="4312392"/>
            <a:ext cx="3810000" cy="584775"/>
          </a:xfrm>
          <a:prstGeom prst="rect">
            <a:avLst/>
          </a:prstGeom>
          <a:noFill/>
        </p:spPr>
        <p:txBody>
          <a:bodyPr wrap="square" rtlCol="0">
            <a:spAutoFit/>
          </a:bodyPr>
          <a:lstStyle/>
          <a:p>
            <a:pPr algn="ctr"/>
            <a:r>
              <a:rPr lang="en-VN" sz="3200" b="1" dirty="0">
                <a:solidFill>
                  <a:schemeClr val="bg2"/>
                </a:solidFill>
                <a:latin typeface="Times New Roman" panose="02020603050405020304" pitchFamily="18" charset="0"/>
                <a:cs typeface="Times New Roman" panose="02020603050405020304" pitchFamily="18" charset="0"/>
              </a:rPr>
              <a:t>Giấy nhớ</a:t>
            </a:r>
          </a:p>
        </p:txBody>
      </p:sp>
    </p:spTree>
    <p:extLst>
      <p:ext uri="{BB962C8B-B14F-4D97-AF65-F5344CB8AC3E}">
        <p14:creationId xmlns:p14="http://schemas.microsoft.com/office/powerpoint/2010/main" val="1976521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39A99B4-9F12-BC41-AF44-EE58E274ABB2}"/>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1" name="圆角矩形 20"/>
          <p:cNvSpPr/>
          <p:nvPr/>
        </p:nvSpPr>
        <p:spPr bwMode="auto">
          <a:xfrm>
            <a:off x="997899" y="1467966"/>
            <a:ext cx="3200399" cy="2218998"/>
          </a:xfrm>
          <a:prstGeom prst="roundRect">
            <a:avLst>
              <a:gd name="adj" fmla="val 5680"/>
            </a:avLst>
          </a:prstGeom>
          <a:solidFill>
            <a:schemeClr val="accent2"/>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r>
              <a:rPr lang="en-VN" dirty="0">
                <a:latin typeface="Times New Roman" panose="02020603050405020304" pitchFamily="18" charset="0"/>
                <a:cs typeface="Times New Roman" panose="02020603050405020304" pitchFamily="18" charset="0"/>
              </a:rPr>
              <a:t>- Xin-vơ tạo ra một chất dính tạm trong phòng thí nghiệm nhưng không biết ứng dụng.</a:t>
            </a:r>
          </a:p>
          <a:p>
            <a:r>
              <a:rPr lang="en-VN" dirty="0">
                <a:latin typeface="Times New Roman" panose="02020603050405020304" pitchFamily="18" charset="0"/>
                <a:cs typeface="Times New Roman" panose="02020603050405020304" pitchFamily="18" charset="0"/>
              </a:rPr>
              <a:t>- Đồng nghiệp của Xin-vơ không tìm ra cách gì để dán một số giấy tờ lên cuốn sách hợp ca.</a:t>
            </a:r>
          </a:p>
          <a:p>
            <a:r>
              <a:rPr lang="en-VN" dirty="0">
                <a:latin typeface="Times New Roman" panose="02020603050405020304" pitchFamily="18" charset="0"/>
                <a:cs typeface="Times New Roman" panose="02020603050405020304" pitchFamily="18" charset="0"/>
              </a:rPr>
              <a:t>- Hai ý tưởng lớn gặp nhau. </a:t>
            </a:r>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圆角矩形 23"/>
          <p:cNvSpPr/>
          <p:nvPr/>
        </p:nvSpPr>
        <p:spPr bwMode="auto">
          <a:xfrm>
            <a:off x="5029200" y="1442668"/>
            <a:ext cx="3200398" cy="2218998"/>
          </a:xfrm>
          <a:prstGeom prst="roundRect">
            <a:avLst>
              <a:gd name="adj" fmla="val 5070"/>
            </a:avLst>
          </a:prstGeom>
          <a:solidFill>
            <a:schemeClr val="accent1"/>
          </a:solidFill>
          <a:ln w="1905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r>
              <a:rPr lang="en-VN" dirty="0">
                <a:latin typeface="Times New Roman" panose="02020603050405020304" pitchFamily="18" charset="0"/>
                <a:cs typeface="Times New Roman" panose="02020603050405020304" pitchFamily="18" charset="0"/>
              </a:rPr>
              <a:t>- Giấy nhớ ra đời</a:t>
            </a:r>
          </a:p>
          <a:p>
            <a:r>
              <a:rPr lang="en-VN" dirty="0">
                <a:latin typeface="Times New Roman" panose="02020603050405020304" pitchFamily="18" charset="0"/>
                <a:cs typeface="Times New Roman" panose="02020603050405020304" pitchFamily="18" charset="0"/>
              </a:rPr>
              <a:t>- Năm 1980 trở nên phổ biến. </a:t>
            </a:r>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7" name="Rectangle 20"/>
          <p:cNvSpPr>
            <a:spLocks noChangeArrowheads="1"/>
          </p:cNvSpPr>
          <p:nvPr/>
        </p:nvSpPr>
        <p:spPr bwMode="auto">
          <a:xfrm>
            <a:off x="1092870" y="4123476"/>
            <a:ext cx="5866864" cy="5079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8" name="矩形 27"/>
          <p:cNvSpPr/>
          <p:nvPr/>
        </p:nvSpPr>
        <p:spPr bwMode="auto">
          <a:xfrm>
            <a:off x="997898" y="4229650"/>
            <a:ext cx="7231699" cy="339722"/>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8865" algn="r"/>
              </a:tabLst>
              <a:defRPr/>
            </a:pPr>
            <a:r>
              <a:rPr lang="en-US" altLang="zh-CN"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GIẤY NHỚ</a:t>
            </a:r>
            <a:endParaRPr lang="zh-CN" altLang="en-US"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圆角矩形 29"/>
          <p:cNvSpPr/>
          <p:nvPr/>
        </p:nvSpPr>
        <p:spPr>
          <a:xfrm>
            <a:off x="5029200" y="742950"/>
            <a:ext cx="3200398" cy="42424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Kết</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quả</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2" name="圆角矩形 31"/>
          <p:cNvSpPr/>
          <p:nvPr/>
        </p:nvSpPr>
        <p:spPr>
          <a:xfrm>
            <a:off x="997899" y="742950"/>
            <a:ext cx="3200399" cy="424242"/>
          </a:xfrm>
          <a:prstGeom prst="roundRect">
            <a:avLst/>
          </a:prstGeom>
          <a:solidFill>
            <a:schemeClr val="accent2"/>
          </a:solidFill>
          <a:ln w="38100" cap="flat" cmpd="sng" algn="ctr">
            <a:noFill/>
            <a:prstDash val="solid"/>
            <a:round/>
            <a:headEnd type="none" w="med" len="med"/>
            <a:tailEnd type="none" w="med" len="med"/>
          </a:ln>
          <a:effectLst/>
        </p:spPr>
        <p:txBody>
          <a:bodyPr vert="horz" wrap="square" lIns="62118" tIns="31058" rIns="62118" bIns="31058" numCol="1" rtlCol="0" anchor="ctr" anchorCtr="0" compatLnSpc="1">
            <a:prstTxWarp prst="textNoShape">
              <a:avLst/>
            </a:prstTxWarp>
          </a:bodyPr>
          <a:lstStyle/>
          <a:p>
            <a:pPr algn="ct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Nguyên</a:t>
            </a:r>
            <a:r>
              <a:rPr lang="en-US" altLang="zh-CN"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b="1" dirty="0" err="1">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rPr>
              <a:t>nhân</a:t>
            </a:r>
            <a:endParaRPr lang="zh-CN" altLang="en-US"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6" name="燕尾形 35"/>
          <p:cNvSpPr/>
          <p:nvPr/>
        </p:nvSpPr>
        <p:spPr>
          <a:xfrm rot="16200000" flipH="1" flipV="1">
            <a:off x="6476687" y="3660128"/>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7" name="燕尾形 36"/>
          <p:cNvSpPr/>
          <p:nvPr/>
        </p:nvSpPr>
        <p:spPr>
          <a:xfrm rot="16200000" flipH="1" flipV="1">
            <a:off x="2445386" y="3751633"/>
            <a:ext cx="305423" cy="49422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dirty="0">
              <a:solidFill>
                <a:schemeClr val="accent2">
                  <a:lumMod val="7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4" name="Picture 3">
            <a:extLst>
              <a:ext uri="{FF2B5EF4-FFF2-40B4-BE49-F238E27FC236}">
                <a16:creationId xmlns:a16="http://schemas.microsoft.com/office/drawing/2014/main" id="{6627A013-99BC-EE4C-8E7E-8F5DA9D86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325" y="261789"/>
            <a:ext cx="2126530" cy="2126530"/>
          </a:xfrm>
          <a:prstGeom prst="rect">
            <a:avLst/>
          </a:prstGeom>
        </p:spPr>
      </p:pic>
      <p:pic>
        <p:nvPicPr>
          <p:cNvPr id="6" name="Picture 5">
            <a:extLst>
              <a:ext uri="{FF2B5EF4-FFF2-40B4-BE49-F238E27FC236}">
                <a16:creationId xmlns:a16="http://schemas.microsoft.com/office/drawing/2014/main" id="{3AD684F7-7331-6640-8E3E-976E8B556B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703" y="3661666"/>
            <a:ext cx="1577362" cy="1577362"/>
          </a:xfrm>
          <a:prstGeom prst="rect">
            <a:avLst/>
          </a:prstGeom>
        </p:spPr>
      </p:pic>
    </p:spTree>
    <p:extLst>
      <p:ext uri="{BB962C8B-B14F-4D97-AF65-F5344CB8AC3E}">
        <p14:creationId xmlns:p14="http://schemas.microsoft.com/office/powerpoint/2010/main" val="2811994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animBg="1"/>
      <p:bldP spid="30" grpId="0" animBg="1"/>
      <p:bldP spid="32" grpId="0" animBg="1"/>
      <p:bldP spid="36" grpId="0"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1768"/>
            <a:ext cx="1407490" cy="1324506"/>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52897" y="4525250"/>
            <a:ext cx="484026"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4290831"/>
            <a:ext cx="1696473" cy="852668"/>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B447569-9D3F-D343-BE6B-F42D1E0ED454}"/>
              </a:ext>
            </a:extLst>
          </p:cNvPr>
          <p:cNvGraphicFramePr>
            <a:graphicFrameLocks noGrp="1"/>
          </p:cNvGraphicFramePr>
          <p:nvPr>
            <p:extLst>
              <p:ext uri="{D42A27DB-BD31-4B8C-83A1-F6EECF244321}">
                <p14:modId xmlns:p14="http://schemas.microsoft.com/office/powerpoint/2010/main" val="572377135"/>
              </p:ext>
            </p:extLst>
          </p:nvPr>
        </p:nvGraphicFramePr>
        <p:xfrm>
          <a:off x="150148" y="438150"/>
          <a:ext cx="8843704" cy="3932372"/>
        </p:xfrm>
        <a:graphic>
          <a:graphicData uri="http://schemas.openxmlformats.org/drawingml/2006/table">
            <a:tbl>
              <a:tblPr firstRow="1" firstCol="1" bandRow="1"/>
              <a:tblGrid>
                <a:gridCol w="1450052">
                  <a:extLst>
                    <a:ext uri="{9D8B030D-6E8A-4147-A177-3AD203B41FA5}">
                      <a16:colId xmlns:a16="http://schemas.microsoft.com/office/drawing/2014/main" val="867204082"/>
                    </a:ext>
                  </a:extLst>
                </a:gridCol>
                <a:gridCol w="4572000">
                  <a:extLst>
                    <a:ext uri="{9D8B030D-6E8A-4147-A177-3AD203B41FA5}">
                      <a16:colId xmlns:a16="http://schemas.microsoft.com/office/drawing/2014/main" val="550054126"/>
                    </a:ext>
                  </a:extLst>
                </a:gridCol>
                <a:gridCol w="2821652">
                  <a:extLst>
                    <a:ext uri="{9D8B030D-6E8A-4147-A177-3AD203B41FA5}">
                      <a16:colId xmlns:a16="http://schemas.microsoft.com/office/drawing/2014/main" val="3860666686"/>
                    </a:ext>
                  </a:extLst>
                </a:gridCol>
              </a:tblGrid>
              <a:tr h="408743">
                <a:tc>
                  <a:txBody>
                    <a:bodyPr/>
                    <a:lstStyle/>
                    <a:p>
                      <a:pPr algn="ctr" fontAlgn="t">
                        <a:lnSpc>
                          <a:spcPct val="115000"/>
                        </a:lnSpc>
                        <a:spcBef>
                          <a:spcPts val="0"/>
                        </a:spcBef>
                        <a:spcAft>
                          <a:spcPts val="0"/>
                        </a:spcAft>
                      </a:pPr>
                      <a:r>
                        <a:rPr lang="vi-VN" sz="1300" b="1"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 phát minh – Người phát minh</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en-US" sz="1300" b="1"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300" b="1"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endParaRPr lang="en-US" sz="1300" b="0" i="0" u="none" strike="noStrike" dirty="0">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en-US" sz="1300" b="1"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 quả</a:t>
                      </a:r>
                      <a:endParaRPr lang="en-US"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338972"/>
                  </a:ext>
                </a:extLst>
              </a:tr>
              <a:tr h="881064">
                <a:tc>
                  <a:txBody>
                    <a:bodyPr/>
                    <a:lstStyle/>
                    <a:p>
                      <a:pPr algn="l" fontAlgn="t">
                        <a:lnSpc>
                          <a:spcPct val="115000"/>
                        </a:lnSpc>
                        <a:spcBef>
                          <a:spcPts val="0"/>
                        </a:spcBef>
                        <a:spcAft>
                          <a:spcPts val="0"/>
                        </a:spcAft>
                      </a:pPr>
                      <a:r>
                        <a:rPr lang="vi-VN" sz="1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Đất nặn </a:t>
                      </a:r>
                      <a:endParaRPr lang="vi-VN" sz="1300" b="0" i="0" u="none" strike="noStrike" dirty="0">
                        <a:effectLst/>
                        <a:latin typeface="Times New Roman" panose="02020603050405020304" pitchFamily="18" charset="0"/>
                        <a:cs typeface="Times New Roman" panose="02020603050405020304" pitchFamily="18" charset="0"/>
                      </a:endParaRPr>
                    </a:p>
                    <a:p>
                      <a:pPr algn="l" fontAlgn="t">
                        <a:lnSpc>
                          <a:spcPct val="115000"/>
                        </a:lnSpc>
                        <a:spcBef>
                          <a:spcPts val="0"/>
                        </a:spcBef>
                        <a:spcAft>
                          <a:spcPts val="0"/>
                        </a:spcAft>
                      </a:pPr>
                      <a:r>
                        <a:rPr lang="vi-VN"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(Giô-sép Mác Vích-cơ).</a:t>
                      </a:r>
                      <a:endParaRPr lang="vi-VN" sz="1300" b="0" i="0" u="none" strike="noStrike" dirty="0">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 Mác Vích-cơ bị thua lỗ (do người dân dùng ga thay đất sét làm chất đốt).</a:t>
                      </a:r>
                      <a:endParaRPr lang="vi-VN" sz="1300" b="0"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 Mác Vích-cơ nhớ lại bài học chị dạy về việc sử dụng chất bột nhão để mô phỏng độ dẻo của đất sét.</a:t>
                      </a:r>
                      <a:endParaRPr lang="vi-VN" sz="1300" b="0" i="0" u="none" strike="noStrike" dirty="0">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Một loại đồ chơi cho trẻ em với nhiều màu sắc hấp dẫn ra đời.</a:t>
                      </a:r>
                      <a:endParaRPr lang="vi-VN" sz="1300" b="0" i="0" u="none" strike="noStrike">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ti của G. Mác Vích-cơ thu về hàng triệu đô la.</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288135"/>
                  </a:ext>
                </a:extLst>
              </a:tr>
              <a:tr h="483514">
                <a:tc>
                  <a:txBody>
                    <a:bodyPr/>
                    <a:lstStyle/>
                    <a:p>
                      <a:pPr algn="l"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Kem que </a:t>
                      </a:r>
                      <a:b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(Ep-po-xơn).</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Ep-po-xơn vô tình dùng chiếc que trộn bột soda khô và nước lại với nhau trong một cái cốc để đùa nghịch và để quên ngoài trời.</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Kem que ra đời, trở thành sản phẩm bán chạy nhất mọi thời đại khi hè đến.</a:t>
                      </a:r>
                      <a:endParaRPr lang="pt-BR"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907694"/>
                  </a:ext>
                </a:extLst>
              </a:tr>
              <a:tr h="810023">
                <a:tc>
                  <a:txBody>
                    <a:bodyPr/>
                    <a:lstStyle/>
                    <a:p>
                      <a:pPr algn="l" fontAlgn="t">
                        <a:lnSpc>
                          <a:spcPct val="115000"/>
                        </a:lnSpc>
                        <a:spcBef>
                          <a:spcPts val="0"/>
                        </a:spcBef>
                        <a:spcAft>
                          <a:spcPts val="0"/>
                        </a:spcAft>
                      </a:pPr>
                      <a:r>
                        <a:rPr lang="en-US"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Lát khoai tây chiên (Cram).</a:t>
                      </a:r>
                      <a:endParaRPr lang="en-US"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Khách hàng liên tục gửi trả lại món ăn đã phục vụ, yêu cầu phải thái lát mỏng và giòn hơn nữa.</a:t>
                      </a:r>
                      <a:endParaRPr lang="vi-VN" sz="1300" b="0" i="0" u="none" strike="noStrike">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Cram đã mất bình tĩnh, cắt lát khoai mỏng đến nỗi không thể mỏng hơn và chiên chúng khô cứng.</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Lát khoai tây chiên ra đời, được nhiều người yêu thích, đặt mua.</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621049"/>
                  </a:ext>
                </a:extLst>
              </a:tr>
              <a:tr h="1010663">
                <a:tc>
                  <a:txBody>
                    <a:bodyPr/>
                    <a:lstStyle/>
                    <a:p>
                      <a:pPr algn="l"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Giấy nhớ (Xin-vơ).</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Xin-vơ tạo ra một chất dính tạm trong phòng thí nghiệm nhưng không biết ứng dụng.</a:t>
                      </a:r>
                      <a:endParaRPr lang="vi-VN" sz="1300" b="0" i="0" u="none" strike="noStrike">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Đồng nghiệp của Xin-vơ không tìm ra cách gì để dán một số giấy tờ lên cuốn sách hợp ca.</a:t>
                      </a:r>
                      <a:endParaRPr lang="vi-VN" sz="1300" b="0" i="0" u="none" strike="noStrike">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vi-VN" sz="1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ý tưởng lớn gặp nhau.</a:t>
                      </a:r>
                      <a:endParaRPr lang="vi-VN" sz="1300" b="0" i="0" u="none" strike="noStrike">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Giấy</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endParaRPr lang="en-US" sz="1300" b="0"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0"/>
                        </a:spcAft>
                      </a:pP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1980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phổ</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0" i="0"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b="0" i="0" u="none" strike="noStrike" dirty="0">
                        <a:effectLst/>
                        <a:latin typeface="Times New Roman" panose="02020603050405020304" pitchFamily="18" charset="0"/>
                        <a:cs typeface="Times New Roman" panose="02020603050405020304" pitchFamily="18" charset="0"/>
                      </a:endParaRPr>
                    </a:p>
                  </a:txBody>
                  <a:tcPr marL="56317" marR="56317" marT="7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458315"/>
                  </a:ext>
                </a:extLst>
              </a:tr>
            </a:tbl>
          </a:graphicData>
        </a:graphic>
      </p:graphicFrame>
      <p:sp>
        <p:nvSpPr>
          <p:cNvPr id="12" name="TextBox 11">
            <a:extLst>
              <a:ext uri="{FF2B5EF4-FFF2-40B4-BE49-F238E27FC236}">
                <a16:creationId xmlns:a16="http://schemas.microsoft.com/office/drawing/2014/main" id="{1AFEFF2B-4203-7C4D-9ED8-20E140E46F05}"/>
              </a:ext>
            </a:extLst>
          </p:cNvPr>
          <p:cNvSpPr txBox="1"/>
          <p:nvPr/>
        </p:nvSpPr>
        <p:spPr>
          <a:xfrm>
            <a:off x="3388823" y="-23515"/>
            <a:ext cx="2366353" cy="461665"/>
          </a:xfrm>
          <a:prstGeom prst="rect">
            <a:avLst/>
          </a:prstGeom>
          <a:noFill/>
        </p:spPr>
        <p:txBody>
          <a:bodyPr wrap="none" rtlCol="0">
            <a:spAutoFit/>
          </a:bodyPr>
          <a:lstStyle/>
          <a:p>
            <a:r>
              <a:rPr lang="vi-VN" sz="2400" b="1" dirty="0">
                <a:solidFill>
                  <a:srgbClr val="C00000"/>
                </a:solidFill>
                <a:latin typeface="Times New Roman" panose="02020603050405020304" pitchFamily="18" charset="0"/>
                <a:cs typeface="Times New Roman" panose="02020603050405020304" pitchFamily="18" charset="0"/>
              </a:rPr>
              <a:t>* Các phát minh</a:t>
            </a:r>
            <a:endParaRPr lang="en-VN" sz="2400" b="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0B24ED1-1D22-D841-B5E0-6676FF5FCE47}"/>
              </a:ext>
            </a:extLst>
          </p:cNvPr>
          <p:cNvSpPr/>
          <p:nvPr/>
        </p:nvSpPr>
        <p:spPr>
          <a:xfrm>
            <a:off x="0" y="4346216"/>
            <a:ext cx="9144000" cy="738664"/>
          </a:xfrm>
          <a:prstGeom prst="rect">
            <a:avLst/>
          </a:prstGeom>
        </p:spPr>
        <p:txBody>
          <a:bodyPr wrap="square">
            <a:spAutoFit/>
          </a:bodyPr>
          <a:lstStyle/>
          <a:p>
            <a:r>
              <a:rPr lang="vi-VN" sz="21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vi-VN" sz="2100" b="1" i="1" dirty="0">
                <a:solidFill>
                  <a:srgbClr val="C00000"/>
                </a:solidFill>
                <a:latin typeface="Times New Roman" panose="02020603050405020304" pitchFamily="18" charset="0"/>
                <a:ea typeface="Calibri" panose="020F0502020204030204" pitchFamily="34" charset="0"/>
              </a:rPr>
              <a:t> </a:t>
            </a:r>
            <a:r>
              <a:rPr lang="en-VN" sz="2100" b="1" i="1" dirty="0">
                <a:solidFill>
                  <a:srgbClr val="C00000"/>
                </a:solidFill>
                <a:latin typeface="Times New Roman" panose="02020603050405020304" pitchFamily="18" charset="0"/>
                <a:ea typeface="Calibri" panose="020F0502020204030204" pitchFamily="34" charset="0"/>
              </a:rPr>
              <a:t>Các phát minh trên đều xuất phát từ những nhu cầu thiết thực và đem lại kết quả tốt cho người sử dụng.</a:t>
            </a:r>
            <a:r>
              <a:rPr lang="en-VN" sz="2100" b="1" i="1" dirty="0">
                <a:solidFill>
                  <a:srgbClr val="C00000"/>
                </a:solidFill>
              </a:rPr>
              <a:t> </a:t>
            </a:r>
          </a:p>
        </p:txBody>
      </p:sp>
    </p:spTree>
    <p:extLst>
      <p:ext uri="{BB962C8B-B14F-4D97-AF65-F5344CB8AC3E}">
        <p14:creationId xmlns:p14="http://schemas.microsoft.com/office/powerpoint/2010/main" val="1429201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68191" y="1905526"/>
            <a:ext cx="1382110" cy="1107996"/>
          </a:xfrm>
          <a:prstGeom prst="rect">
            <a:avLst/>
          </a:prstGeom>
        </p:spPr>
        <p:txBody>
          <a:bodyPr wrap="none">
            <a:spAutoFit/>
          </a:bodyPr>
          <a:lstStyle/>
          <a:p>
            <a:pPr algn="ctr"/>
            <a:r>
              <a:rPr lang="en-US" altLang="zh-CN"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III.</a:t>
            </a:r>
            <a:endParaRPr lang="zh-CN" altLang="en-US"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3767747" y="2010256"/>
            <a:ext cx="2137124" cy="707886"/>
          </a:xfrm>
          <a:prstGeom prst="rect">
            <a:avLst/>
          </a:prstGeom>
          <a:noFill/>
        </p:spPr>
        <p:txBody>
          <a:bodyPr wrap="none" rtlCol="0">
            <a:spAutoFit/>
          </a:bodyPr>
          <a:lstStyle/>
          <a:p>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Tổng</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kết</a:t>
            </a:r>
            <a:endParaRPr lang="zh-CN" altLang="en-US"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3810521" y="2718142"/>
            <a:ext cx="3158454" cy="45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410416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149087" y="858952"/>
            <a:ext cx="2349218" cy="280391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p:spPr>
        <p:txBody>
          <a:bodyPr vert="horz" wrap="square" lIns="68562" tIns="34281" rIns="68562" bIns="34281" numCol="1" anchor="t" anchorCtr="0" compatLnSpc="1">
            <a:prstTxWarp prst="textNoShape">
              <a:avLst/>
            </a:prstTxWarp>
          </a:bodyPr>
          <a:lstStyle/>
          <a:p>
            <a:endParaRPr lang="zh-CN" altLang="en-US"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4" name="Freeform 6"/>
          <p:cNvSpPr>
            <a:spLocks/>
          </p:cNvSpPr>
          <p:nvPr/>
        </p:nvSpPr>
        <p:spPr bwMode="auto">
          <a:xfrm>
            <a:off x="2224733" y="1909798"/>
            <a:ext cx="1494106" cy="178329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p:spPr>
        <p:txBody>
          <a:bodyPr vert="horz" wrap="square" lIns="68562" tIns="34281" rIns="68562" bIns="34281" numCol="1" anchor="t" anchorCtr="0" compatLnSpc="1">
            <a:prstTxWarp prst="textNoShape">
              <a:avLst/>
            </a:prstTxWarp>
          </a:bodyPr>
          <a:lstStyle/>
          <a:p>
            <a:endParaRPr lang="zh-CN" altLang="en-US"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5" name="椭圆 4"/>
          <p:cNvSpPr/>
          <p:nvPr/>
        </p:nvSpPr>
        <p:spPr bwMode="auto">
          <a:xfrm>
            <a:off x="1828682" y="854550"/>
            <a:ext cx="701804" cy="70207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00"/>
            <a:endParaRPr lang="zh-CN" altLang="en-US" sz="13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6" name="椭圆 5"/>
          <p:cNvSpPr/>
          <p:nvPr/>
        </p:nvSpPr>
        <p:spPr bwMode="auto">
          <a:xfrm>
            <a:off x="3425438" y="2072792"/>
            <a:ext cx="586805" cy="587034"/>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00"/>
            <a:endParaRPr lang="zh-CN" altLang="en-US" sz="2100" b="1" dirty="0">
              <a:solidFill>
                <a:schemeClr val="bg2"/>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6" name="TextBox 15">
            <a:extLst>
              <a:ext uri="{FF2B5EF4-FFF2-40B4-BE49-F238E27FC236}">
                <a16:creationId xmlns:a16="http://schemas.microsoft.com/office/drawing/2014/main" id="{5C99297D-CD67-114A-BB7D-ABBA687F1CCE}"/>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60F2E53-362F-5442-B84F-DF0F1B66AC57}"/>
              </a:ext>
            </a:extLst>
          </p:cNvPr>
          <p:cNvSpPr/>
          <p:nvPr/>
        </p:nvSpPr>
        <p:spPr>
          <a:xfrm>
            <a:off x="2530486" y="689018"/>
            <a:ext cx="6659939" cy="867610"/>
          </a:xfrm>
          <a:prstGeom prst="rect">
            <a:avLst/>
          </a:prstGeom>
        </p:spPr>
        <p:txBody>
          <a:bodyPr wrap="square">
            <a:spAutoFit/>
          </a:bodyPr>
          <a:lstStyle/>
          <a:p>
            <a:pPr algn="just">
              <a:lnSpc>
                <a:spcPct val="114000"/>
              </a:lnSpc>
            </a:pPr>
            <a:r>
              <a:rPr lang="vi-VN" sz="2300" b="1" dirty="0">
                <a:solidFill>
                  <a:srgbClr val="000000"/>
                </a:solidFill>
                <a:latin typeface="Times New Roman" panose="02020603050405020304" pitchFamily="18" charset="0"/>
                <a:ea typeface="Calibri" panose="020F0502020204030204" pitchFamily="34" charset="0"/>
              </a:rPr>
              <a:t>1</a:t>
            </a:r>
            <a:r>
              <a:rPr lang="nl-NL" sz="2300" b="1" dirty="0">
                <a:solidFill>
                  <a:srgbClr val="000000"/>
                </a:solidFill>
                <a:latin typeface="Times New Roman" panose="02020603050405020304" pitchFamily="18" charset="0"/>
                <a:ea typeface="Calibri" panose="020F0502020204030204" pitchFamily="34" charset="0"/>
              </a:rPr>
              <a:t>. </a:t>
            </a:r>
            <a:r>
              <a:rPr lang="nl-NL" sz="2300" b="1" dirty="0" err="1">
                <a:solidFill>
                  <a:srgbClr val="000000"/>
                </a:solidFill>
                <a:latin typeface="Times New Roman" panose="02020603050405020304" pitchFamily="18" charset="0"/>
                <a:ea typeface="Calibri" panose="020F0502020204030204" pitchFamily="34" charset="0"/>
              </a:rPr>
              <a:t>Nội</a:t>
            </a:r>
            <a:r>
              <a:rPr lang="nl-NL" sz="2300" b="1" dirty="0">
                <a:solidFill>
                  <a:srgbClr val="000000"/>
                </a:solidFill>
                <a:latin typeface="Times New Roman" panose="02020603050405020304" pitchFamily="18" charset="0"/>
                <a:ea typeface="Calibri" panose="020F0502020204030204" pitchFamily="34" charset="0"/>
              </a:rPr>
              <a:t> </a:t>
            </a:r>
            <a:r>
              <a:rPr lang="nl-NL" sz="2300" b="1" dirty="0" err="1">
                <a:solidFill>
                  <a:srgbClr val="000000"/>
                </a:solidFill>
                <a:latin typeface="Times New Roman" panose="02020603050405020304" pitchFamily="18" charset="0"/>
                <a:ea typeface="Calibri" panose="020F0502020204030204" pitchFamily="34" charset="0"/>
              </a:rPr>
              <a:t>dung</a:t>
            </a:r>
            <a:r>
              <a:rPr lang="nl-NL" sz="2300" b="1" dirty="0">
                <a:solidFill>
                  <a:srgbClr val="000000"/>
                </a:solidFill>
                <a:latin typeface="Times New Roman" panose="02020603050405020304" pitchFamily="18" charset="0"/>
                <a:ea typeface="Calibri" panose="020F0502020204030204" pitchFamily="34" charset="0"/>
              </a:rPr>
              <a:t>: </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 Những phát minh “tình cờ và bất ngờ” trong lịch sử. </a:t>
            </a:r>
            <a:endParaRPr lang="en-VN" sz="2300" dirty="0">
              <a:solidFill>
                <a:srgbClr val="000000"/>
              </a:solidFill>
              <a:latin typeface="Times New Roman" panose="02020603050405020304" pitchFamily="18" charset="0"/>
              <a:ea typeface="Calibri" panose="020F0502020204030204" pitchFamily="34" charset="0"/>
            </a:endParaRPr>
          </a:p>
        </p:txBody>
      </p:sp>
      <p:sp>
        <p:nvSpPr>
          <p:cNvPr id="8" name="Rectangle 7">
            <a:extLst>
              <a:ext uri="{FF2B5EF4-FFF2-40B4-BE49-F238E27FC236}">
                <a16:creationId xmlns:a16="http://schemas.microsoft.com/office/drawing/2014/main" id="{53DAEE72-AECB-A242-B5B7-70DFF64EC87D}"/>
              </a:ext>
            </a:extLst>
          </p:cNvPr>
          <p:cNvSpPr/>
          <p:nvPr/>
        </p:nvSpPr>
        <p:spPr>
          <a:xfrm>
            <a:off x="4088961" y="1847982"/>
            <a:ext cx="4931794" cy="3295518"/>
          </a:xfrm>
          <a:prstGeom prst="rect">
            <a:avLst/>
          </a:prstGeom>
        </p:spPr>
        <p:txBody>
          <a:bodyPr wrap="square">
            <a:spAutoFit/>
          </a:bodyPr>
          <a:lstStyle/>
          <a:p>
            <a:pPr algn="just">
              <a:lnSpc>
                <a:spcPct val="114000"/>
              </a:lnSpc>
            </a:pPr>
            <a:r>
              <a:rPr lang="vi-VN" sz="2300" b="1" dirty="0">
                <a:solidFill>
                  <a:srgbClr val="000000"/>
                </a:solidFill>
                <a:latin typeface="Times New Roman" panose="02020603050405020304" pitchFamily="18" charset="0"/>
                <a:ea typeface="Calibri" panose="020F0502020204030204" pitchFamily="34" charset="0"/>
              </a:rPr>
              <a:t>2</a:t>
            </a:r>
            <a:r>
              <a:rPr lang="en-VN" sz="2300" b="1" dirty="0">
                <a:solidFill>
                  <a:srgbClr val="000000"/>
                </a:solidFill>
                <a:latin typeface="Times New Roman" panose="02020603050405020304" pitchFamily="18" charset="0"/>
                <a:ea typeface="Calibri" panose="020F0502020204030204" pitchFamily="34" charset="0"/>
              </a:rPr>
              <a:t>. Hình</a:t>
            </a:r>
            <a:r>
              <a:rPr lang="vi-VN" sz="2300" b="1" dirty="0">
                <a:solidFill>
                  <a:srgbClr val="000000"/>
                </a:solidFill>
                <a:latin typeface="Times New Roman" panose="02020603050405020304" pitchFamily="18" charset="0"/>
                <a:ea typeface="Calibri" panose="020F0502020204030204" pitchFamily="34" charset="0"/>
              </a:rPr>
              <a:t> thức: </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ArialMT"/>
              </a:rPr>
              <a:t>- Bố cục khoa học và rành mạch: Dùng kiểu chữ in đậm và cách đánh số đề mục, dùng số liệu và hình ảnh nổi bật. </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ArialMT"/>
              </a:rPr>
              <a:t>- Sử dụng các từ ngữ chuyển nghĩa mang tính biểu cảm cao. </a:t>
            </a:r>
            <a:endParaRPr lang="en-VN" sz="23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300" dirty="0">
                <a:solidFill>
                  <a:srgbClr val="000000"/>
                </a:solidFill>
                <a:latin typeface="Times New Roman" panose="02020603050405020304" pitchFamily="18" charset="0"/>
                <a:ea typeface="ArialMT"/>
              </a:rPr>
              <a:t>- Cách trình bày thông tin theo quan hệ nhân - quả. </a:t>
            </a:r>
            <a:endParaRPr lang="en-VN" sz="2300" dirty="0"/>
          </a:p>
        </p:txBody>
      </p:sp>
      <p:pic>
        <p:nvPicPr>
          <p:cNvPr id="18" name="Picture 17" descr="A picture containing text&#10;&#10;Description automatically generated">
            <a:extLst>
              <a:ext uri="{FF2B5EF4-FFF2-40B4-BE49-F238E27FC236}">
                <a16:creationId xmlns:a16="http://schemas.microsoft.com/office/drawing/2014/main" id="{018559F2-481A-3D4A-86DB-9CDE56AC7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739" y="1810241"/>
            <a:ext cx="3764504" cy="3233702"/>
          </a:xfrm>
          <a:prstGeom prst="rect">
            <a:avLst/>
          </a:prstGeom>
        </p:spPr>
      </p:pic>
    </p:spTree>
    <p:extLst>
      <p:ext uri="{BB962C8B-B14F-4D97-AF65-F5344CB8AC3E}">
        <p14:creationId xmlns:p14="http://schemas.microsoft.com/office/powerpoint/2010/main" val="2263421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2000"/>
                            </p:stCondLst>
                            <p:childTnLst>
                              <p:par>
                                <p:cTn id="38" presetID="5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Scale>
                                      <p:cBhvr>
                                        <p:cTn id="4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5"/>
                                        </p:tgtEl>
                                        <p:attrNameLst>
                                          <p:attrName>ppt_x</p:attrName>
                                          <p:attrName>ppt_y</p:attrName>
                                        </p:attrNameLst>
                                      </p:cBhvr>
                                    </p:animMotion>
                                    <p:animEffect transition="in" filter="fade">
                                      <p:cBhvr>
                                        <p:cTn id="42" dur="1000"/>
                                        <p:tgtEl>
                                          <p:spTgt spid="5"/>
                                        </p:tgtEl>
                                      </p:cBhvr>
                                    </p:animEffect>
                                  </p:childTnLst>
                                </p:cTn>
                              </p:par>
                            </p:childTnLst>
                          </p:cTn>
                        </p:par>
                        <p:par>
                          <p:cTn id="43" fill="hold">
                            <p:stCondLst>
                              <p:cond delay="3000"/>
                            </p:stCondLst>
                            <p:childTnLst>
                              <p:par>
                                <p:cTn id="44" presetID="52"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Scale>
                                      <p:cBhvr>
                                        <p:cTn id="4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6"/>
                                        </p:tgtEl>
                                        <p:attrNameLst>
                                          <p:attrName>ppt_x</p:attrName>
                                          <p:attrName>ppt_y</p:attrName>
                                        </p:attrNameLst>
                                      </p:cBhvr>
                                    </p:animMotion>
                                    <p:animEffect transition="in" filter="fade">
                                      <p:cBhvr>
                                        <p:cTn id="48" dur="1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2">
                                            <p:txEl>
                                              <p:pRg st="0" end="0"/>
                                            </p:txEl>
                                          </p:spTgt>
                                        </p:tgtEl>
                                        <p:attrNameLst>
                                          <p:attrName>style.visibility</p:attrName>
                                        </p:attrNameLst>
                                      </p:cBhvr>
                                      <p:to>
                                        <p:strVal val="visible"/>
                                      </p:to>
                                    </p:set>
                                    <p:animEffect transition="in" filter="checkerboard(across)">
                                      <p:cBhvr>
                                        <p:cTn id="53" dur="500"/>
                                        <p:tgtEl>
                                          <p:spTgt spid="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checkerboard(across)">
                                      <p:cBhvr>
                                        <p:cTn id="58" dur="500"/>
                                        <p:tgtEl>
                                          <p:spTgt spid="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checkerboard(across)">
                                      <p:cBhvr>
                                        <p:cTn id="63" dur="500"/>
                                        <p:tgtEl>
                                          <p:spTgt spid="8">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8">
                                            <p:txEl>
                                              <p:pRg st="1" end="1"/>
                                            </p:txEl>
                                          </p:spTgt>
                                        </p:tgtEl>
                                        <p:attrNameLst>
                                          <p:attrName>style.visibility</p:attrName>
                                        </p:attrNameLst>
                                      </p:cBhvr>
                                      <p:to>
                                        <p:strVal val="visible"/>
                                      </p:to>
                                    </p:set>
                                    <p:animEffect transition="in" filter="checkerboard(across)">
                                      <p:cBhvr>
                                        <p:cTn id="68" dur="500"/>
                                        <p:tgtEl>
                                          <p:spTgt spid="8">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8">
                                            <p:txEl>
                                              <p:pRg st="2" end="2"/>
                                            </p:txEl>
                                          </p:spTgt>
                                        </p:tgtEl>
                                        <p:attrNameLst>
                                          <p:attrName>style.visibility</p:attrName>
                                        </p:attrNameLst>
                                      </p:cBhvr>
                                      <p:to>
                                        <p:strVal val="visible"/>
                                      </p:to>
                                    </p:set>
                                    <p:animEffect transition="in" filter="checkerboard(across)">
                                      <p:cBhvr>
                                        <p:cTn id="73" dur="500"/>
                                        <p:tgtEl>
                                          <p:spTgt spid="8">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nodeType="clickEffect">
                                  <p:stCondLst>
                                    <p:cond delay="0"/>
                                  </p:stCondLst>
                                  <p:childTnLst>
                                    <p:set>
                                      <p:cBhvr>
                                        <p:cTn id="77" dur="1" fill="hold">
                                          <p:stCondLst>
                                            <p:cond delay="0"/>
                                          </p:stCondLst>
                                        </p:cTn>
                                        <p:tgtEl>
                                          <p:spTgt spid="8">
                                            <p:txEl>
                                              <p:pRg st="3" end="3"/>
                                            </p:txEl>
                                          </p:spTgt>
                                        </p:tgtEl>
                                        <p:attrNameLst>
                                          <p:attrName>style.visibility</p:attrName>
                                        </p:attrNameLst>
                                      </p:cBhvr>
                                      <p:to>
                                        <p:strVal val="visible"/>
                                      </p:to>
                                    </p:set>
                                    <p:animEffect transition="in" filter="checkerboard(across)">
                                      <p:cBhvr>
                                        <p:cTn id="7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46001" y="1905526"/>
            <a:ext cx="1226490" cy="1107996"/>
          </a:xfrm>
          <a:prstGeom prst="rect">
            <a:avLst/>
          </a:prstGeom>
        </p:spPr>
        <p:txBody>
          <a:bodyPr wrap="none">
            <a:spAutoFit/>
          </a:bodyPr>
          <a:lstStyle/>
          <a:p>
            <a:pPr algn="ctr"/>
            <a:r>
              <a:rPr lang="en-US" altLang="zh-CN"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IV.</a:t>
            </a:r>
            <a:endParaRPr lang="zh-CN" altLang="en-US"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3767747" y="2010256"/>
            <a:ext cx="2422458" cy="707886"/>
          </a:xfrm>
          <a:prstGeom prst="rect">
            <a:avLst/>
          </a:prstGeom>
          <a:noFill/>
        </p:spPr>
        <p:txBody>
          <a:bodyPr wrap="none" rtlCol="0">
            <a:spAutoFit/>
          </a:bodyPr>
          <a:lstStyle/>
          <a:p>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Luyện</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tập</a:t>
            </a:r>
            <a:endParaRPr lang="zh-CN" altLang="en-US"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3810521" y="2718142"/>
            <a:ext cx="3158454" cy="45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445808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Nong trai\old-mcdonalds-farm-pl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
            <a:ext cx="9144000" cy="53530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Tai nguyen thiet ke tro choi\Bảng gỗ\canstock643255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810000" y="3562350"/>
            <a:ext cx="2057400" cy="19502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1988" y="4019550"/>
            <a:ext cx="1950406" cy="830997"/>
          </a:xfrm>
          <a:prstGeom prst="rect">
            <a:avLst/>
          </a:prstGeom>
          <a:noFill/>
        </p:spPr>
        <p:txBody>
          <a:bodyPr wrap="none" rtlCol="0">
            <a:spAutoFit/>
          </a:bodyPr>
          <a:lstStyle/>
          <a:p>
            <a:pPr algn="ctr"/>
            <a:r>
              <a:rPr lang="en-US" sz="2400" b="1" dirty="0">
                <a:solidFill>
                  <a:schemeClr val="bg2"/>
                </a:solidFill>
                <a:latin typeface="Times New Roman" panose="02020603050405020304" pitchFamily="18" charset="0"/>
                <a:cs typeface="Times New Roman" panose="02020603050405020304" pitchFamily="18" charset="0"/>
              </a:rPr>
              <a:t>XÂY DỰNG</a:t>
            </a:r>
          </a:p>
          <a:p>
            <a:pPr algn="ctr"/>
            <a:r>
              <a:rPr lang="en-US" sz="2400" b="1" dirty="0">
                <a:solidFill>
                  <a:schemeClr val="bg2"/>
                </a:solidFill>
                <a:latin typeface="Times New Roman" panose="02020603050405020304" pitchFamily="18" charset="0"/>
                <a:cs typeface="Times New Roman" panose="02020603050405020304" pitchFamily="18" charset="0"/>
              </a:rPr>
              <a:t>NÔNG TRẠI</a:t>
            </a:r>
          </a:p>
        </p:txBody>
      </p:sp>
      <p:pic>
        <p:nvPicPr>
          <p:cNvPr id="3076" name="Picture 4" descr="C:\Users\ADMIN\Desktop\Tai nguyen thiet ke tro choi\Bảng gỗ\bat dau.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15200" y="16246"/>
            <a:ext cx="1709737" cy="72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22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ất tần tật những điều cần biết về đất nặn Play-Doh">
            <a:extLst>
              <a:ext uri="{FF2B5EF4-FFF2-40B4-BE49-F238E27FC236}">
                <a16:creationId xmlns:a16="http://schemas.microsoft.com/office/drawing/2014/main" id="{32B58E93-89BC-BF4C-AC4F-00F4B54D45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45" r="1" b="21096"/>
          <a:stretch/>
        </p:blipFill>
        <p:spPr bwMode="auto">
          <a:xfrm>
            <a:off x="20" y="10"/>
            <a:ext cx="5411530" cy="2226968"/>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Vì sao chọn khoai tây chiên đông lạnh?">
            <a:extLst>
              <a:ext uri="{FF2B5EF4-FFF2-40B4-BE49-F238E27FC236}">
                <a16:creationId xmlns:a16="http://schemas.microsoft.com/office/drawing/2014/main" id="{06BA1AC0-58D3-AC49-8F69-9DDC7C6535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585" r="-3" b="26323"/>
          <a:stretch/>
        </p:blipFill>
        <p:spPr bwMode="auto">
          <a:xfrm>
            <a:off x="4216674" y="10"/>
            <a:ext cx="4927327" cy="2813040"/>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Giấy note 5 màu – Lời nhắc nhở nhỏ xinh">
            <a:extLst>
              <a:ext uri="{FF2B5EF4-FFF2-40B4-BE49-F238E27FC236}">
                <a16:creationId xmlns:a16="http://schemas.microsoft.com/office/drawing/2014/main" id="{FFC7C7BF-68CC-8349-8544-FC4B3C2984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654" r="2" b="14847"/>
          <a:stretch/>
        </p:blipFill>
        <p:spPr bwMode="auto">
          <a:xfrm>
            <a:off x="3136508" y="2915920"/>
            <a:ext cx="6007493" cy="2227580"/>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Ứa Nước Miếng Với Ảnh Que Kem Ngọt Lịm">
            <a:extLst>
              <a:ext uri="{FF2B5EF4-FFF2-40B4-BE49-F238E27FC236}">
                <a16:creationId xmlns:a16="http://schemas.microsoft.com/office/drawing/2014/main" id="{457E860B-12F9-2E45-8B6C-78276BC0BF6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 b="3336"/>
          <a:stretch/>
        </p:blipFill>
        <p:spPr bwMode="auto">
          <a:xfrm>
            <a:off x="20" y="2329848"/>
            <a:ext cx="4657145" cy="2813652"/>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777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Nong trai\transcoder.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1258" y="0"/>
            <a:ext cx="9405258" cy="52904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ADMIN\Desktop\Nong trai\dep-of-vector-farm-animals (5).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4375276" y="911389"/>
            <a:ext cx="806324" cy="84859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C:\Users\ADMIN\Desktop\Nong trai\bauernhof-gegenstände-43016029 (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52600" y="2656814"/>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descr="C:\Users\ADMIN\Desktop\Nong trai\bauernhof-gegenstände-43016029 (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2756699"/>
            <a:ext cx="2558143" cy="7670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ết quả hình ảnh cho tree apple cartoo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a:off x="5181600" y="540019"/>
            <a:ext cx="895577" cy="1020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Kết quả hình ảnh cho tree apple cartoo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11442" y="-323850"/>
            <a:ext cx="1580158" cy="185938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1" descr="C:\Users\ADMIN\Desktop\Nong trai\dep-of-vector-farm-animals (4).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3030" r="100000">
                        <a14:foregroundMark x1="81818" y1="48630" x2="82727" y2="51712"/>
                        <a14:foregroundMark x1="89394" y1="48630" x2="87879" y2="51370"/>
                        <a14:foregroundMark x1="70000" y1="25342" x2="60909" y2="39726"/>
                        <a14:foregroundMark x1="70000" y1="63699" x2="77273" y2="58219"/>
                        <a14:foregroundMark x1="82424" y1="52740" x2="77273" y2="57534"/>
                        <a14:backgroundMark x1="10909" y1="52055" x2="13939" y2="52397"/>
                        <a14:backgroundMark x1="19091" y1="59932" x2="18182" y2="61986"/>
                        <a14:backgroundMark x1="15152" y1="67123" x2="15455" y2="68493"/>
                        <a14:backgroundMark x1="34545" y1="48288" x2="30606" y2="48288"/>
                        <a14:backgroundMark x1="33636" y1="43836" x2="31818" y2="43493"/>
                        <a14:backgroundMark x1="37576" y1="39726" x2="33939" y2="38356"/>
                        <a14:backgroundMark x1="34848" y1="32534" x2="32121" y2="32534"/>
                        <a14:backgroundMark x1="40000" y1="30137" x2="36667" y2="29110"/>
                        <a14:backgroundMark x1="36364" y1="52740" x2="34848" y2="53082"/>
                        <a14:backgroundMark x1="43030" y1="19521" x2="39394" y2="19178"/>
                        <a14:backgroundMark x1="77576" y1="16438" x2="80303" y2="17123"/>
                        <a14:backgroundMark x1="76364" y1="10616" x2="80606" y2="10616"/>
                        <a14:backgroundMark x1="83939" y1="46233" x2="83333" y2="4691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62000" y="1456987"/>
            <a:ext cx="1001485" cy="8861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descr="C:\Users\ADMIN\Desktop\Nong trai\2.jp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100000">
                        <a14:foregroundMark x1="9220" y1="40559" x2="10638" y2="62937"/>
                        <a14:foregroundMark x1="12766" y1="67133" x2="26241" y2="82517"/>
                        <a14:foregroundMark x1="28369" y1="85315" x2="34752" y2="88112"/>
                        <a14:foregroundMark x1="76596" y1="83916" x2="71631" y2="85315"/>
                        <a14:foregroundMark x1="92908" y1="37063" x2="92908" y2="49650"/>
                        <a14:foregroundMark x1="90780" y1="60839" x2="85816" y2="74126"/>
                        <a14:foregroundMark x1="68085" y1="9790" x2="73050" y2="13287"/>
                        <a14:foregroundMark x1="24113" y1="15385" x2="19858" y2="20979"/>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25914"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5943" y="2035703"/>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C:\Users\ADMIN\Desktop\Nong trai\58fefc29c5857 (3).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2190750"/>
            <a:ext cx="1136392" cy="80599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C:\Users\ADMIN\Desktop\Nong trai\58fefc29c5857 (3).pn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48442" y="2146754"/>
            <a:ext cx="1066800" cy="7322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0" descr="C:\Users\ADMIN\Desktop\Nong trai\472224296 (4).jpg"/>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val="0"/>
              </a:ext>
            </a:extLst>
          </a:blip>
          <a:srcRect/>
          <a:stretch>
            <a:fillRect/>
          </a:stretch>
        </p:blipFill>
        <p:spPr bwMode="auto">
          <a:xfrm>
            <a:off x="851343"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 descr="C:\Users\ADMIN\Desktop\Nong trai\barn-clipart-old-macdonald-2a.jpg"/>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0" b="100000" l="0" r="100000">
                        <a14:foregroundMark x1="33832" y1="71453" x2="7065" y2="88205"/>
                        <a14:foregroundMark x1="92527" y1="76581" x2="32745" y2="93333"/>
                        <a14:foregroundMark x1="11957" y1="84444" x2="41304" y2="95385"/>
                        <a14:foregroundMark x1="11277" y1="94530" x2="38587" y2="95043"/>
                        <a14:foregroundMark x1="90761" y1="78632" x2="49049" y2="95897"/>
                        <a14:foregroundMark x1="28397" y1="47009" x2="28940" y2="73162"/>
                        <a14:foregroundMark x1="30842" y1="57094" x2="49321" y2="57436"/>
                        <a14:foregroundMark x1="49457" y1="58462" x2="45652" y2="84103"/>
                        <a14:foregroundMark x1="79891" y1="61026" x2="52310" y2="80342"/>
                        <a14:foregroundMark x1="58832" y1="57436" x2="77174" y2="75214"/>
                        <a14:foregroundMark x1="69158" y1="57436" x2="59375" y2="6444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400800" y="209550"/>
            <a:ext cx="3071954" cy="244170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3" descr="C:\Users\ADMIN\Desktop\Nong trai\58fefc29c5857 (2).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631294" y="1997885"/>
            <a:ext cx="1683906" cy="57386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1" descr="C:\Users\ADMIN\Desktop\Nong trai\472224296 (5).jpg"/>
          <p:cNvPicPr>
            <a:picLocks noChangeAspect="1" noChangeArrowheads="1"/>
          </p:cNvPicPr>
          <p:nvPr/>
        </p:nvPicPr>
        <p:blipFill>
          <a:blip r:embed="rId26">
            <a:extLst>
              <a:ext uri="{BEBA8EAE-BF5A-486C-A8C5-ECC9F3942E4B}">
                <a14:imgProps xmlns:a14="http://schemas.microsoft.com/office/drawing/2010/main">
                  <a14:imgLayer r:embed="rId2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200" y="-19050"/>
            <a:ext cx="591798" cy="57476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C:\Users\ADMIN\Desktop\Nong trai\dep-of-vector-farm-animals (2).jpg"/>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2058" b="97942" l="0" r="100000">
                        <a14:foregroundMark x1="68731" y1="22222" x2="59752" y2="32510"/>
                        <a14:backgroundMark x1="11146" y1="52675" x2="9907" y2="53498"/>
                        <a14:backgroundMark x1="8669" y1="46502" x2="5263" y2="46502"/>
                        <a14:backgroundMark x1="5882" y1="41564" x2="7740" y2="41152"/>
                        <a14:backgroundMark x1="9907" y1="28395" x2="11146" y2="29630"/>
                        <a14:backgroundMark x1="7121" y1="32922" x2="8669" y2="33745"/>
                        <a14:backgroundMark x1="17957" y1="23045" x2="17337" y2="25514"/>
                        <a14:backgroundMark x1="22910" y1="22222" x2="21672" y2="24691"/>
                        <a14:backgroundMark x1="30031" y1="28807" x2="27864" y2="308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060911" y="2019694"/>
            <a:ext cx="765275" cy="6696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7" descr="C:\Users\ADMIN\Desktop\Nong trai\472224296 (a6).jpg"/>
          <p:cNvPicPr>
            <a:picLocks noChangeAspect="1" noChangeArrowheads="1"/>
          </p:cNvPicPr>
          <p:nvPr/>
        </p:nvPicPr>
        <p:blipFill>
          <a:blip r:embed="rId30">
            <a:extLst>
              <a:ext uri="{BEBA8EAE-BF5A-486C-A8C5-ECC9F3942E4B}">
                <a14:imgProps xmlns:a14="http://schemas.microsoft.com/office/drawing/2010/main">
                  <a14:imgLayer r:embed="rId3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0" y="-19050"/>
            <a:ext cx="609600" cy="60533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C:\Users\ADMIN\Desktop\Nong trai\dep-of-vector-farm-animals (3).jpg"/>
          <p:cNvPicPr>
            <a:picLocks noChangeAspect="1" noChangeArrowheads="1"/>
          </p:cNvPicPr>
          <p:nvPr/>
        </p:nvPicPr>
        <p:blipFill>
          <a:blip r:embed="rId32">
            <a:extLst>
              <a:ext uri="{BEBA8EAE-BF5A-486C-A8C5-ECC9F3942E4B}">
                <a14:imgProps xmlns:a14="http://schemas.microsoft.com/office/drawing/2010/main">
                  <a14:imgLayer r:embed="rId33">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422606">
            <a:off x="8490688" y="2354552"/>
            <a:ext cx="1964133" cy="131041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9" descr="C:\Users\ADMIN\Desktop\Nong trai\472224296 (3).jpg"/>
          <p:cNvPicPr>
            <a:picLocks noChangeAspect="1" noChangeArrowheads="1"/>
          </p:cNvPicPr>
          <p:nvPr/>
        </p:nvPicPr>
        <p:blipFill>
          <a:blip r:embed="rId34">
            <a:extLst>
              <a:ext uri="{BEBA8EAE-BF5A-486C-A8C5-ECC9F3942E4B}">
                <a14:imgProps xmlns:a14="http://schemas.microsoft.com/office/drawing/2010/main">
                  <a14:imgLayer r:embed="rId35">
                    <a14:imgEffect>
                      <a14:backgroundRemoval t="2143" b="100000" l="0" r="100000"/>
                    </a14:imgEffect>
                  </a14:imgLayer>
                </a14:imgProps>
              </a:ext>
              <a:ext uri="{28A0092B-C50C-407E-A947-70E740481C1C}">
                <a14:useLocalDpi xmlns:a14="http://schemas.microsoft.com/office/drawing/2010/main" val="0"/>
              </a:ext>
            </a:extLst>
          </a:blip>
          <a:srcRect/>
          <a:stretch>
            <a:fillRect/>
          </a:stretch>
        </p:blipFill>
        <p:spPr bwMode="auto">
          <a:xfrm>
            <a:off x="1570533" y="-19050"/>
            <a:ext cx="603071" cy="5822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ADMIN\Desktop\Nong trai\dep-of-vector-farm-animals (3).jpg"/>
          <p:cNvPicPr>
            <a:picLocks noChangeAspect="1" noChangeArrowheads="1"/>
          </p:cNvPicPr>
          <p:nvPr/>
        </p:nvPicPr>
        <p:blipFill>
          <a:blip r:embed="rId36">
            <a:extLst>
              <a:ext uri="{BEBA8EAE-BF5A-486C-A8C5-ECC9F3942E4B}">
                <a14:imgProps xmlns:a14="http://schemas.microsoft.com/office/drawing/2010/main">
                  <a14:imgLayer r:embed="rId33">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422606" flipH="1">
            <a:off x="-1800294" y="3218800"/>
            <a:ext cx="1481647" cy="114356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C:\Users\ADMIN\Desktop\Nong trai\il_fullxfull.1073011138_eng3 (2).jpg"/>
          <p:cNvPicPr>
            <a:picLocks noChangeAspect="1" noChangeArrowheads="1"/>
          </p:cNvPicPr>
          <p:nvPr/>
        </p:nvPicPr>
        <p:blipFill>
          <a:blip r:embed="rId37" cstate="print">
            <a:extLst>
              <a:ext uri="{BEBA8EAE-BF5A-486C-A8C5-ECC9F3942E4B}">
                <a14:imgProps xmlns:a14="http://schemas.microsoft.com/office/drawing/2010/main">
                  <a14:imgLayer r:embed="rId38">
                    <a14:imgEffect>
                      <a14:backgroundRemoval t="4531" b="97411" l="2732" r="96995"/>
                    </a14:imgEffect>
                  </a14:imgLayer>
                </a14:imgProps>
              </a:ext>
              <a:ext uri="{28A0092B-C50C-407E-A947-70E740481C1C}">
                <a14:useLocalDpi xmlns:a14="http://schemas.microsoft.com/office/drawing/2010/main" val="0"/>
              </a:ext>
            </a:extLst>
          </a:blip>
          <a:srcRect/>
          <a:stretch>
            <a:fillRect/>
          </a:stretch>
        </p:blipFill>
        <p:spPr bwMode="auto">
          <a:xfrm>
            <a:off x="3683325" y="-19192"/>
            <a:ext cx="812475" cy="68594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C:\Users\ADMIN\Desktop\Nong trai\700_FO32939240_64b4071403327ba8edebdced5b1262a0.jpg"/>
          <p:cNvPicPr>
            <a:picLocks noChangeAspect="1" noChangeArrowheads="1"/>
          </p:cNvPicPr>
          <p:nvPr/>
        </p:nvPicPr>
        <p:blipFill>
          <a:blip r:embed="rId39" cstate="print">
            <a:extLst>
              <a:ext uri="{BEBA8EAE-BF5A-486C-A8C5-ECC9F3942E4B}">
                <a14:imgProps xmlns:a14="http://schemas.microsoft.com/office/drawing/2010/main">
                  <a14:imgLayer r:embed="rId40">
                    <a14:imgEffect>
                      <a14:backgroundRemoval t="178" b="94484" l="0" r="96751">
                        <a14:foregroundMark x1="63478" y1="22714" x2="71594" y2="24000"/>
                        <a14:backgroundMark x1="43333" y1="13143" x2="32174" y2="35571"/>
                        <a14:backgroundMark x1="43188" y1="10571" x2="14058" y2="34714"/>
                        <a14:backgroundMark x1="36087" y1="32143" x2="32754" y2="44714"/>
                        <a14:backgroundMark x1="49710" y1="4714" x2="47101" y2="19000"/>
                        <a14:backgroundMark x1="39420" y1="33429" x2="46087" y2="45143"/>
                        <a14:backgroundMark x1="52609" y1="23857" x2="52464" y2="31000"/>
                        <a14:backgroundMark x1="85507" y1="26286" x2="91304" y2="35429"/>
                        <a14:backgroundMark x1="52029" y1="56000" x2="52464" y2="60143"/>
                        <a14:backgroundMark x1="49565" y1="58857" x2="47391" y2="61000"/>
                        <a14:backgroundMark x1="46957" y1="62000" x2="44928" y2="64857"/>
                        <a14:backgroundMark x1="55217" y1="71286" x2="55797" y2="74714"/>
                        <a14:backgroundMark x1="44928" y1="71714" x2="44928" y2="72429"/>
                        <a14:backgroundMark x1="76232" y1="23714" x2="77246" y2="23714"/>
                      </a14:backgroundRemoval>
                    </a14:imgEffect>
                  </a14:imgLayer>
                </a14:imgProps>
              </a:ext>
              <a:ext uri="{28A0092B-C50C-407E-A947-70E740481C1C}">
                <a14:useLocalDpi xmlns:a14="http://schemas.microsoft.com/office/drawing/2010/main" val="0"/>
              </a:ext>
            </a:extLst>
          </a:blip>
          <a:srcRect/>
          <a:stretch>
            <a:fillRect/>
          </a:stretch>
        </p:blipFill>
        <p:spPr bwMode="auto">
          <a:xfrm>
            <a:off x="8145973" y="2952750"/>
            <a:ext cx="2305050" cy="23384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Desktop\Tai nguyen thiet ke tro choi\Bảng gỗ\6.jpg">
            <a:hlinkClick r:id="rId41" action="ppaction://hlinksldjump"/>
          </p:cNvPr>
          <p:cNvPicPr>
            <a:picLocks noChangeAspect="1" noChangeArrowheads="1"/>
          </p:cNvPicPr>
          <p:nvPr/>
        </p:nvPicPr>
        <p:blipFill>
          <a:blip r:embed="rId42">
            <a:extLst>
              <a:ext uri="{BEBA8EAE-BF5A-486C-A8C5-ECC9F3942E4B}">
                <a14:imgProps xmlns:a14="http://schemas.microsoft.com/office/drawing/2010/main">
                  <a14:imgLayer r:embed="rId4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84180" y="514350"/>
            <a:ext cx="788574"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Tai nguyen thiet ke tro choi\Bảng gỗ\1.jpg">
            <a:hlinkClick r:id="rId44" action="ppaction://hlinksldjump"/>
          </p:cNvPr>
          <p:cNvPicPr>
            <a:picLocks noChangeAspect="1" noChangeArrowheads="1"/>
          </p:cNvPicPr>
          <p:nvPr/>
        </p:nvPicPr>
        <p:blipFill>
          <a:blip r:embed="rId45">
            <a:extLst>
              <a:ext uri="{BEBA8EAE-BF5A-486C-A8C5-ECC9F3942E4B}">
                <a14:imgProps xmlns:a14="http://schemas.microsoft.com/office/drawing/2010/main">
                  <a14:imgLayer r:embed="rId4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209" y="514350"/>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Tai nguyen thiet ke tro choi\Bảng gỗ\2.jpg">
            <a:hlinkClick r:id="rId47" action="ppaction://hlinksldjump"/>
          </p:cNvPr>
          <p:cNvPicPr>
            <a:picLocks noChangeAspect="1" noChangeArrowheads="1"/>
          </p:cNvPicPr>
          <p:nvPr/>
        </p:nvPicPr>
        <p:blipFill>
          <a:blip r:embed="rId48">
            <a:extLst>
              <a:ext uri="{BEBA8EAE-BF5A-486C-A8C5-ECC9F3942E4B}">
                <a14:imgProps xmlns:a14="http://schemas.microsoft.com/office/drawing/2010/main">
                  <a14:imgLayer r:embed="rId49">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762000" y="540019"/>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3.jpg">
            <a:hlinkClick r:id="rId50" action="ppaction://hlinksldjump"/>
          </p:cNvPr>
          <p:cNvPicPr>
            <a:picLocks noChangeAspect="1" noChangeArrowheads="1"/>
          </p:cNvPicPr>
          <p:nvPr/>
        </p:nvPicPr>
        <p:blipFill>
          <a:blip r:embed="rId51">
            <a:extLst>
              <a:ext uri="{BEBA8EAE-BF5A-486C-A8C5-ECC9F3942E4B}">
                <a14:imgProps xmlns:a14="http://schemas.microsoft.com/office/drawing/2010/main">
                  <a14:imgLayer r:embed="rId5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4747" y="487754"/>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4.jpg">
            <a:hlinkClick r:id="rId53" action="ppaction://hlinksldjump"/>
          </p:cNvPr>
          <p:cNvPicPr>
            <a:picLocks noChangeAspect="1" noChangeArrowheads="1"/>
          </p:cNvPicPr>
          <p:nvPr/>
        </p:nvPicPr>
        <p:blipFill>
          <a:blip r:embed="rId54">
            <a:extLst>
              <a:ext uri="{BEBA8EAE-BF5A-486C-A8C5-ECC9F3942E4B}">
                <a14:imgProps xmlns:a14="http://schemas.microsoft.com/office/drawing/2010/main">
                  <a14:imgLayer r:embed="rId55">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2294164" y="527820"/>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5.jpg">
            <a:hlinkClick r:id="rId56" action="ppaction://hlinksldjump"/>
          </p:cNvPr>
          <p:cNvPicPr>
            <a:picLocks noChangeAspect="1" noChangeArrowheads="1"/>
          </p:cNvPicPr>
          <p:nvPr/>
        </p:nvPicPr>
        <p:blipFill>
          <a:blip r:embed="rId57">
            <a:extLst>
              <a:ext uri="{BEBA8EAE-BF5A-486C-A8C5-ECC9F3942E4B}">
                <a14:imgProps xmlns:a14="http://schemas.microsoft.com/office/drawing/2010/main">
                  <a14:imgLayer r:embed="rId58">
                    <a14:imgEffect>
                      <a14:backgroundRemoval t="3306" b="97521" l="0" r="97345"/>
                    </a14:imgEffect>
                  </a14:imgLayer>
                </a14:imgProps>
              </a:ext>
              <a:ext uri="{28A0092B-C50C-407E-A947-70E740481C1C}">
                <a14:useLocalDpi xmlns:a14="http://schemas.microsoft.com/office/drawing/2010/main" val="0"/>
              </a:ext>
            </a:extLst>
          </a:blip>
          <a:srcRect/>
          <a:stretch>
            <a:fillRect/>
          </a:stretch>
        </p:blipFill>
        <p:spPr bwMode="auto">
          <a:xfrm>
            <a:off x="3056164" y="527821"/>
            <a:ext cx="753836" cy="80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97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61"/>
                                        </p:tgtEl>
                                        <p:attrNameLst>
                                          <p:attrName>r</p:attrName>
                                        </p:attrNameLst>
                                      </p:cBhvr>
                                    </p:animRot>
                                    <p:animRot by="-240000">
                                      <p:cBhvr>
                                        <p:cTn id="9" dur="200" fill="hold">
                                          <p:stCondLst>
                                            <p:cond delay="200"/>
                                          </p:stCondLst>
                                        </p:cTn>
                                        <p:tgtEl>
                                          <p:spTgt spid="61"/>
                                        </p:tgtEl>
                                        <p:attrNameLst>
                                          <p:attrName>r</p:attrName>
                                        </p:attrNameLst>
                                      </p:cBhvr>
                                    </p:animRot>
                                    <p:animRot by="240000">
                                      <p:cBhvr>
                                        <p:cTn id="10" dur="200" fill="hold">
                                          <p:stCondLst>
                                            <p:cond delay="400"/>
                                          </p:stCondLst>
                                        </p:cTn>
                                        <p:tgtEl>
                                          <p:spTgt spid="61"/>
                                        </p:tgtEl>
                                        <p:attrNameLst>
                                          <p:attrName>r</p:attrName>
                                        </p:attrNameLst>
                                      </p:cBhvr>
                                    </p:animRot>
                                    <p:animRot by="-240000">
                                      <p:cBhvr>
                                        <p:cTn id="11" dur="200" fill="hold">
                                          <p:stCondLst>
                                            <p:cond delay="600"/>
                                          </p:stCondLst>
                                        </p:cTn>
                                        <p:tgtEl>
                                          <p:spTgt spid="61"/>
                                        </p:tgtEl>
                                        <p:attrNameLst>
                                          <p:attrName>r</p:attrName>
                                        </p:attrNameLst>
                                      </p:cBhvr>
                                    </p:animRot>
                                    <p:animRot by="120000">
                                      <p:cBhvr>
                                        <p:cTn id="12" dur="200" fill="hold">
                                          <p:stCondLst>
                                            <p:cond delay="800"/>
                                          </p:stCondLst>
                                        </p:cTn>
                                        <p:tgtEl>
                                          <p:spTgt spid="61"/>
                                        </p:tgtEl>
                                        <p:attrNameLst>
                                          <p:attrName>r</p:attrName>
                                        </p:attrNameLst>
                                      </p:cBhvr>
                                    </p:animRot>
                                  </p:childTnLst>
                                </p:cTn>
                              </p:par>
                              <p:par>
                                <p:cTn id="13"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14" dur="15000" fill="hold"/>
                                        <p:tgtEl>
                                          <p:spTgt spid="61"/>
                                        </p:tgtEl>
                                        <p:attrNameLst>
                                          <p:attrName>ppt_x</p:attrName>
                                          <p:attrName>ppt_y</p:attrName>
                                        </p:attrNameLst>
                                      </p:cBhvr>
                                      <p:rCtr x="57674" y="-864"/>
                                    </p:animMotion>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 restart="whenNotActive" fill="hold" evtFilter="cancelBubble" nodeType="interactiveSeq">
                <p:stCondLst>
                  <p:cond evt="onClick" delay="0">
                    <p:tgtEl>
                      <p:spTgt spid="68"/>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par>
                                <p:cTn id="26" presetID="32" presetClass="emph" presetSubtype="0" repeatCount="indefinite" fill="hold" nodeType="withEffect">
                                  <p:stCondLst>
                                    <p:cond delay="0"/>
                                  </p:stCondLst>
                                  <p:childTnLst>
                                    <p:animRot by="120000">
                                      <p:cBhvr>
                                        <p:cTn id="27" dur="400" fill="hold">
                                          <p:stCondLst>
                                            <p:cond delay="0"/>
                                          </p:stCondLst>
                                        </p:cTn>
                                        <p:tgtEl>
                                          <p:spTgt spid="67"/>
                                        </p:tgtEl>
                                        <p:attrNameLst>
                                          <p:attrName>r</p:attrName>
                                        </p:attrNameLst>
                                      </p:cBhvr>
                                    </p:animRot>
                                    <p:animRot by="-240000">
                                      <p:cBhvr>
                                        <p:cTn id="28" dur="800" fill="hold">
                                          <p:stCondLst>
                                            <p:cond delay="800"/>
                                          </p:stCondLst>
                                        </p:cTn>
                                        <p:tgtEl>
                                          <p:spTgt spid="67"/>
                                        </p:tgtEl>
                                        <p:attrNameLst>
                                          <p:attrName>r</p:attrName>
                                        </p:attrNameLst>
                                      </p:cBhvr>
                                    </p:animRot>
                                    <p:animRot by="240000">
                                      <p:cBhvr>
                                        <p:cTn id="29" dur="800" fill="hold">
                                          <p:stCondLst>
                                            <p:cond delay="1600"/>
                                          </p:stCondLst>
                                        </p:cTn>
                                        <p:tgtEl>
                                          <p:spTgt spid="67"/>
                                        </p:tgtEl>
                                        <p:attrNameLst>
                                          <p:attrName>r</p:attrName>
                                        </p:attrNameLst>
                                      </p:cBhvr>
                                    </p:animRot>
                                    <p:animRot by="-240000">
                                      <p:cBhvr>
                                        <p:cTn id="30" dur="800" fill="hold">
                                          <p:stCondLst>
                                            <p:cond delay="2400"/>
                                          </p:stCondLst>
                                        </p:cTn>
                                        <p:tgtEl>
                                          <p:spTgt spid="67"/>
                                        </p:tgtEl>
                                        <p:attrNameLst>
                                          <p:attrName>r</p:attrName>
                                        </p:attrNameLst>
                                      </p:cBhvr>
                                    </p:animRot>
                                    <p:animRot by="120000">
                                      <p:cBhvr>
                                        <p:cTn id="31" dur="800" fill="hold">
                                          <p:stCondLst>
                                            <p:cond delay="3200"/>
                                          </p:stCondLst>
                                        </p:cTn>
                                        <p:tgtEl>
                                          <p:spTgt spid="67"/>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300" fill="hold">
                                          <p:stCondLst>
                                            <p:cond delay="0"/>
                                          </p:stCondLst>
                                        </p:cTn>
                                        <p:tgtEl>
                                          <p:spTgt spid="66"/>
                                        </p:tgtEl>
                                        <p:attrNameLst>
                                          <p:attrName>r</p:attrName>
                                        </p:attrNameLst>
                                      </p:cBhvr>
                                    </p:animRot>
                                    <p:animRot by="-240000">
                                      <p:cBhvr>
                                        <p:cTn id="34" dur="600" fill="hold">
                                          <p:stCondLst>
                                            <p:cond delay="600"/>
                                          </p:stCondLst>
                                        </p:cTn>
                                        <p:tgtEl>
                                          <p:spTgt spid="66"/>
                                        </p:tgtEl>
                                        <p:attrNameLst>
                                          <p:attrName>r</p:attrName>
                                        </p:attrNameLst>
                                      </p:cBhvr>
                                    </p:animRot>
                                    <p:animRot by="240000">
                                      <p:cBhvr>
                                        <p:cTn id="35" dur="600" fill="hold">
                                          <p:stCondLst>
                                            <p:cond delay="1200"/>
                                          </p:stCondLst>
                                        </p:cTn>
                                        <p:tgtEl>
                                          <p:spTgt spid="66"/>
                                        </p:tgtEl>
                                        <p:attrNameLst>
                                          <p:attrName>r</p:attrName>
                                        </p:attrNameLst>
                                      </p:cBhvr>
                                    </p:animRot>
                                    <p:animRot by="-240000">
                                      <p:cBhvr>
                                        <p:cTn id="36" dur="600" fill="hold">
                                          <p:stCondLst>
                                            <p:cond delay="1800"/>
                                          </p:stCondLst>
                                        </p:cTn>
                                        <p:tgtEl>
                                          <p:spTgt spid="66"/>
                                        </p:tgtEl>
                                        <p:attrNameLst>
                                          <p:attrName>r</p:attrName>
                                        </p:attrNameLst>
                                      </p:cBhvr>
                                    </p:animRot>
                                    <p:animRot by="120000">
                                      <p:cBhvr>
                                        <p:cTn id="37" dur="600" fill="hold">
                                          <p:stCondLst>
                                            <p:cond delay="2400"/>
                                          </p:stCondLst>
                                        </p:cTn>
                                        <p:tgtEl>
                                          <p:spTgt spid="66"/>
                                        </p:tgtEl>
                                        <p:attrNameLst>
                                          <p:attrName>r</p:attrName>
                                        </p:attrNameLst>
                                      </p:cBhvr>
                                    </p:animRot>
                                  </p:childTnLst>
                                </p:cTn>
                              </p:par>
                              <p:par>
                                <p:cTn id="38" presetID="1" presetClass="exit" presetSubtype="0" fill="hold" nodeType="withEffect">
                                  <p:stCondLst>
                                    <p:cond delay="0"/>
                                  </p:stCondLst>
                                  <p:childTnLst>
                                    <p:set>
                                      <p:cBhvr>
                                        <p:cTn id="39" dur="1" fill="hold">
                                          <p:stCondLst>
                                            <p:cond delay="0"/>
                                          </p:stCondLst>
                                        </p:cTn>
                                        <p:tgtEl>
                                          <p:spTgt spid="6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71"/>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32" presetClass="emph" presetSubtype="0" repeatCount="indefinite" fill="hold" nodeType="withEffect">
                                  <p:stCondLst>
                                    <p:cond delay="0"/>
                                  </p:stCondLst>
                                  <p:childTnLst>
                                    <p:animRot by="120000">
                                      <p:cBhvr>
                                        <p:cTn id="48" dur="500" fill="hold">
                                          <p:stCondLst>
                                            <p:cond delay="0"/>
                                          </p:stCondLst>
                                        </p:cTn>
                                        <p:tgtEl>
                                          <p:spTgt spid="70"/>
                                        </p:tgtEl>
                                        <p:attrNameLst>
                                          <p:attrName>r</p:attrName>
                                        </p:attrNameLst>
                                      </p:cBhvr>
                                    </p:animRot>
                                    <p:animRot by="-240000">
                                      <p:cBhvr>
                                        <p:cTn id="49" dur="1000" fill="hold">
                                          <p:stCondLst>
                                            <p:cond delay="1000"/>
                                          </p:stCondLst>
                                        </p:cTn>
                                        <p:tgtEl>
                                          <p:spTgt spid="70"/>
                                        </p:tgtEl>
                                        <p:attrNameLst>
                                          <p:attrName>r</p:attrName>
                                        </p:attrNameLst>
                                      </p:cBhvr>
                                    </p:animRot>
                                    <p:animRot by="240000">
                                      <p:cBhvr>
                                        <p:cTn id="50" dur="1000" fill="hold">
                                          <p:stCondLst>
                                            <p:cond delay="2000"/>
                                          </p:stCondLst>
                                        </p:cTn>
                                        <p:tgtEl>
                                          <p:spTgt spid="70"/>
                                        </p:tgtEl>
                                        <p:attrNameLst>
                                          <p:attrName>r</p:attrName>
                                        </p:attrNameLst>
                                      </p:cBhvr>
                                    </p:animRot>
                                    <p:animRot by="-240000">
                                      <p:cBhvr>
                                        <p:cTn id="51" dur="1000" fill="hold">
                                          <p:stCondLst>
                                            <p:cond delay="3000"/>
                                          </p:stCondLst>
                                        </p:cTn>
                                        <p:tgtEl>
                                          <p:spTgt spid="70"/>
                                        </p:tgtEl>
                                        <p:attrNameLst>
                                          <p:attrName>r</p:attrName>
                                        </p:attrNameLst>
                                      </p:cBhvr>
                                    </p:animRot>
                                    <p:animRot by="120000">
                                      <p:cBhvr>
                                        <p:cTn id="52" dur="1000" fill="hold">
                                          <p:stCondLst>
                                            <p:cond delay="4000"/>
                                          </p:stCondLst>
                                        </p:cTn>
                                        <p:tgtEl>
                                          <p:spTgt spid="70"/>
                                        </p:tgtEl>
                                        <p:attrNameLst>
                                          <p:attrName>r</p:attrName>
                                        </p:attrNameLst>
                                      </p:cBhvr>
                                    </p:animRot>
                                  </p:childTnLst>
                                </p:cTn>
                              </p:par>
                              <p:par>
                                <p:cTn id="53" presetID="1" presetClass="exit" presetSubtype="0" fill="hold" nodeType="withEffect">
                                  <p:stCondLst>
                                    <p:cond delay="0"/>
                                  </p:stCondLst>
                                  <p:childTnLst>
                                    <p:set>
                                      <p:cBhvr>
                                        <p:cTn id="54" dur="1" fill="hold">
                                          <p:stCondLst>
                                            <p:cond delay="0"/>
                                          </p:stCondLst>
                                        </p:cTn>
                                        <p:tgtEl>
                                          <p:spTgt spid="7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7" restart="whenNotActive" fill="hold" evtFilter="cancelBubble" nodeType="interactiveSeq">
                <p:stCondLst>
                  <p:cond evt="onClick" delay="0">
                    <p:tgtEl>
                      <p:spTgt spid="7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par>
                                <p:cTn id="62" presetID="32" presetClass="emph" presetSubtype="0" repeatCount="indefinite" fill="hold" nodeType="withEffect">
                                  <p:stCondLst>
                                    <p:cond delay="0"/>
                                  </p:stCondLst>
                                  <p:childTnLst>
                                    <p:animRot by="120000">
                                      <p:cBhvr>
                                        <p:cTn id="63" dur="200" fill="hold">
                                          <p:stCondLst>
                                            <p:cond delay="0"/>
                                          </p:stCondLst>
                                        </p:cTn>
                                        <p:tgtEl>
                                          <p:spTgt spid="72"/>
                                        </p:tgtEl>
                                        <p:attrNameLst>
                                          <p:attrName>r</p:attrName>
                                        </p:attrNameLst>
                                      </p:cBhvr>
                                    </p:animRot>
                                    <p:animRot by="-240000">
                                      <p:cBhvr>
                                        <p:cTn id="64" dur="400" fill="hold">
                                          <p:stCondLst>
                                            <p:cond delay="400"/>
                                          </p:stCondLst>
                                        </p:cTn>
                                        <p:tgtEl>
                                          <p:spTgt spid="72"/>
                                        </p:tgtEl>
                                        <p:attrNameLst>
                                          <p:attrName>r</p:attrName>
                                        </p:attrNameLst>
                                      </p:cBhvr>
                                    </p:animRot>
                                    <p:animRot by="240000">
                                      <p:cBhvr>
                                        <p:cTn id="65" dur="400" fill="hold">
                                          <p:stCondLst>
                                            <p:cond delay="800"/>
                                          </p:stCondLst>
                                        </p:cTn>
                                        <p:tgtEl>
                                          <p:spTgt spid="72"/>
                                        </p:tgtEl>
                                        <p:attrNameLst>
                                          <p:attrName>r</p:attrName>
                                        </p:attrNameLst>
                                      </p:cBhvr>
                                    </p:animRot>
                                    <p:animRot by="-240000">
                                      <p:cBhvr>
                                        <p:cTn id="66" dur="400" fill="hold">
                                          <p:stCondLst>
                                            <p:cond delay="1200"/>
                                          </p:stCondLst>
                                        </p:cTn>
                                        <p:tgtEl>
                                          <p:spTgt spid="72"/>
                                        </p:tgtEl>
                                        <p:attrNameLst>
                                          <p:attrName>r</p:attrName>
                                        </p:attrNameLst>
                                      </p:cBhvr>
                                    </p:animRot>
                                    <p:animRot by="120000">
                                      <p:cBhvr>
                                        <p:cTn id="67" dur="400" fill="hold">
                                          <p:stCondLst>
                                            <p:cond delay="1600"/>
                                          </p:stCondLst>
                                        </p:cTn>
                                        <p:tgtEl>
                                          <p:spTgt spid="72"/>
                                        </p:tgtEl>
                                        <p:attrNameLst>
                                          <p:attrName>r</p:attrName>
                                        </p:attrNameLst>
                                      </p:cBhvr>
                                    </p:animRot>
                                  </p:childTnLst>
                                </p:cTn>
                              </p:par>
                              <p:par>
                                <p:cTn id="68" presetID="1" presetClass="exit" presetSubtype="0" fill="hold" nodeType="withEffect">
                                  <p:stCondLst>
                                    <p:cond delay="0"/>
                                  </p:stCondLst>
                                  <p:childTnLst>
                                    <p:set>
                                      <p:cBhvr>
                                        <p:cTn id="69" dur="1" fill="hold">
                                          <p:stCondLst>
                                            <p:cond delay="0"/>
                                          </p:stCondLst>
                                        </p:cTn>
                                        <p:tgtEl>
                                          <p:spTgt spid="7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055"/>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72" restart="whenNotActive" fill="hold" evtFilter="cancelBubble" nodeType="interactiveSeq">
                <p:stCondLst>
                  <p:cond evt="onClick" delay="0">
                    <p:tgtEl>
                      <p:spTgt spid="75"/>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32" presetClass="emph" presetSubtype="0" repeatCount="indefinite" fill="hold" nodeType="withEffect">
                                  <p:stCondLst>
                                    <p:cond delay="0"/>
                                  </p:stCondLst>
                                  <p:childTnLst>
                                    <p:animRot by="120000">
                                      <p:cBhvr>
                                        <p:cTn id="78" dur="200" fill="hold">
                                          <p:stCondLst>
                                            <p:cond delay="0"/>
                                          </p:stCondLst>
                                        </p:cTn>
                                        <p:tgtEl>
                                          <p:spTgt spid="74"/>
                                        </p:tgtEl>
                                        <p:attrNameLst>
                                          <p:attrName>r</p:attrName>
                                        </p:attrNameLst>
                                      </p:cBhvr>
                                    </p:animRot>
                                    <p:animRot by="-240000">
                                      <p:cBhvr>
                                        <p:cTn id="79" dur="400" fill="hold">
                                          <p:stCondLst>
                                            <p:cond delay="400"/>
                                          </p:stCondLst>
                                        </p:cTn>
                                        <p:tgtEl>
                                          <p:spTgt spid="74"/>
                                        </p:tgtEl>
                                        <p:attrNameLst>
                                          <p:attrName>r</p:attrName>
                                        </p:attrNameLst>
                                      </p:cBhvr>
                                    </p:animRot>
                                    <p:animRot by="240000">
                                      <p:cBhvr>
                                        <p:cTn id="80" dur="400" fill="hold">
                                          <p:stCondLst>
                                            <p:cond delay="800"/>
                                          </p:stCondLst>
                                        </p:cTn>
                                        <p:tgtEl>
                                          <p:spTgt spid="74"/>
                                        </p:tgtEl>
                                        <p:attrNameLst>
                                          <p:attrName>r</p:attrName>
                                        </p:attrNameLst>
                                      </p:cBhvr>
                                    </p:animRot>
                                    <p:animRot by="-240000">
                                      <p:cBhvr>
                                        <p:cTn id="81" dur="400" fill="hold">
                                          <p:stCondLst>
                                            <p:cond delay="1200"/>
                                          </p:stCondLst>
                                        </p:cTn>
                                        <p:tgtEl>
                                          <p:spTgt spid="74"/>
                                        </p:tgtEl>
                                        <p:attrNameLst>
                                          <p:attrName>r</p:attrName>
                                        </p:attrNameLst>
                                      </p:cBhvr>
                                    </p:animRot>
                                    <p:animRot by="120000">
                                      <p:cBhvr>
                                        <p:cTn id="82" dur="400" fill="hold">
                                          <p:stCondLst>
                                            <p:cond delay="1600"/>
                                          </p:stCondLst>
                                        </p:cTn>
                                        <p:tgtEl>
                                          <p:spTgt spid="74"/>
                                        </p:tgtEl>
                                        <p:attrNameLst>
                                          <p:attrName>r</p:attrName>
                                        </p:attrNameLst>
                                      </p:cBhvr>
                                    </p:animRot>
                                  </p:childTnLst>
                                </p:cTn>
                              </p:par>
                              <p:par>
                                <p:cTn id="83"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84" dur="35000" fill="hold"/>
                                        <p:tgtEl>
                                          <p:spTgt spid="74"/>
                                        </p:tgtEl>
                                        <p:attrNameLst>
                                          <p:attrName>ppt_x</p:attrName>
                                          <p:attrName>ppt_y</p:attrName>
                                        </p:attrNameLst>
                                      </p:cBhvr>
                                      <p:rCtr x="-60556" y="2407"/>
                                    </p:animMotion>
                                  </p:childTnLst>
                                </p:cTn>
                              </p:par>
                              <p:par>
                                <p:cTn id="85" presetID="1"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32" presetClass="emph" presetSubtype="0" repeatCount="indefinite" fill="hold" nodeType="withEffect">
                                  <p:stCondLst>
                                    <p:cond delay="0"/>
                                  </p:stCondLst>
                                  <p:childTnLst>
                                    <p:animRot by="120000">
                                      <p:cBhvr>
                                        <p:cTn id="88" dur="200" fill="hold">
                                          <p:stCondLst>
                                            <p:cond delay="0"/>
                                          </p:stCondLst>
                                        </p:cTn>
                                        <p:tgtEl>
                                          <p:spTgt spid="76"/>
                                        </p:tgtEl>
                                        <p:attrNameLst>
                                          <p:attrName>r</p:attrName>
                                        </p:attrNameLst>
                                      </p:cBhvr>
                                    </p:animRot>
                                    <p:animRot by="-240000">
                                      <p:cBhvr>
                                        <p:cTn id="89" dur="400" fill="hold">
                                          <p:stCondLst>
                                            <p:cond delay="400"/>
                                          </p:stCondLst>
                                        </p:cTn>
                                        <p:tgtEl>
                                          <p:spTgt spid="76"/>
                                        </p:tgtEl>
                                        <p:attrNameLst>
                                          <p:attrName>r</p:attrName>
                                        </p:attrNameLst>
                                      </p:cBhvr>
                                    </p:animRot>
                                    <p:animRot by="240000">
                                      <p:cBhvr>
                                        <p:cTn id="90" dur="400" fill="hold">
                                          <p:stCondLst>
                                            <p:cond delay="800"/>
                                          </p:stCondLst>
                                        </p:cTn>
                                        <p:tgtEl>
                                          <p:spTgt spid="76"/>
                                        </p:tgtEl>
                                        <p:attrNameLst>
                                          <p:attrName>r</p:attrName>
                                        </p:attrNameLst>
                                      </p:cBhvr>
                                    </p:animRot>
                                    <p:animRot by="-240000">
                                      <p:cBhvr>
                                        <p:cTn id="91" dur="400" fill="hold">
                                          <p:stCondLst>
                                            <p:cond delay="1200"/>
                                          </p:stCondLst>
                                        </p:cTn>
                                        <p:tgtEl>
                                          <p:spTgt spid="76"/>
                                        </p:tgtEl>
                                        <p:attrNameLst>
                                          <p:attrName>r</p:attrName>
                                        </p:attrNameLst>
                                      </p:cBhvr>
                                    </p:animRot>
                                    <p:animRot by="120000">
                                      <p:cBhvr>
                                        <p:cTn id="92" dur="400" fill="hold">
                                          <p:stCondLst>
                                            <p:cond delay="1600"/>
                                          </p:stCondLst>
                                        </p:cTn>
                                        <p:tgtEl>
                                          <p:spTgt spid="76"/>
                                        </p:tgtEl>
                                        <p:attrNameLst>
                                          <p:attrName>r</p:attrName>
                                        </p:attrNameLst>
                                      </p:cBhvr>
                                    </p:animRot>
                                  </p:childTnLst>
                                </p:cTn>
                              </p:par>
                              <p:par>
                                <p:cTn id="93" presetID="35" presetClass="path" presetSubtype="0" repeatCount="indefinite" accel="50000" decel="50000" fill="hold" nodeType="withEffect">
                                  <p:stCondLst>
                                    <p:cond delay="0"/>
                                  </p:stCondLst>
                                  <p:childTnLst>
                                    <p:animMotion origin="layout" path="M -1.38889E-6 -1.11214E-7 L 1.1908 -0.01483 " pathEditMode="relative" rAng="0" ptsTypes="AA">
                                      <p:cBhvr>
                                        <p:cTn id="94" dur="32000" fill="hold"/>
                                        <p:tgtEl>
                                          <p:spTgt spid="76"/>
                                        </p:tgtEl>
                                        <p:attrNameLst>
                                          <p:attrName>ppt_x</p:attrName>
                                          <p:attrName>ppt_y</p:attrName>
                                        </p:attrNameLst>
                                      </p:cBhvr>
                                      <p:rCtr x="59531" y="-741"/>
                                    </p:animMotion>
                                  </p:childTnLst>
                                </p:cTn>
                              </p:par>
                              <p:par>
                                <p:cTn id="95" presetID="1" presetClass="exit" presetSubtype="0" fill="hold" nodeType="withEffect">
                                  <p:stCondLst>
                                    <p:cond delay="0"/>
                                  </p:stCondLst>
                                  <p:childTnLst>
                                    <p:set>
                                      <p:cBhvr>
                                        <p:cTn id="96" dur="1" fill="hold">
                                          <p:stCondLst>
                                            <p:cond delay="0"/>
                                          </p:stCondLst>
                                        </p:cTn>
                                        <p:tgtEl>
                                          <p:spTgt spid="75"/>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9" restart="whenNotActive" fill="hold" evtFilter="cancelBubble" nodeType="interactiveSeq">
                <p:stCondLst>
                  <p:cond evt="onClick" delay="0">
                    <p:tgtEl>
                      <p:spTgt spid="77"/>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78"/>
                                        </p:tgtEl>
                                        <p:attrNameLst>
                                          <p:attrName>style.visibility</p:attrName>
                                        </p:attrNameLst>
                                      </p:cBhvr>
                                      <p:to>
                                        <p:strVal val="visible"/>
                                      </p:to>
                                    </p:set>
                                  </p:childTnLst>
                                </p:cTn>
                              </p:par>
                              <p:par>
                                <p:cTn id="104" presetID="32" presetClass="emph" presetSubtype="0" repeatCount="indefinite" fill="hold" nodeType="withEffect">
                                  <p:stCondLst>
                                    <p:cond delay="0"/>
                                  </p:stCondLst>
                                  <p:childTnLst>
                                    <p:animRot by="120000">
                                      <p:cBhvr>
                                        <p:cTn id="105" dur="200" fill="hold">
                                          <p:stCondLst>
                                            <p:cond delay="0"/>
                                          </p:stCondLst>
                                        </p:cTn>
                                        <p:tgtEl>
                                          <p:spTgt spid="78"/>
                                        </p:tgtEl>
                                        <p:attrNameLst>
                                          <p:attrName>r</p:attrName>
                                        </p:attrNameLst>
                                      </p:cBhvr>
                                    </p:animRot>
                                    <p:animRot by="-240000">
                                      <p:cBhvr>
                                        <p:cTn id="106" dur="400" fill="hold">
                                          <p:stCondLst>
                                            <p:cond delay="400"/>
                                          </p:stCondLst>
                                        </p:cTn>
                                        <p:tgtEl>
                                          <p:spTgt spid="78"/>
                                        </p:tgtEl>
                                        <p:attrNameLst>
                                          <p:attrName>r</p:attrName>
                                        </p:attrNameLst>
                                      </p:cBhvr>
                                    </p:animRot>
                                    <p:animRot by="240000">
                                      <p:cBhvr>
                                        <p:cTn id="107" dur="400" fill="hold">
                                          <p:stCondLst>
                                            <p:cond delay="800"/>
                                          </p:stCondLst>
                                        </p:cTn>
                                        <p:tgtEl>
                                          <p:spTgt spid="78"/>
                                        </p:tgtEl>
                                        <p:attrNameLst>
                                          <p:attrName>r</p:attrName>
                                        </p:attrNameLst>
                                      </p:cBhvr>
                                    </p:animRot>
                                    <p:animRot by="-240000">
                                      <p:cBhvr>
                                        <p:cTn id="108" dur="400" fill="hold">
                                          <p:stCondLst>
                                            <p:cond delay="1200"/>
                                          </p:stCondLst>
                                        </p:cTn>
                                        <p:tgtEl>
                                          <p:spTgt spid="78"/>
                                        </p:tgtEl>
                                        <p:attrNameLst>
                                          <p:attrName>r</p:attrName>
                                        </p:attrNameLst>
                                      </p:cBhvr>
                                    </p:animRot>
                                    <p:animRot by="120000">
                                      <p:cBhvr>
                                        <p:cTn id="109" dur="400" fill="hold">
                                          <p:stCondLst>
                                            <p:cond delay="1600"/>
                                          </p:stCondLst>
                                        </p:cTn>
                                        <p:tgtEl>
                                          <p:spTgt spid="78"/>
                                        </p:tgtEl>
                                        <p:attrNameLst>
                                          <p:attrName>r</p:attrName>
                                        </p:attrNameLst>
                                      </p:cBhvr>
                                    </p:animRot>
                                  </p:childTnLst>
                                </p:cTn>
                              </p:par>
                              <p:par>
                                <p:cTn id="110"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111" dur="25000" fill="hold"/>
                                        <p:tgtEl>
                                          <p:spTgt spid="78"/>
                                        </p:tgtEl>
                                        <p:attrNameLst>
                                          <p:attrName>ppt_x</p:attrName>
                                          <p:attrName>ppt_y</p:attrName>
                                        </p:attrNameLst>
                                      </p:cBhvr>
                                      <p:rCtr x="-59601" y="1236"/>
                                    </p:animMotion>
                                  </p:childTnLst>
                                </p:cTn>
                              </p:par>
                              <p:par>
                                <p:cTn id="112" presetID="1" presetClass="exit" presetSubtype="0" fill="hold" nodeType="withEffect">
                                  <p:stCondLst>
                                    <p:cond delay="0"/>
                                  </p:stCondLst>
                                  <p:childTnLst>
                                    <p:set>
                                      <p:cBhvr>
                                        <p:cTn id="113" dur="1" fill="hold">
                                          <p:stCondLst>
                                            <p:cond delay="0"/>
                                          </p:stCondLst>
                                        </p:cTn>
                                        <p:tgtEl>
                                          <p:spTgt spid="7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199" y="756346"/>
            <a:ext cx="7467599" cy="415498"/>
          </a:xfrm>
          <a:prstGeom prst="rect">
            <a:avLst/>
          </a:prstGeom>
          <a:noFill/>
        </p:spPr>
        <p:txBody>
          <a:bodyPr wrap="square" rtlCol="0">
            <a:spAutoFit/>
          </a:bodyPr>
          <a:lstStyle/>
          <a:p>
            <a:pPr algn="ctr"/>
            <a:r>
              <a:rPr lang="en-US" sz="2100" dirty="0" err="1">
                <a:solidFill>
                  <a:schemeClr val="bg1"/>
                </a:solidFill>
                <a:latin typeface="Times New Roman" panose="02020603050405020304" pitchFamily="18" charset="0"/>
                <a:cs typeface="Times New Roman" panose="02020603050405020304" pitchFamily="18" charset="0"/>
              </a:rPr>
              <a:t>Nhan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văn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bản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chủ</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yếu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nhấn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mạnh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đến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thông</a:t>
            </a:r>
            <a:r>
              <a:rPr lang="en-US" sz="2100" dirty="0">
                <a:solidFill>
                  <a:schemeClr val="bg1"/>
                </a:solidFill>
                <a:latin typeface="Times New Roman" panose="02020603050405020304" pitchFamily="18" charset="0"/>
                <a:cs typeface="Times New Roman" panose="02020603050405020304" pitchFamily="18" charset="0"/>
              </a:rPr>
              <a:t> tin </a:t>
            </a:r>
            <a:r>
              <a:rPr lang="en-US" sz="2100" dirty="0" err="1">
                <a:solidFill>
                  <a:schemeClr val="bg1"/>
                </a:solidFill>
                <a:latin typeface="Times New Roman" panose="02020603050405020304" pitchFamily="18" charset="0"/>
                <a:cs typeface="Times New Roman" panose="02020603050405020304" pitchFamily="18" charset="0"/>
              </a:rPr>
              <a:t>chính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nào</a:t>
            </a:r>
            <a:r>
              <a:rPr lang="en-US" sz="2100" dirty="0">
                <a:solidFill>
                  <a:schemeClr val="bg1"/>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3505200" y="2868663"/>
            <a:ext cx="1348446"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D</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5101B44-7251-5A4A-A5B9-6EDF9A3835DA}"/>
              </a:ext>
            </a:extLst>
          </p:cNvPr>
          <p:cNvSpPr/>
          <p:nvPr/>
        </p:nvSpPr>
        <p:spPr>
          <a:xfrm>
            <a:off x="2819400" y="1047750"/>
            <a:ext cx="5366868" cy="1200329"/>
          </a:xfrm>
          <a:prstGeom prst="rect">
            <a:avLst/>
          </a:prstGeom>
        </p:spPr>
        <p:txBody>
          <a:bodyPr wrap="square" numCol="1">
            <a:spAutoFit/>
          </a:bodyPr>
          <a:lstStyle/>
          <a:p>
            <a:pPr marL="457200" indent="-457200" algn="just">
              <a:buAutoNum type="alphaUcPeriod"/>
            </a:pPr>
            <a:r>
              <a:rPr lang="en-US" dirty="0" err="1">
                <a:solidFill>
                  <a:schemeClr val="bg1"/>
                </a:solidFill>
                <a:latin typeface="Times New Roman" panose="02020603050405020304" pitchFamily="18" charset="0"/>
                <a:cs typeface="Times New Roman" panose="02020603050405020304" pitchFamily="18" charset="0"/>
              </a:rPr>
              <a:t>Nguyên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dirty="0" err="1">
                <a:solidFill>
                  <a:schemeClr val="bg1"/>
                </a:solidFill>
                <a:latin typeface="Times New Roman" panose="02020603050405020304" pitchFamily="18" charset="0"/>
                <a:cs typeface="Times New Roman" panose="02020603050405020304" pitchFamily="18" charset="0"/>
              </a:rPr>
              <a:t>Thời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điểm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bắt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đầu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dirty="0" err="1">
                <a:solidFill>
                  <a:schemeClr val="bg1"/>
                </a:solidFill>
                <a:latin typeface="Times New Roman" panose="02020603050405020304" pitchFamily="18" charset="0"/>
                <a:cs typeface="Times New Roman" panose="02020603050405020304" pitchFamily="18" charset="0"/>
              </a:rPr>
              <a:t>Diễn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biến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dirty="0" err="1">
                <a:solidFill>
                  <a:schemeClr val="bg1"/>
                </a:solidFill>
                <a:latin typeface="Times New Roman" panose="02020603050405020304" pitchFamily="18" charset="0"/>
                <a:cs typeface="Times New Roman" panose="02020603050405020304" pitchFamily="18" charset="0"/>
              </a:rPr>
              <a:t>Kết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quả</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endParaRPr lang="en-VN" dirty="0"/>
          </a:p>
        </p:txBody>
      </p:sp>
    </p:spTree>
    <p:extLst>
      <p:ext uri="{BB962C8B-B14F-4D97-AF65-F5344CB8AC3E}">
        <p14:creationId xmlns:p14="http://schemas.microsoft.com/office/powerpoint/2010/main" val="121410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66800" y="695552"/>
            <a:ext cx="7162800" cy="1477328"/>
          </a:xfrm>
          <a:prstGeom prst="rect">
            <a:avLst/>
          </a:prstGeom>
          <a:no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Sa </a:t>
            </a:r>
            <a:r>
              <a:rPr lang="en-US" dirty="0" err="1">
                <a:solidFill>
                  <a:schemeClr val="bg1"/>
                </a:solidFill>
                <a:latin typeface="Times New Roman" panose="02020603050405020304" pitchFamily="18" charset="0"/>
                <a:cs typeface="Times New Roman" panose="02020603050405020304" pitchFamily="18" charset="0"/>
              </a:rPr>
              <a:t>pô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văn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bản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có</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dụng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gì</a:t>
            </a:r>
            <a:r>
              <a:rPr lang="en-US" dirty="0">
                <a:solidFill>
                  <a:schemeClr val="bg1"/>
                </a:solidFill>
                <a:latin typeface="Times New Roman" panose="02020603050405020304" pitchFamily="18" charset="0"/>
                <a:cs typeface="Times New Roman" panose="02020603050405020304" pitchFamily="18" charset="0"/>
              </a:rPr>
              <a:t> ?</a:t>
            </a:r>
          </a:p>
          <a:p>
            <a:pPr algn="just"/>
            <a:r>
              <a:rPr lang="en-US" dirty="0">
                <a:solidFill>
                  <a:schemeClr val="bg1"/>
                </a:solidFill>
                <a:latin typeface="Times New Roman" panose="02020603050405020304" pitchFamily="18" charset="0"/>
                <a:cs typeface="Times New Roman" panose="02020603050405020304" pitchFamily="18" charset="0"/>
              </a:rPr>
              <a:t>A. </a:t>
            </a:r>
            <a:r>
              <a:rPr lang="en-US" dirty="0" err="1">
                <a:solidFill>
                  <a:schemeClr val="bg1"/>
                </a:solidFill>
                <a:latin typeface="Times New Roman" panose="02020603050405020304" pitchFamily="18" charset="0"/>
                <a:cs typeface="Times New Roman" panose="02020603050405020304" pitchFamily="18" charset="0"/>
              </a:rPr>
              <a:t>Nêu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nội</a:t>
            </a:r>
            <a:r>
              <a:rPr lang="en-US" dirty="0">
                <a:solidFill>
                  <a:schemeClr val="bg1"/>
                </a:solidFill>
                <a:latin typeface="Times New Roman" panose="02020603050405020304" pitchFamily="18" charset="0"/>
                <a:cs typeface="Times New Roman" panose="02020603050405020304" pitchFamily="18" charset="0"/>
              </a:rPr>
              <a:t> dung </a:t>
            </a:r>
            <a:r>
              <a:rPr lang="en-US" dirty="0" err="1">
                <a:solidFill>
                  <a:schemeClr val="bg1"/>
                </a:solidFill>
                <a:latin typeface="Times New Roman" panose="02020603050405020304" pitchFamily="18" charset="0"/>
                <a:cs typeface="Times New Roman" panose="02020603050405020304" pitchFamily="18" charset="0"/>
              </a:rPr>
              <a:t>chính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bài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báo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endParaRPr lang="en-US"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B. </a:t>
            </a:r>
            <a:r>
              <a:rPr lang="en-US" dirty="0" err="1">
                <a:solidFill>
                  <a:schemeClr val="bg1"/>
                </a:solidFill>
                <a:latin typeface="Times New Roman" panose="02020603050405020304" pitchFamily="18" charset="0"/>
                <a:cs typeface="Times New Roman" panose="02020603050405020304" pitchFamily="18" charset="0"/>
              </a:rPr>
              <a:t>Nêu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cụ</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nguyên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endParaRPr lang="en-US"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C. </a:t>
            </a:r>
            <a:r>
              <a:rPr lang="en-US" dirty="0" err="1">
                <a:solidFill>
                  <a:schemeClr val="bg1"/>
                </a:solidFill>
                <a:latin typeface="Times New Roman" panose="02020603050405020304" pitchFamily="18" charset="0"/>
                <a:cs typeface="Times New Roman" panose="02020603050405020304" pitchFamily="18" charset="0"/>
              </a:rPr>
              <a:t>Nêu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cụ</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diễn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biến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endParaRPr lang="en-US"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D. </a:t>
            </a:r>
            <a:r>
              <a:rPr lang="en-US" dirty="0" err="1">
                <a:solidFill>
                  <a:schemeClr val="bg1"/>
                </a:solidFill>
                <a:latin typeface="Times New Roman" panose="02020603050405020304" pitchFamily="18" charset="0"/>
                <a:cs typeface="Times New Roman" panose="02020603050405020304" pitchFamily="18" charset="0"/>
              </a:rPr>
              <a:t>Nêu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kết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quả</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81400" y="2807869"/>
            <a:ext cx="1340432"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A</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52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680146"/>
            <a:ext cx="7162800" cy="1708160"/>
          </a:xfrm>
          <a:prstGeom prst="rect">
            <a:avLst/>
          </a:prstGeom>
          <a:noFill/>
        </p:spPr>
        <p:txBody>
          <a:bodyPr wrap="square" rtlCol="0">
            <a:spAutoFit/>
          </a:bodyPr>
          <a:lstStyle/>
          <a:p>
            <a:pPr algn="ctr"/>
            <a:r>
              <a:rPr lang="en-US" sz="2100" dirty="0" err="1">
                <a:solidFill>
                  <a:schemeClr val="bg1"/>
                </a:solidFill>
                <a:latin typeface="Times New Roman" panose="02020603050405020304" pitchFamily="18" charset="0"/>
                <a:cs typeface="Times New Roman" panose="02020603050405020304" pitchFamily="18" charset="0"/>
              </a:rPr>
              <a:t>Văn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bản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cập</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đến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mấy</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tình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cờ</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và</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bất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ngờ</a:t>
            </a:r>
            <a:r>
              <a:rPr lang="en-US" sz="2100" dirty="0">
                <a:solidFill>
                  <a:schemeClr val="bg1"/>
                </a:solidFill>
                <a:latin typeface="Times New Roman" panose="02020603050405020304" pitchFamily="18" charset="0"/>
                <a:cs typeface="Times New Roman" panose="02020603050405020304" pitchFamily="18" charset="0"/>
              </a:rPr>
              <a:t>”?</a:t>
            </a:r>
          </a:p>
          <a:p>
            <a:pPr marL="457200" indent="-457200" algn="ctr">
              <a:buAutoNum type="alphaUcPeriod"/>
            </a:pPr>
            <a:r>
              <a:rPr lang="en-US" sz="2100" dirty="0">
                <a:solidFill>
                  <a:schemeClr val="bg1"/>
                </a:solidFill>
                <a:latin typeface="Times New Roman" panose="02020603050405020304" pitchFamily="18" charset="0"/>
                <a:cs typeface="Times New Roman" panose="02020603050405020304" pitchFamily="18" charset="0"/>
              </a:rPr>
              <a:t>Ba</a:t>
            </a: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Bốn</a:t>
            </a:r>
            <a:endParaRPr lang="en-US" sz="21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Năm</a:t>
            </a:r>
            <a:endParaRPr lang="en-US" sz="21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Sáu</a:t>
            </a:r>
            <a:endParaRPr lang="en-US" sz="21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33800" y="2963227"/>
            <a:ext cx="1011815" cy="461665"/>
          </a:xfrm>
          <a:prstGeom prst="rect">
            <a:avLst/>
          </a:prstGeom>
          <a:noFill/>
        </p:spPr>
        <p:txBody>
          <a:bodyPr wrap="none" rtlCol="0">
            <a:spAutoFit/>
          </a:bodyPr>
          <a:lstStyle/>
          <a:p>
            <a:r>
              <a:rPr lang="en-US" sz="2400" b="1" dirty="0">
                <a:solidFill>
                  <a:srgbClr val="0000FF"/>
                </a:solidFill>
              </a:rPr>
              <a:t>B. </a:t>
            </a:r>
            <a:r>
              <a:rPr lang="en-US" sz="2400" b="1" dirty="0" err="1">
                <a:solidFill>
                  <a:srgbClr val="0000FF"/>
                </a:solidFill>
              </a:rPr>
              <a:t>Bốn</a:t>
            </a:r>
            <a:endParaRPr lang="en-US" sz="2400" b="1" dirty="0">
              <a:solidFill>
                <a:srgbClr val="0000FF"/>
              </a:solidFill>
            </a:endParaRP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54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8699" y="657568"/>
            <a:ext cx="7086600" cy="1708160"/>
          </a:xfrm>
          <a:prstGeom prst="rect">
            <a:avLst/>
          </a:prstGeom>
          <a:noFill/>
        </p:spPr>
        <p:txBody>
          <a:bodyPr wrap="square" rtlCol="0">
            <a:spAutoFit/>
          </a:bodyPr>
          <a:lstStyle/>
          <a:p>
            <a:pPr algn="ctr"/>
            <a:r>
              <a:rPr lang="en-US" sz="2100" dirty="0" err="1">
                <a:solidFill>
                  <a:schemeClr val="bg1"/>
                </a:solidFill>
                <a:latin typeface="Times New Roman" panose="02020603050405020304" pitchFamily="18" charset="0"/>
                <a:cs typeface="Times New Roman" panose="02020603050405020304" pitchFamily="18" charset="0"/>
              </a:rPr>
              <a:t>Ở</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mỗi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tác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giả</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không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cập</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đến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thông</a:t>
            </a:r>
            <a:r>
              <a:rPr lang="en-US" sz="2100" dirty="0">
                <a:solidFill>
                  <a:schemeClr val="bg1"/>
                </a:solidFill>
                <a:latin typeface="Times New Roman" panose="02020603050405020304" pitchFamily="18" charset="0"/>
                <a:cs typeface="Times New Roman" panose="02020603050405020304" pitchFamily="18" charset="0"/>
              </a:rPr>
              <a:t> tin </a:t>
            </a:r>
            <a:r>
              <a:rPr lang="en-US" sz="2100" dirty="0" err="1">
                <a:solidFill>
                  <a:schemeClr val="bg1"/>
                </a:solidFill>
                <a:latin typeface="Times New Roman" panose="02020603050405020304" pitchFamily="18" charset="0"/>
                <a:cs typeface="Times New Roman" panose="02020603050405020304" pitchFamily="18" charset="0"/>
              </a:rPr>
              <a:t>nào</a:t>
            </a:r>
            <a:r>
              <a:rPr lang="en-US" sz="2100" dirty="0">
                <a:solidFill>
                  <a:schemeClr val="bg1"/>
                </a:solidFill>
                <a:latin typeface="Times New Roman" panose="02020603050405020304" pitchFamily="18" charset="0"/>
                <a:cs typeface="Times New Roman" panose="02020603050405020304" pitchFamily="18" charset="0"/>
              </a:rPr>
              <a:t> ?</a:t>
            </a: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Tên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người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endParaRPr lang="en-US" sz="21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Mục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đích</a:t>
            </a:r>
            <a:r>
              <a:rPr lang="en-US" sz="2100" dirty="0">
                <a:solidFill>
                  <a:schemeClr val="bg1"/>
                </a:solidFill>
                <a:latin typeface="Times New Roman" panose="02020603050405020304" pitchFamily="18" charset="0"/>
                <a:cs typeface="Times New Roman" panose="02020603050405020304" pitchFamily="18" charset="0"/>
              </a:rPr>
              <a:t> ban </a:t>
            </a:r>
            <a:r>
              <a:rPr lang="en-US" sz="2100" dirty="0" err="1">
                <a:solidFill>
                  <a:schemeClr val="bg1"/>
                </a:solidFill>
                <a:latin typeface="Times New Roman" panose="02020603050405020304" pitchFamily="18" charset="0"/>
                <a:cs typeface="Times New Roman" panose="02020603050405020304" pitchFamily="18" charset="0"/>
              </a:rPr>
              <a:t>đầu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endParaRPr lang="en-US" sz="21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Diễn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biến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và</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kết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quả</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endParaRPr lang="en-US" sz="21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100" dirty="0" err="1">
                <a:solidFill>
                  <a:schemeClr val="bg1"/>
                </a:solidFill>
                <a:latin typeface="Times New Roman" panose="02020603050405020304" pitchFamily="18" charset="0"/>
                <a:cs typeface="Times New Roman" panose="02020603050405020304" pitchFamily="18" charset="0"/>
              </a:rPr>
              <a:t>Quá</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trình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hoàn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thiện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sản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phẩm</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endParaRPr lang="en-US" sz="21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33800" y="2994920"/>
            <a:ext cx="1348446"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D</a:t>
            </a:r>
          </a:p>
        </p:txBody>
      </p:sp>
      <p:pic>
        <p:nvPicPr>
          <p:cNvPr id="1028" name="Picture 4"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51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742950"/>
            <a:ext cx="7162800" cy="1631216"/>
          </a:xfrm>
          <a:prstGeom prst="rect">
            <a:avLst/>
          </a:prstGeom>
          <a:noFill/>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Tác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báo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nổi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bật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nguyên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nhân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bằng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nào</a:t>
            </a:r>
            <a:r>
              <a:rPr lang="en-US" sz="2000" dirty="0">
                <a:solidFill>
                  <a:schemeClr val="bg1"/>
                </a:solidFill>
                <a:latin typeface="Times New Roman" panose="02020603050405020304" pitchFamily="18" charset="0"/>
                <a:cs typeface="Times New Roman" panose="02020603050405020304" pitchFamily="18" charset="0"/>
              </a:rPr>
              <a:t> ?</a:t>
            </a:r>
          </a:p>
          <a:p>
            <a:pPr marL="457200"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hoa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đậm</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đậm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nghiêng</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hoa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nghiêng</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hoa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thường</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05200" y="2855267"/>
            <a:ext cx="1340432"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A</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7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742950"/>
            <a:ext cx="7086600" cy="1631216"/>
          </a:xfrm>
          <a:prstGeom prst="rect">
            <a:avLst/>
          </a:prstGeom>
          <a:noFill/>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ngoặc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kép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bản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dùng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gì</a:t>
            </a:r>
            <a:r>
              <a:rPr lang="en-US" sz="2000" dirty="0">
                <a:solidFill>
                  <a:schemeClr val="bg1"/>
                </a:solidFill>
                <a:latin typeface="Times New Roman" panose="02020603050405020304" pitchFamily="18" charset="0"/>
                <a:cs typeface="Times New Roman" panose="02020603050405020304" pitchFamily="18" charset="0"/>
              </a:rPr>
              <a:t>?</a:t>
            </a:r>
          </a:p>
          <a:p>
            <a:pPr marL="457200" indent="-457200" algn="ctr">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lời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đối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thoại</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trích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dẫn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tiếp</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từ</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ngữ</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theo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nghĩa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biệt</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ctr">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minh</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33800" y="2886283"/>
            <a:ext cx="1317990"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C</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77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338" name="Picture 2" descr="Điểm lại top 10 phát minh làm thay đổi thế giới">
            <a:extLst>
              <a:ext uri="{FF2B5EF4-FFF2-40B4-BE49-F238E27FC236}">
                <a16:creationId xmlns:a16="http://schemas.microsoft.com/office/drawing/2014/main" id="{D9A743AF-EB61-B04B-835D-5076191788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2" r="5952" b="1"/>
          <a:stretch/>
        </p:blipFill>
        <p:spPr bwMode="auto">
          <a:xfrm>
            <a:off x="20" y="10"/>
            <a:ext cx="5527522" cy="514349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Phạm Tuyên và 2 giờ “thai nghén” ca khúc mừng chiến thắng | Góc nghệ sĩ |  TriThucCuocSong.vn">
            <a:extLst>
              <a:ext uri="{FF2B5EF4-FFF2-40B4-BE49-F238E27FC236}">
                <a16:creationId xmlns:a16="http://schemas.microsoft.com/office/drawing/2014/main" id="{8B84DD97-678D-AE4E-93E5-CE501E72C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 b="2570"/>
          <a:stretch/>
        </p:blipFill>
        <p:spPr bwMode="auto">
          <a:xfrm>
            <a:off x="5650992" y="10"/>
            <a:ext cx="3493008" cy="251001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Thủ tục xin gia nhập Liên đoàn Bóng đá Việt Nam thế nào?">
            <a:extLst>
              <a:ext uri="{FF2B5EF4-FFF2-40B4-BE49-F238E27FC236}">
                <a16:creationId xmlns:a16="http://schemas.microsoft.com/office/drawing/2014/main" id="{15A5F744-D3A3-BF45-8C57-ED8B1C2D7C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6849" b="-2"/>
          <a:stretch/>
        </p:blipFill>
        <p:spPr bwMode="auto">
          <a:xfrm>
            <a:off x="5650990" y="2633472"/>
            <a:ext cx="3493010" cy="25100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4CD6CEA-80B5-D641-BF53-03B38FA41D76}"/>
              </a:ext>
            </a:extLst>
          </p:cNvPr>
          <p:cNvSpPr/>
          <p:nvPr/>
        </p:nvSpPr>
        <p:spPr>
          <a:xfrm>
            <a:off x="457200" y="3028950"/>
            <a:ext cx="4876800" cy="1978042"/>
          </a:xfrm>
          <a:prstGeom prst="rect">
            <a:avLst/>
          </a:prstGeom>
          <a:solidFill>
            <a:schemeClr val="accent2">
              <a:lumMod val="20000"/>
              <a:lumOff val="80000"/>
            </a:schemeClr>
          </a:solidFill>
        </p:spPr>
        <p:txBody>
          <a:bodyPr wrap="square">
            <a:spAutoFit/>
          </a:bodyPr>
          <a:lstStyle/>
          <a:p>
            <a:pPr algn="just">
              <a:lnSpc>
                <a:spcPct val="115000"/>
              </a:lnSpc>
              <a:spcBef>
                <a:spcPts val="600"/>
              </a:spcBef>
              <a:spcAft>
                <a:spcPts val="600"/>
              </a:spcAft>
            </a:pPr>
            <a:r>
              <a:rPr lang="vi-VN" dirty="0">
                <a:solidFill>
                  <a:srgbClr val="000000"/>
                </a:solidFill>
                <a:latin typeface="Times New Roman" panose="02020603050405020304" pitchFamily="18" charset="0"/>
                <a:ea typeface="Calibri" panose="020F0502020204030204" pitchFamily="34" charset="0"/>
              </a:rPr>
              <a:t>Chỉ ra sự khác nhau trong cách trình bày thông tin giữa văn bản “Những phát minh tình cờ và bất ngờ” và hai văn bản “Phạm Tuyên và ca khúc mừng chiến thắng”, “Điều gì giúp bóng đá VN chiến thắng”? Cách trình bày của mỗi văn bản phù hợp với mục đích của văn bản như thế nào?</a:t>
            </a:r>
            <a:endParaRPr lang="en-VN"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57265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122CC8AA-5D22-EB44-A16F-D77E39D17927}"/>
              </a:ext>
            </a:extLst>
          </p:cNvPr>
          <p:cNvGraphicFramePr>
            <a:graphicFrameLocks noGrp="1"/>
          </p:cNvGraphicFramePr>
          <p:nvPr>
            <p:extLst>
              <p:ext uri="{D42A27DB-BD31-4B8C-83A1-F6EECF244321}">
                <p14:modId xmlns:p14="http://schemas.microsoft.com/office/powerpoint/2010/main" val="3070174159"/>
              </p:ext>
            </p:extLst>
          </p:nvPr>
        </p:nvGraphicFramePr>
        <p:xfrm>
          <a:off x="482600" y="831418"/>
          <a:ext cx="8178800" cy="3480664"/>
        </p:xfrm>
        <a:graphic>
          <a:graphicData uri="http://schemas.openxmlformats.org/drawingml/2006/table">
            <a:tbl>
              <a:tblPr firstRow="1" firstCol="1" bandRow="1"/>
              <a:tblGrid>
                <a:gridCol w="2712811">
                  <a:extLst>
                    <a:ext uri="{9D8B030D-6E8A-4147-A177-3AD203B41FA5}">
                      <a16:colId xmlns:a16="http://schemas.microsoft.com/office/drawing/2014/main" val="33398204"/>
                    </a:ext>
                  </a:extLst>
                </a:gridCol>
                <a:gridCol w="2749142">
                  <a:extLst>
                    <a:ext uri="{9D8B030D-6E8A-4147-A177-3AD203B41FA5}">
                      <a16:colId xmlns:a16="http://schemas.microsoft.com/office/drawing/2014/main" val="458390304"/>
                    </a:ext>
                  </a:extLst>
                </a:gridCol>
                <a:gridCol w="2716847">
                  <a:extLst>
                    <a:ext uri="{9D8B030D-6E8A-4147-A177-3AD203B41FA5}">
                      <a16:colId xmlns:a16="http://schemas.microsoft.com/office/drawing/2014/main" val="416244207"/>
                    </a:ext>
                  </a:extLst>
                </a:gridCol>
              </a:tblGrid>
              <a:tr h="1183472">
                <a:tc>
                  <a:txBody>
                    <a:bodyPr/>
                    <a:lstStyle/>
                    <a:p>
                      <a:pPr algn="ctr" fontAlgn="t">
                        <a:lnSpc>
                          <a:spcPct val="115000"/>
                        </a:lnSpc>
                        <a:spcBef>
                          <a:spcPts val="600"/>
                        </a:spcBef>
                        <a:spcAft>
                          <a:spcPts val="600"/>
                        </a:spcAft>
                      </a:pPr>
                      <a:r>
                        <a:rPr lang="vi-VN" sz="21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Những phát minh “tình cờ và bất ngờ”</a:t>
                      </a:r>
                      <a:endParaRPr lang="vi-VN" sz="2700" b="0" i="0" u="none" strike="noStrike">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600"/>
                        </a:spcBef>
                        <a:spcAft>
                          <a:spcPts val="600"/>
                        </a:spcAft>
                      </a:pPr>
                      <a:r>
                        <a:rPr lang="vi-VN" sz="21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Phạm Tuyên và ca khúc mừng chiến thắng</a:t>
                      </a:r>
                      <a:endParaRPr lang="vi-VN" sz="2700" b="0" i="0" u="none" strike="noStrike">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600"/>
                        </a:spcBef>
                        <a:spcAft>
                          <a:spcPts val="600"/>
                        </a:spcAft>
                      </a:pPr>
                      <a:r>
                        <a:rPr lang="vi-VN" sz="21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Điều gì giúp bóng đá VN chiến thắng</a:t>
                      </a:r>
                      <a:endParaRPr lang="vi-VN" sz="2700" b="0" i="0" u="none" strike="noStrike">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338924"/>
                  </a:ext>
                </a:extLst>
              </a:tr>
              <a:tr h="2297192">
                <a:tc>
                  <a:txBody>
                    <a:bodyPr/>
                    <a:lstStyle/>
                    <a:p>
                      <a:pPr algn="just" fontAlgn="t">
                        <a:lnSpc>
                          <a:spcPct val="115000"/>
                        </a:lnSpc>
                        <a:spcBef>
                          <a:spcPts val="600"/>
                        </a:spcBef>
                        <a:spcAft>
                          <a:spcPts val="600"/>
                        </a:spcAft>
                      </a:pPr>
                      <a:r>
                        <a:rPr lang="vi-VN" sz="21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Sử dụng phương pháp trình bày thông tin theo kiểu </a:t>
                      </a:r>
                      <a:r>
                        <a:rPr lang="vi-VN" sz="21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tóm tắt, liệt kê</a:t>
                      </a:r>
                      <a:r>
                        <a:rPr lang="vi-VN" sz="21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nội dung cần thông tin</a:t>
                      </a:r>
                      <a:endParaRPr lang="vi-VN" sz="2700" b="0" i="0" u="none" strike="noStrike">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r>
                        <a:rPr lang="vi-VN" sz="21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Trình bày thông tin </a:t>
                      </a:r>
                      <a:r>
                        <a:rPr lang="vi-VN" sz="2100" b="1"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theo trình tự nguyên nhân – diễn biến – kết quả</a:t>
                      </a:r>
                      <a:r>
                        <a:rPr lang="vi-VN" sz="21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vi-VN" sz="2700" b="0" i="0" u="none" strike="noStrike">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r>
                        <a:rPr lang="vi-VN" sz="21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Trình bày thông tin nguyên nhân – kết quả nhưng theo trình tự ngược, </a:t>
                      </a:r>
                      <a:r>
                        <a:rPr lang="vi-VN" sz="2100" b="1"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trình bày kết quả trước rồi lí giải nguyên nhân.</a:t>
                      </a:r>
                      <a:endParaRPr lang="vi-VN" sz="2700" b="0" i="0" u="none" strike="noStrike" dirty="0">
                        <a:effectLst/>
                        <a:latin typeface="Arial" panose="020B0604020202020204" pitchFamily="34" charset="0"/>
                      </a:endParaRPr>
                    </a:p>
                  </a:txBody>
                  <a:tcPr marL="103763" marR="103763" marT="144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152127"/>
                  </a:ext>
                </a:extLst>
              </a:tr>
            </a:tbl>
          </a:graphicData>
        </a:graphic>
      </p:graphicFrame>
    </p:spTree>
    <p:extLst>
      <p:ext uri="{BB962C8B-B14F-4D97-AF65-F5344CB8AC3E}">
        <p14:creationId xmlns:p14="http://schemas.microsoft.com/office/powerpoint/2010/main" val="2101474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16 phát minh &amp;amp;quot;tình cờ và bất ngờ&amp;amp;quot; nhưng đã thay đổi cả thế giới">
            <a:extLst>
              <a:ext uri="{FF2B5EF4-FFF2-40B4-BE49-F238E27FC236}">
                <a16:creationId xmlns:a16="http://schemas.microsoft.com/office/drawing/2014/main" id="{D8BDB72E-1AFD-5341-92C7-09CE2D1E35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49" r="4" b="10853"/>
          <a:stretch/>
        </p:blipFill>
        <p:spPr bwMode="auto">
          <a:xfrm>
            <a:off x="3871539" y="2454441"/>
            <a:ext cx="4579036" cy="26890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21 phát minh &amp;amp;quot;tình cờ và bất ngờ&amp;amp;quot; nhưng đã thay đổi cả thế giới - KhoaHoc.tv">
            <a:extLst>
              <a:ext uri="{FF2B5EF4-FFF2-40B4-BE49-F238E27FC236}">
                <a16:creationId xmlns:a16="http://schemas.microsoft.com/office/drawing/2014/main" id="{5235F9B0-99A9-4744-9006-9C84A055C5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31" r="2" b="16426"/>
          <a:stretch/>
        </p:blipFill>
        <p:spPr bwMode="auto">
          <a:xfrm>
            <a:off x="20" y="6"/>
            <a:ext cx="5459914" cy="2921502"/>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Cách sử dụng giấy nhớ tiết kiệm, hiệu quả &amp;amp;gt; Cho thuê máy photocopy Hà Nội,  các tỉnh">
            <a:extLst>
              <a:ext uri="{FF2B5EF4-FFF2-40B4-BE49-F238E27FC236}">
                <a16:creationId xmlns:a16="http://schemas.microsoft.com/office/drawing/2014/main" id="{2CC7BCC8-B0E8-884E-8126-6978ACB512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954" r="-2" b="9623"/>
          <a:stretch/>
        </p:blipFill>
        <p:spPr bwMode="auto">
          <a:xfrm>
            <a:off x="5593726" y="-16910"/>
            <a:ext cx="2856849" cy="23546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Cách làm khoai tây chiên lát mỏng thơm ngon, giòn tan, ăn là nghiền">
            <a:extLst>
              <a:ext uri="{FF2B5EF4-FFF2-40B4-BE49-F238E27FC236}">
                <a16:creationId xmlns:a16="http://schemas.microsoft.com/office/drawing/2014/main" id="{AEF3BB25-7A58-AB43-9003-A832F43C00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86" r="-2" b="13070"/>
          <a:stretch/>
        </p:blipFill>
        <p:spPr bwMode="auto">
          <a:xfrm>
            <a:off x="20" y="3049331"/>
            <a:ext cx="3750870" cy="20941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67928" y="0"/>
            <a:ext cx="576072" cy="51435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67DDA8-D226-8948-9222-DB92366E2419}"/>
              </a:ext>
            </a:extLst>
          </p:cNvPr>
          <p:cNvSpPr/>
          <p:nvPr/>
        </p:nvSpPr>
        <p:spPr>
          <a:xfrm>
            <a:off x="2286884" y="1905509"/>
            <a:ext cx="4572000" cy="1332481"/>
          </a:xfrm>
          <a:prstGeom prst="rect">
            <a:avLst/>
          </a:prstGeom>
          <a:solidFill>
            <a:schemeClr val="accent2">
              <a:lumMod val="20000"/>
              <a:lumOff val="80000"/>
            </a:schemeClr>
          </a:solidFill>
        </p:spPr>
        <p:txBody>
          <a:bodyPr>
            <a:spAutoFit/>
          </a:bodyPr>
          <a:lstStyle/>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rPr>
              <a:t>Trong số những phát minh được nhắc đến trong văn bản, em thích phát minh nào nhất? Vì sao?</a:t>
            </a:r>
            <a:endParaRPr lang="en-VN" sz="24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43734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BD4F5A3-849C-9F47-B9AE-E734F373B5BF}"/>
              </a:ext>
            </a:extLst>
          </p:cNvPr>
          <p:cNvSpPr/>
          <p:nvPr/>
        </p:nvSpPr>
        <p:spPr>
          <a:xfrm>
            <a:off x="228600" y="209550"/>
            <a:ext cx="8686800" cy="4724400"/>
          </a:xfrm>
          <a:prstGeom prst="roundRect">
            <a:avLst>
              <a:gd name="adj" fmla="val 75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Picture 3" descr="A toy doll holding a baseball bat&#10;&#10;Description automatically generated with medium confidence">
            <a:extLst>
              <a:ext uri="{FF2B5EF4-FFF2-40B4-BE49-F238E27FC236}">
                <a16:creationId xmlns:a16="http://schemas.microsoft.com/office/drawing/2014/main" id="{81990B87-DF95-3744-8818-60F69A8B2D00}"/>
              </a:ext>
            </a:extLst>
          </p:cNvPr>
          <p:cNvPicPr>
            <a:picLocks noChangeAspect="1"/>
          </p:cNvPicPr>
          <p:nvPr/>
        </p:nvPicPr>
        <p:blipFill rotWithShape="1">
          <a:blip r:embed="rId3">
            <a:extLst>
              <a:ext uri="{28A0092B-C50C-407E-A947-70E740481C1C}">
                <a14:useLocalDpi xmlns:a14="http://schemas.microsoft.com/office/drawing/2010/main" val="0"/>
              </a:ext>
            </a:extLst>
          </a:blip>
          <a:srcRect b="10417"/>
          <a:stretch/>
        </p:blipFill>
        <p:spPr>
          <a:xfrm>
            <a:off x="3886200" y="-704850"/>
            <a:ext cx="6193465" cy="5548313"/>
          </a:xfrm>
          <a:prstGeom prst="rect">
            <a:avLst/>
          </a:prstGeom>
        </p:spPr>
      </p:pic>
      <p:sp>
        <p:nvSpPr>
          <p:cNvPr id="3" name="Oval Callout 2">
            <a:extLst>
              <a:ext uri="{FF2B5EF4-FFF2-40B4-BE49-F238E27FC236}">
                <a16:creationId xmlns:a16="http://schemas.microsoft.com/office/drawing/2014/main" id="{F3E8663C-48FC-2848-BDD5-3F57543B1C41}"/>
              </a:ext>
            </a:extLst>
          </p:cNvPr>
          <p:cNvSpPr/>
          <p:nvPr/>
        </p:nvSpPr>
        <p:spPr>
          <a:xfrm>
            <a:off x="838200" y="819150"/>
            <a:ext cx="4191000" cy="2895600"/>
          </a:xfrm>
          <a:prstGeom prst="wedgeEllipseCallout">
            <a:avLst>
              <a:gd name="adj1" fmla="val 61500"/>
              <a:gd name="adj2" fmla="val 2853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VN" sz="3200" dirty="0">
                <a:solidFill>
                  <a:schemeClr val="bg2"/>
                </a:solidFill>
                <a:latin typeface="Times New Roman" panose="02020603050405020304" pitchFamily="18" charset="0"/>
                <a:ea typeface="Calibri" panose="020F0502020204030204" pitchFamily="34" charset="0"/>
              </a:rPr>
              <a:t>Thử đoán xem tác giả phát minh ra chúng là người như thế nào ?</a:t>
            </a:r>
            <a:endParaRPr lang="en-VN" sz="3200" dirty="0">
              <a:solidFill>
                <a:schemeClr val="bg2"/>
              </a:solidFill>
            </a:endParaRPr>
          </a:p>
        </p:txBody>
      </p:sp>
    </p:spTree>
    <p:extLst>
      <p:ext uri="{BB962C8B-B14F-4D97-AF65-F5344CB8AC3E}">
        <p14:creationId xmlns:p14="http://schemas.microsoft.com/office/powerpoint/2010/main" val="12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10309" y="1905526"/>
            <a:ext cx="897873" cy="1107996"/>
          </a:xfrm>
          <a:prstGeom prst="rect">
            <a:avLst/>
          </a:prstGeom>
        </p:spPr>
        <p:txBody>
          <a:bodyPr wrap="none">
            <a:spAutoFit/>
          </a:bodyPr>
          <a:lstStyle/>
          <a:p>
            <a:pPr algn="ctr"/>
            <a:r>
              <a:rPr lang="en-US" altLang="zh-CN"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V.</a:t>
            </a:r>
            <a:endParaRPr lang="zh-CN" altLang="en-US"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3767747" y="2010256"/>
            <a:ext cx="2337499" cy="707886"/>
          </a:xfrm>
          <a:prstGeom prst="rect">
            <a:avLst/>
          </a:prstGeom>
          <a:noFill/>
        </p:spPr>
        <p:txBody>
          <a:bodyPr wrap="none" rtlCol="0">
            <a:spAutoFit/>
          </a:bodyPr>
          <a:lstStyle/>
          <a:p>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Vận</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dụng</a:t>
            </a:r>
            <a:endParaRPr lang="zh-CN" altLang="en-US"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3810521" y="2718142"/>
            <a:ext cx="3158454" cy="45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3834373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410" name="Picture 2" descr="Ảnh chụp ly kem kiwi tươi tự chế | Thư viện stock vector đẹp miễn phí">
            <a:extLst>
              <a:ext uri="{FF2B5EF4-FFF2-40B4-BE49-F238E27FC236}">
                <a16:creationId xmlns:a16="http://schemas.microsoft.com/office/drawing/2014/main" id="{BE59067B-CF67-F54E-A33A-95D8071FE0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89" b="13341"/>
          <a:stretch/>
        </p:blipFill>
        <p:spPr bwMode="auto">
          <a:xfrm>
            <a:off x="20" y="961"/>
            <a:ext cx="9143980" cy="51425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21B798E-4C06-7048-8D1D-3E882491158D}"/>
              </a:ext>
            </a:extLst>
          </p:cNvPr>
          <p:cNvSpPr/>
          <p:nvPr/>
        </p:nvSpPr>
        <p:spPr>
          <a:xfrm>
            <a:off x="304800" y="2266950"/>
            <a:ext cx="5715000" cy="2592505"/>
          </a:xfrm>
          <a:custGeom>
            <a:avLst/>
            <a:gdLst>
              <a:gd name="connsiteX0" fmla="*/ 0 w 5715000"/>
              <a:gd name="connsiteY0" fmla="*/ 0 h 2592505"/>
              <a:gd name="connsiteX1" fmla="*/ 400050 w 5715000"/>
              <a:gd name="connsiteY1" fmla="*/ 0 h 2592505"/>
              <a:gd name="connsiteX2" fmla="*/ 1028700 w 5715000"/>
              <a:gd name="connsiteY2" fmla="*/ 0 h 2592505"/>
              <a:gd name="connsiteX3" fmla="*/ 1543050 w 5715000"/>
              <a:gd name="connsiteY3" fmla="*/ 0 h 2592505"/>
              <a:gd name="connsiteX4" fmla="*/ 2114550 w 5715000"/>
              <a:gd name="connsiteY4" fmla="*/ 0 h 2592505"/>
              <a:gd name="connsiteX5" fmla="*/ 2800350 w 5715000"/>
              <a:gd name="connsiteY5" fmla="*/ 0 h 2592505"/>
              <a:gd name="connsiteX6" fmla="*/ 3257550 w 5715000"/>
              <a:gd name="connsiteY6" fmla="*/ 0 h 2592505"/>
              <a:gd name="connsiteX7" fmla="*/ 3886200 w 5715000"/>
              <a:gd name="connsiteY7" fmla="*/ 0 h 2592505"/>
              <a:gd name="connsiteX8" fmla="*/ 4343400 w 5715000"/>
              <a:gd name="connsiteY8" fmla="*/ 0 h 2592505"/>
              <a:gd name="connsiteX9" fmla="*/ 4914900 w 5715000"/>
              <a:gd name="connsiteY9" fmla="*/ 0 h 2592505"/>
              <a:gd name="connsiteX10" fmla="*/ 5715000 w 5715000"/>
              <a:gd name="connsiteY10" fmla="*/ 0 h 2592505"/>
              <a:gd name="connsiteX11" fmla="*/ 5715000 w 5715000"/>
              <a:gd name="connsiteY11" fmla="*/ 440726 h 2592505"/>
              <a:gd name="connsiteX12" fmla="*/ 5715000 w 5715000"/>
              <a:gd name="connsiteY12" fmla="*/ 1011077 h 2592505"/>
              <a:gd name="connsiteX13" fmla="*/ 5715000 w 5715000"/>
              <a:gd name="connsiteY13" fmla="*/ 1529578 h 2592505"/>
              <a:gd name="connsiteX14" fmla="*/ 5715000 w 5715000"/>
              <a:gd name="connsiteY14" fmla="*/ 2099929 h 2592505"/>
              <a:gd name="connsiteX15" fmla="*/ 5715000 w 5715000"/>
              <a:gd name="connsiteY15" fmla="*/ 2592505 h 2592505"/>
              <a:gd name="connsiteX16" fmla="*/ 5200650 w 5715000"/>
              <a:gd name="connsiteY16" fmla="*/ 2592505 h 2592505"/>
              <a:gd name="connsiteX17" fmla="*/ 4686300 w 5715000"/>
              <a:gd name="connsiteY17" fmla="*/ 2592505 h 2592505"/>
              <a:gd name="connsiteX18" fmla="*/ 4057650 w 5715000"/>
              <a:gd name="connsiteY18" fmla="*/ 2592505 h 2592505"/>
              <a:gd name="connsiteX19" fmla="*/ 3486150 w 5715000"/>
              <a:gd name="connsiteY19" fmla="*/ 2592505 h 2592505"/>
              <a:gd name="connsiteX20" fmla="*/ 2800350 w 5715000"/>
              <a:gd name="connsiteY20" fmla="*/ 2592505 h 2592505"/>
              <a:gd name="connsiteX21" fmla="*/ 2114550 w 5715000"/>
              <a:gd name="connsiteY21" fmla="*/ 2592505 h 2592505"/>
              <a:gd name="connsiteX22" fmla="*/ 1485900 w 5715000"/>
              <a:gd name="connsiteY22" fmla="*/ 2592505 h 2592505"/>
              <a:gd name="connsiteX23" fmla="*/ 857250 w 5715000"/>
              <a:gd name="connsiteY23" fmla="*/ 2592505 h 2592505"/>
              <a:gd name="connsiteX24" fmla="*/ 0 w 5715000"/>
              <a:gd name="connsiteY24" fmla="*/ 2592505 h 2592505"/>
              <a:gd name="connsiteX25" fmla="*/ 0 w 5715000"/>
              <a:gd name="connsiteY25" fmla="*/ 2125854 h 2592505"/>
              <a:gd name="connsiteX26" fmla="*/ 0 w 5715000"/>
              <a:gd name="connsiteY26" fmla="*/ 1607353 h 2592505"/>
              <a:gd name="connsiteX27" fmla="*/ 0 w 5715000"/>
              <a:gd name="connsiteY27" fmla="*/ 1088852 h 2592505"/>
              <a:gd name="connsiteX28" fmla="*/ 0 w 5715000"/>
              <a:gd name="connsiteY28" fmla="*/ 648126 h 2592505"/>
              <a:gd name="connsiteX29" fmla="*/ 0 w 5715000"/>
              <a:gd name="connsiteY29" fmla="*/ 0 h 259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15000" h="2592505" fill="none" extrusionOk="0">
                <a:moveTo>
                  <a:pt x="0" y="0"/>
                </a:moveTo>
                <a:cubicBezTo>
                  <a:pt x="96344" y="-35643"/>
                  <a:pt x="269403" y="23110"/>
                  <a:pt x="400050" y="0"/>
                </a:cubicBezTo>
                <a:cubicBezTo>
                  <a:pt x="530697" y="-23110"/>
                  <a:pt x="853320" y="33079"/>
                  <a:pt x="1028700" y="0"/>
                </a:cubicBezTo>
                <a:cubicBezTo>
                  <a:pt x="1204080" y="-33079"/>
                  <a:pt x="1329997" y="7116"/>
                  <a:pt x="1543050" y="0"/>
                </a:cubicBezTo>
                <a:cubicBezTo>
                  <a:pt x="1756103" y="-7116"/>
                  <a:pt x="1887659" y="57859"/>
                  <a:pt x="2114550" y="0"/>
                </a:cubicBezTo>
                <a:cubicBezTo>
                  <a:pt x="2341441" y="-57859"/>
                  <a:pt x="2479799" y="4210"/>
                  <a:pt x="2800350" y="0"/>
                </a:cubicBezTo>
                <a:cubicBezTo>
                  <a:pt x="3120901" y="-4210"/>
                  <a:pt x="3030597" y="20419"/>
                  <a:pt x="3257550" y="0"/>
                </a:cubicBezTo>
                <a:cubicBezTo>
                  <a:pt x="3484503" y="-20419"/>
                  <a:pt x="3677658" y="65226"/>
                  <a:pt x="3886200" y="0"/>
                </a:cubicBezTo>
                <a:cubicBezTo>
                  <a:pt x="4094742" y="-65226"/>
                  <a:pt x="4174109" y="21163"/>
                  <a:pt x="4343400" y="0"/>
                </a:cubicBezTo>
                <a:cubicBezTo>
                  <a:pt x="4512691" y="-21163"/>
                  <a:pt x="4777899" y="62942"/>
                  <a:pt x="4914900" y="0"/>
                </a:cubicBezTo>
                <a:cubicBezTo>
                  <a:pt x="5051901" y="-62942"/>
                  <a:pt x="5547285" y="89895"/>
                  <a:pt x="5715000" y="0"/>
                </a:cubicBezTo>
                <a:cubicBezTo>
                  <a:pt x="5743335" y="171756"/>
                  <a:pt x="5696576" y="250318"/>
                  <a:pt x="5715000" y="440726"/>
                </a:cubicBezTo>
                <a:cubicBezTo>
                  <a:pt x="5733424" y="631134"/>
                  <a:pt x="5691596" y="785247"/>
                  <a:pt x="5715000" y="1011077"/>
                </a:cubicBezTo>
                <a:cubicBezTo>
                  <a:pt x="5738404" y="1236907"/>
                  <a:pt x="5673193" y="1387473"/>
                  <a:pt x="5715000" y="1529578"/>
                </a:cubicBezTo>
                <a:cubicBezTo>
                  <a:pt x="5756807" y="1671683"/>
                  <a:pt x="5710137" y="1862307"/>
                  <a:pt x="5715000" y="2099929"/>
                </a:cubicBezTo>
                <a:cubicBezTo>
                  <a:pt x="5719863" y="2337551"/>
                  <a:pt x="5696215" y="2484104"/>
                  <a:pt x="5715000" y="2592505"/>
                </a:cubicBezTo>
                <a:cubicBezTo>
                  <a:pt x="5609007" y="2648782"/>
                  <a:pt x="5322439" y="2549429"/>
                  <a:pt x="5200650" y="2592505"/>
                </a:cubicBezTo>
                <a:cubicBezTo>
                  <a:pt x="5078861" y="2635581"/>
                  <a:pt x="4890280" y="2587391"/>
                  <a:pt x="4686300" y="2592505"/>
                </a:cubicBezTo>
                <a:cubicBezTo>
                  <a:pt x="4482320" y="2597619"/>
                  <a:pt x="4364040" y="2550046"/>
                  <a:pt x="4057650" y="2592505"/>
                </a:cubicBezTo>
                <a:cubicBezTo>
                  <a:pt x="3751260" y="2634964"/>
                  <a:pt x="3675441" y="2573307"/>
                  <a:pt x="3486150" y="2592505"/>
                </a:cubicBezTo>
                <a:cubicBezTo>
                  <a:pt x="3296859" y="2611703"/>
                  <a:pt x="3129096" y="2535729"/>
                  <a:pt x="2800350" y="2592505"/>
                </a:cubicBezTo>
                <a:cubicBezTo>
                  <a:pt x="2471604" y="2649281"/>
                  <a:pt x="2376540" y="2516481"/>
                  <a:pt x="2114550" y="2592505"/>
                </a:cubicBezTo>
                <a:cubicBezTo>
                  <a:pt x="1852560" y="2668529"/>
                  <a:pt x="1697094" y="2534228"/>
                  <a:pt x="1485900" y="2592505"/>
                </a:cubicBezTo>
                <a:cubicBezTo>
                  <a:pt x="1274706" y="2650782"/>
                  <a:pt x="1055717" y="2591248"/>
                  <a:pt x="857250" y="2592505"/>
                </a:cubicBezTo>
                <a:cubicBezTo>
                  <a:pt x="658783" y="2593762"/>
                  <a:pt x="343608" y="2501073"/>
                  <a:pt x="0" y="2592505"/>
                </a:cubicBezTo>
                <a:cubicBezTo>
                  <a:pt x="-51615" y="2492593"/>
                  <a:pt x="24338" y="2280625"/>
                  <a:pt x="0" y="2125854"/>
                </a:cubicBezTo>
                <a:cubicBezTo>
                  <a:pt x="-24338" y="1971083"/>
                  <a:pt x="47903" y="1766803"/>
                  <a:pt x="0" y="1607353"/>
                </a:cubicBezTo>
                <a:cubicBezTo>
                  <a:pt x="-47903" y="1447903"/>
                  <a:pt x="21784" y="1323146"/>
                  <a:pt x="0" y="1088852"/>
                </a:cubicBezTo>
                <a:cubicBezTo>
                  <a:pt x="-21784" y="854558"/>
                  <a:pt x="41281" y="798838"/>
                  <a:pt x="0" y="648126"/>
                </a:cubicBezTo>
                <a:cubicBezTo>
                  <a:pt x="-41281" y="497414"/>
                  <a:pt x="21693" y="138218"/>
                  <a:pt x="0" y="0"/>
                </a:cubicBezTo>
                <a:close/>
              </a:path>
              <a:path w="5715000" h="2592505" stroke="0" extrusionOk="0">
                <a:moveTo>
                  <a:pt x="0" y="0"/>
                </a:moveTo>
                <a:cubicBezTo>
                  <a:pt x="133199" y="-51655"/>
                  <a:pt x="396165" y="51053"/>
                  <a:pt x="514350" y="0"/>
                </a:cubicBezTo>
                <a:cubicBezTo>
                  <a:pt x="632535" y="-51053"/>
                  <a:pt x="751198" y="21839"/>
                  <a:pt x="914400" y="0"/>
                </a:cubicBezTo>
                <a:cubicBezTo>
                  <a:pt x="1077602" y="-21839"/>
                  <a:pt x="1259660" y="3533"/>
                  <a:pt x="1600200" y="0"/>
                </a:cubicBezTo>
                <a:cubicBezTo>
                  <a:pt x="1940740" y="-3533"/>
                  <a:pt x="1877352" y="11907"/>
                  <a:pt x="2114550" y="0"/>
                </a:cubicBezTo>
                <a:cubicBezTo>
                  <a:pt x="2351748" y="-11907"/>
                  <a:pt x="2397831" y="59479"/>
                  <a:pt x="2628900" y="0"/>
                </a:cubicBezTo>
                <a:cubicBezTo>
                  <a:pt x="2859969" y="-59479"/>
                  <a:pt x="3027716" y="39583"/>
                  <a:pt x="3314700" y="0"/>
                </a:cubicBezTo>
                <a:cubicBezTo>
                  <a:pt x="3601684" y="-39583"/>
                  <a:pt x="3638315" y="16443"/>
                  <a:pt x="3771900" y="0"/>
                </a:cubicBezTo>
                <a:cubicBezTo>
                  <a:pt x="3905485" y="-16443"/>
                  <a:pt x="4202353" y="80439"/>
                  <a:pt x="4457700" y="0"/>
                </a:cubicBezTo>
                <a:cubicBezTo>
                  <a:pt x="4713047" y="-80439"/>
                  <a:pt x="4838191" y="29029"/>
                  <a:pt x="5143500" y="0"/>
                </a:cubicBezTo>
                <a:cubicBezTo>
                  <a:pt x="5448809" y="-29029"/>
                  <a:pt x="5483930" y="6061"/>
                  <a:pt x="5715000" y="0"/>
                </a:cubicBezTo>
                <a:cubicBezTo>
                  <a:pt x="5723735" y="176310"/>
                  <a:pt x="5695265" y="290661"/>
                  <a:pt x="5715000" y="570351"/>
                </a:cubicBezTo>
                <a:cubicBezTo>
                  <a:pt x="5734735" y="850041"/>
                  <a:pt x="5693854" y="897092"/>
                  <a:pt x="5715000" y="1114777"/>
                </a:cubicBezTo>
                <a:cubicBezTo>
                  <a:pt x="5736146" y="1332462"/>
                  <a:pt x="5689686" y="1419189"/>
                  <a:pt x="5715000" y="1555503"/>
                </a:cubicBezTo>
                <a:cubicBezTo>
                  <a:pt x="5740314" y="1691817"/>
                  <a:pt x="5699569" y="1829185"/>
                  <a:pt x="5715000" y="2074004"/>
                </a:cubicBezTo>
                <a:cubicBezTo>
                  <a:pt x="5730431" y="2318823"/>
                  <a:pt x="5691603" y="2377680"/>
                  <a:pt x="5715000" y="2592505"/>
                </a:cubicBezTo>
                <a:cubicBezTo>
                  <a:pt x="5429410" y="2629006"/>
                  <a:pt x="5313749" y="2538802"/>
                  <a:pt x="5143500" y="2592505"/>
                </a:cubicBezTo>
                <a:cubicBezTo>
                  <a:pt x="4973251" y="2646208"/>
                  <a:pt x="4695104" y="2513897"/>
                  <a:pt x="4457700" y="2592505"/>
                </a:cubicBezTo>
                <a:cubicBezTo>
                  <a:pt x="4220296" y="2671113"/>
                  <a:pt x="4052372" y="2533375"/>
                  <a:pt x="3886200" y="2592505"/>
                </a:cubicBezTo>
                <a:cubicBezTo>
                  <a:pt x="3720028" y="2651635"/>
                  <a:pt x="3623887" y="2568294"/>
                  <a:pt x="3486150" y="2592505"/>
                </a:cubicBezTo>
                <a:cubicBezTo>
                  <a:pt x="3348413" y="2616716"/>
                  <a:pt x="3132798" y="2591178"/>
                  <a:pt x="3028950" y="2592505"/>
                </a:cubicBezTo>
                <a:cubicBezTo>
                  <a:pt x="2925102" y="2593832"/>
                  <a:pt x="2560875" y="2592305"/>
                  <a:pt x="2343150" y="2592505"/>
                </a:cubicBezTo>
                <a:cubicBezTo>
                  <a:pt x="2125425" y="2592705"/>
                  <a:pt x="2052202" y="2580338"/>
                  <a:pt x="1771650" y="2592505"/>
                </a:cubicBezTo>
                <a:cubicBezTo>
                  <a:pt x="1491098" y="2604672"/>
                  <a:pt x="1474589" y="2566096"/>
                  <a:pt x="1314450" y="2592505"/>
                </a:cubicBezTo>
                <a:cubicBezTo>
                  <a:pt x="1154311" y="2618914"/>
                  <a:pt x="893278" y="2577671"/>
                  <a:pt x="742950" y="2592505"/>
                </a:cubicBezTo>
                <a:cubicBezTo>
                  <a:pt x="592622" y="2607339"/>
                  <a:pt x="223836" y="2588773"/>
                  <a:pt x="0" y="2592505"/>
                </a:cubicBezTo>
                <a:cubicBezTo>
                  <a:pt x="-35307" y="2418991"/>
                  <a:pt x="27281" y="2340015"/>
                  <a:pt x="0" y="2151779"/>
                </a:cubicBezTo>
                <a:cubicBezTo>
                  <a:pt x="-27281" y="1963543"/>
                  <a:pt x="54949" y="1862514"/>
                  <a:pt x="0" y="1607353"/>
                </a:cubicBezTo>
                <a:cubicBezTo>
                  <a:pt x="-54949" y="1352192"/>
                  <a:pt x="46015" y="1317179"/>
                  <a:pt x="0" y="1140702"/>
                </a:cubicBezTo>
                <a:cubicBezTo>
                  <a:pt x="-46015" y="964225"/>
                  <a:pt x="5907" y="688209"/>
                  <a:pt x="0" y="570351"/>
                </a:cubicBezTo>
                <a:cubicBezTo>
                  <a:pt x="-5907" y="452493"/>
                  <a:pt x="10322" y="247989"/>
                  <a:pt x="0" y="0"/>
                </a:cubicBezTo>
                <a:close/>
              </a:path>
            </a:pathLst>
          </a:custGeom>
          <a:solidFill>
            <a:schemeClr val="bg2"/>
          </a:solid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HS xem video và thực hiện tại nhà các sản phẩm, sau đó chia sẻ với các bạn trong lớp, có hình ảnh hoặc video minh hoạ: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Tự làm kem</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Tự làm các sản phẩm từ đất nặn</a:t>
            </a:r>
            <a:endParaRPr lang="en-VN"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0000"/>
                </a:solidFill>
                <a:latin typeface="Times New Roman" panose="02020603050405020304" pitchFamily="18" charset="0"/>
                <a:ea typeface="Calibri" panose="020F0502020204030204" pitchFamily="34" charset="0"/>
              </a:rPr>
              <a:t>- Tự làm khoai tây chiên</a:t>
            </a:r>
            <a:r>
              <a:rPr lang="en-VN" sz="2400" dirty="0"/>
              <a:t> </a:t>
            </a:r>
          </a:p>
        </p:txBody>
      </p:sp>
    </p:spTree>
    <p:extLst>
      <p:ext uri="{BB962C8B-B14F-4D97-AF65-F5344CB8AC3E}">
        <p14:creationId xmlns:p14="http://schemas.microsoft.com/office/powerpoint/2010/main" val="3011691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3187883" y="1672259"/>
            <a:ext cx="1375261" cy="1226699"/>
            <a:chOff x="3019011" y="1562514"/>
            <a:chExt cx="1543050" cy="1376363"/>
          </a:xfrm>
        </p:grpSpPr>
        <p:sp>
          <p:nvSpPr>
            <p:cNvPr id="4" name="Rectangle 3"/>
            <p:cNvSpPr/>
            <p:nvPr/>
          </p:nvSpPr>
          <p:spPr>
            <a:xfrm>
              <a:off x="3019011" y="1562514"/>
              <a:ext cx="13716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nvGrpSpPr>
            <p:cNvPr id="3" name="Group 22"/>
            <p:cNvGrpSpPr/>
            <p:nvPr/>
          </p:nvGrpSpPr>
          <p:grpSpPr>
            <a:xfrm flipH="1">
              <a:off x="4390611" y="1562515"/>
              <a:ext cx="171450" cy="1376362"/>
              <a:chOff x="1447799" y="1047750"/>
              <a:chExt cx="609602" cy="3352800"/>
            </a:xfrm>
            <a:solidFill>
              <a:schemeClr val="accent1">
                <a:lumMod val="75000"/>
              </a:schemeClr>
            </a:solidFill>
          </p:grpSpPr>
          <p:sp>
            <p:nvSpPr>
              <p:cNvPr id="24" name="Flowchart: Manual Input 23"/>
              <p:cNvSpPr/>
              <p:nvPr/>
            </p:nvSpPr>
            <p:spPr bwMode="auto">
              <a:xfrm>
                <a:off x="1447799" y="1047750"/>
                <a:ext cx="609602" cy="2514600"/>
              </a:xfrm>
              <a:prstGeom prst="flowChartManualInput">
                <a:avLst/>
              </a:prstGeom>
              <a:grp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5" name="Flowchart: Manual Input 24"/>
              <p:cNvSpPr/>
              <p:nvPr/>
            </p:nvSpPr>
            <p:spPr bwMode="auto">
              <a:xfrm rot="10800000" flipH="1">
                <a:off x="1447799" y="1885950"/>
                <a:ext cx="609602" cy="2514600"/>
              </a:xfrm>
              <a:prstGeom prst="flowChartManualInput">
                <a:avLst/>
              </a:prstGeom>
              <a:grp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13" name="Group 40"/>
          <p:cNvGrpSpPr/>
          <p:nvPr/>
        </p:nvGrpSpPr>
        <p:grpSpPr>
          <a:xfrm>
            <a:off x="3187883" y="2893604"/>
            <a:ext cx="1375261" cy="1228398"/>
            <a:chOff x="3019011" y="2932872"/>
            <a:chExt cx="1543050" cy="1378268"/>
          </a:xfrm>
        </p:grpSpPr>
        <p:sp>
          <p:nvSpPr>
            <p:cNvPr id="7" name="Rectangle 6"/>
            <p:cNvSpPr/>
            <p:nvPr/>
          </p:nvSpPr>
          <p:spPr>
            <a:xfrm>
              <a:off x="3019011" y="2932872"/>
              <a:ext cx="13716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nvGrpSpPr>
            <p:cNvPr id="14" name="Group 25"/>
            <p:cNvGrpSpPr/>
            <p:nvPr/>
          </p:nvGrpSpPr>
          <p:grpSpPr>
            <a:xfrm flipH="1">
              <a:off x="4390611" y="2934778"/>
              <a:ext cx="171450" cy="1376362"/>
              <a:chOff x="1447799" y="1047750"/>
              <a:chExt cx="609602" cy="3352800"/>
            </a:xfrm>
            <a:solidFill>
              <a:schemeClr val="accent2">
                <a:lumMod val="75000"/>
              </a:schemeClr>
            </a:solidFill>
          </p:grpSpPr>
          <p:sp>
            <p:nvSpPr>
              <p:cNvPr id="27" name="Flowchart: Manual Input 26"/>
              <p:cNvSpPr/>
              <p:nvPr/>
            </p:nvSpPr>
            <p:spPr bwMode="auto">
              <a:xfrm>
                <a:off x="1447799" y="1047750"/>
                <a:ext cx="609602" cy="2514600"/>
              </a:xfrm>
              <a:prstGeom prst="flowChartManualInput">
                <a:avLst/>
              </a:prstGeom>
              <a:solidFill>
                <a:schemeClr val="accent2">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8" name="Flowchart: Manual Input 27"/>
              <p:cNvSpPr/>
              <p:nvPr/>
            </p:nvSpPr>
            <p:spPr bwMode="auto">
              <a:xfrm rot="10800000" flipH="1">
                <a:off x="1447799" y="1885950"/>
                <a:ext cx="609602" cy="2514600"/>
              </a:xfrm>
              <a:prstGeom prst="flowChartManualInput">
                <a:avLst/>
              </a:prstGeom>
              <a:solidFill>
                <a:schemeClr val="accent2">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22" name="Group 41"/>
          <p:cNvGrpSpPr/>
          <p:nvPr/>
        </p:nvGrpSpPr>
        <p:grpSpPr>
          <a:xfrm>
            <a:off x="4563144" y="1672259"/>
            <a:ext cx="1375261" cy="1226699"/>
            <a:chOff x="4562061" y="1562514"/>
            <a:chExt cx="1543050" cy="1376363"/>
          </a:xfrm>
        </p:grpSpPr>
        <p:sp>
          <p:nvSpPr>
            <p:cNvPr id="9" name="Rectangle 8"/>
            <p:cNvSpPr/>
            <p:nvPr/>
          </p:nvSpPr>
          <p:spPr>
            <a:xfrm flipH="1">
              <a:off x="4733511" y="1562514"/>
              <a:ext cx="13716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nvGrpSpPr>
            <p:cNvPr id="23" name="Group 28"/>
            <p:cNvGrpSpPr/>
            <p:nvPr/>
          </p:nvGrpSpPr>
          <p:grpSpPr>
            <a:xfrm>
              <a:off x="4562061" y="1562515"/>
              <a:ext cx="171450" cy="1376362"/>
              <a:chOff x="1447799" y="1047750"/>
              <a:chExt cx="609602" cy="3352800"/>
            </a:xfrm>
            <a:solidFill>
              <a:schemeClr val="accent3">
                <a:lumMod val="75000"/>
              </a:schemeClr>
            </a:solidFill>
          </p:grpSpPr>
          <p:sp>
            <p:nvSpPr>
              <p:cNvPr id="30" name="Flowchart: Manual Input 29"/>
              <p:cNvSpPr/>
              <p:nvPr/>
            </p:nvSpPr>
            <p:spPr bwMode="auto">
              <a:xfrm>
                <a:off x="1447799" y="1047750"/>
                <a:ext cx="609602" cy="2514600"/>
              </a:xfrm>
              <a:prstGeom prst="flowChartManualInput">
                <a:avLst/>
              </a:prstGeom>
              <a:solidFill>
                <a:schemeClr val="accent2">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1" name="Flowchart: Manual Input 30"/>
              <p:cNvSpPr/>
              <p:nvPr/>
            </p:nvSpPr>
            <p:spPr bwMode="auto">
              <a:xfrm rot="10800000" flipH="1">
                <a:off x="1447799" y="1885950"/>
                <a:ext cx="609602" cy="2514600"/>
              </a:xfrm>
              <a:prstGeom prst="flowChartManualInput">
                <a:avLst/>
              </a:prstGeom>
              <a:solidFill>
                <a:schemeClr val="accent2">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26" name="Group 42"/>
          <p:cNvGrpSpPr/>
          <p:nvPr/>
        </p:nvGrpSpPr>
        <p:grpSpPr>
          <a:xfrm>
            <a:off x="4563144" y="2893604"/>
            <a:ext cx="1375261" cy="1228398"/>
            <a:chOff x="4562061" y="2932872"/>
            <a:chExt cx="1543050" cy="1378268"/>
          </a:xfrm>
        </p:grpSpPr>
        <p:sp>
          <p:nvSpPr>
            <p:cNvPr id="11" name="Rectangle 10"/>
            <p:cNvSpPr/>
            <p:nvPr/>
          </p:nvSpPr>
          <p:spPr>
            <a:xfrm flipH="1">
              <a:off x="4733511" y="2932872"/>
              <a:ext cx="13716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nvGrpSpPr>
            <p:cNvPr id="29" name="Group 31"/>
            <p:cNvGrpSpPr/>
            <p:nvPr/>
          </p:nvGrpSpPr>
          <p:grpSpPr>
            <a:xfrm>
              <a:off x="4562061" y="2934778"/>
              <a:ext cx="171450" cy="1376362"/>
              <a:chOff x="1447799" y="1047750"/>
              <a:chExt cx="609602" cy="3352800"/>
            </a:xfrm>
            <a:solidFill>
              <a:schemeClr val="accent4">
                <a:lumMod val="75000"/>
              </a:schemeClr>
            </a:solidFill>
          </p:grpSpPr>
          <p:sp>
            <p:nvSpPr>
              <p:cNvPr id="33" name="Flowchart: Manual Input 32"/>
              <p:cNvSpPr/>
              <p:nvPr/>
            </p:nvSpPr>
            <p:spPr bwMode="auto">
              <a:xfrm>
                <a:off x="1447799" y="1047750"/>
                <a:ext cx="609602" cy="2514600"/>
              </a:xfrm>
              <a:prstGeom prst="flowChartManualInput">
                <a:avLst/>
              </a:prstGeom>
              <a:solidFill>
                <a:schemeClr val="accent1">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4" name="Flowchart: Manual Input 33"/>
              <p:cNvSpPr/>
              <p:nvPr/>
            </p:nvSpPr>
            <p:spPr bwMode="auto">
              <a:xfrm rot="10800000" flipH="1">
                <a:off x="1447799" y="1885950"/>
                <a:ext cx="609602" cy="2514600"/>
              </a:xfrm>
              <a:prstGeom prst="flowChartManualInput">
                <a:avLst/>
              </a:prstGeom>
              <a:solidFill>
                <a:schemeClr val="accent1">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sp>
        <p:nvSpPr>
          <p:cNvPr id="5" name="Round Same Side Corner Rectangle 4"/>
          <p:cNvSpPr/>
          <p:nvPr/>
        </p:nvSpPr>
        <p:spPr>
          <a:xfrm rot="5400000">
            <a:off x="3008807" y="1623283"/>
            <a:ext cx="655371" cy="132040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6" name="Freeform 24"/>
          <p:cNvSpPr>
            <a:spLocks noEditPoints="1"/>
          </p:cNvSpPr>
          <p:nvPr/>
        </p:nvSpPr>
        <p:spPr bwMode="auto">
          <a:xfrm>
            <a:off x="3527453" y="2092962"/>
            <a:ext cx="350889" cy="38104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p:spPr>
        <p:txBody>
          <a:bodyPr vert="horz" wrap="square" lIns="81497" tIns="40749" rIns="81497" bIns="40749" numCol="1" anchor="t" anchorCtr="0" compatLnSpc="1">
            <a:prstTxWarp prst="textNoShape">
              <a:avLst/>
            </a:prstTxWarp>
          </a:bodyPr>
          <a:lstStyle/>
          <a:p>
            <a:pP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8" name="Round Same Side Corner Rectangle 7"/>
          <p:cNvSpPr/>
          <p:nvPr/>
        </p:nvSpPr>
        <p:spPr>
          <a:xfrm rot="5400000">
            <a:off x="3008807" y="2844631"/>
            <a:ext cx="655371" cy="132040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0" name="Round Same Side Corner Rectangle 9"/>
          <p:cNvSpPr/>
          <p:nvPr/>
        </p:nvSpPr>
        <p:spPr>
          <a:xfrm rot="16200000" flipH="1">
            <a:off x="5472002" y="1623283"/>
            <a:ext cx="655371" cy="1320407"/>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2" name="Round Same Side Corner Rectangle 11"/>
          <p:cNvSpPr/>
          <p:nvPr/>
        </p:nvSpPr>
        <p:spPr>
          <a:xfrm rot="16200000" flipH="1">
            <a:off x="5472002" y="2844631"/>
            <a:ext cx="655371" cy="132040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5" name="Text Placeholder 3"/>
          <p:cNvSpPr txBox="1">
            <a:spLocks/>
          </p:cNvSpPr>
          <p:nvPr/>
        </p:nvSpPr>
        <p:spPr>
          <a:xfrm>
            <a:off x="2807321" y="2160046"/>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950">
              <a:lnSpc>
                <a:spcPct val="120000"/>
              </a:lnSpc>
              <a:spcBef>
                <a:spcPct val="20000"/>
              </a:spcBef>
              <a:defRPr/>
            </a:pPr>
            <a:r>
              <a:rPr lang="en-US" sz="23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01</a:t>
            </a:r>
          </a:p>
        </p:txBody>
      </p:sp>
      <p:sp>
        <p:nvSpPr>
          <p:cNvPr id="16" name="Text Placeholder 3"/>
          <p:cNvSpPr txBox="1">
            <a:spLocks/>
          </p:cNvSpPr>
          <p:nvPr/>
        </p:nvSpPr>
        <p:spPr>
          <a:xfrm>
            <a:off x="2807321" y="3381395"/>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950">
              <a:lnSpc>
                <a:spcPct val="120000"/>
              </a:lnSpc>
              <a:spcBef>
                <a:spcPct val="20000"/>
              </a:spcBef>
              <a:defRPr/>
            </a:pPr>
            <a:r>
              <a:rPr lang="en-US" sz="23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02</a:t>
            </a:r>
          </a:p>
        </p:txBody>
      </p:sp>
      <p:sp>
        <p:nvSpPr>
          <p:cNvPr id="17" name="Text Placeholder 3"/>
          <p:cNvSpPr txBox="1">
            <a:spLocks/>
          </p:cNvSpPr>
          <p:nvPr/>
        </p:nvSpPr>
        <p:spPr>
          <a:xfrm>
            <a:off x="5976378" y="2160046"/>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950">
              <a:lnSpc>
                <a:spcPct val="120000"/>
              </a:lnSpc>
              <a:spcBef>
                <a:spcPct val="20000"/>
              </a:spcBef>
              <a:defRPr/>
            </a:pPr>
            <a:r>
              <a:rPr lang="en-US" sz="23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03</a:t>
            </a:r>
          </a:p>
        </p:txBody>
      </p:sp>
      <p:sp>
        <p:nvSpPr>
          <p:cNvPr id="18" name="Text Placeholder 3"/>
          <p:cNvSpPr txBox="1">
            <a:spLocks/>
          </p:cNvSpPr>
          <p:nvPr/>
        </p:nvSpPr>
        <p:spPr>
          <a:xfrm>
            <a:off x="5976378" y="3381395"/>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950">
              <a:lnSpc>
                <a:spcPct val="120000"/>
              </a:lnSpc>
              <a:spcBef>
                <a:spcPct val="20000"/>
              </a:spcBef>
              <a:defRPr/>
            </a:pPr>
            <a:r>
              <a:rPr lang="en-US" sz="23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04</a:t>
            </a:r>
          </a:p>
        </p:txBody>
      </p:sp>
      <p:sp>
        <p:nvSpPr>
          <p:cNvPr id="19" name="Freeform 144"/>
          <p:cNvSpPr>
            <a:spLocks noEditPoints="1"/>
          </p:cNvSpPr>
          <p:nvPr/>
        </p:nvSpPr>
        <p:spPr bwMode="auto">
          <a:xfrm>
            <a:off x="3425581" y="3335512"/>
            <a:ext cx="390506" cy="338642"/>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p:spPr>
        <p:txBody>
          <a:bodyPr vert="horz" wrap="square" lIns="81497" tIns="40749" rIns="81497" bIns="40749" numCol="1" anchor="t" anchorCtr="0" compatLnSpc="1">
            <a:prstTxWarp prst="textNoShape">
              <a:avLst/>
            </a:prstTxWarp>
          </a:bodyPr>
          <a:lstStyle/>
          <a:p>
            <a:pP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0" name="Freeform 166"/>
          <p:cNvSpPr>
            <a:spLocks noEditPoints="1"/>
          </p:cNvSpPr>
          <p:nvPr/>
        </p:nvSpPr>
        <p:spPr bwMode="auto">
          <a:xfrm>
            <a:off x="5259264" y="2108745"/>
            <a:ext cx="346924" cy="349476"/>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solidFill>
          <a:ln w="9525">
            <a:noFill/>
            <a:round/>
            <a:headEnd/>
            <a:tailEnd/>
          </a:ln>
        </p:spPr>
        <p:txBody>
          <a:bodyPr vert="horz" wrap="square" lIns="81497" tIns="40749" rIns="81497" bIns="40749" numCol="1" anchor="t" anchorCtr="0" compatLnSpc="1">
            <a:prstTxWarp prst="textNoShape">
              <a:avLst/>
            </a:prstTxWarp>
          </a:bodyPr>
          <a:lstStyle/>
          <a:p>
            <a:pP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1" name="Freeform 234"/>
          <p:cNvSpPr>
            <a:spLocks/>
          </p:cNvSpPr>
          <p:nvPr/>
        </p:nvSpPr>
        <p:spPr bwMode="auto">
          <a:xfrm>
            <a:off x="5259263" y="3311702"/>
            <a:ext cx="381079" cy="386263"/>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headEnd/>
            <a:tailEnd/>
          </a:ln>
        </p:spPr>
        <p:txBody>
          <a:bodyPr vert="horz" wrap="square" lIns="81497" tIns="40749" rIns="81497" bIns="40749" numCol="1" anchor="t" anchorCtr="0" compatLnSpc="1">
            <a:prstTxWarp prst="textNoShape">
              <a:avLst/>
            </a:prstTxWarp>
          </a:bodyPr>
          <a:lstStyle/>
          <a:p>
            <a:pP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5" name="TextBox 34"/>
          <p:cNvSpPr txBox="1"/>
          <p:nvPr/>
        </p:nvSpPr>
        <p:spPr>
          <a:xfrm>
            <a:off x="304800" y="3098630"/>
            <a:ext cx="2216206" cy="812402"/>
          </a:xfrm>
          <a:prstGeom prst="rect">
            <a:avLst/>
          </a:prstGeom>
          <a:noFill/>
        </p:spPr>
        <p:txBody>
          <a:bodyPr wrap="square" lIns="0" tIns="0" rIns="0" bIns="0" rtlCol="0">
            <a:spAutoFit/>
          </a:bodyPr>
          <a:lstStyle/>
          <a:p>
            <a:pPr algn="r">
              <a:lnSpc>
                <a:spcPct val="120000"/>
              </a:lnSpc>
            </a:pP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Tự</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làm</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sản</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phẩm</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vận</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dụng</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ở</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nhà</a:t>
            </a:r>
            <a:endPar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6" name="TextBox 35"/>
          <p:cNvSpPr txBox="1"/>
          <p:nvPr/>
        </p:nvSpPr>
        <p:spPr>
          <a:xfrm>
            <a:off x="228744" y="1859238"/>
            <a:ext cx="2317873" cy="812402"/>
          </a:xfrm>
          <a:prstGeom prst="rect">
            <a:avLst/>
          </a:prstGeom>
          <a:noFill/>
        </p:spPr>
        <p:txBody>
          <a:bodyPr wrap="square" lIns="0" tIns="0" rIns="0" bIns="0" rtlCol="0">
            <a:spAutoFit/>
          </a:bodyPr>
          <a:lstStyle/>
          <a:p>
            <a:pPr algn="r">
              <a:lnSpc>
                <a:spcPct val="120000"/>
              </a:lnSpc>
            </a:pP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Nắm</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vững</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nội</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dung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của</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bài</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học</a:t>
            </a:r>
            <a:endParaRPr lang="en-US"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8" name="TextBox 37"/>
          <p:cNvSpPr txBox="1"/>
          <p:nvPr/>
        </p:nvSpPr>
        <p:spPr>
          <a:xfrm>
            <a:off x="6579671" y="1877282"/>
            <a:ext cx="1901870" cy="812402"/>
          </a:xfrm>
          <a:prstGeom prst="rect">
            <a:avLst/>
          </a:prstGeom>
          <a:noFill/>
        </p:spPr>
        <p:txBody>
          <a:bodyPr wrap="square" lIns="0" tIns="0" rIns="0" bIns="0" rtlCol="0">
            <a:spAutoFit/>
          </a:bodyPr>
          <a:lstStyle/>
          <a:p>
            <a:pPr>
              <a:lnSpc>
                <a:spcPct val="120000"/>
              </a:lnSpc>
            </a:pP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Đọc</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trước</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bài</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tiếp</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theo</a:t>
            </a:r>
            <a:endPar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40" name="TextBox 39">
            <a:extLst>
              <a:ext uri="{FF2B5EF4-FFF2-40B4-BE49-F238E27FC236}">
                <a16:creationId xmlns:a16="http://schemas.microsoft.com/office/drawing/2014/main" id="{67E50EBE-F30C-1948-A4DC-C904E57BAC98}"/>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04A9D4F5-F324-EB47-A686-B9275C4F1068}"/>
              </a:ext>
            </a:extLst>
          </p:cNvPr>
          <p:cNvSpPr txBox="1"/>
          <p:nvPr/>
        </p:nvSpPr>
        <p:spPr>
          <a:xfrm>
            <a:off x="2521006" y="532466"/>
            <a:ext cx="4203517" cy="584775"/>
          </a:xfrm>
          <a:prstGeom prst="rect">
            <a:avLst/>
          </a:prstGeom>
          <a:noFill/>
        </p:spPr>
        <p:txBody>
          <a:bodyPr wrap="square" rtlCol="0">
            <a:spAutoFit/>
          </a:bodyPr>
          <a:lstStyle/>
          <a:p>
            <a:pPr algn="ctr"/>
            <a:r>
              <a:rPr lang="en-VN" sz="3200" b="1" dirty="0">
                <a:latin typeface="Times New Roman" panose="02020603050405020304" pitchFamily="18" charset="0"/>
                <a:cs typeface="Times New Roman" panose="02020603050405020304" pitchFamily="18" charset="0"/>
              </a:rPr>
              <a:t>Hướng dẫn tự học</a:t>
            </a:r>
          </a:p>
        </p:txBody>
      </p:sp>
    </p:spTree>
    <p:extLst>
      <p:ext uri="{BB962C8B-B14F-4D97-AF65-F5344CB8AC3E}">
        <p14:creationId xmlns:p14="http://schemas.microsoft.com/office/powerpoint/2010/main" val="3939145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2" presetClass="entr" presetSubtype="8" accel="50000" decel="5000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accel="50000" decel="5000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par>
                                <p:cTn id="52" presetID="2" presetClass="entr" presetSubtype="8" accel="50000" decel="5000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 presetClass="entr" presetSubtype="2" accel="50000" decel="50000"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1+#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2" accel="50000" decel="5000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1+#ppt_w/2"/>
                                          </p:val>
                                        </p:tav>
                                        <p:tav tm="100000">
                                          <p:val>
                                            <p:strVal val="#ppt_x"/>
                                          </p:val>
                                        </p:tav>
                                      </p:tavLst>
                                    </p:anim>
                                    <p:anim calcmode="lin" valueType="num">
                                      <p:cBhvr additive="base">
                                        <p:cTn id="65" dur="500" fill="hold"/>
                                        <p:tgtEl>
                                          <p:spTgt spid="10"/>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53"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par>
                          <p:cTn id="72" fill="hold">
                            <p:stCondLst>
                              <p:cond delay="5500"/>
                            </p:stCondLst>
                            <p:childTnLst>
                              <p:par>
                                <p:cTn id="73" presetID="53"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2" presetClass="entr" presetSubtype="2" accel="50000" decel="50000"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 calcmode="lin" valueType="num">
                                      <p:cBhvr additive="base">
                                        <p:cTn id="80" dur="500" fill="hold"/>
                                        <p:tgtEl>
                                          <p:spTgt spid="38"/>
                                        </p:tgtEl>
                                        <p:attrNameLst>
                                          <p:attrName>ppt_x</p:attrName>
                                        </p:attrNameLst>
                                      </p:cBhvr>
                                      <p:tavLst>
                                        <p:tav tm="0">
                                          <p:val>
                                            <p:strVal val="1+#ppt_w/2"/>
                                          </p:val>
                                        </p:tav>
                                        <p:tav tm="100000">
                                          <p:val>
                                            <p:strVal val="#ppt_x"/>
                                          </p:val>
                                        </p:tav>
                                      </p:tavLst>
                                    </p:anim>
                                    <p:anim calcmode="lin" valueType="num">
                                      <p:cBhvr additive="base">
                                        <p:cTn id="81" dur="500" fill="hold"/>
                                        <p:tgtEl>
                                          <p:spTgt spid="38"/>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 presetClass="entr" presetSubtype="2" accel="50000" decel="50000" fill="hold"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1+#ppt_w/2"/>
                                          </p:val>
                                        </p:tav>
                                        <p:tav tm="100000">
                                          <p:val>
                                            <p:strVal val="#ppt_x"/>
                                          </p:val>
                                        </p:tav>
                                      </p:tavLst>
                                    </p:anim>
                                    <p:anim calcmode="lin" valueType="num">
                                      <p:cBhvr additive="base">
                                        <p:cTn id="86" dur="500" fill="hold"/>
                                        <p:tgtEl>
                                          <p:spTgt spid="26"/>
                                        </p:tgtEl>
                                        <p:attrNameLst>
                                          <p:attrName>ppt_y</p:attrName>
                                        </p:attrNameLst>
                                      </p:cBhvr>
                                      <p:tavLst>
                                        <p:tav tm="0">
                                          <p:val>
                                            <p:strVal val="#ppt_y"/>
                                          </p:val>
                                        </p:tav>
                                        <p:tav tm="100000">
                                          <p:val>
                                            <p:strVal val="#ppt_y"/>
                                          </p:val>
                                        </p:tav>
                                      </p:tavLst>
                                    </p:anim>
                                  </p:childTnLst>
                                </p:cTn>
                              </p:par>
                            </p:childTnLst>
                          </p:cTn>
                        </p:par>
                        <p:par>
                          <p:cTn id="87" fill="hold">
                            <p:stCondLst>
                              <p:cond delay="6500"/>
                            </p:stCondLst>
                            <p:childTnLst>
                              <p:par>
                                <p:cTn id="88" presetID="2" presetClass="entr" presetSubtype="2" accel="50000" decel="50000"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additive="base">
                                        <p:cTn id="90" dur="500" fill="hold"/>
                                        <p:tgtEl>
                                          <p:spTgt spid="12"/>
                                        </p:tgtEl>
                                        <p:attrNameLst>
                                          <p:attrName>ppt_x</p:attrName>
                                        </p:attrNameLst>
                                      </p:cBhvr>
                                      <p:tavLst>
                                        <p:tav tm="0">
                                          <p:val>
                                            <p:strVal val="1+#ppt_w/2"/>
                                          </p:val>
                                        </p:tav>
                                        <p:tav tm="100000">
                                          <p:val>
                                            <p:strVal val="#ppt_x"/>
                                          </p:val>
                                        </p:tav>
                                      </p:tavLst>
                                    </p:anim>
                                    <p:anim calcmode="lin" valueType="num">
                                      <p:cBhvr additive="base">
                                        <p:cTn id="91" dur="500" fill="hold"/>
                                        <p:tgtEl>
                                          <p:spTgt spid="12"/>
                                        </p:tgtEl>
                                        <p:attrNameLst>
                                          <p:attrName>ppt_y</p:attrName>
                                        </p:attrNameLst>
                                      </p:cBhvr>
                                      <p:tavLst>
                                        <p:tav tm="0">
                                          <p:val>
                                            <p:strVal val="#ppt_y"/>
                                          </p:val>
                                        </p:tav>
                                        <p:tav tm="100000">
                                          <p:val>
                                            <p:strVal val="#ppt_y"/>
                                          </p:val>
                                        </p:tav>
                                      </p:tavLst>
                                    </p:anim>
                                  </p:childTnLst>
                                </p:cTn>
                              </p:par>
                            </p:childTnLst>
                          </p:cTn>
                        </p:par>
                        <p:par>
                          <p:cTn id="92" fill="hold">
                            <p:stCondLst>
                              <p:cond delay="7000"/>
                            </p:stCondLst>
                            <p:childTnLst>
                              <p:par>
                                <p:cTn id="93" presetID="53" presetClass="entr" presetSubtype="0"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p:cTn id="95" dur="500" fill="hold"/>
                                        <p:tgtEl>
                                          <p:spTgt spid="21"/>
                                        </p:tgtEl>
                                        <p:attrNameLst>
                                          <p:attrName>ppt_w</p:attrName>
                                        </p:attrNameLst>
                                      </p:cBhvr>
                                      <p:tavLst>
                                        <p:tav tm="0">
                                          <p:val>
                                            <p:fltVal val="0"/>
                                          </p:val>
                                        </p:tav>
                                        <p:tav tm="100000">
                                          <p:val>
                                            <p:strVal val="#ppt_w"/>
                                          </p:val>
                                        </p:tav>
                                      </p:tavLst>
                                    </p:anim>
                                    <p:anim calcmode="lin" valueType="num">
                                      <p:cBhvr>
                                        <p:cTn id="96" dur="500" fill="hold"/>
                                        <p:tgtEl>
                                          <p:spTgt spid="21"/>
                                        </p:tgtEl>
                                        <p:attrNameLst>
                                          <p:attrName>ppt_h</p:attrName>
                                        </p:attrNameLst>
                                      </p:cBhvr>
                                      <p:tavLst>
                                        <p:tav tm="0">
                                          <p:val>
                                            <p:fltVal val="0"/>
                                          </p:val>
                                        </p:tav>
                                        <p:tav tm="100000">
                                          <p:val>
                                            <p:strVal val="#ppt_h"/>
                                          </p:val>
                                        </p:tav>
                                      </p:tavLst>
                                    </p:anim>
                                    <p:animEffect transition="in" filter="fade">
                                      <p:cBhvr>
                                        <p:cTn id="97" dur="500"/>
                                        <p:tgtEl>
                                          <p:spTgt spid="21"/>
                                        </p:tgtEl>
                                      </p:cBhvr>
                                    </p:animEffect>
                                  </p:childTnLst>
                                </p:cTn>
                              </p:par>
                            </p:childTnLst>
                          </p:cTn>
                        </p:par>
                        <p:par>
                          <p:cTn id="98" fill="hold">
                            <p:stCondLst>
                              <p:cond delay="7500"/>
                            </p:stCondLst>
                            <p:childTnLst>
                              <p:par>
                                <p:cTn id="99" presetID="53" presetClass="entr" presetSubtype="0"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2" grpId="0" animBg="1"/>
      <p:bldP spid="15" grpId="0"/>
      <p:bldP spid="16" grpId="0"/>
      <p:bldP spid="17" grpId="0"/>
      <p:bldP spid="18" grpId="0"/>
      <p:bldP spid="19" grpId="0" animBg="1"/>
      <p:bldP spid="20" grpId="0" animBg="1"/>
      <p:bldP spid="21" grpId="0" animBg="1"/>
      <p:bldP spid="35" grpId="0"/>
      <p:bldP spid="36" grpId="0"/>
      <p:bldP spid="3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5">
            <a:extLst>
              <a:ext uri="{FF2B5EF4-FFF2-40B4-BE49-F238E27FC236}">
                <a16:creationId xmlns:a16="http://schemas.microsoft.com/office/drawing/2014/main" id="{E22F00DE-5070-E743-A447-54C075FEDA54}"/>
              </a:ext>
            </a:extLst>
          </p:cNvPr>
          <p:cNvSpPr txBox="1"/>
          <p:nvPr/>
        </p:nvSpPr>
        <p:spPr>
          <a:xfrm>
            <a:off x="2362200" y="1428750"/>
            <a:ext cx="4788307" cy="1815882"/>
          </a:xfrm>
          <a:prstGeom prst="rect">
            <a:avLst/>
          </a:prstGeom>
          <a:noFill/>
        </p:spPr>
        <p:txBody>
          <a:bodyPr wrap="square" rtlCol="0">
            <a:spAutoFit/>
          </a:bodyPr>
          <a:lstStyle/>
          <a:p>
            <a:pPr algn="ct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Chúc</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các</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em</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p>
          <a:p>
            <a:pPr algn="ct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học</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tốt</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5600" b="1" i="1" dirty="0" err="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nhé</a:t>
            </a:r>
            <a:r>
              <a:rPr lang="en-US" altLang="zh-CN"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rPr>
              <a:t> !</a:t>
            </a:r>
            <a:endParaRPr lang="zh-CN" altLang="en-US" sz="5600" b="1" i="1"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42237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76">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Những phát minh của người Anh làm thay đổi thế giới - Tư vấn">
            <a:extLst>
              <a:ext uri="{FF2B5EF4-FFF2-40B4-BE49-F238E27FC236}">
                <a16:creationId xmlns:a16="http://schemas.microsoft.com/office/drawing/2014/main" id="{262EC336-DC21-274C-893B-91E6A71F2F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39" r="34885" b="-4"/>
          <a:stretch/>
        </p:blipFill>
        <p:spPr bwMode="auto">
          <a:xfrm>
            <a:off x="137090" y="1919020"/>
            <a:ext cx="2120899" cy="27989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46 nhà phát minh và bậc thầy đồng hồ vĩ đại nhất (Phần 1)">
            <a:extLst>
              <a:ext uri="{FF2B5EF4-FFF2-40B4-BE49-F238E27FC236}">
                <a16:creationId xmlns:a16="http://schemas.microsoft.com/office/drawing/2014/main" id="{C99108B2-B40E-5240-9372-D5FFBE6B18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815" r="23606" b="2"/>
          <a:stretch/>
        </p:blipFill>
        <p:spPr bwMode="auto">
          <a:xfrm>
            <a:off x="2385570" y="1919020"/>
            <a:ext cx="2120898" cy="27989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phát minh thay đổi cả thế giới, nhưng từng bị coi là điên rồ | VOV.VN">
            <a:extLst>
              <a:ext uri="{FF2B5EF4-FFF2-40B4-BE49-F238E27FC236}">
                <a16:creationId xmlns:a16="http://schemas.microsoft.com/office/drawing/2014/main" id="{2FF9E972-79E4-A341-83F9-7BFDAA8202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687" r="26690" b="3"/>
          <a:stretch/>
        </p:blipFill>
        <p:spPr bwMode="auto">
          <a:xfrm>
            <a:off x="4634049" y="1919020"/>
            <a:ext cx="2120899" cy="279891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6 phát minh chính góp phần thay đổi thế giới của Edison">
            <a:extLst>
              <a:ext uri="{FF2B5EF4-FFF2-40B4-BE49-F238E27FC236}">
                <a16:creationId xmlns:a16="http://schemas.microsoft.com/office/drawing/2014/main" id="{2D168781-0C4F-4640-935B-E69D967327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603" r="24607" b="3"/>
          <a:stretch/>
        </p:blipFill>
        <p:spPr bwMode="auto">
          <a:xfrm>
            <a:off x="6882529" y="1919020"/>
            <a:ext cx="2120899" cy="27989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B0F4962C-D4E2-AB4D-B8C7-C62E22F1E4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68" y="57150"/>
            <a:ext cx="8839200" cy="1511300"/>
          </a:xfrm>
          <a:prstGeom prst="rect">
            <a:avLst/>
          </a:prstGeom>
        </p:spPr>
      </p:pic>
      <p:sp>
        <p:nvSpPr>
          <p:cNvPr id="7" name="TextBox 6">
            <a:extLst>
              <a:ext uri="{FF2B5EF4-FFF2-40B4-BE49-F238E27FC236}">
                <a16:creationId xmlns:a16="http://schemas.microsoft.com/office/drawing/2014/main" id="{45A4027C-6A4C-5240-8F9D-BA9212AC9435}"/>
              </a:ext>
            </a:extLst>
          </p:cNvPr>
          <p:cNvSpPr txBox="1"/>
          <p:nvPr/>
        </p:nvSpPr>
        <p:spPr>
          <a:xfrm>
            <a:off x="5082275" y="1109601"/>
            <a:ext cx="3810000" cy="461665"/>
          </a:xfrm>
          <a:prstGeom prst="rect">
            <a:avLst/>
          </a:prstGeom>
          <a:noFill/>
        </p:spPr>
        <p:txBody>
          <a:bodyPr wrap="square" rtlCol="0">
            <a:spAutoFit/>
          </a:bodyPr>
          <a:lstStyle/>
          <a:p>
            <a:pPr algn="ctr"/>
            <a:r>
              <a:rPr lang="en-VN" sz="2400" dirty="0">
                <a:latin typeface="Times New Roman" panose="02020603050405020304" pitchFamily="18" charset="0"/>
                <a:cs typeface="Times New Roman" panose="02020603050405020304" pitchFamily="18" charset="0"/>
              </a:rPr>
              <a:t>(Lược trích theo khoahoc.tv)</a:t>
            </a:r>
          </a:p>
        </p:txBody>
      </p:sp>
    </p:spTree>
    <p:extLst>
      <p:ext uri="{BB962C8B-B14F-4D97-AF65-F5344CB8AC3E}">
        <p14:creationId xmlns:p14="http://schemas.microsoft.com/office/powerpoint/2010/main" val="1768376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95600" y="1276350"/>
            <a:ext cx="1495922" cy="584775"/>
          </a:xfrm>
          <a:prstGeom prst="rect">
            <a:avLst/>
          </a:prstGeom>
        </p:spPr>
        <p:txBody>
          <a:bodyPr wrap="none">
            <a:spAutoFit/>
          </a:bodyPr>
          <a:lstStyle/>
          <a:p>
            <a:r>
              <a:rPr lang="en-US" altLang="zh-CN" sz="32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Bài</a:t>
            </a:r>
            <a:r>
              <a:rPr lang="en-US" altLang="zh-CN" sz="32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32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học</a:t>
            </a:r>
            <a:endParaRPr lang="zh-CN" altLang="en-US" sz="32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grpSp>
        <p:nvGrpSpPr>
          <p:cNvPr id="14" name="组合 13"/>
          <p:cNvGrpSpPr/>
          <p:nvPr/>
        </p:nvGrpSpPr>
        <p:grpSpPr>
          <a:xfrm>
            <a:off x="3010019" y="2030017"/>
            <a:ext cx="2362200" cy="480426"/>
            <a:chOff x="3458517" y="1808704"/>
            <a:chExt cx="2362200" cy="480426"/>
          </a:xfrm>
        </p:grpSpPr>
        <p:sp>
          <p:nvSpPr>
            <p:cNvPr id="15" name="矩形 14"/>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16" name="组合 15"/>
            <p:cNvGrpSpPr/>
            <p:nvPr/>
          </p:nvGrpSpPr>
          <p:grpSpPr>
            <a:xfrm>
              <a:off x="3458517" y="1808704"/>
              <a:ext cx="2362200" cy="480426"/>
              <a:chOff x="3413118" y="1147779"/>
              <a:chExt cx="2362200" cy="480426"/>
            </a:xfrm>
          </p:grpSpPr>
          <p:sp>
            <p:nvSpPr>
              <p:cNvPr id="18" name="MH_Number_1">
                <a:extLst>
                  <a:ext uri="{FF2B5EF4-FFF2-40B4-BE49-F238E27FC236}">
                    <a16:creationId xmlns:a16="http://schemas.microsoft.com/office/drawing/2014/main" id="{EB08A473-FE27-4A1D-9473-C8590AD64506}"/>
                  </a:ext>
                </a:extLst>
              </p:cNvPr>
              <p:cNvSpPr/>
              <p:nvPr>
                <p:custDataLst>
                  <p:tags r:id="rId9"/>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I</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9" name="MH_Entry_1">
                <a:extLst>
                  <a:ext uri="{FF2B5EF4-FFF2-40B4-BE49-F238E27FC236}">
                    <a16:creationId xmlns:a16="http://schemas.microsoft.com/office/drawing/2014/main" id="{8510785D-23E0-48A4-A60E-CE9EE47779F8}"/>
                  </a:ext>
                </a:extLst>
              </p:cNvPr>
              <p:cNvSpPr/>
              <p:nvPr>
                <p:custDataLst>
                  <p:tags r:id="rId10"/>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Tìm hiểu chung</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23" name="组合 22"/>
          <p:cNvGrpSpPr/>
          <p:nvPr/>
        </p:nvGrpSpPr>
        <p:grpSpPr>
          <a:xfrm>
            <a:off x="3010019" y="2563417"/>
            <a:ext cx="2362200" cy="480426"/>
            <a:chOff x="3458517" y="1808704"/>
            <a:chExt cx="2362200" cy="480426"/>
          </a:xfrm>
        </p:grpSpPr>
        <p:sp>
          <p:nvSpPr>
            <p:cNvPr id="24" name="矩形 23"/>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27" name="组合 26"/>
            <p:cNvGrpSpPr/>
            <p:nvPr/>
          </p:nvGrpSpPr>
          <p:grpSpPr>
            <a:xfrm>
              <a:off x="3458517" y="1808704"/>
              <a:ext cx="2362200" cy="480426"/>
              <a:chOff x="3413118" y="1147779"/>
              <a:chExt cx="2362200" cy="480426"/>
            </a:xfrm>
          </p:grpSpPr>
          <p:sp>
            <p:nvSpPr>
              <p:cNvPr id="28" name="MH_Number_1">
                <a:extLst>
                  <a:ext uri="{FF2B5EF4-FFF2-40B4-BE49-F238E27FC236}">
                    <a16:creationId xmlns:a16="http://schemas.microsoft.com/office/drawing/2014/main" id="{EB08A473-FE27-4A1D-9473-C8590AD64506}"/>
                  </a:ext>
                </a:extLst>
              </p:cNvPr>
              <p:cNvSpPr/>
              <p:nvPr>
                <p:custDataLst>
                  <p:tags r:id="rId7"/>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II</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9" name="MH_Entry_1">
                <a:extLst>
                  <a:ext uri="{FF2B5EF4-FFF2-40B4-BE49-F238E27FC236}">
                    <a16:creationId xmlns:a16="http://schemas.microsoft.com/office/drawing/2014/main" id="{8510785D-23E0-48A4-A60E-CE9EE47779F8}"/>
                  </a:ext>
                </a:extLst>
              </p:cNvPr>
              <p:cNvSpPr/>
              <p:nvPr>
                <p:custDataLst>
                  <p:tags r:id="rId8"/>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Đọc hiểu văn bản</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30" name="组合 29"/>
          <p:cNvGrpSpPr/>
          <p:nvPr/>
        </p:nvGrpSpPr>
        <p:grpSpPr>
          <a:xfrm>
            <a:off x="3010019" y="3120043"/>
            <a:ext cx="2362200" cy="480426"/>
            <a:chOff x="3458517" y="1808704"/>
            <a:chExt cx="2362200" cy="480426"/>
          </a:xfrm>
        </p:grpSpPr>
        <p:sp>
          <p:nvSpPr>
            <p:cNvPr id="31" name="矩形 30"/>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32" name="组合 31"/>
            <p:cNvGrpSpPr/>
            <p:nvPr/>
          </p:nvGrpSpPr>
          <p:grpSpPr>
            <a:xfrm>
              <a:off x="3458517" y="1808704"/>
              <a:ext cx="2362200" cy="480426"/>
              <a:chOff x="3413118" y="1147779"/>
              <a:chExt cx="2362200" cy="480426"/>
            </a:xfrm>
          </p:grpSpPr>
          <p:sp>
            <p:nvSpPr>
              <p:cNvPr id="34" name="MH_Number_1">
                <a:extLst>
                  <a:ext uri="{FF2B5EF4-FFF2-40B4-BE49-F238E27FC236}">
                    <a16:creationId xmlns:a16="http://schemas.microsoft.com/office/drawing/2014/main" id="{EB08A473-FE27-4A1D-9473-C8590AD64506}"/>
                  </a:ext>
                </a:extLst>
              </p:cNvPr>
              <p:cNvSpPr/>
              <p:nvPr>
                <p:custDataLst>
                  <p:tags r:id="rId5"/>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III</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5" name="MH_Entry_1">
                <a:extLst>
                  <a:ext uri="{FF2B5EF4-FFF2-40B4-BE49-F238E27FC236}">
                    <a16:creationId xmlns:a16="http://schemas.microsoft.com/office/drawing/2014/main" id="{8510785D-23E0-48A4-A60E-CE9EE47779F8}"/>
                  </a:ext>
                </a:extLst>
              </p:cNvPr>
              <p:cNvSpPr/>
              <p:nvPr>
                <p:custDataLst>
                  <p:tags r:id="rId6"/>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Tổng kết</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36" name="组合 35"/>
          <p:cNvGrpSpPr/>
          <p:nvPr/>
        </p:nvGrpSpPr>
        <p:grpSpPr>
          <a:xfrm>
            <a:off x="5029200" y="2056401"/>
            <a:ext cx="2362200" cy="480426"/>
            <a:chOff x="3458517" y="1808704"/>
            <a:chExt cx="2362200" cy="480426"/>
          </a:xfrm>
        </p:grpSpPr>
        <p:sp>
          <p:nvSpPr>
            <p:cNvPr id="37" name="矩形 36"/>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38" name="组合 37"/>
            <p:cNvGrpSpPr/>
            <p:nvPr/>
          </p:nvGrpSpPr>
          <p:grpSpPr>
            <a:xfrm>
              <a:off x="3458517" y="1808704"/>
              <a:ext cx="2362200" cy="480426"/>
              <a:chOff x="3413118" y="1147779"/>
              <a:chExt cx="2362200" cy="480426"/>
            </a:xfrm>
          </p:grpSpPr>
          <p:sp>
            <p:nvSpPr>
              <p:cNvPr id="39" name="MH_Number_1">
                <a:extLst>
                  <a:ext uri="{FF2B5EF4-FFF2-40B4-BE49-F238E27FC236}">
                    <a16:creationId xmlns:a16="http://schemas.microsoft.com/office/drawing/2014/main" id="{EB08A473-FE27-4A1D-9473-C8590AD64506}"/>
                  </a:ext>
                </a:extLst>
              </p:cNvPr>
              <p:cNvSpPr/>
              <p:nvPr>
                <p:custDataLst>
                  <p:tags r:id="rId3"/>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VI</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40" name="MH_Entry_1">
                <a:extLst>
                  <a:ext uri="{FF2B5EF4-FFF2-40B4-BE49-F238E27FC236}">
                    <a16:creationId xmlns:a16="http://schemas.microsoft.com/office/drawing/2014/main" id="{8510785D-23E0-48A4-A60E-CE9EE47779F8}"/>
                  </a:ext>
                </a:extLst>
              </p:cNvPr>
              <p:cNvSpPr/>
              <p:nvPr>
                <p:custDataLst>
                  <p:tags r:id="rId4"/>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Luyện tập</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41" name="组合 40"/>
          <p:cNvGrpSpPr/>
          <p:nvPr/>
        </p:nvGrpSpPr>
        <p:grpSpPr>
          <a:xfrm>
            <a:off x="5029200" y="2589802"/>
            <a:ext cx="2362200" cy="480426"/>
            <a:chOff x="3458517" y="1808704"/>
            <a:chExt cx="2362200" cy="480426"/>
          </a:xfrm>
        </p:grpSpPr>
        <p:sp>
          <p:nvSpPr>
            <p:cNvPr id="42" name="矩形 41"/>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43" name="组合 42"/>
            <p:cNvGrpSpPr/>
            <p:nvPr/>
          </p:nvGrpSpPr>
          <p:grpSpPr>
            <a:xfrm>
              <a:off x="3458517" y="1808704"/>
              <a:ext cx="2362200" cy="480426"/>
              <a:chOff x="3413118" y="1147779"/>
              <a:chExt cx="2362200" cy="480426"/>
            </a:xfrm>
          </p:grpSpPr>
          <p:sp>
            <p:nvSpPr>
              <p:cNvPr id="44" name="MH_Number_1">
                <a:extLst>
                  <a:ext uri="{FF2B5EF4-FFF2-40B4-BE49-F238E27FC236}">
                    <a16:creationId xmlns:a16="http://schemas.microsoft.com/office/drawing/2014/main" id="{EB08A473-FE27-4A1D-9473-C8590AD64506}"/>
                  </a:ext>
                </a:extLst>
              </p:cNvPr>
              <p:cNvSpPr/>
              <p:nvPr>
                <p:custDataLst>
                  <p:tags r:id="rId1"/>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45" name="MH_Entry_1">
                <a:extLst>
                  <a:ext uri="{FF2B5EF4-FFF2-40B4-BE49-F238E27FC236}">
                    <a16:creationId xmlns:a16="http://schemas.microsoft.com/office/drawing/2014/main" id="{8510785D-23E0-48A4-A60E-CE9EE47779F8}"/>
                  </a:ext>
                </a:extLst>
              </p:cNvPr>
              <p:cNvSpPr/>
              <p:nvPr>
                <p:custDataLst>
                  <p:tags r:id="rId2"/>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Vận dụng</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spTree>
    <p:extLst>
      <p:ext uri="{BB962C8B-B14F-4D97-AF65-F5344CB8AC3E}">
        <p14:creationId xmlns:p14="http://schemas.microsoft.com/office/powerpoint/2010/main" val="2363311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96807" y="1905526"/>
            <a:ext cx="724878" cy="1107996"/>
          </a:xfrm>
          <a:prstGeom prst="rect">
            <a:avLst/>
          </a:prstGeom>
        </p:spPr>
        <p:txBody>
          <a:bodyPr wrap="none">
            <a:spAutoFit/>
          </a:bodyPr>
          <a:lstStyle/>
          <a:p>
            <a:pPr algn="ctr"/>
            <a:r>
              <a:rPr lang="en-US" altLang="zh-CN"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I.</a:t>
            </a:r>
            <a:endParaRPr lang="zh-CN" altLang="en-US"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3767747" y="2010256"/>
            <a:ext cx="3634328" cy="707886"/>
          </a:xfrm>
          <a:prstGeom prst="rect">
            <a:avLst/>
          </a:prstGeom>
          <a:noFill/>
        </p:spPr>
        <p:txBody>
          <a:bodyPr wrap="none" rtlCol="0">
            <a:spAutoFit/>
          </a:bodyPr>
          <a:lstStyle/>
          <a:p>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Tìm</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hiểu</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chung</a:t>
            </a:r>
            <a:endParaRPr lang="zh-CN" altLang="en-US"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3810521" y="2718142"/>
            <a:ext cx="3158454" cy="45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92451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5326" y="0"/>
            <a:ext cx="6213348" cy="51435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770" y="0"/>
            <a:ext cx="5966460" cy="51435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1F42642A-768B-9346-9452-A9087053581C}"/>
              </a:ext>
            </a:extLst>
          </p:cNvPr>
          <p:cNvSpPr/>
          <p:nvPr/>
        </p:nvSpPr>
        <p:spPr>
          <a:xfrm>
            <a:off x="1916723" y="1081453"/>
            <a:ext cx="5310553" cy="298059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500" b="1" dirty="0">
                <a:solidFill>
                  <a:srgbClr val="C00000"/>
                </a:solidFill>
                <a:latin typeface="Times New Roman" panose="02020603050405020304" pitchFamily="18" charset="0"/>
                <a:ea typeface="+mj-ea"/>
                <a:cs typeface="Times New Roman" panose="02020603050405020304" pitchFamily="18" charset="0"/>
              </a:rPr>
              <a:t>a. </a:t>
            </a:r>
            <a:r>
              <a:rPr lang="en-US" sz="4500" b="1" dirty="0" err="1">
                <a:solidFill>
                  <a:srgbClr val="C00000"/>
                </a:solidFill>
                <a:latin typeface="Times New Roman" panose="02020603050405020304" pitchFamily="18" charset="0"/>
                <a:ea typeface="+mj-ea"/>
                <a:cs typeface="Times New Roman" panose="02020603050405020304" pitchFamily="18" charset="0"/>
              </a:rPr>
              <a:t>Đọc</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văn</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bản</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và</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chú</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thích</a:t>
            </a:r>
            <a:endParaRPr lang="en-US" sz="4500" dirty="0">
              <a:solidFill>
                <a:srgbClr val="C0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5419306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EEE4AC-CFA6-D541-B0AD-9C09EEC4F472}"/>
              </a:ext>
            </a:extLst>
          </p:cNvPr>
          <p:cNvSpPr/>
          <p:nvPr/>
        </p:nvSpPr>
        <p:spPr>
          <a:xfrm>
            <a:off x="3657600" y="324788"/>
            <a:ext cx="5334000" cy="4493923"/>
          </a:xfrm>
          <a:prstGeom prst="rect">
            <a:avLst/>
          </a:prstGeom>
        </p:spPr>
        <p:txBody>
          <a:bodyPr wrap="square">
            <a:spAutoFit/>
          </a:bodyPr>
          <a:lstStyle/>
          <a:p>
            <a:pPr algn="just">
              <a:lnSpc>
                <a:spcPct val="114000"/>
              </a:lnSpc>
            </a:pPr>
            <a:r>
              <a:rPr lang="vi-VN" dirty="0">
                <a:solidFill>
                  <a:srgbClr val="000000"/>
                </a:solidFill>
                <a:latin typeface="Times New Roman" panose="02020603050405020304" pitchFamily="18" charset="0"/>
                <a:ea typeface="Calibri" panose="020F0502020204030204" pitchFamily="34" charset="0"/>
              </a:rPr>
              <a:t>1. a) Nhan đề của văn bản có điều gì đặc biệt (từ ngữ, dấu câu)?</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Nhan đề giúp người đọc có thể dự đoán nội dung của văn bản là:</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b) Sa pô của văn bản có điều gì đặc biệt (từ ngữ, dấu câu,…)?</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Sa pô của văn bản có tác dụng gì?</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2. Văn bản trình bày thông tin bằng phương tiện nào (chữ viết, âm thanh, hình ảnh,…)?</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3. Nội dung của văn bản được chia thành mấy mục?</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Cách trình bày thông tin trong mỗi mục có điều gì đáng chú ý?</a:t>
            </a:r>
            <a:endParaRPr lang="en-VN" dirty="0">
              <a:solidFill>
                <a:srgbClr val="000000"/>
              </a:solidFill>
              <a:latin typeface="Times New Roman" panose="02020603050405020304" pitchFamily="18" charset="0"/>
              <a:ea typeface="Calibri" panose="020F0502020204030204" pitchFamily="34" charset="0"/>
            </a:endParaRPr>
          </a:p>
          <a:p>
            <a:pPr>
              <a:lnSpc>
                <a:spcPct val="114000"/>
              </a:lnSpc>
            </a:pPr>
            <a:r>
              <a:rPr lang="vi-VN" dirty="0">
                <a:solidFill>
                  <a:srgbClr val="000000"/>
                </a:solidFill>
                <a:latin typeface="Times New Roman" panose="02020603050405020304" pitchFamily="18" charset="0"/>
                <a:ea typeface="Calibri" panose="020F0502020204030204" pitchFamily="34" charset="0"/>
              </a:rPr>
              <a:t>4. Đọc văn bản xong, em có thấy những phát minh được trình bày là “tình cờ và bất ngờ” không? Vì sao?</a:t>
            </a:r>
            <a:r>
              <a:rPr lang="en-VN" dirty="0"/>
              <a:t> </a:t>
            </a:r>
          </a:p>
        </p:txBody>
      </p:sp>
      <p:sp>
        <p:nvSpPr>
          <p:cNvPr id="4" name="TextBox 3">
            <a:extLst>
              <a:ext uri="{FF2B5EF4-FFF2-40B4-BE49-F238E27FC236}">
                <a16:creationId xmlns:a16="http://schemas.microsoft.com/office/drawing/2014/main" id="{EED2F87D-014F-0448-BC12-35BA4AC8A5BE}"/>
              </a:ext>
            </a:extLst>
          </p:cNvPr>
          <p:cNvSpPr txBox="1"/>
          <p:nvPr/>
        </p:nvSpPr>
        <p:spPr>
          <a:xfrm>
            <a:off x="152400" y="0"/>
            <a:ext cx="2133600" cy="742950"/>
          </a:xfrm>
          <a:prstGeom prst="rect">
            <a:avLst/>
          </a:prstGeom>
          <a:solidFill>
            <a:schemeClr val="bg1"/>
          </a:solidFill>
        </p:spPr>
        <p:txBody>
          <a:bodyPr wrap="square" rtlCol="0">
            <a:spAutoFit/>
          </a:bodyPr>
          <a:lstStyle/>
          <a:p>
            <a:endParaRPr lang="en-VN" dirty="0"/>
          </a:p>
        </p:txBody>
      </p:sp>
      <p:pic>
        <p:nvPicPr>
          <p:cNvPr id="6" name="Picture 5" descr="Graphical user interface&#10;&#10;Description automatically generated">
            <a:extLst>
              <a:ext uri="{FF2B5EF4-FFF2-40B4-BE49-F238E27FC236}">
                <a16:creationId xmlns:a16="http://schemas.microsoft.com/office/drawing/2014/main" id="{6E24C863-C881-994B-A7B1-67DDF9D66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14374"/>
            <a:ext cx="4518383" cy="3714750"/>
          </a:xfrm>
          <a:prstGeom prst="rect">
            <a:avLst/>
          </a:prstGeom>
        </p:spPr>
      </p:pic>
      <p:sp>
        <p:nvSpPr>
          <p:cNvPr id="7" name="TextBox 6">
            <a:extLst>
              <a:ext uri="{FF2B5EF4-FFF2-40B4-BE49-F238E27FC236}">
                <a16:creationId xmlns:a16="http://schemas.microsoft.com/office/drawing/2014/main" id="{0D9E1507-98C9-164B-BB74-0485922CE9D2}"/>
              </a:ext>
            </a:extLst>
          </p:cNvPr>
          <p:cNvSpPr txBox="1"/>
          <p:nvPr/>
        </p:nvSpPr>
        <p:spPr>
          <a:xfrm>
            <a:off x="688675" y="2266950"/>
            <a:ext cx="1828800" cy="1384995"/>
          </a:xfrm>
          <a:prstGeom prst="rect">
            <a:avLst/>
          </a:prstGeom>
          <a:noFill/>
        </p:spPr>
        <p:txBody>
          <a:bodyPr wrap="square" rtlCol="0">
            <a:spAutoFit/>
          </a:bodyPr>
          <a:lstStyle/>
          <a:p>
            <a:pPr algn="ctr"/>
            <a:r>
              <a:rPr lang="en-VN" sz="2800" b="1" dirty="0">
                <a:latin typeface="Times New Roman" panose="02020603050405020304" pitchFamily="18" charset="0"/>
                <a:cs typeface="Times New Roman" panose="02020603050405020304" pitchFamily="18" charset="0"/>
              </a:rPr>
              <a:t>PHIẾU HỌC TẬP SỐ 1</a:t>
            </a:r>
          </a:p>
        </p:txBody>
      </p:sp>
    </p:spTree>
    <p:extLst>
      <p:ext uri="{BB962C8B-B14F-4D97-AF65-F5344CB8AC3E}">
        <p14:creationId xmlns:p14="http://schemas.microsoft.com/office/powerpoint/2010/main" val="710252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PASSING_SCORE" val="100.000000"/>
  <p:tag name="ISPRING_FIRST_PUBLISH" val="1"/>
  <p:tag name="ISPRING_OUTPUT_FOLDER" val="F:\VIP专区4月份上传文件\125党建政府工作报告PPT"/>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主题">
  <a:themeElements>
    <a:clrScheme name="自定义 19">
      <a:dk1>
        <a:srgbClr val="000000"/>
      </a:dk1>
      <a:lt1>
        <a:srgbClr val="FFFFFF"/>
      </a:lt1>
      <a:dk2>
        <a:srgbClr val="000000"/>
      </a:dk2>
      <a:lt2>
        <a:srgbClr val="FFFFFF"/>
      </a:lt2>
      <a:accent1>
        <a:srgbClr val="7BC25E"/>
      </a:accent1>
      <a:accent2>
        <a:srgbClr val="F9C567"/>
      </a:accent2>
      <a:accent3>
        <a:srgbClr val="7BC25E"/>
      </a:accent3>
      <a:accent4>
        <a:srgbClr val="F9C567"/>
      </a:accent4>
      <a:accent5>
        <a:srgbClr val="7BC25E"/>
      </a:accent5>
      <a:accent6>
        <a:srgbClr val="F9C567"/>
      </a:accent6>
      <a:hlink>
        <a:srgbClr val="7BC25E"/>
      </a:hlink>
      <a:folHlink>
        <a:srgbClr val="F9C567"/>
      </a:folHlink>
    </a:clrScheme>
    <a:fontScheme name="自定义 1">
      <a:majorFont>
        <a:latin typeface="Calibri"/>
        <a:ea typeface="字魂35号-经典雅黑"/>
        <a:cs typeface=""/>
      </a:majorFont>
      <a:minorFont>
        <a:latin typeface="Calibr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2115</Words>
  <Application>Microsoft Office PowerPoint</Application>
  <PresentationFormat>On-screen Show (16:9)</PresentationFormat>
  <Paragraphs>221</Paragraphs>
  <Slides>43</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Source Han Sans CN Medium</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
  <cp:revision>1</cp:revision>
  <dcterms:created xsi:type="dcterms:W3CDTF">2019-03-18T00:44:23Z</dcterms:created>
  <dcterms:modified xsi:type="dcterms:W3CDTF">2023-05-08T07:32:13Z</dcterms:modified>
</cp:coreProperties>
</file>