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9" r:id="rId13"/>
    <p:sldId id="268" r:id="rId14"/>
    <p:sldId id="271" r:id="rId15"/>
    <p:sldId id="270" r:id="rId16"/>
    <p:sldId id="272" r:id="rId17"/>
    <p:sldId id="267" r:id="rId18"/>
    <p:sldId id="273" r:id="rId19"/>
    <p:sldId id="274" r:id="rId20"/>
    <p:sldId id="275" r:id="rId21"/>
    <p:sldId id="276" r:id="rId22"/>
    <p:sldId id="277" r:id="rId23"/>
    <p:sldId id="278" r:id="rId24"/>
    <p:sldId id="280"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showGuides="1">
      <p:cViewPr varScale="1">
        <p:scale>
          <a:sx n="82" d="100"/>
          <a:sy n="82" d="100"/>
        </p:scale>
        <p:origin x="258" y="90"/>
      </p:cViewPr>
      <p:guideLst>
        <p:guide pos="416"/>
        <p:guide pos="7256"/>
        <p:guide orient="horz" pos="648"/>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372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80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10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136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735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12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460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387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687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435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86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070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589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832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73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87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45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38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90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15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13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00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724125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0999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85589" y="1130300"/>
            <a:ext cx="7735389" cy="888273"/>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lIns="91440" tIns="45720" rIns="91440" bIns="45720">
            <a:prstTxWarp prst="textWave1">
              <a:avLst>
                <a:gd name="adj1" fmla="val 12500"/>
                <a:gd name="adj2" fmla="val -80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TIẾT 137,138: ÔN TẬP  </a:t>
            </a:r>
            <a:r>
              <a:rPr lang="en-US" sz="5400" noProof="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CUỐI KÌ II</a:t>
            </a:r>
            <a:endPar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10" name="Right Triangle 9"/>
          <p:cNvSpPr/>
          <p:nvPr/>
        </p:nvSpPr>
        <p:spPr>
          <a:xfrm rot="10800000">
            <a:off x="11277600" y="-22860"/>
            <a:ext cx="914400" cy="914400"/>
          </a:xfrm>
          <a:prstGeom prst="rtTriangl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4"/>
          <p:cNvSpPr/>
          <p:nvPr/>
        </p:nvSpPr>
        <p:spPr>
          <a:xfrm rot="10800000">
            <a:off x="11720978" y="5943600"/>
            <a:ext cx="457200" cy="914400"/>
          </a:xfrm>
          <a:custGeom>
            <a:avLst/>
            <a:gdLst>
              <a:gd name="connsiteX0" fmla="*/ 0 w 457200"/>
              <a:gd name="connsiteY0" fmla="*/ 0 h 914400"/>
              <a:gd name="connsiteX1" fmla="*/ 457200 w 457200"/>
              <a:gd name="connsiteY1" fmla="*/ 457200 h 914400"/>
              <a:gd name="connsiteX2" fmla="*/ 0 w 457200"/>
              <a:gd name="connsiteY2" fmla="*/ 914400 h 914400"/>
              <a:gd name="connsiteX3" fmla="*/ 0 w 457200"/>
              <a:gd name="connsiteY3" fmla="*/ 0 h 914400"/>
            </a:gdLst>
            <a:ahLst/>
            <a:cxnLst>
              <a:cxn ang="0">
                <a:pos x="connsiteX0" y="connsiteY0"/>
              </a:cxn>
              <a:cxn ang="0">
                <a:pos x="connsiteX1" y="connsiteY1"/>
              </a:cxn>
              <a:cxn ang="0">
                <a:pos x="connsiteX2" y="connsiteY2"/>
              </a:cxn>
              <a:cxn ang="0">
                <a:pos x="connsiteX3" y="connsiteY3"/>
              </a:cxn>
            </a:cxnLst>
            <a:rect l="l" t="t" r="r" b="b"/>
            <a:pathLst>
              <a:path w="457200" h="914400">
                <a:moveTo>
                  <a:pt x="0" y="0"/>
                </a:moveTo>
                <a:cubicBezTo>
                  <a:pt x="252505" y="0"/>
                  <a:pt x="457200" y="204695"/>
                  <a:pt x="457200" y="457200"/>
                </a:cubicBezTo>
                <a:cubicBezTo>
                  <a:pt x="457200" y="709705"/>
                  <a:pt x="252505" y="914400"/>
                  <a:pt x="0" y="914400"/>
                </a:cubicBezTo>
                <a:lnTo>
                  <a:pt x="0" y="0"/>
                </a:lnTo>
                <a:close/>
              </a:path>
            </a:pathLst>
          </a:cu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p:cNvGrpSpPr/>
          <p:nvPr/>
        </p:nvGrpSpPr>
        <p:grpSpPr>
          <a:xfrm>
            <a:off x="-11069" y="0"/>
            <a:ext cx="4220025" cy="6858000"/>
            <a:chOff x="-11069" y="0"/>
            <a:chExt cx="4220025" cy="6858000"/>
          </a:xfrm>
        </p:grpSpPr>
        <p:grpSp>
          <p:nvGrpSpPr>
            <p:cNvPr id="7" name="Group 6"/>
            <p:cNvGrpSpPr/>
            <p:nvPr/>
          </p:nvGrpSpPr>
          <p:grpSpPr>
            <a:xfrm>
              <a:off x="-11069" y="0"/>
              <a:ext cx="3294555" cy="6858000"/>
              <a:chOff x="-11684" y="0"/>
              <a:chExt cx="3477696" cy="6858000"/>
            </a:xfrm>
          </p:grpSpPr>
          <p:sp>
            <p:nvSpPr>
              <p:cNvPr id="2" name="Rectangle 1"/>
              <p:cNvSpPr/>
              <p:nvPr/>
            </p:nvSpPr>
            <p:spPr>
              <a:xfrm>
                <a:off x="0" y="0"/>
                <a:ext cx="3466012" cy="68580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ight Triangle 2"/>
              <p:cNvSpPr/>
              <p:nvPr/>
            </p:nvSpPr>
            <p:spPr>
              <a:xfrm rot="10800000">
                <a:off x="-11684" y="6937"/>
                <a:ext cx="3466012" cy="2643189"/>
              </a:xfrm>
              <a:prstGeom prst="rtTriangl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Right Triangle 8"/>
            <p:cNvSpPr/>
            <p:nvPr/>
          </p:nvSpPr>
          <p:spPr>
            <a:xfrm>
              <a:off x="3294556" y="5943600"/>
              <a:ext cx="914400" cy="914400"/>
            </a:xfrm>
            <a:prstGeom prst="rtTriangl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2"/>
            <p:cNvSpPr/>
            <p:nvPr/>
          </p:nvSpPr>
          <p:spPr>
            <a:xfrm rot="10800000">
              <a:off x="3291630" y="6938"/>
              <a:ext cx="457200" cy="914400"/>
            </a:xfrm>
            <a:custGeom>
              <a:avLst/>
              <a:gdLst>
                <a:gd name="connsiteX0" fmla="*/ 457200 w 457200"/>
                <a:gd name="connsiteY0" fmla="*/ 0 h 914400"/>
                <a:gd name="connsiteX1" fmla="*/ 457200 w 457200"/>
                <a:gd name="connsiteY1" fmla="*/ 914400 h 914400"/>
                <a:gd name="connsiteX2" fmla="*/ 0 w 457200"/>
                <a:gd name="connsiteY2" fmla="*/ 457200 h 914400"/>
                <a:gd name="connsiteX3" fmla="*/ 457200 w 457200"/>
                <a:gd name="connsiteY3" fmla="*/ 0 h 914400"/>
              </a:gdLst>
              <a:ahLst/>
              <a:cxnLst>
                <a:cxn ang="0">
                  <a:pos x="connsiteX0" y="connsiteY0"/>
                </a:cxn>
                <a:cxn ang="0">
                  <a:pos x="connsiteX1" y="connsiteY1"/>
                </a:cxn>
                <a:cxn ang="0">
                  <a:pos x="connsiteX2" y="connsiteY2"/>
                </a:cxn>
                <a:cxn ang="0">
                  <a:pos x="connsiteX3" y="connsiteY3"/>
                </a:cxn>
              </a:cxnLst>
              <a:rect l="l" t="t" r="r" b="b"/>
              <a:pathLst>
                <a:path w="457200" h="914400">
                  <a:moveTo>
                    <a:pt x="457200" y="0"/>
                  </a:moveTo>
                  <a:lnTo>
                    <a:pt x="457200" y="914400"/>
                  </a:lnTo>
                  <a:cubicBezTo>
                    <a:pt x="204695" y="914400"/>
                    <a:pt x="0" y="709705"/>
                    <a:pt x="0" y="457200"/>
                  </a:cubicBezTo>
                  <a:cubicBezTo>
                    <a:pt x="0" y="204695"/>
                    <a:pt x="204695" y="0"/>
                    <a:pt x="457200" y="0"/>
                  </a:cubicBezTo>
                  <a:close/>
                </a:path>
              </a:pathLst>
            </a:cu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513030" y="2650127"/>
              <a:ext cx="2257425" cy="2223748"/>
            </a:xfrm>
            <a:prstGeom prst="ellipse">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NGỮ VĂN 6</a:t>
              </a:r>
            </a:p>
          </p:txBody>
        </p:sp>
      </p:grpSp>
      <p:sp>
        <p:nvSpPr>
          <p:cNvPr id="18" name="Rounded Rectangle 17"/>
          <p:cNvSpPr/>
          <p:nvPr/>
        </p:nvSpPr>
        <p:spPr>
          <a:xfrm>
            <a:off x="341579" y="5086351"/>
            <a:ext cx="2428876" cy="671512"/>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CÁNH DIỀU</a:t>
            </a:r>
          </a:p>
        </p:txBody>
      </p:sp>
      <p:pic>
        <p:nvPicPr>
          <p:cNvPr id="5" name="Picture 4"/>
          <p:cNvPicPr>
            <a:picLocks noChangeAspect="1"/>
          </p:cNvPicPr>
          <p:nvPr/>
        </p:nvPicPr>
        <p:blipFill>
          <a:blip r:embed="rId8"/>
          <a:stretch>
            <a:fillRect/>
          </a:stretch>
        </p:blipFill>
        <p:spPr>
          <a:xfrm>
            <a:off x="4852676" y="1914725"/>
            <a:ext cx="5276974" cy="4278705"/>
          </a:xfrm>
          <a:prstGeom prst="ellipse">
            <a:avLst/>
          </a:prstGeom>
          <a:ln>
            <a:noFill/>
          </a:ln>
          <a:effectLst>
            <a:softEdge rad="112500"/>
          </a:effectLst>
        </p:spPr>
      </p:pic>
    </p:spTree>
    <p:extLst>
      <p:ext uri="{BB962C8B-B14F-4D97-AF65-F5344CB8AC3E}">
        <p14:creationId xmlns:p14="http://schemas.microsoft.com/office/powerpoint/2010/main" val="1350615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algn="ctr">
              <a:spcAft>
                <a:spcPts val="0"/>
              </a:spcAft>
            </a:pPr>
            <a:r>
              <a:rPr lang="en-US" sz="2800" b="1" dirty="0">
                <a:solidFill>
                  <a:srgbClr val="0D0D0D"/>
                </a:solidFill>
                <a:effectLst/>
                <a:latin typeface="Times New Roman" panose="02020603050405020304" pitchFamily="18" charset="0"/>
                <a:ea typeface="Times New Roman" panose="02020603050405020304" pitchFamily="18" charset="0"/>
              </a:rPr>
              <a:t>ĐỌC HIỂU VĂN BẢN</a:t>
            </a:r>
            <a:endParaRPr lang="en-US" sz="2800" dirty="0">
              <a:effectLst/>
              <a:latin typeface="Times New Roman" panose="02020603050405020304" pitchFamily="18" charset="0"/>
              <a:ea typeface="Times New Roman" panose="02020603050405020304" pitchFamily="18" charset="0"/>
            </a:endParaRPr>
          </a:p>
        </p:txBody>
      </p:sp>
      <p:grpSp>
        <p:nvGrpSpPr>
          <p:cNvPr id="10" name="Group 9"/>
          <p:cNvGrpSpPr/>
          <p:nvPr/>
        </p:nvGrpSpPr>
        <p:grpSpPr>
          <a:xfrm>
            <a:off x="1753897" y="1551482"/>
            <a:ext cx="8684205" cy="4219378"/>
            <a:chOff x="2468476" y="710478"/>
            <a:chExt cx="8684205" cy="5427854"/>
          </a:xfrm>
        </p:grpSpPr>
        <p:sp>
          <p:nvSpPr>
            <p:cNvPr id="11" name="Up Arrow 10"/>
            <p:cNvSpPr/>
            <p:nvPr/>
          </p:nvSpPr>
          <p:spPr>
            <a:xfrm>
              <a:off x="2468476" y="710478"/>
              <a:ext cx="2435396" cy="2003172"/>
            </a:xfrm>
            <a:prstGeom prst="up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Freeform 11"/>
            <p:cNvSpPr/>
            <p:nvPr/>
          </p:nvSpPr>
          <p:spPr>
            <a:xfrm>
              <a:off x="4799176" y="719666"/>
              <a:ext cx="5484075" cy="2600960"/>
            </a:xfrm>
            <a:custGeom>
              <a:avLst/>
              <a:gdLst>
                <a:gd name="connsiteX0" fmla="*/ 0 w 4551680"/>
                <a:gd name="connsiteY0" fmla="*/ 0 h 2600960"/>
                <a:gd name="connsiteX1" fmla="*/ 4551680 w 4551680"/>
                <a:gd name="connsiteY1" fmla="*/ 0 h 2600960"/>
                <a:gd name="connsiteX2" fmla="*/ 4551680 w 4551680"/>
                <a:gd name="connsiteY2" fmla="*/ 2600960 h 2600960"/>
                <a:gd name="connsiteX3" fmla="*/ 0 w 4551680"/>
                <a:gd name="connsiteY3" fmla="*/ 2600960 h 2600960"/>
                <a:gd name="connsiteX4" fmla="*/ 0 w 4551680"/>
                <a:gd name="connsiteY4" fmla="*/ 0 h 260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2600960">
                  <a:moveTo>
                    <a:pt x="0" y="0"/>
                  </a:moveTo>
                  <a:lnTo>
                    <a:pt x="4551680" y="0"/>
                  </a:lnTo>
                  <a:lnTo>
                    <a:pt x="4551680" y="2600960"/>
                  </a:lnTo>
                  <a:lnTo>
                    <a:pt x="0" y="26009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584" tIns="0" rIns="227584" bIns="227584" numCol="1" spcCol="1270" anchor="ctr" anchorCtr="0">
              <a:noAutofit/>
            </a:bodyPr>
            <a:lstStyle/>
            <a:p>
              <a:pPr lvl="0" algn="l" defTabSz="1422400">
                <a:lnSpc>
                  <a:spcPct val="90000"/>
                </a:lnSpc>
                <a:spcBef>
                  <a:spcPct val="0"/>
                </a:spcBef>
                <a:spcAft>
                  <a:spcPct val="35000"/>
                </a:spcAft>
              </a:pPr>
              <a:r>
                <a:rPr lang="en-US" sz="3200" b="1" kern="1200" dirty="0" err="1">
                  <a:latin typeface="Times New Roman" panose="02020603050405020304" pitchFamily="18" charset="0"/>
                  <a:cs typeface="Times New Roman" panose="02020603050405020304" pitchFamily="18" charset="0"/>
                </a:rPr>
                <a:t>Câu</a:t>
              </a:r>
              <a:r>
                <a:rPr lang="en-US" sz="3200" b="1" kern="1200" dirty="0">
                  <a:latin typeface="Times New Roman" panose="02020603050405020304" pitchFamily="18" charset="0"/>
                  <a:cs typeface="Times New Roman" panose="02020603050405020304" pitchFamily="18" charset="0"/>
                </a:rPr>
                <a:t> 1: </a:t>
              </a:r>
              <a:r>
                <a:rPr lang="en-US" sz="3200" b="0" kern="1200" dirty="0" err="1">
                  <a:latin typeface="Times New Roman" panose="02020603050405020304" pitchFamily="18" charset="0"/>
                  <a:cs typeface="Times New Roman" panose="02020603050405020304" pitchFamily="18" charset="0"/>
                </a:rPr>
                <a:t>Thống</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kê</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tên</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các</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thể</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loại</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kiểu</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văn</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bản</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và</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tên</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văn</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bản</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cụ</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thể</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đã</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học</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trong</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sách</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Ngữ</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văn</a:t>
              </a:r>
              <a:r>
                <a:rPr lang="en-US" sz="3200" b="0" kern="1200" dirty="0">
                  <a:latin typeface="Times New Roman" panose="02020603050405020304" pitchFamily="18" charset="0"/>
                  <a:cs typeface="Times New Roman" panose="02020603050405020304" pitchFamily="18" charset="0"/>
                </a:rPr>
                <a:t> 6, </a:t>
              </a:r>
              <a:r>
                <a:rPr lang="en-US" sz="3200" b="0" kern="1200" dirty="0" err="1">
                  <a:latin typeface="Times New Roman" panose="02020603050405020304" pitchFamily="18" charset="0"/>
                  <a:cs typeface="Times New Roman" panose="02020603050405020304" pitchFamily="18" charset="0"/>
                </a:rPr>
                <a:t>tập</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hai</a:t>
              </a:r>
              <a:r>
                <a:rPr lang="en-US" sz="3200" b="0" kern="1200" dirty="0">
                  <a:latin typeface="Times New Roman" panose="02020603050405020304" pitchFamily="18" charset="0"/>
                  <a:cs typeface="Times New Roman" panose="02020603050405020304" pitchFamily="18" charset="0"/>
                </a:rPr>
                <a:t>.</a:t>
              </a:r>
            </a:p>
          </p:txBody>
        </p:sp>
        <p:sp>
          <p:nvSpPr>
            <p:cNvPr id="16" name="Down Arrow 15"/>
            <p:cNvSpPr/>
            <p:nvPr/>
          </p:nvSpPr>
          <p:spPr>
            <a:xfrm>
              <a:off x="3052744" y="3781969"/>
              <a:ext cx="2435396" cy="2003172"/>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17" name="Freeform 16"/>
            <p:cNvSpPr/>
            <p:nvPr/>
          </p:nvSpPr>
          <p:spPr>
            <a:xfrm>
              <a:off x="5603848" y="3537372"/>
              <a:ext cx="5548833" cy="2600960"/>
            </a:xfrm>
            <a:custGeom>
              <a:avLst/>
              <a:gdLst>
                <a:gd name="connsiteX0" fmla="*/ 0 w 4551680"/>
                <a:gd name="connsiteY0" fmla="*/ 0 h 2600960"/>
                <a:gd name="connsiteX1" fmla="*/ 4551680 w 4551680"/>
                <a:gd name="connsiteY1" fmla="*/ 0 h 2600960"/>
                <a:gd name="connsiteX2" fmla="*/ 4551680 w 4551680"/>
                <a:gd name="connsiteY2" fmla="*/ 2600960 h 2600960"/>
                <a:gd name="connsiteX3" fmla="*/ 0 w 4551680"/>
                <a:gd name="connsiteY3" fmla="*/ 2600960 h 2600960"/>
                <a:gd name="connsiteX4" fmla="*/ 0 w 4551680"/>
                <a:gd name="connsiteY4" fmla="*/ 0 h 260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2600960">
                  <a:moveTo>
                    <a:pt x="0" y="0"/>
                  </a:moveTo>
                  <a:lnTo>
                    <a:pt x="4551680" y="0"/>
                  </a:lnTo>
                  <a:lnTo>
                    <a:pt x="4551680" y="2600960"/>
                  </a:lnTo>
                  <a:lnTo>
                    <a:pt x="0" y="26009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584" tIns="0" rIns="227584" bIns="227584" numCol="1" spcCol="1270" anchor="ctr" anchorCtr="0">
              <a:noAutofit/>
            </a:bodyPr>
            <a:lstStyle/>
            <a:p>
              <a:pPr lvl="0" algn="l" defTabSz="1422400">
                <a:lnSpc>
                  <a:spcPct val="90000"/>
                </a:lnSpc>
                <a:spcBef>
                  <a:spcPct val="0"/>
                </a:spcBef>
                <a:spcAft>
                  <a:spcPct val="35000"/>
                </a:spcAft>
              </a:pPr>
              <a:r>
                <a:rPr lang="en-US" sz="3200" b="1" kern="1200" dirty="0" err="1">
                  <a:latin typeface="Times New Roman" panose="02020603050405020304" pitchFamily="18" charset="0"/>
                  <a:cs typeface="Times New Roman" panose="02020603050405020304" pitchFamily="18" charset="0"/>
                </a:rPr>
                <a:t>Câu</a:t>
              </a:r>
              <a:r>
                <a:rPr lang="en-US" sz="3200" b="1" kern="1200" dirty="0">
                  <a:latin typeface="Times New Roman" panose="02020603050405020304" pitchFamily="18" charset="0"/>
                  <a:cs typeface="Times New Roman" panose="02020603050405020304" pitchFamily="18" charset="0"/>
                </a:rPr>
                <a:t> 2: </a:t>
              </a:r>
              <a:r>
                <a:rPr lang="en-US" sz="3200" b="0" kern="1200" dirty="0" err="1">
                  <a:latin typeface="Times New Roman" panose="02020603050405020304" pitchFamily="18" charset="0"/>
                  <a:cs typeface="Times New Roman" panose="02020603050405020304" pitchFamily="18" charset="0"/>
                </a:rPr>
                <a:t>Nêu</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nội</a:t>
              </a:r>
              <a:r>
                <a:rPr lang="en-US" sz="3200" b="0" kern="1200" dirty="0">
                  <a:latin typeface="Times New Roman" panose="02020603050405020304" pitchFamily="18" charset="0"/>
                  <a:cs typeface="Times New Roman" panose="02020603050405020304" pitchFamily="18" charset="0"/>
                </a:rPr>
                <a:t> dung </a:t>
              </a:r>
              <a:r>
                <a:rPr lang="en-US" sz="3200" b="0" kern="1200" dirty="0" err="1">
                  <a:latin typeface="Times New Roman" panose="02020603050405020304" pitchFamily="18" charset="0"/>
                  <a:cs typeface="Times New Roman" panose="02020603050405020304" pitchFamily="18" charset="0"/>
                </a:rPr>
                <a:t>chính</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của</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các</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văn</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bản</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đọc</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hiểu</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trong</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sách</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Ngữ</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văn</a:t>
              </a:r>
              <a:r>
                <a:rPr lang="en-US" sz="3200" b="0" kern="1200" dirty="0">
                  <a:latin typeface="Times New Roman" panose="02020603050405020304" pitchFamily="18" charset="0"/>
                  <a:cs typeface="Times New Roman" panose="02020603050405020304" pitchFamily="18" charset="0"/>
                </a:rPr>
                <a:t> 6, </a:t>
              </a:r>
              <a:r>
                <a:rPr lang="en-US" sz="3200" b="0" kern="1200" dirty="0" err="1">
                  <a:latin typeface="Times New Roman" panose="02020603050405020304" pitchFamily="18" charset="0"/>
                  <a:cs typeface="Times New Roman" panose="02020603050405020304" pitchFamily="18" charset="0"/>
                </a:rPr>
                <a:t>tập</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hai</a:t>
              </a:r>
              <a:r>
                <a:rPr lang="en-US" sz="3200" b="0" kern="12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44919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67872079"/>
              </p:ext>
            </p:extLst>
          </p:nvPr>
        </p:nvGraphicFramePr>
        <p:xfrm>
          <a:off x="254833" y="523220"/>
          <a:ext cx="11692327" cy="5993904"/>
        </p:xfrm>
        <a:graphic>
          <a:graphicData uri="http://schemas.openxmlformats.org/drawingml/2006/table">
            <a:tbl>
              <a:tblPr firstRow="1" firstCol="1" bandRow="1"/>
              <a:tblGrid>
                <a:gridCol w="1493188">
                  <a:extLst>
                    <a:ext uri="{9D8B030D-6E8A-4147-A177-3AD203B41FA5}">
                      <a16:colId xmlns:a16="http://schemas.microsoft.com/office/drawing/2014/main" val="481258042"/>
                    </a:ext>
                  </a:extLst>
                </a:gridCol>
                <a:gridCol w="2898930">
                  <a:extLst>
                    <a:ext uri="{9D8B030D-6E8A-4147-A177-3AD203B41FA5}">
                      <a16:colId xmlns:a16="http://schemas.microsoft.com/office/drawing/2014/main" val="1757460888"/>
                    </a:ext>
                  </a:extLst>
                </a:gridCol>
                <a:gridCol w="7300209">
                  <a:extLst>
                    <a:ext uri="{9D8B030D-6E8A-4147-A177-3AD203B41FA5}">
                      <a16:colId xmlns:a16="http://schemas.microsoft.com/office/drawing/2014/main" val="1458634283"/>
                    </a:ext>
                  </a:extLst>
                </a:gridCol>
              </a:tblGrid>
              <a:tr h="0">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 chính của văn bản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extLst>
                  <a:ext uri="{0D108BD9-81ED-4DB2-BD59-A6C34878D82A}">
                    <a16:rowId xmlns:a16="http://schemas.microsoft.com/office/drawing/2014/main" val="3761807740"/>
                  </a:ext>
                </a:extLst>
              </a:tr>
              <a:tr h="165011">
                <a:tc rowSpan="3">
                  <a:txBody>
                    <a:bodyPr/>
                    <a:lstStyle/>
                    <a:p>
                      <a:pPr algn="ctr">
                        <a:lnSpc>
                          <a:spcPct val="115000"/>
                        </a:lnSpc>
                        <a:spcAft>
                          <a:spcPts val="0"/>
                        </a:spcAft>
                      </a:pP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Puskin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pPr>
                      <a:r>
                        <a:rPr lang="vi-VN"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học đường đời đầu tiên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tabLst>
                          <a:tab pos="138684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Mèn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về</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lối</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sống</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thân</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ái</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chan</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hòa</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yêu</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thương</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giúp</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đỡ</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bạn</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bè</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cách</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ứng</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xử</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lễ</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độ</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khiêm</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nhường</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sự</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tự</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chủ</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ăn</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năn</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hối</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lỗi</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trước</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cử</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chỉ</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sai</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lầm</a:t>
                      </a:r>
                      <a:r>
                        <a:rPr lang="en-US" sz="2400" dirty="0">
                          <a:solidFill>
                            <a:srgbClr val="0D0D0D"/>
                          </a:solidFill>
                          <a:effectLst/>
                          <a:latin typeface="Times New Roman" panose="02020603050405020304" pitchFamily="18" charset="0"/>
                          <a:ea typeface="MS Mincho"/>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26431961"/>
                  </a:ext>
                </a:extLst>
              </a:tr>
              <a:tr h="130879">
                <a:tc vMerge="1">
                  <a:txBody>
                    <a:bodyPr/>
                    <a:lstStyle/>
                    <a:p>
                      <a:endParaRPr lang="en-US"/>
                    </a:p>
                  </a:txBody>
                  <a:tcPr/>
                </a:tc>
                <a:tc>
                  <a:txBody>
                    <a:bodyPr/>
                    <a:lstStyle/>
                    <a:p>
                      <a:pPr>
                        <a:lnSpc>
                          <a:spcPct val="115000"/>
                        </a:lnSpc>
                      </a:pPr>
                      <a:r>
                        <a:rPr lang="vi-VN"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 lão đánh cá và con cá bàng</a:t>
                      </a: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(Pu-skin)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 qua câu chuyện của ông lão đánh cá hiền lành song nhu nhược cùng mụ vợ tham lam, độc ác, truyện ca ngợi lòng nhân hậu, sự đền đáp dành những người nhân hậu và nêu ra bài học đích đáng cho những kẻ tham lam, bội bạc.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8683792"/>
                  </a:ext>
                </a:extLst>
              </a:tr>
              <a:tr h="113813">
                <a:tc vMerge="1">
                  <a:txBody>
                    <a:bodyPr/>
                    <a:lstStyle/>
                    <a:p>
                      <a:endParaRPr lang="en-US"/>
                    </a:p>
                  </a:txBody>
                  <a:tcPr/>
                </a:tc>
                <a:tc>
                  <a:txBody>
                    <a:bodyPr/>
                    <a:lstStyle/>
                    <a:p>
                      <a:pPr>
                        <a:lnSpc>
                          <a:spcPct val="115000"/>
                        </a:lnSpc>
                      </a:pPr>
                      <a:r>
                        <a:rPr lang="vi-VN"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 bé bán diêm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đéc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 câu chuyện về cô bé bán diêm nghèo khổ, cô đơn và bất hạnh trong đêm giao thừa, tác giả muốn gửi gắm thông điệp giàu tính nhân  văn: hãy yêu thương và hãy để trẻ thơ được sống trong hạnh phúc.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21564083"/>
                  </a:ext>
                </a:extLst>
              </a:tr>
            </a:tbl>
          </a:graphicData>
        </a:graphic>
      </p:graphicFrame>
      <p:sp>
        <p:nvSpPr>
          <p:cNvPr id="3" name="Rectangle 2"/>
          <p:cNvSpPr/>
          <p:nvPr/>
        </p:nvSpPr>
        <p:spPr>
          <a:xfrm>
            <a:off x="4239655" y="0"/>
            <a:ext cx="3699987" cy="523220"/>
          </a:xfrm>
          <a:prstGeom prst="rect">
            <a:avLst/>
          </a:prstGeom>
        </p:spPr>
        <p:txBody>
          <a:bodyPr wrap="none">
            <a:spAutoFit/>
          </a:bodyPr>
          <a:lstStyle/>
          <a:p>
            <a:pPr algn="ctr">
              <a:spcAft>
                <a:spcPts val="0"/>
              </a:spcAft>
            </a:pPr>
            <a:r>
              <a:rPr lang="en-US" sz="2800" b="1" dirty="0">
                <a:solidFill>
                  <a:srgbClr val="0D0D0D"/>
                </a:solidFill>
                <a:effectLst/>
                <a:latin typeface="Times New Roman" panose="02020603050405020304" pitchFamily="18" charset="0"/>
                <a:ea typeface="Times New Roman" panose="02020603050405020304" pitchFamily="18" charset="0"/>
              </a:rPr>
              <a:t>ĐỌC HIỂU VĂN BẢN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1491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22827582"/>
              </p:ext>
            </p:extLst>
          </p:nvPr>
        </p:nvGraphicFramePr>
        <p:xfrm>
          <a:off x="660399" y="883913"/>
          <a:ext cx="10858501" cy="5573280"/>
        </p:xfrm>
        <a:graphic>
          <a:graphicData uri="http://schemas.openxmlformats.org/drawingml/2006/table">
            <a:tbl>
              <a:tblPr firstRow="1" firstCol="1" bandRow="1"/>
              <a:tblGrid>
                <a:gridCol w="1386703">
                  <a:extLst>
                    <a:ext uri="{9D8B030D-6E8A-4147-A177-3AD203B41FA5}">
                      <a16:colId xmlns:a16="http://schemas.microsoft.com/office/drawing/2014/main" val="481258042"/>
                    </a:ext>
                  </a:extLst>
                </a:gridCol>
                <a:gridCol w="3589200">
                  <a:extLst>
                    <a:ext uri="{9D8B030D-6E8A-4147-A177-3AD203B41FA5}">
                      <a16:colId xmlns:a16="http://schemas.microsoft.com/office/drawing/2014/main" val="1757460888"/>
                    </a:ext>
                  </a:extLst>
                </a:gridCol>
                <a:gridCol w="5882598">
                  <a:extLst>
                    <a:ext uri="{9D8B030D-6E8A-4147-A177-3AD203B41FA5}">
                      <a16:colId xmlns:a16="http://schemas.microsoft.com/office/drawing/2014/main" val="1458634283"/>
                    </a:ext>
                  </a:extLst>
                </a:gridCol>
              </a:tblGrid>
              <a:tr h="0">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 văn bản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 chính của văn bản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extLst>
                  <a:ext uri="{0D108BD9-81ED-4DB2-BD59-A6C34878D82A}">
                    <a16:rowId xmlns:a16="http://schemas.microsoft.com/office/drawing/2014/main" val="3761807740"/>
                  </a:ext>
                </a:extLst>
              </a:tr>
              <a:tr h="130879">
                <a:tc rowSpan="3">
                  <a:txBody>
                    <a:bodyPr/>
                    <a:lstStyle/>
                    <a:p>
                      <a:pPr algn="ctr">
                        <a:lnSpc>
                          <a:spcPct val="115000"/>
                        </a:lnSpc>
                        <a:spcAft>
                          <a:spcPts val="0"/>
                        </a:spcAft>
                      </a:pP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pPr>
                      <a:r>
                        <a:rPr lang="vi-VN"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 nay Bác không ngủ</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tabLst>
                          <a:tab pos="1386840" algn="l"/>
                        </a:tabLst>
                      </a:pPr>
                      <a:r>
                        <a:rPr lang="pt-BR" sz="2400">
                          <a:solidFill>
                            <a:srgbClr val="0D0D0D"/>
                          </a:solidFill>
                          <a:effectLst/>
                          <a:latin typeface="Times New Roman" panose="02020603050405020304" pitchFamily="18" charset="0"/>
                          <a:ea typeface="MS Mincho"/>
                          <a:cs typeface="Times New Roman" panose="02020603050405020304" pitchFamily="18" charset="0"/>
                        </a:rPr>
                        <a:t>Qua câu chuyện về một đêm không ngủ của Bác trên đường đi chiến dịch, bài thơ đã thể hiện tấm lòng yêu thương sâu sắc, rộng lớn của Bác với bộ đội và nhân dân, tình cảm yêu kính, cảm phục của người chiến sĩ đối với lãnh tụ.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75675374"/>
                  </a:ext>
                </a:extLst>
              </a:tr>
              <a:tr h="62614">
                <a:tc vMerge="1">
                  <a:txBody>
                    <a:bodyPr/>
                    <a:lstStyle/>
                    <a:p>
                      <a:endParaRPr lang="en-US"/>
                    </a:p>
                  </a:txBody>
                  <a:tcPr/>
                </a:tc>
                <a:tc>
                  <a:txBody>
                    <a:bodyPr/>
                    <a:lstStyle/>
                    <a:p>
                      <a:pPr>
                        <a:lnSpc>
                          <a:spcPct val="115000"/>
                        </a:lnSpc>
                      </a:pPr>
                      <a:r>
                        <a:rPr lang="vi-VN"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(Tố Hữu)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 ảnh hồn nhiên, dũng cảm của chú bé liên lạc và tình cảm sâu nặng của nhà thơ với chú bé.</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9467622"/>
                  </a:ext>
                </a:extLst>
              </a:tr>
              <a:tr h="96746">
                <a:tc vMerge="1">
                  <a:txBody>
                    <a:bodyPr/>
                    <a:lstStyle/>
                    <a:p>
                      <a:endParaRPr lang="en-US"/>
                    </a:p>
                  </a:txBody>
                  <a:tcPr/>
                </a:tc>
                <a:tc>
                  <a:txBody>
                    <a:bodyPr/>
                    <a:lstStyle/>
                    <a:p>
                      <a:pPr>
                        <a:lnSpc>
                          <a:spcPct val="115000"/>
                        </a:lnSpc>
                      </a:pPr>
                      <a:r>
                        <a:rPr lang="vi-VN"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 con chân vòng kiềng</a:t>
                      </a: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U-xa-chốp)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0480" marR="30480" algn="just">
                        <a:lnSpc>
                          <a:spcPct val="115000"/>
                        </a:lnSpc>
                        <a:spcAft>
                          <a:spcPts val="12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63883605"/>
                  </a:ext>
                </a:extLst>
              </a:tr>
            </a:tbl>
          </a:graphicData>
        </a:graphic>
      </p:graphicFrame>
      <p:sp>
        <p:nvSpPr>
          <p:cNvPr id="5" name="Rectangle 4"/>
          <p:cNvSpPr/>
          <p:nvPr/>
        </p:nvSpPr>
        <p:spPr>
          <a:xfrm>
            <a:off x="4239655" y="158946"/>
            <a:ext cx="3699987" cy="523220"/>
          </a:xfrm>
          <a:prstGeom prst="rect">
            <a:avLst/>
          </a:prstGeom>
        </p:spPr>
        <p:txBody>
          <a:bodyPr wrap="none">
            <a:spAutoFit/>
          </a:bodyPr>
          <a:lstStyle/>
          <a:p>
            <a:pPr algn="ctr">
              <a:spcAft>
                <a:spcPts val="0"/>
              </a:spcAft>
            </a:pPr>
            <a:r>
              <a:rPr lang="en-US" sz="2800" b="1" dirty="0">
                <a:solidFill>
                  <a:srgbClr val="0D0D0D"/>
                </a:solidFill>
                <a:effectLst/>
                <a:latin typeface="Times New Roman" panose="02020603050405020304" pitchFamily="18" charset="0"/>
                <a:ea typeface="Times New Roman" panose="02020603050405020304" pitchFamily="18" charset="0"/>
              </a:rPr>
              <a:t>ĐỌC HIỂU VĂN BẢN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8965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65496968"/>
              </p:ext>
            </p:extLst>
          </p:nvPr>
        </p:nvGraphicFramePr>
        <p:xfrm>
          <a:off x="660399" y="793972"/>
          <a:ext cx="10858501" cy="5993904"/>
        </p:xfrm>
        <a:graphic>
          <a:graphicData uri="http://schemas.openxmlformats.org/drawingml/2006/table">
            <a:tbl>
              <a:tblPr firstRow="1" firstCol="1" bandRow="1"/>
              <a:tblGrid>
                <a:gridCol w="1386703">
                  <a:extLst>
                    <a:ext uri="{9D8B030D-6E8A-4147-A177-3AD203B41FA5}">
                      <a16:colId xmlns:a16="http://schemas.microsoft.com/office/drawing/2014/main" val="481258042"/>
                    </a:ext>
                  </a:extLst>
                </a:gridCol>
                <a:gridCol w="3274406">
                  <a:extLst>
                    <a:ext uri="{9D8B030D-6E8A-4147-A177-3AD203B41FA5}">
                      <a16:colId xmlns:a16="http://schemas.microsoft.com/office/drawing/2014/main" val="1757460888"/>
                    </a:ext>
                  </a:extLst>
                </a:gridCol>
                <a:gridCol w="6197392">
                  <a:extLst>
                    <a:ext uri="{9D8B030D-6E8A-4147-A177-3AD203B41FA5}">
                      <a16:colId xmlns:a16="http://schemas.microsoft.com/office/drawing/2014/main" val="1458634283"/>
                    </a:ext>
                  </a:extLst>
                </a:gridCol>
              </a:tblGrid>
              <a:tr h="0">
                <a:tc>
                  <a:txBody>
                    <a:bodyPr/>
                    <a:lstStyle/>
                    <a:p>
                      <a:pPr algn="ctr">
                        <a:lnSpc>
                          <a:spcPct val="115000"/>
                        </a:lnSpc>
                        <a:spcAft>
                          <a:spcPts val="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 văn bản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 chính của văn bản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extLst>
                  <a:ext uri="{0D108BD9-81ED-4DB2-BD59-A6C34878D82A}">
                    <a16:rowId xmlns:a16="http://schemas.microsoft.com/office/drawing/2014/main" val="3761807740"/>
                  </a:ext>
                </a:extLst>
              </a:tr>
              <a:tr h="130879">
                <a:tc rowSpan="3">
                  <a:txBody>
                    <a:bodyPr/>
                    <a:lstStyle/>
                    <a:p>
                      <a:pPr algn="ctr">
                        <a:lnSpc>
                          <a:spcPct val="115000"/>
                        </a:lnSpc>
                        <a:spcAft>
                          <a:spcPts val="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pPr>
                      <a:r>
                        <a:rPr lang="vi-VN"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 sao chúng ta phải đối xử thân thiện với động vật?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vi-VN"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tabLst>
                          <a:tab pos="400050"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88067158"/>
                  </a:ext>
                </a:extLst>
              </a:tr>
              <a:tr h="62614">
                <a:tc vMerge="1">
                  <a:txBody>
                    <a:bodyPr/>
                    <a:lstStyle/>
                    <a:p>
                      <a:endParaRPr lang="en-US"/>
                    </a:p>
                  </a:txBody>
                  <a:tcPr/>
                </a:tc>
                <a:tc>
                  <a:txBody>
                    <a:bodyPr/>
                    <a:lstStyle/>
                    <a:p>
                      <a:pPr>
                        <a:lnSpc>
                          <a:spcPct val="115000"/>
                        </a:lnSpc>
                      </a:pPr>
                      <a:r>
                        <a:rPr lang="vi-VN"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Khan hiếm nước ngọt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96482553"/>
                  </a:ext>
                </a:extLst>
              </a:tr>
              <a:tr h="79680">
                <a:tc vMerge="1">
                  <a:txBody>
                    <a:bodyPr/>
                    <a:lstStyle/>
                    <a:p>
                      <a:endParaRPr lang="en-US"/>
                    </a:p>
                  </a:txBody>
                  <a:tcPr/>
                </a:tc>
                <a:tc>
                  <a:txBody>
                    <a:bodyPr/>
                    <a:lstStyle/>
                    <a:p>
                      <a:pPr>
                        <a:lnSpc>
                          <a:spcPct val="115000"/>
                        </a:lnSpc>
                      </a:pPr>
                      <a:r>
                        <a:rPr lang="vi-VN"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Tại sao nên có vật nuôi trong nhà?</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74042323"/>
                  </a:ext>
                </a:extLst>
              </a:tr>
            </a:tbl>
          </a:graphicData>
        </a:graphic>
      </p:graphicFrame>
      <p:sp>
        <p:nvSpPr>
          <p:cNvPr id="3" name="Rectangle 2"/>
          <p:cNvSpPr/>
          <p:nvPr/>
        </p:nvSpPr>
        <p:spPr>
          <a:xfrm>
            <a:off x="4270442" y="83995"/>
            <a:ext cx="3699987" cy="523220"/>
          </a:xfrm>
          <a:prstGeom prst="rect">
            <a:avLst/>
          </a:prstGeom>
        </p:spPr>
        <p:txBody>
          <a:bodyPr wrap="none">
            <a:spAutoFit/>
          </a:bodyPr>
          <a:lstStyle/>
          <a:p>
            <a:pPr algn="ctr">
              <a:spcAft>
                <a:spcPts val="0"/>
              </a:spcAft>
            </a:pPr>
            <a:r>
              <a:rPr lang="en-US" sz="2800" b="1" dirty="0">
                <a:solidFill>
                  <a:srgbClr val="0D0D0D"/>
                </a:solidFill>
                <a:effectLst/>
                <a:latin typeface="Times New Roman" panose="02020603050405020304" pitchFamily="18" charset="0"/>
                <a:ea typeface="Times New Roman" panose="02020603050405020304" pitchFamily="18" charset="0"/>
              </a:rPr>
              <a:t>ĐỌC HIỂU VĂN BẢN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9235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04731863"/>
              </p:ext>
            </p:extLst>
          </p:nvPr>
        </p:nvGraphicFramePr>
        <p:xfrm>
          <a:off x="389744" y="674050"/>
          <a:ext cx="11452485" cy="5993904"/>
        </p:xfrm>
        <a:graphic>
          <a:graphicData uri="http://schemas.openxmlformats.org/drawingml/2006/table">
            <a:tbl>
              <a:tblPr firstRow="1" firstCol="1" bandRow="1"/>
              <a:tblGrid>
                <a:gridCol w="1462558">
                  <a:extLst>
                    <a:ext uri="{9D8B030D-6E8A-4147-A177-3AD203B41FA5}">
                      <a16:colId xmlns:a16="http://schemas.microsoft.com/office/drawing/2014/main" val="481258042"/>
                    </a:ext>
                  </a:extLst>
                </a:gridCol>
                <a:gridCol w="2267762">
                  <a:extLst>
                    <a:ext uri="{9D8B030D-6E8A-4147-A177-3AD203B41FA5}">
                      <a16:colId xmlns:a16="http://schemas.microsoft.com/office/drawing/2014/main" val="1757460888"/>
                    </a:ext>
                  </a:extLst>
                </a:gridCol>
                <a:gridCol w="7722165">
                  <a:extLst>
                    <a:ext uri="{9D8B030D-6E8A-4147-A177-3AD203B41FA5}">
                      <a16:colId xmlns:a16="http://schemas.microsoft.com/office/drawing/2014/main" val="1458634283"/>
                    </a:ext>
                  </a:extLst>
                </a:gridCol>
              </a:tblGrid>
              <a:tr h="0">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 văn bản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extLst>
                  <a:ext uri="{0D108BD9-81ED-4DB2-BD59-A6C34878D82A}">
                    <a16:rowId xmlns:a16="http://schemas.microsoft.com/office/drawing/2014/main" val="3761807740"/>
                  </a:ext>
                </a:extLst>
              </a:tr>
              <a:tr h="216210">
                <a:tc rowSpan="3">
                  <a:txBody>
                    <a:bodyPr/>
                    <a:lstStyle/>
                    <a:p>
                      <a:pPr algn="ctr">
                        <a:lnSpc>
                          <a:spcPct val="115000"/>
                        </a:lnSpc>
                        <a:spcAft>
                          <a:spcPts val="0"/>
                        </a:spcAft>
                      </a:pP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pPr>
                      <a:r>
                        <a:rPr lang="vi-VN"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Bức tranh của em gái tôi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150495" lvl="0" indent="-342900" algn="just">
                        <a:lnSpc>
                          <a:spcPct val="115000"/>
                        </a:lnSpc>
                        <a:spcAft>
                          <a:spcPts val="0"/>
                        </a:spcAft>
                        <a:buSzPts val="1400"/>
                        <a:buFont typeface="Times New Roman" panose="02020603050405020304" pitchFamily="18" charset="0"/>
                        <a:buChar char="-"/>
                        <a:tabLst>
                          <a:tab pos="218440" algn="l"/>
                        </a:tabLst>
                      </a:pP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spc="2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spc="1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spc="2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spc="-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spc="1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spc="-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spc="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spc="15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spc="-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spc="25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spc="23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spc="26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spc="26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spc="26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spc="26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spc="23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400" spc="26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spc="13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spc="34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spc="33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spc="33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spc="34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spc="33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spc="33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400" spc="34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spc="34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spc="12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spc="5"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spc="-1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50495" lvl="0" indent="-342900" algn="just">
                        <a:lnSpc>
                          <a:spcPct val="115000"/>
                        </a:lnSpc>
                        <a:spcAft>
                          <a:spcPts val="0"/>
                        </a:spcAft>
                        <a:buSzPts val="1400"/>
                        <a:buFont typeface="Times New Roman" panose="02020603050405020304" pitchFamily="18" charset="0"/>
                        <a:buChar char="-"/>
                        <a:tabLst>
                          <a:tab pos="21844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53240971"/>
                  </a:ext>
                </a:extLst>
              </a:tr>
              <a:tr h="96746">
                <a:tc vMerge="1">
                  <a:txBody>
                    <a:bodyPr/>
                    <a:lstStyle/>
                    <a:p>
                      <a:endParaRPr lang="en-US"/>
                    </a:p>
                  </a:txBody>
                  <a:tcPr/>
                </a:tc>
                <a:tc>
                  <a:txBody>
                    <a:bodyPr/>
                    <a:lstStyle/>
                    <a:p>
                      <a:pPr>
                        <a:lnSpc>
                          <a:spcPct val="115000"/>
                        </a:lnSpc>
                      </a:pPr>
                      <a:r>
                        <a:rPr lang="vi-VN"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 không tính trước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15000"/>
                        </a:lnSpc>
                        <a:spcAft>
                          <a:spcPts val="0"/>
                        </a:spcAf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 ca ngợi, đề cao tình cảm vô tư, trong sáng của tình bạn. Qua đó, truyện đem đến bài học về cách ứng xử điềm tĩnh, tích cực khi giải quyết các mâu thuẫn trong quan hệ bạn bè.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4137267"/>
                  </a:ext>
                </a:extLst>
              </a:tr>
              <a:tr h="113813">
                <a:tc vMerge="1">
                  <a:txBody>
                    <a:bodyPr/>
                    <a:lstStyle/>
                    <a:p>
                      <a:endParaRPr lang="en-US"/>
                    </a:p>
                  </a:txBody>
                  <a:tcPr/>
                </a:tc>
                <a:tc>
                  <a:txBody>
                    <a:bodyPr/>
                    <a:lstStyle/>
                    <a:p>
                      <a:pPr>
                        <a:lnSpc>
                          <a:spcPct val="115000"/>
                        </a:lnSpc>
                      </a:pPr>
                      <a:r>
                        <a:rPr lang="vi-VN"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Chích bông 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(Cao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nhắn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99859735"/>
                  </a:ext>
                </a:extLst>
              </a:tr>
            </a:tbl>
          </a:graphicData>
        </a:graphic>
      </p:graphicFrame>
      <p:sp>
        <p:nvSpPr>
          <p:cNvPr id="3" name="Rectangle 2"/>
          <p:cNvSpPr/>
          <p:nvPr/>
        </p:nvSpPr>
        <p:spPr>
          <a:xfrm>
            <a:off x="4270442" y="83995"/>
            <a:ext cx="3699987" cy="523220"/>
          </a:xfrm>
          <a:prstGeom prst="rect">
            <a:avLst/>
          </a:prstGeom>
        </p:spPr>
        <p:txBody>
          <a:bodyPr wrap="none">
            <a:spAutoFit/>
          </a:bodyPr>
          <a:lstStyle/>
          <a:p>
            <a:pPr algn="ctr">
              <a:spcAft>
                <a:spcPts val="0"/>
              </a:spcAft>
            </a:pPr>
            <a:r>
              <a:rPr lang="en-US" sz="2800" b="1" dirty="0">
                <a:solidFill>
                  <a:srgbClr val="0D0D0D"/>
                </a:solidFill>
                <a:effectLst/>
                <a:latin typeface="Times New Roman" panose="02020603050405020304" pitchFamily="18" charset="0"/>
                <a:ea typeface="Times New Roman" panose="02020603050405020304" pitchFamily="18" charset="0"/>
              </a:rPr>
              <a:t>ĐỌC HIỂU VĂN BẢN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4045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40067445"/>
              </p:ext>
            </p:extLst>
          </p:nvPr>
        </p:nvGraphicFramePr>
        <p:xfrm>
          <a:off x="434714" y="823952"/>
          <a:ext cx="11497455" cy="5888748"/>
        </p:xfrm>
        <a:graphic>
          <a:graphicData uri="http://schemas.openxmlformats.org/drawingml/2006/table">
            <a:tbl>
              <a:tblPr firstRow="1" firstCol="1" bandRow="1"/>
              <a:tblGrid>
                <a:gridCol w="1468301">
                  <a:extLst>
                    <a:ext uri="{9D8B030D-6E8A-4147-A177-3AD203B41FA5}">
                      <a16:colId xmlns:a16="http://schemas.microsoft.com/office/drawing/2014/main" val="481258042"/>
                    </a:ext>
                  </a:extLst>
                </a:gridCol>
                <a:gridCol w="2943301">
                  <a:extLst>
                    <a:ext uri="{9D8B030D-6E8A-4147-A177-3AD203B41FA5}">
                      <a16:colId xmlns:a16="http://schemas.microsoft.com/office/drawing/2014/main" val="1757460888"/>
                    </a:ext>
                  </a:extLst>
                </a:gridCol>
                <a:gridCol w="7085853">
                  <a:extLst>
                    <a:ext uri="{9D8B030D-6E8A-4147-A177-3AD203B41FA5}">
                      <a16:colId xmlns:a16="http://schemas.microsoft.com/office/drawing/2014/main" val="1458634283"/>
                    </a:ext>
                  </a:extLst>
                </a:gridCol>
              </a:tblGrid>
              <a:tr h="0">
                <a:tc>
                  <a:txBody>
                    <a:bodyPr/>
                    <a:lstStyle/>
                    <a:p>
                      <a:pPr algn="ctr">
                        <a:lnSpc>
                          <a:spcPct val="115000"/>
                        </a:lnSpc>
                        <a:spcAft>
                          <a:spcPts val="0"/>
                        </a:spcAft>
                      </a:pP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 chính của văn bản</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a:noFill/>
                    </a:lnL>
                    <a:lnR>
                      <a:noFill/>
                    </a:lnR>
                    <a:lnT>
                      <a:noFill/>
                    </a:lnT>
                    <a:lnB w="12700" cap="flat" cmpd="sng" algn="ctr">
                      <a:solidFill>
                        <a:schemeClr val="tx1"/>
                      </a:solidFill>
                      <a:prstDash val="solid"/>
                      <a:round/>
                      <a:headEnd type="none" w="med" len="med"/>
                      <a:tailEnd type="none" w="med" len="med"/>
                    </a:lnB>
                    <a:solidFill>
                      <a:srgbClr val="CFFF43"/>
                    </a:solidFill>
                  </a:tcPr>
                </a:tc>
                <a:extLst>
                  <a:ext uri="{0D108BD9-81ED-4DB2-BD59-A6C34878D82A}">
                    <a16:rowId xmlns:a16="http://schemas.microsoft.com/office/drawing/2014/main" val="3761807740"/>
                  </a:ext>
                </a:extLst>
              </a:tr>
              <a:tr h="199144">
                <a:tc rowSpan="3">
                  <a:txBody>
                    <a:bodyPr/>
                    <a:lstStyle/>
                    <a:p>
                      <a:pPr algn="ctr">
                        <a:lnSpc>
                          <a:spcPct val="115000"/>
                        </a:lnSpc>
                        <a:spcAft>
                          <a:spcPts val="0"/>
                        </a:spcAft>
                      </a:pPr>
                      <a:r>
                        <a:rPr lang="en-US" sz="2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tin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pPr>
                      <a:r>
                        <a:rPr lang="vi-VN"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Phạm Tuyên và ca khúc mừng chiến thắng</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80099673"/>
                  </a:ext>
                </a:extLst>
              </a:tr>
              <a:tr h="0">
                <a:tc vMerge="1">
                  <a:txBody>
                    <a:bodyPr/>
                    <a:lstStyle/>
                    <a:p>
                      <a:endParaRPr lang="en-US"/>
                    </a:p>
                  </a:txBody>
                  <a:tcPr/>
                </a:tc>
                <a:tc>
                  <a:txBody>
                    <a:bodyPr/>
                    <a:lstStyle/>
                    <a:p>
                      <a:pPr>
                        <a:lnSpc>
                          <a:spcPct val="115000"/>
                        </a:lnSpc>
                      </a:pPr>
                      <a:r>
                        <a:rPr lang="vi-VN"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 gì giúp bóng đá Việt Nam chiến thắng?</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ngưỡng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khâm</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tờ</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Smmsport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49795053"/>
                  </a:ext>
                </a:extLst>
              </a:tr>
              <a:tr h="147945">
                <a:tc vMerge="1">
                  <a:txBody>
                    <a:bodyPr/>
                    <a:lstStyle/>
                    <a:p>
                      <a:endParaRPr lang="en-US"/>
                    </a:p>
                  </a:txBody>
                  <a:tcPr/>
                </a:tc>
                <a:tc>
                  <a:txBody>
                    <a:bodyPr/>
                    <a:lstStyle/>
                    <a:p>
                      <a:pPr>
                        <a:lnSpc>
                          <a:spcPct val="115000"/>
                        </a:lnSpc>
                      </a:pPr>
                      <a:r>
                        <a:rPr lang="vi-VN"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 phát minh "tình cờ và bất ngờ"</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ngờ</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a:t>
                      </a:r>
                      <a:b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hay do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ngờ</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719" marR="19719" marT="13146" marB="13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93582565"/>
                  </a:ext>
                </a:extLst>
              </a:tr>
            </a:tbl>
          </a:graphicData>
        </a:graphic>
      </p:graphicFrame>
      <p:sp>
        <p:nvSpPr>
          <p:cNvPr id="3" name="Rectangle 2"/>
          <p:cNvSpPr/>
          <p:nvPr/>
        </p:nvSpPr>
        <p:spPr>
          <a:xfrm>
            <a:off x="4270442" y="83995"/>
            <a:ext cx="3699987" cy="523220"/>
          </a:xfrm>
          <a:prstGeom prst="rect">
            <a:avLst/>
          </a:prstGeom>
        </p:spPr>
        <p:txBody>
          <a:bodyPr wrap="none">
            <a:spAutoFit/>
          </a:bodyPr>
          <a:lstStyle/>
          <a:p>
            <a:pPr algn="ctr">
              <a:spcAft>
                <a:spcPts val="0"/>
              </a:spcAft>
            </a:pPr>
            <a:r>
              <a:rPr lang="en-US" sz="2800" b="1" dirty="0">
                <a:solidFill>
                  <a:srgbClr val="0D0D0D"/>
                </a:solidFill>
                <a:effectLst/>
                <a:latin typeface="Times New Roman" panose="02020603050405020304" pitchFamily="18" charset="0"/>
                <a:ea typeface="Times New Roman" panose="02020603050405020304" pitchFamily="18" charset="0"/>
              </a:rPr>
              <a:t>ĐỌC HIỂU VĂN BẢN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448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Teardrop 2"/>
          <p:cNvSpPr/>
          <p:nvPr/>
        </p:nvSpPr>
        <p:spPr>
          <a:xfrm>
            <a:off x="1721759" y="1757108"/>
            <a:ext cx="7901927" cy="3237876"/>
          </a:xfrm>
          <a:prstGeom prst="teardrop">
            <a:avLst>
              <a:gd name="adj" fmla="val 128772"/>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3280" y="2577175"/>
            <a:ext cx="6816788" cy="1224951"/>
          </a:xfrm>
          <a:prstGeom prst="rect">
            <a:avLst/>
          </a:prstGeom>
        </p:spPr>
        <p:txBody>
          <a:bodyPr wrap="square">
            <a:spAutoFit/>
          </a:bodyPr>
          <a:lstStyle/>
          <a:p>
            <a:pPr>
              <a:lnSpc>
                <a:spcPct val="115000"/>
              </a:lnSpc>
              <a:spcAft>
                <a:spcPts val="1200"/>
              </a:spcAft>
            </a:pPr>
            <a:r>
              <a:rPr lang="en-US" sz="3200" b="1" dirty="0" err="1">
                <a:solidFill>
                  <a:srgbClr val="363636"/>
                </a:solidFill>
                <a:effectLst/>
                <a:highlight>
                  <a:srgbClr val="FFFF00"/>
                </a:highlight>
                <a:latin typeface="Times New Roman" panose="02020603050405020304" pitchFamily="18" charset="0"/>
                <a:ea typeface="Times New Roman" panose="02020603050405020304" pitchFamily="18" charset="0"/>
              </a:rPr>
              <a:t>Câu</a:t>
            </a:r>
            <a:r>
              <a:rPr lang="en-US" sz="3200" b="1" dirty="0">
                <a:solidFill>
                  <a:srgbClr val="363636"/>
                </a:solidFill>
                <a:effectLst/>
                <a:highlight>
                  <a:srgbClr val="FFFF00"/>
                </a:highlight>
                <a:latin typeface="Times New Roman" panose="02020603050405020304" pitchFamily="18" charset="0"/>
                <a:ea typeface="Times New Roman" panose="02020603050405020304" pitchFamily="18" charset="0"/>
              </a:rPr>
              <a:t> 3</a:t>
            </a:r>
            <a:r>
              <a:rPr lang="en-US" sz="3200" b="1" dirty="0">
                <a:solidFill>
                  <a:srgbClr val="363636"/>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Nêu</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những</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điểm</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cần</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chú</a:t>
            </a:r>
            <a:r>
              <a:rPr lang="en-US" sz="3200" b="1" dirty="0">
                <a:solidFill>
                  <a:srgbClr val="0070C0"/>
                </a:solidFill>
                <a:effectLst/>
                <a:latin typeface="Times New Roman" panose="02020603050405020304" pitchFamily="18" charset="0"/>
                <a:ea typeface="Times New Roman" panose="02020603050405020304" pitchFamily="18" charset="0"/>
              </a:rPr>
              <a:t> ý </a:t>
            </a:r>
            <a:r>
              <a:rPr lang="en-US" sz="3200" b="1" dirty="0" err="1">
                <a:solidFill>
                  <a:srgbClr val="0070C0"/>
                </a:solidFill>
                <a:effectLst/>
                <a:latin typeface="Times New Roman" panose="02020603050405020304" pitchFamily="18" charset="0"/>
                <a:ea typeface="Times New Roman" panose="02020603050405020304" pitchFamily="18" charset="0"/>
              </a:rPr>
              <a:t>về</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cách</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đọc</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các</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thể</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loại</a:t>
            </a:r>
            <a:r>
              <a:rPr lang="en-US" sz="3200" b="1" dirty="0">
                <a:solidFill>
                  <a:srgbClr val="0070C0"/>
                </a:solidFill>
                <a:effectLst/>
                <a:latin typeface="Times New Roman" panose="02020603050405020304" pitchFamily="18" charset="0"/>
                <a:ea typeface="Times New Roman" panose="02020603050405020304" pitchFamily="18" charset="0"/>
              </a:rPr>
              <a:t> ở </a:t>
            </a:r>
            <a:r>
              <a:rPr lang="en-US" sz="3200" b="1" dirty="0" err="1">
                <a:solidFill>
                  <a:srgbClr val="0070C0"/>
                </a:solidFill>
                <a:effectLst/>
                <a:latin typeface="Times New Roman" panose="02020603050405020304" pitchFamily="18" charset="0"/>
                <a:ea typeface="Times New Roman" panose="02020603050405020304" pitchFamily="18" charset="0"/>
              </a:rPr>
              <a:t>học</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kì</a:t>
            </a:r>
            <a:r>
              <a:rPr lang="en-US" sz="3200" b="1" dirty="0">
                <a:solidFill>
                  <a:srgbClr val="0070C0"/>
                </a:solidFill>
                <a:effectLst/>
                <a:latin typeface="Times New Roman" panose="02020603050405020304" pitchFamily="18" charset="0"/>
                <a:ea typeface="Times New Roman" panose="02020603050405020304" pitchFamily="18" charset="0"/>
              </a:rPr>
              <a:t> II:</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4858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2400877019"/>
              </p:ext>
            </p:extLst>
          </p:nvPr>
        </p:nvGraphicFramePr>
        <p:xfrm>
          <a:off x="660400" y="1492265"/>
          <a:ext cx="10858500" cy="4416552"/>
        </p:xfrm>
        <a:graphic>
          <a:graphicData uri="http://schemas.openxmlformats.org/drawingml/2006/table">
            <a:tbl>
              <a:tblPr firstRow="1" firstCol="1" bandRow="1"/>
              <a:tblGrid>
                <a:gridCol w="2946743">
                  <a:extLst>
                    <a:ext uri="{9D8B030D-6E8A-4147-A177-3AD203B41FA5}">
                      <a16:colId xmlns:a16="http://schemas.microsoft.com/office/drawing/2014/main" val="4225626435"/>
                    </a:ext>
                  </a:extLst>
                </a:gridCol>
                <a:gridCol w="7911757">
                  <a:extLst>
                    <a:ext uri="{9D8B030D-6E8A-4147-A177-3AD203B41FA5}">
                      <a16:colId xmlns:a16="http://schemas.microsoft.com/office/drawing/2014/main" val="768498911"/>
                    </a:ext>
                  </a:extLst>
                </a:gridCol>
              </a:tblGrid>
              <a:tr h="50611">
                <a:tc>
                  <a:txBody>
                    <a:bodyPr/>
                    <a:lstStyle/>
                    <a:p>
                      <a:pPr algn="ctr">
                        <a:lnSpc>
                          <a:spcPct val="115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 ý về cách đọc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245435876"/>
                  </a:ext>
                </a:extLst>
              </a:tr>
              <a:tr h="270589">
                <a:tc>
                  <a:txBody>
                    <a:bodyPr/>
                    <a:lstStyle/>
                    <a:p>
                      <a:pPr algn="ctr">
                        <a:lnSpc>
                          <a:spcPct val="115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Pu-skin,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4000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2814123"/>
                  </a:ext>
                </a:extLst>
              </a:tr>
            </a:tbl>
          </a:graphicData>
        </a:graphic>
      </p:graphicFrame>
    </p:spTree>
    <p:extLst>
      <p:ext uri="{BB962C8B-B14F-4D97-AF65-F5344CB8AC3E}">
        <p14:creationId xmlns:p14="http://schemas.microsoft.com/office/powerpoint/2010/main" val="3881796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943657784"/>
              </p:ext>
            </p:extLst>
          </p:nvPr>
        </p:nvGraphicFramePr>
        <p:xfrm>
          <a:off x="660400" y="1462801"/>
          <a:ext cx="10858500" cy="4486656"/>
        </p:xfrm>
        <a:graphic>
          <a:graphicData uri="http://schemas.openxmlformats.org/drawingml/2006/table">
            <a:tbl>
              <a:tblPr firstRow="1" firstCol="1" bandRow="1"/>
              <a:tblGrid>
                <a:gridCol w="2946743">
                  <a:extLst>
                    <a:ext uri="{9D8B030D-6E8A-4147-A177-3AD203B41FA5}">
                      <a16:colId xmlns:a16="http://schemas.microsoft.com/office/drawing/2014/main" val="4225626435"/>
                    </a:ext>
                  </a:extLst>
                </a:gridCol>
                <a:gridCol w="7911757">
                  <a:extLst>
                    <a:ext uri="{9D8B030D-6E8A-4147-A177-3AD203B41FA5}">
                      <a16:colId xmlns:a16="http://schemas.microsoft.com/office/drawing/2014/main" val="768498911"/>
                    </a:ext>
                  </a:extLst>
                </a:gridCol>
              </a:tblGrid>
              <a:tr h="50611">
                <a:tc>
                  <a:txBody>
                    <a:bodyPr/>
                    <a:lstStyle/>
                    <a:p>
                      <a:pPr algn="ctr">
                        <a:lnSpc>
                          <a:spcPct val="115000"/>
                        </a:lnSpc>
                        <a:spcAft>
                          <a:spcPts val="120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120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 ý về cách đọc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245435876"/>
                  </a:ext>
                </a:extLst>
              </a:tr>
              <a:tr h="215594">
                <a:tc>
                  <a:txBody>
                    <a:bodyPr/>
                    <a:lstStyle/>
                    <a:p>
                      <a:pPr algn="ctr">
                        <a:lnSpc>
                          <a:spcPct val="115000"/>
                        </a:lnSpc>
                        <a:spcAft>
                          <a:spcPts val="1200"/>
                        </a:spcAft>
                      </a:pPr>
                      <a:r>
                        <a:rPr lang="en-US" sz="3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2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400050" algn="l"/>
                        </a:tabLs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590360"/>
                  </a:ext>
                </a:extLst>
              </a:tr>
            </a:tbl>
          </a:graphicData>
        </a:graphic>
      </p:graphicFrame>
    </p:spTree>
    <p:extLst>
      <p:ext uri="{BB962C8B-B14F-4D97-AF65-F5344CB8AC3E}">
        <p14:creationId xmlns:p14="http://schemas.microsoft.com/office/powerpoint/2010/main" val="940215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851332002"/>
              </p:ext>
            </p:extLst>
          </p:nvPr>
        </p:nvGraphicFramePr>
        <p:xfrm>
          <a:off x="660399" y="1382283"/>
          <a:ext cx="10858500" cy="4907280"/>
        </p:xfrm>
        <a:graphic>
          <a:graphicData uri="http://schemas.openxmlformats.org/drawingml/2006/table">
            <a:tbl>
              <a:tblPr firstRow="1" firstCol="1" bandRow="1"/>
              <a:tblGrid>
                <a:gridCol w="2367614">
                  <a:extLst>
                    <a:ext uri="{9D8B030D-6E8A-4147-A177-3AD203B41FA5}">
                      <a16:colId xmlns:a16="http://schemas.microsoft.com/office/drawing/2014/main" val="4225626435"/>
                    </a:ext>
                  </a:extLst>
                </a:gridCol>
                <a:gridCol w="8490886">
                  <a:extLst>
                    <a:ext uri="{9D8B030D-6E8A-4147-A177-3AD203B41FA5}">
                      <a16:colId xmlns:a16="http://schemas.microsoft.com/office/drawing/2014/main" val="768498911"/>
                    </a:ext>
                  </a:extLst>
                </a:gridCol>
              </a:tblGrid>
              <a:tr h="50611">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 ý về cách đọc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245435876"/>
                  </a:ext>
                </a:extLst>
              </a:tr>
              <a:tr h="325583">
                <a:tc>
                  <a:txBody>
                    <a:bodyPr/>
                    <a:lstStyle/>
                    <a:p>
                      <a:pPr algn="ctr">
                        <a:lnSpc>
                          <a:spcPct val="115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40005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5487896"/>
                  </a:ext>
                </a:extLst>
              </a:tr>
            </a:tbl>
          </a:graphicData>
        </a:graphic>
      </p:graphicFrame>
    </p:spTree>
    <p:extLst>
      <p:ext uri="{BB962C8B-B14F-4D97-AF65-F5344CB8AC3E}">
        <p14:creationId xmlns:p14="http://schemas.microsoft.com/office/powerpoint/2010/main" val="59112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7" name="Rectangle 6"/>
          <p:cNvSpPr/>
          <p:nvPr/>
        </p:nvSpPr>
        <p:spPr>
          <a:xfrm>
            <a:off x="1611593" y="93460"/>
            <a:ext cx="9913163"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ÔN TẬP KĨ NĂNG ĐỌC – VIẾT- NÓI VÀ NGHE – TIẾNG VIỆT</a:t>
            </a:r>
          </a:p>
        </p:txBody>
      </p:sp>
      <p:sp>
        <p:nvSpPr>
          <p:cNvPr id="9" name="Pentagon 8"/>
          <p:cNvSpPr/>
          <p:nvPr/>
        </p:nvSpPr>
        <p:spPr>
          <a:xfrm>
            <a:off x="660400" y="1327559"/>
            <a:ext cx="3082589" cy="869429"/>
          </a:xfrm>
          <a:prstGeom prst="homePlate">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THẢO LUẬN NHÓM</a:t>
            </a:r>
          </a:p>
        </p:txBody>
      </p:sp>
      <p:sp>
        <p:nvSpPr>
          <p:cNvPr id="11" name="Chevron 10"/>
          <p:cNvSpPr/>
          <p:nvPr/>
        </p:nvSpPr>
        <p:spPr>
          <a:xfrm>
            <a:off x="3417551" y="1327558"/>
            <a:ext cx="757238" cy="869429"/>
          </a:xfrm>
          <a:prstGeom prst="chevron">
            <a:avLst>
              <a:gd name="adj" fmla="val 5791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a:off x="3869504" y="1327558"/>
            <a:ext cx="757238" cy="869429"/>
          </a:xfrm>
          <a:prstGeom prst="chevron">
            <a:avLst>
              <a:gd name="adj" fmla="val 5791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a:blip r:embed="rId5"/>
          <a:stretch>
            <a:fillRect/>
          </a:stretch>
        </p:blipFill>
        <p:spPr>
          <a:xfrm>
            <a:off x="439973" y="3947718"/>
            <a:ext cx="2466975" cy="1847850"/>
          </a:xfrm>
          <a:prstGeom prst="rect">
            <a:avLst/>
          </a:prstGeom>
        </p:spPr>
      </p:pic>
      <p:pic>
        <p:nvPicPr>
          <p:cNvPr id="25" name="Picture 24"/>
          <p:cNvPicPr>
            <a:picLocks noChangeAspect="1"/>
          </p:cNvPicPr>
          <p:nvPr/>
        </p:nvPicPr>
        <p:blipFill>
          <a:blip r:embed="rId5"/>
          <a:stretch>
            <a:fillRect/>
          </a:stretch>
        </p:blipFill>
        <p:spPr>
          <a:xfrm>
            <a:off x="3187592" y="2995420"/>
            <a:ext cx="2466975" cy="1847850"/>
          </a:xfrm>
          <a:prstGeom prst="rect">
            <a:avLst/>
          </a:prstGeom>
        </p:spPr>
      </p:pic>
      <p:pic>
        <p:nvPicPr>
          <p:cNvPr id="26" name="Picture 25"/>
          <p:cNvPicPr>
            <a:picLocks noChangeAspect="1"/>
          </p:cNvPicPr>
          <p:nvPr/>
        </p:nvPicPr>
        <p:blipFill>
          <a:blip r:embed="rId5"/>
          <a:stretch>
            <a:fillRect/>
          </a:stretch>
        </p:blipFill>
        <p:spPr>
          <a:xfrm>
            <a:off x="5935211" y="2193968"/>
            <a:ext cx="2466975" cy="1847850"/>
          </a:xfrm>
          <a:prstGeom prst="rect">
            <a:avLst/>
          </a:prstGeom>
        </p:spPr>
      </p:pic>
      <p:sp>
        <p:nvSpPr>
          <p:cNvPr id="16" name="Rectangle 15"/>
          <p:cNvSpPr/>
          <p:nvPr/>
        </p:nvSpPr>
        <p:spPr>
          <a:xfrm>
            <a:off x="439973" y="5713695"/>
            <a:ext cx="8746512" cy="587853"/>
          </a:xfrm>
          <a:prstGeom prst="rect">
            <a:avLst/>
          </a:prstGeom>
        </p:spPr>
        <p:txBody>
          <a:bodyPr wrap="square">
            <a:spAutoFit/>
          </a:bodyPr>
          <a:lstStyle/>
          <a:p>
            <a:pPr lvl="0" algn="just">
              <a:lnSpc>
                <a:spcPct val="115000"/>
              </a:lnSpc>
              <a:spcAft>
                <a:spcPts val="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1, 2, 3)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3416275" y="4919112"/>
            <a:ext cx="8272565" cy="587853"/>
          </a:xfrm>
          <a:prstGeom prst="rect">
            <a:avLst/>
          </a:prstGeom>
        </p:spPr>
        <p:txBody>
          <a:bodyPr wrap="square">
            <a:spAutoFit/>
          </a:bodyPr>
          <a:lstStyle/>
          <a:p>
            <a:pPr lvl="0" algn="just">
              <a:lnSpc>
                <a:spcPct val="115000"/>
              </a:lnSpc>
              <a:spcAft>
                <a:spcPts val="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4, 5)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5683451" y="4179575"/>
            <a:ext cx="5998758" cy="587853"/>
          </a:xfrm>
          <a:prstGeom prst="rect">
            <a:avLst/>
          </a:prstGeom>
        </p:spPr>
        <p:txBody>
          <a:bodyPr wrap="none">
            <a:spAutoFit/>
          </a:bodyPr>
          <a:lstStyle/>
          <a:p>
            <a:pPr lvl="0" algn="just">
              <a:lnSpc>
                <a:spcPct val="115000"/>
              </a:lnSpc>
              <a:spcAft>
                <a:spcPts val="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6, 7, 8)</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5"/>
          <a:stretch>
            <a:fillRect/>
          </a:stretch>
        </p:blipFill>
        <p:spPr>
          <a:xfrm>
            <a:off x="8682830" y="1069426"/>
            <a:ext cx="2466975" cy="1847850"/>
          </a:xfrm>
          <a:prstGeom prst="rect">
            <a:avLst/>
          </a:prstGeom>
        </p:spPr>
      </p:pic>
      <p:sp>
        <p:nvSpPr>
          <p:cNvPr id="19" name="Rectangle 18"/>
          <p:cNvSpPr/>
          <p:nvPr/>
        </p:nvSpPr>
        <p:spPr>
          <a:xfrm>
            <a:off x="8621469" y="2835966"/>
            <a:ext cx="2780050" cy="1366528"/>
          </a:xfrm>
          <a:prstGeom prst="rect">
            <a:avLst/>
          </a:prstGeom>
        </p:spPr>
        <p:txBody>
          <a:bodyPr wrap="square">
            <a:spAutoFit/>
          </a:bodyPr>
          <a:lstStyle/>
          <a:p>
            <a:pPr lvl="0" algn="just">
              <a:lnSpc>
                <a:spcPct val="115000"/>
              </a:lnSpc>
              <a:spcAft>
                <a:spcPts val="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4:</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9, 10)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Striped Right Arrow 26"/>
          <p:cNvSpPr/>
          <p:nvPr/>
        </p:nvSpPr>
        <p:spPr>
          <a:xfrm rot="20611704">
            <a:off x="673845" y="2640104"/>
            <a:ext cx="7441018" cy="302125"/>
          </a:xfrm>
          <a:prstGeom prst="stripedRightArrow">
            <a:avLst/>
          </a:prstGeom>
          <a:solidFill>
            <a:schemeClr val="bg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8629D8AF-1B7A-5452-79E9-3DB4A8275DC0}"/>
                  </a:ext>
                </a:extLst>
              </p:cNvPr>
              <p:cNvGraphicFramePr>
                <a:graphicFrameLocks noChangeAspect="1"/>
              </p:cNvGraphicFramePr>
              <p:nvPr>
                <p:extLst>
                  <p:ext uri="{D42A27DB-BD31-4B8C-83A1-F6EECF244321}">
                    <p14:modId xmlns:p14="http://schemas.microsoft.com/office/powerpoint/2010/main" val="1787440868"/>
                  </p:ext>
                </p:extLst>
              </p:nvPr>
            </p:nvGraphicFramePr>
            <p:xfrm>
              <a:off x="-1863969" y="1674935"/>
              <a:ext cx="3048000" cy="1714500"/>
            </p:xfrm>
            <a:graphic>
              <a:graphicData uri="http://schemas.microsoft.com/office/powerpoint/2016/slidezoom">
                <pslz:sldZm>
                  <pslz:sldZmObj sldId="258" cId="487011109">
                    <pslz:zmPr id="{74DB3C22-B2BE-4F2D-8626-65E4C22B2171}" returnToParent="0" transitionDur="1000">
                      <p166:blipFill xmlns:p166="http://schemas.microsoft.com/office/powerpoint/2016/6/main">
                        <a:blip r:embed="rId6"/>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5" name="Slide Zoom 4">
                <a:hlinkClick r:id="rId7" action="ppaction://hlinksldjump"/>
                <a:extLst>
                  <a:ext uri="{FF2B5EF4-FFF2-40B4-BE49-F238E27FC236}">
                    <a16:creationId xmlns:a16="http://schemas.microsoft.com/office/drawing/2014/main" id="{8629D8AF-1B7A-5452-79E9-3DB4A8275DC0}"/>
                  </a:ext>
                </a:extLst>
              </p:cNvPr>
              <p:cNvPicPr>
                <a:picLocks noGrp="1" noRot="1" noChangeAspect="1" noMove="1" noResize="1" noEditPoints="1" noAdjustHandles="1" noChangeArrowheads="1" noChangeShapeType="1"/>
              </p:cNvPicPr>
              <p:nvPr/>
            </p:nvPicPr>
            <p:blipFill>
              <a:blip r:embed="rId6"/>
              <a:stretch>
                <a:fillRect/>
              </a:stretch>
            </p:blipFill>
            <p:spPr>
              <a:xfrm>
                <a:off x="-1863969" y="1674935"/>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48701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1064723614"/>
              </p:ext>
            </p:extLst>
          </p:nvPr>
        </p:nvGraphicFramePr>
        <p:xfrm>
          <a:off x="660400" y="1492265"/>
          <a:ext cx="10858500" cy="4416552"/>
        </p:xfrm>
        <a:graphic>
          <a:graphicData uri="http://schemas.openxmlformats.org/drawingml/2006/table">
            <a:tbl>
              <a:tblPr firstRow="1" firstCol="1" bandRow="1"/>
              <a:tblGrid>
                <a:gridCol w="2946743">
                  <a:extLst>
                    <a:ext uri="{9D8B030D-6E8A-4147-A177-3AD203B41FA5}">
                      <a16:colId xmlns:a16="http://schemas.microsoft.com/office/drawing/2014/main" val="4225626435"/>
                    </a:ext>
                  </a:extLst>
                </a:gridCol>
                <a:gridCol w="7911757">
                  <a:extLst>
                    <a:ext uri="{9D8B030D-6E8A-4147-A177-3AD203B41FA5}">
                      <a16:colId xmlns:a16="http://schemas.microsoft.com/office/drawing/2014/main" val="768498911"/>
                    </a:ext>
                  </a:extLst>
                </a:gridCol>
              </a:tblGrid>
              <a:tr h="50611">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 ý về cách đọc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245435876"/>
                  </a:ext>
                </a:extLst>
              </a:tr>
              <a:tr h="325583">
                <a:tc>
                  <a:txBody>
                    <a:bodyPr/>
                    <a:lstStyle/>
                    <a:p>
                      <a:pPr algn="ctr">
                        <a:lnSpc>
                          <a:spcPct val="115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4000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6041023"/>
                  </a:ext>
                </a:extLst>
              </a:tr>
            </a:tbl>
          </a:graphicData>
        </a:graphic>
      </p:graphicFrame>
    </p:spTree>
    <p:extLst>
      <p:ext uri="{BB962C8B-B14F-4D97-AF65-F5344CB8AC3E}">
        <p14:creationId xmlns:p14="http://schemas.microsoft.com/office/powerpoint/2010/main" val="2044857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4246474543"/>
              </p:ext>
            </p:extLst>
          </p:nvPr>
        </p:nvGraphicFramePr>
        <p:xfrm>
          <a:off x="660399" y="1382283"/>
          <a:ext cx="10858500" cy="4626864"/>
        </p:xfrm>
        <a:graphic>
          <a:graphicData uri="http://schemas.openxmlformats.org/drawingml/2006/table">
            <a:tbl>
              <a:tblPr firstRow="1" firstCol="1" bandRow="1"/>
              <a:tblGrid>
                <a:gridCol w="2946743">
                  <a:extLst>
                    <a:ext uri="{9D8B030D-6E8A-4147-A177-3AD203B41FA5}">
                      <a16:colId xmlns:a16="http://schemas.microsoft.com/office/drawing/2014/main" val="4225626435"/>
                    </a:ext>
                  </a:extLst>
                </a:gridCol>
                <a:gridCol w="7911757">
                  <a:extLst>
                    <a:ext uri="{9D8B030D-6E8A-4147-A177-3AD203B41FA5}">
                      <a16:colId xmlns:a16="http://schemas.microsoft.com/office/drawing/2014/main" val="768498911"/>
                    </a:ext>
                  </a:extLst>
                </a:gridCol>
              </a:tblGrid>
              <a:tr h="50611">
                <a:tc>
                  <a:txBody>
                    <a:bodyPr/>
                    <a:lstStyle/>
                    <a:p>
                      <a:pPr algn="ctr">
                        <a:lnSpc>
                          <a:spcPct val="115000"/>
                        </a:lnSpc>
                        <a:spcAft>
                          <a:spcPts val="12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12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 ý về cách đọc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245435876"/>
                  </a:ext>
                </a:extLst>
              </a:tr>
              <a:tr h="277887">
                <a:tc>
                  <a:txBody>
                    <a:bodyPr/>
                    <a:lstStyle/>
                    <a:p>
                      <a:pPr algn="ctr">
                        <a:lnSpc>
                          <a:spcPct val="115000"/>
                        </a:lnSpc>
                        <a:spcAft>
                          <a:spcPts val="12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hê</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pô</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744" marR="32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5519065"/>
                  </a:ext>
                </a:extLst>
              </a:tr>
            </a:tbl>
          </a:graphicData>
        </a:graphic>
      </p:graphicFrame>
    </p:spTree>
    <p:extLst>
      <p:ext uri="{BB962C8B-B14F-4D97-AF65-F5344CB8AC3E}">
        <p14:creationId xmlns:p14="http://schemas.microsoft.com/office/powerpoint/2010/main" val="173482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6" name="Teardrop 15"/>
          <p:cNvSpPr/>
          <p:nvPr/>
        </p:nvSpPr>
        <p:spPr>
          <a:xfrm>
            <a:off x="1229193" y="1757108"/>
            <a:ext cx="8394493" cy="3519430"/>
          </a:xfrm>
          <a:prstGeom prst="teardrop">
            <a:avLst>
              <a:gd name="adj" fmla="val 13749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68249" y="2092863"/>
            <a:ext cx="6580682" cy="3046988"/>
          </a:xfrm>
          <a:prstGeom prst="rect">
            <a:avLst/>
          </a:prstGeom>
        </p:spPr>
        <p:txBody>
          <a:bodyPr wrap="square">
            <a:spAutoFit/>
          </a:bodyPr>
          <a:lstStyle/>
          <a:p>
            <a:r>
              <a:rPr lang="en-US" sz="3200" b="1" dirty="0" err="1">
                <a:solidFill>
                  <a:srgbClr val="363636"/>
                </a:solidFill>
                <a:effectLst/>
                <a:highlight>
                  <a:srgbClr val="FFFF00"/>
                </a:highlight>
                <a:latin typeface="Times New Roman" panose="02020603050405020304" pitchFamily="18" charset="0"/>
                <a:ea typeface="Times New Roman" panose="02020603050405020304" pitchFamily="18" charset="0"/>
              </a:rPr>
              <a:t>Câu</a:t>
            </a:r>
            <a:r>
              <a:rPr lang="en-US" sz="3200" b="1" dirty="0">
                <a:solidFill>
                  <a:srgbClr val="363636"/>
                </a:solidFill>
                <a:effectLst/>
                <a:highlight>
                  <a:srgbClr val="FFFF00"/>
                </a:highlight>
                <a:latin typeface="Times New Roman" panose="02020603050405020304" pitchFamily="18" charset="0"/>
                <a:ea typeface="Times New Roman" panose="02020603050405020304" pitchFamily="18" charset="0"/>
              </a:rPr>
              <a:t> 4</a:t>
            </a:r>
            <a:r>
              <a:rPr lang="en-US" sz="3200" b="1" dirty="0">
                <a:solidFill>
                  <a:srgbClr val="363636"/>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Thống</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kê</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các</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văn</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bản</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văn</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học</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truyện</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thơ</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đã</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học</a:t>
            </a:r>
            <a:r>
              <a:rPr lang="en-US" sz="3200" b="1" dirty="0">
                <a:solidFill>
                  <a:srgbClr val="0070C0"/>
                </a:solidFill>
                <a:effectLst/>
                <a:latin typeface="Times New Roman" panose="02020603050405020304" pitchFamily="18" charset="0"/>
                <a:ea typeface="Times New Roman" panose="02020603050405020304" pitchFamily="18" charset="0"/>
              </a:rPr>
              <a:t> ở </a:t>
            </a:r>
            <a:r>
              <a:rPr lang="en-US" sz="3200" b="1" dirty="0" err="1">
                <a:solidFill>
                  <a:srgbClr val="0070C0"/>
                </a:solidFill>
                <a:effectLst/>
                <a:latin typeface="Times New Roman" panose="02020603050405020304" pitchFamily="18" charset="0"/>
                <a:ea typeface="Times New Roman" panose="02020603050405020304" pitchFamily="18" charset="0"/>
              </a:rPr>
              <a:t>hai</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tập</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sách</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Ngữ</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văn</a:t>
            </a:r>
            <a:r>
              <a:rPr lang="en-US" sz="3200" b="1" dirty="0">
                <a:solidFill>
                  <a:srgbClr val="0070C0"/>
                </a:solidFill>
                <a:effectLst/>
                <a:latin typeface="Times New Roman" panose="02020603050405020304" pitchFamily="18" charset="0"/>
                <a:ea typeface="Times New Roman" panose="02020603050405020304" pitchFamily="18" charset="0"/>
              </a:rPr>
              <a:t> 6. </a:t>
            </a:r>
            <a:r>
              <a:rPr lang="en-US" sz="3200" b="1" dirty="0" err="1">
                <a:solidFill>
                  <a:srgbClr val="0070C0"/>
                </a:solidFill>
                <a:effectLst/>
                <a:latin typeface="Times New Roman" panose="02020603050405020304" pitchFamily="18" charset="0"/>
                <a:ea typeface="Times New Roman" panose="02020603050405020304" pitchFamily="18" charset="0"/>
              </a:rPr>
              <a:t>Từ</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đó</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nhận</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xét</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sự</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khác</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biệt</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về</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đặc</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điểm</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hình</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thức</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của</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mỗi</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thể</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loại</a:t>
            </a:r>
            <a:r>
              <a:rPr lang="en-US" sz="3200" b="1" dirty="0">
                <a:solidFill>
                  <a:srgbClr val="0070C0"/>
                </a:solidFill>
                <a:effectLst/>
                <a:latin typeface="Times New Roman" panose="02020603050405020304" pitchFamily="18" charset="0"/>
                <a:ea typeface="Times New Roman" panose="02020603050405020304" pitchFamily="18" charset="0"/>
              </a:rPr>
              <a:t> ở </a:t>
            </a:r>
            <a:r>
              <a:rPr lang="en-US" sz="3200" b="1" dirty="0" err="1">
                <a:solidFill>
                  <a:srgbClr val="0070C0"/>
                </a:solidFill>
                <a:effectLst/>
                <a:latin typeface="Times New Roman" panose="02020603050405020304" pitchFamily="18" charset="0"/>
                <a:ea typeface="Times New Roman" panose="02020603050405020304" pitchFamily="18" charset="0"/>
              </a:rPr>
              <a:t>hai</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tập</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sách</a:t>
            </a:r>
            <a:r>
              <a:rPr lang="en-US" sz="3200" b="1" dirty="0">
                <a:solidFill>
                  <a:srgbClr val="0070C0"/>
                </a:solidFill>
                <a:effectLst/>
                <a:latin typeface="Times New Roman" panose="02020603050405020304" pitchFamily="18" charset="0"/>
                <a:ea typeface="Times New Roman" panose="02020603050405020304" pitchFamily="18" charset="0"/>
              </a:rPr>
              <a:t>.</a:t>
            </a:r>
            <a:br>
              <a:rPr lang="en-US" sz="3200" dirty="0">
                <a:solidFill>
                  <a:srgbClr val="444444"/>
                </a:solidFill>
                <a:effectLst/>
                <a:latin typeface="Times New Roman" panose="02020603050405020304" pitchFamily="18" charset="0"/>
                <a:ea typeface="Times New Roman" panose="02020603050405020304" pitchFamily="18" charset="0"/>
              </a:rPr>
            </a:br>
            <a:endParaRPr lang="en-US" sz="3200" dirty="0"/>
          </a:p>
        </p:txBody>
      </p:sp>
    </p:spTree>
    <p:extLst>
      <p:ext uri="{BB962C8B-B14F-4D97-AF65-F5344CB8AC3E}">
        <p14:creationId xmlns:p14="http://schemas.microsoft.com/office/powerpoint/2010/main" val="2027605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429919368"/>
              </p:ext>
            </p:extLst>
          </p:nvPr>
        </p:nvGraphicFramePr>
        <p:xfrm>
          <a:off x="691184" y="1540172"/>
          <a:ext cx="10858501" cy="4410588"/>
        </p:xfrm>
        <a:graphic>
          <a:graphicData uri="http://schemas.openxmlformats.org/drawingml/2006/table">
            <a:tbl>
              <a:tblPr firstRow="1" firstCol="1" bandRow="1"/>
              <a:tblGrid>
                <a:gridCol w="1401894">
                  <a:extLst>
                    <a:ext uri="{9D8B030D-6E8A-4147-A177-3AD203B41FA5}">
                      <a16:colId xmlns:a16="http://schemas.microsoft.com/office/drawing/2014/main" val="4021931220"/>
                    </a:ext>
                  </a:extLst>
                </a:gridCol>
                <a:gridCol w="1244183">
                  <a:extLst>
                    <a:ext uri="{9D8B030D-6E8A-4147-A177-3AD203B41FA5}">
                      <a16:colId xmlns:a16="http://schemas.microsoft.com/office/drawing/2014/main" val="3782520223"/>
                    </a:ext>
                  </a:extLst>
                </a:gridCol>
                <a:gridCol w="5051685">
                  <a:extLst>
                    <a:ext uri="{9D8B030D-6E8A-4147-A177-3AD203B41FA5}">
                      <a16:colId xmlns:a16="http://schemas.microsoft.com/office/drawing/2014/main" val="4154500745"/>
                    </a:ext>
                  </a:extLst>
                </a:gridCol>
                <a:gridCol w="3160739">
                  <a:extLst>
                    <a:ext uri="{9D8B030D-6E8A-4147-A177-3AD203B41FA5}">
                      <a16:colId xmlns:a16="http://schemas.microsoft.com/office/drawing/2014/main" val="3236277226"/>
                    </a:ext>
                  </a:extLst>
                </a:gridCol>
              </a:tblGrid>
              <a:tr h="621211">
                <a:tc>
                  <a:txBody>
                    <a:bodyPr/>
                    <a:lstStyle/>
                    <a:p>
                      <a:pP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a:txBody>
                    <a:bodyPr/>
                    <a:lstStyle/>
                    <a:p>
                      <a:pP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 văn bản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 khác biệt về đặc điểm hình thức của thể loại ở hai tập sách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9" marR="5109" marT="5109" marB="5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extLst>
                  <a:ext uri="{0D108BD9-81ED-4DB2-BD59-A6C34878D82A}">
                    <a16:rowId xmlns:a16="http://schemas.microsoft.com/office/drawing/2014/main" val="474943137"/>
                  </a:ext>
                </a:extLst>
              </a:tr>
              <a:tr h="305701">
                <a:tc rowSpan="6">
                  <a:txBody>
                    <a:bodyPr/>
                    <a:lstStyle/>
                    <a:p>
                      <a:pP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À ơi tay mẹ (Bình Nguyên)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 trung vào thể loại lục bát.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9" marR="5109" marT="5109" marB="5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370325"/>
                  </a:ext>
                </a:extLst>
              </a:tr>
              <a:tr h="305701">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thăm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Khương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542137714"/>
                  </a:ext>
                </a:extLst>
              </a:tr>
              <a:tr h="183502">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831406235"/>
                  </a:ext>
                </a:extLst>
              </a:tr>
              <a:tr h="305701">
                <a:tc vMerge="1">
                  <a:txBody>
                    <a:bodyPr/>
                    <a:lstStyle/>
                    <a:p>
                      <a:endParaRPr lang="en-US"/>
                    </a:p>
                  </a:txBody>
                  <a:tcPr/>
                </a:tc>
                <a:tc rowSpan="3">
                  <a:txBody>
                    <a:bodyPr/>
                    <a:lstStyle/>
                    <a:p>
                      <a:pPr>
                        <a:lnSpc>
                          <a:spcPct val="115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 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 trung vào thơ có yếu tố tự sự, miêu tả.</a:t>
                      </a:r>
                      <a:b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9" marR="5109" marT="5109" marB="5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0889903"/>
                  </a:ext>
                </a:extLst>
              </a:tr>
              <a:tr h="183502">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273414653"/>
                  </a:ext>
                </a:extLst>
              </a:tr>
              <a:tr h="305701">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(U-</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chốp</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32477858"/>
                  </a:ext>
                </a:extLst>
              </a:tr>
            </a:tbl>
          </a:graphicData>
        </a:graphic>
      </p:graphicFrame>
    </p:spTree>
    <p:extLst>
      <p:ext uri="{BB962C8B-B14F-4D97-AF65-F5344CB8AC3E}">
        <p14:creationId xmlns:p14="http://schemas.microsoft.com/office/powerpoint/2010/main" val="1354550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4267866490"/>
              </p:ext>
            </p:extLst>
          </p:nvPr>
        </p:nvGraphicFramePr>
        <p:xfrm>
          <a:off x="666749" y="1327559"/>
          <a:ext cx="10858501" cy="4976988"/>
        </p:xfrm>
        <a:graphic>
          <a:graphicData uri="http://schemas.openxmlformats.org/drawingml/2006/table">
            <a:tbl>
              <a:tblPr firstRow="1" firstCol="1" bandRow="1"/>
              <a:tblGrid>
                <a:gridCol w="1057120">
                  <a:extLst>
                    <a:ext uri="{9D8B030D-6E8A-4147-A177-3AD203B41FA5}">
                      <a16:colId xmlns:a16="http://schemas.microsoft.com/office/drawing/2014/main" val="1691891916"/>
                    </a:ext>
                  </a:extLst>
                </a:gridCol>
                <a:gridCol w="914400">
                  <a:extLst>
                    <a:ext uri="{9D8B030D-6E8A-4147-A177-3AD203B41FA5}">
                      <a16:colId xmlns:a16="http://schemas.microsoft.com/office/drawing/2014/main" val="2551822743"/>
                    </a:ext>
                  </a:extLst>
                </a:gridCol>
                <a:gridCol w="5786203">
                  <a:extLst>
                    <a:ext uri="{9D8B030D-6E8A-4147-A177-3AD203B41FA5}">
                      <a16:colId xmlns:a16="http://schemas.microsoft.com/office/drawing/2014/main" val="3660093521"/>
                    </a:ext>
                  </a:extLst>
                </a:gridCol>
                <a:gridCol w="3100778">
                  <a:extLst>
                    <a:ext uri="{9D8B030D-6E8A-4147-A177-3AD203B41FA5}">
                      <a16:colId xmlns:a16="http://schemas.microsoft.com/office/drawing/2014/main" val="101597462"/>
                    </a:ext>
                  </a:extLst>
                </a:gridCol>
              </a:tblGrid>
              <a:tr h="1042261">
                <a:tc>
                  <a:txBody>
                    <a:bodyPr/>
                    <a:lstStyle/>
                    <a:p>
                      <a:pP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a:txBody>
                    <a:bodyPr/>
                    <a:lstStyle/>
                    <a:p>
                      <a:pP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 khác biệt về đặc điểm hình thức của thể loại ở hai tập sách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9" marR="5109" marT="5109" marB="5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extLst>
                  <a:ext uri="{0D108BD9-81ED-4DB2-BD59-A6C34878D82A}">
                    <a16:rowId xmlns:a16="http://schemas.microsoft.com/office/drawing/2014/main" val="1431966302"/>
                  </a:ext>
                </a:extLst>
              </a:tr>
              <a:tr h="377230">
                <a:tc rowSpan="6">
                  <a:txBody>
                    <a:bodyPr/>
                    <a:lstStyle/>
                    <a:p>
                      <a:pP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Tập 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Gióng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b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9" marR="5109" marT="5109" marB="5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28285"/>
                  </a:ext>
                </a:extLst>
              </a:tr>
              <a:tr h="377230">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47413217"/>
                  </a:ext>
                </a:extLst>
              </a:tr>
              <a:tr h="641813">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917146998"/>
                  </a:ext>
                </a:extLst>
              </a:tr>
              <a:tr h="377230">
                <a:tc vMerge="1">
                  <a:txBody>
                    <a:bodyPr/>
                    <a:lstStyle/>
                    <a:p>
                      <a:endParaRPr lang="en-US"/>
                    </a:p>
                  </a:txBody>
                  <a:tcPr/>
                </a:tc>
                <a:tc rowSpan="3">
                  <a:txBody>
                    <a:bodyPr/>
                    <a:lstStyle/>
                    <a:p>
                      <a:pPr>
                        <a:lnSpc>
                          <a:spcPct val="115000"/>
                        </a:lnSpc>
                        <a:spcAft>
                          <a:spcPts val="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Bức tranh của em gái tôi (Tạ Duy Anh)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09" marR="5109" marT="5109" marB="51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3821684"/>
                  </a:ext>
                </a:extLst>
              </a:tr>
              <a:tr h="377230">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407570958"/>
                  </a:ext>
                </a:extLst>
              </a:tr>
              <a:tr h="995826">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(Cao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652" marR="30652" marT="30652" marB="306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738664502"/>
                  </a:ext>
                </a:extLst>
              </a:tr>
            </a:tbl>
          </a:graphicData>
        </a:graphic>
      </p:graphicFrame>
    </p:spTree>
    <p:extLst>
      <p:ext uri="{BB962C8B-B14F-4D97-AF65-F5344CB8AC3E}">
        <p14:creationId xmlns:p14="http://schemas.microsoft.com/office/powerpoint/2010/main" val="430027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6" name="Teardrop 15"/>
          <p:cNvSpPr/>
          <p:nvPr/>
        </p:nvSpPr>
        <p:spPr>
          <a:xfrm>
            <a:off x="1229193" y="1757108"/>
            <a:ext cx="8394493" cy="3519430"/>
          </a:xfrm>
          <a:prstGeom prst="teardrop">
            <a:avLst>
              <a:gd name="adj" fmla="val 13749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2672697" y="2251733"/>
            <a:ext cx="6895476" cy="2530180"/>
          </a:xfrm>
          <a:prstGeom prst="rect">
            <a:avLst/>
          </a:prstGeom>
        </p:spPr>
        <p:txBody>
          <a:bodyPr wrap="square">
            <a:spAutoFit/>
          </a:bodyPr>
          <a:lstStyle/>
          <a:p>
            <a:pPr>
              <a:lnSpc>
                <a:spcPct val="115000"/>
              </a:lnSpc>
              <a:spcBef>
                <a:spcPts val="1600"/>
              </a:spcBef>
              <a:spcAft>
                <a:spcPts val="800"/>
              </a:spcAft>
            </a:pPr>
            <a:r>
              <a:rPr lang="en-US" sz="2800" b="1" dirty="0" err="1">
                <a:solidFill>
                  <a:srgbClr val="363636"/>
                </a:solidFill>
                <a:effectLst/>
                <a:highlight>
                  <a:srgbClr val="FFFF00"/>
                </a:highlight>
                <a:latin typeface="Times New Roman" panose="02020603050405020304" pitchFamily="18" charset="0"/>
                <a:ea typeface="Times New Roman" panose="02020603050405020304" pitchFamily="18" charset="0"/>
              </a:rPr>
              <a:t>Câu</a:t>
            </a:r>
            <a:r>
              <a:rPr lang="en-US" sz="2800" b="1" dirty="0">
                <a:solidFill>
                  <a:srgbClr val="363636"/>
                </a:solidFill>
                <a:effectLst/>
                <a:highlight>
                  <a:srgbClr val="FFFF00"/>
                </a:highlight>
                <a:latin typeface="Times New Roman" panose="02020603050405020304" pitchFamily="18" charset="0"/>
                <a:ea typeface="Times New Roman" panose="02020603050405020304" pitchFamily="18" charset="0"/>
              </a:rPr>
              <a:t> 5:</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Thống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kê</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các</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văn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bản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nghị</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luận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và</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văn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bản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thông</a:t>
            </a:r>
            <a:r>
              <a:rPr lang="en-US" sz="2800" b="1" dirty="0">
                <a:solidFill>
                  <a:srgbClr val="0070C0"/>
                </a:solidFill>
                <a:effectLst/>
                <a:latin typeface="Times New Roman" panose="02020603050405020304" pitchFamily="18" charset="0"/>
                <a:ea typeface="Times New Roman" panose="02020603050405020304" pitchFamily="18" charset="0"/>
              </a:rPr>
              <a:t> tin </a:t>
            </a:r>
            <a:r>
              <a:rPr lang="en-US" sz="2800" b="1" dirty="0" err="1">
                <a:solidFill>
                  <a:srgbClr val="0070C0"/>
                </a:solidFill>
                <a:effectLst/>
                <a:latin typeface="Times New Roman" panose="02020603050405020304" pitchFamily="18" charset="0"/>
                <a:ea typeface="Times New Roman" panose="02020603050405020304" pitchFamily="18" charset="0"/>
              </a:rPr>
              <a:t>đã</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học</a:t>
            </a:r>
            <a:r>
              <a:rPr lang="en-US" sz="2800" b="1" dirty="0">
                <a:solidFill>
                  <a:srgbClr val="0070C0"/>
                </a:solidFill>
                <a:effectLst/>
                <a:latin typeface="Times New Roman" panose="02020603050405020304" pitchFamily="18" charset="0"/>
                <a:ea typeface="Times New Roman" panose="02020603050405020304" pitchFamily="18" charset="0"/>
              </a:rPr>
              <a:t> ở </a:t>
            </a:r>
            <a:r>
              <a:rPr lang="en-US" sz="2800" b="1" dirty="0" err="1">
                <a:solidFill>
                  <a:srgbClr val="0070C0"/>
                </a:solidFill>
                <a:effectLst/>
                <a:latin typeface="Times New Roman" panose="02020603050405020304" pitchFamily="18" charset="0"/>
                <a:ea typeface="Times New Roman" panose="02020603050405020304" pitchFamily="18" charset="0"/>
              </a:rPr>
              <a:t>hai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tập</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sách</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Ngữ</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văn</a:t>
            </a:r>
            <a:r>
              <a:rPr lang="en-US" sz="2800" b="1" dirty="0">
                <a:solidFill>
                  <a:srgbClr val="0070C0"/>
                </a:solidFill>
                <a:effectLst/>
                <a:latin typeface="Times New Roman" panose="02020603050405020304" pitchFamily="18" charset="0"/>
                <a:ea typeface="Times New Roman" panose="02020603050405020304" pitchFamily="18" charset="0"/>
              </a:rPr>
              <a:t> 6. </a:t>
            </a:r>
            <a:r>
              <a:rPr lang="en-US" sz="2800" b="1" dirty="0" err="1">
                <a:solidFill>
                  <a:srgbClr val="0070C0"/>
                </a:solidFill>
                <a:effectLst/>
                <a:latin typeface="Times New Roman" panose="02020603050405020304" pitchFamily="18" charset="0"/>
                <a:ea typeface="Times New Roman" panose="02020603050405020304" pitchFamily="18" charset="0"/>
              </a:rPr>
              <a:t>Từ</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đó</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nhận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xét</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sự</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khác</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biệt</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về</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nội</a:t>
            </a:r>
            <a:r>
              <a:rPr lang="en-US" sz="2800" b="1" dirty="0">
                <a:solidFill>
                  <a:srgbClr val="0070C0"/>
                </a:solidFill>
                <a:effectLst/>
                <a:latin typeface="Times New Roman" panose="02020603050405020304" pitchFamily="18" charset="0"/>
                <a:ea typeface="Times New Roman" panose="02020603050405020304" pitchFamily="18" charset="0"/>
              </a:rPr>
              <a:t> dung </a:t>
            </a:r>
            <a:r>
              <a:rPr lang="en-US" sz="2800" b="1" dirty="0" err="1">
                <a:solidFill>
                  <a:srgbClr val="0070C0"/>
                </a:solidFill>
                <a:effectLst/>
                <a:latin typeface="Times New Roman" panose="02020603050405020304" pitchFamily="18" charset="0"/>
                <a:ea typeface="Times New Roman" panose="02020603050405020304" pitchFamily="18" charset="0"/>
              </a:rPr>
              <a:t>đề</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tài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của</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mỗi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loại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văn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bản</a:t>
            </a:r>
            <a:r>
              <a:rPr lang="en-US" sz="2800" b="1" dirty="0">
                <a:solidFill>
                  <a:srgbClr val="0070C0"/>
                </a:solidFill>
                <a:effectLst/>
                <a:latin typeface="Times New Roman" panose="02020603050405020304" pitchFamily="18" charset="0"/>
                <a:ea typeface="Times New Roman" panose="02020603050405020304" pitchFamily="18" charset="0"/>
              </a:rPr>
              <a:t> ở </a:t>
            </a:r>
            <a:r>
              <a:rPr lang="en-US" sz="2800" b="1" dirty="0" err="1">
                <a:solidFill>
                  <a:srgbClr val="0070C0"/>
                </a:solidFill>
                <a:effectLst/>
                <a:latin typeface="Times New Roman" panose="02020603050405020304" pitchFamily="18" charset="0"/>
                <a:ea typeface="Times New Roman" panose="02020603050405020304" pitchFamily="18" charset="0"/>
              </a:rPr>
              <a:t>hai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tập</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sách</a:t>
            </a:r>
            <a:r>
              <a:rPr lang="en-US" sz="2800" b="1"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3384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363055963"/>
              </p:ext>
            </p:extLst>
          </p:nvPr>
        </p:nvGraphicFramePr>
        <p:xfrm>
          <a:off x="666750" y="1397661"/>
          <a:ext cx="10858500" cy="4583330"/>
        </p:xfrm>
        <a:graphic>
          <a:graphicData uri="http://schemas.openxmlformats.org/drawingml/2006/table">
            <a:tbl>
              <a:tblPr firstRow="1" firstCol="1" bandRow="1"/>
              <a:tblGrid>
                <a:gridCol w="1341932">
                  <a:extLst>
                    <a:ext uri="{9D8B030D-6E8A-4147-A177-3AD203B41FA5}">
                      <a16:colId xmlns:a16="http://schemas.microsoft.com/office/drawing/2014/main" val="4247379301"/>
                    </a:ext>
                  </a:extLst>
                </a:gridCol>
                <a:gridCol w="914400">
                  <a:extLst>
                    <a:ext uri="{9D8B030D-6E8A-4147-A177-3AD203B41FA5}">
                      <a16:colId xmlns:a16="http://schemas.microsoft.com/office/drawing/2014/main" val="3845211268"/>
                    </a:ext>
                  </a:extLst>
                </a:gridCol>
                <a:gridCol w="5250778">
                  <a:extLst>
                    <a:ext uri="{9D8B030D-6E8A-4147-A177-3AD203B41FA5}">
                      <a16:colId xmlns:a16="http://schemas.microsoft.com/office/drawing/2014/main" val="2108282198"/>
                    </a:ext>
                  </a:extLst>
                </a:gridCol>
                <a:gridCol w="3351390">
                  <a:extLst>
                    <a:ext uri="{9D8B030D-6E8A-4147-A177-3AD203B41FA5}">
                      <a16:colId xmlns:a16="http://schemas.microsoft.com/office/drawing/2014/main" val="554267329"/>
                    </a:ext>
                  </a:extLst>
                </a:gridCol>
              </a:tblGrid>
              <a:tr h="376019">
                <a:tc>
                  <a:txBody>
                    <a:bodyPr/>
                    <a:lstStyle/>
                    <a:p>
                      <a:pPr>
                        <a:lnSpc>
                          <a:spcPct val="115000"/>
                        </a:lnSpc>
                        <a:spcAft>
                          <a:spcPts val="0"/>
                        </a:spcAft>
                      </a:pP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nSpc>
                          <a:spcPct val="115000"/>
                        </a:lnSpc>
                        <a:spcAft>
                          <a:spcPts val="0"/>
                        </a:spcAft>
                      </a:pP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ctr">
                        <a:lnSpc>
                          <a:spcPct val="115000"/>
                        </a:lnSpc>
                        <a:spcAft>
                          <a:spcPts val="0"/>
                        </a:spcAft>
                      </a:pPr>
                      <a:r>
                        <a:rPr lang="en-US"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 văn bản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ctr">
                        <a:lnSpc>
                          <a:spcPct val="115000"/>
                        </a:lnSpc>
                        <a:spcAft>
                          <a:spcPts val="0"/>
                        </a:spcAft>
                      </a:pPr>
                      <a:r>
                        <a:rPr lang="en-US"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 khác biệt về nội dung đề tài của thể loại ở hai tập sách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extLst>
                  <a:ext uri="{0D108BD9-81ED-4DB2-BD59-A6C34878D82A}">
                    <a16:rowId xmlns:a16="http://schemas.microsoft.com/office/drawing/2014/main" val="1261515326"/>
                  </a:ext>
                </a:extLst>
              </a:tr>
              <a:tr h="483402">
                <a:tc rowSpan="6">
                  <a:txBody>
                    <a:bodyPr/>
                    <a:lstStyle/>
                    <a:p>
                      <a:pPr>
                        <a:lnSpc>
                          <a:spcPct val="115000"/>
                        </a:lnSpc>
                        <a:spcAft>
                          <a:spcPts val="0"/>
                        </a:spcAft>
                      </a:pPr>
                      <a:r>
                        <a:rPr lang="en-US"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 bản nghị luận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 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 bản nghị luận văn học.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644264"/>
                  </a:ext>
                </a:extLst>
              </a:tr>
              <a:tr h="376019">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Thánh</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Gióng</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vĩnh</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cửu</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Bùi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Nhị</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091813366"/>
                  </a:ext>
                </a:extLst>
              </a:tr>
              <a:tr h="268637">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136131309"/>
                  </a:ext>
                </a:extLst>
              </a:tr>
              <a:tr h="483402">
                <a:tc vMerge="1">
                  <a:txBody>
                    <a:bodyPr/>
                    <a:lstStyle/>
                    <a:p>
                      <a:endParaRPr lang="en-US"/>
                    </a:p>
                  </a:txBody>
                  <a:tcPr/>
                </a:tc>
                <a:tc rowSpan="3">
                  <a:txBody>
                    <a:bodyPr/>
                    <a:lstStyle/>
                    <a:p>
                      <a:pPr>
                        <a:lnSpc>
                          <a:spcPct val="115000"/>
                        </a:lnSpc>
                        <a:spcAft>
                          <a:spcPts val="0"/>
                        </a:spcAft>
                      </a:pPr>
                      <a:r>
                        <a:rPr lang="en-US"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 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200"/>
                        </a:spcAft>
                      </a:pPr>
                      <a:r>
                        <a:rPr lang="vi-VN" sz="20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 sao chúng ta phải đối xử thân thiện với động vật?(Theo </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Kim Hạnh Bảo, Trần Nghị Du)</a:t>
                      </a: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575758"/>
                  </a:ext>
                </a:extLst>
              </a:tr>
              <a:tr h="268637">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Khan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hiếm</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Trịnh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79965476"/>
                  </a:ext>
                </a:extLst>
              </a:tr>
              <a:tr h="376019">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Thuỳ</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257057699"/>
                  </a:ext>
                </a:extLst>
              </a:tr>
            </a:tbl>
          </a:graphicData>
        </a:graphic>
      </p:graphicFrame>
    </p:spTree>
    <p:extLst>
      <p:ext uri="{BB962C8B-B14F-4D97-AF65-F5344CB8AC3E}">
        <p14:creationId xmlns:p14="http://schemas.microsoft.com/office/powerpoint/2010/main" val="1462995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270442" y="83995"/>
            <a:ext cx="369998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279676290"/>
              </p:ext>
            </p:extLst>
          </p:nvPr>
        </p:nvGraphicFramePr>
        <p:xfrm>
          <a:off x="660400" y="1397661"/>
          <a:ext cx="10858500" cy="4618382"/>
        </p:xfrm>
        <a:graphic>
          <a:graphicData uri="http://schemas.openxmlformats.org/drawingml/2006/table">
            <a:tbl>
              <a:tblPr firstRow="1" firstCol="1" bandRow="1"/>
              <a:tblGrid>
                <a:gridCol w="1363272">
                  <a:extLst>
                    <a:ext uri="{9D8B030D-6E8A-4147-A177-3AD203B41FA5}">
                      <a16:colId xmlns:a16="http://schemas.microsoft.com/office/drawing/2014/main" val="4247379301"/>
                    </a:ext>
                  </a:extLst>
                </a:gridCol>
                <a:gridCol w="1109272">
                  <a:extLst>
                    <a:ext uri="{9D8B030D-6E8A-4147-A177-3AD203B41FA5}">
                      <a16:colId xmlns:a16="http://schemas.microsoft.com/office/drawing/2014/main" val="3845211268"/>
                    </a:ext>
                  </a:extLst>
                </a:gridCol>
                <a:gridCol w="5306518">
                  <a:extLst>
                    <a:ext uri="{9D8B030D-6E8A-4147-A177-3AD203B41FA5}">
                      <a16:colId xmlns:a16="http://schemas.microsoft.com/office/drawing/2014/main" val="2108282198"/>
                    </a:ext>
                  </a:extLst>
                </a:gridCol>
                <a:gridCol w="3079438">
                  <a:extLst>
                    <a:ext uri="{9D8B030D-6E8A-4147-A177-3AD203B41FA5}">
                      <a16:colId xmlns:a16="http://schemas.microsoft.com/office/drawing/2014/main" val="554267329"/>
                    </a:ext>
                  </a:extLst>
                </a:gridCol>
              </a:tblGrid>
              <a:tr h="376019">
                <a:tc>
                  <a:txBody>
                    <a:bodyPr/>
                    <a:lstStyle/>
                    <a:p>
                      <a:pPr>
                        <a:lnSpc>
                          <a:spcPct val="115000"/>
                        </a:lnSpc>
                        <a:spcAft>
                          <a:spcPts val="0"/>
                        </a:spcAft>
                      </a:pP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nSpc>
                          <a:spcPct val="115000"/>
                        </a:lnSpc>
                        <a:spcAft>
                          <a:spcPts val="0"/>
                        </a:spcAft>
                      </a:pP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ctr">
                        <a:lnSpc>
                          <a:spcPct val="115000"/>
                        </a:lnSpc>
                        <a:spcAft>
                          <a:spcPts val="0"/>
                        </a:spcAft>
                      </a:pP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ctr">
                        <a:lnSpc>
                          <a:spcPct val="115000"/>
                        </a:lnSpc>
                        <a:spcAft>
                          <a:spcPts val="0"/>
                        </a:spcAft>
                      </a:pPr>
                      <a:r>
                        <a:rPr lang="en-US" sz="2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 khác biệt về nội dung đề tài của thể loại ở hai tập sách</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extLst>
                  <a:ext uri="{0D108BD9-81ED-4DB2-BD59-A6C34878D82A}">
                    <a16:rowId xmlns:a16="http://schemas.microsoft.com/office/drawing/2014/main" val="1261515326"/>
                  </a:ext>
                </a:extLst>
              </a:tr>
              <a:tr h="268637">
                <a:tc rowSpan="6">
                  <a:txBody>
                    <a:bodyPr/>
                    <a:lstStyle/>
                    <a:p>
                      <a:pPr>
                        <a:lnSpc>
                          <a:spcPct val="115000"/>
                        </a:lnSpc>
                        <a:spcAft>
                          <a:spcPts val="0"/>
                        </a:spcAft>
                      </a:pP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Phủ</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 kiện được thuật lại theo trật tự thời gian.</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603147"/>
                  </a:ext>
                </a:extLst>
              </a:tr>
              <a:tr h="376019">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Bùi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694366124"/>
                  </a:ext>
                </a:extLst>
              </a:tr>
              <a:tr h="161254">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068554293"/>
                  </a:ext>
                </a:extLst>
              </a:tr>
              <a:tr h="376019">
                <a:tc vMerge="1">
                  <a:txBody>
                    <a:bodyPr/>
                    <a:lstStyle/>
                    <a:p>
                      <a:endParaRPr lang="en-US"/>
                    </a:p>
                  </a:txBody>
                  <a:tcPr/>
                </a:tc>
                <a:tc rowSpan="3">
                  <a:txBody>
                    <a:bodyPr/>
                    <a:lstStyle/>
                    <a:p>
                      <a:pPr>
                        <a:lnSpc>
                          <a:spcPct val="115000"/>
                        </a:lnSpc>
                        <a:spcAft>
                          <a:spcPts val="0"/>
                        </a:spcAft>
                      </a:pPr>
                      <a:r>
                        <a:rPr lang="en-US" sz="2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 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khúc</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Nguyệt</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Cát</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560295"/>
                  </a:ext>
                </a:extLst>
              </a:tr>
              <a:tr h="268637">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750699755"/>
                  </a:ext>
                </a:extLst>
              </a:tr>
              <a:tr h="268637">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ngờ</a:t>
                      </a:r>
                      <a:r>
                        <a:rPr lang="en-US" sz="2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935" marR="26935" marT="26935" marB="26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073442702"/>
                  </a:ext>
                </a:extLst>
              </a:tr>
            </a:tbl>
          </a:graphicData>
        </a:graphic>
      </p:graphicFrame>
    </p:spTree>
    <p:extLst>
      <p:ext uri="{BB962C8B-B14F-4D97-AF65-F5344CB8AC3E}">
        <p14:creationId xmlns:p14="http://schemas.microsoft.com/office/powerpoint/2010/main" val="937944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5307224" y="-51495"/>
            <a:ext cx="1564852" cy="769441"/>
          </a:xfrm>
          <a:prstGeom prst="rect">
            <a:avLst/>
          </a:prstGeom>
        </p:spPr>
        <p:txBody>
          <a:bodyPr wrap="none">
            <a:spAutoFit/>
          </a:bodyPr>
          <a:lstStyle/>
          <a:p>
            <a:pPr algn="ctr">
              <a:spcAft>
                <a:spcPts val="0"/>
              </a:spcAft>
            </a:pPr>
            <a:r>
              <a:rPr lang="en-US" sz="4400" b="1" dirty="0">
                <a:solidFill>
                  <a:srgbClr val="0D0D0D"/>
                </a:solidFill>
                <a:effectLst/>
                <a:latin typeface="Times New Roman" panose="02020603050405020304" pitchFamily="18" charset="0"/>
                <a:ea typeface="Times New Roman" panose="02020603050405020304" pitchFamily="18" charset="0"/>
              </a:rPr>
              <a:t>VIẾT</a:t>
            </a:r>
            <a:endParaRPr lang="en-US" sz="4400" dirty="0">
              <a:effectLst/>
              <a:latin typeface="Times New Roman" panose="02020603050405020304" pitchFamily="18" charset="0"/>
              <a:ea typeface="Times New Roman" panose="02020603050405020304" pitchFamily="18" charset="0"/>
            </a:endParaRPr>
          </a:p>
        </p:txBody>
      </p:sp>
      <p:sp>
        <p:nvSpPr>
          <p:cNvPr id="10" name="Freeform 9"/>
          <p:cNvSpPr/>
          <p:nvPr/>
        </p:nvSpPr>
        <p:spPr>
          <a:xfrm>
            <a:off x="1129859" y="1347444"/>
            <a:ext cx="5265914" cy="4786656"/>
          </a:xfrm>
          <a:custGeom>
            <a:avLst/>
            <a:gdLst>
              <a:gd name="connsiteX0" fmla="*/ 0 w 3929062"/>
              <a:gd name="connsiteY0" fmla="*/ 2553890 h 3929062"/>
              <a:gd name="connsiteX1" fmla="*/ 982266 w 3929062"/>
              <a:gd name="connsiteY1" fmla="*/ 2553890 h 3929062"/>
              <a:gd name="connsiteX2" fmla="*/ 982266 w 3929062"/>
              <a:gd name="connsiteY2" fmla="*/ 0 h 3929062"/>
              <a:gd name="connsiteX3" fmla="*/ 2946797 w 3929062"/>
              <a:gd name="connsiteY3" fmla="*/ 0 h 3929062"/>
              <a:gd name="connsiteX4" fmla="*/ 2946797 w 3929062"/>
              <a:gd name="connsiteY4" fmla="*/ 2553890 h 3929062"/>
              <a:gd name="connsiteX5" fmla="*/ 3929062 w 3929062"/>
              <a:gd name="connsiteY5" fmla="*/ 2553890 h 3929062"/>
              <a:gd name="connsiteX6" fmla="*/ 1964531 w 3929062"/>
              <a:gd name="connsiteY6" fmla="*/ 3929062 h 3929062"/>
              <a:gd name="connsiteX7" fmla="*/ 0 w 3929062"/>
              <a:gd name="connsiteY7" fmla="*/ 2553890 h 39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9062" h="3929062">
                <a:moveTo>
                  <a:pt x="2553890" y="3929062"/>
                </a:moveTo>
                <a:lnTo>
                  <a:pt x="2553890" y="2946796"/>
                </a:lnTo>
                <a:lnTo>
                  <a:pt x="0" y="2946796"/>
                </a:lnTo>
                <a:lnTo>
                  <a:pt x="0" y="982265"/>
                </a:lnTo>
                <a:lnTo>
                  <a:pt x="2553890" y="982265"/>
                </a:lnTo>
                <a:lnTo>
                  <a:pt x="2553890" y="0"/>
                </a:lnTo>
                <a:lnTo>
                  <a:pt x="3929062" y="1964531"/>
                </a:lnTo>
                <a:lnTo>
                  <a:pt x="2553890" y="392906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9353" tIns="1131617" rIns="836937" bIns="1131618" numCol="1" spcCol="1270" anchor="ctr" anchorCtr="0">
            <a:noAutofit/>
          </a:bodyPr>
          <a:lstStyle/>
          <a:p>
            <a:pPr lvl="0" algn="ctr" defTabSz="93345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Câu</a:t>
            </a:r>
            <a:r>
              <a:rPr lang="en-US" sz="2800" b="1" kern="1200" dirty="0">
                <a:latin typeface="Times New Roman" panose="02020603050405020304" pitchFamily="18" charset="0"/>
                <a:cs typeface="Times New Roman" panose="02020603050405020304" pitchFamily="18" charset="0"/>
              </a:rPr>
              <a:t> 6: </a:t>
            </a:r>
            <a:r>
              <a:rPr lang="en-US" sz="2800" b="1" kern="1200" dirty="0" err="1">
                <a:latin typeface="Times New Roman" panose="02020603050405020304" pitchFamily="18" charset="0"/>
                <a:cs typeface="Times New Roman" panose="02020603050405020304" pitchFamily="18" charset="0"/>
              </a:rPr>
              <a:t>Thống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kê</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tên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các</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kiểu</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văn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bản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đã</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được</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luyện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viết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trong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sách</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Ngữ</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văn</a:t>
            </a:r>
            <a:r>
              <a:rPr lang="en-US" sz="2800" b="1" kern="1200" dirty="0">
                <a:latin typeface="Times New Roman" panose="02020603050405020304" pitchFamily="18" charset="0"/>
                <a:cs typeface="Times New Roman" panose="02020603050405020304" pitchFamily="18" charset="0"/>
              </a:rPr>
              <a:t> 6, </a:t>
            </a:r>
            <a:r>
              <a:rPr lang="en-US" sz="2800" b="1" kern="1200" dirty="0" err="1">
                <a:latin typeface="Times New Roman" panose="02020603050405020304" pitchFamily="18" charset="0"/>
                <a:cs typeface="Times New Roman" panose="02020603050405020304" pitchFamily="18" charset="0"/>
              </a:rPr>
              <a:t>tập</a:t>
            </a:r>
            <a:r>
              <a:rPr lang="en-US" sz="2800" b="1" kern="1200" dirty="0">
                <a:latin typeface="Times New Roman" panose="02020603050405020304" pitchFamily="18" charset="0"/>
                <a:cs typeface="Times New Roman" panose="02020603050405020304" pitchFamily="18" charset="0"/>
              </a:rPr>
              <a:t> 2.</a:t>
            </a:r>
            <a:endParaRPr lang="en-US" sz="2800" kern="1200" dirty="0">
              <a:latin typeface="Times New Roman" panose="02020603050405020304" pitchFamily="18" charset="0"/>
              <a:cs typeface="Times New Roman" panose="02020603050405020304" pitchFamily="18" charset="0"/>
            </a:endParaRPr>
          </a:p>
        </p:txBody>
      </p:sp>
      <p:sp>
        <p:nvSpPr>
          <p:cNvPr id="11" name="Freeform 10"/>
          <p:cNvSpPr/>
          <p:nvPr/>
        </p:nvSpPr>
        <p:spPr>
          <a:xfrm>
            <a:off x="5783528" y="1347444"/>
            <a:ext cx="5265914" cy="4786656"/>
          </a:xfrm>
          <a:custGeom>
            <a:avLst/>
            <a:gdLst>
              <a:gd name="connsiteX0" fmla="*/ 0 w 3929062"/>
              <a:gd name="connsiteY0" fmla="*/ 2553890 h 3929062"/>
              <a:gd name="connsiteX1" fmla="*/ 982266 w 3929062"/>
              <a:gd name="connsiteY1" fmla="*/ 2553890 h 3929062"/>
              <a:gd name="connsiteX2" fmla="*/ 982266 w 3929062"/>
              <a:gd name="connsiteY2" fmla="*/ 0 h 3929062"/>
              <a:gd name="connsiteX3" fmla="*/ 2946797 w 3929062"/>
              <a:gd name="connsiteY3" fmla="*/ 0 h 3929062"/>
              <a:gd name="connsiteX4" fmla="*/ 2946797 w 3929062"/>
              <a:gd name="connsiteY4" fmla="*/ 2553890 h 3929062"/>
              <a:gd name="connsiteX5" fmla="*/ 3929062 w 3929062"/>
              <a:gd name="connsiteY5" fmla="*/ 2553890 h 3929062"/>
              <a:gd name="connsiteX6" fmla="*/ 1964531 w 3929062"/>
              <a:gd name="connsiteY6" fmla="*/ 3929062 h 3929062"/>
              <a:gd name="connsiteX7" fmla="*/ 0 w 3929062"/>
              <a:gd name="connsiteY7" fmla="*/ 2553890 h 39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9062" h="3929062">
                <a:moveTo>
                  <a:pt x="1375172" y="0"/>
                </a:moveTo>
                <a:lnTo>
                  <a:pt x="1375172" y="982266"/>
                </a:lnTo>
                <a:lnTo>
                  <a:pt x="3929062" y="982266"/>
                </a:lnTo>
                <a:lnTo>
                  <a:pt x="3929062" y="2946797"/>
                </a:lnTo>
                <a:lnTo>
                  <a:pt x="1375172" y="2946797"/>
                </a:lnTo>
                <a:lnTo>
                  <a:pt x="1375172" y="3929062"/>
                </a:lnTo>
                <a:lnTo>
                  <a:pt x="0" y="1964531"/>
                </a:lnTo>
                <a:lnTo>
                  <a:pt x="1375172"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836939" tIns="1131618" rIns="149351" bIns="1131617" numCol="1" spcCol="1270" anchor="ctr" anchorCtr="0">
            <a:noAutofit/>
          </a:bodyPr>
          <a:lstStyle/>
          <a:p>
            <a:pPr lvl="0" algn="ctr" defTabSz="93345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Câu</a:t>
            </a:r>
            <a:r>
              <a:rPr lang="en-US" sz="2800" b="1" kern="1200" dirty="0">
                <a:latin typeface="Times New Roman" panose="02020603050405020304" pitchFamily="18" charset="0"/>
                <a:cs typeface="Times New Roman" panose="02020603050405020304" pitchFamily="18" charset="0"/>
              </a:rPr>
              <a:t> 7: </a:t>
            </a:r>
            <a:r>
              <a:rPr lang="en-US" sz="2800" b="1" kern="1200" dirty="0" err="1">
                <a:latin typeface="Times New Roman" panose="02020603050405020304" pitchFamily="18" charset="0"/>
                <a:cs typeface="Times New Roman" panose="02020603050405020304" pitchFamily="18" charset="0"/>
              </a:rPr>
              <a:t>Nêu</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và</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chỉ</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ra</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mối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quan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hệ</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giữa</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các</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nội</a:t>
            </a:r>
            <a:r>
              <a:rPr lang="en-US" sz="2800" b="1" kern="1200" dirty="0">
                <a:latin typeface="Times New Roman" panose="02020603050405020304" pitchFamily="18" charset="0"/>
                <a:cs typeface="Times New Roman" panose="02020603050405020304" pitchFamily="18" charset="0"/>
              </a:rPr>
              <a:t> dung </a:t>
            </a:r>
            <a:r>
              <a:rPr lang="en-US" sz="2800" b="1" kern="1200" dirty="0" err="1">
                <a:latin typeface="Times New Roman" panose="02020603050405020304" pitchFamily="18" charset="0"/>
                <a:cs typeface="Times New Roman" panose="02020603050405020304" pitchFamily="18" charset="0"/>
              </a:rPr>
              <a:t>đọc</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hiểu</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và</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yêu</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cầu</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viết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trong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các</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bài</a:t>
            </a:r>
            <a:r>
              <a:rPr lang="en-US" sz="2800" b="1" kern="1200" dirty="0">
                <a:latin typeface="Times New Roman" panose="02020603050405020304" pitchFamily="18" charset="0"/>
                <a:cs typeface="Times New Roman" panose="02020603050405020304" pitchFamily="18" charset="0"/>
              </a:rPr>
              <a:t> ở </a:t>
            </a:r>
            <a:r>
              <a:rPr lang="en-US" sz="2800" b="1" kern="1200" dirty="0" err="1">
                <a:latin typeface="Times New Roman" panose="02020603050405020304" pitchFamily="18" charset="0"/>
                <a:cs typeface="Times New Roman" panose="02020603050405020304" pitchFamily="18" charset="0"/>
              </a:rPr>
              <a:t>sách</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Ngữ</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văn</a:t>
            </a:r>
            <a:r>
              <a:rPr lang="en-US" sz="2800" b="1" kern="1200" dirty="0">
                <a:latin typeface="Times New Roman" panose="02020603050405020304" pitchFamily="18" charset="0"/>
                <a:cs typeface="Times New Roman" panose="02020603050405020304" pitchFamily="18" charset="0"/>
              </a:rPr>
              <a:t> 6, </a:t>
            </a:r>
            <a:r>
              <a:rPr lang="en-US" sz="2800" b="1" kern="1200" dirty="0" err="1">
                <a:latin typeface="Times New Roman" panose="02020603050405020304" pitchFamily="18" charset="0"/>
                <a:cs typeface="Times New Roman" panose="02020603050405020304" pitchFamily="18" charset="0"/>
              </a:rPr>
              <a:t>tập</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hai</a:t>
            </a:r>
            <a:r>
              <a:rPr lang="en-US" sz="2800" b="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5970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5307224" y="-51495"/>
            <a:ext cx="1564852"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587988315"/>
              </p:ext>
            </p:extLst>
          </p:nvPr>
        </p:nvGraphicFramePr>
        <p:xfrm>
          <a:off x="507555" y="1516188"/>
          <a:ext cx="11011344" cy="4206240"/>
        </p:xfrm>
        <a:graphic>
          <a:graphicData uri="http://schemas.openxmlformats.org/drawingml/2006/table">
            <a:tbl>
              <a:tblPr firstRow="1" firstCol="1" bandRow="1"/>
              <a:tblGrid>
                <a:gridCol w="1171343">
                  <a:extLst>
                    <a:ext uri="{9D8B030D-6E8A-4147-A177-3AD203B41FA5}">
                      <a16:colId xmlns:a16="http://schemas.microsoft.com/office/drawing/2014/main" val="1906990920"/>
                    </a:ext>
                  </a:extLst>
                </a:gridCol>
                <a:gridCol w="1815267">
                  <a:extLst>
                    <a:ext uri="{9D8B030D-6E8A-4147-A177-3AD203B41FA5}">
                      <a16:colId xmlns:a16="http://schemas.microsoft.com/office/drawing/2014/main" val="1180716832"/>
                    </a:ext>
                  </a:extLst>
                </a:gridCol>
                <a:gridCol w="2651802">
                  <a:extLst>
                    <a:ext uri="{9D8B030D-6E8A-4147-A177-3AD203B41FA5}">
                      <a16:colId xmlns:a16="http://schemas.microsoft.com/office/drawing/2014/main" val="1007727873"/>
                    </a:ext>
                  </a:extLst>
                </a:gridCol>
                <a:gridCol w="5372932">
                  <a:extLst>
                    <a:ext uri="{9D8B030D-6E8A-4147-A177-3AD203B41FA5}">
                      <a16:colId xmlns:a16="http://schemas.microsoft.com/office/drawing/2014/main" val="3369448273"/>
                    </a:ext>
                  </a:extLst>
                </a:gridCol>
              </a:tblGrid>
              <a:tr h="53411">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II)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nội dung đọc hiểu và yêu cầu viết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extLst>
                  <a:ext uri="{0D108BD9-81ED-4DB2-BD59-A6C34878D82A}">
                    <a16:rowId xmlns:a16="http://schemas.microsoft.com/office/drawing/2014/main" val="3728828963"/>
                  </a:ext>
                </a:extLst>
              </a:tr>
              <a:tr h="96141">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6</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Truyện (Truyện đồng thoại, truyện của Pu-skin, truyện của An-đéc-xen)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SzPts val="1400"/>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912322"/>
                  </a:ext>
                </a:extLst>
              </a:tr>
            </a:tbl>
          </a:graphicData>
        </a:graphic>
      </p:graphicFrame>
    </p:spTree>
    <p:extLst>
      <p:ext uri="{BB962C8B-B14F-4D97-AF65-F5344CB8AC3E}">
        <p14:creationId xmlns:p14="http://schemas.microsoft.com/office/powerpoint/2010/main" val="84483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7" name="Rectangle 6"/>
          <p:cNvSpPr/>
          <p:nvPr/>
        </p:nvSpPr>
        <p:spPr>
          <a:xfrm>
            <a:off x="1611593" y="93460"/>
            <a:ext cx="99131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ÔN TẬP KĨ NĂNG ĐỌC – VIẾT- NÓI VÀ NGHE – TIẾNG VIỆT</a:t>
            </a:r>
          </a:p>
        </p:txBody>
      </p:sp>
      <p:sp>
        <p:nvSpPr>
          <p:cNvPr id="3" name="Rectangle 2"/>
          <p:cNvSpPr/>
          <p:nvPr/>
        </p:nvSpPr>
        <p:spPr>
          <a:xfrm>
            <a:off x="708633" y="1310391"/>
            <a:ext cx="1572866" cy="587853"/>
          </a:xfrm>
          <a:prstGeom prst="rect">
            <a:avLst/>
          </a:prstGeom>
        </p:spPr>
        <p:txBody>
          <a:bodyPr wrap="none">
            <a:spAutoFit/>
          </a:bodyPr>
          <a:lstStyle/>
          <a:p>
            <a:pPr algn="just">
              <a:lnSpc>
                <a:spcPct val="115000"/>
              </a:lnSpc>
              <a:spcAft>
                <a:spcPts val="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16591506"/>
              </p:ext>
            </p:extLst>
          </p:nvPr>
        </p:nvGraphicFramePr>
        <p:xfrm>
          <a:off x="635793" y="2127029"/>
          <a:ext cx="10858501" cy="3364992"/>
        </p:xfrm>
        <a:graphic>
          <a:graphicData uri="http://schemas.openxmlformats.org/drawingml/2006/table">
            <a:tbl>
              <a:tblPr firstRow="1" firstCol="1" bandRow="1"/>
              <a:tblGrid>
                <a:gridCol w="2009879">
                  <a:extLst>
                    <a:ext uri="{9D8B030D-6E8A-4147-A177-3AD203B41FA5}">
                      <a16:colId xmlns:a16="http://schemas.microsoft.com/office/drawing/2014/main" val="1415955593"/>
                    </a:ext>
                  </a:extLst>
                </a:gridCol>
                <a:gridCol w="4424311">
                  <a:extLst>
                    <a:ext uri="{9D8B030D-6E8A-4147-A177-3AD203B41FA5}">
                      <a16:colId xmlns:a16="http://schemas.microsoft.com/office/drawing/2014/main" val="563081773"/>
                    </a:ext>
                  </a:extLst>
                </a:gridCol>
                <a:gridCol w="4424311">
                  <a:extLst>
                    <a:ext uri="{9D8B030D-6E8A-4147-A177-3AD203B41FA5}">
                      <a16:colId xmlns:a16="http://schemas.microsoft.com/office/drawing/2014/main" val="3303822102"/>
                    </a:ext>
                  </a:extLst>
                </a:gridCol>
              </a:tblGrid>
              <a:tr h="0">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 loại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Tên văn bản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 dung chính của văn bản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5200956"/>
                  </a:ext>
                </a:extLst>
              </a:tr>
              <a:tr h="0">
                <a:tc rowSpan="3">
                  <a:txBody>
                    <a:bodyPr/>
                    <a:lstStyle/>
                    <a:p>
                      <a:pPr marL="342900" lvl="0" indent="-342900" algn="just">
                        <a:lnSpc>
                          <a:spcPct val="115000"/>
                        </a:lnSpc>
                        <a:spcAft>
                          <a:spcPts val="0"/>
                        </a:spcAft>
                        <a:buFont typeface="+mj-lt"/>
                        <a:buAutoNum type="arabicPeriod"/>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Truyện đồng thoại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1:…….</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6612644"/>
                  </a:ext>
                </a:extLst>
              </a:tr>
              <a:tr h="0">
                <a:tc vMerge="1">
                  <a:txBody>
                    <a:bodyPr/>
                    <a:lstStyle/>
                    <a:p>
                      <a:endParaRPr lang="en-US"/>
                    </a:p>
                  </a:txBody>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2:…..</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317051"/>
                  </a:ext>
                </a:extLst>
              </a:tr>
              <a:tr h="0">
                <a:tc vMerge="1">
                  <a:txBody>
                    <a:bodyPr/>
                    <a:lstStyle/>
                    <a:p>
                      <a:endParaRPr lang="en-US"/>
                    </a:p>
                  </a:txBody>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3: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163461"/>
                  </a:ext>
                </a:extLst>
              </a:tr>
              <a:tr h="0">
                <a:tc>
                  <a:txBody>
                    <a:bodyPr/>
                    <a:lstStyle/>
                    <a:p>
                      <a:pPr marL="342900" lvl="0" indent="-342900" algn="just">
                        <a:lnSpc>
                          <a:spcPct val="115000"/>
                        </a:lnSpc>
                        <a:spcAft>
                          <a:spcPts val="0"/>
                        </a:spcAft>
                        <a:buFont typeface="+mj-lt"/>
                        <a:buAutoNum type="arabicPeriod"/>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71575"/>
                  </a:ext>
                </a:extLst>
              </a:tr>
            </a:tbl>
          </a:graphicData>
        </a:graphic>
      </p:graphicFrame>
    </p:spTree>
    <p:extLst>
      <p:ext uri="{BB962C8B-B14F-4D97-AF65-F5344CB8AC3E}">
        <p14:creationId xmlns:p14="http://schemas.microsoft.com/office/powerpoint/2010/main" val="3595932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5307224" y="-51495"/>
            <a:ext cx="1564852"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355234761"/>
              </p:ext>
            </p:extLst>
          </p:nvPr>
        </p:nvGraphicFramePr>
        <p:xfrm>
          <a:off x="442458" y="1547266"/>
          <a:ext cx="11076441" cy="4206240"/>
        </p:xfrm>
        <a:graphic>
          <a:graphicData uri="http://schemas.openxmlformats.org/drawingml/2006/table">
            <a:tbl>
              <a:tblPr firstRow="1" firstCol="1" bandRow="1"/>
              <a:tblGrid>
                <a:gridCol w="1611194">
                  <a:extLst>
                    <a:ext uri="{9D8B030D-6E8A-4147-A177-3AD203B41FA5}">
                      <a16:colId xmlns:a16="http://schemas.microsoft.com/office/drawing/2014/main" val="1906990920"/>
                    </a:ext>
                  </a:extLst>
                </a:gridCol>
                <a:gridCol w="1393072">
                  <a:extLst>
                    <a:ext uri="{9D8B030D-6E8A-4147-A177-3AD203B41FA5}">
                      <a16:colId xmlns:a16="http://schemas.microsoft.com/office/drawing/2014/main" val="1180716832"/>
                    </a:ext>
                  </a:extLst>
                </a:gridCol>
                <a:gridCol w="2896969">
                  <a:extLst>
                    <a:ext uri="{9D8B030D-6E8A-4147-A177-3AD203B41FA5}">
                      <a16:colId xmlns:a16="http://schemas.microsoft.com/office/drawing/2014/main" val="1007727873"/>
                    </a:ext>
                  </a:extLst>
                </a:gridCol>
                <a:gridCol w="5175206">
                  <a:extLst>
                    <a:ext uri="{9D8B030D-6E8A-4147-A177-3AD203B41FA5}">
                      <a16:colId xmlns:a16="http://schemas.microsoft.com/office/drawing/2014/main" val="3369448273"/>
                    </a:ext>
                  </a:extLst>
                </a:gridCol>
              </a:tblGrid>
              <a:tr h="53411">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(Học kì II)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 dung đọc hiểu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phần viết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(kiểu văn bản được luyện viết)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extLst>
                  <a:ext uri="{0D108BD9-81ED-4DB2-BD59-A6C34878D82A}">
                    <a16:rowId xmlns:a16="http://schemas.microsoft.com/office/drawing/2014/main" val="3728828963"/>
                  </a:ext>
                </a:extLst>
              </a:tr>
              <a:tr h="85458">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 (thơ có yếu tố tự sự, miêu tả)</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tả</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SzPts val="1400"/>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36291"/>
                  </a:ext>
                </a:extLst>
              </a:tr>
            </a:tbl>
          </a:graphicData>
        </a:graphic>
      </p:graphicFrame>
    </p:spTree>
    <p:extLst>
      <p:ext uri="{BB962C8B-B14F-4D97-AF65-F5344CB8AC3E}">
        <p14:creationId xmlns:p14="http://schemas.microsoft.com/office/powerpoint/2010/main" val="2412313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5307224" y="-51495"/>
            <a:ext cx="1564852"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31288855"/>
              </p:ext>
            </p:extLst>
          </p:nvPr>
        </p:nvGraphicFramePr>
        <p:xfrm>
          <a:off x="660400" y="1454716"/>
          <a:ext cx="10858500" cy="4556760"/>
        </p:xfrm>
        <a:graphic>
          <a:graphicData uri="http://schemas.openxmlformats.org/drawingml/2006/table">
            <a:tbl>
              <a:tblPr firstRow="1" firstCol="1" bandRow="1"/>
              <a:tblGrid>
                <a:gridCol w="946656">
                  <a:extLst>
                    <a:ext uri="{9D8B030D-6E8A-4147-A177-3AD203B41FA5}">
                      <a16:colId xmlns:a16="http://schemas.microsoft.com/office/drawing/2014/main" val="1906990920"/>
                    </a:ext>
                  </a:extLst>
                </a:gridCol>
                <a:gridCol w="1998498">
                  <a:extLst>
                    <a:ext uri="{9D8B030D-6E8A-4147-A177-3AD203B41FA5}">
                      <a16:colId xmlns:a16="http://schemas.microsoft.com/office/drawing/2014/main" val="1180716832"/>
                    </a:ext>
                  </a:extLst>
                </a:gridCol>
                <a:gridCol w="2839968">
                  <a:extLst>
                    <a:ext uri="{9D8B030D-6E8A-4147-A177-3AD203B41FA5}">
                      <a16:colId xmlns:a16="http://schemas.microsoft.com/office/drawing/2014/main" val="1007727873"/>
                    </a:ext>
                  </a:extLst>
                </a:gridCol>
                <a:gridCol w="5073378">
                  <a:extLst>
                    <a:ext uri="{9D8B030D-6E8A-4147-A177-3AD203B41FA5}">
                      <a16:colId xmlns:a16="http://schemas.microsoft.com/office/drawing/2014/main" val="3369448273"/>
                    </a:ext>
                  </a:extLst>
                </a:gridCol>
              </a:tblGrid>
              <a:tr h="53411">
                <a:tc>
                  <a:txBody>
                    <a:bodyPr/>
                    <a:lstStyle/>
                    <a:p>
                      <a:pPr algn="ctr">
                        <a:lnSpc>
                          <a:spcPct val="115000"/>
                        </a:lnSpc>
                        <a:spcAft>
                          <a:spcPts val="0"/>
                        </a:spcAft>
                      </a:pPr>
                      <a:r>
                        <a:rPr lang="en-US" sz="20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0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0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II)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0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0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0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phần viết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0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(kiểu văn bản được luyện viết)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0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nội dung đọc hiểu và yêu cầu viết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extLst>
                  <a:ext uri="{0D108BD9-81ED-4DB2-BD59-A6C34878D82A}">
                    <a16:rowId xmlns:a16="http://schemas.microsoft.com/office/drawing/2014/main" val="3728828963"/>
                  </a:ext>
                </a:extLst>
              </a:tr>
              <a:tr h="138870">
                <a:tc>
                  <a:txBody>
                    <a:bodyPr/>
                    <a:lstStyle/>
                    <a:p>
                      <a:pPr algn="ctr">
                        <a:lnSpc>
                          <a:spcPct val="115000"/>
                        </a:lnSpc>
                        <a:spcAft>
                          <a:spcPts val="0"/>
                        </a:spcAft>
                      </a:pP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8</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sống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SzPts val="1400"/>
                        <a:buFont typeface="Times New Roman" panose="02020603050405020304" pitchFamily="18" charset="0"/>
                        <a:buChar char="-"/>
                      </a:pP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8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0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Char char="-"/>
                      </a:pP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HS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892398"/>
                  </a:ext>
                </a:extLst>
              </a:tr>
            </a:tbl>
          </a:graphicData>
        </a:graphic>
      </p:graphicFrame>
    </p:spTree>
    <p:extLst>
      <p:ext uri="{BB962C8B-B14F-4D97-AF65-F5344CB8AC3E}">
        <p14:creationId xmlns:p14="http://schemas.microsoft.com/office/powerpoint/2010/main" val="2645808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5307224" y="-51495"/>
            <a:ext cx="1564852"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240681123"/>
              </p:ext>
            </p:extLst>
          </p:nvPr>
        </p:nvGraphicFramePr>
        <p:xfrm>
          <a:off x="660400" y="1361942"/>
          <a:ext cx="10858500" cy="4416552"/>
        </p:xfrm>
        <a:graphic>
          <a:graphicData uri="http://schemas.openxmlformats.org/drawingml/2006/table">
            <a:tbl>
              <a:tblPr firstRow="1" firstCol="1" bandRow="1"/>
              <a:tblGrid>
                <a:gridCol w="946656">
                  <a:extLst>
                    <a:ext uri="{9D8B030D-6E8A-4147-A177-3AD203B41FA5}">
                      <a16:colId xmlns:a16="http://schemas.microsoft.com/office/drawing/2014/main" val="1906990920"/>
                    </a:ext>
                  </a:extLst>
                </a:gridCol>
                <a:gridCol w="1998498">
                  <a:extLst>
                    <a:ext uri="{9D8B030D-6E8A-4147-A177-3AD203B41FA5}">
                      <a16:colId xmlns:a16="http://schemas.microsoft.com/office/drawing/2014/main" val="1180716832"/>
                    </a:ext>
                  </a:extLst>
                </a:gridCol>
                <a:gridCol w="2839968">
                  <a:extLst>
                    <a:ext uri="{9D8B030D-6E8A-4147-A177-3AD203B41FA5}">
                      <a16:colId xmlns:a16="http://schemas.microsoft.com/office/drawing/2014/main" val="1007727873"/>
                    </a:ext>
                  </a:extLst>
                </a:gridCol>
                <a:gridCol w="5073378">
                  <a:extLst>
                    <a:ext uri="{9D8B030D-6E8A-4147-A177-3AD203B41FA5}">
                      <a16:colId xmlns:a16="http://schemas.microsoft.com/office/drawing/2014/main" val="3369448273"/>
                    </a:ext>
                  </a:extLst>
                </a:gridCol>
              </a:tblGrid>
              <a:tr h="53411">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(Học kì II)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 dung đọc hiểu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phần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(kiểu văn bản được luyện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nội dung đọc hiểu và yêu cầu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extLst>
                  <a:ext uri="{0D108BD9-81ED-4DB2-BD59-A6C34878D82A}">
                    <a16:rowId xmlns:a16="http://schemas.microsoft.com/office/drawing/2014/main" val="3728828963"/>
                  </a:ext>
                </a:extLst>
              </a:tr>
              <a:tr h="53411">
                <a:tc>
                  <a:txBody>
                    <a:bodyPr/>
                    <a:lstStyle/>
                    <a:p>
                      <a:pPr algn="ctr">
                        <a:lnSpc>
                          <a:spcPct val="115000"/>
                        </a:lnSpc>
                        <a:spcAft>
                          <a:spcPts val="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9</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Truyện (truyện ngắn)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Viết bài văn tả cảnh sinh hoạt</a:t>
                      </a:r>
                    </a:p>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(văn miêu tả)</a:t>
                      </a: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ngắn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ích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4361700"/>
                  </a:ext>
                </a:extLst>
              </a:tr>
            </a:tbl>
          </a:graphicData>
        </a:graphic>
      </p:graphicFrame>
    </p:spTree>
    <p:extLst>
      <p:ext uri="{BB962C8B-B14F-4D97-AF65-F5344CB8AC3E}">
        <p14:creationId xmlns:p14="http://schemas.microsoft.com/office/powerpoint/2010/main" val="3445760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5307224" y="-51495"/>
            <a:ext cx="1564852"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419120450"/>
              </p:ext>
            </p:extLst>
          </p:nvPr>
        </p:nvGraphicFramePr>
        <p:xfrm>
          <a:off x="666750" y="1383860"/>
          <a:ext cx="10858500" cy="4907280"/>
        </p:xfrm>
        <a:graphic>
          <a:graphicData uri="http://schemas.openxmlformats.org/drawingml/2006/table">
            <a:tbl>
              <a:tblPr firstRow="1" firstCol="1" bandRow="1"/>
              <a:tblGrid>
                <a:gridCol w="946656">
                  <a:extLst>
                    <a:ext uri="{9D8B030D-6E8A-4147-A177-3AD203B41FA5}">
                      <a16:colId xmlns:a16="http://schemas.microsoft.com/office/drawing/2014/main" val="1906990920"/>
                    </a:ext>
                  </a:extLst>
                </a:gridCol>
                <a:gridCol w="1998498">
                  <a:extLst>
                    <a:ext uri="{9D8B030D-6E8A-4147-A177-3AD203B41FA5}">
                      <a16:colId xmlns:a16="http://schemas.microsoft.com/office/drawing/2014/main" val="1180716832"/>
                    </a:ext>
                  </a:extLst>
                </a:gridCol>
                <a:gridCol w="2839968">
                  <a:extLst>
                    <a:ext uri="{9D8B030D-6E8A-4147-A177-3AD203B41FA5}">
                      <a16:colId xmlns:a16="http://schemas.microsoft.com/office/drawing/2014/main" val="1007727873"/>
                    </a:ext>
                  </a:extLst>
                </a:gridCol>
                <a:gridCol w="5073378">
                  <a:extLst>
                    <a:ext uri="{9D8B030D-6E8A-4147-A177-3AD203B41FA5}">
                      <a16:colId xmlns:a16="http://schemas.microsoft.com/office/drawing/2014/main" val="3369448273"/>
                    </a:ext>
                  </a:extLst>
                </a:gridCol>
              </a:tblGrid>
              <a:tr h="53411">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(Học kì II)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 dung đọc hiểu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phần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(kiểu văn bản được luyện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nội dung đọc hiểu và yêu cầu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extLst>
                  <a:ext uri="{0D108BD9-81ED-4DB2-BD59-A6C34878D82A}">
                    <a16:rowId xmlns:a16="http://schemas.microsoft.com/office/drawing/2014/main" val="3728828963"/>
                  </a:ext>
                </a:extLst>
              </a:tr>
              <a:tr h="64094">
                <a:tc>
                  <a:txBody>
                    <a:bodyPr/>
                    <a:lstStyle/>
                    <a:p>
                      <a:pPr algn="ctr">
                        <a:lnSpc>
                          <a:spcPct val="115000"/>
                        </a:lnSpc>
                        <a:spcAft>
                          <a:spcPts val="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thông tin (thuật lại một sự kiện theo nguyên nhân – kết quả)</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Tóm tắt văn bản thông tin, Viết biên bản</a:t>
                      </a: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73" marR="28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2439779"/>
                  </a:ext>
                </a:extLst>
              </a:tr>
            </a:tbl>
          </a:graphicData>
        </a:graphic>
      </p:graphicFrame>
    </p:spTree>
    <p:extLst>
      <p:ext uri="{BB962C8B-B14F-4D97-AF65-F5344CB8AC3E}">
        <p14:creationId xmlns:p14="http://schemas.microsoft.com/office/powerpoint/2010/main" val="1281448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5307224" y="-51495"/>
            <a:ext cx="1564852"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Teardrop 5"/>
          <p:cNvSpPr/>
          <p:nvPr/>
        </p:nvSpPr>
        <p:spPr>
          <a:xfrm>
            <a:off x="1077181" y="1914817"/>
            <a:ext cx="9026189" cy="3492708"/>
          </a:xfrm>
          <a:prstGeom prst="teardrop">
            <a:avLst>
              <a:gd name="adj" fmla="val 136204"/>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vi-VN" sz="3200" b="1">
                <a:solidFill>
                  <a:srgbClr val="0D0D0D"/>
                </a:solidFill>
                <a:highlight>
                  <a:srgbClr val="FFFF00"/>
                </a:highlight>
                <a:latin typeface="Times New Roman" panose="02020603050405020304" pitchFamily="18" charset="0"/>
                <a:ea typeface="Times New Roman" panose="02020603050405020304" pitchFamily="18" charset="0"/>
              </a:rPr>
              <a:t>Câu 8</a:t>
            </a:r>
            <a:r>
              <a:rPr lang="vi-VN" sz="3200" b="1">
                <a:solidFill>
                  <a:srgbClr val="0D0D0D"/>
                </a:solidFill>
                <a:latin typeface="Times New Roman" panose="02020603050405020304" pitchFamily="18" charset="0"/>
                <a:ea typeface="Times New Roman" panose="02020603050405020304" pitchFamily="18" charset="0"/>
              </a:rPr>
              <a:t>: </a:t>
            </a:r>
            <a:r>
              <a:rPr lang="vi-VN" sz="3200" b="1">
                <a:solidFill>
                  <a:srgbClr val="0070C0"/>
                </a:solidFill>
                <a:latin typeface="Times New Roman" panose="02020603050405020304" pitchFamily="18" charset="0"/>
                <a:ea typeface="Times New Roman" panose="02020603050405020304" pitchFamily="18" charset="0"/>
              </a:rPr>
              <a:t>Chỉ ra ý nghĩa và tác dụng của việc tạo lập một văn bản có minh hoạ hình ảnh, bảng biểu, đồ thị,... (văn bản đa phương thức).</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5193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5307224" y="-51495"/>
            <a:ext cx="1564852"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Oval 2"/>
          <p:cNvSpPr/>
          <p:nvPr/>
        </p:nvSpPr>
        <p:spPr>
          <a:xfrm>
            <a:off x="809469" y="2491938"/>
            <a:ext cx="2758190" cy="2338466"/>
          </a:xfrm>
          <a:prstGeom prst="ellipse">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vi-VN" sz="3200" b="1">
                <a:solidFill>
                  <a:srgbClr val="444444"/>
                </a:solidFill>
                <a:latin typeface="Times New Roman" panose="02020603050405020304" pitchFamily="18" charset="0"/>
                <a:ea typeface="Times New Roman" panose="02020603050405020304" pitchFamily="18" charset="0"/>
              </a:rPr>
              <a:t>Gợi ý:</a:t>
            </a:r>
            <a:endParaRPr lang="en-US" sz="3200">
              <a:effectLst/>
              <a:latin typeface="Times New Roman" panose="02020603050405020304" pitchFamily="18" charset="0"/>
              <a:ea typeface="Times New Roman" panose="02020603050405020304" pitchFamily="18" charset="0"/>
            </a:endParaRPr>
          </a:p>
        </p:txBody>
      </p:sp>
      <p:sp>
        <p:nvSpPr>
          <p:cNvPr id="7" name="Chevron 6"/>
          <p:cNvSpPr/>
          <p:nvPr/>
        </p:nvSpPr>
        <p:spPr>
          <a:xfrm>
            <a:off x="3686174" y="2773180"/>
            <a:ext cx="630993" cy="1873771"/>
          </a:xfrm>
          <a:prstGeom prst="chevron">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8"/>
          <p:cNvSpPr/>
          <p:nvPr/>
        </p:nvSpPr>
        <p:spPr>
          <a:xfrm>
            <a:off x="4626742" y="1918741"/>
            <a:ext cx="7005625" cy="2188564"/>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vi-VN" sz="2800" dirty="0">
                <a:solidFill>
                  <a:srgbClr val="444444"/>
                </a:solidFill>
                <a:latin typeface="Times New Roman" panose="02020603050405020304" pitchFamily="18" charset="0"/>
                <a:ea typeface="Times New Roman" panose="02020603050405020304" pitchFamily="18" charset="0"/>
              </a:rPr>
              <a:t>Tạo điều kiện để học sinh động não, sáng tạo, từ đó kích </a:t>
            </a:r>
            <a:r>
              <a:rPr lang="en-US" sz="2800" dirty="0" err="1">
                <a:solidFill>
                  <a:srgbClr val="444444"/>
                </a:solidFill>
                <a:latin typeface="Times New Roman" panose="02020603050405020304" pitchFamily="18" charset="0"/>
                <a:ea typeface="Times New Roman" panose="02020603050405020304" pitchFamily="18" charset="0"/>
              </a:rPr>
              <a:t>thích</a:t>
            </a:r>
            <a:r>
              <a:rPr lang="en-US" sz="2800" dirty="0">
                <a:solidFill>
                  <a:srgbClr val="444444"/>
                </a:solidFill>
                <a:latin typeface="Times New Roman" panose="02020603050405020304" pitchFamily="18" charset="0"/>
                <a:ea typeface="Times New Roman" panose="02020603050405020304" pitchFamily="18" charset="0"/>
              </a:rPr>
              <a:t> </a:t>
            </a:r>
            <a:r>
              <a:rPr lang="vi-VN" sz="2800" dirty="0">
                <a:solidFill>
                  <a:srgbClr val="444444"/>
                </a:solidFill>
                <a:latin typeface="Times New Roman" panose="02020603050405020304" pitchFamily="18" charset="0"/>
                <a:ea typeface="Times New Roman" panose="02020603050405020304" pitchFamily="18" charset="0"/>
              </a:rPr>
              <a:t>hứng thú học tập và khả năng sáng tạo của học sinh để khám phá kiến thức của học sinh.</a:t>
            </a:r>
            <a:endParaRPr lang="en-US" sz="2800" dirty="0">
              <a:effectLst/>
              <a:latin typeface="Times New Roman" panose="02020603050405020304" pitchFamily="18" charset="0"/>
              <a:ea typeface="Times New Roman" panose="02020603050405020304" pitchFamily="18" charset="0"/>
            </a:endParaRPr>
          </a:p>
        </p:txBody>
      </p:sp>
      <p:sp>
        <p:nvSpPr>
          <p:cNvPr id="17" name="Rounded Rectangle 16"/>
          <p:cNvSpPr/>
          <p:nvPr/>
        </p:nvSpPr>
        <p:spPr>
          <a:xfrm>
            <a:off x="4626742" y="4274685"/>
            <a:ext cx="7005625" cy="1179912"/>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vi-VN" sz="2800">
                <a:solidFill>
                  <a:srgbClr val="444444"/>
                </a:solidFill>
                <a:effectLst/>
                <a:latin typeface="Times New Roman" panose="02020603050405020304" pitchFamily="18" charset="0"/>
                <a:ea typeface="Times New Roman" panose="02020603050405020304" pitchFamily="18" charset="0"/>
              </a:rPr>
              <a:t>Phát huy tối đa tiềm năng ghi nhớ của bộ não.</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436954" y="11369"/>
            <a:ext cx="3305393" cy="646331"/>
          </a:xfrm>
          <a:prstGeom prst="rect">
            <a:avLst/>
          </a:prstGeom>
        </p:spPr>
        <p:txBody>
          <a:bodyPr wrap="none">
            <a:spAutoFit/>
          </a:bodyPr>
          <a:lstStyle/>
          <a:p>
            <a:pPr algn="ctr">
              <a:spcAft>
                <a:spcPts val="0"/>
              </a:spcAft>
            </a:pPr>
            <a:r>
              <a:rPr lang="en-US" sz="3600" b="1" dirty="0">
                <a:solidFill>
                  <a:srgbClr val="0D0D0D"/>
                </a:solidFill>
                <a:effectLst/>
                <a:latin typeface="Times New Roman" panose="02020603050405020304" pitchFamily="18" charset="0"/>
                <a:ea typeface="Times New Roman" panose="02020603050405020304" pitchFamily="18" charset="0"/>
              </a:rPr>
              <a:t>NÓI VÀ NGHE</a:t>
            </a:r>
            <a:endParaRPr lang="en-US" sz="3600" dirty="0">
              <a:effectLst/>
              <a:latin typeface="Times New Roman" panose="02020603050405020304" pitchFamily="18" charset="0"/>
              <a:ea typeface="Times New Roman" panose="02020603050405020304" pitchFamily="18" charset="0"/>
            </a:endParaRPr>
          </a:p>
        </p:txBody>
      </p:sp>
      <p:sp>
        <p:nvSpPr>
          <p:cNvPr id="18" name="Teardrop 17"/>
          <p:cNvSpPr/>
          <p:nvPr/>
        </p:nvSpPr>
        <p:spPr>
          <a:xfrm>
            <a:off x="1077181" y="1914817"/>
            <a:ext cx="9026189" cy="3492708"/>
          </a:xfrm>
          <a:prstGeom prst="teardrop">
            <a:avLst>
              <a:gd name="adj" fmla="val 136204"/>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3200" b="1" dirty="0" err="1">
                <a:solidFill>
                  <a:srgbClr val="0D0D0D"/>
                </a:solidFill>
                <a:effectLst/>
                <a:highlight>
                  <a:srgbClr val="FFFF00"/>
                </a:highlight>
                <a:latin typeface="Times New Roman" panose="02020603050405020304" pitchFamily="18" charset="0"/>
                <a:ea typeface="Times New Roman" panose="02020603050405020304" pitchFamily="18" charset="0"/>
              </a:rPr>
              <a:t>Câu</a:t>
            </a:r>
            <a:r>
              <a:rPr lang="en-US" sz="3200" b="1" dirty="0">
                <a:solidFill>
                  <a:srgbClr val="0D0D0D"/>
                </a:solidFill>
                <a:effectLst/>
                <a:highlight>
                  <a:srgbClr val="FFFF00"/>
                </a:highlight>
                <a:latin typeface="Times New Roman" panose="02020603050405020304" pitchFamily="18" charset="0"/>
                <a:ea typeface="Times New Roman" panose="02020603050405020304" pitchFamily="18" charset="0"/>
              </a:rPr>
              <a:t> 9</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Nêu</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các</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yêu</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cầu</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rèn</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luyện</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kĩ</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năng</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nói</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và</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nghe</a:t>
            </a:r>
            <a:r>
              <a:rPr lang="en-US" sz="3200" b="1" dirty="0">
                <a:solidFill>
                  <a:srgbClr val="0070C0"/>
                </a:solidFill>
                <a:effectLst/>
                <a:latin typeface="Times New Roman" panose="02020603050405020304" pitchFamily="18" charset="0"/>
                <a:ea typeface="Times New Roman" panose="02020603050405020304" pitchFamily="18" charset="0"/>
              </a:rPr>
              <a:t> ở </a:t>
            </a:r>
            <a:r>
              <a:rPr lang="en-US" sz="3200" b="1" dirty="0" err="1">
                <a:solidFill>
                  <a:srgbClr val="0070C0"/>
                </a:solidFill>
                <a:effectLst/>
                <a:latin typeface="Times New Roman" panose="02020603050405020304" pitchFamily="18" charset="0"/>
                <a:ea typeface="Times New Roman" panose="02020603050405020304" pitchFamily="18" charset="0"/>
              </a:rPr>
              <a:t>sách</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Ngữ</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văn</a:t>
            </a:r>
            <a:r>
              <a:rPr lang="en-US" sz="3200" b="1" dirty="0">
                <a:solidFill>
                  <a:srgbClr val="0070C0"/>
                </a:solidFill>
                <a:effectLst/>
                <a:latin typeface="Times New Roman" panose="02020603050405020304" pitchFamily="18" charset="0"/>
                <a:ea typeface="Times New Roman" panose="02020603050405020304" pitchFamily="18" charset="0"/>
              </a:rPr>
              <a:t> 6, </a:t>
            </a:r>
            <a:r>
              <a:rPr lang="en-US" sz="3200" b="1" dirty="0" err="1">
                <a:solidFill>
                  <a:srgbClr val="0070C0"/>
                </a:solidFill>
                <a:effectLst/>
                <a:latin typeface="Times New Roman" panose="02020603050405020304" pitchFamily="18" charset="0"/>
                <a:ea typeface="Times New Roman" panose="02020603050405020304" pitchFamily="18" charset="0"/>
              </a:rPr>
              <a:t>tập</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hai</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Các</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yêu</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cầu</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này</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có</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mối</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quan</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hệ</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thế</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nào</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với</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yêu</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cầu</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đọc</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và</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viết</a:t>
            </a:r>
            <a:r>
              <a:rPr lang="en-US" sz="3200" b="1"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6921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436954" y="11369"/>
            <a:ext cx="330539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NÓI VÀ NGHE</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825754041"/>
              </p:ext>
            </p:extLst>
          </p:nvPr>
        </p:nvGraphicFramePr>
        <p:xfrm>
          <a:off x="660400" y="1383860"/>
          <a:ext cx="10858499" cy="4907280"/>
        </p:xfrm>
        <a:graphic>
          <a:graphicData uri="http://schemas.openxmlformats.org/drawingml/2006/table">
            <a:tbl>
              <a:tblPr firstRow="1" firstCol="1" bandRow="1"/>
              <a:tblGrid>
                <a:gridCol w="1602302">
                  <a:extLst>
                    <a:ext uri="{9D8B030D-6E8A-4147-A177-3AD203B41FA5}">
                      <a16:colId xmlns:a16="http://schemas.microsoft.com/office/drawing/2014/main" val="3380823542"/>
                    </a:ext>
                  </a:extLst>
                </a:gridCol>
                <a:gridCol w="2037064">
                  <a:extLst>
                    <a:ext uri="{9D8B030D-6E8A-4147-A177-3AD203B41FA5}">
                      <a16:colId xmlns:a16="http://schemas.microsoft.com/office/drawing/2014/main" val="3292761855"/>
                    </a:ext>
                  </a:extLst>
                </a:gridCol>
                <a:gridCol w="2178480">
                  <a:extLst>
                    <a:ext uri="{9D8B030D-6E8A-4147-A177-3AD203B41FA5}">
                      <a16:colId xmlns:a16="http://schemas.microsoft.com/office/drawing/2014/main" val="3070795185"/>
                    </a:ext>
                  </a:extLst>
                </a:gridCol>
                <a:gridCol w="1991197">
                  <a:extLst>
                    <a:ext uri="{9D8B030D-6E8A-4147-A177-3AD203B41FA5}">
                      <a16:colId xmlns:a16="http://schemas.microsoft.com/office/drawing/2014/main" val="1981408931"/>
                    </a:ext>
                  </a:extLst>
                </a:gridCol>
                <a:gridCol w="3049456">
                  <a:extLst>
                    <a:ext uri="{9D8B030D-6E8A-4147-A177-3AD203B41FA5}">
                      <a16:colId xmlns:a16="http://schemas.microsoft.com/office/drawing/2014/main" val="298625768"/>
                    </a:ext>
                  </a:extLst>
                </a:gridCol>
              </a:tblGrid>
              <a:tr h="164827">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 (Học kì II)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đọc và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giữa kĩ năng nói và nghe với yêu cầu đọc,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573903056"/>
                  </a:ext>
                </a:extLst>
              </a:tr>
              <a:tr h="247240">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Truyện (Truyện đồng thoại, truyện của Pu-skin, truyện của An-đéc-xen)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Viết bài văn kể lại một trải nghiệm đáng nhớ </a:t>
                      </a:r>
                    </a:p>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(văn tự sự)</a:t>
                      </a: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Kể lại một trải nghiệm đáng nhớ</a:t>
                      </a: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trùng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158213"/>
                  </a:ext>
                </a:extLst>
              </a:tr>
            </a:tbl>
          </a:graphicData>
        </a:graphic>
      </p:graphicFrame>
    </p:spTree>
    <p:extLst>
      <p:ext uri="{BB962C8B-B14F-4D97-AF65-F5344CB8AC3E}">
        <p14:creationId xmlns:p14="http://schemas.microsoft.com/office/powerpoint/2010/main" val="1187308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436954" y="11369"/>
            <a:ext cx="330539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NÓI VÀ NGHE</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721874823"/>
              </p:ext>
            </p:extLst>
          </p:nvPr>
        </p:nvGraphicFramePr>
        <p:xfrm>
          <a:off x="660400" y="1383860"/>
          <a:ext cx="10858499" cy="4416552"/>
        </p:xfrm>
        <a:graphic>
          <a:graphicData uri="http://schemas.openxmlformats.org/drawingml/2006/table">
            <a:tbl>
              <a:tblPr firstRow="1" firstCol="1" bandRow="1"/>
              <a:tblGrid>
                <a:gridCol w="1423233">
                  <a:extLst>
                    <a:ext uri="{9D8B030D-6E8A-4147-A177-3AD203B41FA5}">
                      <a16:colId xmlns:a16="http://schemas.microsoft.com/office/drawing/2014/main" val="3380823542"/>
                    </a:ext>
                  </a:extLst>
                </a:gridCol>
                <a:gridCol w="1424065">
                  <a:extLst>
                    <a:ext uri="{9D8B030D-6E8A-4147-A177-3AD203B41FA5}">
                      <a16:colId xmlns:a16="http://schemas.microsoft.com/office/drawing/2014/main" val="3292761855"/>
                    </a:ext>
                  </a:extLst>
                </a:gridCol>
                <a:gridCol w="2863122">
                  <a:extLst>
                    <a:ext uri="{9D8B030D-6E8A-4147-A177-3AD203B41FA5}">
                      <a16:colId xmlns:a16="http://schemas.microsoft.com/office/drawing/2014/main" val="3070795185"/>
                    </a:ext>
                  </a:extLst>
                </a:gridCol>
                <a:gridCol w="2218544">
                  <a:extLst>
                    <a:ext uri="{9D8B030D-6E8A-4147-A177-3AD203B41FA5}">
                      <a16:colId xmlns:a16="http://schemas.microsoft.com/office/drawing/2014/main" val="1981408931"/>
                    </a:ext>
                  </a:extLst>
                </a:gridCol>
                <a:gridCol w="2929535">
                  <a:extLst>
                    <a:ext uri="{9D8B030D-6E8A-4147-A177-3AD203B41FA5}">
                      <a16:colId xmlns:a16="http://schemas.microsoft.com/office/drawing/2014/main" val="298625768"/>
                    </a:ext>
                  </a:extLst>
                </a:gridCol>
              </a:tblGrid>
              <a:tr h="164827">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 (Học kì II)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đọc và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kĩ năng nói và nghe</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giữa kĩ năng nói và nghe với yêu cầu đọc,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573903056"/>
                  </a:ext>
                </a:extLst>
              </a:tr>
              <a:tr h="288446">
                <a:tc>
                  <a:txBody>
                    <a:bodyPr/>
                    <a:lstStyle/>
                    <a:p>
                      <a:pPr>
                        <a:lnSpc>
                          <a:spcPct val="115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7</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Viết đoạn văn ghi lại cảm xúc về bài thơ có yếu tố tự sự, miêu tả</a:t>
                      </a:r>
                    </a:p>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(văn biểu cảm)</a:t>
                      </a: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Trình bày ý kiến về một vấn đề</a:t>
                      </a: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2921403"/>
                  </a:ext>
                </a:extLst>
              </a:tr>
            </a:tbl>
          </a:graphicData>
        </a:graphic>
      </p:graphicFrame>
    </p:spTree>
    <p:extLst>
      <p:ext uri="{BB962C8B-B14F-4D97-AF65-F5344CB8AC3E}">
        <p14:creationId xmlns:p14="http://schemas.microsoft.com/office/powerpoint/2010/main" val="1857543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436954" y="11369"/>
            <a:ext cx="330539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NÓI VÀ NGHE</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125539049"/>
              </p:ext>
            </p:extLst>
          </p:nvPr>
        </p:nvGraphicFramePr>
        <p:xfrm>
          <a:off x="660400" y="1397661"/>
          <a:ext cx="10858499" cy="4416552"/>
        </p:xfrm>
        <a:graphic>
          <a:graphicData uri="http://schemas.openxmlformats.org/drawingml/2006/table">
            <a:tbl>
              <a:tblPr firstRow="1" firstCol="1" bandRow="1"/>
              <a:tblGrid>
                <a:gridCol w="1602302">
                  <a:extLst>
                    <a:ext uri="{9D8B030D-6E8A-4147-A177-3AD203B41FA5}">
                      <a16:colId xmlns:a16="http://schemas.microsoft.com/office/drawing/2014/main" val="3380823542"/>
                    </a:ext>
                  </a:extLst>
                </a:gridCol>
                <a:gridCol w="1649731">
                  <a:extLst>
                    <a:ext uri="{9D8B030D-6E8A-4147-A177-3AD203B41FA5}">
                      <a16:colId xmlns:a16="http://schemas.microsoft.com/office/drawing/2014/main" val="3292761855"/>
                    </a:ext>
                  </a:extLst>
                </a:gridCol>
                <a:gridCol w="2565813">
                  <a:extLst>
                    <a:ext uri="{9D8B030D-6E8A-4147-A177-3AD203B41FA5}">
                      <a16:colId xmlns:a16="http://schemas.microsoft.com/office/drawing/2014/main" val="3070795185"/>
                    </a:ext>
                  </a:extLst>
                </a:gridCol>
                <a:gridCol w="2216049">
                  <a:extLst>
                    <a:ext uri="{9D8B030D-6E8A-4147-A177-3AD203B41FA5}">
                      <a16:colId xmlns:a16="http://schemas.microsoft.com/office/drawing/2014/main" val="1981408931"/>
                    </a:ext>
                  </a:extLst>
                </a:gridCol>
                <a:gridCol w="2824604">
                  <a:extLst>
                    <a:ext uri="{9D8B030D-6E8A-4147-A177-3AD203B41FA5}">
                      <a16:colId xmlns:a16="http://schemas.microsoft.com/office/drawing/2014/main" val="298625768"/>
                    </a:ext>
                  </a:extLst>
                </a:gridCol>
              </a:tblGrid>
              <a:tr h="164827">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 (Học kì II)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đọc và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kĩ năng nói và nghe</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giữa kĩ năng nói và nghe với yêu cầu đọc,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573903056"/>
                  </a:ext>
                </a:extLst>
              </a:tr>
              <a:tr h="247240">
                <a:tc>
                  <a:txBody>
                    <a:bodyPr/>
                    <a:lstStyle/>
                    <a:p>
                      <a:pPr>
                        <a:lnSpc>
                          <a:spcPct val="115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8</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nghị luận (nghị luận xã hội)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Viết bài văn trình bày ý kiến về một hiện tượng đời sống</a:t>
                      </a:r>
                    </a:p>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(văn nghị luận)</a:t>
                      </a: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trùng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392953"/>
                  </a:ext>
                </a:extLst>
              </a:tr>
            </a:tbl>
          </a:graphicData>
        </a:graphic>
      </p:graphicFrame>
    </p:spTree>
    <p:extLst>
      <p:ext uri="{BB962C8B-B14F-4D97-AF65-F5344CB8AC3E}">
        <p14:creationId xmlns:p14="http://schemas.microsoft.com/office/powerpoint/2010/main" val="1449450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7" name="Rectangle 6"/>
          <p:cNvSpPr/>
          <p:nvPr/>
        </p:nvSpPr>
        <p:spPr>
          <a:xfrm>
            <a:off x="1611593" y="93460"/>
            <a:ext cx="99131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ÔN TẬP KĨ NĂNG ĐỌC – VIẾT- NÓI VÀ NGHE – TIẾNG VIỆT</a:t>
            </a:r>
          </a:p>
        </p:txBody>
      </p:sp>
      <p:sp>
        <p:nvSpPr>
          <p:cNvPr id="6" name="Rectangle 5"/>
          <p:cNvSpPr/>
          <p:nvPr/>
        </p:nvSpPr>
        <p:spPr>
          <a:xfrm>
            <a:off x="507555" y="1256813"/>
            <a:ext cx="5793574" cy="658642"/>
          </a:xfrm>
          <a:prstGeom prst="rect">
            <a:avLst/>
          </a:prstGeom>
        </p:spPr>
        <p:txBody>
          <a:bodyPr wrap="none">
            <a:spAutoFit/>
          </a:bodyPr>
          <a:lstStyle/>
          <a:p>
            <a:pPr algn="just">
              <a:lnSpc>
                <a:spcPct val="115000"/>
              </a:lnSpc>
              <a:spcAft>
                <a:spcPts val="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525856334"/>
              </p:ext>
            </p:extLst>
          </p:nvPr>
        </p:nvGraphicFramePr>
        <p:xfrm>
          <a:off x="660400" y="2026808"/>
          <a:ext cx="10858500" cy="3364992"/>
        </p:xfrm>
        <a:graphic>
          <a:graphicData uri="http://schemas.openxmlformats.org/drawingml/2006/table">
            <a:tbl>
              <a:tblPr firstRow="1" firstCol="1" bandRow="1"/>
              <a:tblGrid>
                <a:gridCol w="3025000">
                  <a:extLst>
                    <a:ext uri="{9D8B030D-6E8A-4147-A177-3AD203B41FA5}">
                      <a16:colId xmlns:a16="http://schemas.microsoft.com/office/drawing/2014/main" val="613211326"/>
                    </a:ext>
                  </a:extLst>
                </a:gridCol>
                <a:gridCol w="7833500">
                  <a:extLst>
                    <a:ext uri="{9D8B030D-6E8A-4147-A177-3AD203B41FA5}">
                      <a16:colId xmlns:a16="http://schemas.microsoft.com/office/drawing/2014/main" val="2621575530"/>
                    </a:ext>
                  </a:extLst>
                </a:gridCol>
              </a:tblGrid>
              <a:tr h="0">
                <a:tc>
                  <a:txBody>
                    <a:bodyPr/>
                    <a:lstStyle/>
                    <a:p>
                      <a:pPr algn="ctr">
                        <a:lnSpc>
                          <a:spcPct val="115000"/>
                        </a:lnSpc>
                        <a:spcAft>
                          <a:spcPts val="12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2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 ý về cách đọc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1749722"/>
                  </a:ext>
                </a:extLst>
              </a:tr>
              <a:tr h="0">
                <a:tc>
                  <a:txBody>
                    <a:bodyPr/>
                    <a:lstStyle/>
                    <a:p>
                      <a:pPr marL="342900" lvl="0" indent="-342900">
                        <a:lnSpc>
                          <a:spcPct val="115000"/>
                        </a:lnSpc>
                        <a:spcAft>
                          <a:spcPts val="1200"/>
                        </a:spcAft>
                        <a:buFont typeface="+mj-lt"/>
                        <a:buAutoNum type="arabicPeriod"/>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 đồng thoại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2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435499"/>
                  </a:ext>
                </a:extLst>
              </a:tr>
              <a:tr h="0">
                <a:tc>
                  <a:txBody>
                    <a:bodyPr/>
                    <a:lstStyle/>
                    <a:p>
                      <a:pPr algn="ctr">
                        <a:lnSpc>
                          <a:spcPct val="115000"/>
                        </a:lnSpc>
                        <a:spcAft>
                          <a:spcPts val="12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2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1556482"/>
                  </a:ext>
                </a:extLst>
              </a:tr>
              <a:tr h="0">
                <a:tc>
                  <a:txBody>
                    <a:bodyPr/>
                    <a:lstStyle/>
                    <a:p>
                      <a:pPr algn="ctr">
                        <a:lnSpc>
                          <a:spcPct val="115000"/>
                        </a:lnSpc>
                        <a:spcAft>
                          <a:spcPts val="12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2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4827246"/>
                  </a:ext>
                </a:extLst>
              </a:tr>
              <a:tr h="0">
                <a:tc>
                  <a:txBody>
                    <a:bodyPr/>
                    <a:lstStyle/>
                    <a:p>
                      <a:pPr algn="ctr">
                        <a:lnSpc>
                          <a:spcPct val="115000"/>
                        </a:lnSpc>
                        <a:spcAft>
                          <a:spcPts val="12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2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3844158"/>
                  </a:ext>
                </a:extLst>
              </a:tr>
            </a:tbl>
          </a:graphicData>
        </a:graphic>
      </p:graphicFrame>
    </p:spTree>
    <p:extLst>
      <p:ext uri="{BB962C8B-B14F-4D97-AF65-F5344CB8AC3E}">
        <p14:creationId xmlns:p14="http://schemas.microsoft.com/office/powerpoint/2010/main" val="1248148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436954" y="11369"/>
            <a:ext cx="330539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NÓI VÀ NGHE</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4167360599"/>
              </p:ext>
            </p:extLst>
          </p:nvPr>
        </p:nvGraphicFramePr>
        <p:xfrm>
          <a:off x="660400" y="1383860"/>
          <a:ext cx="10858499" cy="4907280"/>
        </p:xfrm>
        <a:graphic>
          <a:graphicData uri="http://schemas.openxmlformats.org/drawingml/2006/table">
            <a:tbl>
              <a:tblPr firstRow="1" firstCol="1" bandRow="1"/>
              <a:tblGrid>
                <a:gridCol w="1602302">
                  <a:extLst>
                    <a:ext uri="{9D8B030D-6E8A-4147-A177-3AD203B41FA5}">
                      <a16:colId xmlns:a16="http://schemas.microsoft.com/office/drawing/2014/main" val="3380823542"/>
                    </a:ext>
                  </a:extLst>
                </a:gridCol>
                <a:gridCol w="1784642">
                  <a:extLst>
                    <a:ext uri="{9D8B030D-6E8A-4147-A177-3AD203B41FA5}">
                      <a16:colId xmlns:a16="http://schemas.microsoft.com/office/drawing/2014/main" val="3292761855"/>
                    </a:ext>
                  </a:extLst>
                </a:gridCol>
                <a:gridCol w="2158584">
                  <a:extLst>
                    <a:ext uri="{9D8B030D-6E8A-4147-A177-3AD203B41FA5}">
                      <a16:colId xmlns:a16="http://schemas.microsoft.com/office/drawing/2014/main" val="3070795185"/>
                    </a:ext>
                  </a:extLst>
                </a:gridCol>
                <a:gridCol w="2428406">
                  <a:extLst>
                    <a:ext uri="{9D8B030D-6E8A-4147-A177-3AD203B41FA5}">
                      <a16:colId xmlns:a16="http://schemas.microsoft.com/office/drawing/2014/main" val="1981408931"/>
                    </a:ext>
                  </a:extLst>
                </a:gridCol>
                <a:gridCol w="2884565">
                  <a:extLst>
                    <a:ext uri="{9D8B030D-6E8A-4147-A177-3AD203B41FA5}">
                      <a16:colId xmlns:a16="http://schemas.microsoft.com/office/drawing/2014/main" val="298625768"/>
                    </a:ext>
                  </a:extLst>
                </a:gridCol>
              </a:tblGrid>
              <a:tr h="164827">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 (Học kì II)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đọc và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kĩ năng nói và nghe</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giữa kĩ năng nói và nghe với yêu cầu đọc,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573903056"/>
                  </a:ext>
                </a:extLst>
              </a:tr>
              <a:tr h="247240">
                <a:tc>
                  <a:txBody>
                    <a:bodyPr/>
                    <a:lstStyle/>
                    <a:p>
                      <a:pPr>
                        <a:lnSpc>
                          <a:spcPct val="115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9</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Truyện (truyện ngắn)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Viết bài văn tả cảnh sinh hoạt</a:t>
                      </a:r>
                    </a:p>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(văn miêu tả)</a:t>
                      </a: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Thảo luận nhóm về một vấn đề </a:t>
                      </a: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 một vấn đề trong cuộc sống.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504332"/>
                  </a:ext>
                </a:extLst>
              </a:tr>
            </a:tbl>
          </a:graphicData>
        </a:graphic>
      </p:graphicFrame>
    </p:spTree>
    <p:extLst>
      <p:ext uri="{BB962C8B-B14F-4D97-AF65-F5344CB8AC3E}">
        <p14:creationId xmlns:p14="http://schemas.microsoft.com/office/powerpoint/2010/main" val="2476947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6" name="Rectangle 5"/>
          <p:cNvSpPr/>
          <p:nvPr/>
        </p:nvSpPr>
        <p:spPr>
          <a:xfrm>
            <a:off x="4436954" y="11369"/>
            <a:ext cx="330539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NÓI VÀ NGHE</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034591509"/>
              </p:ext>
            </p:extLst>
          </p:nvPr>
        </p:nvGraphicFramePr>
        <p:xfrm>
          <a:off x="660400" y="1383860"/>
          <a:ext cx="10858499" cy="4907280"/>
        </p:xfrm>
        <a:graphic>
          <a:graphicData uri="http://schemas.openxmlformats.org/drawingml/2006/table">
            <a:tbl>
              <a:tblPr firstRow="1" firstCol="1" bandRow="1"/>
              <a:tblGrid>
                <a:gridCol w="1498184">
                  <a:extLst>
                    <a:ext uri="{9D8B030D-6E8A-4147-A177-3AD203B41FA5}">
                      <a16:colId xmlns:a16="http://schemas.microsoft.com/office/drawing/2014/main" val="3380823542"/>
                    </a:ext>
                  </a:extLst>
                </a:gridCol>
                <a:gridCol w="2338465">
                  <a:extLst>
                    <a:ext uri="{9D8B030D-6E8A-4147-A177-3AD203B41FA5}">
                      <a16:colId xmlns:a16="http://schemas.microsoft.com/office/drawing/2014/main" val="3292761855"/>
                    </a:ext>
                  </a:extLst>
                </a:gridCol>
                <a:gridCol w="1708879">
                  <a:extLst>
                    <a:ext uri="{9D8B030D-6E8A-4147-A177-3AD203B41FA5}">
                      <a16:colId xmlns:a16="http://schemas.microsoft.com/office/drawing/2014/main" val="3070795185"/>
                    </a:ext>
                  </a:extLst>
                </a:gridCol>
                <a:gridCol w="2578308">
                  <a:extLst>
                    <a:ext uri="{9D8B030D-6E8A-4147-A177-3AD203B41FA5}">
                      <a16:colId xmlns:a16="http://schemas.microsoft.com/office/drawing/2014/main" val="1981408931"/>
                    </a:ext>
                  </a:extLst>
                </a:gridCol>
                <a:gridCol w="2734663">
                  <a:extLst>
                    <a:ext uri="{9D8B030D-6E8A-4147-A177-3AD203B41FA5}">
                      <a16:colId xmlns:a16="http://schemas.microsoft.com/office/drawing/2014/main" val="298625768"/>
                    </a:ext>
                  </a:extLst>
                </a:gridCol>
              </a:tblGrid>
              <a:tr h="164827">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II)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đọc và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kĩ năng nói và nghe</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giữa kĩ năng nói và nghe với yêu cầu đọc,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573903056"/>
                  </a:ext>
                </a:extLst>
              </a:tr>
              <a:tr h="247240">
                <a:tc>
                  <a:txBody>
                    <a:bodyPr/>
                    <a:lstStyle/>
                    <a:p>
                      <a:pPr>
                        <a:lnSpc>
                          <a:spcPct val="115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thông tin (thuật lại một sự kiện theo nguyên nhân – kết quả)</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Tóm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tắt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422" marR="37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208965"/>
                  </a:ext>
                </a:extLst>
              </a:tr>
            </a:tbl>
          </a:graphicData>
        </a:graphic>
      </p:graphicFrame>
    </p:spTree>
    <p:extLst>
      <p:ext uri="{BB962C8B-B14F-4D97-AF65-F5344CB8AC3E}">
        <p14:creationId xmlns:p14="http://schemas.microsoft.com/office/powerpoint/2010/main" val="2129583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4785158" y="34657"/>
            <a:ext cx="2608984" cy="584775"/>
          </a:xfrm>
          <a:prstGeom prst="rect">
            <a:avLst/>
          </a:prstGeom>
        </p:spPr>
        <p:txBody>
          <a:bodyPr wrap="none">
            <a:spAutoFit/>
          </a:bodyPr>
          <a:lstStyle/>
          <a:p>
            <a:pPr algn="ctr">
              <a:spcAft>
                <a:spcPts val="0"/>
              </a:spcAft>
            </a:pPr>
            <a:r>
              <a:rPr lang="en-US" sz="3200" b="1" dirty="0">
                <a:solidFill>
                  <a:srgbClr val="0D0D0D"/>
                </a:solidFill>
                <a:effectLst/>
                <a:latin typeface="Times New Roman" panose="02020603050405020304" pitchFamily="18" charset="0"/>
                <a:ea typeface="Times New Roman" panose="02020603050405020304" pitchFamily="18" charset="0"/>
              </a:rPr>
              <a:t>TIẾNG VIỆT</a:t>
            </a:r>
            <a:endParaRPr lang="en-US" sz="3200" dirty="0">
              <a:effectLst/>
              <a:latin typeface="Times New Roman" panose="02020603050405020304" pitchFamily="18" charset="0"/>
              <a:ea typeface="Times New Roman" panose="02020603050405020304" pitchFamily="18" charset="0"/>
            </a:endParaRPr>
          </a:p>
        </p:txBody>
      </p:sp>
      <p:sp>
        <p:nvSpPr>
          <p:cNvPr id="16" name="Teardrop 15"/>
          <p:cNvSpPr/>
          <p:nvPr/>
        </p:nvSpPr>
        <p:spPr>
          <a:xfrm>
            <a:off x="1077181" y="1914817"/>
            <a:ext cx="9026189" cy="3492708"/>
          </a:xfrm>
          <a:prstGeom prst="teardrop">
            <a:avLst>
              <a:gd name="adj" fmla="val 136204"/>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800" b="1">
                <a:solidFill>
                  <a:srgbClr val="0D0D0D"/>
                </a:solidFill>
                <a:effectLst/>
                <a:highlight>
                  <a:srgbClr val="FFFF00"/>
                </a:highlight>
                <a:latin typeface="Times New Roman" panose="02020603050405020304" pitchFamily="18" charset="0"/>
                <a:ea typeface="Times New Roman" panose="02020603050405020304" pitchFamily="18" charset="0"/>
              </a:rPr>
              <a:t>Câu 10</a:t>
            </a:r>
            <a:r>
              <a:rPr lang="en-US" sz="2800" b="1">
                <a:solidFill>
                  <a:srgbClr val="0D0D0D"/>
                </a:solidFill>
                <a:effectLst/>
                <a:latin typeface="Times New Roman" panose="02020603050405020304" pitchFamily="18" charset="0"/>
                <a:ea typeface="Times New Roman" panose="02020603050405020304" pitchFamily="18" charset="0"/>
              </a:rPr>
              <a:t>: </a:t>
            </a:r>
            <a:r>
              <a:rPr lang="en-US" sz="2800" b="1">
                <a:solidFill>
                  <a:srgbClr val="0070C0"/>
                </a:solidFill>
                <a:effectLst/>
                <a:latin typeface="Times New Roman" panose="02020603050405020304" pitchFamily="18" charset="0"/>
                <a:ea typeface="Times New Roman" panose="02020603050405020304" pitchFamily="18" charset="0"/>
              </a:rPr>
              <a:t>Liệt kê tên các nội dung tiếng Việt được học trong  sách Ngữ văn 6, tập hai.</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7228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4785158" y="34657"/>
            <a:ext cx="2608984"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TIẾNG VIỆT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726712754"/>
              </p:ext>
            </p:extLst>
          </p:nvPr>
        </p:nvGraphicFramePr>
        <p:xfrm>
          <a:off x="660400" y="1440523"/>
          <a:ext cx="10858500" cy="4216908"/>
        </p:xfrm>
        <a:graphic>
          <a:graphicData uri="http://schemas.openxmlformats.org/drawingml/2006/table">
            <a:tbl>
              <a:tblPr firstRow="1" firstCol="1" bandRow="1"/>
              <a:tblGrid>
                <a:gridCol w="3118931">
                  <a:extLst>
                    <a:ext uri="{9D8B030D-6E8A-4147-A177-3AD203B41FA5}">
                      <a16:colId xmlns:a16="http://schemas.microsoft.com/office/drawing/2014/main" val="3226340701"/>
                    </a:ext>
                  </a:extLst>
                </a:gridCol>
                <a:gridCol w="7739569">
                  <a:extLst>
                    <a:ext uri="{9D8B030D-6E8A-4147-A177-3AD203B41FA5}">
                      <a16:colId xmlns:a16="http://schemas.microsoft.com/office/drawing/2014/main" val="4243007855"/>
                    </a:ext>
                  </a:extLst>
                </a:gridCol>
              </a:tblGrid>
              <a:tr h="0">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 kì II)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299"/>
                    </a:solidFill>
                  </a:tcPr>
                </a:tc>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 dung tiếng Việt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299"/>
                    </a:solidFill>
                  </a:tcPr>
                </a:tc>
                <a:extLst>
                  <a:ext uri="{0D108BD9-81ED-4DB2-BD59-A6C34878D82A}">
                    <a16:rowId xmlns:a16="http://schemas.microsoft.com/office/drawing/2014/main" val="1702311840"/>
                  </a:ext>
                </a:extLst>
              </a:tr>
              <a:tr h="0">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6</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Mở rộng chủ ngữ bằng cụm từ.</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238173"/>
                  </a:ext>
                </a:extLst>
              </a:tr>
              <a:tr h="0">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7</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Biện pháp tu từ hoán dụ</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629297"/>
                  </a:ext>
                </a:extLst>
              </a:tr>
              <a:tr h="0">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8</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 Hán Việt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237857"/>
                  </a:ext>
                </a:extLst>
              </a:tr>
              <a:tr h="0">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9</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Trạng ngữ</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010553"/>
                  </a:ext>
                </a:extLst>
              </a:tr>
              <a:tr h="0">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10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kép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lựa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trúc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868915"/>
                  </a:ext>
                </a:extLst>
              </a:tr>
            </a:tbl>
          </a:graphicData>
        </a:graphic>
      </p:graphicFrame>
    </p:spTree>
    <p:extLst>
      <p:ext uri="{BB962C8B-B14F-4D97-AF65-F5344CB8AC3E}">
        <p14:creationId xmlns:p14="http://schemas.microsoft.com/office/powerpoint/2010/main" val="2339317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7" name="Rectangle 6"/>
          <p:cNvSpPr/>
          <p:nvPr/>
        </p:nvSpPr>
        <p:spPr>
          <a:xfrm>
            <a:off x="1611593" y="93460"/>
            <a:ext cx="99131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ÔN TẬP KĨ NĂNG ĐỌC – VIẾT- NÓI VÀ NGHE – TIẾNG VIỆT</a:t>
            </a:r>
          </a:p>
        </p:txBody>
      </p:sp>
      <p:sp>
        <p:nvSpPr>
          <p:cNvPr id="3" name="Rectangle 2"/>
          <p:cNvSpPr/>
          <p:nvPr/>
        </p:nvSpPr>
        <p:spPr>
          <a:xfrm>
            <a:off x="442458" y="1256813"/>
            <a:ext cx="7276351" cy="658642"/>
          </a:xfrm>
          <a:prstGeom prst="rect">
            <a:avLst/>
          </a:prstGeom>
        </p:spPr>
        <p:txBody>
          <a:bodyPr wrap="none">
            <a:spAutoFit/>
          </a:bodyPr>
          <a:lstStyle/>
          <a:p>
            <a:pPr algn="just">
              <a:lnSpc>
                <a:spcPct val="115000"/>
              </a:lnSpc>
              <a:spcAft>
                <a:spcPts val="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99684130"/>
              </p:ext>
            </p:extLst>
          </p:nvPr>
        </p:nvGraphicFramePr>
        <p:xfrm>
          <a:off x="660400" y="1951175"/>
          <a:ext cx="10858500" cy="4486656"/>
        </p:xfrm>
        <a:graphic>
          <a:graphicData uri="http://schemas.openxmlformats.org/drawingml/2006/table">
            <a:tbl>
              <a:tblPr firstRow="1" firstCol="1" bandRow="1"/>
              <a:tblGrid>
                <a:gridCol w="1726720">
                  <a:extLst>
                    <a:ext uri="{9D8B030D-6E8A-4147-A177-3AD203B41FA5}">
                      <a16:colId xmlns:a16="http://schemas.microsoft.com/office/drawing/2014/main" val="885107860"/>
                    </a:ext>
                  </a:extLst>
                </a:gridCol>
                <a:gridCol w="2185424">
                  <a:extLst>
                    <a:ext uri="{9D8B030D-6E8A-4147-A177-3AD203B41FA5}">
                      <a16:colId xmlns:a16="http://schemas.microsoft.com/office/drawing/2014/main" val="274986721"/>
                    </a:ext>
                  </a:extLst>
                </a:gridCol>
                <a:gridCol w="3473178">
                  <a:extLst>
                    <a:ext uri="{9D8B030D-6E8A-4147-A177-3AD203B41FA5}">
                      <a16:colId xmlns:a16="http://schemas.microsoft.com/office/drawing/2014/main" val="1407514440"/>
                    </a:ext>
                  </a:extLst>
                </a:gridCol>
                <a:gridCol w="3473178">
                  <a:extLst>
                    <a:ext uri="{9D8B030D-6E8A-4147-A177-3AD203B41FA5}">
                      <a16:colId xmlns:a16="http://schemas.microsoft.com/office/drawing/2014/main" val="387649610"/>
                    </a:ext>
                  </a:extLst>
                </a:gridCol>
              </a:tblGrid>
              <a:tr h="0">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 loại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 văn bản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 khác biệt về </a:t>
                      </a: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đặc điểm hình thức</a:t>
                      </a: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 thể loại ở hai tập sách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779841"/>
                  </a:ext>
                </a:extLst>
              </a:tr>
              <a:tr h="0">
                <a:tc rowSpan="2">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Truyện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 1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18845"/>
                  </a:ext>
                </a:extLst>
              </a:tr>
              <a:tr h="0">
                <a:tc vMerge="1">
                  <a:txBody>
                    <a:bodyPr/>
                    <a:lstStyle/>
                    <a:p>
                      <a:endParaRPr lang="en-US"/>
                    </a:p>
                  </a:txBody>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 2</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602063"/>
                  </a:ext>
                </a:extLst>
              </a:tr>
              <a:tr h="0">
                <a:tc rowSpan="2">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 1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221755"/>
                  </a:ext>
                </a:extLst>
              </a:tr>
              <a:tr h="0">
                <a:tc vMerge="1">
                  <a:txBody>
                    <a:bodyPr/>
                    <a:lstStyle/>
                    <a:p>
                      <a:endParaRPr lang="en-US"/>
                    </a:p>
                  </a:txBody>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 2</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012661"/>
                  </a:ext>
                </a:extLst>
              </a:tr>
            </a:tbl>
          </a:graphicData>
        </a:graphic>
      </p:graphicFrame>
    </p:spTree>
    <p:extLst>
      <p:ext uri="{BB962C8B-B14F-4D97-AF65-F5344CB8AC3E}">
        <p14:creationId xmlns:p14="http://schemas.microsoft.com/office/powerpoint/2010/main" val="2870570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7" name="Rectangle 6"/>
          <p:cNvSpPr/>
          <p:nvPr/>
        </p:nvSpPr>
        <p:spPr>
          <a:xfrm>
            <a:off x="1611593" y="93460"/>
            <a:ext cx="99131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ÔN TẬP KĨ NĂNG ĐỌC – VIẾT- NÓI VÀ NGHE – TIẾNG VIỆT</a:t>
            </a:r>
          </a:p>
        </p:txBody>
      </p:sp>
      <p:sp>
        <p:nvSpPr>
          <p:cNvPr id="6" name="Rectangle 5"/>
          <p:cNvSpPr/>
          <p:nvPr/>
        </p:nvSpPr>
        <p:spPr>
          <a:xfrm>
            <a:off x="474635" y="1123659"/>
            <a:ext cx="6466835" cy="658642"/>
          </a:xfrm>
          <a:prstGeom prst="rect">
            <a:avLst/>
          </a:prstGeom>
        </p:spPr>
        <p:txBody>
          <a:bodyPr wrap="none">
            <a:spAutoFit/>
          </a:bodyPr>
          <a:lstStyle/>
          <a:p>
            <a:pPr algn="just">
              <a:lnSpc>
                <a:spcPct val="115000"/>
              </a:lnSpc>
              <a:spcAft>
                <a:spcPts val="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5:</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93554399"/>
              </p:ext>
            </p:extLst>
          </p:nvPr>
        </p:nvGraphicFramePr>
        <p:xfrm>
          <a:off x="660400" y="1787449"/>
          <a:ext cx="10858501" cy="4486656"/>
        </p:xfrm>
        <a:graphic>
          <a:graphicData uri="http://schemas.openxmlformats.org/drawingml/2006/table">
            <a:tbl>
              <a:tblPr firstRow="1" firstCol="1" bandRow="1"/>
              <a:tblGrid>
                <a:gridCol w="1726719">
                  <a:extLst>
                    <a:ext uri="{9D8B030D-6E8A-4147-A177-3AD203B41FA5}">
                      <a16:colId xmlns:a16="http://schemas.microsoft.com/office/drawing/2014/main" val="379921830"/>
                    </a:ext>
                  </a:extLst>
                </a:gridCol>
                <a:gridCol w="2185424">
                  <a:extLst>
                    <a:ext uri="{9D8B030D-6E8A-4147-A177-3AD203B41FA5}">
                      <a16:colId xmlns:a16="http://schemas.microsoft.com/office/drawing/2014/main" val="2532865787"/>
                    </a:ext>
                  </a:extLst>
                </a:gridCol>
                <a:gridCol w="3473179">
                  <a:extLst>
                    <a:ext uri="{9D8B030D-6E8A-4147-A177-3AD203B41FA5}">
                      <a16:colId xmlns:a16="http://schemas.microsoft.com/office/drawing/2014/main" val="1202318648"/>
                    </a:ext>
                  </a:extLst>
                </a:gridCol>
                <a:gridCol w="3473179">
                  <a:extLst>
                    <a:ext uri="{9D8B030D-6E8A-4147-A177-3AD203B41FA5}">
                      <a16:colId xmlns:a16="http://schemas.microsoft.com/office/drawing/2014/main" val="4276396233"/>
                    </a:ext>
                  </a:extLst>
                </a:gridCol>
              </a:tblGrid>
              <a:tr h="0">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 loại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 văn bản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 khác biệt về </a:t>
                      </a: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 dung đề tài</a:t>
                      </a: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của thể loại ở hai tập sách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8892712"/>
                  </a:ext>
                </a:extLst>
              </a:tr>
              <a:tr h="0">
                <a:tc rowSpan="2">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nghị luận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 1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2991"/>
                  </a:ext>
                </a:extLst>
              </a:tr>
              <a:tr h="0">
                <a:tc vMerge="1">
                  <a:txBody>
                    <a:bodyPr/>
                    <a:lstStyle/>
                    <a:p>
                      <a:endParaRPr lang="en-US"/>
                    </a:p>
                  </a:txBody>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 2</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580593"/>
                  </a:ext>
                </a:extLst>
              </a:tr>
              <a:tr h="0">
                <a:tc rowSpan="2">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thông tin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 1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11778"/>
                  </a:ext>
                </a:extLst>
              </a:tr>
              <a:tr h="0">
                <a:tc vMerge="1">
                  <a:txBody>
                    <a:bodyPr/>
                    <a:lstStyle/>
                    <a:p>
                      <a:endParaRPr lang="en-US"/>
                    </a:p>
                  </a:txBody>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 2</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176558"/>
                  </a:ext>
                </a:extLst>
              </a:tr>
            </a:tbl>
          </a:graphicData>
        </a:graphic>
      </p:graphicFrame>
    </p:spTree>
    <p:extLst>
      <p:ext uri="{BB962C8B-B14F-4D97-AF65-F5344CB8AC3E}">
        <p14:creationId xmlns:p14="http://schemas.microsoft.com/office/powerpoint/2010/main" val="1874135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7" name="Rectangle 6"/>
          <p:cNvSpPr/>
          <p:nvPr/>
        </p:nvSpPr>
        <p:spPr>
          <a:xfrm>
            <a:off x="1611593" y="93460"/>
            <a:ext cx="99131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ÔN TẬP KĨ NĂNG ĐỌC – VIẾT- NÓI VÀ NGHE – TIẾNG VIỆT</a:t>
            </a:r>
          </a:p>
        </p:txBody>
      </p:sp>
      <p:sp>
        <p:nvSpPr>
          <p:cNvPr id="3" name="Rectangle 2"/>
          <p:cNvSpPr/>
          <p:nvPr/>
        </p:nvSpPr>
        <p:spPr>
          <a:xfrm>
            <a:off x="434747" y="1271097"/>
            <a:ext cx="8997976" cy="658642"/>
          </a:xfrm>
          <a:prstGeom prst="rect">
            <a:avLst/>
          </a:prstGeom>
        </p:spPr>
        <p:txBody>
          <a:bodyPr wrap="none">
            <a:spAutoFit/>
          </a:bodyPr>
          <a:lstStyle/>
          <a:p>
            <a:pPr algn="just">
              <a:lnSpc>
                <a:spcPct val="115000"/>
              </a:lnSpc>
              <a:spcAft>
                <a:spcPts val="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6, 7:</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gộp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86484073"/>
              </p:ext>
            </p:extLst>
          </p:nvPr>
        </p:nvGraphicFramePr>
        <p:xfrm>
          <a:off x="660399" y="1904288"/>
          <a:ext cx="10858499" cy="4416552"/>
        </p:xfrm>
        <a:graphic>
          <a:graphicData uri="http://schemas.openxmlformats.org/drawingml/2006/table">
            <a:tbl>
              <a:tblPr firstRow="1" firstCol="1" bandRow="1"/>
              <a:tblGrid>
                <a:gridCol w="1893313">
                  <a:extLst>
                    <a:ext uri="{9D8B030D-6E8A-4147-A177-3AD203B41FA5}">
                      <a16:colId xmlns:a16="http://schemas.microsoft.com/office/drawing/2014/main" val="4011750636"/>
                    </a:ext>
                  </a:extLst>
                </a:gridCol>
                <a:gridCol w="2839969">
                  <a:extLst>
                    <a:ext uri="{9D8B030D-6E8A-4147-A177-3AD203B41FA5}">
                      <a16:colId xmlns:a16="http://schemas.microsoft.com/office/drawing/2014/main" val="3239960138"/>
                    </a:ext>
                  </a:extLst>
                </a:gridCol>
                <a:gridCol w="3492110">
                  <a:extLst>
                    <a:ext uri="{9D8B030D-6E8A-4147-A177-3AD203B41FA5}">
                      <a16:colId xmlns:a16="http://schemas.microsoft.com/office/drawing/2014/main" val="3441291433"/>
                    </a:ext>
                  </a:extLst>
                </a:gridCol>
                <a:gridCol w="2633107">
                  <a:extLst>
                    <a:ext uri="{9D8B030D-6E8A-4147-A177-3AD203B41FA5}">
                      <a16:colId xmlns:a16="http://schemas.microsoft.com/office/drawing/2014/main" val="403437146"/>
                    </a:ext>
                  </a:extLst>
                </a:gridCol>
              </a:tblGrid>
              <a:tr h="0">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 (Học kì II)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 dung đọc hiểu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nội dung đọc hiểu và yêu cầu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338911"/>
                  </a:ext>
                </a:extLst>
              </a:tr>
              <a:tr h="0">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178104"/>
                  </a:ext>
                </a:extLst>
              </a:tr>
              <a:tr h="0">
                <a:tc>
                  <a:txBody>
                    <a:bodyPr/>
                    <a:lstStyle/>
                    <a:p>
                      <a:pPr>
                        <a:lnSpc>
                          <a:spcPct val="115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195511"/>
                  </a:ext>
                </a:extLst>
              </a:tr>
              <a:tr h="0">
                <a:tc>
                  <a:txBody>
                    <a:bodyPr/>
                    <a:lstStyle/>
                    <a:p>
                      <a:pPr>
                        <a:lnSpc>
                          <a:spcPct val="115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472639"/>
                  </a:ext>
                </a:extLst>
              </a:tr>
              <a:tr h="0">
                <a:tc>
                  <a:txBody>
                    <a:bodyPr/>
                    <a:lstStyle/>
                    <a:p>
                      <a:pPr>
                        <a:lnSpc>
                          <a:spcPct val="115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025379"/>
                  </a:ext>
                </a:extLst>
              </a:tr>
              <a:tr h="0">
                <a:tc>
                  <a:txBody>
                    <a:bodyPr/>
                    <a:lstStyle/>
                    <a:p>
                      <a:pPr>
                        <a:lnSpc>
                          <a:spcPct val="115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040315"/>
                  </a:ext>
                </a:extLst>
              </a:tr>
            </a:tbl>
          </a:graphicData>
        </a:graphic>
      </p:graphicFrame>
    </p:spTree>
    <p:extLst>
      <p:ext uri="{BB962C8B-B14F-4D97-AF65-F5344CB8AC3E}">
        <p14:creationId xmlns:p14="http://schemas.microsoft.com/office/powerpoint/2010/main" val="3390316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7" name="Rectangle 6"/>
          <p:cNvSpPr/>
          <p:nvPr/>
        </p:nvSpPr>
        <p:spPr>
          <a:xfrm>
            <a:off x="1611593" y="93460"/>
            <a:ext cx="99131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ÔN TẬP KĨ NĂNG ĐỌC – VIẾT- NÓI VÀ NGHE – TIẾNG VIỆT</a:t>
            </a:r>
          </a:p>
        </p:txBody>
      </p:sp>
      <p:sp>
        <p:nvSpPr>
          <p:cNvPr id="6" name="Rectangle 5"/>
          <p:cNvSpPr/>
          <p:nvPr/>
        </p:nvSpPr>
        <p:spPr>
          <a:xfrm>
            <a:off x="507555" y="1243012"/>
            <a:ext cx="6569427" cy="613245"/>
          </a:xfrm>
          <a:prstGeom prst="rect">
            <a:avLst/>
          </a:prstGeom>
        </p:spPr>
        <p:txBody>
          <a:bodyPr wrap="none">
            <a:spAutoFit/>
          </a:bodyPr>
          <a:lstStyle/>
          <a:p>
            <a:pPr algn="just">
              <a:lnSpc>
                <a:spcPct val="115000"/>
              </a:lnSpc>
              <a:spcAft>
                <a:spcPts val="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9:</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806107767"/>
              </p:ext>
            </p:extLst>
          </p:nvPr>
        </p:nvGraphicFramePr>
        <p:xfrm>
          <a:off x="660399" y="1884513"/>
          <a:ext cx="10858499" cy="4416552"/>
        </p:xfrm>
        <a:graphic>
          <a:graphicData uri="http://schemas.openxmlformats.org/drawingml/2006/table">
            <a:tbl>
              <a:tblPr firstRow="1" firstCol="1" bandRow="1"/>
              <a:tblGrid>
                <a:gridCol w="1893313">
                  <a:extLst>
                    <a:ext uri="{9D8B030D-6E8A-4147-A177-3AD203B41FA5}">
                      <a16:colId xmlns:a16="http://schemas.microsoft.com/office/drawing/2014/main" val="1787729653"/>
                    </a:ext>
                  </a:extLst>
                </a:gridCol>
                <a:gridCol w="2734785">
                  <a:extLst>
                    <a:ext uri="{9D8B030D-6E8A-4147-A177-3AD203B41FA5}">
                      <a16:colId xmlns:a16="http://schemas.microsoft.com/office/drawing/2014/main" val="1701309048"/>
                    </a:ext>
                  </a:extLst>
                </a:gridCol>
                <a:gridCol w="3597294">
                  <a:extLst>
                    <a:ext uri="{9D8B030D-6E8A-4147-A177-3AD203B41FA5}">
                      <a16:colId xmlns:a16="http://schemas.microsoft.com/office/drawing/2014/main" val="2091335490"/>
                    </a:ext>
                  </a:extLst>
                </a:gridCol>
                <a:gridCol w="2633107">
                  <a:extLst>
                    <a:ext uri="{9D8B030D-6E8A-4147-A177-3AD203B41FA5}">
                      <a16:colId xmlns:a16="http://schemas.microsoft.com/office/drawing/2014/main" val="842850387"/>
                    </a:ext>
                  </a:extLst>
                </a:gridCol>
              </a:tblGrid>
              <a:tr h="0">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 (Học kì II)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đọc và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kĩ năng nói và nghe</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Mối quan hệ giữa giữa kĩ năng nói và nghe với yêu cầu đọc,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9176"/>
                  </a:ext>
                </a:extLst>
              </a:tr>
              <a:tr h="0">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625735"/>
                  </a:ext>
                </a:extLst>
              </a:tr>
              <a:tr h="0">
                <a:tc>
                  <a:txBody>
                    <a:bodyPr/>
                    <a:lstStyle/>
                    <a:p>
                      <a:pPr>
                        <a:lnSpc>
                          <a:spcPct val="115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245011"/>
                  </a:ext>
                </a:extLst>
              </a:tr>
              <a:tr h="0">
                <a:tc>
                  <a:txBody>
                    <a:bodyPr/>
                    <a:lstStyle/>
                    <a:p>
                      <a:pPr>
                        <a:lnSpc>
                          <a:spcPct val="115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749499"/>
                  </a:ext>
                </a:extLst>
              </a:tr>
              <a:tr h="0">
                <a:tc>
                  <a:txBody>
                    <a:bodyPr/>
                    <a:lstStyle/>
                    <a:p>
                      <a:pPr>
                        <a:lnSpc>
                          <a:spcPct val="115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478762"/>
                  </a:ext>
                </a:extLst>
              </a:tr>
              <a:tr h="0">
                <a:tc>
                  <a:txBody>
                    <a:bodyPr/>
                    <a:lstStyle/>
                    <a:p>
                      <a:pPr>
                        <a:lnSpc>
                          <a:spcPct val="115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079900"/>
                  </a:ext>
                </a:extLst>
              </a:tr>
            </a:tbl>
          </a:graphicData>
        </a:graphic>
      </p:graphicFrame>
    </p:spTree>
    <p:extLst>
      <p:ext uri="{BB962C8B-B14F-4D97-AF65-F5344CB8AC3E}">
        <p14:creationId xmlns:p14="http://schemas.microsoft.com/office/powerpoint/2010/main" val="144232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7" name="Rectangle 6"/>
          <p:cNvSpPr/>
          <p:nvPr/>
        </p:nvSpPr>
        <p:spPr>
          <a:xfrm>
            <a:off x="1611593" y="93460"/>
            <a:ext cx="99131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ÔN TẬP KĨ NĂNG ĐỌC – VIẾT- NÓI VÀ NGHE – TIẾNG VIỆT</a:t>
            </a:r>
          </a:p>
        </p:txBody>
      </p:sp>
      <p:sp>
        <p:nvSpPr>
          <p:cNvPr id="3" name="Rectangle 2"/>
          <p:cNvSpPr/>
          <p:nvPr/>
        </p:nvSpPr>
        <p:spPr>
          <a:xfrm>
            <a:off x="442458" y="1256813"/>
            <a:ext cx="6672019" cy="658642"/>
          </a:xfrm>
          <a:prstGeom prst="rect">
            <a:avLst/>
          </a:prstGeom>
        </p:spPr>
        <p:txBody>
          <a:bodyPr wrap="none">
            <a:spAutoFit/>
          </a:bodyPr>
          <a:lstStyle/>
          <a:p>
            <a:pPr algn="just">
              <a:lnSpc>
                <a:spcPct val="115000"/>
              </a:lnSpc>
              <a:spcAft>
                <a:spcPts val="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27131633"/>
              </p:ext>
            </p:extLst>
          </p:nvPr>
        </p:nvGraphicFramePr>
        <p:xfrm>
          <a:off x="660400" y="2040050"/>
          <a:ext cx="10858500" cy="3925824"/>
        </p:xfrm>
        <a:graphic>
          <a:graphicData uri="http://schemas.openxmlformats.org/drawingml/2006/table">
            <a:tbl>
              <a:tblPr firstRow="1" firstCol="1" bandRow="1"/>
              <a:tblGrid>
                <a:gridCol w="2474089">
                  <a:extLst>
                    <a:ext uri="{9D8B030D-6E8A-4147-A177-3AD203B41FA5}">
                      <a16:colId xmlns:a16="http://schemas.microsoft.com/office/drawing/2014/main" val="2788500900"/>
                    </a:ext>
                  </a:extLst>
                </a:gridCol>
                <a:gridCol w="8384411">
                  <a:extLst>
                    <a:ext uri="{9D8B030D-6E8A-4147-A177-3AD203B41FA5}">
                      <a16:colId xmlns:a16="http://schemas.microsoft.com/office/drawing/2014/main" val="3599872471"/>
                    </a:ext>
                  </a:extLst>
                </a:gridCol>
              </a:tblGrid>
              <a:tr h="0">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 kì II)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 dung tiếng Việt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144301"/>
                  </a:ext>
                </a:extLst>
              </a:tr>
              <a:tr h="0">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6</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38803"/>
                  </a:ext>
                </a:extLst>
              </a:tr>
              <a:tr h="0">
                <a:tc>
                  <a:txBody>
                    <a:bodyPr/>
                    <a:lstStyle/>
                    <a:p>
                      <a:pPr>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7</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317841"/>
                  </a:ext>
                </a:extLst>
              </a:tr>
              <a:tr h="0">
                <a:tc>
                  <a:txBody>
                    <a:bodyPr/>
                    <a:lstStyle/>
                    <a:p>
                      <a:pPr>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8</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2964145"/>
                  </a:ext>
                </a:extLst>
              </a:tr>
              <a:tr h="0">
                <a:tc>
                  <a:txBody>
                    <a:bodyPr/>
                    <a:lstStyle/>
                    <a:p>
                      <a:pPr>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9</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01763"/>
                  </a:ext>
                </a:extLst>
              </a:tr>
              <a:tr h="0">
                <a:tc>
                  <a:txBody>
                    <a:bodyPr/>
                    <a:lstStyle/>
                    <a:p>
                      <a:pPr>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 10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768025"/>
                  </a:ext>
                </a:extLst>
              </a:tr>
            </a:tbl>
          </a:graphicData>
        </a:graphic>
      </p:graphicFrame>
    </p:spTree>
    <p:extLst>
      <p:ext uri="{BB962C8B-B14F-4D97-AF65-F5344CB8AC3E}">
        <p14:creationId xmlns:p14="http://schemas.microsoft.com/office/powerpoint/2010/main" val="20056836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1084</TotalTime>
  <Words>4183</Words>
  <Application>Microsoft Office PowerPoint</Application>
  <PresentationFormat>Widescreen</PresentationFormat>
  <Paragraphs>519</Paragraphs>
  <Slides>43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Calibri</vt:lpstr>
      <vt:lpstr>Calibri Light</vt:lpstr>
      <vt:lpstr>Lucida Handwriting</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24</cp:revision>
  <dcterms:created xsi:type="dcterms:W3CDTF">2022-01-23T08:08:34Z</dcterms:created>
  <dcterms:modified xsi:type="dcterms:W3CDTF">2023-05-10T03:06:28Z</dcterms:modified>
</cp:coreProperties>
</file>