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2">
  <p:sldMasterIdLst>
    <p:sldMasterId id="2147483755" r:id="rId1"/>
  </p:sldMasterIdLst>
  <p:notesMasterIdLst>
    <p:notesMasterId r:id="rId39"/>
  </p:notesMasterIdLst>
  <p:handoutMasterIdLst>
    <p:handoutMasterId r:id="rId40"/>
  </p:handoutMasterIdLst>
  <p:sldIdLst>
    <p:sldId id="256" r:id="rId2"/>
    <p:sldId id="289" r:id="rId3"/>
    <p:sldId id="529" r:id="rId4"/>
    <p:sldId id="520" r:id="rId5"/>
    <p:sldId id="544" r:id="rId6"/>
    <p:sldId id="545" r:id="rId7"/>
    <p:sldId id="546" r:id="rId8"/>
    <p:sldId id="473" r:id="rId9"/>
    <p:sldId id="513" r:id="rId10"/>
    <p:sldId id="552" r:id="rId11"/>
    <p:sldId id="553" r:id="rId12"/>
    <p:sldId id="554" r:id="rId13"/>
    <p:sldId id="555" r:id="rId14"/>
    <p:sldId id="557" r:id="rId15"/>
    <p:sldId id="535" r:id="rId16"/>
    <p:sldId id="514" r:id="rId17"/>
    <p:sldId id="568" r:id="rId18"/>
    <p:sldId id="548" r:id="rId19"/>
    <p:sldId id="565" r:id="rId20"/>
    <p:sldId id="551" r:id="rId21"/>
    <p:sldId id="564" r:id="rId22"/>
    <p:sldId id="516" r:id="rId23"/>
    <p:sldId id="558" r:id="rId24"/>
    <p:sldId id="559" r:id="rId25"/>
    <p:sldId id="542" r:id="rId26"/>
    <p:sldId id="518" r:id="rId27"/>
    <p:sldId id="537" r:id="rId28"/>
    <p:sldId id="560" r:id="rId29"/>
    <p:sldId id="561" r:id="rId30"/>
    <p:sldId id="519" r:id="rId31"/>
    <p:sldId id="562" r:id="rId32"/>
    <p:sldId id="536" r:id="rId33"/>
    <p:sldId id="538" r:id="rId34"/>
    <p:sldId id="539" r:id="rId35"/>
    <p:sldId id="527" r:id="rId36"/>
    <p:sldId id="566" r:id="rId37"/>
    <p:sldId id="347" r:id="rId3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1pPr>
    <a:lvl2pPr marL="457200"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2pPr>
    <a:lvl3pPr marL="914400"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3pPr>
    <a:lvl4pPr marL="1371600"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4pPr>
    <a:lvl5pPr marL="1828800"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5pPr>
    <a:lvl6pPr marL="2286000" algn="l" defTabSz="914400" rtl="0" eaLnBrk="1" latinLnBrk="0" hangingPunct="1">
      <a:defRPr kern="1200">
        <a:solidFill>
          <a:schemeClr val="tx1"/>
        </a:solidFill>
        <a:latin typeface="Segoe UI" panose="020B0502040204020203" pitchFamily="34" charset="0"/>
        <a:ea typeface="+mn-ea"/>
        <a:cs typeface="+mn-cs"/>
      </a:defRPr>
    </a:lvl6pPr>
    <a:lvl7pPr marL="2743200" algn="l" defTabSz="914400" rtl="0" eaLnBrk="1" latinLnBrk="0" hangingPunct="1">
      <a:defRPr kern="1200">
        <a:solidFill>
          <a:schemeClr val="tx1"/>
        </a:solidFill>
        <a:latin typeface="Segoe UI" panose="020B0502040204020203" pitchFamily="34" charset="0"/>
        <a:ea typeface="+mn-ea"/>
        <a:cs typeface="+mn-cs"/>
      </a:defRPr>
    </a:lvl7pPr>
    <a:lvl8pPr marL="3200400" algn="l" defTabSz="914400" rtl="0" eaLnBrk="1" latinLnBrk="0" hangingPunct="1">
      <a:defRPr kern="1200">
        <a:solidFill>
          <a:schemeClr val="tx1"/>
        </a:solidFill>
        <a:latin typeface="Segoe UI" panose="020B0502040204020203" pitchFamily="34" charset="0"/>
        <a:ea typeface="+mn-ea"/>
        <a:cs typeface="+mn-cs"/>
      </a:defRPr>
    </a:lvl8pPr>
    <a:lvl9pPr marL="3657600" algn="l" defTabSz="914400" rtl="0" eaLnBrk="1" latinLnBrk="0" hangingPunct="1">
      <a:defRPr kern="1200">
        <a:solidFill>
          <a:schemeClr val="tx1"/>
        </a:solidFill>
        <a:latin typeface="Segoe UI" panose="020B05020402040202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CC"/>
    <a:srgbClr val="0000FF"/>
    <a:srgbClr val="D24726"/>
    <a:srgbClr val="6600CC"/>
    <a:srgbClr val="CC3300"/>
    <a:srgbClr val="D2B4A6"/>
    <a:srgbClr val="734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Kiểu Trung bình 2 - Màu chủ đề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77061" autoAdjust="0"/>
  </p:normalViewPr>
  <p:slideViewPr>
    <p:cSldViewPr snapToGrid="0">
      <p:cViewPr varScale="1">
        <p:scale>
          <a:sx n="83" d="100"/>
          <a:sy n="83" d="100"/>
        </p:scale>
        <p:origin x="1590" y="78"/>
      </p:cViewPr>
      <p:guideLst>
        <p:guide orient="horz" pos="2160"/>
        <p:guide pos="3840"/>
      </p:guideLst>
    </p:cSldViewPr>
  </p:slideViewPr>
  <p:notesTextViewPr>
    <p:cViewPr>
      <p:scale>
        <a:sx n="150" d="100"/>
        <a:sy n="150" d="100"/>
      </p:scale>
      <p:origin x="0" y="0"/>
    </p:cViewPr>
  </p:notesTextViewPr>
  <p:notesViewPr>
    <p:cSldViewPr snapToGrid="0">
      <p:cViewPr varScale="1">
        <p:scale>
          <a:sx n="54" d="100"/>
          <a:sy n="54" d="100"/>
        </p:scale>
        <p:origin x="289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69651D-6489-41DE-8C1E-7A679700A0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vi-VN"/>
        </a:p>
      </dgm:t>
    </dgm:pt>
    <dgm:pt modelId="{32A7F2DD-1EAB-4738-8557-C22011902B0C}">
      <dgm:prSet custT="1"/>
      <dgm:spPr/>
      <dgm:t>
        <a:bodyPr/>
        <a:lstStyle/>
        <a:p>
          <a:pPr marL="0" rtl="0">
            <a:spcAft>
              <a:spcPts val="600"/>
            </a:spcAft>
          </a:pPr>
          <a:r>
            <a:rPr lang="en-US" sz="3200" b="1" kern="1200" dirty="0">
              <a:solidFill>
                <a:srgbClr val="0000FF"/>
              </a:solidFill>
              <a:latin typeface="Times New Roman" panose="02020603050405020304" pitchFamily="18" charset="0"/>
              <a:cs typeface="Times New Roman" panose="02020603050405020304" pitchFamily="18" charset="0"/>
            </a:rPr>
            <a:t>PHẦN 1. </a:t>
          </a:r>
          <a:r>
            <a:rPr lang="en-US" sz="3200" b="1" kern="1200" spc="-100" baseline="0" dirty="0">
              <a:solidFill>
                <a:srgbClr val="0000FF"/>
              </a:solidFill>
              <a:latin typeface="Times New Roman" panose="02020603050405020304" pitchFamily="18" charset="0"/>
              <a:cs typeface="Times New Roman" panose="02020603050405020304" pitchFamily="18" charset="0"/>
            </a:rPr>
            <a:t>Một số điểm chú ý Kỳ thi TS năm 2023-2024.</a:t>
          </a:r>
          <a:endParaRPr lang="en-US" sz="3200" b="1" kern="1200" spc="-100" baseline="0" dirty="0">
            <a:solidFill>
              <a:srgbClr val="0000FF"/>
            </a:solidFill>
            <a:latin typeface="Times New Roman" panose="02020603050405020304" pitchFamily="18" charset="0"/>
            <a:ea typeface="+mn-ea"/>
            <a:cs typeface="Times New Roman" panose="02020603050405020304" pitchFamily="18" charset="0"/>
          </a:endParaRPr>
        </a:p>
      </dgm:t>
    </dgm:pt>
    <dgm:pt modelId="{E7FCBFDB-34A2-4140-8AD4-6E2F73C4E4F1}" type="parTrans" cxnId="{7E0F9B8A-3FE7-4049-9782-17EB43C3B29F}">
      <dgm:prSet/>
      <dgm:spPr/>
      <dgm:t>
        <a:bodyPr/>
        <a:lstStyle/>
        <a:p>
          <a:endParaRPr lang="vi-VN"/>
        </a:p>
      </dgm:t>
    </dgm:pt>
    <dgm:pt modelId="{9BE2780D-29DA-4FD3-BC3C-40E3D45267A4}" type="sibTrans" cxnId="{7E0F9B8A-3FE7-4049-9782-17EB43C3B29F}">
      <dgm:prSet/>
      <dgm:spPr/>
      <dgm:t>
        <a:bodyPr/>
        <a:lstStyle/>
        <a:p>
          <a:endParaRPr lang="vi-VN"/>
        </a:p>
      </dgm:t>
    </dgm:pt>
    <dgm:pt modelId="{CD2146D5-2812-4D10-9389-185183A1A482}">
      <dgm:prSet custT="1"/>
      <dgm:spPr/>
      <dgm:t>
        <a:bodyPr/>
        <a:lstStyle/>
        <a:p>
          <a:pPr marL="0" lvl="0" indent="0" algn="l" defTabSz="1422400" rtl="0">
            <a:lnSpc>
              <a:spcPct val="90000"/>
            </a:lnSpc>
            <a:spcBef>
              <a:spcPct val="0"/>
            </a:spcBef>
            <a:spcAft>
              <a:spcPts val="600"/>
            </a:spcAft>
            <a:buNone/>
          </a:pPr>
          <a:r>
            <a:rPr lang="en-US" sz="3200" b="1" kern="1200" dirty="0">
              <a:solidFill>
                <a:srgbClr val="0000FF"/>
              </a:solidFill>
              <a:latin typeface="Times New Roman" panose="02020603050405020304" pitchFamily="18" charset="0"/>
              <a:ea typeface="+mn-ea"/>
              <a:cs typeface="Times New Roman" panose="02020603050405020304" pitchFamily="18" charset="0"/>
            </a:rPr>
            <a:t>PHẦN 2. Tiến trình thực hiện theo mốc thời gian.</a:t>
          </a:r>
        </a:p>
      </dgm:t>
    </dgm:pt>
    <dgm:pt modelId="{36EB1404-164B-4B84-890A-FDE3707D8F92}" type="parTrans" cxnId="{2745B984-56A7-472D-AA78-DBB74DFEF069}">
      <dgm:prSet/>
      <dgm:spPr/>
      <dgm:t>
        <a:bodyPr/>
        <a:lstStyle/>
        <a:p>
          <a:endParaRPr lang="vi-VN"/>
        </a:p>
      </dgm:t>
    </dgm:pt>
    <dgm:pt modelId="{24D08CE6-F6B6-468D-A30C-0F7577399983}" type="sibTrans" cxnId="{2745B984-56A7-472D-AA78-DBB74DFEF069}">
      <dgm:prSet/>
      <dgm:spPr/>
      <dgm:t>
        <a:bodyPr/>
        <a:lstStyle/>
        <a:p>
          <a:endParaRPr lang="vi-VN"/>
        </a:p>
      </dgm:t>
    </dgm:pt>
    <dgm:pt modelId="{6A0F298E-B940-4DD4-997A-AEF15A2B6A31}">
      <dgm:prSet custT="1"/>
      <dgm:spPr/>
      <dgm:t>
        <a:bodyPr/>
        <a:lstStyle/>
        <a:p>
          <a:pPr marL="1660525" lvl="0" indent="-1660525" algn="l" defTabSz="1422400">
            <a:lnSpc>
              <a:spcPct val="90000"/>
            </a:lnSpc>
            <a:spcBef>
              <a:spcPct val="0"/>
            </a:spcBef>
            <a:spcAft>
              <a:spcPts val="600"/>
            </a:spcAft>
            <a:buNone/>
          </a:pPr>
          <a:r>
            <a:rPr lang="en-US" sz="3200" b="1" kern="1200" dirty="0">
              <a:solidFill>
                <a:srgbClr val="0000FF"/>
              </a:solidFill>
              <a:latin typeface="Times New Roman" panose="02020603050405020304" pitchFamily="18" charset="0"/>
              <a:ea typeface="+mn-ea"/>
              <a:cs typeface="Times New Roman" panose="02020603050405020304" pitchFamily="18" charset="0"/>
            </a:rPr>
            <a:t>PHẦN 3. Quy trình xét trúng tuyển.</a:t>
          </a:r>
          <a:endParaRPr lang="vi-VN" sz="3200" b="1" kern="1200" dirty="0">
            <a:solidFill>
              <a:srgbClr val="0000FF"/>
            </a:solidFill>
            <a:latin typeface="Times New Roman" panose="02020603050405020304" pitchFamily="18" charset="0"/>
            <a:ea typeface="+mn-ea"/>
            <a:cs typeface="Times New Roman" panose="02020603050405020304" pitchFamily="18" charset="0"/>
          </a:endParaRPr>
        </a:p>
      </dgm:t>
    </dgm:pt>
    <dgm:pt modelId="{33DAD662-54AF-4AD6-83CB-4DE2FECD08BB}" type="sibTrans" cxnId="{4AD40A20-BCE8-4CE2-9CD6-4EF5F385F1DA}">
      <dgm:prSet/>
      <dgm:spPr/>
      <dgm:t>
        <a:bodyPr/>
        <a:lstStyle/>
        <a:p>
          <a:endParaRPr lang="vi-VN"/>
        </a:p>
      </dgm:t>
    </dgm:pt>
    <dgm:pt modelId="{E6F059AC-A4E2-40F9-ADAD-0F45102679C1}" type="parTrans" cxnId="{4AD40A20-BCE8-4CE2-9CD6-4EF5F385F1DA}">
      <dgm:prSet/>
      <dgm:spPr/>
      <dgm:t>
        <a:bodyPr/>
        <a:lstStyle/>
        <a:p>
          <a:endParaRPr lang="vi-VN"/>
        </a:p>
      </dgm:t>
    </dgm:pt>
    <dgm:pt modelId="{9C4EA05B-A6BA-4E0C-A27A-D832947C520D}" type="pres">
      <dgm:prSet presAssocID="{4D69651D-6489-41DE-8C1E-7A679700A033}" presName="linear" presStyleCnt="0">
        <dgm:presLayoutVars>
          <dgm:animLvl val="lvl"/>
          <dgm:resizeHandles val="exact"/>
        </dgm:presLayoutVars>
      </dgm:prSet>
      <dgm:spPr/>
    </dgm:pt>
    <dgm:pt modelId="{16EC6ADE-E4B1-49DB-BE9F-2B13BA7FC385}" type="pres">
      <dgm:prSet presAssocID="{32A7F2DD-1EAB-4738-8557-C22011902B0C}" presName="parentText" presStyleLbl="node1" presStyleIdx="0" presStyleCnt="3" custScaleY="98483" custLinFactY="-25113" custLinFactNeighborX="-144" custLinFactNeighborY="-100000">
        <dgm:presLayoutVars>
          <dgm:chMax val="0"/>
          <dgm:bulletEnabled val="1"/>
        </dgm:presLayoutVars>
      </dgm:prSet>
      <dgm:spPr/>
    </dgm:pt>
    <dgm:pt modelId="{E25CCE1B-1B33-4F20-A490-C03ED0DCB5E8}" type="pres">
      <dgm:prSet presAssocID="{9BE2780D-29DA-4FD3-BC3C-40E3D45267A4}" presName="spacer" presStyleCnt="0"/>
      <dgm:spPr/>
    </dgm:pt>
    <dgm:pt modelId="{F2BFFD9F-8D3E-435B-A96A-BA776932B65F}" type="pres">
      <dgm:prSet presAssocID="{CD2146D5-2812-4D10-9389-185183A1A482}" presName="parentText" presStyleLbl="node1" presStyleIdx="1" presStyleCnt="3" custScaleY="101458" custLinFactNeighborY="-62853">
        <dgm:presLayoutVars>
          <dgm:chMax val="0"/>
          <dgm:bulletEnabled val="1"/>
        </dgm:presLayoutVars>
      </dgm:prSet>
      <dgm:spPr/>
    </dgm:pt>
    <dgm:pt modelId="{BE16F090-45E5-45BE-B317-649FAAFE6ECF}" type="pres">
      <dgm:prSet presAssocID="{24D08CE6-F6B6-468D-A30C-0F7577399983}" presName="spacer" presStyleCnt="0"/>
      <dgm:spPr/>
    </dgm:pt>
    <dgm:pt modelId="{5C15416C-B8C4-4FD3-8494-B3613B64A8FE}" type="pres">
      <dgm:prSet presAssocID="{6A0F298E-B940-4DD4-997A-AEF15A2B6A31}" presName="parentText" presStyleLbl="node1" presStyleIdx="2" presStyleCnt="3" custScaleY="111084" custLinFactY="18744" custLinFactNeighborX="-530" custLinFactNeighborY="100000">
        <dgm:presLayoutVars>
          <dgm:chMax val="0"/>
          <dgm:bulletEnabled val="1"/>
        </dgm:presLayoutVars>
      </dgm:prSet>
      <dgm:spPr/>
    </dgm:pt>
  </dgm:ptLst>
  <dgm:cxnLst>
    <dgm:cxn modelId="{4AD40A20-BCE8-4CE2-9CD6-4EF5F385F1DA}" srcId="{4D69651D-6489-41DE-8C1E-7A679700A033}" destId="{6A0F298E-B940-4DD4-997A-AEF15A2B6A31}" srcOrd="2" destOrd="0" parTransId="{E6F059AC-A4E2-40F9-ADAD-0F45102679C1}" sibTransId="{33DAD662-54AF-4AD6-83CB-4DE2FECD08BB}"/>
    <dgm:cxn modelId="{347B0C44-7850-4267-8815-78F445B885F9}" type="presOf" srcId="{6A0F298E-B940-4DD4-997A-AEF15A2B6A31}" destId="{5C15416C-B8C4-4FD3-8494-B3613B64A8FE}" srcOrd="0" destOrd="0" presId="urn:microsoft.com/office/officeart/2005/8/layout/vList2"/>
    <dgm:cxn modelId="{2745B984-56A7-472D-AA78-DBB74DFEF069}" srcId="{4D69651D-6489-41DE-8C1E-7A679700A033}" destId="{CD2146D5-2812-4D10-9389-185183A1A482}" srcOrd="1" destOrd="0" parTransId="{36EB1404-164B-4B84-890A-FDE3707D8F92}" sibTransId="{24D08CE6-F6B6-468D-A30C-0F7577399983}"/>
    <dgm:cxn modelId="{7E0F9B8A-3FE7-4049-9782-17EB43C3B29F}" srcId="{4D69651D-6489-41DE-8C1E-7A679700A033}" destId="{32A7F2DD-1EAB-4738-8557-C22011902B0C}" srcOrd="0" destOrd="0" parTransId="{E7FCBFDB-34A2-4140-8AD4-6E2F73C4E4F1}" sibTransId="{9BE2780D-29DA-4FD3-BC3C-40E3D45267A4}"/>
    <dgm:cxn modelId="{7D82CD93-2461-4FAE-8D50-A96178D7E57B}" type="presOf" srcId="{CD2146D5-2812-4D10-9389-185183A1A482}" destId="{F2BFFD9F-8D3E-435B-A96A-BA776932B65F}" srcOrd="0" destOrd="0" presId="urn:microsoft.com/office/officeart/2005/8/layout/vList2"/>
    <dgm:cxn modelId="{DDF842E4-FB99-42EE-80A0-CF6CF633138F}" type="presOf" srcId="{32A7F2DD-1EAB-4738-8557-C22011902B0C}" destId="{16EC6ADE-E4B1-49DB-BE9F-2B13BA7FC385}" srcOrd="0" destOrd="0" presId="urn:microsoft.com/office/officeart/2005/8/layout/vList2"/>
    <dgm:cxn modelId="{171813FF-FBE9-4520-9B6D-7DA55CB1B66D}" type="presOf" srcId="{4D69651D-6489-41DE-8C1E-7A679700A033}" destId="{9C4EA05B-A6BA-4E0C-A27A-D832947C520D}" srcOrd="0" destOrd="0" presId="urn:microsoft.com/office/officeart/2005/8/layout/vList2"/>
    <dgm:cxn modelId="{A43131E4-AD63-4571-9627-660CE816B417}" type="presParOf" srcId="{9C4EA05B-A6BA-4E0C-A27A-D832947C520D}" destId="{16EC6ADE-E4B1-49DB-BE9F-2B13BA7FC385}" srcOrd="0" destOrd="0" presId="urn:microsoft.com/office/officeart/2005/8/layout/vList2"/>
    <dgm:cxn modelId="{7D1EFD15-2340-4B08-873F-0DEBE7EDDC39}" type="presParOf" srcId="{9C4EA05B-A6BA-4E0C-A27A-D832947C520D}" destId="{E25CCE1B-1B33-4F20-A490-C03ED0DCB5E8}" srcOrd="1" destOrd="0" presId="urn:microsoft.com/office/officeart/2005/8/layout/vList2"/>
    <dgm:cxn modelId="{4BE15B05-61B4-4E93-A40B-9548EE1B4235}" type="presParOf" srcId="{9C4EA05B-A6BA-4E0C-A27A-D832947C520D}" destId="{F2BFFD9F-8D3E-435B-A96A-BA776932B65F}" srcOrd="2" destOrd="0" presId="urn:microsoft.com/office/officeart/2005/8/layout/vList2"/>
    <dgm:cxn modelId="{A5884E6B-0AB3-4FD9-AD0F-21DF3384A1D4}" type="presParOf" srcId="{9C4EA05B-A6BA-4E0C-A27A-D832947C520D}" destId="{BE16F090-45E5-45BE-B317-649FAAFE6ECF}" srcOrd="3" destOrd="0" presId="urn:microsoft.com/office/officeart/2005/8/layout/vList2"/>
    <dgm:cxn modelId="{FFDCC6A5-2D0C-4789-B357-453AA03C53EC}" type="presParOf" srcId="{9C4EA05B-A6BA-4E0C-A27A-D832947C520D}" destId="{5C15416C-B8C4-4FD3-8494-B3613B64A8F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C6ADE-E4B1-49DB-BE9F-2B13BA7FC385}">
      <dsp:nvSpPr>
        <dsp:cNvPr id="0" name=""/>
        <dsp:cNvSpPr/>
      </dsp:nvSpPr>
      <dsp:spPr>
        <a:xfrm>
          <a:off x="0" y="192965"/>
          <a:ext cx="9983419" cy="119834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ts val="600"/>
            </a:spcAft>
            <a:buNone/>
          </a:pPr>
          <a:r>
            <a:rPr lang="en-US" sz="3200" b="1" kern="1200" dirty="0">
              <a:solidFill>
                <a:srgbClr val="0000FF"/>
              </a:solidFill>
              <a:latin typeface="Times New Roman" panose="02020603050405020304" pitchFamily="18" charset="0"/>
              <a:cs typeface="Times New Roman" panose="02020603050405020304" pitchFamily="18" charset="0"/>
            </a:rPr>
            <a:t>PHẦN 1. </a:t>
          </a:r>
          <a:r>
            <a:rPr lang="en-US" sz="3200" b="1" kern="1200" spc="-100" baseline="0" dirty="0">
              <a:solidFill>
                <a:srgbClr val="0000FF"/>
              </a:solidFill>
              <a:latin typeface="Times New Roman" panose="02020603050405020304" pitchFamily="18" charset="0"/>
              <a:cs typeface="Times New Roman" panose="02020603050405020304" pitchFamily="18" charset="0"/>
            </a:rPr>
            <a:t>Một số điểm chú ý Kỳ thi TS năm 2023-2024.</a:t>
          </a:r>
          <a:endParaRPr lang="en-US" sz="3200" b="1" kern="1200" spc="-100" baseline="0" dirty="0">
            <a:solidFill>
              <a:srgbClr val="0000FF"/>
            </a:solidFill>
            <a:latin typeface="Times New Roman" panose="02020603050405020304" pitchFamily="18" charset="0"/>
            <a:ea typeface="+mn-ea"/>
            <a:cs typeface="Times New Roman" panose="02020603050405020304" pitchFamily="18" charset="0"/>
          </a:endParaRPr>
        </a:p>
      </dsp:txBody>
      <dsp:txXfrm>
        <a:off x="58498" y="251463"/>
        <a:ext cx="9866423" cy="1081345"/>
      </dsp:txXfrm>
    </dsp:sp>
    <dsp:sp modelId="{F2BFFD9F-8D3E-435B-A96A-BA776932B65F}">
      <dsp:nvSpPr>
        <dsp:cNvPr id="0" name=""/>
        <dsp:cNvSpPr/>
      </dsp:nvSpPr>
      <dsp:spPr>
        <a:xfrm>
          <a:off x="0" y="1953621"/>
          <a:ext cx="9983419" cy="12345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ts val="600"/>
            </a:spcAft>
            <a:buNone/>
          </a:pPr>
          <a:r>
            <a:rPr lang="en-US" sz="3200" b="1" kern="1200" dirty="0">
              <a:solidFill>
                <a:srgbClr val="0000FF"/>
              </a:solidFill>
              <a:latin typeface="Times New Roman" panose="02020603050405020304" pitchFamily="18" charset="0"/>
              <a:ea typeface="+mn-ea"/>
              <a:cs typeface="Times New Roman" panose="02020603050405020304" pitchFamily="18" charset="0"/>
            </a:rPr>
            <a:t>PHẦN 2. Tiến trình thực hiện theo mốc thời gian.</a:t>
          </a:r>
        </a:p>
      </dsp:txBody>
      <dsp:txXfrm>
        <a:off x="60265" y="2013886"/>
        <a:ext cx="9862889" cy="1114010"/>
      </dsp:txXfrm>
    </dsp:sp>
    <dsp:sp modelId="{5C15416C-B8C4-4FD3-8494-B3613B64A8FE}">
      <dsp:nvSpPr>
        <dsp:cNvPr id="0" name=""/>
        <dsp:cNvSpPr/>
      </dsp:nvSpPr>
      <dsp:spPr>
        <a:xfrm>
          <a:off x="0" y="3908299"/>
          <a:ext cx="9983419" cy="13516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1660525" lvl="0" indent="-1660525" algn="l" defTabSz="1422400">
            <a:lnSpc>
              <a:spcPct val="90000"/>
            </a:lnSpc>
            <a:spcBef>
              <a:spcPct val="0"/>
            </a:spcBef>
            <a:spcAft>
              <a:spcPts val="600"/>
            </a:spcAft>
            <a:buNone/>
          </a:pPr>
          <a:r>
            <a:rPr lang="en-US" sz="3200" b="1" kern="1200" dirty="0">
              <a:solidFill>
                <a:srgbClr val="0000FF"/>
              </a:solidFill>
              <a:latin typeface="Times New Roman" panose="02020603050405020304" pitchFamily="18" charset="0"/>
              <a:ea typeface="+mn-ea"/>
              <a:cs typeface="Times New Roman" panose="02020603050405020304" pitchFamily="18" charset="0"/>
            </a:rPr>
            <a:t>PHẦN 3. Quy trình xét trúng tuyển.</a:t>
          </a:r>
          <a:endParaRPr lang="vi-VN" sz="3200" b="1" kern="1200" dirty="0">
            <a:solidFill>
              <a:srgbClr val="0000FF"/>
            </a:solidFill>
            <a:latin typeface="Times New Roman" panose="02020603050405020304" pitchFamily="18" charset="0"/>
            <a:ea typeface="+mn-ea"/>
            <a:cs typeface="Times New Roman" panose="02020603050405020304" pitchFamily="18" charset="0"/>
          </a:endParaRPr>
        </a:p>
      </dsp:txBody>
      <dsp:txXfrm>
        <a:off x="65983" y="3974282"/>
        <a:ext cx="9851453" cy="12197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DB13A75-590A-4229-B67F-F322D798CDAE}" type="datetimeFigureOut">
              <a:rPr lang="en-US"/>
              <a:pPr>
                <a:defRPr/>
              </a:pPr>
              <a:t>21/04/2023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2D878076-CF0F-4CB6-9F0B-92F5812463A1}" type="slidenum">
              <a:rPr lang="en-US" altLang="vi-VN"/>
              <a:pPr/>
              <a:t>‹#›</a:t>
            </a:fld>
            <a:endParaRPr lang="en-US" altLang="vi-V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A859920-2732-4C94-9D97-28EC9F6F526A}" type="datetimeFigureOut">
              <a:rPr lang="en-US"/>
              <a:pPr>
                <a:defRPr/>
              </a:pPr>
              <a:t>21/04/2023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ACCC8365-9506-40F8-8276-6DF1FB42B1F4}" type="slidenum">
              <a:rPr lang="en-US" altLang="vi-VN"/>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dirty="0">
              <a:latin typeface="Calibri" panose="020F0502020204030204"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eaLnBrk="0" fontAlgn="base" hangingPunct="0">
              <a:spcBef>
                <a:spcPct val="0"/>
              </a:spcBef>
              <a:spcAft>
                <a:spcPct val="0"/>
              </a:spcAft>
              <a:defRPr>
                <a:solidFill>
                  <a:schemeClr val="tx1"/>
                </a:solidFill>
                <a:latin typeface="Segoe UI" panose="020B0502040204020203" pitchFamily="34" charset="0"/>
              </a:defRPr>
            </a:lvl6pPr>
            <a:lvl7pPr marL="2971800" indent="-228600" eaLnBrk="0" fontAlgn="base" hangingPunct="0">
              <a:spcBef>
                <a:spcPct val="0"/>
              </a:spcBef>
              <a:spcAft>
                <a:spcPct val="0"/>
              </a:spcAft>
              <a:defRPr>
                <a:solidFill>
                  <a:schemeClr val="tx1"/>
                </a:solidFill>
                <a:latin typeface="Segoe UI" panose="020B0502040204020203" pitchFamily="34" charset="0"/>
              </a:defRPr>
            </a:lvl7pPr>
            <a:lvl8pPr marL="3429000" indent="-228600" eaLnBrk="0" fontAlgn="base" hangingPunct="0">
              <a:spcBef>
                <a:spcPct val="0"/>
              </a:spcBef>
              <a:spcAft>
                <a:spcPct val="0"/>
              </a:spcAft>
              <a:defRPr>
                <a:solidFill>
                  <a:schemeClr val="tx1"/>
                </a:solidFill>
                <a:latin typeface="Segoe UI" panose="020B0502040204020203" pitchFamily="34" charset="0"/>
              </a:defRPr>
            </a:lvl8pPr>
            <a:lvl9pPr marL="3886200" indent="-228600" eaLnBrk="0" fontAlgn="base" hangingPunct="0">
              <a:spcBef>
                <a:spcPct val="0"/>
              </a:spcBef>
              <a:spcAft>
                <a:spcPct val="0"/>
              </a:spcAft>
              <a:defRPr>
                <a:solidFill>
                  <a:schemeClr val="tx1"/>
                </a:solidFill>
                <a:latin typeface="Segoe UI" panose="020B0502040204020203" pitchFamily="34" charset="0"/>
              </a:defRPr>
            </a:lvl9pPr>
          </a:lstStyle>
          <a:p>
            <a:fld id="{82F582C4-8DAD-499C-9F44-FE8A013C7F79}" type="slidenum">
              <a:rPr lang="en-US" altLang="vi-VN">
                <a:latin typeface="Calibri" panose="020F0502020204030204" pitchFamily="34" charset="0"/>
              </a:rPr>
              <a:pPr/>
              <a:t>1</a:t>
            </a:fld>
            <a:endParaRPr lang="en-US" altLang="vi-VN">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Thống nhất : Ảnh </a:t>
            </a:r>
            <a:r>
              <a:rPr lang="en-US" dirty="0" err="1"/>
              <a:t>4x6</a:t>
            </a:r>
            <a:r>
              <a:rPr lang="en-US" dirty="0"/>
              <a:t> dán thẻ (trong công </a:t>
            </a:r>
            <a:r>
              <a:rPr lang="vi-VN" sz="1200" i="1" dirty="0">
                <a:solidFill>
                  <a:srgbClr val="2411AF"/>
                </a:solidFill>
                <a:highlight>
                  <a:srgbClr val="FFFFFF"/>
                </a:highlight>
                <a:latin typeface="Times New Roman" panose="02020603050405020304" pitchFamily="18" charset="0"/>
                <a:cs typeface="Times New Roman" panose="02020603050405020304" pitchFamily="18" charset="0"/>
              </a:rPr>
              <a:t>853/</a:t>
            </a:r>
            <a:r>
              <a:rPr lang="vi-VN" sz="1200" i="1" dirty="0" err="1">
                <a:solidFill>
                  <a:srgbClr val="2411AF"/>
                </a:solidFill>
                <a:highlight>
                  <a:srgbClr val="FFFFFF"/>
                </a:highlight>
                <a:latin typeface="Times New Roman" panose="02020603050405020304" pitchFamily="18" charset="0"/>
                <a:cs typeface="Times New Roman" panose="02020603050405020304" pitchFamily="18" charset="0"/>
              </a:rPr>
              <a:t>SGDĐT-KTKĐ</a:t>
            </a:r>
            <a:r>
              <a:rPr lang="vi-VN" sz="1200" i="1" dirty="0">
                <a:solidFill>
                  <a:srgbClr val="2411AF"/>
                </a:solidFill>
                <a:highlight>
                  <a:srgbClr val="FFFFFF"/>
                </a:highlight>
                <a:latin typeface="Times New Roman" panose="02020603050405020304" pitchFamily="18" charset="0"/>
                <a:cs typeface="Times New Roman" panose="02020603050405020304" pitchFamily="18" charset="0"/>
              </a:rPr>
              <a:t> </a:t>
            </a:r>
            <a:r>
              <a:rPr lang="en-US" sz="1200" i="1" dirty="0">
                <a:solidFill>
                  <a:srgbClr val="2411AF"/>
                </a:solidFill>
                <a:highlight>
                  <a:srgbClr val="FFFFFF"/>
                </a:highlight>
                <a:latin typeface="Times New Roman" panose="02020603050405020304" pitchFamily="18" charset="0"/>
                <a:cs typeface="Times New Roman" panose="02020603050405020304" pitchFamily="18" charset="0"/>
              </a:rPr>
              <a:t>có 2 loại ảnh)</a:t>
            </a:r>
            <a:endParaRPr lang="en-US" dirty="0"/>
          </a:p>
        </p:txBody>
      </p:sp>
      <p:sp>
        <p:nvSpPr>
          <p:cNvPr id="4" name="Chỗ dành sẵn cho Số hiệu Bản chiếu 3"/>
          <p:cNvSpPr>
            <a:spLocks noGrp="1"/>
          </p:cNvSpPr>
          <p:nvPr>
            <p:ph type="sldNum" sz="quarter" idx="5"/>
          </p:nvPr>
        </p:nvSpPr>
        <p:spPr/>
        <p:txBody>
          <a:bodyPr/>
          <a:lstStyle/>
          <a:p>
            <a:fld id="{ACCC8365-9506-40F8-8276-6DF1FB42B1F4}" type="slidenum">
              <a:rPr lang="en-US" altLang="vi-VN" smtClean="0"/>
              <a:pPr/>
              <a:t>10</a:t>
            </a:fld>
            <a:endParaRPr lang="en-US" altLang="vi-VN"/>
          </a:p>
        </p:txBody>
      </p:sp>
    </p:spTree>
    <p:extLst>
      <p:ext uri="{BB962C8B-B14F-4D97-AF65-F5344CB8AC3E}">
        <p14:creationId xmlns:p14="http://schemas.microsoft.com/office/powerpoint/2010/main" val="1671797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Thống nhất : </a:t>
            </a:r>
            <a:r>
              <a:rPr lang="en-US" dirty="0" err="1"/>
              <a:t>ẢNh</a:t>
            </a:r>
            <a:r>
              <a:rPr lang="en-US" dirty="0"/>
              <a:t> </a:t>
            </a:r>
            <a:r>
              <a:rPr lang="en-US" dirty="0" err="1"/>
              <a:t>4x6</a:t>
            </a:r>
            <a:r>
              <a:rPr lang="en-US" dirty="0"/>
              <a:t> dán thẻ, ảnh </a:t>
            </a:r>
            <a:r>
              <a:rPr lang="en-US" dirty="0" err="1"/>
              <a:t>3x4</a:t>
            </a:r>
            <a:r>
              <a:rPr lang="en-US" dirty="0"/>
              <a:t> dán đơn đăng ký dự thi</a:t>
            </a:r>
          </a:p>
        </p:txBody>
      </p:sp>
      <p:sp>
        <p:nvSpPr>
          <p:cNvPr id="4" name="Chỗ dành sẵn cho Số hiệu Bản chiếu 3"/>
          <p:cNvSpPr>
            <a:spLocks noGrp="1"/>
          </p:cNvSpPr>
          <p:nvPr>
            <p:ph type="sldNum" sz="quarter" idx="5"/>
          </p:nvPr>
        </p:nvSpPr>
        <p:spPr/>
        <p:txBody>
          <a:bodyPr/>
          <a:lstStyle/>
          <a:p>
            <a:fld id="{ACCC8365-9506-40F8-8276-6DF1FB42B1F4}" type="slidenum">
              <a:rPr lang="en-US" altLang="vi-VN" smtClean="0"/>
              <a:pPr/>
              <a:t>12</a:t>
            </a:fld>
            <a:endParaRPr lang="en-US" altLang="vi-VN"/>
          </a:p>
        </p:txBody>
      </p:sp>
    </p:spTree>
    <p:extLst>
      <p:ext uri="{BB962C8B-B14F-4D97-AF65-F5344CB8AC3E}">
        <p14:creationId xmlns:p14="http://schemas.microsoft.com/office/powerpoint/2010/main" val="2798877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Cao hơn hiểu đăng ký trường nào ở trên, trường đó có nguyện vọng cao hơn.</a:t>
            </a:r>
          </a:p>
        </p:txBody>
      </p:sp>
      <p:sp>
        <p:nvSpPr>
          <p:cNvPr id="4" name="Chỗ dành sẵn cho Số hiệu Bản chiếu 3"/>
          <p:cNvSpPr>
            <a:spLocks noGrp="1"/>
          </p:cNvSpPr>
          <p:nvPr>
            <p:ph type="sldNum" sz="quarter" idx="5"/>
          </p:nvPr>
        </p:nvSpPr>
        <p:spPr/>
        <p:txBody>
          <a:bodyPr/>
          <a:lstStyle/>
          <a:p>
            <a:fld id="{ACCC8365-9506-40F8-8276-6DF1FB42B1F4}" type="slidenum">
              <a:rPr lang="en-US" altLang="vi-VN" smtClean="0"/>
              <a:pPr/>
              <a:t>13</a:t>
            </a:fld>
            <a:endParaRPr lang="en-US" altLang="vi-VN"/>
          </a:p>
        </p:txBody>
      </p:sp>
    </p:spTree>
    <p:extLst>
      <p:ext uri="{BB962C8B-B14F-4D97-AF65-F5344CB8AC3E}">
        <p14:creationId xmlns:p14="http://schemas.microsoft.com/office/powerpoint/2010/main" val="3879971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ACCC8365-9506-40F8-8276-6DF1FB42B1F4}" type="slidenum">
              <a:rPr lang="en-US" altLang="vi-VN" smtClean="0"/>
              <a:pPr/>
              <a:t>14</a:t>
            </a:fld>
            <a:endParaRPr lang="en-US" altLang="vi-VN"/>
          </a:p>
        </p:txBody>
      </p:sp>
    </p:spTree>
    <p:extLst>
      <p:ext uri="{BB962C8B-B14F-4D97-AF65-F5344CB8AC3E}">
        <p14:creationId xmlns:p14="http://schemas.microsoft.com/office/powerpoint/2010/main" val="4001564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Giai đoạn này gồm 2 công việc:</a:t>
            </a:r>
          </a:p>
          <a:p>
            <a:r>
              <a:rPr lang="en-US" dirty="0"/>
              <a:t>1. Cho phép học sinh thay đổi nguyện vọng, tiến hành điều chỉnh trên PM và đổi phiếu cho học sinh.</a:t>
            </a:r>
          </a:p>
          <a:p>
            <a:r>
              <a:rPr lang="en-US" dirty="0"/>
              <a:t>2. Nhận hồ sơ đăng ký tuyển thẳng và cập nhật vào phần mềm quản lý</a:t>
            </a:r>
          </a:p>
        </p:txBody>
      </p:sp>
      <p:sp>
        <p:nvSpPr>
          <p:cNvPr id="4" name="Slide Number Placeholder 3"/>
          <p:cNvSpPr>
            <a:spLocks noGrp="1"/>
          </p:cNvSpPr>
          <p:nvPr>
            <p:ph type="sldNum" sz="quarter" idx="5"/>
          </p:nvPr>
        </p:nvSpPr>
        <p:spPr/>
        <p:txBody>
          <a:bodyPr/>
          <a:lstStyle/>
          <a:p>
            <a:fld id="{ACCC8365-9506-40F8-8276-6DF1FB42B1F4}" type="slidenum">
              <a:rPr lang="en-US" altLang="vi-VN" smtClean="0"/>
              <a:pPr/>
              <a:t>15</a:t>
            </a:fld>
            <a:endParaRPr lang="en-US" altLang="vi-VN"/>
          </a:p>
        </p:txBody>
      </p:sp>
    </p:spTree>
    <p:extLst>
      <p:ext uri="{BB962C8B-B14F-4D97-AF65-F5344CB8AC3E}">
        <p14:creationId xmlns:p14="http://schemas.microsoft.com/office/powerpoint/2010/main" val="2310902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(1) </a:t>
            </a:r>
            <a:r>
              <a:rPr lang="en-US" sz="1200" dirty="0">
                <a:solidFill>
                  <a:srgbClr val="0000FF"/>
                </a:solidFill>
                <a:latin typeface="Arial" panose="020B0604020202020204" pitchFamily="34" charset="0"/>
                <a:ea typeface="Times New Roman" panose="02020603050405020304" pitchFamily="18" charset="0"/>
                <a:cs typeface="Arial" panose="020B0604020202020204" pitchFamily="34" charset="0"/>
              </a:rPr>
              <a:t>Không có tại các trường THCS trên địa bàn Hải Phòng)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(3) </a:t>
            </a:r>
            <a:r>
              <a:rPr lang="en-US" sz="1200" dirty="0">
                <a:solidFill>
                  <a:srgbClr val="0000FF"/>
                </a:solidFill>
                <a:latin typeface="Arial" panose="020B0604020202020204" pitchFamily="34" charset="0"/>
                <a:cs typeface="Arial" panose="020B0604020202020204" pitchFamily="34" charset="0"/>
              </a:rPr>
              <a:t>Dân tộc rất ít người là dân tộc có số dân dưới 10.000 người, gồm các dân tộc sau: </a:t>
            </a:r>
            <a:r>
              <a:rPr lang="vi-VN" sz="1200" dirty="0">
                <a:solidFill>
                  <a:srgbClr val="0000FF"/>
                </a:solidFill>
                <a:cs typeface="Arial" panose="020B0604020202020204" pitchFamily="34" charset="0"/>
              </a:rPr>
              <a:t>Cống, Mảng, Pu </a:t>
            </a:r>
            <a:r>
              <a:rPr lang="vi-VN" sz="1200" dirty="0" err="1">
                <a:solidFill>
                  <a:srgbClr val="0000FF"/>
                </a:solidFill>
                <a:cs typeface="Arial" panose="020B0604020202020204" pitchFamily="34" charset="0"/>
              </a:rPr>
              <a:t>Péo</a:t>
            </a:r>
            <a:r>
              <a:rPr lang="vi-VN" sz="1200" dirty="0">
                <a:solidFill>
                  <a:srgbClr val="0000FF"/>
                </a:solidFill>
                <a:cs typeface="Arial" panose="020B0604020202020204" pitchFamily="34" charset="0"/>
              </a:rPr>
              <a:t>, Si La, Cờ Lao, Bố Y, La Ha, Ngái, </a:t>
            </a:r>
            <a:r>
              <a:rPr lang="vi-VN" sz="1200" dirty="0" err="1">
                <a:solidFill>
                  <a:srgbClr val="0000FF"/>
                </a:solidFill>
                <a:cs typeface="Arial" panose="020B0604020202020204" pitchFamily="34" charset="0"/>
              </a:rPr>
              <a:t>Chứt</a:t>
            </a:r>
            <a:r>
              <a:rPr lang="vi-VN" sz="1200" dirty="0">
                <a:solidFill>
                  <a:srgbClr val="0000FF"/>
                </a:solidFill>
                <a:cs typeface="Arial" panose="020B0604020202020204" pitchFamily="34" charset="0"/>
              </a:rPr>
              <a:t>, Ơ Đu, </a:t>
            </a:r>
            <a:r>
              <a:rPr lang="vi-VN" sz="1200" dirty="0" err="1">
                <a:solidFill>
                  <a:srgbClr val="0000FF"/>
                </a:solidFill>
                <a:cs typeface="Arial" panose="020B0604020202020204" pitchFamily="34" charset="0"/>
              </a:rPr>
              <a:t>Brâu</a:t>
            </a:r>
            <a:r>
              <a:rPr lang="vi-VN" sz="1200" dirty="0">
                <a:solidFill>
                  <a:srgbClr val="0000FF"/>
                </a:solidFill>
                <a:cs typeface="Arial" panose="020B0604020202020204" pitchFamily="34" charset="0"/>
              </a:rPr>
              <a:t>, Rơ Măm, Lô Lô, Lự, </a:t>
            </a:r>
            <a:r>
              <a:rPr lang="vi-VN" sz="1200" dirty="0" err="1">
                <a:solidFill>
                  <a:srgbClr val="0000FF"/>
                </a:solidFill>
                <a:cs typeface="Arial" panose="020B0604020202020204" pitchFamily="34" charset="0"/>
              </a:rPr>
              <a:t>Pà</a:t>
            </a:r>
            <a:r>
              <a:rPr lang="vi-VN" sz="1200" dirty="0">
                <a:solidFill>
                  <a:srgbClr val="0000FF"/>
                </a:solidFill>
                <a:cs typeface="Arial" panose="020B0604020202020204" pitchFamily="34" charset="0"/>
              </a:rPr>
              <a:t> </a:t>
            </a:r>
            <a:r>
              <a:rPr lang="vi-VN" sz="1200" dirty="0" err="1">
                <a:solidFill>
                  <a:srgbClr val="0000FF"/>
                </a:solidFill>
                <a:cs typeface="Arial" panose="020B0604020202020204" pitchFamily="34" charset="0"/>
              </a:rPr>
              <a:t>Thẻn</a:t>
            </a:r>
            <a:r>
              <a:rPr lang="vi-VN" sz="1200" dirty="0">
                <a:solidFill>
                  <a:srgbClr val="0000FF"/>
                </a:solidFill>
                <a:cs typeface="Arial" panose="020B0604020202020204" pitchFamily="34" charset="0"/>
              </a:rPr>
              <a:t>, La Hủ.</a:t>
            </a:r>
            <a:endParaRPr lang="en-US" sz="1200" dirty="0">
              <a:solidFill>
                <a:srgbClr val="0000FF"/>
              </a:solidFill>
              <a:latin typeface="Arial" panose="020B0604020202020204" pitchFamily="34" charset="0"/>
              <a:cs typeface="Arial" panose="020B0604020202020204" pitchFamily="34" charset="0"/>
            </a:endParaRPr>
          </a:p>
          <a:p>
            <a:endParaRPr lang="en-US" dirty="0"/>
          </a:p>
        </p:txBody>
      </p:sp>
      <p:sp>
        <p:nvSpPr>
          <p:cNvPr id="4" name="Chỗ dành sẵn cho Số hiệu Bản chiếu 3"/>
          <p:cNvSpPr>
            <a:spLocks noGrp="1"/>
          </p:cNvSpPr>
          <p:nvPr>
            <p:ph type="sldNum" sz="quarter" idx="5"/>
          </p:nvPr>
        </p:nvSpPr>
        <p:spPr/>
        <p:txBody>
          <a:bodyPr/>
          <a:lstStyle/>
          <a:p>
            <a:fld id="{ACCC8365-9506-40F8-8276-6DF1FB42B1F4}" type="slidenum">
              <a:rPr lang="en-US" altLang="vi-VN" smtClean="0"/>
              <a:pPr/>
              <a:t>16</a:t>
            </a:fld>
            <a:endParaRPr lang="en-US" altLang="vi-VN"/>
          </a:p>
        </p:txBody>
      </p:sp>
    </p:spTree>
    <p:extLst>
      <p:ext uri="{BB962C8B-B14F-4D97-AF65-F5344CB8AC3E}">
        <p14:creationId xmlns:p14="http://schemas.microsoft.com/office/powerpoint/2010/main" val="1448349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ACCC8365-9506-40F8-8276-6DF1FB42B1F4}" type="slidenum">
              <a:rPr lang="en-US" altLang="vi-VN" smtClean="0"/>
              <a:pPr/>
              <a:t>18</a:t>
            </a:fld>
            <a:endParaRPr lang="en-US" altLang="vi-VN"/>
          </a:p>
        </p:txBody>
      </p:sp>
    </p:spTree>
    <p:extLst>
      <p:ext uri="{BB962C8B-B14F-4D97-AF65-F5344CB8AC3E}">
        <p14:creationId xmlns:p14="http://schemas.microsoft.com/office/powerpoint/2010/main" val="2630739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ACCC8365-9506-40F8-8276-6DF1FB42B1F4}" type="slidenum">
              <a:rPr lang="en-US" altLang="vi-VN" smtClean="0"/>
              <a:pPr/>
              <a:t>19</a:t>
            </a:fld>
            <a:endParaRPr lang="en-US" altLang="vi-VN"/>
          </a:p>
        </p:txBody>
      </p:sp>
    </p:spTree>
    <p:extLst>
      <p:ext uri="{BB962C8B-B14F-4D97-AF65-F5344CB8AC3E}">
        <p14:creationId xmlns:p14="http://schemas.microsoft.com/office/powerpoint/2010/main" val="3502048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457200" indent="-457200" algn="just">
              <a:buAutoNum type="arabicPeriod"/>
            </a:pPr>
            <a:r>
              <a:rPr lang="en-US" sz="1200" b="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Sở </a:t>
            </a:r>
            <a:r>
              <a:rPr lang="en-US" sz="1200" b="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GDĐT</a:t>
            </a:r>
            <a:r>
              <a:rPr lang="en-US" sz="1200" b="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gửi mẫu phiếu đăng ký xét tuyển thẳng cho các đơn vị qua email.</a:t>
            </a:r>
          </a:p>
          <a:p>
            <a:pPr marL="457200" indent="-457200" algn="just">
              <a:buAutoNum type="arabicPeriod"/>
            </a:pPr>
            <a:r>
              <a:rPr lang="en-US" sz="1200" b="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THCS đóng dấu treo phiếu đăng ký xét tuyển thẳng trước khi phát cho học sinh.</a:t>
            </a:r>
          </a:p>
          <a:p>
            <a:pPr marL="457200" indent="-457200" algn="just">
              <a:buAutoNum type="arabicPeriod"/>
            </a:pPr>
            <a:r>
              <a:rPr lang="en-US" sz="1200" b="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Túi hồ sơ bằng giấy hoặc túi clear bag do đơn vị tự chuẩn bị.</a:t>
            </a:r>
          </a:p>
          <a:p>
            <a:pPr marL="457200" indent="-457200" algn="just">
              <a:buAutoNum type="arabicPeriod"/>
            </a:pPr>
            <a:r>
              <a:rPr lang="en-US" sz="1200" b="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Thời gian cụ thể có trong kế hoạch tuyển sinh</a:t>
            </a:r>
          </a:p>
          <a:p>
            <a:endParaRPr lang="en-US" dirty="0"/>
          </a:p>
        </p:txBody>
      </p:sp>
      <p:sp>
        <p:nvSpPr>
          <p:cNvPr id="4" name="Chỗ dành sẵn cho Số hiệu Bản chiếu 3"/>
          <p:cNvSpPr>
            <a:spLocks noGrp="1"/>
          </p:cNvSpPr>
          <p:nvPr>
            <p:ph type="sldNum" sz="quarter" idx="5"/>
          </p:nvPr>
        </p:nvSpPr>
        <p:spPr/>
        <p:txBody>
          <a:bodyPr/>
          <a:lstStyle/>
          <a:p>
            <a:fld id="{ACCC8365-9506-40F8-8276-6DF1FB42B1F4}" type="slidenum">
              <a:rPr lang="en-US" altLang="vi-VN" smtClean="0"/>
              <a:pPr/>
              <a:t>20</a:t>
            </a:fld>
            <a:endParaRPr lang="en-US" altLang="vi-VN"/>
          </a:p>
        </p:txBody>
      </p:sp>
    </p:spTree>
    <p:extLst>
      <p:ext uri="{BB962C8B-B14F-4D97-AF65-F5344CB8AC3E}">
        <p14:creationId xmlns:p14="http://schemas.microsoft.com/office/powerpoint/2010/main" val="2554138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457200" indent="-457200" algn="just">
              <a:buAutoNum type="arabicPeriod"/>
            </a:pPr>
            <a:r>
              <a:rPr lang="en-US" sz="1200" b="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Sở </a:t>
            </a:r>
            <a:r>
              <a:rPr lang="en-US" sz="1200" b="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GDĐT</a:t>
            </a:r>
            <a:r>
              <a:rPr lang="en-US" sz="1200" b="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gửi mẫu phiếu đăng ký xét tuyển thẳng cho các đơn vị qua email.</a:t>
            </a:r>
          </a:p>
          <a:p>
            <a:pPr marL="457200" indent="-457200" algn="just">
              <a:buAutoNum type="arabicPeriod"/>
            </a:pPr>
            <a:r>
              <a:rPr lang="en-US" sz="1200" b="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THCS đóng dấu treo phiếu đăng ký xét tuyển thẳng trước khi phát cho học sinh.</a:t>
            </a:r>
          </a:p>
          <a:p>
            <a:pPr marL="457200" indent="-457200" algn="just">
              <a:buAutoNum type="arabicPeriod"/>
            </a:pPr>
            <a:r>
              <a:rPr lang="en-US" sz="1200" b="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Túi hồ sơ bằng giấy hoặc túi clear bag do đơn vị tự chuẩn bị.</a:t>
            </a:r>
          </a:p>
          <a:p>
            <a:pPr marL="457200" indent="-457200" algn="just">
              <a:buAutoNum type="arabicPeriod"/>
            </a:pPr>
            <a:r>
              <a:rPr lang="en-US" sz="1200" b="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Thời gian cụ thể có trong kế hoạch tuyển sinh</a:t>
            </a:r>
          </a:p>
          <a:p>
            <a:endParaRPr lang="en-US" dirty="0"/>
          </a:p>
        </p:txBody>
      </p:sp>
      <p:sp>
        <p:nvSpPr>
          <p:cNvPr id="4" name="Chỗ dành sẵn cho Số hiệu Bản chiếu 3"/>
          <p:cNvSpPr>
            <a:spLocks noGrp="1"/>
          </p:cNvSpPr>
          <p:nvPr>
            <p:ph type="sldNum" sz="quarter" idx="5"/>
          </p:nvPr>
        </p:nvSpPr>
        <p:spPr/>
        <p:txBody>
          <a:bodyPr/>
          <a:lstStyle/>
          <a:p>
            <a:fld id="{ACCC8365-9506-40F8-8276-6DF1FB42B1F4}" type="slidenum">
              <a:rPr lang="en-US" altLang="vi-VN" smtClean="0"/>
              <a:pPr/>
              <a:t>21</a:t>
            </a:fld>
            <a:endParaRPr lang="en-US" altLang="vi-VN"/>
          </a:p>
        </p:txBody>
      </p:sp>
    </p:spTree>
    <p:extLst>
      <p:ext uri="{BB962C8B-B14F-4D97-AF65-F5344CB8AC3E}">
        <p14:creationId xmlns:p14="http://schemas.microsoft.com/office/powerpoint/2010/main" val="1996043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CC8365-9506-40F8-8276-6DF1FB42B1F4}" type="slidenum">
              <a:rPr lang="en-US" altLang="vi-VN" smtClean="0"/>
              <a:pPr/>
              <a:t>2</a:t>
            </a:fld>
            <a:endParaRPr lang="en-US" altLang="vi-VN"/>
          </a:p>
        </p:txBody>
      </p:sp>
    </p:spTree>
    <p:extLst>
      <p:ext uri="{BB962C8B-B14F-4D97-AF65-F5344CB8AC3E}">
        <p14:creationId xmlns:p14="http://schemas.microsoft.com/office/powerpoint/2010/main" val="596505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(1) Học sinh rà soát thông tin lần cuối</a:t>
            </a:r>
          </a:p>
        </p:txBody>
      </p:sp>
      <p:sp>
        <p:nvSpPr>
          <p:cNvPr id="4" name="Chỗ dành sẵn cho Số hiệu Bản chiếu 3"/>
          <p:cNvSpPr>
            <a:spLocks noGrp="1"/>
          </p:cNvSpPr>
          <p:nvPr>
            <p:ph type="sldNum" sz="quarter" idx="5"/>
          </p:nvPr>
        </p:nvSpPr>
        <p:spPr/>
        <p:txBody>
          <a:bodyPr/>
          <a:lstStyle/>
          <a:p>
            <a:fld id="{ACCC8365-9506-40F8-8276-6DF1FB42B1F4}" type="slidenum">
              <a:rPr lang="en-US" altLang="vi-VN" smtClean="0"/>
              <a:pPr/>
              <a:t>22</a:t>
            </a:fld>
            <a:endParaRPr lang="en-US" altLang="vi-VN"/>
          </a:p>
        </p:txBody>
      </p:sp>
    </p:spTree>
    <p:extLst>
      <p:ext uri="{BB962C8B-B14F-4D97-AF65-F5344CB8AC3E}">
        <p14:creationId xmlns:p14="http://schemas.microsoft.com/office/powerpoint/2010/main" val="1994508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ACCC8365-9506-40F8-8276-6DF1FB42B1F4}" type="slidenum">
              <a:rPr lang="en-US" altLang="vi-VN" smtClean="0"/>
              <a:pPr/>
              <a:t>23</a:t>
            </a:fld>
            <a:endParaRPr lang="en-US" altLang="vi-VN"/>
          </a:p>
        </p:txBody>
      </p:sp>
    </p:spTree>
    <p:extLst>
      <p:ext uri="{BB962C8B-B14F-4D97-AF65-F5344CB8AC3E}">
        <p14:creationId xmlns:p14="http://schemas.microsoft.com/office/powerpoint/2010/main" val="3335754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Ngoài ra vào ngày 27/5. Trường THCS:</a:t>
            </a:r>
          </a:p>
          <a:p>
            <a:r>
              <a:rPr lang="en-US" dirty="0"/>
              <a:t>1. Niêm yết SBD, phòng thi của các thí sinh</a:t>
            </a:r>
          </a:p>
          <a:p>
            <a:r>
              <a:rPr lang="en-US" dirty="0"/>
              <a:t>2. Trả thẻ dự thi cho thí sinh.</a:t>
            </a:r>
          </a:p>
          <a:p>
            <a:r>
              <a:rPr lang="en-US" dirty="0"/>
              <a:t>3. Niêm yết kết quả tuyển thẳng (do Sở </a:t>
            </a:r>
            <a:r>
              <a:rPr lang="en-US" dirty="0" err="1"/>
              <a:t>GDĐT</a:t>
            </a:r>
            <a:r>
              <a:rPr lang="en-US" dirty="0"/>
              <a:t> gửi về)</a:t>
            </a:r>
          </a:p>
        </p:txBody>
      </p:sp>
      <p:sp>
        <p:nvSpPr>
          <p:cNvPr id="4" name="Chỗ dành sẵn cho Số hiệu Bản chiếu 3"/>
          <p:cNvSpPr>
            <a:spLocks noGrp="1"/>
          </p:cNvSpPr>
          <p:nvPr>
            <p:ph type="sldNum" sz="quarter" idx="5"/>
          </p:nvPr>
        </p:nvSpPr>
        <p:spPr/>
        <p:txBody>
          <a:bodyPr/>
          <a:lstStyle/>
          <a:p>
            <a:fld id="{ACCC8365-9506-40F8-8276-6DF1FB42B1F4}" type="slidenum">
              <a:rPr lang="en-US" altLang="vi-VN" smtClean="0"/>
              <a:pPr/>
              <a:t>24</a:t>
            </a:fld>
            <a:endParaRPr lang="en-US" altLang="vi-VN"/>
          </a:p>
        </p:txBody>
      </p:sp>
    </p:spTree>
    <p:extLst>
      <p:ext uri="{BB962C8B-B14F-4D97-AF65-F5344CB8AC3E}">
        <p14:creationId xmlns:p14="http://schemas.microsoft.com/office/powerpoint/2010/main" val="2686870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CC8365-9506-40F8-8276-6DF1FB42B1F4}" type="slidenum">
              <a:rPr lang="en-US" altLang="vi-VN" smtClean="0"/>
              <a:pPr/>
              <a:t>25</a:t>
            </a:fld>
            <a:endParaRPr lang="en-US" altLang="vi-VN"/>
          </a:p>
        </p:txBody>
      </p:sp>
    </p:spTree>
    <p:extLst>
      <p:ext uri="{BB962C8B-B14F-4D97-AF65-F5344CB8AC3E}">
        <p14:creationId xmlns:p14="http://schemas.microsoft.com/office/powerpoint/2010/main" val="4250900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ACCC8365-9506-40F8-8276-6DF1FB42B1F4}" type="slidenum">
              <a:rPr lang="en-US" altLang="vi-VN" smtClean="0"/>
              <a:pPr/>
              <a:t>29</a:t>
            </a:fld>
            <a:endParaRPr lang="en-US" altLang="vi-VN"/>
          </a:p>
        </p:txBody>
      </p:sp>
    </p:spTree>
    <p:extLst>
      <p:ext uri="{BB962C8B-B14F-4D97-AF65-F5344CB8AC3E}">
        <p14:creationId xmlns:p14="http://schemas.microsoft.com/office/powerpoint/2010/main" val="698521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FFFF00"/>
                </a:solidFill>
                <a:latin typeface="Times New Roman" panose="02020603050405020304" pitchFamily="18" charset="0"/>
                <a:cs typeface="Times New Roman" panose="02020603050405020304" pitchFamily="18" charset="0"/>
              </a:rPr>
              <a:t>Lịch thay đổi nguyện vọng xét tuyển có thể thay đổi phụ thuộc vào thời gian công bố điểm phúc khảo. Sở </a:t>
            </a:r>
            <a:r>
              <a:rPr lang="en-US" sz="1200" dirty="0" err="1">
                <a:solidFill>
                  <a:srgbClr val="FFFF00"/>
                </a:solidFill>
                <a:latin typeface="Times New Roman" panose="02020603050405020304" pitchFamily="18" charset="0"/>
                <a:cs typeface="Times New Roman" panose="02020603050405020304" pitchFamily="18" charset="0"/>
              </a:rPr>
              <a:t>GD&amp;ĐT</a:t>
            </a:r>
            <a:r>
              <a:rPr lang="en-US" sz="1200" dirty="0">
                <a:solidFill>
                  <a:srgbClr val="FFFF00"/>
                </a:solidFill>
                <a:latin typeface="Times New Roman" panose="02020603050405020304" pitchFamily="18" charset="0"/>
                <a:cs typeface="Times New Roman" panose="02020603050405020304" pitchFamily="18" charset="0"/>
              </a:rPr>
              <a:t> sẽ có văn bản thông báo thời gian thay đổi nguyện vọng ngay sau khi công bố điểm phúc khảo.</a:t>
            </a:r>
          </a:p>
          <a:p>
            <a:endParaRPr lang="en-US" dirty="0"/>
          </a:p>
        </p:txBody>
      </p:sp>
      <p:sp>
        <p:nvSpPr>
          <p:cNvPr id="4" name="Chỗ dành sẵn cho Số hiệu Bản chiếu 3"/>
          <p:cNvSpPr>
            <a:spLocks noGrp="1"/>
          </p:cNvSpPr>
          <p:nvPr>
            <p:ph type="sldNum" sz="quarter" idx="5"/>
          </p:nvPr>
        </p:nvSpPr>
        <p:spPr/>
        <p:txBody>
          <a:bodyPr/>
          <a:lstStyle/>
          <a:p>
            <a:fld id="{ACCC8365-9506-40F8-8276-6DF1FB42B1F4}" type="slidenum">
              <a:rPr lang="en-US" altLang="vi-VN" smtClean="0"/>
              <a:pPr/>
              <a:t>31</a:t>
            </a:fld>
            <a:endParaRPr lang="en-US" altLang="vi-VN"/>
          </a:p>
        </p:txBody>
      </p:sp>
    </p:spTree>
    <p:extLst>
      <p:ext uri="{BB962C8B-B14F-4D97-AF65-F5344CB8AC3E}">
        <p14:creationId xmlns:p14="http://schemas.microsoft.com/office/powerpoint/2010/main" val="4160747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CC8365-9506-40F8-8276-6DF1FB42B1F4}" type="slidenum">
              <a:rPr lang="en-US" altLang="vi-VN" smtClean="0"/>
              <a:pPr/>
              <a:t>32</a:t>
            </a:fld>
            <a:endParaRPr lang="en-US" altLang="vi-VN"/>
          </a:p>
        </p:txBody>
      </p:sp>
    </p:spTree>
    <p:extLst>
      <p:ext uri="{BB962C8B-B14F-4D97-AF65-F5344CB8AC3E}">
        <p14:creationId xmlns:p14="http://schemas.microsoft.com/office/powerpoint/2010/main" val="961690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ACCC8365-9506-40F8-8276-6DF1FB42B1F4}" type="slidenum">
              <a:rPr lang="en-US" altLang="vi-VN" smtClean="0"/>
              <a:pPr/>
              <a:t>35</a:t>
            </a:fld>
            <a:endParaRPr lang="en-US" altLang="vi-VN"/>
          </a:p>
        </p:txBody>
      </p:sp>
    </p:spTree>
    <p:extLst>
      <p:ext uri="{BB962C8B-B14F-4D97-AF65-F5344CB8AC3E}">
        <p14:creationId xmlns:p14="http://schemas.microsoft.com/office/powerpoint/2010/main" val="1028389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Đây là 6 giai đoạn liên quan trực tiếp đến nghiệp vụ công tác thi của các đơn vị: Phòng </a:t>
            </a:r>
            <a:r>
              <a:rPr lang="en-US" dirty="0" err="1"/>
              <a:t>GDĐT</a:t>
            </a:r>
            <a:r>
              <a:rPr lang="en-US" dirty="0"/>
              <a:t> và trường THCS</a:t>
            </a:r>
          </a:p>
        </p:txBody>
      </p:sp>
      <p:sp>
        <p:nvSpPr>
          <p:cNvPr id="4" name="Chỗ dành sẵn cho Số hiệu Bản chiếu 3"/>
          <p:cNvSpPr>
            <a:spLocks noGrp="1"/>
          </p:cNvSpPr>
          <p:nvPr>
            <p:ph type="sldNum" sz="quarter" idx="5"/>
          </p:nvPr>
        </p:nvSpPr>
        <p:spPr/>
        <p:txBody>
          <a:bodyPr/>
          <a:lstStyle/>
          <a:p>
            <a:fld id="{ACCC8365-9506-40F8-8276-6DF1FB42B1F4}" type="slidenum">
              <a:rPr lang="en-US" altLang="vi-VN" smtClean="0"/>
              <a:pPr/>
              <a:t>36</a:t>
            </a:fld>
            <a:endParaRPr lang="en-US" altLang="vi-VN"/>
          </a:p>
        </p:txBody>
      </p:sp>
    </p:spTree>
    <p:extLst>
      <p:ext uri="{BB962C8B-B14F-4D97-AF65-F5344CB8AC3E}">
        <p14:creationId xmlns:p14="http://schemas.microsoft.com/office/powerpoint/2010/main" val="3208670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Trên đây là 6 giai đoạn chính trong quá trình liên quan đến nghiệp vụ công tác thi thuộc các đơn vị: Phòng </a:t>
            </a:r>
            <a:r>
              <a:rPr lang="en-US" dirty="0" err="1"/>
              <a:t>GDĐT</a:t>
            </a:r>
            <a:r>
              <a:rPr lang="en-US" dirty="0"/>
              <a:t> và trường THCS. Mỗi giai đoạn, thời gian có thể thay đổi theo tình hình thực tế. Mọi thay đổi, </a:t>
            </a:r>
            <a:r>
              <a:rPr lang="en-US" dirty="0" err="1"/>
              <a:t>Sở</a:t>
            </a:r>
            <a:r>
              <a:rPr lang="en-US" dirty="0"/>
              <a:t> GDĐT sẽ có văn bản hường dẫn trực tiếp. </a:t>
            </a:r>
            <a:r>
              <a:rPr lang="en-US" dirty="0" err="1"/>
              <a:t>Trân</a:t>
            </a:r>
            <a:r>
              <a:rPr lang="en-US" dirty="0"/>
              <a:t> </a:t>
            </a:r>
            <a:r>
              <a:rPr lang="en-US" dirty="0" err="1"/>
              <a:t>trọng</a:t>
            </a:r>
            <a:r>
              <a:rPr lang="en-US" dirty="0"/>
              <a:t> </a:t>
            </a:r>
            <a:r>
              <a:rPr lang="en-US" dirty="0" err="1"/>
              <a:t>cảm</a:t>
            </a:r>
            <a:r>
              <a:rPr lang="en-US" dirty="0"/>
              <a:t> </a:t>
            </a:r>
            <a:r>
              <a:rPr lang="en-US" dirty="0" err="1"/>
              <a:t>ơn</a:t>
            </a:r>
            <a:r>
              <a:rPr lang="en-US" dirty="0"/>
              <a:t> </a:t>
            </a:r>
            <a:r>
              <a:rPr lang="en-US" dirty="0" err="1"/>
              <a:t>các</a:t>
            </a:r>
            <a:r>
              <a:rPr lang="en-US" dirty="0"/>
              <a:t> </a:t>
            </a:r>
            <a:r>
              <a:rPr lang="en-US" dirty="0" err="1"/>
              <a:t>quý</a:t>
            </a:r>
            <a:r>
              <a:rPr lang="en-US" dirty="0"/>
              <a:t> </a:t>
            </a:r>
            <a:r>
              <a:rPr lang="en-US" dirty="0" err="1"/>
              <a:t>vị</a:t>
            </a:r>
            <a:r>
              <a:rPr lang="en-US" dirty="0"/>
              <a:t> </a:t>
            </a:r>
            <a:r>
              <a:rPr lang="en-US" dirty="0" err="1"/>
              <a:t>đại</a:t>
            </a:r>
            <a:r>
              <a:rPr lang="en-US" dirty="0"/>
              <a:t> </a:t>
            </a:r>
            <a:r>
              <a:rPr lang="en-US" dirty="0" err="1"/>
              <a:t>biểu</a:t>
            </a:r>
            <a:r>
              <a:rPr lang="en-US" dirty="0"/>
              <a:t>, </a:t>
            </a:r>
            <a:r>
              <a:rPr lang="en-US" dirty="0" err="1"/>
              <a:t>các</a:t>
            </a:r>
            <a:r>
              <a:rPr lang="en-US" dirty="0"/>
              <a:t> </a:t>
            </a:r>
            <a:r>
              <a:rPr lang="en-US" dirty="0" err="1"/>
              <a:t>thày</a:t>
            </a:r>
            <a:r>
              <a:rPr lang="en-US" dirty="0"/>
              <a:t> </a:t>
            </a:r>
            <a:r>
              <a:rPr lang="en-US" dirty="0" err="1"/>
              <a:t>cô</a:t>
            </a:r>
            <a:r>
              <a:rPr lang="en-US" dirty="0"/>
              <a:t> </a:t>
            </a:r>
            <a:r>
              <a:rPr lang="en-US" dirty="0" err="1"/>
              <a:t>đã</a:t>
            </a:r>
            <a:r>
              <a:rPr lang="en-US" dirty="0"/>
              <a:t> </a:t>
            </a:r>
            <a:r>
              <a:rPr lang="en-US" dirty="0" err="1"/>
              <a:t>lắng</a:t>
            </a:r>
            <a:r>
              <a:rPr lang="en-US" dirty="0"/>
              <a:t> </a:t>
            </a:r>
            <a:r>
              <a:rPr lang="en-US" dirty="0" err="1"/>
              <a:t>nghe</a:t>
            </a:r>
            <a:endParaRPr lang="en-US" dirty="0"/>
          </a:p>
          <a:p>
            <a:endParaRPr lang="en-US" dirty="0"/>
          </a:p>
        </p:txBody>
      </p:sp>
      <p:sp>
        <p:nvSpPr>
          <p:cNvPr id="4" name="Slide Number Placeholder 3"/>
          <p:cNvSpPr>
            <a:spLocks noGrp="1"/>
          </p:cNvSpPr>
          <p:nvPr>
            <p:ph type="sldNum" sz="quarter" idx="10"/>
          </p:nvPr>
        </p:nvSpPr>
        <p:spPr/>
        <p:txBody>
          <a:bodyPr/>
          <a:lstStyle/>
          <a:p>
            <a:fld id="{ACCC8365-9506-40F8-8276-6DF1FB42B1F4}" type="slidenum">
              <a:rPr lang="en-US" altLang="vi-VN" smtClean="0"/>
              <a:pPr/>
              <a:t>37</a:t>
            </a:fld>
            <a:endParaRPr lang="en-US" altLang="vi-VN"/>
          </a:p>
        </p:txBody>
      </p:sp>
    </p:spTree>
    <p:extLst>
      <p:ext uri="{BB962C8B-B14F-4D97-AF65-F5344CB8AC3E}">
        <p14:creationId xmlns:p14="http://schemas.microsoft.com/office/powerpoint/2010/main" val="2521897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a:t>Kế</a:t>
            </a:r>
            <a:r>
              <a:rPr lang="en-US" dirty="0"/>
              <a:t> </a:t>
            </a:r>
            <a:r>
              <a:rPr lang="en-US" dirty="0" err="1"/>
              <a:t>thừa</a:t>
            </a:r>
            <a:r>
              <a:rPr lang="en-US" dirty="0"/>
              <a:t> </a:t>
            </a:r>
            <a:r>
              <a:rPr lang="en-US" dirty="0" err="1"/>
              <a:t>năm</a:t>
            </a:r>
            <a:r>
              <a:rPr lang="en-US" dirty="0"/>
              <a:t> </a:t>
            </a:r>
            <a:r>
              <a:rPr lang="en-US" dirty="0" err="1"/>
              <a:t>học</a:t>
            </a:r>
            <a:r>
              <a:rPr lang="en-US" dirty="0"/>
              <a:t> </a:t>
            </a:r>
            <a:r>
              <a:rPr lang="en-US" dirty="0" err="1"/>
              <a:t>trước</a:t>
            </a:r>
            <a:r>
              <a:rPr lang="en-US" dirty="0"/>
              <a:t> </a:t>
            </a:r>
            <a:r>
              <a:rPr lang="en-US" dirty="0" err="1"/>
              <a:t>Ngoại</a:t>
            </a:r>
            <a:r>
              <a:rPr lang="en-US" dirty="0"/>
              <a:t> </a:t>
            </a:r>
            <a:r>
              <a:rPr lang="en-US" dirty="0" err="1"/>
              <a:t>ngữ</a:t>
            </a:r>
            <a:r>
              <a:rPr lang="en-US" dirty="0"/>
              <a:t> </a:t>
            </a:r>
            <a:r>
              <a:rPr lang="en-US" dirty="0" err="1"/>
              <a:t>Thay</a:t>
            </a:r>
            <a:r>
              <a:rPr lang="en-US" dirty="0"/>
              <a:t> </a:t>
            </a:r>
            <a:r>
              <a:rPr lang="en-US" dirty="0" err="1"/>
              <a:t>thế</a:t>
            </a:r>
            <a:r>
              <a:rPr lang="en-US" dirty="0"/>
              <a:t>: (</a:t>
            </a:r>
            <a:r>
              <a:rPr lang="en-US" dirty="0" err="1"/>
              <a:t>tiếng</a:t>
            </a:r>
            <a:r>
              <a:rPr lang="en-US" dirty="0"/>
              <a:t> Nga, </a:t>
            </a:r>
            <a:r>
              <a:rPr lang="en-US" dirty="0" err="1"/>
              <a:t>Pháp</a:t>
            </a:r>
            <a:r>
              <a:rPr lang="en-US" dirty="0"/>
              <a:t>, </a:t>
            </a:r>
            <a:r>
              <a:rPr lang="en-US" dirty="0" err="1"/>
              <a:t>Trung</a:t>
            </a:r>
            <a:r>
              <a:rPr lang="en-US" dirty="0"/>
              <a:t>, </a:t>
            </a:r>
            <a:r>
              <a:rPr lang="en-US" dirty="0" err="1"/>
              <a:t>Nhật</a:t>
            </a:r>
            <a:r>
              <a:rPr lang="en-US" dirty="0"/>
              <a:t>, </a:t>
            </a:r>
            <a:r>
              <a:rPr lang="en-US" dirty="0" err="1"/>
              <a:t>Hàn</a:t>
            </a:r>
            <a:r>
              <a:rPr lang="en-US" dirty="0"/>
              <a:t>)</a:t>
            </a:r>
          </a:p>
          <a:p>
            <a:pPr marL="228600" indent="-228600">
              <a:buAutoNum type="arabicPeriod"/>
            </a:pPr>
            <a:r>
              <a:rPr lang="en-US" dirty="0" err="1"/>
              <a:t>Chấm</a:t>
            </a:r>
            <a:r>
              <a:rPr lang="en-US" dirty="0"/>
              <a:t> </a:t>
            </a:r>
            <a:r>
              <a:rPr lang="en-US" dirty="0" err="1"/>
              <a:t>trên</a:t>
            </a:r>
            <a:r>
              <a:rPr lang="en-US" dirty="0"/>
              <a:t> </a:t>
            </a:r>
            <a:r>
              <a:rPr lang="en-US" dirty="0" err="1"/>
              <a:t>máy</a:t>
            </a:r>
            <a:r>
              <a:rPr lang="en-US" dirty="0"/>
              <a:t> </a:t>
            </a:r>
            <a:r>
              <a:rPr lang="en-US" dirty="0" err="1"/>
              <a:t>phần</a:t>
            </a:r>
            <a:r>
              <a:rPr lang="en-US" dirty="0"/>
              <a:t> </a:t>
            </a:r>
            <a:r>
              <a:rPr lang="en-US" dirty="0" err="1"/>
              <a:t>thi</a:t>
            </a:r>
            <a:r>
              <a:rPr lang="en-US" dirty="0"/>
              <a:t> </a:t>
            </a:r>
            <a:r>
              <a:rPr lang="en-US" dirty="0" err="1"/>
              <a:t>trắc</a:t>
            </a:r>
            <a:r>
              <a:rPr lang="en-US" dirty="0"/>
              <a:t> </a:t>
            </a:r>
            <a:r>
              <a:rPr lang="en-US" dirty="0" err="1"/>
              <a:t>nghiệm</a:t>
            </a:r>
            <a:r>
              <a:rPr lang="en-US" dirty="0"/>
              <a:t> </a:t>
            </a:r>
            <a:r>
              <a:rPr lang="en-US" dirty="0" err="1"/>
              <a:t>với</a:t>
            </a:r>
            <a:r>
              <a:rPr lang="en-US" dirty="0"/>
              <a:t> </a:t>
            </a:r>
            <a:r>
              <a:rPr lang="en-US" dirty="0" err="1"/>
              <a:t>bài</a:t>
            </a:r>
            <a:r>
              <a:rPr lang="en-US" dirty="0"/>
              <a:t> </a:t>
            </a:r>
            <a:r>
              <a:rPr lang="en-US" dirty="0" err="1"/>
              <a:t>thi</a:t>
            </a:r>
            <a:r>
              <a:rPr lang="en-US" dirty="0"/>
              <a:t> </a:t>
            </a:r>
            <a:r>
              <a:rPr lang="en-US" dirty="0" err="1"/>
              <a:t>tiếng</a:t>
            </a:r>
            <a:r>
              <a:rPr lang="en-US" dirty="0"/>
              <a:t> Anh, </a:t>
            </a:r>
            <a:r>
              <a:rPr lang="en-US" dirty="0" err="1"/>
              <a:t>tiếng</a:t>
            </a:r>
            <a:r>
              <a:rPr lang="en-US" dirty="0"/>
              <a:t> </a:t>
            </a:r>
            <a:r>
              <a:rPr lang="en-US" dirty="0" err="1"/>
              <a:t>Nhật</a:t>
            </a:r>
            <a:r>
              <a:rPr lang="en-US" dirty="0"/>
              <a:t>).</a:t>
            </a:r>
          </a:p>
          <a:p>
            <a:pPr marL="228600" indent="-228600">
              <a:buAutoNum type="arabicPeriod"/>
            </a:pPr>
            <a:r>
              <a:rPr lang="en-US" dirty="0" err="1"/>
              <a:t>Phúc</a:t>
            </a:r>
            <a:r>
              <a:rPr lang="en-US" dirty="0"/>
              <a:t> </a:t>
            </a:r>
            <a:r>
              <a:rPr lang="en-US" dirty="0" err="1"/>
              <a:t>khảo</a:t>
            </a:r>
            <a:r>
              <a:rPr lang="en-US" dirty="0"/>
              <a:t>: </a:t>
            </a:r>
            <a:r>
              <a:rPr lang="en-US" dirty="0" err="1"/>
              <a:t>Thí</a:t>
            </a:r>
            <a:r>
              <a:rPr lang="en-US" dirty="0"/>
              <a:t> </a:t>
            </a:r>
            <a:r>
              <a:rPr lang="en-US" dirty="0" err="1"/>
              <a:t>sinh</a:t>
            </a:r>
            <a:r>
              <a:rPr lang="en-US" dirty="0"/>
              <a:t> </a:t>
            </a:r>
            <a:r>
              <a:rPr lang="en-US" dirty="0" err="1"/>
              <a:t>được</a:t>
            </a:r>
            <a:r>
              <a:rPr lang="en-US" dirty="0"/>
              <a:t> </a:t>
            </a:r>
            <a:r>
              <a:rPr lang="en-US" dirty="0" err="1"/>
              <a:t>thay</a:t>
            </a:r>
            <a:r>
              <a:rPr lang="en-US" dirty="0"/>
              <a:t> </a:t>
            </a:r>
            <a:r>
              <a:rPr lang="en-US" dirty="0" err="1"/>
              <a:t>đổi</a:t>
            </a:r>
            <a:r>
              <a:rPr lang="en-US" dirty="0"/>
              <a:t> </a:t>
            </a:r>
            <a:r>
              <a:rPr lang="en-US" dirty="0" err="1"/>
              <a:t>điểm</a:t>
            </a:r>
            <a:r>
              <a:rPr lang="en-US" dirty="0"/>
              <a:t> </a:t>
            </a:r>
            <a:r>
              <a:rPr lang="en-US" dirty="0" err="1"/>
              <a:t>số</a:t>
            </a:r>
            <a:r>
              <a:rPr lang="en-US" dirty="0"/>
              <a:t> (</a:t>
            </a:r>
            <a:r>
              <a:rPr lang="en-US" dirty="0" err="1"/>
              <a:t>cả</a:t>
            </a:r>
            <a:r>
              <a:rPr lang="en-US" dirty="0"/>
              <a:t> </a:t>
            </a:r>
            <a:r>
              <a:rPr lang="en-US" dirty="0" err="1"/>
              <a:t>điểm</a:t>
            </a:r>
            <a:r>
              <a:rPr lang="en-US" dirty="0"/>
              <a:t> </a:t>
            </a:r>
            <a:r>
              <a:rPr lang="en-US" dirty="0" err="1"/>
              <a:t>lên</a:t>
            </a:r>
            <a:r>
              <a:rPr lang="en-US" dirty="0"/>
              <a:t> </a:t>
            </a:r>
            <a:r>
              <a:rPr lang="en-US" dirty="0" err="1"/>
              <a:t>và</a:t>
            </a:r>
            <a:r>
              <a:rPr lang="en-US" dirty="0"/>
              <a:t> </a:t>
            </a:r>
            <a:r>
              <a:rPr lang="en-US" dirty="0" err="1"/>
              <a:t>điểm</a:t>
            </a:r>
            <a:r>
              <a:rPr lang="en-US" dirty="0"/>
              <a:t> </a:t>
            </a:r>
            <a:r>
              <a:rPr lang="en-US" dirty="0" err="1"/>
              <a:t>xuống</a:t>
            </a:r>
            <a:r>
              <a:rPr lang="en-US" dirty="0"/>
              <a:t>).</a:t>
            </a:r>
          </a:p>
          <a:p>
            <a:pPr marL="171450" indent="-171450">
              <a:buFontTx/>
              <a:buChar char="-"/>
            </a:pPr>
            <a:r>
              <a:rPr lang="en-US" dirty="0" err="1"/>
              <a:t>Tự</a:t>
            </a:r>
            <a:r>
              <a:rPr lang="en-US" dirty="0"/>
              <a:t> </a:t>
            </a:r>
            <a:r>
              <a:rPr lang="en-US" dirty="0" err="1"/>
              <a:t>luận</a:t>
            </a:r>
            <a:r>
              <a:rPr lang="en-US" dirty="0"/>
              <a:t> (0,25 </a:t>
            </a:r>
            <a:r>
              <a:rPr lang="en-US" dirty="0" err="1"/>
              <a:t>điểm</a:t>
            </a:r>
            <a:r>
              <a:rPr lang="en-US" dirty="0"/>
              <a:t> </a:t>
            </a:r>
            <a:r>
              <a:rPr lang="en-US" dirty="0" err="1"/>
              <a:t>trở</a:t>
            </a:r>
            <a:r>
              <a:rPr lang="en-US" dirty="0"/>
              <a:t> </a:t>
            </a:r>
            <a:r>
              <a:rPr lang="en-US" dirty="0" err="1"/>
              <a:t>lên</a:t>
            </a:r>
            <a:r>
              <a:rPr lang="en-US" dirty="0"/>
              <a:t> </a:t>
            </a:r>
            <a:r>
              <a:rPr lang="en-US" dirty="0" err="1"/>
              <a:t>với</a:t>
            </a:r>
            <a:r>
              <a:rPr lang="en-US" dirty="0"/>
              <a:t> </a:t>
            </a:r>
            <a:r>
              <a:rPr lang="en-US" dirty="0" err="1"/>
              <a:t>môn</a:t>
            </a:r>
            <a:r>
              <a:rPr lang="en-US" dirty="0"/>
              <a:t> KHTN; 0,5 </a:t>
            </a:r>
            <a:r>
              <a:rPr lang="en-US" dirty="0" err="1"/>
              <a:t>điểm</a:t>
            </a:r>
            <a:r>
              <a:rPr lang="en-US" dirty="0"/>
              <a:t> </a:t>
            </a:r>
            <a:r>
              <a:rPr lang="en-US" dirty="0" err="1"/>
              <a:t>với</a:t>
            </a:r>
            <a:r>
              <a:rPr lang="en-US" dirty="0"/>
              <a:t> </a:t>
            </a:r>
            <a:r>
              <a:rPr lang="en-US" dirty="0" err="1"/>
              <a:t>môn</a:t>
            </a:r>
            <a:r>
              <a:rPr lang="en-US" dirty="0"/>
              <a:t> KHXH)</a:t>
            </a:r>
          </a:p>
          <a:p>
            <a:pPr marL="171450" indent="-171450">
              <a:buFontTx/>
              <a:buChar char="-"/>
            </a:pPr>
            <a:r>
              <a:rPr lang="en-US" dirty="0"/>
              <a:t>Điểm thi trắc nghiệm: Lấy điểm sau phúc khảo</a:t>
            </a:r>
          </a:p>
          <a:p>
            <a:pPr marL="228600" indent="-228600">
              <a:buAutoNum type="arabicPeriod"/>
            </a:pPr>
            <a:endParaRPr lang="en-US" dirty="0"/>
          </a:p>
          <a:p>
            <a:endParaRPr lang="id-ID" dirty="0"/>
          </a:p>
          <a:p>
            <a:endParaRPr lang="en-US" dirty="0"/>
          </a:p>
        </p:txBody>
      </p:sp>
      <p:sp>
        <p:nvSpPr>
          <p:cNvPr id="4" name="Slide Number Placeholder 3"/>
          <p:cNvSpPr>
            <a:spLocks noGrp="1"/>
          </p:cNvSpPr>
          <p:nvPr>
            <p:ph type="sldNum" sz="quarter" idx="5"/>
          </p:nvPr>
        </p:nvSpPr>
        <p:spPr/>
        <p:txBody>
          <a:bodyPr/>
          <a:lstStyle/>
          <a:p>
            <a:fld id="{ACCC8365-9506-40F8-8276-6DF1FB42B1F4}" type="slidenum">
              <a:rPr lang="en-US" altLang="vi-VN" smtClean="0"/>
              <a:pPr/>
              <a:t>3</a:t>
            </a:fld>
            <a:endParaRPr lang="en-US" altLang="vi-VN"/>
          </a:p>
        </p:txBody>
      </p:sp>
    </p:spTree>
    <p:extLst>
      <p:ext uri="{BB962C8B-B14F-4D97-AF65-F5344CB8AC3E}">
        <p14:creationId xmlns:p14="http://schemas.microsoft.com/office/powerpoint/2010/main" val="1971388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4</a:t>
            </a:fld>
            <a:endParaRPr lang="en-US"/>
          </a:p>
        </p:txBody>
      </p:sp>
    </p:spTree>
    <p:extLst>
      <p:ext uri="{BB962C8B-B14F-4D97-AF65-F5344CB8AC3E}">
        <p14:creationId xmlns:p14="http://schemas.microsoft.com/office/powerpoint/2010/main" val="7017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1. Công tác chuẩn bị cho kỳ thi.</a:t>
            </a:r>
          </a:p>
          <a:p>
            <a:r>
              <a:rPr lang="en-US" dirty="0"/>
              <a:t>* Điểm mới (tuyển sinh </a:t>
            </a:r>
            <a:r>
              <a:rPr lang="en-US" dirty="0" err="1"/>
              <a:t>THPT</a:t>
            </a:r>
            <a:r>
              <a:rPr lang="en-US" dirty="0"/>
              <a:t> chuyên Trần Phú):</a:t>
            </a:r>
          </a:p>
          <a:p>
            <a:r>
              <a:rPr lang="en-US" dirty="0"/>
              <a:t>- Lớp không chuyên tự nhiên (90 HS): Lấy 45 HS từ chuyên toán; 15 (lý); 15 (hóa); 15 (sinh).</a:t>
            </a:r>
          </a:p>
          <a:p>
            <a:r>
              <a:rPr lang="en-US" dirty="0"/>
              <a:t>- Lớp không chuyên xã hội (45 HS): Lấy 25 HS (Văn); 10 HS (Lịch sử); 10 HS (địa lý).</a:t>
            </a:r>
          </a:p>
          <a:p>
            <a:r>
              <a:rPr lang="en-US" dirty="0"/>
              <a:t>* Giữ nguyên so với năm học trước về bài thi thứ 3 môn ngoại ngữ:</a:t>
            </a:r>
          </a:p>
          <a:p>
            <a:r>
              <a:rPr lang="en-US" dirty="0"/>
              <a:t>Thay thế: (tiếng Nga, Pháp, Trung, Nhật, Hàn)</a:t>
            </a:r>
          </a:p>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5</a:t>
            </a:fld>
            <a:endParaRPr lang="en-US"/>
          </a:p>
        </p:txBody>
      </p:sp>
    </p:spTree>
    <p:extLst>
      <p:ext uri="{BB962C8B-B14F-4D97-AF65-F5344CB8AC3E}">
        <p14:creationId xmlns:p14="http://schemas.microsoft.com/office/powerpoint/2010/main" val="740486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6</a:t>
            </a:fld>
            <a:endParaRPr lang="en-US"/>
          </a:p>
        </p:txBody>
      </p:sp>
    </p:spTree>
    <p:extLst>
      <p:ext uri="{BB962C8B-B14F-4D97-AF65-F5344CB8AC3E}">
        <p14:creationId xmlns:p14="http://schemas.microsoft.com/office/powerpoint/2010/main" val="2736547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1. Bảng mã NV: 49 trường </a:t>
            </a:r>
            <a:r>
              <a:rPr lang="en-US" dirty="0" err="1"/>
              <a:t>THPT</a:t>
            </a:r>
            <a:r>
              <a:rPr lang="en-US" dirty="0"/>
              <a:t> Công lập; 16 NV vào các lớp của trường </a:t>
            </a:r>
            <a:r>
              <a:rPr lang="en-US" dirty="0" err="1"/>
              <a:t>THPT</a:t>
            </a:r>
            <a:r>
              <a:rPr lang="en-US" dirty="0"/>
              <a:t> chuyên Trần Phú</a:t>
            </a:r>
          </a:p>
          <a:p>
            <a:r>
              <a:rPr lang="en-US" dirty="0"/>
              <a:t>3. Bảng mã diện ưu tiên: Gồm 3 nhóm đối tượng tương ứng với số điểm ưu tiên (2,0; 1,5; 1,0).</a:t>
            </a:r>
          </a:p>
          <a:p>
            <a:r>
              <a:rPr lang="en-US" dirty="0"/>
              <a:t>3. Bảng mã môn thi ngoại ngữ: Gồm Tiếng Anh, Tiếng Nga, tiếng Pháp, tiếng Trung, tiếng Nhật, tiếng Hàn Quốc</a:t>
            </a:r>
          </a:p>
          <a:p>
            <a:endParaRPr lang="en-US" dirty="0"/>
          </a:p>
          <a:p>
            <a:r>
              <a:rPr lang="en-US" i="1" dirty="0"/>
              <a:t>Ngoài ra còn công văn thông báo danh mục các cuộc thi được tuyển thẳng</a:t>
            </a:r>
            <a:endParaRPr lang="id-ID" i="1"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7</a:t>
            </a:fld>
            <a:endParaRPr lang="en-US"/>
          </a:p>
        </p:txBody>
      </p:sp>
    </p:spTree>
    <p:extLst>
      <p:ext uri="{BB962C8B-B14F-4D97-AF65-F5344CB8AC3E}">
        <p14:creationId xmlns:p14="http://schemas.microsoft.com/office/powerpoint/2010/main" val="1720600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Đây là 6 giai đoạn liên quan trực tiếp đến nghiệp vụ công tác thi của các đơn vị: Phòng </a:t>
            </a:r>
            <a:r>
              <a:rPr lang="en-US" dirty="0" err="1"/>
              <a:t>GDĐT</a:t>
            </a:r>
            <a:r>
              <a:rPr lang="en-US" dirty="0"/>
              <a:t> và trường THCS</a:t>
            </a:r>
          </a:p>
        </p:txBody>
      </p:sp>
      <p:sp>
        <p:nvSpPr>
          <p:cNvPr id="4" name="Chỗ dành sẵn cho Số hiệu Bản chiếu 3"/>
          <p:cNvSpPr>
            <a:spLocks noGrp="1"/>
          </p:cNvSpPr>
          <p:nvPr>
            <p:ph type="sldNum" sz="quarter" idx="5"/>
          </p:nvPr>
        </p:nvSpPr>
        <p:spPr/>
        <p:txBody>
          <a:bodyPr/>
          <a:lstStyle/>
          <a:p>
            <a:fld id="{ACCC8365-9506-40F8-8276-6DF1FB42B1F4}" type="slidenum">
              <a:rPr lang="en-US" altLang="vi-VN" smtClean="0"/>
              <a:pPr/>
              <a:t>8</a:t>
            </a:fld>
            <a:endParaRPr lang="en-US" altLang="vi-VN"/>
          </a:p>
        </p:txBody>
      </p:sp>
    </p:spTree>
    <p:extLst>
      <p:ext uri="{BB962C8B-B14F-4D97-AF65-F5344CB8AC3E}">
        <p14:creationId xmlns:p14="http://schemas.microsoft.com/office/powerpoint/2010/main" val="430928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III. Chuẩn bị đơn:</a:t>
            </a:r>
          </a:p>
          <a:p>
            <a:r>
              <a:rPr lang="en-US" dirty="0"/>
              <a:t>Các trường tính toán số học sinh tổng hợp số đơn cần phát hành. Lưu ý:</a:t>
            </a:r>
          </a:p>
          <a:p>
            <a:r>
              <a:rPr lang="en-US" dirty="0"/>
              <a:t>- Mỗi thí sinh chỉ đăng ký thi trường </a:t>
            </a:r>
            <a:r>
              <a:rPr lang="en-US" dirty="0" err="1"/>
              <a:t>THPT</a:t>
            </a:r>
            <a:r>
              <a:rPr lang="en-US" dirty="0"/>
              <a:t> Công lập: 3 đơn/thí sinh.</a:t>
            </a:r>
          </a:p>
          <a:p>
            <a:r>
              <a:rPr lang="en-US" dirty="0"/>
              <a:t>- Thí sinh đăng ký thi </a:t>
            </a:r>
            <a:r>
              <a:rPr lang="en-US" dirty="0" err="1"/>
              <a:t>THPT</a:t>
            </a:r>
            <a:r>
              <a:rPr lang="en-US" dirty="0"/>
              <a:t> chuyên Trần Phú: 4 đơn/thí sinh.</a:t>
            </a:r>
          </a:p>
        </p:txBody>
      </p:sp>
      <p:sp>
        <p:nvSpPr>
          <p:cNvPr id="4" name="Chỗ dành sẵn cho Số hiệu Bản chiếu 3"/>
          <p:cNvSpPr>
            <a:spLocks noGrp="1"/>
          </p:cNvSpPr>
          <p:nvPr>
            <p:ph type="sldNum" sz="quarter" idx="5"/>
          </p:nvPr>
        </p:nvSpPr>
        <p:spPr/>
        <p:txBody>
          <a:bodyPr/>
          <a:lstStyle/>
          <a:p>
            <a:fld id="{ACCC8365-9506-40F8-8276-6DF1FB42B1F4}" type="slidenum">
              <a:rPr lang="en-US" altLang="vi-VN" smtClean="0"/>
              <a:pPr/>
              <a:t>9</a:t>
            </a:fld>
            <a:endParaRPr lang="en-US" altLang="vi-VN"/>
          </a:p>
        </p:txBody>
      </p:sp>
    </p:spTree>
    <p:extLst>
      <p:ext uri="{BB962C8B-B14F-4D97-AF65-F5344CB8AC3E}">
        <p14:creationId xmlns:p14="http://schemas.microsoft.com/office/powerpoint/2010/main" val="934414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D14AF21-D5E4-48B8-9B03-490FAF63D9F1}" type="datetime12">
              <a:rPr lang="en-US" smtClean="0"/>
              <a:pPr>
                <a:defRPr/>
              </a:pPr>
              <a:t>6:53 AM</a:t>
            </a:fld>
            <a:endParaRPr lang="en-US"/>
          </a:p>
        </p:txBody>
      </p:sp>
      <p:sp>
        <p:nvSpPr>
          <p:cNvPr id="5" name="Footer Placeholder 4"/>
          <p:cNvSpPr>
            <a:spLocks noGrp="1"/>
          </p:cNvSpPr>
          <p:nvPr>
            <p:ph type="ftr" sz="quarter" idx="11"/>
          </p:nvPr>
        </p:nvSpPr>
        <p:spPr/>
        <p:txBody>
          <a:bodyPr/>
          <a:lstStyle/>
          <a:p>
            <a:pPr>
              <a:defRPr/>
            </a:pPr>
            <a:r>
              <a:rPr lang="en-US"/>
              <a:t>Hội nghị tổng kết năm học 2012-2013 và triển khai NV năm học 2013-2014 – Cấp THCS</a:t>
            </a:r>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3485956829"/>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D14AF21-D5E4-48B8-9B03-490FAF63D9F1}" type="datetime12">
              <a:rPr lang="en-US" smtClean="0"/>
              <a:pPr>
                <a:defRPr/>
              </a:pPr>
              <a:t>6:53 AM</a:t>
            </a:fld>
            <a:endParaRPr lang="en-US"/>
          </a:p>
        </p:txBody>
      </p:sp>
      <p:sp>
        <p:nvSpPr>
          <p:cNvPr id="5" name="Footer Placeholder 4"/>
          <p:cNvSpPr>
            <a:spLocks noGrp="1"/>
          </p:cNvSpPr>
          <p:nvPr>
            <p:ph type="ftr" sz="quarter" idx="11"/>
          </p:nvPr>
        </p:nvSpPr>
        <p:spPr/>
        <p:txBody>
          <a:bodyPr/>
          <a:lstStyle/>
          <a:p>
            <a:pPr>
              <a:defRPr/>
            </a:pPr>
            <a:r>
              <a:rPr lang="en-US"/>
              <a:t>Hội nghị tổng kết năm học 2012-2013 và triển khai NV năm học 2013-2014 – Cấp THCS</a:t>
            </a:r>
          </a:p>
        </p:txBody>
      </p:sp>
      <p:sp>
        <p:nvSpPr>
          <p:cNvPr id="6" name="Slide Number Placeholder 5"/>
          <p:cNvSpPr>
            <a:spLocks noGrp="1"/>
          </p:cNvSpPr>
          <p:nvPr>
            <p:ph type="sldNum" sz="quarter" idx="12"/>
          </p:nvPr>
        </p:nvSpPr>
        <p:spPr/>
        <p:txBody>
          <a:bodyPr/>
          <a:lstStyle/>
          <a:p>
            <a:pPr>
              <a:defRPr/>
            </a:pPr>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18214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820738" y="83185"/>
            <a:ext cx="10515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3" name="Footer Placeholder 4"/>
          <p:cNvSpPr>
            <a:spLocks noGrp="1"/>
          </p:cNvSpPr>
          <p:nvPr>
            <p:ph type="ftr" sz="quarter" idx="10"/>
          </p:nvPr>
        </p:nvSpPr>
        <p:spPr>
          <a:xfrm>
            <a:off x="179388" y="6435725"/>
            <a:ext cx="7364412" cy="365125"/>
          </a:xfrm>
        </p:spPr>
        <p:txBody>
          <a:bodyPr/>
          <a:lstStyle>
            <a:lvl1pPr algn="l">
              <a:defRPr/>
            </a:lvl1pPr>
          </a:lstStyle>
          <a:p>
            <a:pPr>
              <a:defRPr/>
            </a:pPr>
            <a:r>
              <a:rPr lang="en-US"/>
              <a:t>Hội nghị tổng kết năm học 2012-2013 và triển khai NV năm học 2013-2014 – Cấp THCS</a:t>
            </a:r>
            <a:endParaRPr lang="en-US" dirty="0"/>
          </a:p>
        </p:txBody>
      </p:sp>
      <p:sp>
        <p:nvSpPr>
          <p:cNvPr id="4" name="Slide Number Placeholder 5"/>
          <p:cNvSpPr>
            <a:spLocks noGrp="1"/>
          </p:cNvSpPr>
          <p:nvPr>
            <p:ph type="sldNum" sz="quarter" idx="11"/>
          </p:nvPr>
        </p:nvSpPr>
        <p:spPr>
          <a:xfrm>
            <a:off x="8077200" y="6435725"/>
            <a:ext cx="3276600" cy="365125"/>
          </a:xfrm>
        </p:spPr>
        <p:txBody>
          <a:bodyPr wrap="square" numCol="1" anchorCtr="0" compatLnSpc="1">
            <a:prstTxWarp prst="textNoShape">
              <a:avLst/>
            </a:prstTxWarp>
          </a:bodyPr>
          <a:lstStyle>
            <a:lvl1pPr fontAlgn="base">
              <a:spcBef>
                <a:spcPct val="0"/>
              </a:spcBef>
              <a:spcAft>
                <a:spcPct val="0"/>
              </a:spcAft>
              <a:defRPr smtClean="0">
                <a:solidFill>
                  <a:srgbClr val="898989"/>
                </a:solidFill>
              </a:defRPr>
            </a:lvl1pPr>
          </a:lstStyle>
          <a:p>
            <a:fld id="{AA71DCF8-EBE7-4516-BDE3-78485032BF84}" type="slidenum">
              <a:rPr lang="en-US" altLang="vi-VN"/>
              <a:pPr/>
              <a:t>‹#›</a:t>
            </a:fld>
            <a:endParaRPr lang="en-US" altLang="vi-VN"/>
          </a:p>
        </p:txBody>
      </p:sp>
    </p:spTree>
    <p:extLst>
      <p:ext uri="{BB962C8B-B14F-4D97-AF65-F5344CB8AC3E}">
        <p14:creationId xmlns:p14="http://schemas.microsoft.com/office/powerpoint/2010/main" val="1443970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ectangle 38"/>
          <p:cNvSpPr>
            <a:spLocks noChangeArrowheads="1"/>
          </p:cNvSpPr>
          <p:nvPr userDrawn="1"/>
        </p:nvSpPr>
        <p:spPr bwMode="gray">
          <a:xfrm>
            <a:off x="0" y="6577013"/>
            <a:ext cx="12192000" cy="295275"/>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eaLnBrk="0" fontAlgn="base" hangingPunct="0">
              <a:spcBef>
                <a:spcPct val="0"/>
              </a:spcBef>
              <a:spcAft>
                <a:spcPct val="0"/>
              </a:spcAft>
              <a:defRPr>
                <a:solidFill>
                  <a:schemeClr val="tx1"/>
                </a:solidFill>
                <a:latin typeface="Segoe UI" panose="020B0502040204020203" pitchFamily="34" charset="0"/>
              </a:defRPr>
            </a:lvl6pPr>
            <a:lvl7pPr marL="2971800" indent="-228600" eaLnBrk="0" fontAlgn="base" hangingPunct="0">
              <a:spcBef>
                <a:spcPct val="0"/>
              </a:spcBef>
              <a:spcAft>
                <a:spcPct val="0"/>
              </a:spcAft>
              <a:defRPr>
                <a:solidFill>
                  <a:schemeClr val="tx1"/>
                </a:solidFill>
                <a:latin typeface="Segoe UI" panose="020B0502040204020203" pitchFamily="34" charset="0"/>
              </a:defRPr>
            </a:lvl7pPr>
            <a:lvl8pPr marL="3429000" indent="-228600" eaLnBrk="0" fontAlgn="base" hangingPunct="0">
              <a:spcBef>
                <a:spcPct val="0"/>
              </a:spcBef>
              <a:spcAft>
                <a:spcPct val="0"/>
              </a:spcAft>
              <a:defRPr>
                <a:solidFill>
                  <a:schemeClr val="tx1"/>
                </a:solidFill>
                <a:latin typeface="Segoe UI" panose="020B0502040204020203" pitchFamily="34" charset="0"/>
              </a:defRPr>
            </a:lvl8pPr>
            <a:lvl9pPr marL="3886200" indent="-228600" eaLnBrk="0" fontAlgn="base" hangingPunct="0">
              <a:spcBef>
                <a:spcPct val="0"/>
              </a:spcBef>
              <a:spcAft>
                <a:spcPct val="0"/>
              </a:spcAft>
              <a:defRPr>
                <a:solidFill>
                  <a:schemeClr val="tx1"/>
                </a:solidFill>
                <a:latin typeface="Segoe UI" panose="020B0502040204020203" pitchFamily="34" charset="0"/>
              </a:defRPr>
            </a:lvl9pPr>
          </a:lstStyle>
          <a:p>
            <a:pPr eaLnBrk="1" hangingPunct="1">
              <a:defRPr/>
            </a:pPr>
            <a:endParaRPr lang="en-US">
              <a:solidFill>
                <a:srgbClr val="000000"/>
              </a:solidFill>
            </a:endParaRPr>
          </a:p>
        </p:txBody>
      </p:sp>
      <p:sp>
        <p:nvSpPr>
          <p:cNvPr id="4" name="Oval 3"/>
          <p:cNvSpPr/>
          <p:nvPr userDrawn="1"/>
        </p:nvSpPr>
        <p:spPr>
          <a:xfrm>
            <a:off x="11476038" y="107950"/>
            <a:ext cx="442912" cy="40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userDrawn="1"/>
        </p:nvCxnSpPr>
        <p:spPr>
          <a:xfrm>
            <a:off x="11336338" y="750888"/>
            <a:ext cx="787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4"/>
          <p:cNvSpPr txBox="1">
            <a:spLocks noChangeArrowheads="1"/>
          </p:cNvSpPr>
          <p:nvPr userDrawn="1"/>
        </p:nvSpPr>
        <p:spPr bwMode="gray">
          <a:xfrm>
            <a:off x="0" y="838200"/>
            <a:ext cx="12192000" cy="76200"/>
          </a:xfrm>
          <a:prstGeom prst="rect">
            <a:avLst/>
          </a:prstGeom>
          <a:solidFill>
            <a:srgbClr val="CC3300"/>
          </a:solidFill>
          <a:ln w="9525">
            <a:noFill/>
            <a:miter lim="800000"/>
            <a:headEnd/>
            <a:tailEnd/>
          </a:ln>
          <a:effectLst/>
        </p:spPr>
        <p:txBody>
          <a:bodyPr/>
          <a:lstStyle>
            <a:lvl1pPr>
              <a:defRPr sz="1000" b="1">
                <a:solidFill>
                  <a:schemeClr val="bg1"/>
                </a:solidFill>
                <a:latin typeface="+mj-lt"/>
              </a:defRPr>
            </a:lvl1pPr>
          </a:lstStyle>
          <a:p>
            <a:pPr>
              <a:defRPr/>
            </a:pPr>
            <a:endParaRPr lang="en-US">
              <a:solidFill>
                <a:srgbClr val="FFFFFF"/>
              </a:solidFill>
              <a:latin typeface="Verdana"/>
            </a:endParaRPr>
          </a:p>
        </p:txBody>
      </p:sp>
      <p:sp>
        <p:nvSpPr>
          <p:cNvPr id="7" name="Rectangle 15"/>
          <p:cNvSpPr>
            <a:spLocks noChangeArrowheads="1"/>
          </p:cNvSpPr>
          <p:nvPr userDrawn="1"/>
        </p:nvSpPr>
        <p:spPr bwMode="ltGray">
          <a:xfrm>
            <a:off x="0" y="0"/>
            <a:ext cx="11239500" cy="836613"/>
          </a:xfrm>
          <a:prstGeom prst="rect">
            <a:avLst/>
          </a:prstGeom>
          <a:gradFill rotWithShape="1">
            <a:gsLst>
              <a:gs pos="0">
                <a:srgbClr val="0A1944"/>
              </a:gs>
              <a:gs pos="50000">
                <a:srgbClr val="163794"/>
              </a:gs>
              <a:gs pos="100000">
                <a:srgbClr val="0A194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eaLnBrk="0" fontAlgn="base" hangingPunct="0">
              <a:spcBef>
                <a:spcPct val="0"/>
              </a:spcBef>
              <a:spcAft>
                <a:spcPct val="0"/>
              </a:spcAft>
              <a:defRPr>
                <a:solidFill>
                  <a:schemeClr val="tx1"/>
                </a:solidFill>
                <a:latin typeface="Segoe UI" panose="020B0502040204020203" pitchFamily="34" charset="0"/>
              </a:defRPr>
            </a:lvl6pPr>
            <a:lvl7pPr marL="2971800" indent="-228600" eaLnBrk="0" fontAlgn="base" hangingPunct="0">
              <a:spcBef>
                <a:spcPct val="0"/>
              </a:spcBef>
              <a:spcAft>
                <a:spcPct val="0"/>
              </a:spcAft>
              <a:defRPr>
                <a:solidFill>
                  <a:schemeClr val="tx1"/>
                </a:solidFill>
                <a:latin typeface="Segoe UI" panose="020B0502040204020203" pitchFamily="34" charset="0"/>
              </a:defRPr>
            </a:lvl7pPr>
            <a:lvl8pPr marL="3429000" indent="-228600" eaLnBrk="0" fontAlgn="base" hangingPunct="0">
              <a:spcBef>
                <a:spcPct val="0"/>
              </a:spcBef>
              <a:spcAft>
                <a:spcPct val="0"/>
              </a:spcAft>
              <a:defRPr>
                <a:solidFill>
                  <a:schemeClr val="tx1"/>
                </a:solidFill>
                <a:latin typeface="Segoe UI" panose="020B0502040204020203" pitchFamily="34" charset="0"/>
              </a:defRPr>
            </a:lvl8pPr>
            <a:lvl9pPr marL="3886200" indent="-228600" eaLnBrk="0" fontAlgn="base" hangingPunct="0">
              <a:spcBef>
                <a:spcPct val="0"/>
              </a:spcBef>
              <a:spcAft>
                <a:spcPct val="0"/>
              </a:spcAft>
              <a:defRPr>
                <a:solidFill>
                  <a:schemeClr val="tx1"/>
                </a:solidFill>
                <a:latin typeface="Segoe UI" panose="020B0502040204020203" pitchFamily="34" charset="0"/>
              </a:defRPr>
            </a:lvl9pPr>
          </a:lstStyle>
          <a:p>
            <a:pPr eaLnBrk="1" hangingPunct="1">
              <a:defRPr/>
            </a:pPr>
            <a:endParaRPr lang="en-US">
              <a:solidFill>
                <a:srgbClr val="000000"/>
              </a:solidFill>
            </a:endParaRPr>
          </a:p>
        </p:txBody>
      </p:sp>
      <p:sp>
        <p:nvSpPr>
          <p:cNvPr id="11" name="Title Placeholder 1"/>
          <p:cNvSpPr>
            <a:spLocks noGrp="1"/>
          </p:cNvSpPr>
          <p:nvPr>
            <p:ph type="title"/>
          </p:nvPr>
        </p:nvSpPr>
        <p:spPr bwMode="auto">
          <a:xfrm>
            <a:off x="820738" y="83185"/>
            <a:ext cx="10515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p>
        </p:txBody>
      </p:sp>
      <p:sp>
        <p:nvSpPr>
          <p:cNvPr id="8" name="Date Placeholder 3"/>
          <p:cNvSpPr>
            <a:spLocks noGrp="1"/>
          </p:cNvSpPr>
          <p:nvPr>
            <p:ph type="dt" sz="half" idx="10"/>
          </p:nvPr>
        </p:nvSpPr>
        <p:spPr>
          <a:xfrm>
            <a:off x="11198225" y="509588"/>
            <a:ext cx="1046163" cy="263525"/>
          </a:xfrm>
        </p:spPr>
        <p:txBody>
          <a:bodyPr/>
          <a:lstStyle>
            <a:lvl1pPr algn="ctr">
              <a:defRPr sz="1600" b="1">
                <a:solidFill>
                  <a:srgbClr val="FF0000"/>
                </a:solidFill>
              </a:defRPr>
            </a:lvl1pPr>
          </a:lstStyle>
          <a:p>
            <a:pPr>
              <a:defRPr/>
            </a:pPr>
            <a:fld id="{13821897-1AD6-460E-AF70-426D4C3E34DA}" type="datetime12">
              <a:rPr lang="en-US"/>
              <a:pPr>
                <a:defRPr/>
              </a:pPr>
              <a:t>6:53 AM</a:t>
            </a:fld>
            <a:endParaRPr lang="en-US" dirty="0"/>
          </a:p>
        </p:txBody>
      </p:sp>
      <p:sp>
        <p:nvSpPr>
          <p:cNvPr id="9" name="Footer Placeholder 4"/>
          <p:cNvSpPr>
            <a:spLocks noGrp="1"/>
          </p:cNvSpPr>
          <p:nvPr>
            <p:ph type="ftr" sz="quarter" idx="11"/>
          </p:nvPr>
        </p:nvSpPr>
        <p:spPr>
          <a:xfrm>
            <a:off x="273050" y="6600825"/>
            <a:ext cx="11488738" cy="312738"/>
          </a:xfrm>
        </p:spPr>
        <p:txBody>
          <a:bodyPr/>
          <a:lstStyle>
            <a:lvl1pPr algn="l">
              <a:defRPr b="1">
                <a:solidFill>
                  <a:srgbClr val="6600CC"/>
                </a:solidFill>
                <a:latin typeface="Times New Roman" pitchFamily="18" charset="0"/>
                <a:cs typeface="Times New Roman" pitchFamily="18" charset="0"/>
              </a:defRPr>
            </a:lvl1pPr>
          </a:lstStyle>
          <a:p>
            <a:pPr>
              <a:defRPr/>
            </a:pPr>
            <a:r>
              <a:rPr lang="en-US"/>
              <a:t>Hội nghị tổng kết năm học 2012-2013 và triển khai NV năm học 2013-2014 – Cấp THCS</a:t>
            </a:r>
          </a:p>
        </p:txBody>
      </p:sp>
      <p:sp>
        <p:nvSpPr>
          <p:cNvPr id="10" name="Slide Number Placeholder 5"/>
          <p:cNvSpPr>
            <a:spLocks noGrp="1"/>
          </p:cNvSpPr>
          <p:nvPr>
            <p:ph type="sldNum" sz="quarter" idx="12"/>
          </p:nvPr>
        </p:nvSpPr>
        <p:spPr>
          <a:xfrm>
            <a:off x="11179175" y="88900"/>
            <a:ext cx="1035050" cy="469900"/>
          </a:xfrm>
        </p:spPr>
        <p:txBody>
          <a:bodyPr wrap="square" numCol="1" anchorCtr="0" compatLnSpc="1">
            <a:prstTxWarp prst="textNoShape">
              <a:avLst/>
            </a:prstTxWarp>
          </a:bodyPr>
          <a:lstStyle>
            <a:lvl1pPr algn="ctr" fontAlgn="base">
              <a:spcBef>
                <a:spcPct val="0"/>
              </a:spcBef>
              <a:spcAft>
                <a:spcPct val="0"/>
              </a:spcAft>
              <a:defRPr sz="1800" b="1" smtClean="0">
                <a:solidFill>
                  <a:srgbClr val="FF0000"/>
                </a:solidFill>
              </a:defRPr>
            </a:lvl1pPr>
          </a:lstStyle>
          <a:p>
            <a:fld id="{53618ED1-F2BF-4CF9-BAF7-51CD5D3C4949}" type="slidenum">
              <a:rPr lang="en-US" altLang="vi-VN"/>
              <a:pPr/>
              <a:t>‹#›</a:t>
            </a:fld>
            <a:endParaRPr lang="en-US" altLang="vi-VN"/>
          </a:p>
        </p:txBody>
      </p:sp>
    </p:spTree>
    <p:extLst>
      <p:ext uri="{BB962C8B-B14F-4D97-AF65-F5344CB8AC3E}">
        <p14:creationId xmlns:p14="http://schemas.microsoft.com/office/powerpoint/2010/main" val="3409837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18479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D14AF21-D5E4-48B8-9B03-490FAF63D9F1}" type="datetime12">
              <a:rPr lang="en-US" smtClean="0"/>
              <a:pPr>
                <a:defRPr/>
              </a:pPr>
              <a:t>6:53 AM</a:t>
            </a:fld>
            <a:endParaRPr lang="en-US"/>
          </a:p>
        </p:txBody>
      </p:sp>
      <p:sp>
        <p:nvSpPr>
          <p:cNvPr id="5" name="Footer Placeholder 4"/>
          <p:cNvSpPr>
            <a:spLocks noGrp="1"/>
          </p:cNvSpPr>
          <p:nvPr>
            <p:ph type="ftr" sz="quarter" idx="11"/>
          </p:nvPr>
        </p:nvSpPr>
        <p:spPr/>
        <p:txBody>
          <a:bodyPr/>
          <a:lstStyle/>
          <a:p>
            <a:pPr>
              <a:defRPr/>
            </a:pPr>
            <a:r>
              <a:rPr lang="en-US"/>
              <a:t>Hội nghị tổng kết năm học 2012-2013 và triển khai NV năm học 2013-2014 – Cấp THCS</a:t>
            </a:r>
          </a:p>
        </p:txBody>
      </p:sp>
      <p:sp>
        <p:nvSpPr>
          <p:cNvPr id="6" name="Slide Number Placeholder 5"/>
          <p:cNvSpPr>
            <a:spLocks noGrp="1"/>
          </p:cNvSpPr>
          <p:nvPr>
            <p:ph type="sldNum" sz="quarter" idx="12"/>
          </p:nvPr>
        </p:nvSpPr>
        <p:spPr/>
        <p:txBody>
          <a:bodyPr/>
          <a:lstStyle/>
          <a:p>
            <a:pPr>
              <a:defRPr/>
            </a:pPr>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164507"/>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D14AF21-D5E4-48B8-9B03-490FAF63D9F1}" type="datetime12">
              <a:rPr lang="en-US" smtClean="0"/>
              <a:pPr>
                <a:defRPr/>
              </a:pPr>
              <a:t>6:53 AM</a:t>
            </a:fld>
            <a:endParaRPr lang="en-US"/>
          </a:p>
        </p:txBody>
      </p:sp>
      <p:sp>
        <p:nvSpPr>
          <p:cNvPr id="6" name="Footer Placeholder 5"/>
          <p:cNvSpPr>
            <a:spLocks noGrp="1"/>
          </p:cNvSpPr>
          <p:nvPr>
            <p:ph type="ftr" sz="quarter" idx="11"/>
          </p:nvPr>
        </p:nvSpPr>
        <p:spPr/>
        <p:txBody>
          <a:bodyPr/>
          <a:lstStyle/>
          <a:p>
            <a:pPr>
              <a:defRPr/>
            </a:pPr>
            <a:r>
              <a:rPr lang="en-US"/>
              <a:t>Hội nghị tổng kết năm học 2012-2013 và triển khai NV năm học 2013-2014 – Cấp THCS</a:t>
            </a:r>
          </a:p>
        </p:txBody>
      </p:sp>
      <p:sp>
        <p:nvSpPr>
          <p:cNvPr id="7" name="Slide Number Placeholder 6"/>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569269911"/>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D14AF21-D5E4-48B8-9B03-490FAF63D9F1}" type="datetime12">
              <a:rPr lang="en-US" smtClean="0"/>
              <a:pPr>
                <a:defRPr/>
              </a:pPr>
              <a:t>6:53 AM</a:t>
            </a:fld>
            <a:endParaRPr lang="en-US"/>
          </a:p>
        </p:txBody>
      </p:sp>
      <p:sp>
        <p:nvSpPr>
          <p:cNvPr id="8" name="Footer Placeholder 7"/>
          <p:cNvSpPr>
            <a:spLocks noGrp="1"/>
          </p:cNvSpPr>
          <p:nvPr>
            <p:ph type="ftr" sz="quarter" idx="11"/>
          </p:nvPr>
        </p:nvSpPr>
        <p:spPr/>
        <p:txBody>
          <a:bodyPr/>
          <a:lstStyle/>
          <a:p>
            <a:pPr>
              <a:defRPr/>
            </a:pPr>
            <a:r>
              <a:rPr lang="en-US"/>
              <a:t>Hội nghị tổng kết năm học 2012-2013 và triển khai NV năm học 2013-2014 – Cấp THCS</a:t>
            </a:r>
          </a:p>
        </p:txBody>
      </p:sp>
      <p:sp>
        <p:nvSpPr>
          <p:cNvPr id="9" name="Slide Number Placeholder 8"/>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2421097482"/>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0D14AF21-D5E4-48B8-9B03-490FAF63D9F1}" type="datetime12">
              <a:rPr lang="en-US" smtClean="0"/>
              <a:pPr>
                <a:defRPr/>
              </a:pPr>
              <a:t>6:53 AM</a:t>
            </a:fld>
            <a:endParaRPr lang="en-US"/>
          </a:p>
        </p:txBody>
      </p:sp>
      <p:sp>
        <p:nvSpPr>
          <p:cNvPr id="4" name="Footer Placeholder 3"/>
          <p:cNvSpPr>
            <a:spLocks noGrp="1"/>
          </p:cNvSpPr>
          <p:nvPr>
            <p:ph type="ftr" sz="quarter" idx="11"/>
          </p:nvPr>
        </p:nvSpPr>
        <p:spPr/>
        <p:txBody>
          <a:bodyPr/>
          <a:lstStyle/>
          <a:p>
            <a:pPr>
              <a:defRPr/>
            </a:pPr>
            <a:r>
              <a:rPr lang="en-US"/>
              <a:t>Hội nghị tổng kết năm học 2012-2013 và triển khai NV năm học 2013-2014 – Cấp THCS</a:t>
            </a:r>
          </a:p>
        </p:txBody>
      </p:sp>
      <p:sp>
        <p:nvSpPr>
          <p:cNvPr id="5" name="Slide Number Placeholder 4"/>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1333546299"/>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D14AF21-D5E4-48B8-9B03-490FAF63D9F1}" type="datetime12">
              <a:rPr lang="en-US" smtClean="0"/>
              <a:pPr>
                <a:defRPr/>
              </a:pPr>
              <a:t>6:53 AM</a:t>
            </a:fld>
            <a:endParaRPr lang="en-US"/>
          </a:p>
        </p:txBody>
      </p:sp>
      <p:sp>
        <p:nvSpPr>
          <p:cNvPr id="3" name="Footer Placeholder 2"/>
          <p:cNvSpPr>
            <a:spLocks noGrp="1"/>
          </p:cNvSpPr>
          <p:nvPr>
            <p:ph type="ftr" sz="quarter" idx="11"/>
          </p:nvPr>
        </p:nvSpPr>
        <p:spPr/>
        <p:txBody>
          <a:bodyPr/>
          <a:lstStyle/>
          <a:p>
            <a:pPr>
              <a:defRPr/>
            </a:pPr>
            <a:r>
              <a:rPr lang="en-US"/>
              <a:t>Hội nghị tổng kết năm học 2012-2013 và triển khai NV năm học 2013-2014 – Cấp THCS</a:t>
            </a:r>
          </a:p>
        </p:txBody>
      </p:sp>
      <p:sp>
        <p:nvSpPr>
          <p:cNvPr id="4" name="Slide Number Placeholder 3"/>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364481388"/>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D14AF21-D5E4-48B8-9B03-490FAF63D9F1}" type="datetime12">
              <a:rPr lang="en-US" smtClean="0"/>
              <a:pPr>
                <a:defRPr/>
              </a:pPr>
              <a:t>6:53 AM</a:t>
            </a:fld>
            <a:endParaRPr lang="en-US"/>
          </a:p>
        </p:txBody>
      </p:sp>
      <p:sp>
        <p:nvSpPr>
          <p:cNvPr id="6" name="Footer Placeholder 5"/>
          <p:cNvSpPr>
            <a:spLocks noGrp="1"/>
          </p:cNvSpPr>
          <p:nvPr>
            <p:ph type="ftr" sz="quarter" idx="11"/>
          </p:nvPr>
        </p:nvSpPr>
        <p:spPr/>
        <p:txBody>
          <a:bodyPr/>
          <a:lstStyle/>
          <a:p>
            <a:pPr>
              <a:defRPr/>
            </a:pPr>
            <a:r>
              <a:rPr lang="en-US"/>
              <a:t>Hội nghị tổng kết năm học 2012-2013 và triển khai NV năm học 2013-2014 – Cấp THCS</a:t>
            </a:r>
          </a:p>
        </p:txBody>
      </p:sp>
      <p:sp>
        <p:nvSpPr>
          <p:cNvPr id="7" name="Slide Number Placeholder 6"/>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4044997348"/>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D14AF21-D5E4-48B8-9B03-490FAF63D9F1}" type="datetime12">
              <a:rPr lang="en-US" smtClean="0"/>
              <a:pPr>
                <a:defRPr/>
              </a:pPr>
              <a:t>6:53 AM</a:t>
            </a:fld>
            <a:endParaRPr lang="en-US"/>
          </a:p>
        </p:txBody>
      </p:sp>
      <p:sp>
        <p:nvSpPr>
          <p:cNvPr id="6" name="Footer Placeholder 5"/>
          <p:cNvSpPr>
            <a:spLocks noGrp="1"/>
          </p:cNvSpPr>
          <p:nvPr>
            <p:ph type="ftr" sz="quarter" idx="11"/>
          </p:nvPr>
        </p:nvSpPr>
        <p:spPr/>
        <p:txBody>
          <a:bodyPr/>
          <a:lstStyle/>
          <a:p>
            <a:pPr>
              <a:defRPr/>
            </a:pPr>
            <a:r>
              <a:rPr lang="en-US"/>
              <a:t>Hội nghị tổng kết năm học 2012-2013 và triển khai NV năm học 2013-2014 – Cấp THCS</a:t>
            </a:r>
          </a:p>
        </p:txBody>
      </p:sp>
      <p:sp>
        <p:nvSpPr>
          <p:cNvPr id="7" name="Slide Number Placeholder 6"/>
          <p:cNvSpPr>
            <a:spLocks noGrp="1"/>
          </p:cNvSpPr>
          <p:nvPr>
            <p:ph type="sldNum" sz="quarter" idx="12"/>
          </p:nvPr>
        </p:nvSpPr>
        <p:spPr/>
        <p:txBody>
          <a:bodyPr/>
          <a:lstStyle/>
          <a:p>
            <a:pPr>
              <a:defRPr/>
            </a:pPr>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143300"/>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D14AF21-D5E4-48B8-9B03-490FAF63D9F1}" type="datetime12">
              <a:rPr lang="en-US" smtClean="0"/>
              <a:pPr>
                <a:defRPr/>
              </a:pPr>
              <a:t>6:53 AM</a:t>
            </a:fld>
            <a:endParaRPr lang="en-US"/>
          </a:p>
        </p:txBody>
      </p:sp>
      <p:sp>
        <p:nvSpPr>
          <p:cNvPr id="5" name="Footer Placeholder 4"/>
          <p:cNvSpPr>
            <a:spLocks noGrp="1"/>
          </p:cNvSpPr>
          <p:nvPr>
            <p:ph type="ftr" sz="quarter" idx="11"/>
          </p:nvPr>
        </p:nvSpPr>
        <p:spPr/>
        <p:txBody>
          <a:bodyPr/>
          <a:lstStyle/>
          <a:p>
            <a:pPr>
              <a:defRPr/>
            </a:pPr>
            <a:r>
              <a:rPr lang="en-US"/>
              <a:t>Hội nghị tổng kết năm học 2012-2013 và triển khai NV năm học 2013-2014 – Cấp THCS</a:t>
            </a:r>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947303205"/>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0D14AF21-D5E4-48B8-9B03-490FAF63D9F1}" type="datetime12">
              <a:rPr lang="en-US" smtClean="0"/>
              <a:pPr>
                <a:defRPr/>
              </a:pPr>
              <a:t>6:53 AM</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r>
              <a:rPr lang="en-US"/>
              <a:t>Hội nghị tổng kết năm học 2012-2013 và triển khai NV năm học 2013-2014 – Cấp THCS</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endParaRPr lang="en-US"/>
          </a:p>
        </p:txBody>
      </p:sp>
      <p:sp>
        <p:nvSpPr>
          <p:cNvPr id="8" name="Oval 7"/>
          <p:cNvSpPr/>
          <p:nvPr userDrawn="1"/>
        </p:nvSpPr>
        <p:spPr>
          <a:xfrm>
            <a:off x="11476038" y="107950"/>
            <a:ext cx="442912" cy="40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p:cNvCxnSpPr/>
          <p:nvPr userDrawn="1"/>
        </p:nvCxnSpPr>
        <p:spPr>
          <a:xfrm>
            <a:off x="11336338" y="750888"/>
            <a:ext cx="787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4"/>
          <p:cNvSpPr txBox="1">
            <a:spLocks noChangeArrowheads="1"/>
          </p:cNvSpPr>
          <p:nvPr userDrawn="1"/>
        </p:nvSpPr>
        <p:spPr bwMode="gray">
          <a:xfrm>
            <a:off x="0" y="838200"/>
            <a:ext cx="12192000" cy="76200"/>
          </a:xfrm>
          <a:prstGeom prst="rect">
            <a:avLst/>
          </a:prstGeom>
          <a:solidFill>
            <a:srgbClr val="CC3300"/>
          </a:solidFill>
          <a:ln w="9525">
            <a:noFill/>
            <a:miter lim="800000"/>
            <a:headEnd/>
            <a:tailEnd/>
          </a:ln>
          <a:effectLst/>
        </p:spPr>
        <p:txBody>
          <a:bodyPr/>
          <a:lstStyle>
            <a:lvl1pPr>
              <a:defRPr sz="1000" b="1">
                <a:solidFill>
                  <a:schemeClr val="bg1"/>
                </a:solidFill>
                <a:latin typeface="+mj-lt"/>
              </a:defRPr>
            </a:lvl1pPr>
          </a:lstStyle>
          <a:p>
            <a:pPr>
              <a:defRPr/>
            </a:pPr>
            <a:endParaRPr lang="en-US">
              <a:solidFill>
                <a:srgbClr val="FFFFFF"/>
              </a:solidFill>
              <a:latin typeface="Verdana"/>
            </a:endParaRPr>
          </a:p>
        </p:txBody>
      </p:sp>
      <p:sp>
        <p:nvSpPr>
          <p:cNvPr id="11" name="Rectangle 15"/>
          <p:cNvSpPr>
            <a:spLocks noChangeArrowheads="1"/>
          </p:cNvSpPr>
          <p:nvPr userDrawn="1"/>
        </p:nvSpPr>
        <p:spPr bwMode="ltGray">
          <a:xfrm>
            <a:off x="0" y="0"/>
            <a:ext cx="11239500" cy="836613"/>
          </a:xfrm>
          <a:prstGeom prst="rect">
            <a:avLst/>
          </a:prstGeom>
          <a:gradFill rotWithShape="1">
            <a:gsLst>
              <a:gs pos="0">
                <a:srgbClr val="0A1944"/>
              </a:gs>
              <a:gs pos="50000">
                <a:srgbClr val="163794"/>
              </a:gs>
              <a:gs pos="100000">
                <a:srgbClr val="0A194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eaLnBrk="0" fontAlgn="base" hangingPunct="0">
              <a:spcBef>
                <a:spcPct val="0"/>
              </a:spcBef>
              <a:spcAft>
                <a:spcPct val="0"/>
              </a:spcAft>
              <a:defRPr>
                <a:solidFill>
                  <a:schemeClr val="tx1"/>
                </a:solidFill>
                <a:latin typeface="Segoe UI" panose="020B0502040204020203" pitchFamily="34" charset="0"/>
              </a:defRPr>
            </a:lvl6pPr>
            <a:lvl7pPr marL="2971800" indent="-228600" eaLnBrk="0" fontAlgn="base" hangingPunct="0">
              <a:spcBef>
                <a:spcPct val="0"/>
              </a:spcBef>
              <a:spcAft>
                <a:spcPct val="0"/>
              </a:spcAft>
              <a:defRPr>
                <a:solidFill>
                  <a:schemeClr val="tx1"/>
                </a:solidFill>
                <a:latin typeface="Segoe UI" panose="020B0502040204020203" pitchFamily="34" charset="0"/>
              </a:defRPr>
            </a:lvl7pPr>
            <a:lvl8pPr marL="3429000" indent="-228600" eaLnBrk="0" fontAlgn="base" hangingPunct="0">
              <a:spcBef>
                <a:spcPct val="0"/>
              </a:spcBef>
              <a:spcAft>
                <a:spcPct val="0"/>
              </a:spcAft>
              <a:defRPr>
                <a:solidFill>
                  <a:schemeClr val="tx1"/>
                </a:solidFill>
                <a:latin typeface="Segoe UI" panose="020B0502040204020203" pitchFamily="34" charset="0"/>
              </a:defRPr>
            </a:lvl8pPr>
            <a:lvl9pPr marL="3886200" indent="-228600" eaLnBrk="0" fontAlgn="base" hangingPunct="0">
              <a:spcBef>
                <a:spcPct val="0"/>
              </a:spcBef>
              <a:spcAft>
                <a:spcPct val="0"/>
              </a:spcAft>
              <a:defRPr>
                <a:solidFill>
                  <a:schemeClr val="tx1"/>
                </a:solidFill>
                <a:latin typeface="Segoe UI" panose="020B0502040204020203" pitchFamily="34" charset="0"/>
              </a:defRPr>
            </a:lvl9pPr>
          </a:lstStyle>
          <a:p>
            <a:pPr eaLnBrk="1" hangingPunct="1">
              <a:defRPr/>
            </a:pPr>
            <a:endParaRPr lang="en-US">
              <a:solidFill>
                <a:srgbClr val="000000"/>
              </a:solidFill>
            </a:endParaRPr>
          </a:p>
        </p:txBody>
      </p:sp>
      <p:sp>
        <p:nvSpPr>
          <p:cNvPr id="12" name="Date Placeholder 3"/>
          <p:cNvSpPr txBox="1">
            <a:spLocks/>
          </p:cNvSpPr>
          <p:nvPr userDrawn="1"/>
        </p:nvSpPr>
        <p:spPr>
          <a:xfrm>
            <a:off x="11198225" y="509588"/>
            <a:ext cx="1046163" cy="263525"/>
          </a:xfrm>
          <a:prstGeom prst="rect">
            <a:avLst/>
          </a:prstGeom>
        </p:spPr>
        <p:txBody>
          <a:bodyPr/>
          <a:lstStyle>
            <a:defPPr>
              <a:defRPr lang="en-US"/>
            </a:defPPr>
            <a:lvl1pPr algn="ctr" rtl="0" eaLnBrk="0" fontAlgn="base" hangingPunct="0">
              <a:spcBef>
                <a:spcPct val="0"/>
              </a:spcBef>
              <a:spcAft>
                <a:spcPct val="0"/>
              </a:spcAft>
              <a:defRPr sz="1600" b="1" kern="1200">
                <a:solidFill>
                  <a:srgbClr val="FF0000"/>
                </a:solidFill>
                <a:latin typeface="Segoe UI" panose="020B0502040204020203" pitchFamily="34" charset="0"/>
                <a:ea typeface="+mn-ea"/>
                <a:cs typeface="+mn-cs"/>
              </a:defRPr>
            </a:lvl1pPr>
            <a:lvl2pPr marL="457200"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2pPr>
            <a:lvl3pPr marL="914400"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3pPr>
            <a:lvl4pPr marL="1371600"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4pPr>
            <a:lvl5pPr marL="1828800"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5pPr>
            <a:lvl6pPr marL="2286000" algn="l" defTabSz="914400" rtl="0" eaLnBrk="1" latinLnBrk="0" hangingPunct="1">
              <a:defRPr kern="1200">
                <a:solidFill>
                  <a:schemeClr val="tx1"/>
                </a:solidFill>
                <a:latin typeface="Segoe UI" panose="020B0502040204020203" pitchFamily="34" charset="0"/>
                <a:ea typeface="+mn-ea"/>
                <a:cs typeface="+mn-cs"/>
              </a:defRPr>
            </a:lvl6pPr>
            <a:lvl7pPr marL="2743200" algn="l" defTabSz="914400" rtl="0" eaLnBrk="1" latinLnBrk="0" hangingPunct="1">
              <a:defRPr kern="1200">
                <a:solidFill>
                  <a:schemeClr val="tx1"/>
                </a:solidFill>
                <a:latin typeface="Segoe UI" panose="020B0502040204020203" pitchFamily="34" charset="0"/>
                <a:ea typeface="+mn-ea"/>
                <a:cs typeface="+mn-cs"/>
              </a:defRPr>
            </a:lvl7pPr>
            <a:lvl8pPr marL="3200400" algn="l" defTabSz="914400" rtl="0" eaLnBrk="1" latinLnBrk="0" hangingPunct="1">
              <a:defRPr kern="1200">
                <a:solidFill>
                  <a:schemeClr val="tx1"/>
                </a:solidFill>
                <a:latin typeface="Segoe UI" panose="020B0502040204020203" pitchFamily="34" charset="0"/>
                <a:ea typeface="+mn-ea"/>
                <a:cs typeface="+mn-cs"/>
              </a:defRPr>
            </a:lvl8pPr>
            <a:lvl9pPr marL="3657600" algn="l" defTabSz="914400" rtl="0" eaLnBrk="1" latinLnBrk="0" hangingPunct="1">
              <a:defRPr kern="1200">
                <a:solidFill>
                  <a:schemeClr val="tx1"/>
                </a:solidFill>
                <a:latin typeface="Segoe UI" panose="020B0502040204020203" pitchFamily="34" charset="0"/>
                <a:ea typeface="+mn-ea"/>
                <a:cs typeface="+mn-cs"/>
              </a:defRPr>
            </a:lvl9pPr>
          </a:lstStyle>
          <a:p>
            <a:pPr>
              <a:defRPr/>
            </a:pPr>
            <a:fld id="{A5BA8F2F-41AB-4584-8158-E82C5567DF1B}" type="datetime12">
              <a:rPr lang="en-US" sz="1400" smtClean="0"/>
              <a:pPr>
                <a:defRPr/>
              </a:pPr>
              <a:t>6:53 AM</a:t>
            </a:fld>
            <a:endParaRPr lang="en-US" sz="1400" dirty="0"/>
          </a:p>
        </p:txBody>
      </p:sp>
      <p:sp>
        <p:nvSpPr>
          <p:cNvPr id="13" name="Slide Number Placeholder 5"/>
          <p:cNvSpPr txBox="1">
            <a:spLocks/>
          </p:cNvSpPr>
          <p:nvPr userDrawn="1"/>
        </p:nvSpPr>
        <p:spPr>
          <a:xfrm>
            <a:off x="11179175" y="88900"/>
            <a:ext cx="1035050" cy="469900"/>
          </a:xfrm>
          <a:prstGeom prst="rect">
            <a:avLst/>
          </a:prstGeom>
        </p:spPr>
        <p:txBody>
          <a:bodyP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eaLnBrk="0" fontAlgn="base" hangingPunct="0">
              <a:spcBef>
                <a:spcPct val="0"/>
              </a:spcBef>
              <a:spcAft>
                <a:spcPct val="0"/>
              </a:spcAft>
              <a:defRPr>
                <a:solidFill>
                  <a:schemeClr val="tx1"/>
                </a:solidFill>
                <a:latin typeface="Segoe UI" panose="020B0502040204020203" pitchFamily="34" charset="0"/>
              </a:defRPr>
            </a:lvl6pPr>
            <a:lvl7pPr marL="2971800" indent="-228600" eaLnBrk="0" fontAlgn="base" hangingPunct="0">
              <a:spcBef>
                <a:spcPct val="0"/>
              </a:spcBef>
              <a:spcAft>
                <a:spcPct val="0"/>
              </a:spcAft>
              <a:defRPr>
                <a:solidFill>
                  <a:schemeClr val="tx1"/>
                </a:solidFill>
                <a:latin typeface="Segoe UI" panose="020B0502040204020203" pitchFamily="34" charset="0"/>
              </a:defRPr>
            </a:lvl7pPr>
            <a:lvl8pPr marL="3429000" indent="-228600" eaLnBrk="0" fontAlgn="base" hangingPunct="0">
              <a:spcBef>
                <a:spcPct val="0"/>
              </a:spcBef>
              <a:spcAft>
                <a:spcPct val="0"/>
              </a:spcAft>
              <a:defRPr>
                <a:solidFill>
                  <a:schemeClr val="tx1"/>
                </a:solidFill>
                <a:latin typeface="Segoe UI" panose="020B0502040204020203" pitchFamily="34" charset="0"/>
              </a:defRPr>
            </a:lvl8pPr>
            <a:lvl9pPr marL="3886200" indent="-228600" eaLnBrk="0" fontAlgn="base" hangingPunct="0">
              <a:spcBef>
                <a:spcPct val="0"/>
              </a:spcBef>
              <a:spcAft>
                <a:spcPct val="0"/>
              </a:spcAft>
              <a:defRPr>
                <a:solidFill>
                  <a:schemeClr val="tx1"/>
                </a:solidFill>
                <a:latin typeface="Segoe UI" panose="020B0502040204020203" pitchFamily="34" charset="0"/>
              </a:defRPr>
            </a:lvl9pPr>
          </a:lstStyle>
          <a:p>
            <a:pPr algn="ctr"/>
            <a:fld id="{61250464-D894-4DAF-82FE-34DB12C19771}" type="slidenum">
              <a:rPr lang="en-US" altLang="vi-VN" b="1">
                <a:solidFill>
                  <a:srgbClr val="FF0000"/>
                </a:solidFill>
              </a:rPr>
              <a:pPr algn="ctr"/>
              <a:t>‹#›</a:t>
            </a:fld>
            <a:endParaRPr lang="en-US" altLang="vi-VN" b="1">
              <a:solidFill>
                <a:srgbClr val="FF0000"/>
              </a:solidFill>
            </a:endParaRPr>
          </a:p>
        </p:txBody>
      </p:sp>
    </p:spTree>
    <p:extLst>
      <p:ext uri="{BB962C8B-B14F-4D97-AF65-F5344CB8AC3E}">
        <p14:creationId xmlns:p14="http://schemas.microsoft.com/office/powerpoint/2010/main" val="130080278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74850"/>
            <a:ext cx="12192000" cy="306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1"/>
          <p:cNvSpPr>
            <a:spLocks noGrp="1"/>
          </p:cNvSpPr>
          <p:nvPr>
            <p:ph type="title"/>
          </p:nvPr>
        </p:nvSpPr>
        <p:spPr>
          <a:xfrm>
            <a:off x="838200" y="233916"/>
            <a:ext cx="10515600" cy="707472"/>
          </a:xfrm>
        </p:spPr>
        <p:txBody>
          <a:bodyPr/>
          <a:lstStyle/>
          <a:p>
            <a:pPr algn="ctr" eaLnBrk="1" hangingPunct="1">
              <a:spcBef>
                <a:spcPts val="600"/>
              </a:spcBef>
            </a:pPr>
            <a:br>
              <a:rPr lang="en-US" altLang="vi-VN" sz="2000" b="1" dirty="0">
                <a:solidFill>
                  <a:schemeClr val="accent6">
                    <a:lumMod val="20000"/>
                    <a:lumOff val="80000"/>
                  </a:schemeClr>
                </a:solidFill>
                <a:latin typeface="Arial" panose="020B0604020202020204" pitchFamily="34" charset="0"/>
                <a:cs typeface="Arial" panose="020B0604020202020204" pitchFamily="34" charset="0"/>
              </a:rPr>
            </a:br>
            <a:endParaRPr lang="en-US" altLang="vi-VN" sz="1600" b="1" dirty="0">
              <a:solidFill>
                <a:schemeClr val="accent6">
                  <a:lumMod val="20000"/>
                  <a:lumOff val="80000"/>
                </a:schemeClr>
              </a:solidFill>
              <a:latin typeface="Arial" panose="020B0604020202020204" pitchFamily="34" charset="0"/>
              <a:cs typeface="Arial" panose="020B0604020202020204" pitchFamily="34" charset="0"/>
            </a:endParaRPr>
          </a:p>
        </p:txBody>
      </p:sp>
      <p:cxnSp>
        <p:nvCxnSpPr>
          <p:cNvPr id="5" name="Straight Connector 4"/>
          <p:cNvCxnSpPr/>
          <p:nvPr/>
        </p:nvCxnSpPr>
        <p:spPr>
          <a:xfrm>
            <a:off x="4319588" y="835025"/>
            <a:ext cx="3689350" cy="0"/>
          </a:xfrm>
          <a:prstGeom prst="line">
            <a:avLst/>
          </a:prstGeom>
        </p:spPr>
        <p:style>
          <a:lnRef idx="3">
            <a:schemeClr val="dk1"/>
          </a:lnRef>
          <a:fillRef idx="0">
            <a:schemeClr val="dk1"/>
          </a:fillRef>
          <a:effectRef idx="2">
            <a:schemeClr val="dk1"/>
          </a:effectRef>
          <a:fontRef idx="minor">
            <a:schemeClr val="tx1"/>
          </a:fontRef>
        </p:style>
      </p:cxnSp>
      <p:sp>
        <p:nvSpPr>
          <p:cNvPr id="7172" name="TextBox 5"/>
          <p:cNvSpPr txBox="1">
            <a:spLocks noChangeArrowheads="1"/>
          </p:cNvSpPr>
          <p:nvPr/>
        </p:nvSpPr>
        <p:spPr bwMode="auto">
          <a:xfrm>
            <a:off x="1277006" y="2459410"/>
            <a:ext cx="10914994" cy="2239074"/>
          </a:xfrm>
          <a:prstGeom prst="rect">
            <a:avLst/>
          </a:prstGeom>
          <a:noFill/>
          <a:ln w="9525">
            <a:noFill/>
            <a:miter lim="800000"/>
            <a:headEnd/>
            <a:tailEnd/>
          </a:ln>
        </p:spPr>
        <p:txBody>
          <a:bodyPr wrap="square">
            <a:spAutoFit/>
          </a:bodyPr>
          <a:lstStyle/>
          <a:p>
            <a:pPr algn="ctr" eaLnBrk="1" hangingPunct="1">
              <a:spcBef>
                <a:spcPts val="1200"/>
              </a:spcBef>
              <a:spcAft>
                <a:spcPts val="600"/>
              </a:spcAft>
              <a:defRPr/>
            </a:pPr>
            <a:endParaRPr lang="en-US" sz="600" b="1" dirty="0">
              <a:solidFill>
                <a:schemeClr val="accent1">
                  <a:lumMod val="50000"/>
                </a:schemeClr>
              </a:solidFill>
              <a:latin typeface="Arial" charset="0"/>
              <a:cs typeface="Arial" charset="0"/>
            </a:endParaRPr>
          </a:p>
          <a:p>
            <a:pPr algn="ctr" eaLnBrk="1" hangingPunct="1">
              <a:spcBef>
                <a:spcPts val="100"/>
              </a:spcBef>
              <a:spcAft>
                <a:spcPts val="100"/>
              </a:spcAft>
              <a:defRPr/>
            </a:pPr>
            <a:r>
              <a:rPr lang="en-US" sz="3600" b="1" dirty="0">
                <a:solidFill>
                  <a:srgbClr val="FFFF00"/>
                </a:solidFill>
                <a:latin typeface="Arial" charset="0"/>
                <a:cs typeface="Arial" charset="0"/>
              </a:rPr>
              <a:t>TẬP HUẤN</a:t>
            </a:r>
            <a:endParaRPr lang="vi-VN" sz="3600" b="1" dirty="0">
              <a:solidFill>
                <a:srgbClr val="FFFF00"/>
              </a:solidFill>
              <a:latin typeface="Arial" charset="0"/>
              <a:cs typeface="Arial" charset="0"/>
            </a:endParaRPr>
          </a:p>
          <a:p>
            <a:pPr algn="ctr" eaLnBrk="1" hangingPunct="1">
              <a:spcBef>
                <a:spcPts val="100"/>
              </a:spcBef>
              <a:spcAft>
                <a:spcPts val="100"/>
              </a:spcAft>
              <a:defRPr/>
            </a:pPr>
            <a:r>
              <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CÔNG TÁC ĐĂNG KÝ DỰ THI, </a:t>
            </a:r>
            <a:br>
              <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KỲ THI TUYỂN SINH VÀO LỚP 10</a:t>
            </a:r>
            <a:br>
              <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TRUNG HỌC PHỔ THÔNG NĂM HỌC 2023-2023</a:t>
            </a:r>
            <a:br>
              <a:rPr lang="vi-VN" sz="3200" b="1" dirty="0">
                <a:solidFill>
                  <a:srgbClr val="FFFF00"/>
                </a:solidFill>
                <a:latin typeface="Arial" charset="0"/>
                <a:cs typeface="Arial" charset="0"/>
              </a:rPr>
            </a:br>
            <a:endParaRPr lang="en-US" sz="500" dirty="0">
              <a:solidFill>
                <a:srgbClr val="FFFF00"/>
              </a:solidFill>
              <a:latin typeface="Franklin Gothic Demi" panose="020B0703020102020204" pitchFamily="34" charset="0"/>
              <a:cs typeface="Arial" charset="0"/>
            </a:endParaRPr>
          </a:p>
        </p:txBody>
      </p:sp>
      <p:sp>
        <p:nvSpPr>
          <p:cNvPr id="5126" name="TextBox 6"/>
          <p:cNvSpPr txBox="1">
            <a:spLocks noChangeArrowheads="1"/>
          </p:cNvSpPr>
          <p:nvPr/>
        </p:nvSpPr>
        <p:spPr bwMode="auto">
          <a:xfrm>
            <a:off x="6164263" y="5323813"/>
            <a:ext cx="5445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eaLnBrk="0" fontAlgn="base" hangingPunct="0">
              <a:spcBef>
                <a:spcPct val="0"/>
              </a:spcBef>
              <a:spcAft>
                <a:spcPct val="0"/>
              </a:spcAft>
              <a:defRPr>
                <a:solidFill>
                  <a:schemeClr val="tx1"/>
                </a:solidFill>
                <a:latin typeface="Segoe UI" panose="020B0502040204020203" pitchFamily="34" charset="0"/>
              </a:defRPr>
            </a:lvl6pPr>
            <a:lvl7pPr marL="2971800" indent="-228600" eaLnBrk="0" fontAlgn="base" hangingPunct="0">
              <a:spcBef>
                <a:spcPct val="0"/>
              </a:spcBef>
              <a:spcAft>
                <a:spcPct val="0"/>
              </a:spcAft>
              <a:defRPr>
                <a:solidFill>
                  <a:schemeClr val="tx1"/>
                </a:solidFill>
                <a:latin typeface="Segoe UI" panose="020B0502040204020203" pitchFamily="34" charset="0"/>
              </a:defRPr>
            </a:lvl7pPr>
            <a:lvl8pPr marL="3429000" indent="-228600" eaLnBrk="0" fontAlgn="base" hangingPunct="0">
              <a:spcBef>
                <a:spcPct val="0"/>
              </a:spcBef>
              <a:spcAft>
                <a:spcPct val="0"/>
              </a:spcAft>
              <a:defRPr>
                <a:solidFill>
                  <a:schemeClr val="tx1"/>
                </a:solidFill>
                <a:latin typeface="Segoe UI" panose="020B0502040204020203" pitchFamily="34" charset="0"/>
              </a:defRPr>
            </a:lvl8pPr>
            <a:lvl9pPr marL="3886200" indent="-228600" eaLnBrk="0" fontAlgn="base" hangingPunct="0">
              <a:spcBef>
                <a:spcPct val="0"/>
              </a:spcBef>
              <a:spcAft>
                <a:spcPct val="0"/>
              </a:spcAft>
              <a:defRPr>
                <a:solidFill>
                  <a:schemeClr val="tx1"/>
                </a:solidFill>
                <a:latin typeface="Segoe UI" panose="020B0502040204020203" pitchFamily="34" charset="0"/>
              </a:defRPr>
            </a:lvl9pPr>
          </a:lstStyle>
          <a:p>
            <a:pPr algn="r" eaLnBrk="1" hangingPunct="1"/>
            <a:r>
              <a:rPr lang="en-US" altLang="vi-VN" sz="2000" b="1" i="1" dirty="0">
                <a:solidFill>
                  <a:srgbClr val="000099"/>
                </a:solidFill>
                <a:latin typeface="MS Reference Sans Serif" panose="020B0604030504040204" pitchFamily="34" charset="0"/>
                <a:cs typeface="Times New Roman" panose="02020603050405020304" pitchFamily="18" charset="0"/>
              </a:rPr>
              <a:t>Hải Phòng, ngày 21 tháng 4 năm 2023</a:t>
            </a:r>
            <a:endParaRPr lang="en-US" altLang="vi-VN" sz="2400" b="1" i="1" dirty="0">
              <a:solidFill>
                <a:srgbClr val="000099"/>
              </a:solidFill>
              <a:latin typeface="MS Reference Sans Serif" panose="020B060403050404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534C641E-E5F8-4948-AB5F-934596A616A9}"/>
              </a:ext>
            </a:extLst>
          </p:cNvPr>
          <p:cNvSpPr txBox="1">
            <a:spLocks/>
          </p:cNvSpPr>
          <p:nvPr/>
        </p:nvSpPr>
        <p:spPr bwMode="auto">
          <a:xfrm>
            <a:off x="838200" y="233916"/>
            <a:ext cx="10515600" cy="70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fontAlgn="auto">
              <a:spcBef>
                <a:spcPts val="600"/>
              </a:spcBef>
              <a:spcAft>
                <a:spcPts val="0"/>
              </a:spcAft>
            </a:pPr>
            <a:r>
              <a:rPr lang="en-US" altLang="vi-VN" sz="2400" b="1">
                <a:solidFill>
                  <a:schemeClr val="accent6">
                    <a:lumMod val="20000"/>
                    <a:lumOff val="80000"/>
                  </a:schemeClr>
                </a:solidFill>
                <a:latin typeface="Arial" panose="020B0604020202020204" pitchFamily="34" charset="0"/>
                <a:cs typeface="Arial" panose="020B0604020202020204" pitchFamily="34" charset="0"/>
              </a:rPr>
              <a:t>SỞ GIÁO DỤC VÀ ĐÀO TẠO HẢI PHÒNG</a:t>
            </a:r>
            <a:br>
              <a:rPr lang="en-US" altLang="vi-VN" sz="2000" b="1">
                <a:solidFill>
                  <a:schemeClr val="accent6">
                    <a:lumMod val="20000"/>
                    <a:lumOff val="80000"/>
                  </a:schemeClr>
                </a:solidFill>
                <a:latin typeface="Arial" panose="020B0604020202020204" pitchFamily="34" charset="0"/>
                <a:cs typeface="Arial" panose="020B0604020202020204" pitchFamily="34" charset="0"/>
              </a:rPr>
            </a:br>
            <a:endParaRPr lang="en-US" altLang="vi-VN" sz="1600" b="1">
              <a:solidFill>
                <a:schemeClr val="accent6">
                  <a:lumMod val="20000"/>
                  <a:lumOff val="80000"/>
                </a:scheme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C0E6EDF-6A60-4651-9973-21401B4626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01"/>
            <a:ext cx="1608881" cy="120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Times New Roman" panose="02020603050405020304" pitchFamily="18" charset="0"/>
                <a:ea typeface="+mj-ea"/>
                <a:cs typeface="Times New Roman" panose="02020603050405020304" pitchFamily="18" charset="0"/>
              </a:rPr>
              <a:t>PHẦN 2. Tiến trình thực hiện công việc theo thời gian</a:t>
            </a:r>
            <a:endParaRPr lang="vi-VN" sz="2400" b="1" dirty="0">
              <a:solidFill>
                <a:schemeClr val="bg1"/>
              </a:solidFill>
              <a:latin typeface="Times New Roman" panose="02020603050405020304" pitchFamily="18" charset="0"/>
              <a:ea typeface="+mj-ea"/>
              <a:cs typeface="Times New Roman" panose="02020603050405020304" pitchFamily="18" charset="0"/>
            </a:endParaRPr>
          </a:p>
        </p:txBody>
      </p:sp>
      <p:cxnSp>
        <p:nvCxnSpPr>
          <p:cNvPr id="3" name="Straight Connector 2">
            <a:extLst>
              <a:ext uri="{FF2B5EF4-FFF2-40B4-BE49-F238E27FC236}">
                <a16:creationId xmlns:a16="http://schemas.microsoft.com/office/drawing/2014/main" id="{7EB961E7-3412-47D9-8625-DF47EC5D253D}"/>
              </a:ext>
            </a:extLst>
          </p:cNvPr>
          <p:cNvCxnSpPr/>
          <p:nvPr/>
        </p:nvCxnSpPr>
        <p:spPr>
          <a:xfrm>
            <a:off x="418147" y="2474383"/>
            <a:ext cx="1135570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7F5B7-7708-46C6-9BC5-F88EAE28C507}"/>
              </a:ext>
            </a:extLst>
          </p:cNvPr>
          <p:cNvSpPr txBox="1"/>
          <p:nvPr/>
        </p:nvSpPr>
        <p:spPr>
          <a:xfrm>
            <a:off x="371475" y="2532821"/>
            <a:ext cx="11565601" cy="4129207"/>
          </a:xfrm>
          <a:prstGeom prst="rect">
            <a:avLst/>
          </a:prstGeom>
          <a:noFill/>
        </p:spPr>
        <p:txBody>
          <a:bodyPr wrap="square" rtlCol="0">
            <a:spAutoFit/>
          </a:bodyPr>
          <a:lstStyle/>
          <a:p>
            <a:pPr algn="just" fontAlgn="auto">
              <a:lnSpc>
                <a:spcPct val="110000"/>
              </a:lnSpc>
              <a:spcBef>
                <a:spcPts val="400"/>
              </a:spcBef>
              <a:spcAft>
                <a:spcPts val="0"/>
              </a:spcAft>
              <a:buNone/>
            </a:pPr>
            <a:r>
              <a:rPr lang="vi-VN" altLang="vi-VN" sz="2400" b="1" dirty="0">
                <a:solidFill>
                  <a:srgbClr val="000099"/>
                </a:solidFill>
                <a:latin typeface="Times New Roman" panose="02020603050405020304" pitchFamily="18" charset="0"/>
                <a:cs typeface="Times New Roman" panose="02020603050405020304" pitchFamily="18" charset="0"/>
              </a:rPr>
              <a:t>1. </a:t>
            </a:r>
            <a:r>
              <a:rPr lang="en-US" altLang="vi-VN" sz="2400" b="1" dirty="0">
                <a:solidFill>
                  <a:srgbClr val="000099"/>
                </a:solidFill>
                <a:latin typeface="Times New Roman" panose="02020603050405020304" pitchFamily="18" charset="0"/>
                <a:cs typeface="Times New Roman" panose="02020603050405020304" pitchFamily="18" charset="0"/>
              </a:rPr>
              <a:t>H</a:t>
            </a:r>
            <a:r>
              <a:rPr lang="vi-VN" altLang="vi-VN" sz="2400" b="1" dirty="0">
                <a:solidFill>
                  <a:srgbClr val="000099"/>
                </a:solidFill>
                <a:latin typeface="Times New Roman" panose="02020603050405020304" pitchFamily="18" charset="0"/>
                <a:cs typeface="Times New Roman" panose="02020603050405020304" pitchFamily="18" charset="0"/>
              </a:rPr>
              <a:t>ồ sơ</a:t>
            </a:r>
            <a:r>
              <a:rPr lang="en-US" altLang="vi-VN" sz="2400" b="1" dirty="0">
                <a:solidFill>
                  <a:srgbClr val="000099"/>
                </a:solidFill>
                <a:latin typeface="Times New Roman" panose="02020603050405020304" pitchFamily="18" charset="0"/>
                <a:cs typeface="Times New Roman" panose="02020603050405020304" pitchFamily="18" charset="0"/>
              </a:rPr>
              <a:t>.</a:t>
            </a:r>
            <a:endParaRPr lang="vi-VN" altLang="vi-VN" sz="2400" b="1" dirty="0">
              <a:solidFill>
                <a:srgbClr val="000099"/>
              </a:solidFill>
              <a:latin typeface="Times New Roman" panose="02020603050405020304" pitchFamily="18" charset="0"/>
              <a:cs typeface="Times New Roman" panose="02020603050405020304" pitchFamily="18" charset="0"/>
            </a:endParaRPr>
          </a:p>
          <a:p>
            <a:pPr marL="525463" indent="-388938" algn="just" fontAlgn="auto">
              <a:lnSpc>
                <a:spcPct val="110000"/>
              </a:lnSpc>
              <a:spcBef>
                <a:spcPts val="400"/>
              </a:spcBef>
              <a:spcAft>
                <a:spcPts val="0"/>
              </a:spcAft>
              <a:buNone/>
            </a:pPr>
            <a:r>
              <a:rPr lang="en-US" altLang="vi-VN" sz="2400" dirty="0">
                <a:solidFill>
                  <a:srgbClr val="000099"/>
                </a:solidFill>
                <a:latin typeface="Times New Roman" panose="02020603050405020304" pitchFamily="18" charset="0"/>
                <a:cs typeface="Times New Roman" panose="02020603050405020304" pitchFamily="18" charset="0"/>
              </a:rPr>
              <a:t>(1) Thí sinh tiếp nhận phiếu đăng ký dự thi tại trường THCS (nơi đang học lớp 9).</a:t>
            </a:r>
          </a:p>
          <a:p>
            <a:pPr marL="525463" indent="-388938" algn="just" fontAlgn="auto">
              <a:lnSpc>
                <a:spcPct val="110000"/>
              </a:lnSpc>
              <a:spcBef>
                <a:spcPts val="400"/>
              </a:spcBef>
              <a:spcAft>
                <a:spcPts val="0"/>
              </a:spcAft>
              <a:buNone/>
            </a:pPr>
            <a:r>
              <a:rPr lang="en-US" altLang="vi-VN" sz="2400" dirty="0">
                <a:solidFill>
                  <a:srgbClr val="000099"/>
                </a:solidFill>
                <a:latin typeface="Times New Roman" panose="02020603050405020304" pitchFamily="18" charset="0"/>
                <a:cs typeface="Times New Roman" panose="02020603050405020304" pitchFamily="18" charset="0"/>
              </a:rPr>
              <a:t>(2) Chuẩn bị ảnh (</a:t>
            </a:r>
            <a:r>
              <a:rPr lang="en-US" altLang="vi-VN" sz="2400" dirty="0" err="1">
                <a:solidFill>
                  <a:srgbClr val="000099"/>
                </a:solidFill>
                <a:latin typeface="Times New Roman" panose="02020603050405020304" pitchFamily="18" charset="0"/>
                <a:cs typeface="Times New Roman" panose="02020603050405020304" pitchFamily="18" charset="0"/>
              </a:rPr>
              <a:t>4x6</a:t>
            </a:r>
            <a:r>
              <a:rPr lang="en-US" altLang="vi-VN" sz="2400" dirty="0">
                <a:solidFill>
                  <a:srgbClr val="000099"/>
                </a:solidFill>
                <a:latin typeface="Times New Roman" panose="02020603050405020304" pitchFamily="18" charset="0"/>
                <a:cs typeface="Times New Roman" panose="02020603050405020304" pitchFamily="18" charset="0"/>
              </a:rPr>
              <a:t>):</a:t>
            </a:r>
          </a:p>
          <a:p>
            <a:pPr marL="808038" indent="-342900" algn="just" fontAlgn="auto">
              <a:lnSpc>
                <a:spcPct val="110000"/>
              </a:lnSpc>
              <a:spcBef>
                <a:spcPts val="400"/>
              </a:spcBef>
              <a:spcAft>
                <a:spcPts val="0"/>
              </a:spcAft>
              <a:buFont typeface="Wingdings" panose="05000000000000000000" pitchFamily="2" charset="2"/>
              <a:buChar char="ü"/>
            </a:pPr>
            <a:r>
              <a:rPr lang="en-US" altLang="vi-VN" sz="2400" dirty="0">
                <a:solidFill>
                  <a:srgbClr val="000099"/>
                </a:solidFill>
                <a:latin typeface="Times New Roman" panose="02020603050405020304" pitchFamily="18" charset="0"/>
                <a:cs typeface="Times New Roman" panose="02020603050405020304" pitchFamily="18" charset="0"/>
              </a:rPr>
              <a:t>01 dán thẻ dự thi </a:t>
            </a:r>
          </a:p>
          <a:p>
            <a:pPr marL="808038" indent="-342900" algn="just" fontAlgn="auto">
              <a:lnSpc>
                <a:spcPct val="110000"/>
              </a:lnSpc>
              <a:spcBef>
                <a:spcPts val="400"/>
              </a:spcBef>
              <a:spcAft>
                <a:spcPts val="0"/>
              </a:spcAft>
              <a:buFont typeface="Wingdings" panose="05000000000000000000" pitchFamily="2" charset="2"/>
              <a:buChar char="ü"/>
            </a:pPr>
            <a:r>
              <a:rPr lang="en-US" altLang="vi-VN" sz="2400" dirty="0">
                <a:solidFill>
                  <a:srgbClr val="000099"/>
                </a:solidFill>
                <a:latin typeface="Times New Roman" panose="02020603050405020304" pitchFamily="18" charset="0"/>
                <a:cs typeface="Times New Roman" panose="02020603050405020304" pitchFamily="18" charset="0"/>
              </a:rPr>
              <a:t>03 (nếu chỉ thi trường THPT công lập đại trà) dán phiếu đăng ký.</a:t>
            </a:r>
          </a:p>
          <a:p>
            <a:pPr marL="808038" indent="-342900" algn="just" fontAlgn="auto">
              <a:lnSpc>
                <a:spcPct val="110000"/>
              </a:lnSpc>
              <a:spcBef>
                <a:spcPts val="400"/>
              </a:spcBef>
              <a:spcAft>
                <a:spcPts val="0"/>
              </a:spcAft>
              <a:buFont typeface="Wingdings" panose="05000000000000000000" pitchFamily="2" charset="2"/>
              <a:buChar char="ü"/>
            </a:pPr>
            <a:r>
              <a:rPr lang="en-US" altLang="vi-VN" sz="2400" dirty="0">
                <a:solidFill>
                  <a:srgbClr val="000099"/>
                </a:solidFill>
                <a:latin typeface="Times New Roman" panose="02020603050405020304" pitchFamily="18" charset="0"/>
                <a:cs typeface="Times New Roman" panose="02020603050405020304" pitchFamily="18" charset="0"/>
              </a:rPr>
              <a:t>04 (nếu đăng ký thi THPT chuyên Trần Phú) dán phiếu đăng ký.</a:t>
            </a:r>
          </a:p>
          <a:p>
            <a:pPr marL="525463" indent="-388938" algn="just" fontAlgn="auto">
              <a:lnSpc>
                <a:spcPct val="110000"/>
              </a:lnSpc>
              <a:spcBef>
                <a:spcPts val="400"/>
              </a:spcBef>
              <a:spcAft>
                <a:spcPts val="0"/>
              </a:spcAft>
              <a:buNone/>
            </a:pPr>
            <a:r>
              <a:rPr lang="en-US" altLang="vi-VN" sz="2400" dirty="0">
                <a:solidFill>
                  <a:srgbClr val="000099"/>
                </a:solidFill>
                <a:latin typeface="Times New Roman" panose="02020603050405020304" pitchFamily="18" charset="0"/>
                <a:cs typeface="Times New Roman" panose="02020603050405020304" pitchFamily="18" charset="0"/>
              </a:rPr>
              <a:t>(3)</a:t>
            </a:r>
            <a:r>
              <a:rPr lang="vi-VN" altLang="vi-VN" sz="2400" dirty="0">
                <a:solidFill>
                  <a:srgbClr val="000099"/>
                </a:solidFill>
                <a:latin typeface="Times New Roman" panose="02020603050405020304" pitchFamily="18" charset="0"/>
                <a:cs typeface="Times New Roman" panose="02020603050405020304" pitchFamily="18" charset="0"/>
              </a:rPr>
              <a:t> Học bạ (bản chính)</a:t>
            </a:r>
          </a:p>
          <a:p>
            <a:pPr marL="525463" indent="-388938" algn="just" fontAlgn="auto">
              <a:lnSpc>
                <a:spcPct val="110000"/>
              </a:lnSpc>
              <a:spcBef>
                <a:spcPts val="400"/>
              </a:spcBef>
              <a:spcAft>
                <a:spcPts val="0"/>
              </a:spcAft>
              <a:buNone/>
            </a:pPr>
            <a:r>
              <a:rPr lang="en-US" altLang="vi-VN" sz="2400" dirty="0">
                <a:solidFill>
                  <a:srgbClr val="000099"/>
                </a:solidFill>
                <a:latin typeface="Times New Roman" panose="02020603050405020304" pitchFamily="18" charset="0"/>
                <a:cs typeface="Times New Roman" panose="02020603050405020304" pitchFamily="18" charset="0"/>
              </a:rPr>
              <a:t>(4)</a:t>
            </a:r>
            <a:r>
              <a:rPr lang="vi-VN" altLang="vi-VN" sz="2400" dirty="0">
                <a:solidFill>
                  <a:srgbClr val="000099"/>
                </a:solidFill>
                <a:latin typeface="Times New Roman" panose="02020603050405020304" pitchFamily="18" charset="0"/>
                <a:cs typeface="Times New Roman" panose="02020603050405020304" pitchFamily="18" charset="0"/>
              </a:rPr>
              <a:t> Bản sao giấy khai sinh (hợp lệ).</a:t>
            </a:r>
          </a:p>
          <a:p>
            <a:pPr marL="525463" indent="-388938" algn="just" fontAlgn="auto">
              <a:lnSpc>
                <a:spcPct val="110000"/>
              </a:lnSpc>
              <a:spcBef>
                <a:spcPts val="400"/>
              </a:spcBef>
              <a:spcAft>
                <a:spcPts val="0"/>
              </a:spcAft>
              <a:buNone/>
            </a:pPr>
            <a:r>
              <a:rPr lang="en-US" altLang="vi-VN" sz="2400" dirty="0">
                <a:solidFill>
                  <a:srgbClr val="000099"/>
                </a:solidFill>
                <a:latin typeface="Times New Roman" panose="02020603050405020304" pitchFamily="18" charset="0"/>
                <a:cs typeface="Times New Roman" panose="02020603050405020304" pitchFamily="18" charset="0"/>
              </a:rPr>
              <a:t>(5) </a:t>
            </a:r>
            <a:r>
              <a:rPr lang="vi-VN" altLang="vi-VN" sz="2400" dirty="0">
                <a:solidFill>
                  <a:srgbClr val="000099"/>
                </a:solidFill>
                <a:latin typeface="Times New Roman" panose="02020603050405020304" pitchFamily="18" charset="0"/>
                <a:cs typeface="Times New Roman" panose="02020603050405020304" pitchFamily="18" charset="0"/>
              </a:rPr>
              <a:t>Giấy xác nhận chế độ ưu tiên</a:t>
            </a:r>
            <a:r>
              <a:rPr lang="en-US" altLang="vi-VN" sz="2400" dirty="0">
                <a:solidFill>
                  <a:srgbClr val="000099"/>
                </a:solidFill>
                <a:latin typeface="Times New Roman" panose="02020603050405020304" pitchFamily="18" charset="0"/>
                <a:cs typeface="Times New Roman" panose="02020603050405020304" pitchFamily="18" charset="0"/>
              </a:rPr>
              <a:t> do cơ quan có thẩm quyền</a:t>
            </a:r>
            <a:r>
              <a:rPr lang="vi-VN" altLang="vi-VN" sz="2400" dirty="0">
                <a:solidFill>
                  <a:srgbClr val="000099"/>
                </a:solidFill>
                <a:latin typeface="Times New Roman" panose="02020603050405020304" pitchFamily="18" charset="0"/>
                <a:cs typeface="Times New Roman" panose="02020603050405020304" pitchFamily="18" charset="0"/>
              </a:rPr>
              <a:t> (nếu có).</a:t>
            </a:r>
            <a:endParaRPr lang="en-US" dirty="0"/>
          </a:p>
        </p:txBody>
      </p:sp>
      <p:grpSp>
        <p:nvGrpSpPr>
          <p:cNvPr id="18" name="Group 17">
            <a:extLst>
              <a:ext uri="{FF2B5EF4-FFF2-40B4-BE49-F238E27FC236}">
                <a16:creationId xmlns:a16="http://schemas.microsoft.com/office/drawing/2014/main" id="{2FAA2DF7-91C5-F9B4-F57C-C8CD893C7311}"/>
              </a:ext>
            </a:extLst>
          </p:cNvPr>
          <p:cNvGrpSpPr/>
          <p:nvPr/>
        </p:nvGrpSpPr>
        <p:grpSpPr>
          <a:xfrm>
            <a:off x="264340" y="1258006"/>
            <a:ext cx="9238475" cy="984041"/>
            <a:chOff x="287489" y="980213"/>
            <a:chExt cx="9238475" cy="984041"/>
          </a:xfrm>
        </p:grpSpPr>
        <p:pic>
          <p:nvPicPr>
            <p:cNvPr id="13" name="Picture 12">
              <a:extLst>
                <a:ext uri="{FF2B5EF4-FFF2-40B4-BE49-F238E27FC236}">
                  <a16:creationId xmlns:a16="http://schemas.microsoft.com/office/drawing/2014/main" id="{7610D6B1-444A-5FD2-CC56-87689CA90DCD}"/>
                </a:ext>
              </a:extLst>
            </p:cNvPr>
            <p:cNvPicPr>
              <a:picLocks noChangeAspect="1"/>
            </p:cNvPicPr>
            <p:nvPr/>
          </p:nvPicPr>
          <p:blipFill>
            <a:blip r:embed="rId3"/>
            <a:stretch>
              <a:fillRect/>
            </a:stretch>
          </p:blipFill>
          <p:spPr>
            <a:xfrm>
              <a:off x="421280" y="1002983"/>
              <a:ext cx="3417017" cy="961271"/>
            </a:xfrm>
            <a:prstGeom prst="rect">
              <a:avLst/>
            </a:prstGeom>
          </p:spPr>
        </p:pic>
        <p:sp>
          <p:nvSpPr>
            <p:cNvPr id="14" name="TextBox 13">
              <a:extLst>
                <a:ext uri="{FF2B5EF4-FFF2-40B4-BE49-F238E27FC236}">
                  <a16:creationId xmlns:a16="http://schemas.microsoft.com/office/drawing/2014/main" id="{54EA99ED-F160-D5E8-F537-AF99F7689BCD}"/>
                </a:ext>
              </a:extLst>
            </p:cNvPr>
            <p:cNvSpPr txBox="1"/>
            <p:nvPr/>
          </p:nvSpPr>
          <p:spPr>
            <a:xfrm>
              <a:off x="535262" y="1100675"/>
              <a:ext cx="2254173"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2</a:t>
              </a:r>
            </a:p>
          </p:txBody>
        </p:sp>
        <p:sp>
          <p:nvSpPr>
            <p:cNvPr id="15" name="TextBox 14">
              <a:extLst>
                <a:ext uri="{FF2B5EF4-FFF2-40B4-BE49-F238E27FC236}">
                  <a16:creationId xmlns:a16="http://schemas.microsoft.com/office/drawing/2014/main" id="{1428A55D-1506-BB8E-1ABF-9E16CF45F2E1}"/>
                </a:ext>
              </a:extLst>
            </p:cNvPr>
            <p:cNvSpPr txBox="1"/>
            <p:nvPr/>
          </p:nvSpPr>
          <p:spPr>
            <a:xfrm>
              <a:off x="2259545" y="980213"/>
              <a:ext cx="920668" cy="307777"/>
            </a:xfrm>
            <a:prstGeom prst="rect">
              <a:avLst/>
            </a:prstGeom>
            <a:noFill/>
          </p:spPr>
          <p:txBody>
            <a:bodyPr wrap="square" rtlCol="0">
              <a:spAutoFit/>
            </a:bodyPr>
            <a:lstStyle/>
            <a:p>
              <a:pPr algn="ctr"/>
              <a:r>
                <a:rPr lang="en-US" sz="1400" b="1" dirty="0">
                  <a:solidFill>
                    <a:srgbClr val="D24726"/>
                  </a:solidFill>
                </a:rPr>
                <a:t>05/5</a:t>
              </a:r>
            </a:p>
          </p:txBody>
        </p:sp>
        <p:sp>
          <p:nvSpPr>
            <p:cNvPr id="16" name="TextBox 15">
              <a:extLst>
                <a:ext uri="{FF2B5EF4-FFF2-40B4-BE49-F238E27FC236}">
                  <a16:creationId xmlns:a16="http://schemas.microsoft.com/office/drawing/2014/main" id="{07A0BE4F-0C12-A367-6CF7-2C4DE2957785}"/>
                </a:ext>
              </a:extLst>
            </p:cNvPr>
            <p:cNvSpPr txBox="1"/>
            <p:nvPr/>
          </p:nvSpPr>
          <p:spPr>
            <a:xfrm>
              <a:off x="4432158" y="996436"/>
              <a:ext cx="5093806" cy="830997"/>
            </a:xfrm>
            <a:prstGeom prst="rect">
              <a:avLst/>
            </a:prstGeom>
            <a:noFill/>
          </p:spPr>
          <p:txBody>
            <a:bodyPr wrap="square" rtlCol="0">
              <a:spAutoFit/>
            </a:bodyPr>
            <a:lstStyle/>
            <a:p>
              <a:pPr algn="ctr"/>
              <a:r>
                <a:rPr lang="en-US" sz="2400" b="1" dirty="0">
                  <a:solidFill>
                    <a:srgbClr val="FF0000"/>
                  </a:solidFill>
                </a:rPr>
                <a:t>Nộp hồ sơ </a:t>
              </a:r>
              <a:r>
                <a:rPr lang="en-US" sz="2400" b="1" dirty="0" err="1">
                  <a:solidFill>
                    <a:srgbClr val="FF0000"/>
                  </a:solidFill>
                </a:rPr>
                <a:t>ĐK</a:t>
              </a:r>
              <a:r>
                <a:rPr lang="en-US" sz="2400" b="1" dirty="0">
                  <a:solidFill>
                    <a:srgbClr val="FF0000"/>
                  </a:solidFill>
                </a:rPr>
                <a:t> dự tuyển</a:t>
              </a:r>
              <a:br>
                <a:rPr lang="en-US" sz="2400" b="1" dirty="0">
                  <a:solidFill>
                    <a:srgbClr val="FF0000"/>
                  </a:solidFill>
                </a:rPr>
              </a:br>
              <a:r>
                <a:rPr lang="en-US" sz="2400" b="1" dirty="0">
                  <a:solidFill>
                    <a:srgbClr val="FF0000"/>
                  </a:solidFill>
                </a:rPr>
                <a:t>cập nhật dữ liệu lần 1</a:t>
              </a:r>
            </a:p>
          </p:txBody>
        </p:sp>
        <p:sp>
          <p:nvSpPr>
            <p:cNvPr id="17" name="TextBox 16">
              <a:extLst>
                <a:ext uri="{FF2B5EF4-FFF2-40B4-BE49-F238E27FC236}">
                  <a16:creationId xmlns:a16="http://schemas.microsoft.com/office/drawing/2014/main" id="{D0368247-6481-0FF3-6205-8216B9ABEF21}"/>
                </a:ext>
              </a:extLst>
            </p:cNvPr>
            <p:cNvSpPr txBox="1"/>
            <p:nvPr/>
          </p:nvSpPr>
          <p:spPr>
            <a:xfrm>
              <a:off x="287489" y="980213"/>
              <a:ext cx="920668" cy="307777"/>
            </a:xfrm>
            <a:prstGeom prst="rect">
              <a:avLst/>
            </a:prstGeom>
            <a:noFill/>
          </p:spPr>
          <p:txBody>
            <a:bodyPr wrap="square" rtlCol="0">
              <a:spAutoFit/>
            </a:bodyPr>
            <a:lstStyle/>
            <a:p>
              <a:r>
                <a:rPr lang="en-US" sz="1400" b="1" dirty="0">
                  <a:solidFill>
                    <a:srgbClr val="D24726"/>
                  </a:solidFill>
                </a:rPr>
                <a:t>20/4</a:t>
              </a:r>
            </a:p>
          </p:txBody>
        </p:sp>
      </p:grpSp>
    </p:spTree>
    <p:extLst>
      <p:ext uri="{BB962C8B-B14F-4D97-AF65-F5344CB8AC3E}">
        <p14:creationId xmlns:p14="http://schemas.microsoft.com/office/powerpoint/2010/main" val="208943934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Times New Roman" panose="02020603050405020304" pitchFamily="18" charset="0"/>
                <a:ea typeface="+mj-ea"/>
                <a:cs typeface="Times New Roman" panose="02020603050405020304" pitchFamily="18" charset="0"/>
              </a:rPr>
              <a:t>PHẦN 2. Tiến trình thực hiện công việc theo thời gian</a:t>
            </a:r>
            <a:endParaRPr lang="vi-VN" sz="2400" b="1" dirty="0">
              <a:solidFill>
                <a:schemeClr val="bg1"/>
              </a:solidFill>
              <a:latin typeface="Times New Roman" panose="02020603050405020304" pitchFamily="18" charset="0"/>
              <a:ea typeface="+mj-ea"/>
              <a:cs typeface="Times New Roman" panose="02020603050405020304" pitchFamily="18" charset="0"/>
            </a:endParaRPr>
          </a:p>
        </p:txBody>
      </p:sp>
      <p:cxnSp>
        <p:nvCxnSpPr>
          <p:cNvPr id="3" name="Straight Connector 2">
            <a:extLst>
              <a:ext uri="{FF2B5EF4-FFF2-40B4-BE49-F238E27FC236}">
                <a16:creationId xmlns:a16="http://schemas.microsoft.com/office/drawing/2014/main" id="{7EB961E7-3412-47D9-8625-DF47EC5D253D}"/>
              </a:ext>
            </a:extLst>
          </p:cNvPr>
          <p:cNvCxnSpPr/>
          <p:nvPr/>
        </p:nvCxnSpPr>
        <p:spPr>
          <a:xfrm>
            <a:off x="418147" y="2280776"/>
            <a:ext cx="11355705"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7">
            <a:extLst>
              <a:ext uri="{FF2B5EF4-FFF2-40B4-BE49-F238E27FC236}">
                <a16:creationId xmlns:a16="http://schemas.microsoft.com/office/drawing/2014/main" id="{E0BBD380-08C8-44AC-A100-E902564831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008" y="0"/>
            <a:ext cx="4848992" cy="6858000"/>
          </a:xfrm>
          <a:prstGeom prst="rect">
            <a:avLst/>
          </a:prstGeom>
        </p:spPr>
      </p:pic>
      <p:pic>
        <p:nvPicPr>
          <p:cNvPr id="15" name="Picture 8">
            <a:extLst>
              <a:ext uri="{FF2B5EF4-FFF2-40B4-BE49-F238E27FC236}">
                <a16:creationId xmlns:a16="http://schemas.microsoft.com/office/drawing/2014/main" id="{6607EE3D-5ABC-4E12-A3D6-7671F78994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3324" y="4689"/>
            <a:ext cx="4848992" cy="6858000"/>
          </a:xfrm>
          <a:prstGeom prst="rect">
            <a:avLst/>
          </a:prstGeom>
        </p:spPr>
      </p:pic>
    </p:spTree>
    <p:extLst>
      <p:ext uri="{BB962C8B-B14F-4D97-AF65-F5344CB8AC3E}">
        <p14:creationId xmlns:p14="http://schemas.microsoft.com/office/powerpoint/2010/main" val="109830490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Times New Roman" panose="02020603050405020304" pitchFamily="18" charset="0"/>
                <a:ea typeface="+mj-ea"/>
                <a:cs typeface="Times New Roman" panose="02020603050405020304" pitchFamily="18" charset="0"/>
              </a:rPr>
              <a:t>PHẦN 2. Tiến trình thực hiện công việc theo thời gian</a:t>
            </a:r>
            <a:endParaRPr lang="vi-VN" sz="2400" b="1" dirty="0">
              <a:solidFill>
                <a:schemeClr val="bg1"/>
              </a:solidFill>
              <a:latin typeface="Times New Roman" panose="02020603050405020304" pitchFamily="18" charset="0"/>
              <a:ea typeface="+mj-ea"/>
              <a:cs typeface="Times New Roman" panose="02020603050405020304" pitchFamily="18" charset="0"/>
            </a:endParaRPr>
          </a:p>
        </p:txBody>
      </p:sp>
      <p:cxnSp>
        <p:nvCxnSpPr>
          <p:cNvPr id="3" name="Straight Connector 2">
            <a:extLst>
              <a:ext uri="{FF2B5EF4-FFF2-40B4-BE49-F238E27FC236}">
                <a16:creationId xmlns:a16="http://schemas.microsoft.com/office/drawing/2014/main" id="{7EB961E7-3412-47D9-8625-DF47EC5D253D}"/>
              </a:ext>
            </a:extLst>
          </p:cNvPr>
          <p:cNvCxnSpPr/>
          <p:nvPr/>
        </p:nvCxnSpPr>
        <p:spPr>
          <a:xfrm>
            <a:off x="418147" y="2566982"/>
            <a:ext cx="1135570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7F5B7-7708-46C6-9BC5-F88EAE28C507}"/>
              </a:ext>
            </a:extLst>
          </p:cNvPr>
          <p:cNvSpPr txBox="1"/>
          <p:nvPr/>
        </p:nvSpPr>
        <p:spPr>
          <a:xfrm>
            <a:off x="371475" y="2563692"/>
            <a:ext cx="11565601" cy="4027064"/>
          </a:xfrm>
          <a:prstGeom prst="rect">
            <a:avLst/>
          </a:prstGeom>
          <a:noFill/>
        </p:spPr>
        <p:txBody>
          <a:bodyPr wrap="square" rtlCol="0">
            <a:spAutoFit/>
          </a:bodyPr>
          <a:lstStyle/>
          <a:p>
            <a:pPr marL="465138" indent="-465138" algn="just" fontAlgn="auto">
              <a:lnSpc>
                <a:spcPct val="110000"/>
              </a:lnSpc>
              <a:spcBef>
                <a:spcPts val="600"/>
              </a:spcBef>
              <a:spcAft>
                <a:spcPts val="0"/>
              </a:spcAft>
              <a:buNone/>
            </a:pPr>
            <a:r>
              <a:rPr lang="en-US" sz="2400" b="1" dirty="0">
                <a:solidFill>
                  <a:srgbClr val="000099"/>
                </a:solidFill>
                <a:latin typeface="Times New Roman" panose="02020603050405020304" pitchFamily="18" charset="0"/>
                <a:cs typeface="Times New Roman" panose="02020603050405020304" pitchFamily="18" charset="0"/>
              </a:rPr>
              <a:t>Lưu ý:</a:t>
            </a:r>
          </a:p>
          <a:p>
            <a:pPr marL="465138" indent="-465138" algn="just" fontAlgn="auto">
              <a:lnSpc>
                <a:spcPct val="110000"/>
              </a:lnSpc>
              <a:spcBef>
                <a:spcPts val="600"/>
              </a:spcBef>
              <a:spcAft>
                <a:spcPts val="0"/>
              </a:spcAft>
              <a:buNone/>
            </a:pPr>
            <a:r>
              <a:rPr lang="en-US" sz="2400" dirty="0">
                <a:solidFill>
                  <a:srgbClr val="000099"/>
                </a:solidFill>
                <a:latin typeface="Times New Roman" panose="02020603050405020304" pitchFamily="18" charset="0"/>
                <a:cs typeface="Times New Roman" panose="02020603050405020304" pitchFamily="18" charset="0"/>
              </a:rPr>
              <a:t>(1) Thí sinh tự do và ngoại tỉnh: </a:t>
            </a:r>
            <a:r>
              <a:rPr lang="en-US" sz="2400" dirty="0">
                <a:solidFill>
                  <a:srgbClr val="FF0000"/>
                </a:solidFill>
                <a:latin typeface="Times New Roman" panose="02020603050405020304" pitchFamily="18" charset="0"/>
                <a:cs typeface="Times New Roman" panose="02020603050405020304" pitchFamily="18" charset="0"/>
              </a:rPr>
              <a:t>Phải có giấy</a:t>
            </a:r>
            <a:r>
              <a:rPr lang="vi-VN" sz="2400" dirty="0">
                <a:solidFill>
                  <a:srgbClr val="FF0000"/>
                </a:solidFill>
                <a:latin typeface="Times New Roman" panose="02020603050405020304" pitchFamily="18" charset="0"/>
                <a:cs typeface="Times New Roman" panose="02020603050405020304" pitchFamily="18" charset="0"/>
              </a:rPr>
              <a:t> xác nhận do </a:t>
            </a:r>
            <a:r>
              <a:rPr lang="vi-VN" sz="2400" dirty="0" err="1">
                <a:solidFill>
                  <a:srgbClr val="FF0000"/>
                </a:solidFill>
                <a:latin typeface="Times New Roman" panose="02020603050405020304" pitchFamily="18" charset="0"/>
                <a:cs typeface="Times New Roman" panose="02020603050405020304" pitchFamily="18" charset="0"/>
              </a:rPr>
              <a:t>UBND</a:t>
            </a:r>
            <a:r>
              <a:rPr lang="vi-VN" sz="2400" dirty="0">
                <a:solidFill>
                  <a:srgbClr val="FF0000"/>
                </a:solidFill>
                <a:latin typeface="Times New Roman" panose="02020603050405020304" pitchFamily="18" charset="0"/>
                <a:cs typeface="Times New Roman" panose="02020603050405020304" pitchFamily="18" charset="0"/>
              </a:rPr>
              <a:t> nhân dân xã, phường, thị trấn</a:t>
            </a:r>
            <a:r>
              <a:rPr lang="vi-VN" sz="2400" dirty="0">
                <a:solidFill>
                  <a:srgbClr val="000099"/>
                </a:solidFill>
                <a:latin typeface="Times New Roman" panose="02020603050405020304" pitchFamily="18" charset="0"/>
                <a:cs typeface="Times New Roman" panose="02020603050405020304" pitchFamily="18" charset="0"/>
              </a:rPr>
              <a:t> cấp (đối với người học đã tốt nghiệp </a:t>
            </a:r>
            <a:r>
              <a:rPr lang="vi-VN" sz="2400" dirty="0" err="1">
                <a:solidFill>
                  <a:srgbClr val="000099"/>
                </a:solidFill>
                <a:latin typeface="Times New Roman" panose="02020603050405020304" pitchFamily="18" charset="0"/>
                <a:cs typeface="Times New Roman" panose="02020603050405020304" pitchFamily="18" charset="0"/>
              </a:rPr>
              <a:t>THCS</a:t>
            </a:r>
            <a:r>
              <a:rPr lang="vi-VN" sz="2400" dirty="0">
                <a:solidFill>
                  <a:srgbClr val="000099"/>
                </a:solidFill>
                <a:latin typeface="Times New Roman" panose="02020603050405020304" pitchFamily="18" charset="0"/>
                <a:cs typeface="Times New Roman" panose="02020603050405020304" pitchFamily="18" charset="0"/>
              </a:rPr>
              <a:t> trước năm 202</a:t>
            </a:r>
            <a:r>
              <a:rPr lang="en-US" sz="2400" dirty="0">
                <a:solidFill>
                  <a:srgbClr val="000099"/>
                </a:solidFill>
                <a:latin typeface="Times New Roman" panose="02020603050405020304" pitchFamily="18" charset="0"/>
                <a:cs typeface="Times New Roman" panose="02020603050405020304" pitchFamily="18" charset="0"/>
              </a:rPr>
              <a:t>3</a:t>
            </a:r>
            <a:r>
              <a:rPr lang="vi-VN" sz="2400" dirty="0">
                <a:solidFill>
                  <a:srgbClr val="000099"/>
                </a:solidFill>
                <a:latin typeface="Times New Roman" panose="02020603050405020304" pitchFamily="18" charset="0"/>
                <a:cs typeface="Times New Roman" panose="02020603050405020304" pitchFamily="18" charset="0"/>
              </a:rPr>
              <a:t>) không trong thời gian thi hành án phạt tù; cải tạo không giam giữ hoặc không vi phạm pháp luật.</a:t>
            </a:r>
            <a:r>
              <a:rPr lang="en-US" sz="2400" dirty="0">
                <a:solidFill>
                  <a:srgbClr val="000099"/>
                </a:solidFill>
                <a:latin typeface="Times New Roman" panose="02020603050405020304" pitchFamily="18" charset="0"/>
                <a:cs typeface="Times New Roman" panose="02020603050405020304" pitchFamily="18" charset="0"/>
              </a:rPr>
              <a:t> Nộp hồ sơ tại phòng </a:t>
            </a:r>
            <a:r>
              <a:rPr lang="en-US" sz="2400" dirty="0" err="1">
                <a:solidFill>
                  <a:srgbClr val="000099"/>
                </a:solidFill>
                <a:latin typeface="Times New Roman" panose="02020603050405020304" pitchFamily="18" charset="0"/>
                <a:cs typeface="Times New Roman" panose="02020603050405020304" pitchFamily="18" charset="0"/>
              </a:rPr>
              <a:t>GDĐT</a:t>
            </a:r>
            <a:r>
              <a:rPr lang="en-US" sz="2400" dirty="0">
                <a:solidFill>
                  <a:srgbClr val="000099"/>
                </a:solidFill>
                <a:latin typeface="Times New Roman" panose="02020603050405020304" pitchFamily="18" charset="0"/>
                <a:cs typeface="Times New Roman" panose="02020603050405020304" pitchFamily="18" charset="0"/>
              </a:rPr>
              <a:t> bất kỳ và </a:t>
            </a:r>
            <a:r>
              <a:rPr lang="en-US" sz="2400" dirty="0">
                <a:solidFill>
                  <a:srgbClr val="FF0000"/>
                </a:solidFill>
                <a:latin typeface="Times New Roman" panose="02020603050405020304" pitchFamily="18" charset="0"/>
                <a:cs typeface="Times New Roman" panose="02020603050405020304" pitchFamily="18" charset="0"/>
              </a:rPr>
              <a:t>phải có xác nhận của Sở </a:t>
            </a:r>
            <a:r>
              <a:rPr lang="en-US" sz="2400" dirty="0" err="1">
                <a:solidFill>
                  <a:srgbClr val="FF0000"/>
                </a:solidFill>
                <a:latin typeface="Times New Roman" panose="02020603050405020304" pitchFamily="18" charset="0"/>
                <a:cs typeface="Times New Roman" panose="02020603050405020304" pitchFamily="18" charset="0"/>
              </a:rPr>
              <a:t>GDĐT</a:t>
            </a:r>
            <a:r>
              <a:rPr lang="en-US" sz="2400" dirty="0">
                <a:solidFill>
                  <a:srgbClr val="FF0000"/>
                </a:solidFill>
                <a:latin typeface="Times New Roman" panose="02020603050405020304" pitchFamily="18" charset="0"/>
                <a:cs typeface="Times New Roman" panose="02020603050405020304" pitchFamily="18" charset="0"/>
              </a:rPr>
              <a:t>.</a:t>
            </a:r>
          </a:p>
          <a:p>
            <a:pPr marL="465138" indent="-465138" algn="just" fontAlgn="auto">
              <a:lnSpc>
                <a:spcPct val="110000"/>
              </a:lnSpc>
              <a:spcBef>
                <a:spcPts val="600"/>
              </a:spcBef>
              <a:spcAft>
                <a:spcPts val="0"/>
              </a:spcAft>
              <a:buNone/>
            </a:pPr>
            <a:r>
              <a:rPr lang="en-US" sz="2400" dirty="0">
                <a:solidFill>
                  <a:srgbClr val="000099"/>
                </a:solidFill>
                <a:latin typeface="Times New Roman" panose="02020603050405020304" pitchFamily="18" charset="0"/>
                <a:cs typeface="Times New Roman" panose="02020603050405020304" pitchFamily="18" charset="0"/>
              </a:rPr>
              <a:t>(2) Phụ huynh đặc biệt lưu ý các thông tin ghi trên đơn của học sinh phải chính xác</a:t>
            </a:r>
          </a:p>
          <a:p>
            <a:pPr marL="681038" indent="-215900" algn="just" fontAlgn="auto">
              <a:lnSpc>
                <a:spcPct val="110000"/>
              </a:lnSpc>
              <a:spcBef>
                <a:spcPts val="600"/>
              </a:spcBef>
              <a:spcAft>
                <a:spcPts val="0"/>
              </a:spcAft>
              <a:buNone/>
            </a:pPr>
            <a:r>
              <a:rPr lang="en-US" sz="2400" dirty="0">
                <a:solidFill>
                  <a:srgbClr val="000099"/>
                </a:solidFill>
                <a:latin typeface="Times New Roman" panose="02020603050405020304" pitchFamily="18" charset="0"/>
                <a:cs typeface="Times New Roman" panose="02020603050405020304" pitchFamily="18" charset="0"/>
              </a:rPr>
              <a:t>- Thông tin cơ bản (họ tên, ngày sinh, dân tộc...)</a:t>
            </a:r>
          </a:p>
          <a:p>
            <a:pPr marL="681038" indent="-215900" algn="just" fontAlgn="auto">
              <a:lnSpc>
                <a:spcPct val="110000"/>
              </a:lnSpc>
              <a:spcBef>
                <a:spcPts val="600"/>
              </a:spcBef>
              <a:spcAft>
                <a:spcPts val="0"/>
              </a:spcAft>
              <a:buNone/>
            </a:pPr>
            <a:r>
              <a:rPr lang="en-US" sz="2400" dirty="0">
                <a:solidFill>
                  <a:srgbClr val="000099"/>
                </a:solidFill>
                <a:latin typeface="Times New Roman" panose="02020603050405020304" pitchFamily="18" charset="0"/>
                <a:cs typeface="Times New Roman" panose="02020603050405020304" pitchFamily="18" charset="0"/>
              </a:rPr>
              <a:t>- Những thông tin cần ghi mã, phải đọc, tra kĩ (Bảng mã dán trên bảng tin và mặt đằng sau của phiếu đăng kí dự thi)</a:t>
            </a:r>
          </a:p>
        </p:txBody>
      </p:sp>
      <p:grpSp>
        <p:nvGrpSpPr>
          <p:cNvPr id="18" name="Group 17">
            <a:extLst>
              <a:ext uri="{FF2B5EF4-FFF2-40B4-BE49-F238E27FC236}">
                <a16:creationId xmlns:a16="http://schemas.microsoft.com/office/drawing/2014/main" id="{2FBEDFE3-B23B-63AF-2CD6-F8919786E523}"/>
              </a:ext>
            </a:extLst>
          </p:cNvPr>
          <p:cNvGrpSpPr/>
          <p:nvPr/>
        </p:nvGrpSpPr>
        <p:grpSpPr>
          <a:xfrm>
            <a:off x="264340" y="1258006"/>
            <a:ext cx="9238475" cy="984041"/>
            <a:chOff x="287489" y="980213"/>
            <a:chExt cx="9238475" cy="984041"/>
          </a:xfrm>
        </p:grpSpPr>
        <p:pic>
          <p:nvPicPr>
            <p:cNvPr id="19" name="Picture 18">
              <a:extLst>
                <a:ext uri="{FF2B5EF4-FFF2-40B4-BE49-F238E27FC236}">
                  <a16:creationId xmlns:a16="http://schemas.microsoft.com/office/drawing/2014/main" id="{50AA8865-F9E0-0E71-BAAA-AD63B2154E7E}"/>
                </a:ext>
              </a:extLst>
            </p:cNvPr>
            <p:cNvPicPr>
              <a:picLocks noChangeAspect="1"/>
            </p:cNvPicPr>
            <p:nvPr/>
          </p:nvPicPr>
          <p:blipFill>
            <a:blip r:embed="rId3"/>
            <a:stretch>
              <a:fillRect/>
            </a:stretch>
          </p:blipFill>
          <p:spPr>
            <a:xfrm>
              <a:off x="421280" y="1002983"/>
              <a:ext cx="3417017" cy="961271"/>
            </a:xfrm>
            <a:prstGeom prst="rect">
              <a:avLst/>
            </a:prstGeom>
          </p:spPr>
        </p:pic>
        <p:sp>
          <p:nvSpPr>
            <p:cNvPr id="20" name="TextBox 19">
              <a:extLst>
                <a:ext uri="{FF2B5EF4-FFF2-40B4-BE49-F238E27FC236}">
                  <a16:creationId xmlns:a16="http://schemas.microsoft.com/office/drawing/2014/main" id="{10F9F4A3-9E72-9072-1D8D-B40F7280010C}"/>
                </a:ext>
              </a:extLst>
            </p:cNvPr>
            <p:cNvSpPr txBox="1"/>
            <p:nvPr/>
          </p:nvSpPr>
          <p:spPr>
            <a:xfrm>
              <a:off x="535262" y="1100675"/>
              <a:ext cx="2254173"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2</a:t>
              </a:r>
            </a:p>
          </p:txBody>
        </p:sp>
        <p:sp>
          <p:nvSpPr>
            <p:cNvPr id="21" name="TextBox 20">
              <a:extLst>
                <a:ext uri="{FF2B5EF4-FFF2-40B4-BE49-F238E27FC236}">
                  <a16:creationId xmlns:a16="http://schemas.microsoft.com/office/drawing/2014/main" id="{5559F906-5F2E-DB01-ACA1-FFBB7F86ED03}"/>
                </a:ext>
              </a:extLst>
            </p:cNvPr>
            <p:cNvSpPr txBox="1"/>
            <p:nvPr/>
          </p:nvSpPr>
          <p:spPr>
            <a:xfrm>
              <a:off x="2259545" y="980213"/>
              <a:ext cx="920668" cy="307777"/>
            </a:xfrm>
            <a:prstGeom prst="rect">
              <a:avLst/>
            </a:prstGeom>
            <a:noFill/>
          </p:spPr>
          <p:txBody>
            <a:bodyPr wrap="square" rtlCol="0">
              <a:spAutoFit/>
            </a:bodyPr>
            <a:lstStyle/>
            <a:p>
              <a:pPr algn="ctr"/>
              <a:r>
                <a:rPr lang="en-US" sz="1400" b="1" dirty="0">
                  <a:solidFill>
                    <a:srgbClr val="D24726"/>
                  </a:solidFill>
                </a:rPr>
                <a:t>05/5</a:t>
              </a:r>
            </a:p>
          </p:txBody>
        </p:sp>
        <p:sp>
          <p:nvSpPr>
            <p:cNvPr id="22" name="TextBox 21">
              <a:extLst>
                <a:ext uri="{FF2B5EF4-FFF2-40B4-BE49-F238E27FC236}">
                  <a16:creationId xmlns:a16="http://schemas.microsoft.com/office/drawing/2014/main" id="{CA29409A-A6EF-CBC3-AAE3-BD8844099E8A}"/>
                </a:ext>
              </a:extLst>
            </p:cNvPr>
            <p:cNvSpPr txBox="1"/>
            <p:nvPr/>
          </p:nvSpPr>
          <p:spPr>
            <a:xfrm>
              <a:off x="4432158" y="996436"/>
              <a:ext cx="5093806" cy="830997"/>
            </a:xfrm>
            <a:prstGeom prst="rect">
              <a:avLst/>
            </a:prstGeom>
            <a:noFill/>
          </p:spPr>
          <p:txBody>
            <a:bodyPr wrap="square" rtlCol="0">
              <a:spAutoFit/>
            </a:bodyPr>
            <a:lstStyle/>
            <a:p>
              <a:pPr algn="ctr"/>
              <a:r>
                <a:rPr lang="en-US" sz="2400" b="1" dirty="0">
                  <a:solidFill>
                    <a:srgbClr val="FF0000"/>
                  </a:solidFill>
                </a:rPr>
                <a:t>Nộp hồ sơ </a:t>
              </a:r>
              <a:r>
                <a:rPr lang="en-US" sz="2400" b="1" dirty="0" err="1">
                  <a:solidFill>
                    <a:srgbClr val="FF0000"/>
                  </a:solidFill>
                </a:rPr>
                <a:t>ĐK</a:t>
              </a:r>
              <a:r>
                <a:rPr lang="en-US" sz="2400" b="1" dirty="0">
                  <a:solidFill>
                    <a:srgbClr val="FF0000"/>
                  </a:solidFill>
                </a:rPr>
                <a:t> dự tuyển</a:t>
              </a:r>
              <a:br>
                <a:rPr lang="en-US" sz="2400" b="1" dirty="0">
                  <a:solidFill>
                    <a:srgbClr val="FF0000"/>
                  </a:solidFill>
                </a:rPr>
              </a:br>
              <a:r>
                <a:rPr lang="en-US" sz="2400" b="1" dirty="0">
                  <a:solidFill>
                    <a:srgbClr val="FF0000"/>
                  </a:solidFill>
                </a:rPr>
                <a:t>cập nhật dữ liệu lần 1</a:t>
              </a:r>
            </a:p>
          </p:txBody>
        </p:sp>
        <p:sp>
          <p:nvSpPr>
            <p:cNvPr id="23" name="TextBox 22">
              <a:extLst>
                <a:ext uri="{FF2B5EF4-FFF2-40B4-BE49-F238E27FC236}">
                  <a16:creationId xmlns:a16="http://schemas.microsoft.com/office/drawing/2014/main" id="{B22D1A80-DD1F-0766-009F-2E7EB8047346}"/>
                </a:ext>
              </a:extLst>
            </p:cNvPr>
            <p:cNvSpPr txBox="1"/>
            <p:nvPr/>
          </p:nvSpPr>
          <p:spPr>
            <a:xfrm>
              <a:off x="287489" y="980213"/>
              <a:ext cx="920668" cy="307777"/>
            </a:xfrm>
            <a:prstGeom prst="rect">
              <a:avLst/>
            </a:prstGeom>
            <a:noFill/>
          </p:spPr>
          <p:txBody>
            <a:bodyPr wrap="square" rtlCol="0">
              <a:spAutoFit/>
            </a:bodyPr>
            <a:lstStyle/>
            <a:p>
              <a:r>
                <a:rPr lang="en-US" sz="1400" b="1" dirty="0">
                  <a:solidFill>
                    <a:srgbClr val="D24726"/>
                  </a:solidFill>
                </a:rPr>
                <a:t>20/4</a:t>
              </a:r>
            </a:p>
          </p:txBody>
        </p:sp>
      </p:grpSp>
    </p:spTree>
    <p:extLst>
      <p:ext uri="{BB962C8B-B14F-4D97-AF65-F5344CB8AC3E}">
        <p14:creationId xmlns:p14="http://schemas.microsoft.com/office/powerpoint/2010/main" val="251900541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Times New Roman" panose="02020603050405020304" pitchFamily="18" charset="0"/>
                <a:ea typeface="+mj-ea"/>
                <a:cs typeface="Times New Roman" panose="02020603050405020304" pitchFamily="18" charset="0"/>
              </a:rPr>
              <a:t>PHẦN 2. Tiến trình thực hiện công việc theo thời gian </a:t>
            </a:r>
            <a:endParaRPr lang="vi-VN" sz="2400" b="1" dirty="0">
              <a:solidFill>
                <a:schemeClr val="bg1"/>
              </a:solidFill>
              <a:latin typeface="Times New Roman" panose="02020603050405020304" pitchFamily="18" charset="0"/>
              <a:ea typeface="+mj-ea"/>
              <a:cs typeface="Times New Roman" panose="02020603050405020304" pitchFamily="18" charset="0"/>
            </a:endParaRPr>
          </a:p>
        </p:txBody>
      </p:sp>
      <p:cxnSp>
        <p:nvCxnSpPr>
          <p:cNvPr id="3" name="Straight Connector 2">
            <a:extLst>
              <a:ext uri="{FF2B5EF4-FFF2-40B4-BE49-F238E27FC236}">
                <a16:creationId xmlns:a16="http://schemas.microsoft.com/office/drawing/2014/main" id="{7EB961E7-3412-47D9-8625-DF47EC5D253D}"/>
              </a:ext>
            </a:extLst>
          </p:cNvPr>
          <p:cNvCxnSpPr/>
          <p:nvPr/>
        </p:nvCxnSpPr>
        <p:spPr>
          <a:xfrm>
            <a:off x="418147" y="2526901"/>
            <a:ext cx="1135570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7F5B7-7708-46C6-9BC5-F88EAE28C507}"/>
              </a:ext>
            </a:extLst>
          </p:cNvPr>
          <p:cNvSpPr txBox="1"/>
          <p:nvPr/>
        </p:nvSpPr>
        <p:spPr>
          <a:xfrm>
            <a:off x="371475" y="2526901"/>
            <a:ext cx="11565601" cy="3975319"/>
          </a:xfrm>
          <a:prstGeom prst="rect">
            <a:avLst/>
          </a:prstGeom>
          <a:noFill/>
        </p:spPr>
        <p:txBody>
          <a:bodyPr wrap="square" rtlCol="0">
            <a:spAutoFit/>
          </a:bodyPr>
          <a:lstStyle/>
          <a:p>
            <a:pPr marL="398463" indent="-398463" algn="just" fontAlgn="auto">
              <a:lnSpc>
                <a:spcPct val="110000"/>
              </a:lnSpc>
              <a:spcBef>
                <a:spcPts val="400"/>
              </a:spcBef>
              <a:spcAft>
                <a:spcPts val="0"/>
              </a:spcAft>
              <a:buNone/>
            </a:pPr>
            <a:r>
              <a:rPr lang="en-US" sz="2400" dirty="0">
                <a:solidFill>
                  <a:srgbClr val="000099"/>
                </a:solidFill>
                <a:latin typeface="Times New Roman" panose="02020603050405020304" pitchFamily="18" charset="0"/>
                <a:cs typeface="Times New Roman" panose="02020603050405020304" pitchFamily="18" charset="0"/>
              </a:rPr>
              <a:t>(3) Học sinh đăng ký nguyện vọng vào trường </a:t>
            </a:r>
            <a:r>
              <a:rPr lang="en-US" sz="2400" dirty="0" err="1">
                <a:solidFill>
                  <a:srgbClr val="000099"/>
                </a:solidFill>
                <a:latin typeface="Times New Roman" panose="02020603050405020304" pitchFamily="18" charset="0"/>
                <a:cs typeface="Times New Roman" panose="02020603050405020304" pitchFamily="18" charset="0"/>
              </a:rPr>
              <a:t>THPT</a:t>
            </a:r>
            <a:r>
              <a:rPr lang="en-US" sz="2400" dirty="0">
                <a:solidFill>
                  <a:srgbClr val="000099"/>
                </a:solidFill>
                <a:latin typeface="Times New Roman" panose="02020603050405020304" pitchFamily="18" charset="0"/>
                <a:cs typeface="Times New Roman" panose="02020603050405020304" pitchFamily="18" charset="0"/>
              </a:rPr>
              <a:t> Công lập và trường </a:t>
            </a:r>
            <a:r>
              <a:rPr lang="en-US" sz="2400" dirty="0" err="1">
                <a:solidFill>
                  <a:srgbClr val="000099"/>
                </a:solidFill>
                <a:latin typeface="Times New Roman" panose="02020603050405020304" pitchFamily="18" charset="0"/>
                <a:cs typeface="Times New Roman" panose="02020603050405020304" pitchFamily="18" charset="0"/>
              </a:rPr>
              <a:t>THPT</a:t>
            </a:r>
            <a:r>
              <a:rPr lang="en-US" sz="2400" dirty="0">
                <a:solidFill>
                  <a:srgbClr val="000099"/>
                </a:solidFill>
                <a:latin typeface="Times New Roman" panose="02020603050405020304" pitchFamily="18" charset="0"/>
                <a:cs typeface="Times New Roman" panose="02020603050405020304" pitchFamily="18" charset="0"/>
              </a:rPr>
              <a:t> chuyên Trần Phú lần trong giai đoạn này có thể thay đổi thêm bớt dịch chuyển nguyện vọng.</a:t>
            </a:r>
          </a:p>
          <a:p>
            <a:pPr marL="398463" indent="-398463" algn="just" fontAlgn="auto">
              <a:lnSpc>
                <a:spcPct val="110000"/>
              </a:lnSpc>
              <a:spcBef>
                <a:spcPts val="400"/>
              </a:spcBef>
              <a:spcAft>
                <a:spcPts val="0"/>
              </a:spcAft>
              <a:buNone/>
            </a:pPr>
            <a:r>
              <a:rPr lang="en-US" sz="2400" dirty="0">
                <a:solidFill>
                  <a:srgbClr val="000099"/>
                </a:solidFill>
                <a:latin typeface="Times New Roman" panose="02020603050405020304" pitchFamily="18" charset="0"/>
                <a:cs typeface="Times New Roman" panose="02020603050405020304" pitchFamily="18" charset="0"/>
              </a:rPr>
              <a:t>(4) Học sinh đăng ký dự thi </a:t>
            </a:r>
            <a:r>
              <a:rPr lang="en-US" sz="2400" dirty="0" err="1">
                <a:solidFill>
                  <a:srgbClr val="000099"/>
                </a:solidFill>
                <a:latin typeface="Times New Roman" panose="02020603050405020304" pitchFamily="18" charset="0"/>
                <a:cs typeface="Times New Roman" panose="02020603050405020304" pitchFamily="18" charset="0"/>
              </a:rPr>
              <a:t>THPT</a:t>
            </a:r>
            <a:r>
              <a:rPr lang="en-US" sz="2400" dirty="0">
                <a:solidFill>
                  <a:srgbClr val="000099"/>
                </a:solidFill>
                <a:latin typeface="Times New Roman" panose="02020603050405020304" pitchFamily="18" charset="0"/>
                <a:cs typeface="Times New Roman" panose="02020603050405020304" pitchFamily="18" charset="0"/>
              </a:rPr>
              <a:t> chuyên Trần Phú phải có đủ các điều kiện:</a:t>
            </a:r>
          </a:p>
          <a:p>
            <a:pPr marL="741363" indent="-342900" algn="just" fontAlgn="auto">
              <a:lnSpc>
                <a:spcPct val="110000"/>
              </a:lnSpc>
              <a:spcBef>
                <a:spcPts val="400"/>
              </a:spcBef>
              <a:spcAft>
                <a:spcPts val="0"/>
              </a:spcAft>
              <a:buFont typeface="Wingdings" panose="05000000000000000000" pitchFamily="2" charset="2"/>
              <a:buChar char="ü"/>
            </a:pPr>
            <a:r>
              <a:rPr lang="en-US" sz="2400" dirty="0">
                <a:solidFill>
                  <a:srgbClr val="000099"/>
                </a:solidFill>
                <a:latin typeface="Times New Roman" panose="02020603050405020304" pitchFamily="18" charset="0"/>
                <a:cs typeface="Times New Roman" panose="02020603050405020304" pitchFamily="18" charset="0"/>
              </a:rPr>
              <a:t>Xếp loại tốt nghiệp THCS loại </a:t>
            </a:r>
            <a:r>
              <a:rPr lang="en-US" sz="2400" dirty="0">
                <a:solidFill>
                  <a:srgbClr val="FF0000"/>
                </a:solidFill>
                <a:latin typeface="Times New Roman" panose="02020603050405020304" pitchFamily="18" charset="0"/>
                <a:cs typeface="Times New Roman" panose="02020603050405020304" pitchFamily="18" charset="0"/>
              </a:rPr>
              <a:t>Khá, Giỏi;</a:t>
            </a:r>
          </a:p>
          <a:p>
            <a:pPr marL="741363" indent="-342900" algn="just" fontAlgn="auto">
              <a:lnSpc>
                <a:spcPct val="110000"/>
              </a:lnSpc>
              <a:spcBef>
                <a:spcPts val="400"/>
              </a:spcBef>
              <a:spcAft>
                <a:spcPts val="0"/>
              </a:spcAft>
              <a:buFont typeface="Wingdings" panose="05000000000000000000" pitchFamily="2" charset="2"/>
              <a:buChar char="ü"/>
            </a:pPr>
            <a:r>
              <a:rPr lang="en-US" sz="2400" dirty="0">
                <a:solidFill>
                  <a:srgbClr val="000099"/>
                </a:solidFill>
                <a:latin typeface="Times New Roman" panose="02020603050405020304" pitchFamily="18" charset="0"/>
                <a:cs typeface="Times New Roman" panose="02020603050405020304" pitchFamily="18" charset="0"/>
              </a:rPr>
              <a:t>Xếp loại học lực cả năm học các lớp 6,7,8,9 loại </a:t>
            </a:r>
            <a:r>
              <a:rPr lang="en-US" sz="2400" dirty="0">
                <a:solidFill>
                  <a:srgbClr val="FF0000"/>
                </a:solidFill>
                <a:latin typeface="Times New Roman" panose="02020603050405020304" pitchFamily="18" charset="0"/>
                <a:cs typeface="Times New Roman" panose="02020603050405020304" pitchFamily="18" charset="0"/>
              </a:rPr>
              <a:t>Khá, Giỏi</a:t>
            </a:r>
          </a:p>
          <a:p>
            <a:pPr marL="741363" indent="-342900" algn="just" fontAlgn="auto">
              <a:lnSpc>
                <a:spcPct val="110000"/>
              </a:lnSpc>
              <a:spcBef>
                <a:spcPts val="400"/>
              </a:spcBef>
              <a:spcAft>
                <a:spcPts val="0"/>
              </a:spcAft>
              <a:buFont typeface="Wingdings" panose="05000000000000000000" pitchFamily="2" charset="2"/>
              <a:buChar char="ü"/>
            </a:pPr>
            <a:r>
              <a:rPr lang="en-US" sz="2400" dirty="0">
                <a:solidFill>
                  <a:srgbClr val="000099"/>
                </a:solidFill>
                <a:latin typeface="Times New Roman" panose="02020603050405020304" pitchFamily="18" charset="0"/>
                <a:cs typeface="Times New Roman" panose="02020603050405020304" pitchFamily="18" charset="0"/>
              </a:rPr>
              <a:t>Xếp loại hạnh kiểm cả năm học các lớp 6,7,8,9 loại </a:t>
            </a:r>
            <a:r>
              <a:rPr lang="en-US" sz="2400" dirty="0">
                <a:solidFill>
                  <a:srgbClr val="FF0000"/>
                </a:solidFill>
                <a:latin typeface="Times New Roman" panose="02020603050405020304" pitchFamily="18" charset="0"/>
                <a:cs typeface="Times New Roman" panose="02020603050405020304" pitchFamily="18" charset="0"/>
              </a:rPr>
              <a:t>Khá, Tốt</a:t>
            </a:r>
          </a:p>
          <a:p>
            <a:pPr marL="398463" indent="-398463" algn="just" fontAlgn="auto">
              <a:lnSpc>
                <a:spcPct val="110000"/>
              </a:lnSpc>
              <a:spcBef>
                <a:spcPts val="400"/>
              </a:spcBef>
              <a:spcAft>
                <a:spcPts val="0"/>
              </a:spcAft>
            </a:pPr>
            <a:r>
              <a:rPr lang="en-US" sz="2400" dirty="0">
                <a:solidFill>
                  <a:srgbClr val="000099"/>
                </a:solidFill>
                <a:latin typeface="Times New Roman" panose="02020603050405020304" pitchFamily="18" charset="0"/>
                <a:cs typeface="Times New Roman" panose="02020603050405020304" pitchFamily="18" charset="0"/>
              </a:rPr>
              <a:t>(5) Học sinh thi Toán, Văn, Ngoại ngữ (đại trà) tại trường </a:t>
            </a:r>
            <a:r>
              <a:rPr lang="en-US" sz="2400" dirty="0" err="1">
                <a:solidFill>
                  <a:srgbClr val="000099"/>
                </a:solidFill>
                <a:latin typeface="Times New Roman" panose="02020603050405020304" pitchFamily="18" charset="0"/>
                <a:cs typeface="Times New Roman" panose="02020603050405020304" pitchFamily="18" charset="0"/>
              </a:rPr>
              <a:t>THPT</a:t>
            </a:r>
            <a:r>
              <a:rPr lang="en-US" sz="2400" dirty="0">
                <a:solidFill>
                  <a:srgbClr val="000099"/>
                </a:solidFill>
                <a:latin typeface="Times New Roman" panose="02020603050405020304" pitchFamily="18" charset="0"/>
                <a:cs typeface="Times New Roman" panose="02020603050405020304" pitchFamily="18" charset="0"/>
              </a:rPr>
              <a:t> công lập có nguyện vọng </a:t>
            </a:r>
            <a:r>
              <a:rPr lang="en-US" sz="2400" b="1" i="1" dirty="0">
                <a:solidFill>
                  <a:srgbClr val="FF0000"/>
                </a:solidFill>
                <a:latin typeface="Times New Roman" panose="02020603050405020304" pitchFamily="18" charset="0"/>
                <a:cs typeface="Times New Roman" panose="02020603050405020304" pitchFamily="18" charset="0"/>
              </a:rPr>
              <a:t>cao hơn </a:t>
            </a:r>
            <a:r>
              <a:rPr lang="en-US" sz="2400" dirty="0">
                <a:solidFill>
                  <a:srgbClr val="000099"/>
                </a:solidFill>
                <a:latin typeface="Times New Roman" panose="02020603050405020304" pitchFamily="18" charset="0"/>
                <a:cs typeface="Times New Roman" panose="02020603050405020304" pitchFamily="18" charset="0"/>
              </a:rPr>
              <a:t>trong danh sách 2 nguyện vọng đăng ký trường </a:t>
            </a:r>
            <a:r>
              <a:rPr lang="en-US" sz="2400" dirty="0" err="1">
                <a:solidFill>
                  <a:srgbClr val="000099"/>
                </a:solidFill>
                <a:latin typeface="Times New Roman" panose="02020603050405020304" pitchFamily="18" charset="0"/>
                <a:cs typeface="Times New Roman" panose="02020603050405020304" pitchFamily="18" charset="0"/>
              </a:rPr>
              <a:t>THPT</a:t>
            </a:r>
            <a:r>
              <a:rPr lang="en-US" sz="2400" dirty="0">
                <a:solidFill>
                  <a:srgbClr val="000099"/>
                </a:solidFill>
                <a:latin typeface="Times New Roman" panose="02020603050405020304" pitchFamily="18" charset="0"/>
                <a:cs typeface="Times New Roman" panose="02020603050405020304" pitchFamily="18" charset="0"/>
              </a:rPr>
              <a:t> công lập (đại trà); Thi các môn chuyên tại trường </a:t>
            </a:r>
            <a:r>
              <a:rPr lang="en-US" sz="2400" dirty="0" err="1">
                <a:solidFill>
                  <a:srgbClr val="000099"/>
                </a:solidFill>
                <a:latin typeface="Times New Roman" panose="02020603050405020304" pitchFamily="18" charset="0"/>
                <a:cs typeface="Times New Roman" panose="02020603050405020304" pitchFamily="18" charset="0"/>
              </a:rPr>
              <a:t>THPT</a:t>
            </a:r>
            <a:r>
              <a:rPr lang="en-US" sz="2400" dirty="0">
                <a:solidFill>
                  <a:srgbClr val="000099"/>
                </a:solidFill>
                <a:latin typeface="Times New Roman" panose="02020603050405020304" pitchFamily="18" charset="0"/>
                <a:cs typeface="Times New Roman" panose="02020603050405020304" pitchFamily="18" charset="0"/>
              </a:rPr>
              <a:t> chuyên Trần Phú.</a:t>
            </a:r>
            <a:endParaRPr lang="en-US" sz="2400" dirty="0"/>
          </a:p>
        </p:txBody>
      </p:sp>
      <p:grpSp>
        <p:nvGrpSpPr>
          <p:cNvPr id="18" name="Group 17">
            <a:extLst>
              <a:ext uri="{FF2B5EF4-FFF2-40B4-BE49-F238E27FC236}">
                <a16:creationId xmlns:a16="http://schemas.microsoft.com/office/drawing/2014/main" id="{18810F90-1547-4E27-F1F4-184BE4EB8FB9}"/>
              </a:ext>
            </a:extLst>
          </p:cNvPr>
          <p:cNvGrpSpPr/>
          <p:nvPr/>
        </p:nvGrpSpPr>
        <p:grpSpPr>
          <a:xfrm>
            <a:off x="264340" y="1258006"/>
            <a:ext cx="9238475" cy="984041"/>
            <a:chOff x="287489" y="980213"/>
            <a:chExt cx="9238475" cy="984041"/>
          </a:xfrm>
        </p:grpSpPr>
        <p:pic>
          <p:nvPicPr>
            <p:cNvPr id="19" name="Picture 18">
              <a:extLst>
                <a:ext uri="{FF2B5EF4-FFF2-40B4-BE49-F238E27FC236}">
                  <a16:creationId xmlns:a16="http://schemas.microsoft.com/office/drawing/2014/main" id="{E6D932B0-CD21-C931-19B2-C319AE9867C9}"/>
                </a:ext>
              </a:extLst>
            </p:cNvPr>
            <p:cNvPicPr>
              <a:picLocks noChangeAspect="1"/>
            </p:cNvPicPr>
            <p:nvPr/>
          </p:nvPicPr>
          <p:blipFill>
            <a:blip r:embed="rId3"/>
            <a:stretch>
              <a:fillRect/>
            </a:stretch>
          </p:blipFill>
          <p:spPr>
            <a:xfrm>
              <a:off x="421280" y="1002983"/>
              <a:ext cx="3417017" cy="961271"/>
            </a:xfrm>
            <a:prstGeom prst="rect">
              <a:avLst/>
            </a:prstGeom>
          </p:spPr>
        </p:pic>
        <p:sp>
          <p:nvSpPr>
            <p:cNvPr id="20" name="TextBox 19">
              <a:extLst>
                <a:ext uri="{FF2B5EF4-FFF2-40B4-BE49-F238E27FC236}">
                  <a16:creationId xmlns:a16="http://schemas.microsoft.com/office/drawing/2014/main" id="{30B70330-2283-9BC4-78D6-1814F3C32CC3}"/>
                </a:ext>
              </a:extLst>
            </p:cNvPr>
            <p:cNvSpPr txBox="1"/>
            <p:nvPr/>
          </p:nvSpPr>
          <p:spPr>
            <a:xfrm>
              <a:off x="535262" y="1100675"/>
              <a:ext cx="2254173"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2</a:t>
              </a:r>
            </a:p>
          </p:txBody>
        </p:sp>
        <p:sp>
          <p:nvSpPr>
            <p:cNvPr id="21" name="TextBox 20">
              <a:extLst>
                <a:ext uri="{FF2B5EF4-FFF2-40B4-BE49-F238E27FC236}">
                  <a16:creationId xmlns:a16="http://schemas.microsoft.com/office/drawing/2014/main" id="{A674B7B1-4DE0-9632-3006-EADB1BF72677}"/>
                </a:ext>
              </a:extLst>
            </p:cNvPr>
            <p:cNvSpPr txBox="1"/>
            <p:nvPr/>
          </p:nvSpPr>
          <p:spPr>
            <a:xfrm>
              <a:off x="2259545" y="980213"/>
              <a:ext cx="920668" cy="307777"/>
            </a:xfrm>
            <a:prstGeom prst="rect">
              <a:avLst/>
            </a:prstGeom>
            <a:noFill/>
          </p:spPr>
          <p:txBody>
            <a:bodyPr wrap="square" rtlCol="0">
              <a:spAutoFit/>
            </a:bodyPr>
            <a:lstStyle/>
            <a:p>
              <a:pPr algn="ctr"/>
              <a:r>
                <a:rPr lang="en-US" sz="1400" b="1" dirty="0">
                  <a:solidFill>
                    <a:srgbClr val="D24726"/>
                  </a:solidFill>
                </a:rPr>
                <a:t>05/5</a:t>
              </a:r>
            </a:p>
          </p:txBody>
        </p:sp>
        <p:sp>
          <p:nvSpPr>
            <p:cNvPr id="22" name="TextBox 21">
              <a:extLst>
                <a:ext uri="{FF2B5EF4-FFF2-40B4-BE49-F238E27FC236}">
                  <a16:creationId xmlns:a16="http://schemas.microsoft.com/office/drawing/2014/main" id="{FBF7B99D-1699-6288-9893-2597615C2AB4}"/>
                </a:ext>
              </a:extLst>
            </p:cNvPr>
            <p:cNvSpPr txBox="1"/>
            <p:nvPr/>
          </p:nvSpPr>
          <p:spPr>
            <a:xfrm>
              <a:off x="4432158" y="996436"/>
              <a:ext cx="5093806" cy="830997"/>
            </a:xfrm>
            <a:prstGeom prst="rect">
              <a:avLst/>
            </a:prstGeom>
            <a:noFill/>
          </p:spPr>
          <p:txBody>
            <a:bodyPr wrap="square" rtlCol="0">
              <a:spAutoFit/>
            </a:bodyPr>
            <a:lstStyle/>
            <a:p>
              <a:pPr algn="ctr"/>
              <a:r>
                <a:rPr lang="en-US" sz="2400" b="1" dirty="0">
                  <a:solidFill>
                    <a:srgbClr val="FF0000"/>
                  </a:solidFill>
                </a:rPr>
                <a:t>Nộp hồ sơ </a:t>
              </a:r>
              <a:r>
                <a:rPr lang="en-US" sz="2400" b="1" dirty="0" err="1">
                  <a:solidFill>
                    <a:srgbClr val="FF0000"/>
                  </a:solidFill>
                </a:rPr>
                <a:t>ĐK</a:t>
              </a:r>
              <a:r>
                <a:rPr lang="en-US" sz="2400" b="1" dirty="0">
                  <a:solidFill>
                    <a:srgbClr val="FF0000"/>
                  </a:solidFill>
                </a:rPr>
                <a:t> dự tuyển</a:t>
              </a:r>
              <a:br>
                <a:rPr lang="en-US" sz="2400" b="1" dirty="0">
                  <a:solidFill>
                    <a:srgbClr val="FF0000"/>
                  </a:solidFill>
                </a:rPr>
              </a:br>
              <a:r>
                <a:rPr lang="en-US" sz="2400" b="1" dirty="0">
                  <a:solidFill>
                    <a:srgbClr val="FF0000"/>
                  </a:solidFill>
                </a:rPr>
                <a:t>cập nhật dữ liệu lần 1</a:t>
              </a:r>
            </a:p>
          </p:txBody>
        </p:sp>
        <p:sp>
          <p:nvSpPr>
            <p:cNvPr id="23" name="TextBox 22">
              <a:extLst>
                <a:ext uri="{FF2B5EF4-FFF2-40B4-BE49-F238E27FC236}">
                  <a16:creationId xmlns:a16="http://schemas.microsoft.com/office/drawing/2014/main" id="{4076967B-5B09-3397-AC42-F028325A4C94}"/>
                </a:ext>
              </a:extLst>
            </p:cNvPr>
            <p:cNvSpPr txBox="1"/>
            <p:nvPr/>
          </p:nvSpPr>
          <p:spPr>
            <a:xfrm>
              <a:off x="287489" y="980213"/>
              <a:ext cx="920668" cy="307777"/>
            </a:xfrm>
            <a:prstGeom prst="rect">
              <a:avLst/>
            </a:prstGeom>
            <a:noFill/>
          </p:spPr>
          <p:txBody>
            <a:bodyPr wrap="square" rtlCol="0">
              <a:spAutoFit/>
            </a:bodyPr>
            <a:lstStyle/>
            <a:p>
              <a:r>
                <a:rPr lang="en-US" sz="1400" b="1" dirty="0">
                  <a:solidFill>
                    <a:srgbClr val="D24726"/>
                  </a:solidFill>
                </a:rPr>
                <a:t>20/4</a:t>
              </a:r>
            </a:p>
          </p:txBody>
        </p:sp>
      </p:grpSp>
    </p:spTree>
    <p:extLst>
      <p:ext uri="{BB962C8B-B14F-4D97-AF65-F5344CB8AC3E}">
        <p14:creationId xmlns:p14="http://schemas.microsoft.com/office/powerpoint/2010/main" val="398392328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Times New Roman" panose="02020603050405020304" pitchFamily="18" charset="0"/>
                <a:ea typeface="+mj-ea"/>
                <a:cs typeface="Times New Roman" panose="02020603050405020304" pitchFamily="18" charset="0"/>
              </a:rPr>
              <a:t>PHẦN 2. Tiến trình thực hiện công việc theo thời gian (5)</a:t>
            </a:r>
            <a:endParaRPr lang="vi-VN" sz="2400" b="1" dirty="0">
              <a:solidFill>
                <a:schemeClr val="bg1"/>
              </a:solidFill>
              <a:latin typeface="Times New Roman" panose="02020603050405020304" pitchFamily="18" charset="0"/>
              <a:ea typeface="+mj-ea"/>
              <a:cs typeface="Times New Roman" panose="02020603050405020304" pitchFamily="18" charset="0"/>
            </a:endParaRPr>
          </a:p>
        </p:txBody>
      </p:sp>
      <p:cxnSp>
        <p:nvCxnSpPr>
          <p:cNvPr id="3" name="Straight Connector 2">
            <a:extLst>
              <a:ext uri="{FF2B5EF4-FFF2-40B4-BE49-F238E27FC236}">
                <a16:creationId xmlns:a16="http://schemas.microsoft.com/office/drawing/2014/main" id="{7EB961E7-3412-47D9-8625-DF47EC5D253D}"/>
              </a:ext>
            </a:extLst>
          </p:cNvPr>
          <p:cNvCxnSpPr/>
          <p:nvPr/>
        </p:nvCxnSpPr>
        <p:spPr>
          <a:xfrm>
            <a:off x="418147" y="2460971"/>
            <a:ext cx="1135570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7F5B7-7708-46C6-9BC5-F88EAE28C507}"/>
              </a:ext>
            </a:extLst>
          </p:cNvPr>
          <p:cNvSpPr txBox="1"/>
          <p:nvPr/>
        </p:nvSpPr>
        <p:spPr>
          <a:xfrm>
            <a:off x="371475" y="2496968"/>
            <a:ext cx="11565601" cy="4196342"/>
          </a:xfrm>
          <a:prstGeom prst="rect">
            <a:avLst/>
          </a:prstGeom>
          <a:noFill/>
        </p:spPr>
        <p:txBody>
          <a:bodyPr wrap="square" rtlCol="0">
            <a:spAutoFit/>
          </a:bodyPr>
          <a:lstStyle/>
          <a:p>
            <a:pPr marL="0" indent="0" algn="just" fontAlgn="auto">
              <a:lnSpc>
                <a:spcPct val="120000"/>
              </a:lnSpc>
              <a:spcBef>
                <a:spcPts val="300"/>
              </a:spcBef>
              <a:spcAft>
                <a:spcPts val="0"/>
              </a:spcAft>
              <a:buNone/>
            </a:pPr>
            <a:r>
              <a:rPr lang="en-US" altLang="vi-VN" sz="2400" b="1" i="1" dirty="0">
                <a:solidFill>
                  <a:srgbClr val="000099"/>
                </a:solidFill>
                <a:latin typeface="Times New Roman" panose="02020603050405020304" pitchFamily="18" charset="0"/>
                <a:cs typeface="Times New Roman" panose="02020603050405020304" pitchFamily="18" charset="0"/>
              </a:rPr>
              <a:t>Nguyện vọng đăng ký</a:t>
            </a:r>
          </a:p>
          <a:p>
            <a:pPr marL="338138" indent="-338138" algn="just" fontAlgn="auto">
              <a:lnSpc>
                <a:spcPct val="120000"/>
              </a:lnSpc>
              <a:spcBef>
                <a:spcPts val="300"/>
              </a:spcBef>
              <a:spcAft>
                <a:spcPts val="0"/>
              </a:spcAft>
              <a:buNone/>
            </a:pPr>
            <a:r>
              <a:rPr lang="en-US" altLang="vi-VN" sz="2400" dirty="0">
                <a:solidFill>
                  <a:srgbClr val="000099"/>
                </a:solidFill>
                <a:latin typeface="Times New Roman" panose="02020603050405020304" pitchFamily="18" charset="0"/>
                <a:cs typeface="Times New Roman" panose="02020603050405020304" pitchFamily="18" charset="0"/>
              </a:rPr>
              <a:t>1.</a:t>
            </a:r>
            <a:r>
              <a:rPr lang="vi-VN" altLang="vi-VN" sz="2400" dirty="0">
                <a:solidFill>
                  <a:srgbClr val="000099"/>
                </a:solidFill>
                <a:latin typeface="Times New Roman" panose="02020603050405020304" pitchFamily="18" charset="0"/>
                <a:cs typeface="Times New Roman" panose="02020603050405020304" pitchFamily="18" charset="0"/>
              </a:rPr>
              <a:t> Đăng ký tối đa 02 nguyện vọng vào các trường </a:t>
            </a:r>
            <a:r>
              <a:rPr lang="vi-VN" altLang="vi-VN" sz="2400" dirty="0" err="1">
                <a:solidFill>
                  <a:srgbClr val="000099"/>
                </a:solidFill>
                <a:latin typeface="Times New Roman" panose="02020603050405020304" pitchFamily="18" charset="0"/>
                <a:cs typeface="Times New Roman" panose="02020603050405020304" pitchFamily="18" charset="0"/>
              </a:rPr>
              <a:t>THPT</a:t>
            </a:r>
            <a:r>
              <a:rPr lang="vi-VN" altLang="vi-VN" sz="2400" dirty="0">
                <a:solidFill>
                  <a:srgbClr val="000099"/>
                </a:solidFill>
                <a:latin typeface="Times New Roman" panose="02020603050405020304" pitchFamily="18" charset="0"/>
                <a:cs typeface="Times New Roman" panose="02020603050405020304" pitchFamily="18" charset="0"/>
              </a:rPr>
              <a:t> công lập.</a:t>
            </a:r>
          </a:p>
          <a:p>
            <a:pPr marL="338138" indent="-338138" algn="just" fontAlgn="auto">
              <a:lnSpc>
                <a:spcPct val="120000"/>
              </a:lnSpc>
              <a:spcBef>
                <a:spcPts val="300"/>
              </a:spcBef>
              <a:spcAft>
                <a:spcPts val="0"/>
              </a:spcAft>
              <a:buNone/>
            </a:pPr>
            <a:r>
              <a:rPr lang="en-US" altLang="vi-VN" sz="2400" dirty="0">
                <a:solidFill>
                  <a:srgbClr val="000099"/>
                </a:solidFill>
                <a:latin typeface="Times New Roman" panose="02020603050405020304" pitchFamily="18" charset="0"/>
                <a:cs typeface="Times New Roman" panose="02020603050405020304" pitchFamily="18" charset="0"/>
              </a:rPr>
              <a:t>2. </a:t>
            </a:r>
            <a:r>
              <a:rPr lang="vi-VN" altLang="vi-VN" sz="2400" dirty="0">
                <a:solidFill>
                  <a:srgbClr val="000099"/>
                </a:solidFill>
                <a:latin typeface="Times New Roman" panose="02020603050405020304" pitchFamily="18" charset="0"/>
                <a:cs typeface="Times New Roman" panose="02020603050405020304" pitchFamily="18" charset="0"/>
              </a:rPr>
              <a:t>Đăng ký dự thi không quá 02 môn chuyên (</a:t>
            </a:r>
            <a:r>
              <a:rPr lang="vi-VN" altLang="vi-VN" sz="2400" b="1" i="1" dirty="0">
                <a:solidFill>
                  <a:srgbClr val="FF0000"/>
                </a:solidFill>
                <a:latin typeface="Times New Roman" panose="02020603050405020304" pitchFamily="18" charset="0"/>
                <a:cs typeface="Times New Roman" panose="02020603050405020304" pitchFamily="18" charset="0"/>
              </a:rPr>
              <a:t>không trùng lịch thi</a:t>
            </a:r>
            <a:r>
              <a:rPr lang="vi-VN" altLang="vi-VN" sz="2400" dirty="0">
                <a:solidFill>
                  <a:srgbClr val="000099"/>
                </a:solidFill>
                <a:latin typeface="Times New Roman" panose="02020603050405020304" pitchFamily="18" charset="0"/>
                <a:cs typeface="Times New Roman" panose="02020603050405020304" pitchFamily="18" charset="0"/>
              </a:rPr>
              <a:t>) và không quá 05 nguyện vọng để xét tuyển vào các lớp chuyên và không chuyên phù hợp với môn đăng ký dự thi (sắp xếp nguyện vọng theo thứ tự ưu tiên xét tuyển);</a:t>
            </a:r>
          </a:p>
          <a:p>
            <a:pPr marL="338138" indent="-338138" algn="just" fontAlgn="auto">
              <a:lnSpc>
                <a:spcPct val="120000"/>
              </a:lnSpc>
              <a:spcBef>
                <a:spcPts val="300"/>
              </a:spcBef>
              <a:spcAft>
                <a:spcPts val="0"/>
              </a:spcAft>
              <a:buNone/>
            </a:pPr>
            <a:r>
              <a:rPr lang="en-US" altLang="vi-VN" sz="2400" dirty="0">
                <a:solidFill>
                  <a:srgbClr val="000099"/>
                </a:solidFill>
                <a:latin typeface="Times New Roman" panose="02020603050405020304" pitchFamily="18" charset="0"/>
                <a:cs typeface="Times New Roman" panose="02020603050405020304" pitchFamily="18" charset="0"/>
              </a:rPr>
              <a:t>3.</a:t>
            </a:r>
            <a:r>
              <a:rPr lang="vi-VN" altLang="vi-VN" sz="2400" dirty="0">
                <a:solidFill>
                  <a:srgbClr val="000099"/>
                </a:solidFill>
                <a:latin typeface="Times New Roman" panose="02020603050405020304" pitchFamily="18" charset="0"/>
                <a:cs typeface="Times New Roman" panose="02020603050405020304" pitchFamily="18" charset="0"/>
              </a:rPr>
              <a:t> Thay đổi thứ tự nguyện vọng xét tuyển vào các lớp chuyên 0</a:t>
            </a:r>
            <a:r>
              <a:rPr lang="en-US" altLang="vi-VN" sz="2400" dirty="0">
                <a:solidFill>
                  <a:srgbClr val="000099"/>
                </a:solidFill>
                <a:latin typeface="Times New Roman" panose="02020603050405020304" pitchFamily="18" charset="0"/>
                <a:cs typeface="Times New Roman" panose="02020603050405020304" pitchFamily="18" charset="0"/>
              </a:rPr>
              <a:t>2</a:t>
            </a:r>
            <a:r>
              <a:rPr lang="vi-VN" altLang="vi-VN" sz="2400" dirty="0">
                <a:solidFill>
                  <a:srgbClr val="000099"/>
                </a:solidFill>
                <a:latin typeface="Times New Roman" panose="02020603050405020304" pitchFamily="18" charset="0"/>
                <a:cs typeface="Times New Roman" panose="02020603050405020304" pitchFamily="18" charset="0"/>
              </a:rPr>
              <a:t> ngày quy định </a:t>
            </a:r>
            <a:r>
              <a:rPr lang="vi-VN" altLang="vi-VN" sz="2400" dirty="0">
                <a:solidFill>
                  <a:srgbClr val="FF0000"/>
                </a:solidFill>
                <a:latin typeface="Times New Roman" panose="02020603050405020304" pitchFamily="18" charset="0"/>
                <a:cs typeface="Times New Roman" panose="02020603050405020304" pitchFamily="18" charset="0"/>
              </a:rPr>
              <a:t>sau khi công bố điểm thi.</a:t>
            </a:r>
          </a:p>
          <a:p>
            <a:pPr marL="338138" indent="-338138" algn="just" fontAlgn="auto">
              <a:lnSpc>
                <a:spcPct val="120000"/>
              </a:lnSpc>
              <a:spcBef>
                <a:spcPts val="300"/>
              </a:spcBef>
              <a:spcAft>
                <a:spcPts val="0"/>
              </a:spcAft>
              <a:buNone/>
            </a:pPr>
            <a:r>
              <a:rPr lang="en-US" altLang="vi-VN" sz="2400" dirty="0">
                <a:solidFill>
                  <a:srgbClr val="000099"/>
                </a:solidFill>
                <a:latin typeface="Times New Roman" panose="02020603050405020304" pitchFamily="18" charset="0"/>
                <a:cs typeface="Times New Roman" panose="02020603050405020304" pitchFamily="18" charset="0"/>
              </a:rPr>
              <a:t>3.</a:t>
            </a:r>
            <a:r>
              <a:rPr lang="vi-VN" altLang="vi-VN" sz="2400" dirty="0">
                <a:solidFill>
                  <a:srgbClr val="000099"/>
                </a:solidFill>
                <a:latin typeface="Times New Roman" panose="02020603050405020304" pitchFamily="18" charset="0"/>
                <a:cs typeface="Times New Roman" panose="02020603050405020304" pitchFamily="18" charset="0"/>
              </a:rPr>
              <a:t> Thí sinh chỉ dự thi vào trường </a:t>
            </a:r>
            <a:r>
              <a:rPr lang="vi-VN" altLang="vi-VN" sz="2400" dirty="0" err="1">
                <a:solidFill>
                  <a:srgbClr val="000099"/>
                </a:solidFill>
                <a:latin typeface="Times New Roman" panose="02020603050405020304" pitchFamily="18" charset="0"/>
                <a:cs typeface="Times New Roman" panose="02020603050405020304" pitchFamily="18" charset="0"/>
              </a:rPr>
              <a:t>THPT</a:t>
            </a:r>
            <a:r>
              <a:rPr lang="vi-VN" altLang="vi-VN" sz="2400" dirty="0">
                <a:solidFill>
                  <a:srgbClr val="000099"/>
                </a:solidFill>
                <a:latin typeface="Times New Roman" panose="02020603050405020304" pitchFamily="18" charset="0"/>
                <a:cs typeface="Times New Roman" panose="02020603050405020304" pitchFamily="18" charset="0"/>
              </a:rPr>
              <a:t> chuyên Trần Phú không phải tham dự bài </a:t>
            </a:r>
            <a:r>
              <a:rPr lang="en-US" altLang="vi-VN" sz="2400" dirty="0">
                <a:solidFill>
                  <a:srgbClr val="000099"/>
                </a:solidFill>
                <a:latin typeface="Times New Roman" panose="02020603050405020304" pitchFamily="18" charset="0"/>
                <a:cs typeface="Times New Roman" panose="02020603050405020304" pitchFamily="18" charset="0"/>
              </a:rPr>
              <a:t>thi </a:t>
            </a:r>
            <a:br>
              <a:rPr lang="en-US" altLang="vi-VN" sz="2400" dirty="0">
                <a:solidFill>
                  <a:srgbClr val="000099"/>
                </a:solidFill>
                <a:latin typeface="Times New Roman" panose="02020603050405020304" pitchFamily="18" charset="0"/>
                <a:cs typeface="Times New Roman" panose="02020603050405020304" pitchFamily="18" charset="0"/>
              </a:rPr>
            </a:br>
            <a:r>
              <a:rPr lang="en-US" altLang="vi-VN" sz="2400" dirty="0">
                <a:solidFill>
                  <a:srgbClr val="000099"/>
                </a:solidFill>
                <a:latin typeface="Times New Roman" panose="02020603050405020304" pitchFamily="18" charset="0"/>
                <a:cs typeface="Times New Roman" panose="02020603050405020304" pitchFamily="18" charset="0"/>
              </a:rPr>
              <a:t>ngoại ngữ.</a:t>
            </a:r>
            <a:endParaRPr lang="vi-VN" altLang="vi-VN" sz="2400" dirty="0">
              <a:solidFill>
                <a:srgbClr val="000099"/>
              </a:solidFill>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C6ACF650-B622-25CC-A240-71D263DF9D7A}"/>
              </a:ext>
            </a:extLst>
          </p:cNvPr>
          <p:cNvGrpSpPr/>
          <p:nvPr/>
        </p:nvGrpSpPr>
        <p:grpSpPr>
          <a:xfrm>
            <a:off x="264340" y="1258006"/>
            <a:ext cx="9238475" cy="984041"/>
            <a:chOff x="287489" y="980213"/>
            <a:chExt cx="9238475" cy="984041"/>
          </a:xfrm>
        </p:grpSpPr>
        <p:pic>
          <p:nvPicPr>
            <p:cNvPr id="19" name="Picture 18">
              <a:extLst>
                <a:ext uri="{FF2B5EF4-FFF2-40B4-BE49-F238E27FC236}">
                  <a16:creationId xmlns:a16="http://schemas.microsoft.com/office/drawing/2014/main" id="{74C42802-5CCC-1F69-B00A-F53D4D4047E0}"/>
                </a:ext>
              </a:extLst>
            </p:cNvPr>
            <p:cNvPicPr>
              <a:picLocks noChangeAspect="1"/>
            </p:cNvPicPr>
            <p:nvPr/>
          </p:nvPicPr>
          <p:blipFill>
            <a:blip r:embed="rId3"/>
            <a:stretch>
              <a:fillRect/>
            </a:stretch>
          </p:blipFill>
          <p:spPr>
            <a:xfrm>
              <a:off x="421280" y="1002983"/>
              <a:ext cx="3417017" cy="961271"/>
            </a:xfrm>
            <a:prstGeom prst="rect">
              <a:avLst/>
            </a:prstGeom>
          </p:spPr>
        </p:pic>
        <p:sp>
          <p:nvSpPr>
            <p:cNvPr id="20" name="TextBox 19">
              <a:extLst>
                <a:ext uri="{FF2B5EF4-FFF2-40B4-BE49-F238E27FC236}">
                  <a16:creationId xmlns:a16="http://schemas.microsoft.com/office/drawing/2014/main" id="{79952604-9B1C-DB2B-8718-445A37DF3936}"/>
                </a:ext>
              </a:extLst>
            </p:cNvPr>
            <p:cNvSpPr txBox="1"/>
            <p:nvPr/>
          </p:nvSpPr>
          <p:spPr>
            <a:xfrm>
              <a:off x="535262" y="1100675"/>
              <a:ext cx="2254173"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2</a:t>
              </a:r>
            </a:p>
          </p:txBody>
        </p:sp>
        <p:sp>
          <p:nvSpPr>
            <p:cNvPr id="21" name="TextBox 20">
              <a:extLst>
                <a:ext uri="{FF2B5EF4-FFF2-40B4-BE49-F238E27FC236}">
                  <a16:creationId xmlns:a16="http://schemas.microsoft.com/office/drawing/2014/main" id="{18BD8355-5D3C-0BD0-A3A8-50B1ECFFE7FD}"/>
                </a:ext>
              </a:extLst>
            </p:cNvPr>
            <p:cNvSpPr txBox="1"/>
            <p:nvPr/>
          </p:nvSpPr>
          <p:spPr>
            <a:xfrm>
              <a:off x="2259545" y="980213"/>
              <a:ext cx="920668" cy="307777"/>
            </a:xfrm>
            <a:prstGeom prst="rect">
              <a:avLst/>
            </a:prstGeom>
            <a:noFill/>
          </p:spPr>
          <p:txBody>
            <a:bodyPr wrap="square" rtlCol="0">
              <a:spAutoFit/>
            </a:bodyPr>
            <a:lstStyle/>
            <a:p>
              <a:pPr algn="ctr"/>
              <a:r>
                <a:rPr lang="en-US" sz="1400" b="1" dirty="0">
                  <a:solidFill>
                    <a:srgbClr val="D24726"/>
                  </a:solidFill>
                </a:rPr>
                <a:t>05/5</a:t>
              </a:r>
            </a:p>
          </p:txBody>
        </p:sp>
        <p:sp>
          <p:nvSpPr>
            <p:cNvPr id="22" name="TextBox 21">
              <a:extLst>
                <a:ext uri="{FF2B5EF4-FFF2-40B4-BE49-F238E27FC236}">
                  <a16:creationId xmlns:a16="http://schemas.microsoft.com/office/drawing/2014/main" id="{89EF7A14-D8A7-71A2-E91E-EEC67F88CC5A}"/>
                </a:ext>
              </a:extLst>
            </p:cNvPr>
            <p:cNvSpPr txBox="1"/>
            <p:nvPr/>
          </p:nvSpPr>
          <p:spPr>
            <a:xfrm>
              <a:off x="4432158" y="996436"/>
              <a:ext cx="5093806" cy="830997"/>
            </a:xfrm>
            <a:prstGeom prst="rect">
              <a:avLst/>
            </a:prstGeom>
            <a:noFill/>
          </p:spPr>
          <p:txBody>
            <a:bodyPr wrap="square" rtlCol="0">
              <a:spAutoFit/>
            </a:bodyPr>
            <a:lstStyle/>
            <a:p>
              <a:pPr algn="ctr"/>
              <a:r>
                <a:rPr lang="en-US" sz="2400" b="1" dirty="0">
                  <a:solidFill>
                    <a:srgbClr val="FF0000"/>
                  </a:solidFill>
                </a:rPr>
                <a:t>Nộp hồ sơ </a:t>
              </a:r>
              <a:r>
                <a:rPr lang="en-US" sz="2400" b="1" dirty="0" err="1">
                  <a:solidFill>
                    <a:srgbClr val="FF0000"/>
                  </a:solidFill>
                </a:rPr>
                <a:t>ĐK</a:t>
              </a:r>
              <a:r>
                <a:rPr lang="en-US" sz="2400" b="1" dirty="0">
                  <a:solidFill>
                    <a:srgbClr val="FF0000"/>
                  </a:solidFill>
                </a:rPr>
                <a:t> dự tuyển</a:t>
              </a:r>
              <a:br>
                <a:rPr lang="en-US" sz="2400" b="1" dirty="0">
                  <a:solidFill>
                    <a:srgbClr val="FF0000"/>
                  </a:solidFill>
                </a:rPr>
              </a:br>
              <a:r>
                <a:rPr lang="en-US" sz="2400" b="1" dirty="0">
                  <a:solidFill>
                    <a:srgbClr val="FF0000"/>
                  </a:solidFill>
                </a:rPr>
                <a:t>cập nhật dữ liệu lần 1</a:t>
              </a:r>
            </a:p>
          </p:txBody>
        </p:sp>
        <p:sp>
          <p:nvSpPr>
            <p:cNvPr id="23" name="TextBox 22">
              <a:extLst>
                <a:ext uri="{FF2B5EF4-FFF2-40B4-BE49-F238E27FC236}">
                  <a16:creationId xmlns:a16="http://schemas.microsoft.com/office/drawing/2014/main" id="{4C897F0A-06C9-09AF-A10A-1313AB019346}"/>
                </a:ext>
              </a:extLst>
            </p:cNvPr>
            <p:cNvSpPr txBox="1"/>
            <p:nvPr/>
          </p:nvSpPr>
          <p:spPr>
            <a:xfrm>
              <a:off x="287489" y="980213"/>
              <a:ext cx="920668" cy="307777"/>
            </a:xfrm>
            <a:prstGeom prst="rect">
              <a:avLst/>
            </a:prstGeom>
            <a:noFill/>
          </p:spPr>
          <p:txBody>
            <a:bodyPr wrap="square" rtlCol="0">
              <a:spAutoFit/>
            </a:bodyPr>
            <a:lstStyle/>
            <a:p>
              <a:r>
                <a:rPr lang="en-US" sz="1400" b="1" dirty="0">
                  <a:solidFill>
                    <a:srgbClr val="D24726"/>
                  </a:solidFill>
                </a:rPr>
                <a:t>20/4</a:t>
              </a:r>
            </a:p>
          </p:txBody>
        </p:sp>
      </p:grpSp>
    </p:spTree>
    <p:extLst>
      <p:ext uri="{BB962C8B-B14F-4D97-AF65-F5344CB8AC3E}">
        <p14:creationId xmlns:p14="http://schemas.microsoft.com/office/powerpoint/2010/main" val="62758203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Times New Roman" panose="02020603050405020304" pitchFamily="18" charset="0"/>
                <a:ea typeface="+mj-ea"/>
                <a:cs typeface="Times New Roman" panose="02020603050405020304" pitchFamily="18" charset="0"/>
              </a:rPr>
              <a:t>PHẦN 2. Tiến trình thực hiện công việc theo thời gian</a:t>
            </a:r>
            <a:endParaRPr lang="vi-VN" sz="2400" b="1" dirty="0">
              <a:solidFill>
                <a:schemeClr val="bg1"/>
              </a:solidFill>
              <a:latin typeface="Times New Roman" panose="02020603050405020304" pitchFamily="18" charset="0"/>
              <a:ea typeface="+mj-ea"/>
              <a:cs typeface="Times New Roman" panose="02020603050405020304" pitchFamily="18" charset="0"/>
            </a:endParaRPr>
          </a:p>
        </p:txBody>
      </p:sp>
      <p:cxnSp>
        <p:nvCxnSpPr>
          <p:cNvPr id="3" name="Straight Connector 2">
            <a:extLst>
              <a:ext uri="{FF2B5EF4-FFF2-40B4-BE49-F238E27FC236}">
                <a16:creationId xmlns:a16="http://schemas.microsoft.com/office/drawing/2014/main" id="{7EB961E7-3412-47D9-8625-DF47EC5D253D}"/>
              </a:ext>
            </a:extLst>
          </p:cNvPr>
          <p:cNvCxnSpPr/>
          <p:nvPr/>
        </p:nvCxnSpPr>
        <p:spPr>
          <a:xfrm>
            <a:off x="418147" y="2419669"/>
            <a:ext cx="1135570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7F5B7-7708-46C6-9BC5-F88EAE28C507}"/>
              </a:ext>
            </a:extLst>
          </p:cNvPr>
          <p:cNvSpPr txBox="1"/>
          <p:nvPr/>
        </p:nvSpPr>
        <p:spPr>
          <a:xfrm>
            <a:off x="371475" y="3006809"/>
            <a:ext cx="11565601" cy="2402004"/>
          </a:xfrm>
          <a:prstGeom prst="rect">
            <a:avLst/>
          </a:prstGeom>
          <a:noFill/>
        </p:spPr>
        <p:txBody>
          <a:bodyPr wrap="square" rtlCol="0">
            <a:spAutoFit/>
          </a:bodyPr>
          <a:lstStyle/>
          <a:p>
            <a:pPr marL="525463" indent="-525463" algn="just" fontAlgn="auto">
              <a:lnSpc>
                <a:spcPct val="110000"/>
              </a:lnSpc>
              <a:spcBef>
                <a:spcPts val="600"/>
              </a:spcBef>
              <a:spcAft>
                <a:spcPts val="0"/>
              </a:spcAft>
              <a:buNone/>
            </a:pPr>
            <a:r>
              <a:rPr lang="en-US" altLang="vi-VN" sz="2400" b="1" dirty="0">
                <a:solidFill>
                  <a:srgbClr val="000099"/>
                </a:solidFill>
                <a:latin typeface="Times New Roman" panose="02020603050405020304" pitchFamily="18" charset="0"/>
                <a:cs typeface="Times New Roman" panose="02020603050405020304" pitchFamily="18" charset="0"/>
              </a:rPr>
              <a:t>* </a:t>
            </a:r>
            <a:r>
              <a:rPr lang="vi-VN" altLang="vi-VN" sz="2400" b="1" dirty="0">
                <a:solidFill>
                  <a:srgbClr val="000099"/>
                </a:solidFill>
                <a:latin typeface="Times New Roman" panose="02020603050405020304" pitchFamily="18" charset="0"/>
                <a:cs typeface="Times New Roman" panose="02020603050405020304" pitchFamily="18" charset="0"/>
              </a:rPr>
              <a:t>Thay đổi nguyện vọng đăng ký dự thi và nguyện vọng đăng ký xét tuyển</a:t>
            </a:r>
            <a:r>
              <a:rPr lang="en-US" altLang="vi-VN" sz="2400" b="1" dirty="0">
                <a:solidFill>
                  <a:srgbClr val="000099"/>
                </a:solidFill>
                <a:latin typeface="Times New Roman" panose="02020603050405020304" pitchFamily="18" charset="0"/>
                <a:cs typeface="Times New Roman" panose="02020603050405020304" pitchFamily="18" charset="0"/>
              </a:rPr>
              <a:t>.</a:t>
            </a:r>
            <a:endParaRPr lang="vi-VN" altLang="vi-VN" sz="2400" b="1" dirty="0">
              <a:solidFill>
                <a:srgbClr val="000099"/>
              </a:solidFill>
              <a:latin typeface="Times New Roman" panose="02020603050405020304" pitchFamily="18" charset="0"/>
              <a:cs typeface="Times New Roman" panose="02020603050405020304" pitchFamily="18" charset="0"/>
            </a:endParaRPr>
          </a:p>
          <a:p>
            <a:pPr marL="514350" indent="-296863" algn="just" fontAlgn="auto">
              <a:lnSpc>
                <a:spcPct val="110000"/>
              </a:lnSpc>
              <a:spcBef>
                <a:spcPts val="600"/>
              </a:spcBef>
              <a:spcAft>
                <a:spcPts val="0"/>
              </a:spcAft>
              <a:buNone/>
            </a:pPr>
            <a:r>
              <a:rPr lang="en-US" altLang="vi-VN" sz="2400" dirty="0">
                <a:solidFill>
                  <a:srgbClr val="000099"/>
                </a:solidFill>
                <a:latin typeface="Times New Roman" panose="02020603050405020304" pitchFamily="18" charset="0"/>
                <a:cs typeface="Times New Roman" panose="02020603050405020304" pitchFamily="18" charset="0"/>
              </a:rPr>
              <a:t>- </a:t>
            </a:r>
            <a:r>
              <a:rPr lang="vi-VN" altLang="vi-VN" sz="2400" dirty="0">
                <a:solidFill>
                  <a:srgbClr val="000099"/>
                </a:solidFill>
                <a:latin typeface="Times New Roman" panose="02020603050405020304" pitchFamily="18" charset="0"/>
                <a:cs typeface="Times New Roman" panose="02020603050405020304" pitchFamily="18" charset="0"/>
              </a:rPr>
              <a:t>Học sinh được </a:t>
            </a:r>
            <a:r>
              <a:rPr lang="vi-VN" altLang="vi-VN" sz="2400" b="1" i="1" dirty="0">
                <a:solidFill>
                  <a:srgbClr val="FF0000"/>
                </a:solidFill>
                <a:latin typeface="Times New Roman" panose="02020603050405020304" pitchFamily="18" charset="0"/>
                <a:cs typeface="Times New Roman" panose="02020603050405020304" pitchFamily="18" charset="0"/>
              </a:rPr>
              <a:t>thay đổi, thêm, bớt </a:t>
            </a:r>
            <a:r>
              <a:rPr lang="en-US" altLang="vi-VN" sz="2400" dirty="0">
                <a:solidFill>
                  <a:srgbClr val="000099"/>
                </a:solidFill>
                <a:latin typeface="Times New Roman" panose="02020603050405020304" pitchFamily="18" charset="0"/>
                <a:cs typeface="Times New Roman" panose="02020603050405020304" pitchFamily="18" charset="0"/>
              </a:rPr>
              <a:t>NV</a:t>
            </a:r>
            <a:r>
              <a:rPr lang="vi-VN" altLang="vi-VN" sz="2400" dirty="0">
                <a:solidFill>
                  <a:srgbClr val="000099"/>
                </a:solidFill>
                <a:latin typeface="Times New Roman" panose="02020603050405020304" pitchFamily="18" charset="0"/>
                <a:cs typeface="Times New Roman" panose="02020603050405020304" pitchFamily="18" charset="0"/>
              </a:rPr>
              <a:t> đăng ký dự thi và nguyện vọng đăng ký xét tuyển.</a:t>
            </a:r>
          </a:p>
          <a:p>
            <a:pPr marL="514350" indent="-296863" algn="just" fontAlgn="auto">
              <a:lnSpc>
                <a:spcPct val="110000"/>
              </a:lnSpc>
              <a:spcBef>
                <a:spcPts val="600"/>
              </a:spcBef>
              <a:spcAft>
                <a:spcPts val="0"/>
              </a:spcAft>
              <a:buNone/>
            </a:pPr>
            <a:r>
              <a:rPr lang="en-US" altLang="vi-VN" sz="2400" dirty="0">
                <a:solidFill>
                  <a:srgbClr val="000099"/>
                </a:solidFill>
                <a:latin typeface="Times New Roman" panose="02020603050405020304" pitchFamily="18" charset="0"/>
                <a:cs typeface="Times New Roman" panose="02020603050405020304" pitchFamily="18" charset="0"/>
              </a:rPr>
              <a:t>- </a:t>
            </a:r>
            <a:r>
              <a:rPr lang="vi-VN" altLang="vi-VN" sz="2400" dirty="0">
                <a:solidFill>
                  <a:srgbClr val="000099"/>
                </a:solidFill>
                <a:latin typeface="Times New Roman" panose="02020603050405020304" pitchFamily="18" charset="0"/>
                <a:cs typeface="Times New Roman" panose="02020603050405020304" pitchFamily="18" charset="0"/>
              </a:rPr>
              <a:t>Học sinh được rút hồ sơ (không tham gia dự thi)</a:t>
            </a:r>
          </a:p>
          <a:p>
            <a:pPr marL="514350" indent="-296863" algn="just" fontAlgn="auto">
              <a:lnSpc>
                <a:spcPct val="110000"/>
              </a:lnSpc>
              <a:spcBef>
                <a:spcPts val="600"/>
              </a:spcBef>
              <a:spcAft>
                <a:spcPts val="0"/>
              </a:spcAft>
              <a:buNone/>
            </a:pPr>
            <a:r>
              <a:rPr lang="vi-VN" altLang="vi-VN" sz="2400" b="1" i="1" dirty="0">
                <a:solidFill>
                  <a:srgbClr val="000099"/>
                </a:solidFill>
                <a:latin typeface="Times New Roman" panose="02020603050405020304" pitchFamily="18" charset="0"/>
                <a:cs typeface="Times New Roman" panose="02020603050405020304" pitchFamily="18" charset="0"/>
              </a:rPr>
              <a:t>Lưu ý:</a:t>
            </a:r>
            <a:r>
              <a:rPr lang="vi-VN" altLang="vi-VN" sz="2400" i="1" dirty="0">
                <a:solidFill>
                  <a:srgbClr val="000099"/>
                </a:solidFill>
                <a:latin typeface="Times New Roman" panose="02020603050405020304" pitchFamily="18" charset="0"/>
                <a:cs typeface="Times New Roman" panose="02020603050405020304" pitchFamily="18" charset="0"/>
              </a:rPr>
              <a:t> </a:t>
            </a:r>
            <a:r>
              <a:rPr lang="vi-VN" altLang="vi-VN" sz="2400" dirty="0">
                <a:solidFill>
                  <a:srgbClr val="000099"/>
                </a:solidFill>
                <a:latin typeface="Times New Roman" panose="02020603050405020304" pitchFamily="18" charset="0"/>
                <a:cs typeface="Times New Roman" panose="02020603050405020304" pitchFamily="18" charset="0"/>
              </a:rPr>
              <a:t>Học sinh phải thay tất cả các phiếu đăng ký dự thi, hủy các phiếu cũ.</a:t>
            </a:r>
            <a:endParaRPr lang="en-US" altLang="vi-VN" sz="2400" dirty="0">
              <a:solidFill>
                <a:srgbClr val="000099"/>
              </a:solidFill>
              <a:latin typeface="Times New Roman" panose="02020603050405020304" pitchFamily="18" charset="0"/>
              <a:cs typeface="Times New Roman" panose="02020603050405020304" pitchFamily="18" charset="0"/>
            </a:endParaRPr>
          </a:p>
          <a:p>
            <a:pPr marL="342900" indent="-342900" algn="just" fontAlgn="auto">
              <a:lnSpc>
                <a:spcPct val="110000"/>
              </a:lnSpc>
              <a:spcBef>
                <a:spcPts val="600"/>
              </a:spcBef>
              <a:spcAft>
                <a:spcPts val="0"/>
              </a:spcAft>
              <a:buNone/>
            </a:pPr>
            <a:endParaRPr lang="vi-VN" altLang="vi-VN" sz="2400" dirty="0">
              <a:solidFill>
                <a:srgbClr val="000099"/>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6C6221F9-0862-4D5B-B423-F24D10B98B0B}"/>
              </a:ext>
            </a:extLst>
          </p:cNvPr>
          <p:cNvSpPr txBox="1"/>
          <p:nvPr/>
        </p:nvSpPr>
        <p:spPr>
          <a:xfrm>
            <a:off x="337574" y="2540813"/>
            <a:ext cx="3981691" cy="461665"/>
          </a:xfrm>
          <a:prstGeom prst="rect">
            <a:avLst/>
          </a:prstGeom>
          <a:noFill/>
        </p:spPr>
        <p:txBody>
          <a:bodyPr wrap="square" rtlCol="0">
            <a:spAutoFit/>
          </a:bodyPr>
          <a:lstStyle/>
          <a:p>
            <a:r>
              <a:rPr lang="en-US" sz="2400" b="1" dirty="0">
                <a:solidFill>
                  <a:srgbClr val="FF0000"/>
                </a:solidFill>
                <a:highlight>
                  <a:srgbClr val="FFFF00"/>
                </a:highlight>
              </a:rPr>
              <a:t>(1) Thay đổi nguyện vọng</a:t>
            </a:r>
          </a:p>
        </p:txBody>
      </p:sp>
      <p:grpSp>
        <p:nvGrpSpPr>
          <p:cNvPr id="19" name="Group 18">
            <a:extLst>
              <a:ext uri="{FF2B5EF4-FFF2-40B4-BE49-F238E27FC236}">
                <a16:creationId xmlns:a16="http://schemas.microsoft.com/office/drawing/2014/main" id="{48114F7E-77DE-0E9E-2613-A79BA41889A5}"/>
              </a:ext>
            </a:extLst>
          </p:cNvPr>
          <p:cNvGrpSpPr/>
          <p:nvPr/>
        </p:nvGrpSpPr>
        <p:grpSpPr>
          <a:xfrm>
            <a:off x="371475" y="1140450"/>
            <a:ext cx="8703077" cy="984041"/>
            <a:chOff x="371475" y="1059425"/>
            <a:chExt cx="8703077" cy="984041"/>
          </a:xfrm>
        </p:grpSpPr>
        <p:pic>
          <p:nvPicPr>
            <p:cNvPr id="13" name="Picture 12">
              <a:extLst>
                <a:ext uri="{FF2B5EF4-FFF2-40B4-BE49-F238E27FC236}">
                  <a16:creationId xmlns:a16="http://schemas.microsoft.com/office/drawing/2014/main" id="{1518FEBD-8681-4C2D-45F7-21C8E63B6B9D}"/>
                </a:ext>
              </a:extLst>
            </p:cNvPr>
            <p:cNvPicPr>
              <a:picLocks noChangeAspect="1"/>
            </p:cNvPicPr>
            <p:nvPr/>
          </p:nvPicPr>
          <p:blipFill>
            <a:blip r:embed="rId3"/>
            <a:stretch>
              <a:fillRect/>
            </a:stretch>
          </p:blipFill>
          <p:spPr>
            <a:xfrm>
              <a:off x="555293" y="1082195"/>
              <a:ext cx="3417017" cy="961271"/>
            </a:xfrm>
            <a:prstGeom prst="rect">
              <a:avLst/>
            </a:prstGeom>
          </p:spPr>
        </p:pic>
        <p:sp>
          <p:nvSpPr>
            <p:cNvPr id="15" name="TextBox 14">
              <a:extLst>
                <a:ext uri="{FF2B5EF4-FFF2-40B4-BE49-F238E27FC236}">
                  <a16:creationId xmlns:a16="http://schemas.microsoft.com/office/drawing/2014/main" id="{D6800EBE-38DE-BAF9-CB18-6D2C498F02B4}"/>
                </a:ext>
              </a:extLst>
            </p:cNvPr>
            <p:cNvSpPr txBox="1"/>
            <p:nvPr/>
          </p:nvSpPr>
          <p:spPr>
            <a:xfrm>
              <a:off x="615715" y="1191462"/>
              <a:ext cx="2254173"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3</a:t>
              </a:r>
            </a:p>
          </p:txBody>
        </p:sp>
        <p:sp>
          <p:nvSpPr>
            <p:cNvPr id="16" name="TextBox 15">
              <a:extLst>
                <a:ext uri="{FF2B5EF4-FFF2-40B4-BE49-F238E27FC236}">
                  <a16:creationId xmlns:a16="http://schemas.microsoft.com/office/drawing/2014/main" id="{462541BA-934F-1DF7-86B3-8182164EA500}"/>
                </a:ext>
              </a:extLst>
            </p:cNvPr>
            <p:cNvSpPr txBox="1"/>
            <p:nvPr/>
          </p:nvSpPr>
          <p:spPr>
            <a:xfrm>
              <a:off x="2328420" y="1059425"/>
              <a:ext cx="920668" cy="307777"/>
            </a:xfrm>
            <a:prstGeom prst="rect">
              <a:avLst/>
            </a:prstGeom>
            <a:noFill/>
          </p:spPr>
          <p:txBody>
            <a:bodyPr wrap="square" rtlCol="0">
              <a:spAutoFit/>
            </a:bodyPr>
            <a:lstStyle/>
            <a:p>
              <a:pPr algn="ctr"/>
              <a:r>
                <a:rPr lang="en-US" sz="1400" b="1" dirty="0">
                  <a:solidFill>
                    <a:srgbClr val="D24726"/>
                  </a:solidFill>
                </a:rPr>
                <a:t>13/5</a:t>
              </a:r>
            </a:p>
          </p:txBody>
        </p:sp>
        <p:sp>
          <p:nvSpPr>
            <p:cNvPr id="17" name="TextBox 16">
              <a:extLst>
                <a:ext uri="{FF2B5EF4-FFF2-40B4-BE49-F238E27FC236}">
                  <a16:creationId xmlns:a16="http://schemas.microsoft.com/office/drawing/2014/main" id="{074489BD-CE93-238A-842C-91E6BEEEE76D}"/>
                </a:ext>
              </a:extLst>
            </p:cNvPr>
            <p:cNvSpPr txBox="1"/>
            <p:nvPr/>
          </p:nvSpPr>
          <p:spPr>
            <a:xfrm>
              <a:off x="4550234" y="1091325"/>
              <a:ext cx="4524318" cy="830997"/>
            </a:xfrm>
            <a:prstGeom prst="rect">
              <a:avLst/>
            </a:prstGeom>
            <a:noFill/>
          </p:spPr>
          <p:txBody>
            <a:bodyPr wrap="square" rtlCol="0">
              <a:spAutoFit/>
            </a:bodyPr>
            <a:lstStyle/>
            <a:p>
              <a:pPr algn="ctr"/>
              <a:r>
                <a:rPr lang="en-US" sz="2400" b="1" dirty="0">
                  <a:solidFill>
                    <a:srgbClr val="FF0000"/>
                  </a:solidFill>
                </a:rPr>
                <a:t>Thay đổi NV xét tuyển, </a:t>
              </a:r>
              <a:br>
                <a:rPr lang="en-US" sz="2400" b="1" dirty="0">
                  <a:solidFill>
                    <a:srgbClr val="FF0000"/>
                  </a:solidFill>
                </a:rPr>
              </a:br>
              <a:r>
                <a:rPr lang="en-US" sz="2400" b="1" dirty="0">
                  <a:solidFill>
                    <a:srgbClr val="FF0000"/>
                  </a:solidFill>
                </a:rPr>
                <a:t>BS kết xếp loại 2 mặt giáo dục</a:t>
              </a:r>
            </a:p>
          </p:txBody>
        </p:sp>
        <p:sp>
          <p:nvSpPr>
            <p:cNvPr id="18" name="TextBox 17">
              <a:extLst>
                <a:ext uri="{FF2B5EF4-FFF2-40B4-BE49-F238E27FC236}">
                  <a16:creationId xmlns:a16="http://schemas.microsoft.com/office/drawing/2014/main" id="{C1266DE6-E220-5F88-440C-CAE7AF8D5D85}"/>
                </a:ext>
              </a:extLst>
            </p:cNvPr>
            <p:cNvSpPr txBox="1"/>
            <p:nvPr/>
          </p:nvSpPr>
          <p:spPr>
            <a:xfrm>
              <a:off x="371475" y="1059425"/>
              <a:ext cx="920668" cy="307777"/>
            </a:xfrm>
            <a:prstGeom prst="rect">
              <a:avLst/>
            </a:prstGeom>
            <a:noFill/>
          </p:spPr>
          <p:txBody>
            <a:bodyPr wrap="square" rtlCol="0">
              <a:spAutoFit/>
            </a:bodyPr>
            <a:lstStyle/>
            <a:p>
              <a:r>
                <a:rPr lang="en-US" sz="1400" b="1" dirty="0">
                  <a:solidFill>
                    <a:srgbClr val="D24726"/>
                  </a:solidFill>
                </a:rPr>
                <a:t>06/5</a:t>
              </a:r>
            </a:p>
          </p:txBody>
        </p:sp>
      </p:grpSp>
    </p:spTree>
    <p:extLst>
      <p:ext uri="{BB962C8B-B14F-4D97-AF65-F5344CB8AC3E}">
        <p14:creationId xmlns:p14="http://schemas.microsoft.com/office/powerpoint/2010/main" val="390161092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Times New Roman" panose="02020603050405020304" pitchFamily="18" charset="0"/>
                <a:ea typeface="+mj-ea"/>
                <a:cs typeface="Times New Roman" panose="02020603050405020304" pitchFamily="18" charset="0"/>
              </a:rPr>
              <a:t>PHẦN 2. Tiến trình thực hiện công việc theo thời gian</a:t>
            </a:r>
            <a:endParaRPr lang="vi-VN" sz="2400" b="1" dirty="0">
              <a:solidFill>
                <a:schemeClr val="bg1"/>
              </a:solidFill>
              <a:latin typeface="Times New Roman" panose="02020603050405020304" pitchFamily="18" charset="0"/>
              <a:ea typeface="+mj-ea"/>
              <a:cs typeface="Times New Roman" panose="02020603050405020304" pitchFamily="18" charset="0"/>
            </a:endParaRPr>
          </a:p>
        </p:txBody>
      </p:sp>
      <p:cxnSp>
        <p:nvCxnSpPr>
          <p:cNvPr id="3" name="Straight Connector 2">
            <a:extLst>
              <a:ext uri="{FF2B5EF4-FFF2-40B4-BE49-F238E27FC236}">
                <a16:creationId xmlns:a16="http://schemas.microsoft.com/office/drawing/2014/main" id="{7EB961E7-3412-47D9-8625-DF47EC5D253D}"/>
              </a:ext>
            </a:extLst>
          </p:cNvPr>
          <p:cNvCxnSpPr/>
          <p:nvPr/>
        </p:nvCxnSpPr>
        <p:spPr>
          <a:xfrm>
            <a:off x="418147" y="2280776"/>
            <a:ext cx="1135570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7F5B7-7708-46C6-9BC5-F88EAE28C507}"/>
              </a:ext>
            </a:extLst>
          </p:cNvPr>
          <p:cNvSpPr txBox="1"/>
          <p:nvPr/>
        </p:nvSpPr>
        <p:spPr>
          <a:xfrm>
            <a:off x="371474" y="2422412"/>
            <a:ext cx="11565601" cy="4168577"/>
          </a:xfrm>
          <a:prstGeom prst="rect">
            <a:avLst/>
          </a:prstGeom>
          <a:noFill/>
        </p:spPr>
        <p:txBody>
          <a:bodyPr wrap="square" rtlCol="0">
            <a:spAutoFit/>
          </a:bodyPr>
          <a:lstStyle/>
          <a:p>
            <a:pPr algn="just">
              <a:lnSpc>
                <a:spcPct val="120000"/>
              </a:lnSpc>
              <a:spcBef>
                <a:spcPts val="200"/>
              </a:spcBef>
              <a:spcAft>
                <a:spcPts val="0"/>
              </a:spcAft>
            </a:pPr>
            <a:endPar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Bef>
                <a:spcPts val="200"/>
              </a:spcBef>
              <a:spcAft>
                <a:spcPts val="0"/>
              </a:spcAft>
            </a:pPr>
            <a:r>
              <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rPr>
              <a:t>Diện 1 gồm:</a:t>
            </a:r>
          </a:p>
          <a:p>
            <a:pPr marL="509588" indent="-509588" algn="just">
              <a:lnSpc>
                <a:spcPct val="120000"/>
              </a:lnSpc>
              <a:spcBef>
                <a:spcPts val="200"/>
              </a:spcBef>
              <a:spcAft>
                <a:spcPts val="0"/>
              </a:spcAft>
            </a:pPr>
            <a:r>
              <a:rPr lang="en-US" sz="2400" b="1" dirty="0">
                <a:solidFill>
                  <a:srgbClr val="0000FF"/>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(1) Học sinh trường phổ thông dân tộc nội trú</a:t>
            </a:r>
          </a:p>
          <a:p>
            <a:pPr marL="509588" indent="-509588">
              <a:lnSpc>
                <a:spcPct val="120000"/>
              </a:lnSpc>
              <a:spcBef>
                <a:spcPts val="200"/>
              </a:spcBef>
              <a:spcAft>
                <a:spcPts val="0"/>
              </a:spcAft>
            </a:pPr>
            <a:r>
              <a:rPr lang="en-US" sz="2400" b="1" dirty="0">
                <a:solidFill>
                  <a:srgbClr val="0000FF"/>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(2) Học sinh khuyết tật. </a:t>
            </a:r>
            <a:r>
              <a:rPr lang="en-US" sz="2400" dirty="0">
                <a:solidFill>
                  <a:srgbClr val="0000FF"/>
                </a:solidFill>
                <a:latin typeface="Arial" panose="020B0604020202020204" pitchFamily="34" charset="0"/>
                <a:cs typeface="Arial" panose="020B0604020202020204" pitchFamily="34" charset="0"/>
              </a:rPr>
              <a:t>(Khuyết tật vận động; Khuyết tật nghe, nói; Khuyết tật nhìn; Khuyết tật thần kinh, tâm </a:t>
            </a:r>
            <a:r>
              <a:rPr lang="en-US" sz="2400" dirty="0" err="1">
                <a:solidFill>
                  <a:srgbClr val="0000FF"/>
                </a:solidFill>
                <a:latin typeface="Arial" panose="020B0604020202020204" pitchFamily="34" charset="0"/>
                <a:cs typeface="Arial" panose="020B0604020202020204" pitchFamily="34" charset="0"/>
              </a:rPr>
              <a:t>thần</a:t>
            </a:r>
            <a:r>
              <a:rPr lang="en-US" sz="2400" dirty="0">
                <a:solidFill>
                  <a:srgbClr val="0000FF"/>
                </a:solidFill>
                <a:latin typeface="Arial" panose="020B0604020202020204" pitchFamily="34" charset="0"/>
                <a:cs typeface="Arial" panose="020B0604020202020204" pitchFamily="34" charset="0"/>
              </a:rPr>
              <a:t>; Khuyết tật trí tuệ; Khuyết tật khác.)</a:t>
            </a:r>
          </a:p>
          <a:p>
            <a:pPr marL="509588" indent="-509588" algn="just">
              <a:lnSpc>
                <a:spcPct val="120000"/>
              </a:lnSpc>
              <a:spcBef>
                <a:spcPts val="200"/>
              </a:spcBef>
              <a:spcAft>
                <a:spcPts val="0"/>
              </a:spcAft>
            </a:pPr>
            <a:r>
              <a:rPr lang="en-US" sz="2400" b="1" dirty="0">
                <a:solidFill>
                  <a:srgbClr val="0000FF"/>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(3) Học sinh là người dân tộc rất ít người: </a:t>
            </a:r>
          </a:p>
          <a:p>
            <a:pPr marL="509588" indent="-509588" algn="just">
              <a:lnSpc>
                <a:spcPct val="120000"/>
              </a:lnSpc>
              <a:spcBef>
                <a:spcPts val="200"/>
              </a:spcBef>
              <a:spcAft>
                <a:spcPts val="0"/>
              </a:spcAft>
            </a:pPr>
            <a:r>
              <a:rPr lang="en-US" sz="2400" dirty="0">
                <a:solidFill>
                  <a:srgbClr val="0000FF"/>
                </a:solidFill>
                <a:latin typeface="Arial" panose="020B0604020202020204" pitchFamily="34" charset="0"/>
                <a:cs typeface="Arial" panose="020B0604020202020204" pitchFamily="34" charset="0"/>
              </a:rPr>
              <a:t>(Thực hiện theo Nghị định 57/2017/</a:t>
            </a:r>
            <a:r>
              <a:rPr lang="en-US" sz="2400" dirty="0" err="1">
                <a:solidFill>
                  <a:srgbClr val="0000FF"/>
                </a:solidFill>
                <a:latin typeface="Arial" panose="020B0604020202020204" pitchFamily="34" charset="0"/>
                <a:cs typeface="Arial" panose="020B0604020202020204" pitchFamily="34" charset="0"/>
              </a:rPr>
              <a:t>NĐ</a:t>
            </a:r>
            <a:r>
              <a:rPr lang="en-US" sz="2400" dirty="0">
                <a:solidFill>
                  <a:srgbClr val="0000FF"/>
                </a:solidFill>
                <a:latin typeface="Arial" panose="020B0604020202020204" pitchFamily="34" charset="0"/>
                <a:cs typeface="Arial" panose="020B0604020202020204" pitchFamily="34" charset="0"/>
              </a:rPr>
              <a:t>-CP ngày 09/5/2017 Q</a:t>
            </a:r>
            <a:r>
              <a:rPr lang="vi-VN" sz="2400" dirty="0">
                <a:solidFill>
                  <a:srgbClr val="0000FF"/>
                </a:solidFill>
                <a:latin typeface="Arial" panose="020B0604020202020204" pitchFamily="34" charset="0"/>
                <a:cs typeface="Arial" panose="020B0604020202020204" pitchFamily="34" charset="0"/>
              </a:rPr>
              <a:t>uy định chính sách ưu tiên tuyển sinh và hỗ trợ học tập đối với trẻ mẫu giáo, học sinh, sinh viên dân tộc thiểu số rất ít người</a:t>
            </a:r>
            <a:r>
              <a:rPr lang="en-US" sz="2400" dirty="0">
                <a:solidFill>
                  <a:srgbClr val="0000FF"/>
                </a:solidFill>
                <a:latin typeface="Arial" panose="020B0604020202020204" pitchFamily="34" charset="0"/>
                <a:cs typeface="Arial" panose="020B0604020202020204" pitchFamily="34" charset="0"/>
              </a:rPr>
              <a:t>).</a:t>
            </a:r>
          </a:p>
        </p:txBody>
      </p:sp>
      <p:sp>
        <p:nvSpPr>
          <p:cNvPr id="14" name="Hộp Văn bản 13">
            <a:extLst>
              <a:ext uri="{FF2B5EF4-FFF2-40B4-BE49-F238E27FC236}">
                <a16:creationId xmlns:a16="http://schemas.microsoft.com/office/drawing/2014/main" id="{C115B244-2B87-4F62-AB5D-B830C75AF88F}"/>
              </a:ext>
            </a:extLst>
          </p:cNvPr>
          <p:cNvSpPr txBox="1"/>
          <p:nvPr/>
        </p:nvSpPr>
        <p:spPr>
          <a:xfrm>
            <a:off x="254925" y="2422412"/>
            <a:ext cx="3981691" cy="461665"/>
          </a:xfrm>
          <a:prstGeom prst="rect">
            <a:avLst/>
          </a:prstGeom>
          <a:noFill/>
        </p:spPr>
        <p:txBody>
          <a:bodyPr wrap="square" rtlCol="0">
            <a:spAutoFit/>
          </a:bodyPr>
          <a:lstStyle/>
          <a:p>
            <a:r>
              <a:rPr lang="en-US" sz="2400" b="1" dirty="0">
                <a:solidFill>
                  <a:srgbClr val="FF0000"/>
                </a:solidFill>
                <a:highlight>
                  <a:srgbClr val="FFFF00"/>
                </a:highlight>
              </a:rPr>
              <a:t>(2) Tuyển thẳng</a:t>
            </a:r>
          </a:p>
        </p:txBody>
      </p:sp>
      <p:grpSp>
        <p:nvGrpSpPr>
          <p:cNvPr id="2" name="Group 1">
            <a:extLst>
              <a:ext uri="{FF2B5EF4-FFF2-40B4-BE49-F238E27FC236}">
                <a16:creationId xmlns:a16="http://schemas.microsoft.com/office/drawing/2014/main" id="{8DFDC349-A378-79FA-A6B4-0B0776BE6E7F}"/>
              </a:ext>
            </a:extLst>
          </p:cNvPr>
          <p:cNvGrpSpPr/>
          <p:nvPr/>
        </p:nvGrpSpPr>
        <p:grpSpPr>
          <a:xfrm>
            <a:off x="371475" y="1140450"/>
            <a:ext cx="8703077" cy="984041"/>
            <a:chOff x="371475" y="1059425"/>
            <a:chExt cx="8703077" cy="984041"/>
          </a:xfrm>
        </p:grpSpPr>
        <p:pic>
          <p:nvPicPr>
            <p:cNvPr id="6" name="Picture 5">
              <a:extLst>
                <a:ext uri="{FF2B5EF4-FFF2-40B4-BE49-F238E27FC236}">
                  <a16:creationId xmlns:a16="http://schemas.microsoft.com/office/drawing/2014/main" id="{1464CEF5-A523-FF64-B226-C0890406F6A5}"/>
                </a:ext>
              </a:extLst>
            </p:cNvPr>
            <p:cNvPicPr>
              <a:picLocks noChangeAspect="1"/>
            </p:cNvPicPr>
            <p:nvPr/>
          </p:nvPicPr>
          <p:blipFill>
            <a:blip r:embed="rId3"/>
            <a:stretch>
              <a:fillRect/>
            </a:stretch>
          </p:blipFill>
          <p:spPr>
            <a:xfrm>
              <a:off x="555293" y="1082195"/>
              <a:ext cx="3417017" cy="961271"/>
            </a:xfrm>
            <a:prstGeom prst="rect">
              <a:avLst/>
            </a:prstGeom>
          </p:spPr>
        </p:pic>
        <p:sp>
          <p:nvSpPr>
            <p:cNvPr id="7" name="TextBox 6">
              <a:extLst>
                <a:ext uri="{FF2B5EF4-FFF2-40B4-BE49-F238E27FC236}">
                  <a16:creationId xmlns:a16="http://schemas.microsoft.com/office/drawing/2014/main" id="{D9D5F163-4393-D9B9-E207-1CDDA1EF9AFF}"/>
                </a:ext>
              </a:extLst>
            </p:cNvPr>
            <p:cNvSpPr txBox="1"/>
            <p:nvPr/>
          </p:nvSpPr>
          <p:spPr>
            <a:xfrm>
              <a:off x="615715" y="1191462"/>
              <a:ext cx="2254173"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3</a:t>
              </a:r>
            </a:p>
          </p:txBody>
        </p:sp>
        <p:sp>
          <p:nvSpPr>
            <p:cNvPr id="8" name="TextBox 7">
              <a:extLst>
                <a:ext uri="{FF2B5EF4-FFF2-40B4-BE49-F238E27FC236}">
                  <a16:creationId xmlns:a16="http://schemas.microsoft.com/office/drawing/2014/main" id="{6EE872DE-3D0E-619B-0269-2D34229139A6}"/>
                </a:ext>
              </a:extLst>
            </p:cNvPr>
            <p:cNvSpPr txBox="1"/>
            <p:nvPr/>
          </p:nvSpPr>
          <p:spPr>
            <a:xfrm>
              <a:off x="2328420" y="1059425"/>
              <a:ext cx="920668" cy="307777"/>
            </a:xfrm>
            <a:prstGeom prst="rect">
              <a:avLst/>
            </a:prstGeom>
            <a:noFill/>
          </p:spPr>
          <p:txBody>
            <a:bodyPr wrap="square" rtlCol="0">
              <a:spAutoFit/>
            </a:bodyPr>
            <a:lstStyle/>
            <a:p>
              <a:pPr algn="ctr"/>
              <a:r>
                <a:rPr lang="en-US" sz="1400" b="1" dirty="0">
                  <a:solidFill>
                    <a:srgbClr val="D24726"/>
                  </a:solidFill>
                </a:rPr>
                <a:t>13/5</a:t>
              </a:r>
            </a:p>
          </p:txBody>
        </p:sp>
        <p:sp>
          <p:nvSpPr>
            <p:cNvPr id="9" name="TextBox 8">
              <a:extLst>
                <a:ext uri="{FF2B5EF4-FFF2-40B4-BE49-F238E27FC236}">
                  <a16:creationId xmlns:a16="http://schemas.microsoft.com/office/drawing/2014/main" id="{4432A5CB-D06C-0684-78E5-BA8F53EC6D82}"/>
                </a:ext>
              </a:extLst>
            </p:cNvPr>
            <p:cNvSpPr txBox="1"/>
            <p:nvPr/>
          </p:nvSpPr>
          <p:spPr>
            <a:xfrm>
              <a:off x="4550234" y="1091325"/>
              <a:ext cx="4524318" cy="830997"/>
            </a:xfrm>
            <a:prstGeom prst="rect">
              <a:avLst/>
            </a:prstGeom>
            <a:noFill/>
          </p:spPr>
          <p:txBody>
            <a:bodyPr wrap="square" rtlCol="0">
              <a:spAutoFit/>
            </a:bodyPr>
            <a:lstStyle/>
            <a:p>
              <a:pPr algn="ctr"/>
              <a:r>
                <a:rPr lang="en-US" sz="2400" b="1" dirty="0">
                  <a:solidFill>
                    <a:srgbClr val="FF0000"/>
                  </a:solidFill>
                </a:rPr>
                <a:t>Thay đổi NV xét tuyển, </a:t>
              </a:r>
              <a:br>
                <a:rPr lang="en-US" sz="2400" b="1" dirty="0">
                  <a:solidFill>
                    <a:srgbClr val="FF0000"/>
                  </a:solidFill>
                </a:rPr>
              </a:br>
              <a:r>
                <a:rPr lang="en-US" sz="2400" b="1" dirty="0">
                  <a:solidFill>
                    <a:srgbClr val="FF0000"/>
                  </a:solidFill>
                </a:rPr>
                <a:t>BS kết xếp loại 2 mặt giáo dục</a:t>
              </a:r>
            </a:p>
          </p:txBody>
        </p:sp>
        <p:sp>
          <p:nvSpPr>
            <p:cNvPr id="10" name="TextBox 9">
              <a:extLst>
                <a:ext uri="{FF2B5EF4-FFF2-40B4-BE49-F238E27FC236}">
                  <a16:creationId xmlns:a16="http://schemas.microsoft.com/office/drawing/2014/main" id="{E5C66789-E26B-AD1D-EDD4-62519EC325BF}"/>
                </a:ext>
              </a:extLst>
            </p:cNvPr>
            <p:cNvSpPr txBox="1"/>
            <p:nvPr/>
          </p:nvSpPr>
          <p:spPr>
            <a:xfrm>
              <a:off x="371475" y="1059425"/>
              <a:ext cx="920668" cy="307777"/>
            </a:xfrm>
            <a:prstGeom prst="rect">
              <a:avLst/>
            </a:prstGeom>
            <a:noFill/>
          </p:spPr>
          <p:txBody>
            <a:bodyPr wrap="square" rtlCol="0">
              <a:spAutoFit/>
            </a:bodyPr>
            <a:lstStyle/>
            <a:p>
              <a:r>
                <a:rPr lang="en-US" sz="1400" b="1" dirty="0">
                  <a:solidFill>
                    <a:srgbClr val="D24726"/>
                  </a:solidFill>
                </a:rPr>
                <a:t>06/5</a:t>
              </a:r>
            </a:p>
          </p:txBody>
        </p:sp>
      </p:grpSp>
    </p:spTree>
    <p:extLst>
      <p:ext uri="{BB962C8B-B14F-4D97-AF65-F5344CB8AC3E}">
        <p14:creationId xmlns:p14="http://schemas.microsoft.com/office/powerpoint/2010/main" val="401211348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952" y="290425"/>
            <a:ext cx="10860152" cy="400110"/>
          </a:xfrm>
          <a:prstGeom prst="rect">
            <a:avLst/>
          </a:prstGeom>
        </p:spPr>
        <p:txBody>
          <a:bodyPr wrap="none">
            <a:spAutoFit/>
          </a:bodyPr>
          <a:lstStyle/>
          <a:p>
            <a:pPr algn="ctr"/>
            <a:r>
              <a:rPr lang="en-US" sz="2000" b="1" dirty="0">
                <a:solidFill>
                  <a:schemeClr val="bg1"/>
                </a:solidFill>
              </a:rPr>
              <a:t>(Danh mục các dân tộc khó khăn – </a:t>
            </a:r>
            <a:r>
              <a:rPr lang="en-US" sz="2000" b="1" dirty="0" err="1">
                <a:solidFill>
                  <a:schemeClr val="bg1"/>
                </a:solidFill>
              </a:rPr>
              <a:t>QĐ</a:t>
            </a:r>
            <a:r>
              <a:rPr lang="en-US" sz="2000" b="1" dirty="0">
                <a:solidFill>
                  <a:schemeClr val="bg1"/>
                </a:solidFill>
              </a:rPr>
              <a:t> 1227/</a:t>
            </a:r>
            <a:r>
              <a:rPr lang="en-US" sz="2000" b="1" dirty="0" err="1">
                <a:solidFill>
                  <a:schemeClr val="bg1"/>
                </a:solidFill>
              </a:rPr>
              <a:t>QĐ-TTg</a:t>
            </a:r>
            <a:r>
              <a:rPr lang="en-US" sz="2000" b="1" dirty="0">
                <a:solidFill>
                  <a:schemeClr val="bg1"/>
                </a:solidFill>
              </a:rPr>
              <a:t> ngày 14/7/2021 của </a:t>
            </a:r>
            <a:r>
              <a:rPr lang="en-US" sz="2000" b="1" dirty="0" err="1">
                <a:solidFill>
                  <a:schemeClr val="bg1"/>
                </a:solidFill>
              </a:rPr>
              <a:t>TTg</a:t>
            </a:r>
            <a:r>
              <a:rPr lang="en-US" sz="2000" b="1" dirty="0">
                <a:solidFill>
                  <a:schemeClr val="bg1"/>
                </a:solidFill>
              </a:rPr>
              <a:t> Chính phủ)</a:t>
            </a:r>
            <a:endParaRPr lang="en-US" sz="2000" dirty="0">
              <a:solidFill>
                <a:schemeClr val="bg1"/>
              </a:solidFill>
            </a:endParaRPr>
          </a:p>
        </p:txBody>
      </p:sp>
      <p:graphicFrame>
        <p:nvGraphicFramePr>
          <p:cNvPr id="2" name="Table 1">
            <a:extLst>
              <a:ext uri="{FF2B5EF4-FFF2-40B4-BE49-F238E27FC236}">
                <a16:creationId xmlns:a16="http://schemas.microsoft.com/office/drawing/2014/main" id="{A45087C1-7129-4E4B-A8DC-C636547D5CCA}"/>
              </a:ext>
            </a:extLst>
          </p:cNvPr>
          <p:cNvGraphicFramePr>
            <a:graphicFrameLocks noGrp="1"/>
          </p:cNvGraphicFramePr>
          <p:nvPr>
            <p:extLst>
              <p:ext uri="{D42A27DB-BD31-4B8C-83A1-F6EECF244321}">
                <p14:modId xmlns:p14="http://schemas.microsoft.com/office/powerpoint/2010/main" val="1042366351"/>
              </p:ext>
            </p:extLst>
          </p:nvPr>
        </p:nvGraphicFramePr>
        <p:xfrm>
          <a:off x="609600" y="1088020"/>
          <a:ext cx="10972799" cy="5087074"/>
        </p:xfrm>
        <a:graphic>
          <a:graphicData uri="http://schemas.openxmlformats.org/drawingml/2006/table">
            <a:tbl>
              <a:tblPr firstRow="1" firstCol="1" bandRow="1">
                <a:tableStyleId>{5C22544A-7EE6-4342-B048-85BDC9FD1C3A}</a:tableStyleId>
              </a:tblPr>
              <a:tblGrid>
                <a:gridCol w="531555">
                  <a:extLst>
                    <a:ext uri="{9D8B030D-6E8A-4147-A177-3AD203B41FA5}">
                      <a16:colId xmlns:a16="http://schemas.microsoft.com/office/drawing/2014/main" val="1401684386"/>
                    </a:ext>
                  </a:extLst>
                </a:gridCol>
                <a:gridCol w="3056564">
                  <a:extLst>
                    <a:ext uri="{9D8B030D-6E8A-4147-A177-3AD203B41FA5}">
                      <a16:colId xmlns:a16="http://schemas.microsoft.com/office/drawing/2014/main" val="3698904994"/>
                    </a:ext>
                  </a:extLst>
                </a:gridCol>
                <a:gridCol w="626350">
                  <a:extLst>
                    <a:ext uri="{9D8B030D-6E8A-4147-A177-3AD203B41FA5}">
                      <a16:colId xmlns:a16="http://schemas.microsoft.com/office/drawing/2014/main" val="3506750535"/>
                    </a:ext>
                  </a:extLst>
                </a:gridCol>
                <a:gridCol w="3690530">
                  <a:extLst>
                    <a:ext uri="{9D8B030D-6E8A-4147-A177-3AD203B41FA5}">
                      <a16:colId xmlns:a16="http://schemas.microsoft.com/office/drawing/2014/main" val="3274914989"/>
                    </a:ext>
                  </a:extLst>
                </a:gridCol>
                <a:gridCol w="536594">
                  <a:extLst>
                    <a:ext uri="{9D8B030D-6E8A-4147-A177-3AD203B41FA5}">
                      <a16:colId xmlns:a16="http://schemas.microsoft.com/office/drawing/2014/main" val="2211268814"/>
                    </a:ext>
                  </a:extLst>
                </a:gridCol>
                <a:gridCol w="2531206">
                  <a:extLst>
                    <a:ext uri="{9D8B030D-6E8A-4147-A177-3AD203B41FA5}">
                      <a16:colId xmlns:a16="http://schemas.microsoft.com/office/drawing/2014/main" val="3538197217"/>
                    </a:ext>
                  </a:extLst>
                </a:gridCol>
              </a:tblGrid>
              <a:tr h="659757">
                <a:tc gridSpan="4">
                  <a:txBody>
                    <a:bodyPr/>
                    <a:lstStyle/>
                    <a:p>
                      <a:pPr algn="ctr"/>
                      <a:r>
                        <a:rPr lang="en-US" sz="1800" dirty="0">
                          <a:solidFill>
                            <a:srgbClr val="000099"/>
                          </a:solidFill>
                          <a:effectLst/>
                          <a:latin typeface="Times New Roman" panose="02020603050405020304" pitchFamily="18" charset="0"/>
                          <a:cs typeface="Times New Roman" panose="02020603050405020304" pitchFamily="18" charset="0"/>
                        </a:rPr>
                        <a:t>DANH MỤC CÁC DÂN TỘC KHÓ KHĂN</a:t>
                      </a:r>
                      <a:endParaRPr lang="en-US" sz="1800" dirty="0">
                        <a:solidFill>
                          <a:srgbClr val="000099"/>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r>
                        <a:rPr lang="en-US" sz="1800" dirty="0">
                          <a:solidFill>
                            <a:srgbClr val="000099"/>
                          </a:solidFill>
                          <a:effectLst/>
                          <a:latin typeface="Times New Roman" panose="02020603050405020304" pitchFamily="18" charset="0"/>
                          <a:cs typeface="Times New Roman" panose="02020603050405020304" pitchFamily="18" charset="0"/>
                        </a:rPr>
                        <a:t>DANH MỤC CÁC DÂN TỘC KHÓ KHĂN ĐẶC THÙ</a:t>
                      </a:r>
                      <a:endParaRPr lang="en-US" sz="1800" dirty="0">
                        <a:solidFill>
                          <a:srgbClr val="000099"/>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66542661"/>
                  </a:ext>
                </a:extLst>
              </a:tr>
              <a:tr h="271668">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1</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tc>
                <a:tc>
                  <a:txBody>
                    <a:bodyPr/>
                    <a:lstStyle/>
                    <a:p>
                      <a:r>
                        <a:rPr lang="vi-VN" sz="1800" dirty="0">
                          <a:effectLst/>
                          <a:latin typeface="Times New Roman" panose="02020603050405020304" pitchFamily="18" charset="0"/>
                          <a:cs typeface="Times New Roman" panose="02020603050405020304" pitchFamily="18" charset="0"/>
                        </a:rPr>
                        <a:t>La Hủ</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17</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a:effectLst/>
                          <a:latin typeface="Times New Roman" panose="02020603050405020304" pitchFamily="18" charset="0"/>
                          <a:cs typeface="Times New Roman" panose="02020603050405020304" pitchFamily="18" charset="0"/>
                        </a:rPr>
                        <a:t>Gia - rai</a:t>
                      </a:r>
                      <a:endParaRPr lang="en-US" sz="1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1</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dirty="0">
                          <a:effectLst/>
                          <a:latin typeface="Times New Roman" panose="02020603050405020304" pitchFamily="18" charset="0"/>
                          <a:cs typeface="Times New Roman" panose="02020603050405020304" pitchFamily="18" charset="0"/>
                        </a:rPr>
                        <a:t>Ơ - đu</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2058343"/>
                  </a:ext>
                </a:extLst>
              </a:tr>
              <a:tr h="271668">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2</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tc>
                <a:tc>
                  <a:txBody>
                    <a:bodyPr/>
                    <a:lstStyle/>
                    <a:p>
                      <a:r>
                        <a:rPr lang="vi-VN" sz="1800" dirty="0">
                          <a:effectLst/>
                          <a:latin typeface="Times New Roman" panose="02020603050405020304" pitchFamily="18" charset="0"/>
                          <a:cs typeface="Times New Roman" panose="02020603050405020304" pitchFamily="18" charset="0"/>
                        </a:rPr>
                        <a:t>Phù Lá</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18</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a:effectLst/>
                          <a:latin typeface="Times New Roman" panose="02020603050405020304" pitchFamily="18" charset="0"/>
                          <a:cs typeface="Times New Roman" panose="02020603050405020304" pitchFamily="18" charset="0"/>
                        </a:rPr>
                        <a:t>Dao</a:t>
                      </a:r>
                      <a:endParaRPr lang="en-US" sz="1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2</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a:effectLst/>
                          <a:latin typeface="Times New Roman" panose="02020603050405020304" pitchFamily="18" charset="0"/>
                          <a:cs typeface="Times New Roman" panose="02020603050405020304" pitchFamily="18" charset="0"/>
                        </a:rPr>
                        <a:t>Brâu</a:t>
                      </a:r>
                      <a:endParaRPr lang="en-US" sz="1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2381711"/>
                  </a:ext>
                </a:extLst>
              </a:tr>
              <a:tr h="271668">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3</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tc>
                <a:tc>
                  <a:txBody>
                    <a:bodyPr/>
                    <a:lstStyle/>
                    <a:p>
                      <a:r>
                        <a:rPr lang="vi-VN" sz="1800" dirty="0">
                          <a:effectLst/>
                          <a:latin typeface="Times New Roman" panose="02020603050405020304" pitchFamily="18" charset="0"/>
                          <a:cs typeface="Times New Roman" panose="02020603050405020304" pitchFamily="18" charset="0"/>
                        </a:rPr>
                        <a:t>La Chí</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19</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a:effectLst/>
                          <a:latin typeface="Times New Roman" panose="02020603050405020304" pitchFamily="18" charset="0"/>
                          <a:cs typeface="Times New Roman" panose="02020603050405020304" pitchFamily="18" charset="0"/>
                        </a:rPr>
                        <a:t>Nùng</a:t>
                      </a:r>
                      <a:endParaRPr lang="en-US" sz="1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3</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dirty="0">
                          <a:effectLst/>
                          <a:latin typeface="Times New Roman" panose="02020603050405020304" pitchFamily="18" charset="0"/>
                          <a:cs typeface="Times New Roman" panose="02020603050405020304" pitchFamily="18" charset="0"/>
                        </a:rPr>
                        <a:t>Rơ - măm</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extLst>
                  <a:ext uri="{0D108BD9-81ED-4DB2-BD59-A6C34878D82A}">
                    <a16:rowId xmlns:a16="http://schemas.microsoft.com/office/drawing/2014/main" val="4132161668"/>
                  </a:ext>
                </a:extLst>
              </a:tr>
              <a:tr h="271668">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4</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tc>
                <a:tc>
                  <a:txBody>
                    <a:bodyPr/>
                    <a:lstStyle/>
                    <a:p>
                      <a:r>
                        <a:rPr lang="vi-VN" sz="1800">
                          <a:effectLst/>
                          <a:latin typeface="Times New Roman" panose="02020603050405020304" pitchFamily="18" charset="0"/>
                          <a:cs typeface="Times New Roman" panose="02020603050405020304" pitchFamily="18" charset="0"/>
                        </a:rPr>
                        <a:t>Kháng</a:t>
                      </a:r>
                      <a:endParaRPr lang="en-US" sz="1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20</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a:effectLst/>
                          <a:latin typeface="Times New Roman" panose="02020603050405020304" pitchFamily="18" charset="0"/>
                          <a:cs typeface="Times New Roman" panose="02020603050405020304" pitchFamily="18" charset="0"/>
                        </a:rPr>
                        <a:t>Tày</a:t>
                      </a:r>
                      <a:endParaRPr lang="en-US" sz="1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4</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a:effectLst/>
                          <a:latin typeface="Times New Roman" panose="02020603050405020304" pitchFamily="18" charset="0"/>
                          <a:cs typeface="Times New Roman" panose="02020603050405020304" pitchFamily="18" charset="0"/>
                        </a:rPr>
                        <a:t>Pu Péo</a:t>
                      </a:r>
                      <a:endParaRPr lang="en-US" sz="1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extLst>
                  <a:ext uri="{0D108BD9-81ED-4DB2-BD59-A6C34878D82A}">
                    <a16:rowId xmlns:a16="http://schemas.microsoft.com/office/drawing/2014/main" val="3223351372"/>
                  </a:ext>
                </a:extLst>
              </a:tr>
              <a:tr h="271668">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5</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tc>
                <a:tc>
                  <a:txBody>
                    <a:bodyPr/>
                    <a:lstStyle/>
                    <a:p>
                      <a:r>
                        <a:rPr lang="vi-VN" sz="1800" dirty="0">
                          <a:effectLst/>
                          <a:latin typeface="Times New Roman" panose="02020603050405020304" pitchFamily="18" charset="0"/>
                          <a:cs typeface="Times New Roman" panose="02020603050405020304" pitchFamily="18" charset="0"/>
                        </a:rPr>
                        <a:t>Hà Nhì</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21</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dirty="0">
                          <a:effectLst/>
                          <a:latin typeface="Times New Roman" panose="02020603050405020304" pitchFamily="18" charset="0"/>
                          <a:cs typeface="Times New Roman" panose="02020603050405020304" pitchFamily="18" charset="0"/>
                        </a:rPr>
                        <a:t>Sán Chay</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5</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a:effectLst/>
                          <a:latin typeface="Times New Roman" panose="02020603050405020304" pitchFamily="18" charset="0"/>
                          <a:cs typeface="Times New Roman" panose="02020603050405020304" pitchFamily="18" charset="0"/>
                        </a:rPr>
                        <a:t>Si La</a:t>
                      </a:r>
                      <a:endParaRPr lang="en-US" sz="1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0379495"/>
                  </a:ext>
                </a:extLst>
              </a:tr>
              <a:tr h="271668">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6</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tc>
                <a:tc>
                  <a:txBody>
                    <a:bodyPr/>
                    <a:lstStyle/>
                    <a:p>
                      <a:r>
                        <a:rPr lang="vi-VN" sz="1800">
                          <a:effectLst/>
                          <a:latin typeface="Times New Roman" panose="02020603050405020304" pitchFamily="18" charset="0"/>
                          <a:cs typeface="Times New Roman" panose="02020603050405020304" pitchFamily="18" charset="0"/>
                        </a:rPr>
                        <a:t>Xinh - mun</a:t>
                      </a:r>
                      <a:endParaRPr lang="en-US" sz="1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22</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dirty="0">
                          <a:effectLst/>
                          <a:latin typeface="Times New Roman" panose="02020603050405020304" pitchFamily="18" charset="0"/>
                          <a:cs typeface="Times New Roman" panose="02020603050405020304" pitchFamily="18" charset="0"/>
                        </a:rPr>
                        <a:t>Lào</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6</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dirty="0">
                          <a:effectLst/>
                          <a:latin typeface="Times New Roman" panose="02020603050405020304" pitchFamily="18" charset="0"/>
                          <a:cs typeface="Times New Roman" panose="02020603050405020304" pitchFamily="18" charset="0"/>
                        </a:rPr>
                        <a:t>Cống</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7519248"/>
                  </a:ext>
                </a:extLst>
              </a:tr>
              <a:tr h="271668">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7</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tc>
                <a:tc>
                  <a:txBody>
                    <a:bodyPr/>
                    <a:lstStyle/>
                    <a:p>
                      <a:r>
                        <a:rPr lang="vi-VN" sz="1800">
                          <a:effectLst/>
                          <a:latin typeface="Times New Roman" panose="02020603050405020304" pitchFamily="18" charset="0"/>
                          <a:cs typeface="Times New Roman" panose="02020603050405020304" pitchFamily="18" charset="0"/>
                        </a:rPr>
                        <a:t>Co</a:t>
                      </a:r>
                      <a:endParaRPr lang="en-US" sz="1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23</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dirty="0" err="1">
                          <a:effectLst/>
                          <a:latin typeface="Times New Roman" panose="02020603050405020304" pitchFamily="18" charset="0"/>
                          <a:cs typeface="Times New Roman" panose="02020603050405020304" pitchFamily="18" charset="0"/>
                        </a:rPr>
                        <a:t>Giáy</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7</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dirty="0">
                          <a:effectLst/>
                          <a:latin typeface="Times New Roman" panose="02020603050405020304" pitchFamily="18" charset="0"/>
                          <a:cs typeface="Times New Roman" panose="02020603050405020304" pitchFamily="18" charset="0"/>
                        </a:rPr>
                        <a:t>Bố Y</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495413"/>
                  </a:ext>
                </a:extLst>
              </a:tr>
              <a:tr h="271668">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8</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tc>
                <a:tc>
                  <a:txBody>
                    <a:bodyPr/>
                    <a:lstStyle/>
                    <a:p>
                      <a:r>
                        <a:rPr lang="vi-VN" sz="1800">
                          <a:effectLst/>
                          <a:latin typeface="Times New Roman" panose="02020603050405020304" pitchFamily="18" charset="0"/>
                          <a:cs typeface="Times New Roman" panose="02020603050405020304" pitchFamily="18" charset="0"/>
                        </a:rPr>
                        <a:t>Ta - ô</a:t>
                      </a:r>
                      <a:r>
                        <a:rPr lang="en-US" sz="1800">
                          <a:effectLst/>
                          <a:latin typeface="Times New Roman" panose="02020603050405020304" pitchFamily="18" charset="0"/>
                          <a:cs typeface="Times New Roman" panose="02020603050405020304" pitchFamily="18" charset="0"/>
                        </a:rPr>
                        <a:t>i</a:t>
                      </a:r>
                      <a:endParaRPr lang="en-US" sz="1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24</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dirty="0">
                          <a:effectLst/>
                          <a:latin typeface="Times New Roman" panose="02020603050405020304" pitchFamily="18" charset="0"/>
                          <a:cs typeface="Times New Roman" panose="02020603050405020304" pitchFamily="18" charset="0"/>
                        </a:rPr>
                        <a:t>Giẻ - Triêng</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8</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dirty="0">
                          <a:effectLst/>
                          <a:latin typeface="Times New Roman" panose="02020603050405020304" pitchFamily="18" charset="0"/>
                          <a:cs typeface="Times New Roman" panose="02020603050405020304" pitchFamily="18" charset="0"/>
                        </a:rPr>
                        <a:t>Cơ Lao</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4212120"/>
                  </a:ext>
                </a:extLst>
              </a:tr>
              <a:tr h="271668">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9</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tc>
                <a:tc>
                  <a:txBody>
                    <a:bodyPr/>
                    <a:lstStyle/>
                    <a:p>
                      <a:r>
                        <a:rPr lang="vi-VN" sz="1800">
                          <a:effectLst/>
                          <a:latin typeface="Times New Roman" panose="02020603050405020304" pitchFamily="18" charset="0"/>
                          <a:cs typeface="Times New Roman" panose="02020603050405020304" pitchFamily="18" charset="0"/>
                        </a:rPr>
                        <a:t>Cơ - tu</a:t>
                      </a:r>
                      <a:endParaRPr lang="en-US" sz="1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25</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dirty="0">
                          <a:effectLst/>
                          <a:latin typeface="Times New Roman" panose="02020603050405020304" pitchFamily="18" charset="0"/>
                          <a:cs typeface="Times New Roman" panose="02020603050405020304" pitchFamily="18" charset="0"/>
                        </a:rPr>
                        <a:t>Mường</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9</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a:effectLst/>
                          <a:latin typeface="Times New Roman" panose="02020603050405020304" pitchFamily="18" charset="0"/>
                          <a:cs typeface="Times New Roman" panose="02020603050405020304" pitchFamily="18" charset="0"/>
                        </a:rPr>
                        <a:t>Mảng</a:t>
                      </a:r>
                      <a:endParaRPr lang="en-US" sz="1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9653109"/>
                  </a:ext>
                </a:extLst>
              </a:tr>
              <a:tr h="271668">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10</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tc>
                <a:tc>
                  <a:txBody>
                    <a:bodyPr/>
                    <a:lstStyle/>
                    <a:p>
                      <a:r>
                        <a:rPr lang="vi-VN" sz="1800">
                          <a:effectLst/>
                          <a:latin typeface="Times New Roman" panose="02020603050405020304" pitchFamily="18" charset="0"/>
                          <a:cs typeface="Times New Roman" panose="02020603050405020304" pitchFamily="18" charset="0"/>
                        </a:rPr>
                        <a:t>Khơ - mú</a:t>
                      </a:r>
                      <a:endParaRPr lang="en-US" sz="1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26</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dirty="0">
                          <a:effectLst/>
                          <a:latin typeface="Times New Roman" panose="02020603050405020304" pitchFamily="18" charset="0"/>
                          <a:cs typeface="Times New Roman" panose="02020603050405020304" pitchFamily="18" charset="0"/>
                        </a:rPr>
                        <a:t>Ba - na</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10</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dirty="0">
                          <a:effectLst/>
                          <a:latin typeface="Times New Roman" panose="02020603050405020304" pitchFamily="18" charset="0"/>
                          <a:cs typeface="Times New Roman" panose="02020603050405020304" pitchFamily="18" charset="0"/>
                        </a:rPr>
                        <a:t>Lô Lô</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0961518"/>
                  </a:ext>
                </a:extLst>
              </a:tr>
              <a:tr h="312517">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11</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tc>
                <a:tc>
                  <a:txBody>
                    <a:bodyPr/>
                    <a:lstStyle/>
                    <a:p>
                      <a:r>
                        <a:rPr lang="vi-VN" sz="1800">
                          <a:effectLst/>
                          <a:latin typeface="Times New Roman" panose="02020603050405020304" pitchFamily="18" charset="0"/>
                          <a:cs typeface="Times New Roman" panose="02020603050405020304" pitchFamily="18" charset="0"/>
                        </a:rPr>
                        <a:t>Bru - Vân Kiều</a:t>
                      </a:r>
                      <a:endParaRPr lang="en-US" sz="1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27</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dirty="0" err="1">
                          <a:effectLst/>
                          <a:latin typeface="Times New Roman" panose="02020603050405020304" pitchFamily="18" charset="0"/>
                          <a:cs typeface="Times New Roman" panose="02020603050405020304" pitchFamily="18" charset="0"/>
                        </a:rPr>
                        <a:t>Hrê</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11</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dirty="0" err="1">
                          <a:effectLst/>
                          <a:latin typeface="Times New Roman" panose="02020603050405020304" pitchFamily="18" charset="0"/>
                          <a:cs typeface="Times New Roman" panose="02020603050405020304" pitchFamily="18" charset="0"/>
                        </a:rPr>
                        <a:t>Chứt</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0236242"/>
                  </a:ext>
                </a:extLst>
              </a:tr>
              <a:tr h="271668">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12</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tc>
                <a:tc>
                  <a:txBody>
                    <a:bodyPr/>
                    <a:lstStyle/>
                    <a:p>
                      <a:r>
                        <a:rPr lang="vi-VN" sz="1800">
                          <a:effectLst/>
                          <a:latin typeface="Times New Roman" panose="02020603050405020304" pitchFamily="18" charset="0"/>
                          <a:cs typeface="Times New Roman" panose="02020603050405020304" pitchFamily="18" charset="0"/>
                        </a:rPr>
                        <a:t>Mnông</a:t>
                      </a:r>
                      <a:endParaRPr lang="en-US" sz="1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28</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dirty="0">
                          <a:effectLst/>
                          <a:latin typeface="Times New Roman" panose="02020603050405020304" pitchFamily="18" charset="0"/>
                          <a:cs typeface="Times New Roman" panose="02020603050405020304" pitchFamily="18" charset="0"/>
                        </a:rPr>
                        <a:t>Chăm</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12</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dirty="0">
                          <a:effectLst/>
                          <a:latin typeface="Times New Roman" panose="02020603050405020304" pitchFamily="18" charset="0"/>
                          <a:cs typeface="Times New Roman" panose="02020603050405020304" pitchFamily="18" charset="0"/>
                        </a:rPr>
                        <a:t>Lự</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extLst>
                  <a:ext uri="{0D108BD9-81ED-4DB2-BD59-A6C34878D82A}">
                    <a16:rowId xmlns:a16="http://schemas.microsoft.com/office/drawing/2014/main" val="873592438"/>
                  </a:ext>
                </a:extLst>
              </a:tr>
              <a:tr h="271668">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13</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tc>
                <a:tc>
                  <a:txBody>
                    <a:bodyPr/>
                    <a:lstStyle/>
                    <a:p>
                      <a:r>
                        <a:rPr lang="vi-VN" sz="1800">
                          <a:effectLst/>
                          <a:latin typeface="Times New Roman" panose="02020603050405020304" pitchFamily="18" charset="0"/>
                          <a:cs typeface="Times New Roman" panose="02020603050405020304" pitchFamily="18" charset="0"/>
                        </a:rPr>
                        <a:t>Ra - g</a:t>
                      </a:r>
                      <a:r>
                        <a:rPr lang="en-US" sz="1800">
                          <a:effectLst/>
                          <a:latin typeface="Times New Roman" panose="02020603050405020304" pitchFamily="18" charset="0"/>
                          <a:cs typeface="Times New Roman" panose="02020603050405020304" pitchFamily="18" charset="0"/>
                        </a:rPr>
                        <a:t>l</a:t>
                      </a:r>
                      <a:r>
                        <a:rPr lang="vi-VN" sz="1800">
                          <a:effectLst/>
                          <a:latin typeface="Times New Roman" panose="02020603050405020304" pitchFamily="18" charset="0"/>
                          <a:cs typeface="Times New Roman" panose="02020603050405020304" pitchFamily="18" charset="0"/>
                        </a:rPr>
                        <a:t>ai</a:t>
                      </a:r>
                      <a:endParaRPr lang="en-US" sz="1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29</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dirty="0">
                          <a:effectLst/>
                          <a:latin typeface="Times New Roman" panose="02020603050405020304" pitchFamily="18" charset="0"/>
                          <a:cs typeface="Times New Roman" panose="02020603050405020304" pitchFamily="18" charset="0"/>
                        </a:rPr>
                        <a:t>Ê - đê</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13</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dirty="0" err="1">
                          <a:effectLst/>
                          <a:latin typeface="Times New Roman" panose="02020603050405020304" pitchFamily="18" charset="0"/>
                          <a:cs typeface="Times New Roman" panose="02020603050405020304" pitchFamily="18" charset="0"/>
                        </a:rPr>
                        <a:t>Pà</a:t>
                      </a:r>
                      <a:r>
                        <a:rPr lang="vi-VN" sz="1800" dirty="0">
                          <a:effectLst/>
                          <a:latin typeface="Times New Roman" panose="02020603050405020304" pitchFamily="18" charset="0"/>
                          <a:cs typeface="Times New Roman" panose="02020603050405020304" pitchFamily="18" charset="0"/>
                        </a:rPr>
                        <a:t> </a:t>
                      </a:r>
                      <a:r>
                        <a:rPr lang="vi-VN" sz="1800" dirty="0" err="1">
                          <a:effectLst/>
                          <a:latin typeface="Times New Roman" panose="02020603050405020304" pitchFamily="18" charset="0"/>
                          <a:cs typeface="Times New Roman" panose="02020603050405020304" pitchFamily="18" charset="0"/>
                        </a:rPr>
                        <a:t>Thẻn</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3936758"/>
                  </a:ext>
                </a:extLst>
              </a:tr>
              <a:tr h="271668">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14</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tc>
                <a:tc>
                  <a:txBody>
                    <a:bodyPr/>
                    <a:lstStyle/>
                    <a:p>
                      <a:r>
                        <a:rPr lang="vi-VN" sz="1800">
                          <a:effectLst/>
                          <a:latin typeface="Times New Roman" panose="02020603050405020304" pitchFamily="18" charset="0"/>
                          <a:cs typeface="Times New Roman" panose="02020603050405020304" pitchFamily="18" charset="0"/>
                        </a:rPr>
                        <a:t>Xơ - đăng</a:t>
                      </a:r>
                      <a:endParaRPr lang="en-US" sz="1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30</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dirty="0">
                          <a:effectLst/>
                          <a:latin typeface="Times New Roman" panose="02020603050405020304" pitchFamily="18" charset="0"/>
                          <a:cs typeface="Times New Roman" panose="02020603050405020304" pitchFamily="18" charset="0"/>
                        </a:rPr>
                        <a:t>Cơ - ho</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14</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dirty="0">
                          <a:effectLst/>
                          <a:latin typeface="Times New Roman" panose="02020603050405020304" pitchFamily="18" charset="0"/>
                          <a:cs typeface="Times New Roman" panose="02020603050405020304" pitchFamily="18" charset="0"/>
                        </a:rPr>
                        <a:t>La Ha</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extLst>
                  <a:ext uri="{0D108BD9-81ED-4DB2-BD59-A6C34878D82A}">
                    <a16:rowId xmlns:a16="http://schemas.microsoft.com/office/drawing/2014/main" val="450255155"/>
                  </a:ext>
                </a:extLst>
              </a:tr>
              <a:tr h="271668">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15</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tc>
                <a:tc>
                  <a:txBody>
                    <a:bodyPr/>
                    <a:lstStyle/>
                    <a:p>
                      <a:r>
                        <a:rPr lang="vi-VN" sz="1800">
                          <a:effectLst/>
                          <a:latin typeface="Times New Roman" panose="02020603050405020304" pitchFamily="18" charset="0"/>
                          <a:cs typeface="Times New Roman" panose="02020603050405020304" pitchFamily="18" charset="0"/>
                        </a:rPr>
                        <a:t>Hmông</a:t>
                      </a:r>
                      <a:endParaRPr lang="en-US" sz="1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31</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dirty="0">
                          <a:effectLst/>
                          <a:latin typeface="Times New Roman" panose="02020603050405020304" pitchFamily="18" charset="0"/>
                          <a:cs typeface="Times New Roman" panose="02020603050405020304" pitchFamily="18" charset="0"/>
                        </a:rPr>
                        <a:t>Khơ - me</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dirty="0">
                          <a:effectLst/>
                          <a:latin typeface="Times New Roman" panose="02020603050405020304" pitchFamily="18" charset="0"/>
                          <a:cs typeface="Times New Roman" panose="02020603050405020304" pitchFamily="18" charset="0"/>
                        </a:rPr>
                        <a:t> </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dirty="0">
                          <a:effectLst/>
                          <a:latin typeface="Times New Roman" panose="02020603050405020304" pitchFamily="18" charset="0"/>
                          <a:cs typeface="Times New Roman" panose="02020603050405020304" pitchFamily="18" charset="0"/>
                        </a:rPr>
                        <a:t> </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689158"/>
                  </a:ext>
                </a:extLst>
              </a:tr>
              <a:tr h="271668">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16</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tc>
                <a:tc>
                  <a:txBody>
                    <a:bodyPr/>
                    <a:lstStyle/>
                    <a:p>
                      <a:r>
                        <a:rPr lang="vi-VN" sz="1800">
                          <a:effectLst/>
                          <a:latin typeface="Times New Roman" panose="02020603050405020304" pitchFamily="18" charset="0"/>
                          <a:cs typeface="Times New Roman" panose="02020603050405020304" pitchFamily="18" charset="0"/>
                        </a:rPr>
                        <a:t>Xtiêng</a:t>
                      </a:r>
                      <a:endParaRPr lang="en-US" sz="1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pPr algn="ctr"/>
                      <a:r>
                        <a:rPr lang="vi-VN" sz="1800" dirty="0">
                          <a:solidFill>
                            <a:srgbClr val="FF0000"/>
                          </a:solidFill>
                          <a:effectLst/>
                          <a:latin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cs typeface="Times New Roman" panose="02020603050405020304" pitchFamily="18" charset="0"/>
                        </a:rPr>
                        <a:t>32</a:t>
                      </a:r>
                      <a:endParaRPr lang="en-US" sz="18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a:effectLst/>
                          <a:latin typeface="Times New Roman" panose="02020603050405020304" pitchFamily="18" charset="0"/>
                          <a:cs typeface="Times New Roman" panose="02020603050405020304" pitchFamily="18" charset="0"/>
                        </a:rPr>
                        <a:t>Mạ</a:t>
                      </a:r>
                      <a:endParaRPr lang="en-US" sz="1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dirty="0">
                          <a:effectLst/>
                          <a:latin typeface="Times New Roman" panose="02020603050405020304" pitchFamily="18" charset="0"/>
                          <a:cs typeface="Times New Roman" panose="02020603050405020304" pitchFamily="18" charset="0"/>
                        </a:rPr>
                        <a:t> </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tc>
                  <a:txBody>
                    <a:bodyPr/>
                    <a:lstStyle/>
                    <a:p>
                      <a:r>
                        <a:rPr lang="vi-VN" sz="1800" dirty="0">
                          <a:effectLst/>
                          <a:latin typeface="Times New Roman" panose="02020603050405020304" pitchFamily="18" charset="0"/>
                          <a:cs typeface="Times New Roman" panose="02020603050405020304" pitchFamily="18" charset="0"/>
                        </a:rPr>
                        <a:t> </a:t>
                      </a:r>
                      <a:endParaRPr lang="en-US" sz="1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6732448"/>
                  </a:ext>
                </a:extLst>
              </a:tr>
            </a:tbl>
          </a:graphicData>
        </a:graphic>
      </p:graphicFrame>
    </p:spTree>
    <p:extLst>
      <p:ext uri="{BB962C8B-B14F-4D97-AF65-F5344CB8AC3E}">
        <p14:creationId xmlns:p14="http://schemas.microsoft.com/office/powerpoint/2010/main" val="3626615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Times New Roman" panose="02020603050405020304" pitchFamily="18" charset="0"/>
                <a:ea typeface="+mj-ea"/>
                <a:cs typeface="Times New Roman" panose="02020603050405020304" pitchFamily="18" charset="0"/>
              </a:rPr>
              <a:t>PHẦN 2. Tiến trình thực hiện công việc theo thời gian</a:t>
            </a:r>
            <a:endParaRPr lang="vi-VN" sz="2400" b="1" dirty="0">
              <a:solidFill>
                <a:schemeClr val="bg1"/>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8777F5B7-7708-46C6-9BC5-F88EAE28C507}"/>
              </a:ext>
            </a:extLst>
          </p:cNvPr>
          <p:cNvSpPr txBox="1"/>
          <p:nvPr/>
        </p:nvSpPr>
        <p:spPr>
          <a:xfrm>
            <a:off x="371475" y="1475545"/>
            <a:ext cx="11565601" cy="4924361"/>
          </a:xfrm>
          <a:prstGeom prst="rect">
            <a:avLst/>
          </a:prstGeom>
          <a:noFill/>
        </p:spPr>
        <p:txBody>
          <a:bodyPr wrap="square" rtlCol="0">
            <a:spAutoFit/>
          </a:bodyPr>
          <a:lstStyle/>
          <a:p>
            <a:pPr algn="just">
              <a:lnSpc>
                <a:spcPct val="120000"/>
              </a:lnSpc>
              <a:spcBef>
                <a:spcPts val="200"/>
              </a:spcBef>
              <a:spcAft>
                <a:spcPts val="0"/>
              </a:spcAft>
            </a:pPr>
            <a:r>
              <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rPr>
              <a:t>Diện 2 gồm:</a:t>
            </a:r>
          </a:p>
          <a:p>
            <a:pPr marL="509588" indent="-509588" algn="just">
              <a:lnSpc>
                <a:spcPct val="120000"/>
              </a:lnSpc>
              <a:spcBef>
                <a:spcPts val="600"/>
              </a:spcBef>
              <a:spcAft>
                <a:spcPts val="0"/>
              </a:spcAft>
            </a:pPr>
            <a:r>
              <a:rPr lang="vi-VN" sz="2200" dirty="0">
                <a:solidFill>
                  <a:srgbClr val="0000FF"/>
                </a:solidFill>
                <a:latin typeface="Arial" panose="020B0604020202020204" pitchFamily="34" charset="0"/>
                <a:ea typeface="Times New Roman" panose="02020603050405020304" pitchFamily="18" charset="0"/>
                <a:cs typeface="Arial" panose="020B0604020202020204" pitchFamily="34" charset="0"/>
              </a:rPr>
              <a:t>1</a:t>
            </a:r>
            <a:r>
              <a:rPr lang="vi-VN"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Học sinh đạt giải Tư trở lên trong Cuộc thi khoa học kỹ thuật cấp quốc gia dành cho học sinh trung học.</a:t>
            </a:r>
            <a:endPar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pPr marL="509588" indent="-509588" algn="just">
              <a:lnSpc>
                <a:spcPct val="120000"/>
              </a:lnSpc>
              <a:spcBef>
                <a:spcPts val="600"/>
              </a:spcBef>
              <a:spcAft>
                <a:spcPts val="0"/>
              </a:spcAft>
            </a:pPr>
            <a:r>
              <a:rPr lang="vi-VN"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2. Học sinh </a:t>
            </a:r>
            <a:r>
              <a:rPr lang="vi-VN"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THCS</a:t>
            </a:r>
            <a:r>
              <a:rPr lang="vi-VN"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đạt giải Ba trở lên </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trong</a:t>
            </a:r>
            <a:r>
              <a:rPr lang="vi-VN"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các cuộc thi sau</a:t>
            </a:r>
            <a:r>
              <a:rPr lang="en-US"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000" i="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r>
              <a:rPr lang="vi-VN" sz="2000" i="1" dirty="0">
                <a:solidFill>
                  <a:srgbClr val="FF0000"/>
                </a:solidFill>
                <a:latin typeface="Arial" panose="020B0604020202020204" pitchFamily="34" charset="0"/>
                <a:ea typeface="Times New Roman" panose="02020603050405020304" pitchFamily="18" charset="0"/>
                <a:cs typeface="Arial" panose="020B0604020202020204" pitchFamily="34" charset="0"/>
              </a:rPr>
              <a:t>đủ hồ sơ hợp lệ trước ngày 22/5/2023</a:t>
            </a:r>
            <a:r>
              <a:rPr lang="en-US" sz="2000" i="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vi-VN" sz="2000" i="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509588" indent="-509588" algn="just">
              <a:lnSpc>
                <a:spcPct val="120000"/>
              </a:lnSpc>
              <a:spcBef>
                <a:spcPts val="600"/>
              </a:spcBef>
              <a:spcAft>
                <a:spcPts val="0"/>
              </a:spcAft>
            </a:pPr>
            <a:r>
              <a:rPr lang="vi-VN"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Hội khỏe phù đổng toàn quốc.</a:t>
            </a:r>
          </a:p>
          <a:p>
            <a:pPr marL="509588" indent="-509588" algn="just">
              <a:lnSpc>
                <a:spcPct val="120000"/>
              </a:lnSpc>
              <a:spcBef>
                <a:spcPts val="600"/>
              </a:spcBef>
              <a:spcAft>
                <a:spcPts val="0"/>
              </a:spcAft>
            </a:pPr>
            <a:r>
              <a:rPr lang="vi-VN"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Cuộc thi “Tuổi trẻ học tập và làm theo tấm gương đạo đức Hồ Chí Minh”.</a:t>
            </a:r>
          </a:p>
          <a:p>
            <a:pPr marL="509588" indent="-509588" algn="just">
              <a:lnSpc>
                <a:spcPct val="120000"/>
              </a:lnSpc>
              <a:spcBef>
                <a:spcPts val="600"/>
              </a:spcBef>
              <a:spcAft>
                <a:spcPts val="0"/>
              </a:spcAft>
            </a:pPr>
            <a:r>
              <a:rPr lang="vi-VN"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Cuộc thi “Viết thư quốc tế </a:t>
            </a:r>
            <a:r>
              <a:rPr lang="vi-VN"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UPƯ</a:t>
            </a:r>
            <a:r>
              <a:rPr lang="vi-VN"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a:t>
            </a:r>
          </a:p>
          <a:p>
            <a:pPr marL="509588" indent="-509588" algn="just">
              <a:lnSpc>
                <a:spcPct val="120000"/>
              </a:lnSpc>
              <a:spcBef>
                <a:spcPts val="600"/>
              </a:spcBef>
              <a:spcAft>
                <a:spcPts val="0"/>
              </a:spcAft>
            </a:pPr>
            <a:r>
              <a:rPr lang="vi-VN"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Giải bơi dành cho học sinh phổ thông toàn quốc do Bộ </a:t>
            </a:r>
            <a:r>
              <a:rPr lang="vi-VN"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GDĐT</a:t>
            </a:r>
            <a:r>
              <a:rPr lang="vi-VN"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tổ chức.</a:t>
            </a:r>
          </a:p>
          <a:p>
            <a:pPr marL="509588" indent="-509588" algn="just">
              <a:lnSpc>
                <a:spcPct val="120000"/>
              </a:lnSpc>
              <a:spcBef>
                <a:spcPts val="600"/>
              </a:spcBef>
              <a:spcAft>
                <a:spcPts val="0"/>
              </a:spcAft>
            </a:pPr>
            <a:r>
              <a:rPr lang="vi-VN"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Giải điền kinh dành cho học sinh phổ thông toàn quốc do Bộ </a:t>
            </a:r>
            <a:r>
              <a:rPr lang="vi-VN"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GDĐT</a:t>
            </a:r>
            <a:r>
              <a:rPr lang="vi-VN"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tổ chức.</a:t>
            </a:r>
          </a:p>
          <a:p>
            <a:pPr marL="509588" indent="-509588" algn="just">
              <a:lnSpc>
                <a:spcPct val="120000"/>
              </a:lnSpc>
              <a:spcBef>
                <a:spcPts val="600"/>
              </a:spcBef>
              <a:spcAft>
                <a:spcPts val="0"/>
              </a:spcAft>
            </a:pPr>
            <a:r>
              <a:rPr lang="vi-VN"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a:t>
            </a:r>
            <a:r>
              <a:rPr lang="vi-VN" sz="2000" spc="-120" dirty="0">
                <a:solidFill>
                  <a:srgbClr val="0000FF"/>
                </a:solidFill>
                <a:latin typeface="Arial" panose="020B0604020202020204" pitchFamily="34" charset="0"/>
                <a:ea typeface="Times New Roman" panose="02020603050405020304" pitchFamily="18" charset="0"/>
                <a:cs typeface="Arial" panose="020B0604020202020204" pitchFamily="34" charset="0"/>
              </a:rPr>
              <a:t>	Giải Cờ vua học sinh phổ thông toàn quốc - </a:t>
            </a:r>
            <a:r>
              <a:rPr lang="vi-VN" sz="2000" spc="-120" dirty="0" err="1">
                <a:solidFill>
                  <a:srgbClr val="0000FF"/>
                </a:solidFill>
                <a:latin typeface="Arial" panose="020B0604020202020204" pitchFamily="34" charset="0"/>
                <a:ea typeface="Times New Roman" panose="02020603050405020304" pitchFamily="18" charset="0"/>
                <a:cs typeface="Arial" panose="020B0604020202020204" pitchFamily="34" charset="0"/>
              </a:rPr>
              <a:t>Cup</a:t>
            </a:r>
            <a:r>
              <a:rPr lang="vi-VN" sz="2000" spc="-12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vi-VN" sz="2000" spc="-12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TOTA</a:t>
            </a:r>
            <a:r>
              <a:rPr lang="vi-VN" sz="2000" spc="-120" dirty="0">
                <a:solidFill>
                  <a:srgbClr val="0000FF"/>
                </a:solidFill>
                <a:latin typeface="Arial" panose="020B0604020202020204" pitchFamily="34" charset="0"/>
                <a:ea typeface="Times New Roman" panose="02020603050405020304" pitchFamily="18" charset="0"/>
                <a:cs typeface="Arial" panose="020B0604020202020204" pitchFamily="34" charset="0"/>
              </a:rPr>
              <a:t> do Bộ </a:t>
            </a:r>
            <a:r>
              <a:rPr lang="vi-VN" sz="2000" spc="-120" dirty="0" err="1">
                <a:solidFill>
                  <a:srgbClr val="0000FF"/>
                </a:solidFill>
                <a:latin typeface="Arial" panose="020B0604020202020204" pitchFamily="34" charset="0"/>
                <a:ea typeface="Times New Roman" panose="02020603050405020304" pitchFamily="18" charset="0"/>
                <a:cs typeface="Arial" panose="020B0604020202020204" pitchFamily="34" charset="0"/>
              </a:rPr>
              <a:t>GDĐT</a:t>
            </a:r>
            <a:r>
              <a:rPr lang="vi-VN" sz="2000" spc="-120" dirty="0">
                <a:solidFill>
                  <a:srgbClr val="0000FF"/>
                </a:solidFill>
                <a:latin typeface="Arial" panose="020B0604020202020204" pitchFamily="34" charset="0"/>
                <a:ea typeface="Times New Roman" panose="02020603050405020304" pitchFamily="18" charset="0"/>
                <a:cs typeface="Arial" panose="020B0604020202020204" pitchFamily="34" charset="0"/>
              </a:rPr>
              <a:t> tổ chức năm 2022.</a:t>
            </a:r>
          </a:p>
          <a:p>
            <a:pPr marL="509588" indent="-509588" algn="just">
              <a:lnSpc>
                <a:spcPct val="120000"/>
              </a:lnSpc>
              <a:spcBef>
                <a:spcPts val="600"/>
              </a:spcBef>
              <a:spcAft>
                <a:spcPts val="0"/>
              </a:spcAft>
            </a:pPr>
            <a:r>
              <a:rPr lang="vi-VN"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Giải thể thao học sinh phổ thông toàn quốc năm 2023 do Bộ </a:t>
            </a:r>
            <a:r>
              <a:rPr lang="vi-VN" sz="20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GDĐT</a:t>
            </a:r>
            <a:r>
              <a:rPr lang="vi-VN" sz="2000" dirty="0">
                <a:solidFill>
                  <a:srgbClr val="0000FF"/>
                </a:solidFill>
                <a:latin typeface="Arial" panose="020B0604020202020204" pitchFamily="34" charset="0"/>
                <a:ea typeface="Times New Roman" panose="02020603050405020304" pitchFamily="18" charset="0"/>
                <a:cs typeface="Arial" panose="020B0604020202020204" pitchFamily="34" charset="0"/>
              </a:rPr>
              <a:t> tổ chức.</a:t>
            </a:r>
          </a:p>
        </p:txBody>
      </p:sp>
      <p:sp>
        <p:nvSpPr>
          <p:cNvPr id="32" name="Hộp Văn bản 31">
            <a:extLst>
              <a:ext uri="{FF2B5EF4-FFF2-40B4-BE49-F238E27FC236}">
                <a16:creationId xmlns:a16="http://schemas.microsoft.com/office/drawing/2014/main" id="{A87E1DE8-EEDA-4CED-B79E-C46372F2415A}"/>
              </a:ext>
            </a:extLst>
          </p:cNvPr>
          <p:cNvSpPr txBox="1"/>
          <p:nvPr/>
        </p:nvSpPr>
        <p:spPr>
          <a:xfrm>
            <a:off x="243350" y="956005"/>
            <a:ext cx="3981691" cy="461665"/>
          </a:xfrm>
          <a:prstGeom prst="rect">
            <a:avLst/>
          </a:prstGeom>
          <a:noFill/>
        </p:spPr>
        <p:txBody>
          <a:bodyPr wrap="square" rtlCol="0">
            <a:spAutoFit/>
          </a:bodyPr>
          <a:lstStyle/>
          <a:p>
            <a:r>
              <a:rPr lang="en-US" sz="2400" b="1" dirty="0">
                <a:solidFill>
                  <a:srgbClr val="FF0000"/>
                </a:solidFill>
                <a:highlight>
                  <a:srgbClr val="FFFF00"/>
                </a:highlight>
              </a:rPr>
              <a:t>(2) Tuyển thẳng</a:t>
            </a:r>
          </a:p>
        </p:txBody>
      </p:sp>
    </p:spTree>
    <p:extLst>
      <p:ext uri="{BB962C8B-B14F-4D97-AF65-F5344CB8AC3E}">
        <p14:creationId xmlns:p14="http://schemas.microsoft.com/office/powerpoint/2010/main" val="122920892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Times New Roman" panose="02020603050405020304" pitchFamily="18" charset="0"/>
                <a:ea typeface="+mj-ea"/>
                <a:cs typeface="Times New Roman" panose="02020603050405020304" pitchFamily="18" charset="0"/>
              </a:rPr>
              <a:t>PHẦN 2. Tiến trình thực hiện công việc theo thời gian</a:t>
            </a:r>
            <a:endParaRPr lang="vi-VN" sz="2400" b="1" dirty="0">
              <a:solidFill>
                <a:schemeClr val="bg1"/>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8777F5B7-7708-46C6-9BC5-F88EAE28C507}"/>
              </a:ext>
            </a:extLst>
          </p:cNvPr>
          <p:cNvSpPr txBox="1"/>
          <p:nvPr/>
        </p:nvSpPr>
        <p:spPr>
          <a:xfrm>
            <a:off x="371475" y="1475545"/>
            <a:ext cx="11565601" cy="2606419"/>
          </a:xfrm>
          <a:prstGeom prst="rect">
            <a:avLst/>
          </a:prstGeom>
          <a:noFill/>
        </p:spPr>
        <p:txBody>
          <a:bodyPr wrap="square" rtlCol="0">
            <a:spAutoFit/>
          </a:bodyPr>
          <a:lstStyle/>
          <a:p>
            <a:pPr algn="just">
              <a:lnSpc>
                <a:spcPct val="120000"/>
              </a:lnSpc>
              <a:spcBef>
                <a:spcPts val="200"/>
              </a:spcBef>
              <a:spcAft>
                <a:spcPts val="0"/>
              </a:spcAft>
            </a:pPr>
            <a:r>
              <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rPr>
              <a:t>Diện 2 gồm:</a:t>
            </a:r>
          </a:p>
          <a:p>
            <a:pPr marL="347663" indent="-347663" algn="just">
              <a:lnSpc>
                <a:spcPct val="120000"/>
              </a:lnSpc>
              <a:spcBef>
                <a:spcPts val="200"/>
              </a:spcBef>
              <a:spcAft>
                <a:spcPts val="0"/>
              </a:spcAft>
            </a:pPr>
            <a:r>
              <a:rPr lang="vi-VN" sz="2200" dirty="0">
                <a:solidFill>
                  <a:srgbClr val="0000FF"/>
                </a:solidFill>
                <a:latin typeface="Arial" panose="020B0604020202020204" pitchFamily="34" charset="0"/>
                <a:ea typeface="Times New Roman" panose="02020603050405020304" pitchFamily="18" charset="0"/>
                <a:cs typeface="Arial" panose="020B0604020202020204" pitchFamily="34" charset="0"/>
              </a:rPr>
              <a:t>3. Học sinh </a:t>
            </a:r>
            <a:r>
              <a:rPr lang="vi-VN" sz="22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THCS</a:t>
            </a:r>
            <a:r>
              <a:rPr lang="vi-VN" sz="2200" dirty="0">
                <a:solidFill>
                  <a:srgbClr val="0000FF"/>
                </a:solidFill>
                <a:latin typeface="Arial" panose="020B0604020202020204" pitchFamily="34" charset="0"/>
                <a:ea typeface="Times New Roman" panose="02020603050405020304" pitchFamily="18" charset="0"/>
                <a:cs typeface="Arial" panose="020B0604020202020204" pitchFamily="34" charset="0"/>
              </a:rPr>
              <a:t> đạt giải Ba trở lên trong các cuộc thi cấp quốc gia và quốc tế năm học </a:t>
            </a:r>
            <a:r>
              <a:rPr lang="vi-VN" sz="22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2019-2020</a:t>
            </a:r>
            <a:r>
              <a:rPr lang="vi-VN" sz="2200" dirty="0">
                <a:solidFill>
                  <a:srgbClr val="0000FF"/>
                </a:solidFill>
                <a:latin typeface="Arial" panose="020B0604020202020204" pitchFamily="34" charset="0"/>
                <a:ea typeface="Times New Roman" panose="02020603050405020304" pitchFamily="18" charset="0"/>
                <a:cs typeface="Arial" panose="020B0604020202020204" pitchFamily="34" charset="0"/>
              </a:rPr>
              <a:t>, gồm các cuộc thi sau:</a:t>
            </a:r>
          </a:p>
          <a:p>
            <a:pPr marL="509588" indent="-509588" algn="just">
              <a:lnSpc>
                <a:spcPct val="120000"/>
              </a:lnSpc>
              <a:spcBef>
                <a:spcPts val="200"/>
              </a:spcBef>
              <a:spcAft>
                <a:spcPts val="0"/>
              </a:spcAft>
            </a:pPr>
            <a:r>
              <a:rPr lang="vi-VN" sz="2200" dirty="0">
                <a:solidFill>
                  <a:srgbClr val="0000FF"/>
                </a:solidFill>
                <a:latin typeface="Arial" panose="020B0604020202020204" pitchFamily="34" charset="0"/>
                <a:ea typeface="Times New Roman" panose="02020603050405020304" pitchFamily="18" charset="0"/>
                <a:cs typeface="Arial" panose="020B0604020202020204" pitchFamily="34" charset="0"/>
              </a:rPr>
              <a:t>-	Cuộc thi “Giao thông học đường” do ủy ban An toàn Giao thông Quốc gia chủ trì.</a:t>
            </a:r>
          </a:p>
          <a:p>
            <a:pPr marL="509588" indent="-509588" algn="just">
              <a:lnSpc>
                <a:spcPct val="120000"/>
              </a:lnSpc>
              <a:spcBef>
                <a:spcPts val="200"/>
              </a:spcBef>
              <a:spcAft>
                <a:spcPts val="0"/>
              </a:spcAft>
            </a:pPr>
            <a:r>
              <a:rPr lang="vi-VN" sz="2200" dirty="0">
                <a:solidFill>
                  <a:srgbClr val="0000FF"/>
                </a:solidFill>
                <a:latin typeface="Arial" panose="020B0604020202020204" pitchFamily="34" charset="0"/>
                <a:ea typeface="Times New Roman" panose="02020603050405020304" pitchFamily="18" charset="0"/>
                <a:cs typeface="Arial" panose="020B0604020202020204" pitchFamily="34" charset="0"/>
              </a:rPr>
              <a:t>-	Cuộc thi “An toàn giao thông cho nụ cười ngày mai” do Cục Cảnh sát giao thông (Bộ Công an), ủy ban An toàn Giao thông Quốc gia chủ trì.</a:t>
            </a:r>
          </a:p>
        </p:txBody>
      </p:sp>
      <p:sp>
        <p:nvSpPr>
          <p:cNvPr id="32" name="Hộp Văn bản 31">
            <a:extLst>
              <a:ext uri="{FF2B5EF4-FFF2-40B4-BE49-F238E27FC236}">
                <a16:creationId xmlns:a16="http://schemas.microsoft.com/office/drawing/2014/main" id="{A87E1DE8-EEDA-4CED-B79E-C46372F2415A}"/>
              </a:ext>
            </a:extLst>
          </p:cNvPr>
          <p:cNvSpPr txBox="1"/>
          <p:nvPr/>
        </p:nvSpPr>
        <p:spPr>
          <a:xfrm>
            <a:off x="243350" y="956005"/>
            <a:ext cx="3981691" cy="461665"/>
          </a:xfrm>
          <a:prstGeom prst="rect">
            <a:avLst/>
          </a:prstGeom>
          <a:noFill/>
        </p:spPr>
        <p:txBody>
          <a:bodyPr wrap="square" rtlCol="0">
            <a:spAutoFit/>
          </a:bodyPr>
          <a:lstStyle/>
          <a:p>
            <a:r>
              <a:rPr lang="en-US" sz="2400" b="1" dirty="0">
                <a:solidFill>
                  <a:srgbClr val="FF0000"/>
                </a:solidFill>
                <a:highlight>
                  <a:srgbClr val="FFFF00"/>
                </a:highlight>
              </a:rPr>
              <a:t>(2) Tuyển thẳng</a:t>
            </a:r>
          </a:p>
        </p:txBody>
      </p:sp>
    </p:spTree>
    <p:extLst>
      <p:ext uri="{BB962C8B-B14F-4D97-AF65-F5344CB8AC3E}">
        <p14:creationId xmlns:p14="http://schemas.microsoft.com/office/powerpoint/2010/main" val="352900245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55481428"/>
              </p:ext>
            </p:extLst>
          </p:nvPr>
        </p:nvGraphicFramePr>
        <p:xfrm>
          <a:off x="2092967" y="959361"/>
          <a:ext cx="9983420" cy="5530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371475" y="169863"/>
            <a:ext cx="9707563" cy="461962"/>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Arial Rounded MT Bold" pitchFamily="34" charset="0"/>
                <a:ea typeface="+mj-ea"/>
                <a:cs typeface="Times New Roman" panose="02020603050405020304" pitchFamily="18" charset="0"/>
              </a:rPr>
              <a:t>NỘI DUNG CHÍNH</a:t>
            </a:r>
          </a:p>
        </p:txBody>
      </p:sp>
      <p:pic>
        <p:nvPicPr>
          <p:cNvPr id="3" name="Picture 2">
            <a:extLst>
              <a:ext uri="{FF2B5EF4-FFF2-40B4-BE49-F238E27FC236}">
                <a16:creationId xmlns:a16="http://schemas.microsoft.com/office/drawing/2014/main" id="{A9D5317E-C39A-4D1E-8C73-39559628F5A9}"/>
              </a:ext>
            </a:extLst>
          </p:cNvPr>
          <p:cNvPicPr>
            <a:picLocks noChangeAspect="1"/>
          </p:cNvPicPr>
          <p:nvPr/>
        </p:nvPicPr>
        <p:blipFill>
          <a:blip r:embed="rId8"/>
          <a:stretch>
            <a:fillRect/>
          </a:stretch>
        </p:blipFill>
        <p:spPr>
          <a:xfrm>
            <a:off x="426633" y="1102519"/>
            <a:ext cx="1079010" cy="1557929"/>
          </a:xfrm>
          <a:prstGeom prst="rect">
            <a:avLst/>
          </a:prstGeom>
        </p:spPr>
      </p:pic>
      <p:pic>
        <p:nvPicPr>
          <p:cNvPr id="5" name="Picture 4">
            <a:extLst>
              <a:ext uri="{FF2B5EF4-FFF2-40B4-BE49-F238E27FC236}">
                <a16:creationId xmlns:a16="http://schemas.microsoft.com/office/drawing/2014/main" id="{2B05F702-4366-4D2D-BE73-EC1F130064EE}"/>
              </a:ext>
            </a:extLst>
          </p:cNvPr>
          <p:cNvPicPr>
            <a:picLocks noChangeAspect="1"/>
          </p:cNvPicPr>
          <p:nvPr/>
        </p:nvPicPr>
        <p:blipFill>
          <a:blip r:embed="rId9"/>
          <a:stretch>
            <a:fillRect/>
          </a:stretch>
        </p:blipFill>
        <p:spPr>
          <a:xfrm>
            <a:off x="10109" y="2983523"/>
            <a:ext cx="2082858" cy="1061329"/>
          </a:xfrm>
          <a:prstGeom prst="rect">
            <a:avLst/>
          </a:prstGeom>
        </p:spPr>
      </p:pic>
      <p:pic>
        <p:nvPicPr>
          <p:cNvPr id="7" name="Picture 6">
            <a:extLst>
              <a:ext uri="{FF2B5EF4-FFF2-40B4-BE49-F238E27FC236}">
                <a16:creationId xmlns:a16="http://schemas.microsoft.com/office/drawing/2014/main" id="{98B9354C-8190-49EF-AE56-605B3260C67C}"/>
              </a:ext>
            </a:extLst>
          </p:cNvPr>
          <p:cNvPicPr>
            <a:picLocks noChangeAspect="1"/>
          </p:cNvPicPr>
          <p:nvPr/>
        </p:nvPicPr>
        <p:blipFill>
          <a:blip r:embed="rId10"/>
          <a:stretch>
            <a:fillRect/>
          </a:stretch>
        </p:blipFill>
        <p:spPr>
          <a:xfrm>
            <a:off x="278670" y="5215116"/>
            <a:ext cx="1795940" cy="8538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Times New Roman" panose="02020603050405020304" pitchFamily="18" charset="0"/>
                <a:ea typeface="+mj-ea"/>
                <a:cs typeface="Times New Roman" panose="02020603050405020304" pitchFamily="18" charset="0"/>
              </a:rPr>
              <a:t>PHẦN 2. Tiến trình thực hiện công việc theo thời gian</a:t>
            </a:r>
            <a:endParaRPr lang="vi-VN" sz="2400" b="1" dirty="0">
              <a:solidFill>
                <a:schemeClr val="bg1"/>
              </a:solidFill>
              <a:latin typeface="Times New Roman" panose="02020603050405020304" pitchFamily="18" charset="0"/>
              <a:ea typeface="+mj-ea"/>
              <a:cs typeface="Times New Roman" panose="02020603050405020304" pitchFamily="18" charset="0"/>
            </a:endParaRPr>
          </a:p>
        </p:txBody>
      </p:sp>
      <p:cxnSp>
        <p:nvCxnSpPr>
          <p:cNvPr id="3" name="Straight Connector 2">
            <a:extLst>
              <a:ext uri="{FF2B5EF4-FFF2-40B4-BE49-F238E27FC236}">
                <a16:creationId xmlns:a16="http://schemas.microsoft.com/office/drawing/2014/main" id="{7EB961E7-3412-47D9-8625-DF47EC5D253D}"/>
              </a:ext>
            </a:extLst>
          </p:cNvPr>
          <p:cNvCxnSpPr/>
          <p:nvPr/>
        </p:nvCxnSpPr>
        <p:spPr>
          <a:xfrm>
            <a:off x="418147" y="2280776"/>
            <a:ext cx="1135570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7F5B7-7708-46C6-9BC5-F88EAE28C507}"/>
              </a:ext>
            </a:extLst>
          </p:cNvPr>
          <p:cNvSpPr txBox="1"/>
          <p:nvPr/>
        </p:nvSpPr>
        <p:spPr>
          <a:xfrm>
            <a:off x="371475" y="3113326"/>
            <a:ext cx="11355705" cy="3505575"/>
          </a:xfrm>
          <a:prstGeom prst="rect">
            <a:avLst/>
          </a:prstGeom>
          <a:noFill/>
        </p:spPr>
        <p:txBody>
          <a:bodyPr wrap="square" rtlCol="0">
            <a:spAutoFit/>
          </a:bodyPr>
          <a:lstStyle/>
          <a:p>
            <a:pPr algn="just">
              <a:lnSpc>
                <a:spcPct val="120000"/>
              </a:lnSpc>
              <a:spcBef>
                <a:spcPts val="200"/>
              </a:spcBef>
              <a:spcAft>
                <a:spcPts val="0"/>
              </a:spcAft>
            </a:pPr>
            <a:r>
              <a:rPr lang="vi-VN"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I. Hồ sơ đăng ký xét tuyển thẳng</a:t>
            </a: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vi-VN" sz="24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346075" indent="-346075" algn="just">
              <a:spcAft>
                <a:spcPts val="600"/>
              </a:spcAft>
            </a:pPr>
            <a:r>
              <a:rPr lang="vi-VN" sz="2400" dirty="0">
                <a:solidFill>
                  <a:srgbClr val="0000FF"/>
                </a:solidFill>
                <a:latin typeface="Times New Roman" panose="02020603050405020304" pitchFamily="18" charset="0"/>
                <a:cs typeface="Times New Roman" panose="02020603050405020304" pitchFamily="18" charset="0"/>
              </a:rPr>
              <a:t>1. Bản sao giấy khai sinh hợp lệ (có chứng thực).</a:t>
            </a:r>
          </a:p>
          <a:p>
            <a:pPr marL="346075" indent="-346075" algn="just">
              <a:spcAft>
                <a:spcPts val="600"/>
              </a:spcAft>
            </a:pPr>
            <a:r>
              <a:rPr lang="vi-VN" sz="2400" dirty="0">
                <a:solidFill>
                  <a:srgbClr val="0000FF"/>
                </a:solidFill>
                <a:latin typeface="Times New Roman" panose="02020603050405020304" pitchFamily="18" charset="0"/>
                <a:cs typeface="Times New Roman" panose="02020603050405020304" pitchFamily="18" charset="0"/>
              </a:rPr>
              <a:t>2. Giấy chứng nhận tốt nghiệp trung học cơ sở tạm thời (bản chính).</a:t>
            </a:r>
          </a:p>
          <a:p>
            <a:pPr marL="346075" indent="-346075" algn="just">
              <a:spcAft>
                <a:spcPts val="600"/>
              </a:spcAft>
            </a:pPr>
            <a:r>
              <a:rPr lang="vi-VN" sz="2400" dirty="0">
                <a:solidFill>
                  <a:srgbClr val="0000FF"/>
                </a:solidFill>
                <a:latin typeface="Times New Roman" panose="02020603050405020304" pitchFamily="18" charset="0"/>
                <a:cs typeface="Times New Roman" panose="02020603050405020304" pitchFamily="18" charset="0"/>
              </a:rPr>
              <a:t>3. Học bạ cấp trung học cơ sở (bản chính).</a:t>
            </a:r>
          </a:p>
          <a:p>
            <a:pPr marL="346075" indent="-346075" algn="just">
              <a:spcAft>
                <a:spcPts val="600"/>
              </a:spcAft>
            </a:pPr>
            <a:r>
              <a:rPr lang="vi-VN" sz="2400" dirty="0">
                <a:solidFill>
                  <a:srgbClr val="0000FF"/>
                </a:solidFill>
                <a:latin typeface="Times New Roman" panose="02020603050405020304" pitchFamily="18" charset="0"/>
                <a:cs typeface="Times New Roman" panose="02020603050405020304" pitchFamily="18" charset="0"/>
              </a:rPr>
              <a:t>4. Giấy xác nhận chế độ ưu tiên do cơ quan có thẩm quyền cấp (có chứng thực).</a:t>
            </a:r>
          </a:p>
          <a:p>
            <a:pPr marL="346075" indent="-346075" algn="just">
              <a:spcAft>
                <a:spcPts val="600"/>
              </a:spcAft>
            </a:pPr>
            <a:r>
              <a:rPr lang="vi-VN" sz="2400" dirty="0">
                <a:solidFill>
                  <a:srgbClr val="0000FF"/>
                </a:solidFill>
                <a:latin typeface="Times New Roman" panose="02020603050405020304" pitchFamily="18" charset="0"/>
                <a:cs typeface="Times New Roman" panose="02020603050405020304" pitchFamily="18" charset="0"/>
              </a:rPr>
              <a:t>5. Đơn xin xác nhận hộ khẩu thường trú hoặc đăng ký tạm trú dài hạn có xác nhận của cơ quan có thẩm quyền (Đối với thí sinh thuộc Diện 1).</a:t>
            </a:r>
          </a:p>
          <a:p>
            <a:pPr marL="346075" indent="-346075" algn="just">
              <a:spcAft>
                <a:spcPts val="600"/>
              </a:spcAft>
            </a:pPr>
            <a:r>
              <a:rPr lang="vi-VN" sz="2400" dirty="0">
                <a:solidFill>
                  <a:srgbClr val="0000FF"/>
                </a:solidFill>
                <a:latin typeface="Times New Roman" panose="02020603050405020304" pitchFamily="18" charset="0"/>
                <a:cs typeface="Times New Roman" panose="02020603050405020304" pitchFamily="18" charset="0"/>
              </a:rPr>
              <a:t>6. Đơn xin tuyển thẳng (theo mẫu của Sở GD&amp;ĐT).</a:t>
            </a:r>
          </a:p>
        </p:txBody>
      </p:sp>
      <p:sp>
        <p:nvSpPr>
          <p:cNvPr id="24" name="Hộp Văn bản 23">
            <a:extLst>
              <a:ext uri="{FF2B5EF4-FFF2-40B4-BE49-F238E27FC236}">
                <a16:creationId xmlns:a16="http://schemas.microsoft.com/office/drawing/2014/main" id="{DE595C39-54D9-43F5-B456-99FBA027BB53}"/>
              </a:ext>
            </a:extLst>
          </p:cNvPr>
          <p:cNvSpPr txBox="1"/>
          <p:nvPr/>
        </p:nvSpPr>
        <p:spPr>
          <a:xfrm>
            <a:off x="272955" y="2523732"/>
            <a:ext cx="3981691" cy="461665"/>
          </a:xfrm>
          <a:prstGeom prst="rect">
            <a:avLst/>
          </a:prstGeom>
          <a:noFill/>
        </p:spPr>
        <p:txBody>
          <a:bodyPr wrap="square" rtlCol="0">
            <a:spAutoFit/>
          </a:bodyPr>
          <a:lstStyle/>
          <a:p>
            <a:r>
              <a:rPr lang="en-US" sz="2400" b="1" dirty="0">
                <a:solidFill>
                  <a:srgbClr val="FF0000"/>
                </a:solidFill>
                <a:highlight>
                  <a:srgbClr val="FFFF00"/>
                </a:highlight>
              </a:rPr>
              <a:t>(2) Tuyển thẳng</a:t>
            </a:r>
          </a:p>
        </p:txBody>
      </p:sp>
      <p:grpSp>
        <p:nvGrpSpPr>
          <p:cNvPr id="6" name="Group 5">
            <a:extLst>
              <a:ext uri="{FF2B5EF4-FFF2-40B4-BE49-F238E27FC236}">
                <a16:creationId xmlns:a16="http://schemas.microsoft.com/office/drawing/2014/main" id="{9EAC4B0F-5AB3-B9D0-BC53-86D3D61A5725}"/>
              </a:ext>
            </a:extLst>
          </p:cNvPr>
          <p:cNvGrpSpPr/>
          <p:nvPr/>
        </p:nvGrpSpPr>
        <p:grpSpPr>
          <a:xfrm>
            <a:off x="371475" y="1140450"/>
            <a:ext cx="8703077" cy="984041"/>
            <a:chOff x="371475" y="1059425"/>
            <a:chExt cx="8703077" cy="984041"/>
          </a:xfrm>
        </p:grpSpPr>
        <p:pic>
          <p:nvPicPr>
            <p:cNvPr id="7" name="Picture 6">
              <a:extLst>
                <a:ext uri="{FF2B5EF4-FFF2-40B4-BE49-F238E27FC236}">
                  <a16:creationId xmlns:a16="http://schemas.microsoft.com/office/drawing/2014/main" id="{4A738736-A01E-2B05-E0B1-E096A8C77DDD}"/>
                </a:ext>
              </a:extLst>
            </p:cNvPr>
            <p:cNvPicPr>
              <a:picLocks noChangeAspect="1"/>
            </p:cNvPicPr>
            <p:nvPr/>
          </p:nvPicPr>
          <p:blipFill>
            <a:blip r:embed="rId3"/>
            <a:stretch>
              <a:fillRect/>
            </a:stretch>
          </p:blipFill>
          <p:spPr>
            <a:xfrm>
              <a:off x="555293" y="1082195"/>
              <a:ext cx="3417017" cy="961271"/>
            </a:xfrm>
            <a:prstGeom prst="rect">
              <a:avLst/>
            </a:prstGeom>
          </p:spPr>
        </p:pic>
        <p:sp>
          <p:nvSpPr>
            <p:cNvPr id="8" name="TextBox 7">
              <a:extLst>
                <a:ext uri="{FF2B5EF4-FFF2-40B4-BE49-F238E27FC236}">
                  <a16:creationId xmlns:a16="http://schemas.microsoft.com/office/drawing/2014/main" id="{8904FB00-D709-7B8F-8A8C-67BC81397F16}"/>
                </a:ext>
              </a:extLst>
            </p:cNvPr>
            <p:cNvSpPr txBox="1"/>
            <p:nvPr/>
          </p:nvSpPr>
          <p:spPr>
            <a:xfrm>
              <a:off x="615715" y="1191462"/>
              <a:ext cx="2254173"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3</a:t>
              </a:r>
            </a:p>
          </p:txBody>
        </p:sp>
        <p:sp>
          <p:nvSpPr>
            <p:cNvPr id="9" name="TextBox 8">
              <a:extLst>
                <a:ext uri="{FF2B5EF4-FFF2-40B4-BE49-F238E27FC236}">
                  <a16:creationId xmlns:a16="http://schemas.microsoft.com/office/drawing/2014/main" id="{27E42C57-FC6C-80D8-98CB-D5AF8CC590DE}"/>
                </a:ext>
              </a:extLst>
            </p:cNvPr>
            <p:cNvSpPr txBox="1"/>
            <p:nvPr/>
          </p:nvSpPr>
          <p:spPr>
            <a:xfrm>
              <a:off x="2328420" y="1059425"/>
              <a:ext cx="920668" cy="307777"/>
            </a:xfrm>
            <a:prstGeom prst="rect">
              <a:avLst/>
            </a:prstGeom>
            <a:noFill/>
          </p:spPr>
          <p:txBody>
            <a:bodyPr wrap="square" rtlCol="0">
              <a:spAutoFit/>
            </a:bodyPr>
            <a:lstStyle/>
            <a:p>
              <a:pPr algn="ctr"/>
              <a:r>
                <a:rPr lang="en-US" sz="1400" b="1" dirty="0">
                  <a:solidFill>
                    <a:srgbClr val="D24726"/>
                  </a:solidFill>
                </a:rPr>
                <a:t>13/5</a:t>
              </a:r>
            </a:p>
          </p:txBody>
        </p:sp>
        <p:sp>
          <p:nvSpPr>
            <p:cNvPr id="10" name="TextBox 9">
              <a:extLst>
                <a:ext uri="{FF2B5EF4-FFF2-40B4-BE49-F238E27FC236}">
                  <a16:creationId xmlns:a16="http://schemas.microsoft.com/office/drawing/2014/main" id="{373E3E14-1DA2-D87B-3F6F-52C298D83900}"/>
                </a:ext>
              </a:extLst>
            </p:cNvPr>
            <p:cNvSpPr txBox="1"/>
            <p:nvPr/>
          </p:nvSpPr>
          <p:spPr>
            <a:xfrm>
              <a:off x="4550234" y="1091325"/>
              <a:ext cx="4524318" cy="830997"/>
            </a:xfrm>
            <a:prstGeom prst="rect">
              <a:avLst/>
            </a:prstGeom>
            <a:noFill/>
          </p:spPr>
          <p:txBody>
            <a:bodyPr wrap="square" rtlCol="0">
              <a:spAutoFit/>
            </a:bodyPr>
            <a:lstStyle/>
            <a:p>
              <a:pPr algn="ctr"/>
              <a:r>
                <a:rPr lang="en-US" sz="2400" b="1" dirty="0">
                  <a:solidFill>
                    <a:srgbClr val="FF0000"/>
                  </a:solidFill>
                </a:rPr>
                <a:t>Thay đổi NV xét tuyển, </a:t>
              </a:r>
              <a:br>
                <a:rPr lang="en-US" sz="2400" b="1" dirty="0">
                  <a:solidFill>
                    <a:srgbClr val="FF0000"/>
                  </a:solidFill>
                </a:rPr>
              </a:br>
              <a:r>
                <a:rPr lang="en-US" sz="2400" b="1" dirty="0">
                  <a:solidFill>
                    <a:srgbClr val="FF0000"/>
                  </a:solidFill>
                </a:rPr>
                <a:t>BS kết xếp loại 2 mặt giáo dục</a:t>
              </a:r>
            </a:p>
          </p:txBody>
        </p:sp>
        <p:sp>
          <p:nvSpPr>
            <p:cNvPr id="11" name="TextBox 10">
              <a:extLst>
                <a:ext uri="{FF2B5EF4-FFF2-40B4-BE49-F238E27FC236}">
                  <a16:creationId xmlns:a16="http://schemas.microsoft.com/office/drawing/2014/main" id="{48E5E4D5-3A04-E2EF-7F6D-24C7557D4D88}"/>
                </a:ext>
              </a:extLst>
            </p:cNvPr>
            <p:cNvSpPr txBox="1"/>
            <p:nvPr/>
          </p:nvSpPr>
          <p:spPr>
            <a:xfrm>
              <a:off x="371475" y="1059425"/>
              <a:ext cx="920668" cy="307777"/>
            </a:xfrm>
            <a:prstGeom prst="rect">
              <a:avLst/>
            </a:prstGeom>
            <a:noFill/>
          </p:spPr>
          <p:txBody>
            <a:bodyPr wrap="square" rtlCol="0">
              <a:spAutoFit/>
            </a:bodyPr>
            <a:lstStyle/>
            <a:p>
              <a:r>
                <a:rPr lang="en-US" sz="1400" b="1" dirty="0">
                  <a:solidFill>
                    <a:srgbClr val="D24726"/>
                  </a:solidFill>
                </a:rPr>
                <a:t>06/5</a:t>
              </a:r>
            </a:p>
          </p:txBody>
        </p:sp>
      </p:grpSp>
    </p:spTree>
    <p:extLst>
      <p:ext uri="{BB962C8B-B14F-4D97-AF65-F5344CB8AC3E}">
        <p14:creationId xmlns:p14="http://schemas.microsoft.com/office/powerpoint/2010/main" val="189963044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Times New Roman" panose="02020603050405020304" pitchFamily="18" charset="0"/>
                <a:ea typeface="+mj-ea"/>
                <a:cs typeface="Times New Roman" panose="02020603050405020304" pitchFamily="18" charset="0"/>
              </a:rPr>
              <a:t>PHẦN 2. Tiến trình thực hiện công việc theo thời gian</a:t>
            </a:r>
            <a:endParaRPr lang="vi-VN" sz="2400" b="1" dirty="0">
              <a:solidFill>
                <a:schemeClr val="bg1"/>
              </a:solidFill>
              <a:latin typeface="Times New Roman" panose="02020603050405020304" pitchFamily="18" charset="0"/>
              <a:ea typeface="+mj-ea"/>
              <a:cs typeface="Times New Roman" panose="02020603050405020304" pitchFamily="18" charset="0"/>
            </a:endParaRPr>
          </a:p>
        </p:txBody>
      </p:sp>
      <p:cxnSp>
        <p:nvCxnSpPr>
          <p:cNvPr id="3" name="Straight Connector 2">
            <a:extLst>
              <a:ext uri="{FF2B5EF4-FFF2-40B4-BE49-F238E27FC236}">
                <a16:creationId xmlns:a16="http://schemas.microsoft.com/office/drawing/2014/main" id="{7EB961E7-3412-47D9-8625-DF47EC5D253D}"/>
              </a:ext>
            </a:extLst>
          </p:cNvPr>
          <p:cNvCxnSpPr/>
          <p:nvPr/>
        </p:nvCxnSpPr>
        <p:spPr>
          <a:xfrm>
            <a:off x="418147" y="2280776"/>
            <a:ext cx="1135570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7F5B7-7708-46C6-9BC5-F88EAE28C507}"/>
              </a:ext>
            </a:extLst>
          </p:cNvPr>
          <p:cNvSpPr txBox="1"/>
          <p:nvPr/>
        </p:nvSpPr>
        <p:spPr>
          <a:xfrm>
            <a:off x="371474" y="2318237"/>
            <a:ext cx="8517883" cy="4228850"/>
          </a:xfrm>
          <a:prstGeom prst="rect">
            <a:avLst/>
          </a:prstGeom>
          <a:noFill/>
        </p:spPr>
        <p:txBody>
          <a:bodyPr wrap="square" rtlCol="0">
            <a:spAutoFit/>
          </a:bodyPr>
          <a:lstStyle/>
          <a:p>
            <a:pPr algn="just">
              <a:lnSpc>
                <a:spcPct val="120000"/>
              </a:lnSpc>
              <a:spcBef>
                <a:spcPts val="200"/>
              </a:spcBef>
              <a:spcAft>
                <a:spcPts val="0"/>
              </a:spcAft>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Quy trình:</a:t>
            </a:r>
          </a:p>
          <a:p>
            <a:pPr marL="1030288" indent="-1030288" algn="just">
              <a:spcAft>
                <a:spcPts val="600"/>
              </a:spcAft>
            </a:pPr>
            <a:r>
              <a:rPr lang="en-US" sz="2200" b="1" dirty="0">
                <a:solidFill>
                  <a:srgbClr val="0000FF"/>
                </a:solidFill>
                <a:latin typeface="Times New Roman" panose="02020603050405020304" pitchFamily="18" charset="0"/>
                <a:cs typeface="Times New Roman" panose="02020603050405020304" pitchFamily="18" charset="0"/>
              </a:rPr>
              <a:t>Bước 1: </a:t>
            </a:r>
            <a:r>
              <a:rPr lang="en-US" sz="2200" dirty="0">
                <a:solidFill>
                  <a:srgbClr val="0000FF"/>
                </a:solidFill>
                <a:latin typeface="Times New Roman" panose="02020603050405020304" pitchFamily="18" charset="0"/>
                <a:cs typeface="Times New Roman" panose="02020603050405020304" pitchFamily="18" charset="0"/>
              </a:rPr>
              <a:t>Cán bộ tuyển sinh trường THCS thu hồ sơ đăng ký xét tuyển thẳng của học sinh, cập nhật vào phần mềm Quản lý thi tuyển sinh </a:t>
            </a:r>
            <a:r>
              <a:rPr lang="en-US" sz="2200" i="1" dirty="0">
                <a:solidFill>
                  <a:srgbClr val="FF0000"/>
                </a:solidFill>
                <a:latin typeface="Times New Roman" panose="02020603050405020304" pitchFamily="18" charset="0"/>
                <a:cs typeface="Times New Roman" panose="02020603050405020304" pitchFamily="18" charset="0"/>
              </a:rPr>
              <a:t>(15, 16/5)</a:t>
            </a:r>
          </a:p>
          <a:p>
            <a:pPr marL="1203325" indent="-1203325" algn="just">
              <a:spcAft>
                <a:spcPts val="600"/>
              </a:spcAft>
            </a:pPr>
            <a:r>
              <a:rPr lang="en-US" sz="2200" b="1" dirty="0">
                <a:solidFill>
                  <a:srgbClr val="0000FF"/>
                </a:solidFill>
                <a:latin typeface="Times New Roman" panose="02020603050405020304" pitchFamily="18" charset="0"/>
                <a:cs typeface="Times New Roman" panose="02020603050405020304" pitchFamily="18" charset="0"/>
              </a:rPr>
              <a:t>Bước 2: </a:t>
            </a:r>
            <a:r>
              <a:rPr lang="en-US" sz="2200" dirty="0">
                <a:solidFill>
                  <a:srgbClr val="0000FF"/>
                </a:solidFill>
                <a:latin typeface="Times New Roman" panose="02020603050405020304" pitchFamily="18" charset="0"/>
                <a:cs typeface="Times New Roman" panose="02020603050405020304" pitchFamily="18" charset="0"/>
              </a:rPr>
              <a:t>In danh sách thí sinh đăng ký xét tuyển thẳng từ PM </a:t>
            </a:r>
            <a:r>
              <a:rPr lang="en-US" sz="2200" i="1" dirty="0">
                <a:solidFill>
                  <a:srgbClr val="FF0000"/>
                </a:solidFill>
                <a:latin typeface="Times New Roman" panose="02020603050405020304" pitchFamily="18" charset="0"/>
                <a:cs typeface="Times New Roman" panose="02020603050405020304" pitchFamily="18" charset="0"/>
              </a:rPr>
              <a:t>(16/5)</a:t>
            </a:r>
          </a:p>
          <a:p>
            <a:pPr marL="1030288" indent="-1030288" algn="just">
              <a:spcAft>
                <a:spcPts val="600"/>
              </a:spcAft>
            </a:pPr>
            <a:r>
              <a:rPr lang="en-US" sz="2200" b="1" dirty="0">
                <a:solidFill>
                  <a:srgbClr val="0000FF"/>
                </a:solidFill>
                <a:latin typeface="Times New Roman" panose="02020603050405020304" pitchFamily="18" charset="0"/>
                <a:cs typeface="Times New Roman" panose="02020603050405020304" pitchFamily="18" charset="0"/>
              </a:rPr>
              <a:t>Bước 3: </a:t>
            </a:r>
            <a:r>
              <a:rPr lang="en-US" sz="2200" dirty="0">
                <a:solidFill>
                  <a:srgbClr val="0000FF"/>
                </a:solidFill>
                <a:latin typeface="Times New Roman" panose="02020603050405020304" pitchFamily="18" charset="0"/>
                <a:cs typeface="Times New Roman" panose="02020603050405020304" pitchFamily="18" charset="0"/>
              </a:rPr>
              <a:t>Trường THCS nộp danh sách và hồ sơ thí sinh đăng ký xét tuyển thẳng về Phòng Giáo dục và Đào tạo </a:t>
            </a:r>
            <a:r>
              <a:rPr lang="en-US" sz="2200" i="1" dirty="0">
                <a:solidFill>
                  <a:srgbClr val="FF0000"/>
                </a:solidFill>
                <a:latin typeface="Times New Roman" panose="02020603050405020304" pitchFamily="18" charset="0"/>
                <a:cs typeface="Times New Roman" panose="02020603050405020304" pitchFamily="18" charset="0"/>
              </a:rPr>
              <a:t>(16/5).</a:t>
            </a:r>
            <a:endParaRPr lang="en-US" sz="2200" dirty="0">
              <a:solidFill>
                <a:srgbClr val="0000FF"/>
              </a:solidFill>
              <a:latin typeface="Times New Roman" panose="02020603050405020304" pitchFamily="18" charset="0"/>
              <a:cs typeface="Times New Roman" panose="02020603050405020304" pitchFamily="18" charset="0"/>
            </a:endParaRPr>
          </a:p>
          <a:p>
            <a:pPr marL="1030288" indent="-1030288" algn="just">
              <a:spcAft>
                <a:spcPts val="600"/>
              </a:spcAft>
            </a:pPr>
            <a:r>
              <a:rPr lang="en-US" sz="2200" b="1" dirty="0">
                <a:solidFill>
                  <a:srgbClr val="0000FF"/>
                </a:solidFill>
                <a:latin typeface="Times New Roman" panose="02020603050405020304" pitchFamily="18" charset="0"/>
                <a:cs typeface="Times New Roman" panose="02020603050405020304" pitchFamily="18" charset="0"/>
              </a:rPr>
              <a:t>Bước 4: </a:t>
            </a:r>
            <a:r>
              <a:rPr lang="en-US" sz="2200" dirty="0">
                <a:solidFill>
                  <a:srgbClr val="0000FF"/>
                </a:solidFill>
                <a:latin typeface="Times New Roman" panose="02020603050405020304" pitchFamily="18" charset="0"/>
                <a:cs typeface="Times New Roman" panose="02020603050405020304" pitchFamily="18" charset="0"/>
              </a:rPr>
              <a:t>Phòng </a:t>
            </a:r>
            <a:r>
              <a:rPr lang="en-US" sz="2200" dirty="0" err="1">
                <a:solidFill>
                  <a:srgbClr val="0000FF"/>
                </a:solidFill>
                <a:latin typeface="Times New Roman" panose="02020603050405020304" pitchFamily="18" charset="0"/>
                <a:cs typeface="Times New Roman" panose="02020603050405020304" pitchFamily="18" charset="0"/>
              </a:rPr>
              <a:t>GDĐT</a:t>
            </a:r>
            <a:r>
              <a:rPr lang="en-US" sz="2200" dirty="0">
                <a:solidFill>
                  <a:srgbClr val="0000FF"/>
                </a:solidFill>
                <a:latin typeface="Times New Roman" panose="02020603050405020304" pitchFamily="18" charset="0"/>
                <a:cs typeface="Times New Roman" panose="02020603050405020304" pitchFamily="18" charset="0"/>
              </a:rPr>
              <a:t> nộp danh sách và hồ sơ thí sinh đăng ký xét tuyển thẳng về Sở </a:t>
            </a:r>
            <a:r>
              <a:rPr lang="en-US" sz="2200" dirty="0" err="1">
                <a:solidFill>
                  <a:srgbClr val="0000FF"/>
                </a:solidFill>
                <a:latin typeface="Times New Roman" panose="02020603050405020304" pitchFamily="18" charset="0"/>
                <a:cs typeface="Times New Roman" panose="02020603050405020304" pitchFamily="18" charset="0"/>
              </a:rPr>
              <a:t>GDĐT</a:t>
            </a:r>
            <a:r>
              <a:rPr lang="en-US" sz="2200" dirty="0">
                <a:solidFill>
                  <a:srgbClr val="0000FF"/>
                </a:solidFill>
                <a:latin typeface="Times New Roman" panose="02020603050405020304" pitchFamily="18" charset="0"/>
                <a:cs typeface="Times New Roman" panose="02020603050405020304" pitchFamily="18" charset="0"/>
              </a:rPr>
              <a:t> </a:t>
            </a:r>
            <a:r>
              <a:rPr lang="en-US" sz="2200" i="1" dirty="0">
                <a:solidFill>
                  <a:srgbClr val="FF0000"/>
                </a:solidFill>
                <a:latin typeface="Times New Roman" panose="02020603050405020304" pitchFamily="18" charset="0"/>
                <a:cs typeface="Times New Roman" panose="02020603050405020304" pitchFamily="18" charset="0"/>
              </a:rPr>
              <a:t>(17/5)</a:t>
            </a:r>
            <a:endParaRPr lang="en-US" sz="2200" dirty="0">
              <a:solidFill>
                <a:srgbClr val="0000FF"/>
              </a:solidFill>
              <a:latin typeface="Times New Roman" panose="02020603050405020304" pitchFamily="18" charset="0"/>
              <a:cs typeface="Times New Roman" panose="02020603050405020304" pitchFamily="18" charset="0"/>
            </a:endParaRPr>
          </a:p>
          <a:p>
            <a:pPr marL="1087438" indent="-1087438" algn="just">
              <a:spcAft>
                <a:spcPts val="600"/>
              </a:spcAft>
            </a:pPr>
            <a:r>
              <a:rPr lang="en-US" sz="2200" b="1" dirty="0">
                <a:solidFill>
                  <a:srgbClr val="0000FF"/>
                </a:solidFill>
                <a:latin typeface="Times New Roman" panose="02020603050405020304" pitchFamily="18" charset="0"/>
                <a:cs typeface="Times New Roman" panose="02020603050405020304" pitchFamily="18" charset="0"/>
              </a:rPr>
              <a:t>Bước 5: </a:t>
            </a:r>
            <a:r>
              <a:rPr lang="en-US" sz="2200" dirty="0">
                <a:solidFill>
                  <a:srgbClr val="0000FF"/>
                </a:solidFill>
                <a:latin typeface="Times New Roman" panose="02020603050405020304" pitchFamily="18" charset="0"/>
                <a:cs typeface="Times New Roman" panose="02020603050405020304" pitchFamily="18" charset="0"/>
              </a:rPr>
              <a:t>Phòng </a:t>
            </a:r>
            <a:r>
              <a:rPr lang="en-US" sz="2200" dirty="0" err="1">
                <a:solidFill>
                  <a:srgbClr val="0000FF"/>
                </a:solidFill>
                <a:latin typeface="Times New Roman" panose="02020603050405020304" pitchFamily="18" charset="0"/>
                <a:cs typeface="Times New Roman" panose="02020603050405020304" pitchFamily="18" charset="0"/>
              </a:rPr>
              <a:t>GDĐT</a:t>
            </a:r>
            <a:r>
              <a:rPr lang="en-US" sz="2200" dirty="0">
                <a:solidFill>
                  <a:srgbClr val="0000FF"/>
                </a:solidFill>
                <a:latin typeface="Times New Roman" panose="02020603050405020304" pitchFamily="18" charset="0"/>
                <a:cs typeface="Times New Roman" panose="02020603050405020304" pitchFamily="18" charset="0"/>
              </a:rPr>
              <a:t> nhận kết quả tuyển thẳng bàn giao cho trường THCS niêm yết theo quy định </a:t>
            </a:r>
            <a:r>
              <a:rPr lang="en-US" sz="2200" i="1" dirty="0">
                <a:solidFill>
                  <a:srgbClr val="FF0000"/>
                </a:solidFill>
                <a:latin typeface="Times New Roman" panose="02020603050405020304" pitchFamily="18" charset="0"/>
                <a:cs typeface="Times New Roman" panose="02020603050405020304" pitchFamily="18" charset="0"/>
              </a:rPr>
              <a:t>(18, 19/5 đợt 1; 24, 25/5 đợt 2)</a:t>
            </a:r>
          </a:p>
        </p:txBody>
      </p:sp>
      <p:sp>
        <p:nvSpPr>
          <p:cNvPr id="24" name="Hộp Văn bản 23">
            <a:extLst>
              <a:ext uri="{FF2B5EF4-FFF2-40B4-BE49-F238E27FC236}">
                <a16:creationId xmlns:a16="http://schemas.microsoft.com/office/drawing/2014/main" id="{DE595C39-54D9-43F5-B456-99FBA027BB53}"/>
              </a:ext>
            </a:extLst>
          </p:cNvPr>
          <p:cNvSpPr txBox="1"/>
          <p:nvPr/>
        </p:nvSpPr>
        <p:spPr>
          <a:xfrm>
            <a:off x="9585439" y="1633669"/>
            <a:ext cx="2606561" cy="461665"/>
          </a:xfrm>
          <a:prstGeom prst="rect">
            <a:avLst/>
          </a:prstGeom>
          <a:noFill/>
        </p:spPr>
        <p:txBody>
          <a:bodyPr wrap="square" rtlCol="0">
            <a:spAutoFit/>
          </a:bodyPr>
          <a:lstStyle/>
          <a:p>
            <a:r>
              <a:rPr lang="en-US" sz="2400" b="1" dirty="0">
                <a:solidFill>
                  <a:srgbClr val="FF0000"/>
                </a:solidFill>
                <a:highlight>
                  <a:srgbClr val="FFFF00"/>
                </a:highlight>
              </a:rPr>
              <a:t>(2) Tuyển thẳng</a:t>
            </a:r>
          </a:p>
        </p:txBody>
      </p:sp>
      <p:grpSp>
        <p:nvGrpSpPr>
          <p:cNvPr id="2" name="Group 1">
            <a:extLst>
              <a:ext uri="{FF2B5EF4-FFF2-40B4-BE49-F238E27FC236}">
                <a16:creationId xmlns:a16="http://schemas.microsoft.com/office/drawing/2014/main" id="{07CF0612-7C2A-33A1-7394-D605490F9CF3}"/>
              </a:ext>
            </a:extLst>
          </p:cNvPr>
          <p:cNvGrpSpPr/>
          <p:nvPr/>
        </p:nvGrpSpPr>
        <p:grpSpPr>
          <a:xfrm>
            <a:off x="371475" y="1140450"/>
            <a:ext cx="8703077" cy="984041"/>
            <a:chOff x="371475" y="1059425"/>
            <a:chExt cx="8703077" cy="984041"/>
          </a:xfrm>
        </p:grpSpPr>
        <p:pic>
          <p:nvPicPr>
            <p:cNvPr id="6" name="Picture 5">
              <a:extLst>
                <a:ext uri="{FF2B5EF4-FFF2-40B4-BE49-F238E27FC236}">
                  <a16:creationId xmlns:a16="http://schemas.microsoft.com/office/drawing/2014/main" id="{98CCB821-3E1F-103F-8AEB-06DD0C58D719}"/>
                </a:ext>
              </a:extLst>
            </p:cNvPr>
            <p:cNvPicPr>
              <a:picLocks noChangeAspect="1"/>
            </p:cNvPicPr>
            <p:nvPr/>
          </p:nvPicPr>
          <p:blipFill>
            <a:blip r:embed="rId3"/>
            <a:stretch>
              <a:fillRect/>
            </a:stretch>
          </p:blipFill>
          <p:spPr>
            <a:xfrm>
              <a:off x="555293" y="1082195"/>
              <a:ext cx="3417017" cy="961271"/>
            </a:xfrm>
            <a:prstGeom prst="rect">
              <a:avLst/>
            </a:prstGeom>
          </p:spPr>
        </p:pic>
        <p:sp>
          <p:nvSpPr>
            <p:cNvPr id="7" name="TextBox 6">
              <a:extLst>
                <a:ext uri="{FF2B5EF4-FFF2-40B4-BE49-F238E27FC236}">
                  <a16:creationId xmlns:a16="http://schemas.microsoft.com/office/drawing/2014/main" id="{1FA9C7AF-9F98-A821-7C85-6670F93C078B}"/>
                </a:ext>
              </a:extLst>
            </p:cNvPr>
            <p:cNvSpPr txBox="1"/>
            <p:nvPr/>
          </p:nvSpPr>
          <p:spPr>
            <a:xfrm>
              <a:off x="615715" y="1191462"/>
              <a:ext cx="2254173"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3</a:t>
              </a:r>
            </a:p>
          </p:txBody>
        </p:sp>
        <p:sp>
          <p:nvSpPr>
            <p:cNvPr id="8" name="TextBox 7">
              <a:extLst>
                <a:ext uri="{FF2B5EF4-FFF2-40B4-BE49-F238E27FC236}">
                  <a16:creationId xmlns:a16="http://schemas.microsoft.com/office/drawing/2014/main" id="{2AC10EED-1F4D-A02C-59BD-13D98C586E1B}"/>
                </a:ext>
              </a:extLst>
            </p:cNvPr>
            <p:cNvSpPr txBox="1"/>
            <p:nvPr/>
          </p:nvSpPr>
          <p:spPr>
            <a:xfrm>
              <a:off x="2328420" y="1059425"/>
              <a:ext cx="920668" cy="307777"/>
            </a:xfrm>
            <a:prstGeom prst="rect">
              <a:avLst/>
            </a:prstGeom>
            <a:noFill/>
          </p:spPr>
          <p:txBody>
            <a:bodyPr wrap="square" rtlCol="0">
              <a:spAutoFit/>
            </a:bodyPr>
            <a:lstStyle/>
            <a:p>
              <a:pPr algn="ctr"/>
              <a:r>
                <a:rPr lang="en-US" sz="1400" b="1" dirty="0">
                  <a:solidFill>
                    <a:srgbClr val="D24726"/>
                  </a:solidFill>
                </a:rPr>
                <a:t>13/5</a:t>
              </a:r>
            </a:p>
          </p:txBody>
        </p:sp>
        <p:sp>
          <p:nvSpPr>
            <p:cNvPr id="9" name="TextBox 8">
              <a:extLst>
                <a:ext uri="{FF2B5EF4-FFF2-40B4-BE49-F238E27FC236}">
                  <a16:creationId xmlns:a16="http://schemas.microsoft.com/office/drawing/2014/main" id="{2A6584C6-E6F5-689E-8989-A33319935B57}"/>
                </a:ext>
              </a:extLst>
            </p:cNvPr>
            <p:cNvSpPr txBox="1"/>
            <p:nvPr/>
          </p:nvSpPr>
          <p:spPr>
            <a:xfrm>
              <a:off x="4550234" y="1091325"/>
              <a:ext cx="4524318" cy="830997"/>
            </a:xfrm>
            <a:prstGeom prst="rect">
              <a:avLst/>
            </a:prstGeom>
            <a:noFill/>
          </p:spPr>
          <p:txBody>
            <a:bodyPr wrap="square" rtlCol="0">
              <a:spAutoFit/>
            </a:bodyPr>
            <a:lstStyle/>
            <a:p>
              <a:pPr algn="ctr"/>
              <a:r>
                <a:rPr lang="en-US" sz="2400" b="1" dirty="0">
                  <a:solidFill>
                    <a:srgbClr val="FF0000"/>
                  </a:solidFill>
                </a:rPr>
                <a:t>Thay đổi NV xét tuyển, </a:t>
              </a:r>
              <a:br>
                <a:rPr lang="en-US" sz="2400" b="1" dirty="0">
                  <a:solidFill>
                    <a:srgbClr val="FF0000"/>
                  </a:solidFill>
                </a:rPr>
              </a:br>
              <a:r>
                <a:rPr lang="en-US" sz="2400" b="1" dirty="0">
                  <a:solidFill>
                    <a:srgbClr val="FF0000"/>
                  </a:solidFill>
                </a:rPr>
                <a:t>BS kết xếp loại 2 mặt giáo dục</a:t>
              </a:r>
            </a:p>
          </p:txBody>
        </p:sp>
        <p:sp>
          <p:nvSpPr>
            <p:cNvPr id="10" name="TextBox 9">
              <a:extLst>
                <a:ext uri="{FF2B5EF4-FFF2-40B4-BE49-F238E27FC236}">
                  <a16:creationId xmlns:a16="http://schemas.microsoft.com/office/drawing/2014/main" id="{B57F30AA-E269-DDAB-AF84-DEBD0AFAA705}"/>
                </a:ext>
              </a:extLst>
            </p:cNvPr>
            <p:cNvSpPr txBox="1"/>
            <p:nvPr/>
          </p:nvSpPr>
          <p:spPr>
            <a:xfrm>
              <a:off x="371475" y="1059425"/>
              <a:ext cx="920668" cy="307777"/>
            </a:xfrm>
            <a:prstGeom prst="rect">
              <a:avLst/>
            </a:prstGeom>
            <a:noFill/>
          </p:spPr>
          <p:txBody>
            <a:bodyPr wrap="square" rtlCol="0">
              <a:spAutoFit/>
            </a:bodyPr>
            <a:lstStyle/>
            <a:p>
              <a:r>
                <a:rPr lang="en-US" sz="1400" b="1" dirty="0">
                  <a:solidFill>
                    <a:srgbClr val="D24726"/>
                  </a:solidFill>
                </a:rPr>
                <a:t>06/5</a:t>
              </a:r>
            </a:p>
          </p:txBody>
        </p:sp>
      </p:grpSp>
      <p:pic>
        <p:nvPicPr>
          <p:cNvPr id="12" name="Picture 11">
            <a:extLst>
              <a:ext uri="{FF2B5EF4-FFF2-40B4-BE49-F238E27FC236}">
                <a16:creationId xmlns:a16="http://schemas.microsoft.com/office/drawing/2014/main" id="{8B3124D3-265E-CF38-443E-E20661176BCB}"/>
              </a:ext>
            </a:extLst>
          </p:cNvPr>
          <p:cNvPicPr>
            <a:picLocks noChangeAspect="1"/>
          </p:cNvPicPr>
          <p:nvPr/>
        </p:nvPicPr>
        <p:blipFill>
          <a:blip r:embed="rId4"/>
          <a:stretch>
            <a:fillRect/>
          </a:stretch>
        </p:blipFill>
        <p:spPr>
          <a:xfrm>
            <a:off x="8981954" y="2558206"/>
            <a:ext cx="3096195" cy="3769585"/>
          </a:xfrm>
          <a:prstGeom prst="rect">
            <a:avLst/>
          </a:prstGeom>
        </p:spPr>
      </p:pic>
    </p:spTree>
    <p:extLst>
      <p:ext uri="{BB962C8B-B14F-4D97-AF65-F5344CB8AC3E}">
        <p14:creationId xmlns:p14="http://schemas.microsoft.com/office/powerpoint/2010/main" val="240241277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Times New Roman" panose="02020603050405020304" pitchFamily="18" charset="0"/>
                <a:ea typeface="+mj-ea"/>
                <a:cs typeface="Times New Roman" panose="02020603050405020304" pitchFamily="18" charset="0"/>
              </a:rPr>
              <a:t>PHẦN 2. Tiến trình thực hiện công việc theo thời gian</a:t>
            </a:r>
            <a:endParaRPr lang="vi-VN" sz="2400" b="1" dirty="0">
              <a:solidFill>
                <a:schemeClr val="bg1"/>
              </a:solidFill>
              <a:latin typeface="Times New Roman" panose="02020603050405020304" pitchFamily="18" charset="0"/>
              <a:ea typeface="+mj-ea"/>
              <a:cs typeface="Times New Roman" panose="02020603050405020304" pitchFamily="18" charset="0"/>
            </a:endParaRPr>
          </a:p>
        </p:txBody>
      </p:sp>
      <p:cxnSp>
        <p:nvCxnSpPr>
          <p:cNvPr id="3" name="Straight Connector 2">
            <a:extLst>
              <a:ext uri="{FF2B5EF4-FFF2-40B4-BE49-F238E27FC236}">
                <a16:creationId xmlns:a16="http://schemas.microsoft.com/office/drawing/2014/main" id="{7EB961E7-3412-47D9-8625-DF47EC5D253D}"/>
              </a:ext>
            </a:extLst>
          </p:cNvPr>
          <p:cNvCxnSpPr/>
          <p:nvPr/>
        </p:nvCxnSpPr>
        <p:spPr>
          <a:xfrm>
            <a:off x="371475" y="2513601"/>
            <a:ext cx="1135570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29C0A2C-D56A-493A-B787-B6D5FD85A351}"/>
              </a:ext>
            </a:extLst>
          </p:cNvPr>
          <p:cNvSpPr txBox="1"/>
          <p:nvPr/>
        </p:nvSpPr>
        <p:spPr>
          <a:xfrm>
            <a:off x="371475" y="2599743"/>
            <a:ext cx="6152168" cy="4075346"/>
          </a:xfrm>
          <a:prstGeom prst="rect">
            <a:avLst/>
          </a:prstGeom>
          <a:noFill/>
        </p:spPr>
        <p:txBody>
          <a:bodyPr wrap="square" rtlCol="0">
            <a:spAutoFit/>
          </a:bodyPr>
          <a:lstStyle/>
          <a:p>
            <a:pPr marL="282575" indent="-282575" algn="just">
              <a:lnSpc>
                <a:spcPct val="114000"/>
              </a:lnSpc>
            </a:pPr>
            <a:r>
              <a:rPr lang="en-US" sz="2200" b="1" spc="-20" dirty="0">
                <a:solidFill>
                  <a:srgbClr val="000099"/>
                </a:solidFill>
                <a:latin typeface="Times New Roman" panose="02020603050405020304" pitchFamily="18" charset="0"/>
                <a:cs typeface="Times New Roman" panose="02020603050405020304" pitchFamily="18" charset="0"/>
              </a:rPr>
              <a:t>1. </a:t>
            </a:r>
            <a:r>
              <a:rPr lang="en-US" sz="2200" spc="-20" dirty="0">
                <a:solidFill>
                  <a:srgbClr val="000099"/>
                </a:solidFill>
                <a:latin typeface="Times New Roman" panose="02020603050405020304" pitchFamily="18" charset="0"/>
                <a:cs typeface="Times New Roman" panose="02020603050405020304" pitchFamily="18" charset="0"/>
              </a:rPr>
              <a:t>Học sinh rà soát lại lần nữa các thông tin trên trên phiếu nhận hồ sơ do (trường THCS cấp). </a:t>
            </a:r>
            <a:r>
              <a:rPr lang="en-US" sz="2200" i="1" spc="-20" dirty="0">
                <a:solidFill>
                  <a:srgbClr val="000099"/>
                </a:solidFill>
                <a:latin typeface="Times New Roman" panose="02020603050405020304" pitchFamily="18" charset="0"/>
                <a:cs typeface="Times New Roman" panose="02020603050405020304" pitchFamily="18" charset="0"/>
              </a:rPr>
              <a:t>Nếu vẫn còn thông tin sai sót:</a:t>
            </a:r>
            <a:r>
              <a:rPr lang="en-US" sz="2200" spc="-20" dirty="0">
                <a:solidFill>
                  <a:srgbClr val="000099"/>
                </a:solidFill>
                <a:latin typeface="Times New Roman" panose="02020603050405020304" pitchFamily="18" charset="0"/>
                <a:cs typeface="Times New Roman" panose="02020603050405020304" pitchFamily="18" charset="0"/>
              </a:rPr>
              <a:t> Phụ huynh báo Trường THCS, trường THCS báo phòng </a:t>
            </a:r>
            <a:r>
              <a:rPr lang="en-US" sz="2200" spc="-20" dirty="0" err="1">
                <a:solidFill>
                  <a:srgbClr val="000099"/>
                </a:solidFill>
                <a:latin typeface="Times New Roman" panose="02020603050405020304" pitchFamily="18" charset="0"/>
                <a:cs typeface="Times New Roman" panose="02020603050405020304" pitchFamily="18" charset="0"/>
              </a:rPr>
              <a:t>GDĐT</a:t>
            </a:r>
            <a:r>
              <a:rPr lang="en-US" sz="2200" spc="-20" dirty="0">
                <a:solidFill>
                  <a:srgbClr val="000099"/>
                </a:solidFill>
                <a:latin typeface="Times New Roman" panose="02020603050405020304" pitchFamily="18" charset="0"/>
                <a:cs typeface="Times New Roman" panose="02020603050405020304" pitchFamily="18" charset="0"/>
              </a:rPr>
              <a:t> đề nghị Sở sửa trực tiếp </a:t>
            </a:r>
            <a:r>
              <a:rPr lang="en-US" sz="2200" spc="-20" dirty="0">
                <a:solidFill>
                  <a:srgbClr val="FF0000"/>
                </a:solidFill>
                <a:latin typeface="Times New Roman" panose="02020603050405020304" pitchFamily="18" charset="0"/>
                <a:cs typeface="Times New Roman" panose="02020603050405020304" pitchFamily="18" charset="0"/>
              </a:rPr>
              <a:t>(</a:t>
            </a:r>
            <a:r>
              <a:rPr lang="en-US" sz="2200" i="1" spc="-20" dirty="0">
                <a:solidFill>
                  <a:srgbClr val="FF0000"/>
                </a:solidFill>
                <a:latin typeface="Times New Roman" panose="02020603050405020304" pitchFamily="18" charset="0"/>
                <a:cs typeface="Times New Roman" panose="02020603050405020304" pitchFamily="18" charset="0"/>
              </a:rPr>
              <a:t>rất hạn chế</a:t>
            </a:r>
            <a:r>
              <a:rPr lang="en-US" sz="2200" spc="-20" dirty="0">
                <a:solidFill>
                  <a:srgbClr val="FF0000"/>
                </a:solidFill>
                <a:latin typeface="Times New Roman" panose="02020603050405020304" pitchFamily="18" charset="0"/>
                <a:cs typeface="Times New Roman" panose="02020603050405020304" pitchFamily="18" charset="0"/>
              </a:rPr>
              <a:t>), </a:t>
            </a:r>
            <a:r>
              <a:rPr lang="en-US" sz="2200" i="1" spc="-20" dirty="0">
                <a:solidFill>
                  <a:srgbClr val="FF0000"/>
                </a:solidFill>
                <a:latin typeface="Times New Roman" panose="02020603050405020304" pitchFamily="18" charset="0"/>
                <a:cs typeface="Times New Roman" panose="02020603050405020304" pitchFamily="18" charset="0"/>
              </a:rPr>
              <a:t>(22 đến 26/5)</a:t>
            </a:r>
          </a:p>
          <a:p>
            <a:pPr marL="1139825" indent="-914400" algn="just">
              <a:lnSpc>
                <a:spcPct val="114000"/>
              </a:lnSpc>
            </a:pPr>
            <a:r>
              <a:rPr lang="en-US" sz="2200" b="1" i="1" spc="-20" dirty="0">
                <a:solidFill>
                  <a:srgbClr val="FF0000"/>
                </a:solidFill>
                <a:latin typeface="Times New Roman" panose="02020603050405020304" pitchFamily="18" charset="0"/>
                <a:cs typeface="Times New Roman" panose="02020603050405020304" pitchFamily="18" charset="0"/>
              </a:rPr>
              <a:t>Lưu ý:</a:t>
            </a:r>
            <a:r>
              <a:rPr lang="en-US" sz="2200" spc="-20" dirty="0">
                <a:solidFill>
                  <a:srgbClr val="FF0000"/>
                </a:solidFill>
                <a:latin typeface="Times New Roman" panose="02020603050405020304" pitchFamily="18" charset="0"/>
                <a:cs typeface="Times New Roman" panose="02020603050405020304" pitchFamily="18" charset="0"/>
              </a:rPr>
              <a:t> Giai đoạn này không được thay đổi nguyện vọng xét tuyển.</a:t>
            </a:r>
          </a:p>
          <a:p>
            <a:pPr marL="338138" indent="-338138" algn="just">
              <a:lnSpc>
                <a:spcPct val="114000"/>
              </a:lnSpc>
              <a:spcBef>
                <a:spcPts val="1200"/>
              </a:spcBef>
            </a:pPr>
            <a:r>
              <a:rPr lang="en-US" sz="2200" b="1" spc="-20" dirty="0">
                <a:solidFill>
                  <a:srgbClr val="000099"/>
                </a:solidFill>
                <a:latin typeface="Times New Roman" panose="02020603050405020304" pitchFamily="18" charset="0"/>
                <a:cs typeface="Times New Roman" panose="02020603050405020304" pitchFamily="18" charset="0"/>
              </a:rPr>
              <a:t>2. </a:t>
            </a:r>
            <a:r>
              <a:rPr lang="en-US" sz="2200" spc="-20" dirty="0">
                <a:solidFill>
                  <a:srgbClr val="000099"/>
                </a:solidFill>
                <a:latin typeface="Times New Roman" panose="02020603050405020304" pitchFamily="18" charset="0"/>
                <a:cs typeface="Times New Roman" panose="02020603050405020304" pitchFamily="18" charset="0"/>
              </a:rPr>
              <a:t>Nhận thẻ dự thi, Phụ huynh chuẩn bị tốt tâm lý cho các cháu bước vào kì thi bình tĩnh tự tin đạt kết quả tốt nhất </a:t>
            </a:r>
            <a:r>
              <a:rPr lang="en-US" sz="2200" i="1" spc="-20" dirty="0">
                <a:solidFill>
                  <a:srgbClr val="FF0000"/>
                </a:solidFill>
                <a:latin typeface="Times New Roman" panose="02020603050405020304" pitchFamily="18" charset="0"/>
                <a:cs typeface="Times New Roman" panose="02020603050405020304" pitchFamily="18" charset="0"/>
              </a:rPr>
              <a:t>(22/5)</a:t>
            </a:r>
          </a:p>
        </p:txBody>
      </p:sp>
      <p:grpSp>
        <p:nvGrpSpPr>
          <p:cNvPr id="13" name="Group 12">
            <a:extLst>
              <a:ext uri="{FF2B5EF4-FFF2-40B4-BE49-F238E27FC236}">
                <a16:creationId xmlns:a16="http://schemas.microsoft.com/office/drawing/2014/main" id="{1AE4126B-6D8C-439E-AFBE-B851E60EF8FA}"/>
              </a:ext>
            </a:extLst>
          </p:cNvPr>
          <p:cNvGrpSpPr/>
          <p:nvPr/>
        </p:nvGrpSpPr>
        <p:grpSpPr>
          <a:xfrm>
            <a:off x="6668340" y="2599743"/>
            <a:ext cx="5058840" cy="5912077"/>
            <a:chOff x="2133600" y="0"/>
            <a:chExt cx="7630590" cy="8859486"/>
          </a:xfrm>
        </p:grpSpPr>
        <p:pic>
          <p:nvPicPr>
            <p:cNvPr id="15" name="Picture 14">
              <a:extLst>
                <a:ext uri="{FF2B5EF4-FFF2-40B4-BE49-F238E27FC236}">
                  <a16:creationId xmlns:a16="http://schemas.microsoft.com/office/drawing/2014/main" id="{0F5BBE66-0A0E-4597-BF8E-80B01497E314}"/>
                </a:ext>
              </a:extLst>
            </p:cNvPr>
            <p:cNvPicPr>
              <a:picLocks noChangeAspect="1"/>
            </p:cNvPicPr>
            <p:nvPr/>
          </p:nvPicPr>
          <p:blipFill>
            <a:blip r:embed="rId3"/>
            <a:stretch>
              <a:fillRect/>
            </a:stretch>
          </p:blipFill>
          <p:spPr>
            <a:xfrm>
              <a:off x="2133600" y="0"/>
              <a:ext cx="7630590" cy="8859486"/>
            </a:xfrm>
            <a:prstGeom prst="rect">
              <a:avLst/>
            </a:prstGeom>
          </p:spPr>
        </p:pic>
        <p:pic>
          <p:nvPicPr>
            <p:cNvPr id="16" name="Picture 15">
              <a:extLst>
                <a:ext uri="{FF2B5EF4-FFF2-40B4-BE49-F238E27FC236}">
                  <a16:creationId xmlns:a16="http://schemas.microsoft.com/office/drawing/2014/main" id="{7055BE40-232D-4DBF-8A26-A71784439192}"/>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2848" b="98418" l="7500" r="99000"/>
                      </a14:imgEffect>
                    </a14:imgLayer>
                  </a14:imgProps>
                </a:ext>
                <a:ext uri="{28A0092B-C50C-407E-A947-70E740481C1C}">
                  <a14:useLocalDpi xmlns:a14="http://schemas.microsoft.com/office/drawing/2010/main" val="0"/>
                </a:ext>
              </a:extLst>
            </a:blip>
            <a:stretch>
              <a:fillRect/>
            </a:stretch>
          </p:blipFill>
          <p:spPr>
            <a:xfrm rot="1034454">
              <a:off x="7125746" y="7626640"/>
              <a:ext cx="1219200" cy="963168"/>
            </a:xfrm>
            <a:prstGeom prst="rect">
              <a:avLst/>
            </a:prstGeom>
          </p:spPr>
        </p:pic>
      </p:grpSp>
      <p:sp>
        <p:nvSpPr>
          <p:cNvPr id="19" name="Hộp Văn bản 18">
            <a:extLst>
              <a:ext uri="{FF2B5EF4-FFF2-40B4-BE49-F238E27FC236}">
                <a16:creationId xmlns:a16="http://schemas.microsoft.com/office/drawing/2014/main" id="{7A6E1EFB-E96C-4101-B7E7-9D8E3769BEEB}"/>
              </a:ext>
            </a:extLst>
          </p:cNvPr>
          <p:cNvSpPr txBox="1"/>
          <p:nvPr/>
        </p:nvSpPr>
        <p:spPr>
          <a:xfrm>
            <a:off x="7710219" y="1691490"/>
            <a:ext cx="4455692" cy="461665"/>
          </a:xfrm>
          <a:prstGeom prst="rect">
            <a:avLst/>
          </a:prstGeom>
          <a:noFill/>
        </p:spPr>
        <p:txBody>
          <a:bodyPr wrap="square" rtlCol="0">
            <a:spAutoFit/>
          </a:bodyPr>
          <a:lstStyle/>
          <a:p>
            <a:r>
              <a:rPr lang="en-US" sz="2400" b="1" dirty="0">
                <a:solidFill>
                  <a:srgbClr val="FF0000"/>
                </a:solidFill>
                <a:highlight>
                  <a:srgbClr val="FFFF00"/>
                </a:highlight>
              </a:rPr>
              <a:t>(1) Rà soát thông tin lần cuối</a:t>
            </a:r>
          </a:p>
        </p:txBody>
      </p:sp>
      <p:grpSp>
        <p:nvGrpSpPr>
          <p:cNvPr id="22" name="Group 21">
            <a:extLst>
              <a:ext uri="{FF2B5EF4-FFF2-40B4-BE49-F238E27FC236}">
                <a16:creationId xmlns:a16="http://schemas.microsoft.com/office/drawing/2014/main" id="{FE820027-3991-3553-ACF9-90C2C73C9C98}"/>
              </a:ext>
            </a:extLst>
          </p:cNvPr>
          <p:cNvGrpSpPr/>
          <p:nvPr/>
        </p:nvGrpSpPr>
        <p:grpSpPr>
          <a:xfrm>
            <a:off x="485279" y="1129050"/>
            <a:ext cx="7224940" cy="1043075"/>
            <a:chOff x="485279" y="1129050"/>
            <a:chExt cx="7224940" cy="1043075"/>
          </a:xfrm>
        </p:grpSpPr>
        <p:pic>
          <p:nvPicPr>
            <p:cNvPr id="12" name="Picture 11">
              <a:extLst>
                <a:ext uri="{FF2B5EF4-FFF2-40B4-BE49-F238E27FC236}">
                  <a16:creationId xmlns:a16="http://schemas.microsoft.com/office/drawing/2014/main" id="{442D2EBD-2036-99D6-33DF-D8F734A195C8}"/>
                </a:ext>
              </a:extLst>
            </p:cNvPr>
            <p:cNvPicPr>
              <a:picLocks noChangeAspect="1"/>
            </p:cNvPicPr>
            <p:nvPr/>
          </p:nvPicPr>
          <p:blipFill>
            <a:blip r:embed="rId6"/>
            <a:stretch>
              <a:fillRect/>
            </a:stretch>
          </p:blipFill>
          <p:spPr>
            <a:xfrm>
              <a:off x="520980" y="1210854"/>
              <a:ext cx="3417017" cy="961271"/>
            </a:xfrm>
            <a:prstGeom prst="rect">
              <a:avLst/>
            </a:prstGeom>
          </p:spPr>
        </p:pic>
        <p:sp>
          <p:nvSpPr>
            <p:cNvPr id="14" name="TextBox 13">
              <a:extLst>
                <a:ext uri="{FF2B5EF4-FFF2-40B4-BE49-F238E27FC236}">
                  <a16:creationId xmlns:a16="http://schemas.microsoft.com/office/drawing/2014/main" id="{E74795D3-CC1B-0F4A-91CF-2ABAA5B9B08E}"/>
                </a:ext>
              </a:extLst>
            </p:cNvPr>
            <p:cNvSpPr txBox="1"/>
            <p:nvPr/>
          </p:nvSpPr>
          <p:spPr>
            <a:xfrm>
              <a:off x="2368189" y="1129050"/>
              <a:ext cx="920668" cy="307777"/>
            </a:xfrm>
            <a:prstGeom prst="rect">
              <a:avLst/>
            </a:prstGeom>
            <a:noFill/>
          </p:spPr>
          <p:txBody>
            <a:bodyPr wrap="square" rtlCol="0">
              <a:spAutoFit/>
            </a:bodyPr>
            <a:lstStyle/>
            <a:p>
              <a:pPr algn="ctr"/>
              <a:r>
                <a:rPr lang="en-US" sz="1400" b="1" dirty="0">
                  <a:solidFill>
                    <a:srgbClr val="D24726"/>
                  </a:solidFill>
                </a:rPr>
                <a:t>03/6</a:t>
              </a:r>
            </a:p>
          </p:txBody>
        </p:sp>
        <p:sp>
          <p:nvSpPr>
            <p:cNvPr id="17" name="TextBox 16">
              <a:extLst>
                <a:ext uri="{FF2B5EF4-FFF2-40B4-BE49-F238E27FC236}">
                  <a16:creationId xmlns:a16="http://schemas.microsoft.com/office/drawing/2014/main" id="{96E8205C-2EB9-4F00-C1B1-BC8652F6F572}"/>
                </a:ext>
              </a:extLst>
            </p:cNvPr>
            <p:cNvSpPr txBox="1"/>
            <p:nvPr/>
          </p:nvSpPr>
          <p:spPr>
            <a:xfrm>
              <a:off x="4253215" y="1308551"/>
              <a:ext cx="3457004" cy="830997"/>
            </a:xfrm>
            <a:prstGeom prst="rect">
              <a:avLst/>
            </a:prstGeom>
            <a:noFill/>
          </p:spPr>
          <p:txBody>
            <a:bodyPr wrap="square" rtlCol="0">
              <a:spAutoFit/>
            </a:bodyPr>
            <a:lstStyle/>
            <a:p>
              <a:pPr algn="ctr"/>
              <a:r>
                <a:rPr lang="en-US" sz="2400" b="1" dirty="0">
                  <a:solidFill>
                    <a:srgbClr val="FF0000"/>
                  </a:solidFill>
                </a:rPr>
                <a:t>Công tác chuẩn bị </a:t>
              </a:r>
              <a:br>
                <a:rPr lang="en-US" sz="2400" b="1" dirty="0">
                  <a:solidFill>
                    <a:srgbClr val="FF0000"/>
                  </a:solidFill>
                </a:rPr>
              </a:br>
              <a:r>
                <a:rPr lang="en-US" sz="2400" b="1" dirty="0">
                  <a:solidFill>
                    <a:srgbClr val="FF0000"/>
                  </a:solidFill>
                </a:rPr>
                <a:t>và tổ chức thi</a:t>
              </a:r>
            </a:p>
          </p:txBody>
        </p:sp>
        <p:sp>
          <p:nvSpPr>
            <p:cNvPr id="20" name="TextBox 19">
              <a:extLst>
                <a:ext uri="{FF2B5EF4-FFF2-40B4-BE49-F238E27FC236}">
                  <a16:creationId xmlns:a16="http://schemas.microsoft.com/office/drawing/2014/main" id="{721795D8-D93A-07B3-02AB-D9A80D0E468A}"/>
                </a:ext>
              </a:extLst>
            </p:cNvPr>
            <p:cNvSpPr txBox="1"/>
            <p:nvPr/>
          </p:nvSpPr>
          <p:spPr>
            <a:xfrm>
              <a:off x="485279" y="1129050"/>
              <a:ext cx="920668" cy="307777"/>
            </a:xfrm>
            <a:prstGeom prst="rect">
              <a:avLst/>
            </a:prstGeom>
            <a:noFill/>
          </p:spPr>
          <p:txBody>
            <a:bodyPr wrap="square" rtlCol="0">
              <a:spAutoFit/>
            </a:bodyPr>
            <a:lstStyle/>
            <a:p>
              <a:r>
                <a:rPr lang="en-US" sz="1400" b="1" dirty="0">
                  <a:solidFill>
                    <a:srgbClr val="D24726"/>
                  </a:solidFill>
                </a:rPr>
                <a:t>16/5</a:t>
              </a:r>
            </a:p>
          </p:txBody>
        </p:sp>
        <p:sp>
          <p:nvSpPr>
            <p:cNvPr id="21" name="TextBox 20">
              <a:extLst>
                <a:ext uri="{FF2B5EF4-FFF2-40B4-BE49-F238E27FC236}">
                  <a16:creationId xmlns:a16="http://schemas.microsoft.com/office/drawing/2014/main" id="{1F129C26-7724-3F93-4F92-B3143B71570C}"/>
                </a:ext>
              </a:extLst>
            </p:cNvPr>
            <p:cNvSpPr txBox="1"/>
            <p:nvPr/>
          </p:nvSpPr>
          <p:spPr>
            <a:xfrm>
              <a:off x="554147" y="1308551"/>
              <a:ext cx="2254172"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4</a:t>
              </a:r>
            </a:p>
          </p:txBody>
        </p:sp>
      </p:grpSp>
    </p:spTree>
    <p:extLst>
      <p:ext uri="{BB962C8B-B14F-4D97-AF65-F5344CB8AC3E}">
        <p14:creationId xmlns:p14="http://schemas.microsoft.com/office/powerpoint/2010/main" val="28027302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6.25E-7 -3.33333E-6 L -0.00039 -0.29027 " pathEditMode="relative" rAng="0" ptsTypes="AA">
                                      <p:cBhvr>
                                        <p:cTn id="6" dur="5000" fill="hold"/>
                                        <p:tgtEl>
                                          <p:spTgt spid="13"/>
                                        </p:tgtEl>
                                        <p:attrNameLst>
                                          <p:attrName>ppt_x</p:attrName>
                                          <p:attrName>ppt_y</p:attrName>
                                        </p:attrNameLst>
                                      </p:cBhvr>
                                      <p:rCtr x="-26" y="-145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Times New Roman" panose="02020603050405020304" pitchFamily="18" charset="0"/>
                <a:ea typeface="+mj-ea"/>
                <a:cs typeface="Times New Roman" panose="02020603050405020304" pitchFamily="18" charset="0"/>
              </a:rPr>
              <a:t>PHẦN 2. Tiến trình thực hiện công việc theo thời gian</a:t>
            </a:r>
            <a:endParaRPr lang="vi-VN" sz="2400" b="1" dirty="0">
              <a:solidFill>
                <a:schemeClr val="bg1"/>
              </a:solidFill>
              <a:latin typeface="Times New Roman" panose="02020603050405020304" pitchFamily="18" charset="0"/>
              <a:ea typeface="+mj-ea"/>
              <a:cs typeface="Times New Roman" panose="02020603050405020304" pitchFamily="18" charset="0"/>
            </a:endParaRPr>
          </a:p>
        </p:txBody>
      </p:sp>
      <p:cxnSp>
        <p:nvCxnSpPr>
          <p:cNvPr id="3" name="Straight Connector 2">
            <a:extLst>
              <a:ext uri="{FF2B5EF4-FFF2-40B4-BE49-F238E27FC236}">
                <a16:creationId xmlns:a16="http://schemas.microsoft.com/office/drawing/2014/main" id="{7EB961E7-3412-47D9-8625-DF47EC5D253D}"/>
              </a:ext>
            </a:extLst>
          </p:cNvPr>
          <p:cNvCxnSpPr/>
          <p:nvPr/>
        </p:nvCxnSpPr>
        <p:spPr>
          <a:xfrm>
            <a:off x="371475" y="2513601"/>
            <a:ext cx="1135570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29C0A2C-D56A-493A-B787-B6D5FD85A351}"/>
              </a:ext>
            </a:extLst>
          </p:cNvPr>
          <p:cNvSpPr txBox="1"/>
          <p:nvPr/>
        </p:nvSpPr>
        <p:spPr>
          <a:xfrm>
            <a:off x="504825" y="2637366"/>
            <a:ext cx="6152168" cy="3785652"/>
          </a:xfrm>
          <a:prstGeom prst="rect">
            <a:avLst/>
          </a:prstGeom>
          <a:noFill/>
        </p:spPr>
        <p:txBody>
          <a:bodyPr wrap="square" rtlCol="0">
            <a:spAutoFit/>
          </a:bodyPr>
          <a:lstStyle/>
          <a:p>
            <a:pPr marL="282575" indent="-282575"/>
            <a:r>
              <a:rPr lang="en-US" sz="2400" b="1" spc="-20" dirty="0">
                <a:solidFill>
                  <a:srgbClr val="000099"/>
                </a:solidFill>
                <a:latin typeface="Times New Roman" panose="02020603050405020304" pitchFamily="18" charset="0"/>
                <a:cs typeface="Times New Roman" panose="02020603050405020304" pitchFamily="18" charset="0"/>
              </a:rPr>
              <a:t>1. </a:t>
            </a:r>
            <a:r>
              <a:rPr lang="en-US" sz="2400" spc="-20" dirty="0">
                <a:solidFill>
                  <a:srgbClr val="000099"/>
                </a:solidFill>
                <a:latin typeface="Times New Roman" panose="02020603050405020304" pitchFamily="18" charset="0"/>
                <a:cs typeface="Times New Roman" panose="02020603050405020304" pitchFamily="18" charset="0"/>
              </a:rPr>
              <a:t>Trường THCS nộp về Phòng </a:t>
            </a:r>
            <a:r>
              <a:rPr lang="en-US" sz="2400" spc="-20" dirty="0" err="1">
                <a:solidFill>
                  <a:srgbClr val="000099"/>
                </a:solidFill>
                <a:latin typeface="Times New Roman" panose="02020603050405020304" pitchFamily="18" charset="0"/>
                <a:cs typeface="Times New Roman" panose="02020603050405020304" pitchFamily="18" charset="0"/>
              </a:rPr>
              <a:t>GDĐT</a:t>
            </a:r>
            <a:r>
              <a:rPr lang="en-US" sz="2400" spc="-20" dirty="0">
                <a:solidFill>
                  <a:srgbClr val="000099"/>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spc="-20" dirty="0">
                <a:solidFill>
                  <a:srgbClr val="000099"/>
                </a:solidFill>
                <a:latin typeface="Times New Roman" panose="02020603050405020304" pitchFamily="18" charset="0"/>
                <a:cs typeface="Times New Roman" panose="02020603050405020304" pitchFamily="18" charset="0"/>
              </a:rPr>
              <a:t>Danh sách đăng ký dự tuyển</a:t>
            </a:r>
          </a:p>
          <a:p>
            <a:pPr marL="342900" indent="-342900">
              <a:buFont typeface="Arial" panose="020B0604020202020204" pitchFamily="34" charset="0"/>
              <a:buChar char="•"/>
            </a:pPr>
            <a:r>
              <a:rPr lang="en-US" sz="2400" spc="-20" dirty="0">
                <a:solidFill>
                  <a:srgbClr val="000099"/>
                </a:solidFill>
                <a:latin typeface="Times New Roman" panose="02020603050405020304" pitchFamily="18" charset="0"/>
                <a:cs typeface="Times New Roman" panose="02020603050405020304" pitchFamily="18" charset="0"/>
              </a:rPr>
              <a:t>Phiếu đăng ký dự tuyển.</a:t>
            </a:r>
          </a:p>
          <a:p>
            <a:pPr marL="342900" indent="-342900">
              <a:buFont typeface="Arial" panose="020B0604020202020204" pitchFamily="34" charset="0"/>
              <a:buChar char="•"/>
            </a:pPr>
            <a:r>
              <a:rPr lang="en-US" sz="2400" spc="-20" dirty="0">
                <a:solidFill>
                  <a:srgbClr val="000099"/>
                </a:solidFill>
                <a:latin typeface="Times New Roman" panose="02020603050405020304" pitchFamily="18" charset="0"/>
                <a:cs typeface="Times New Roman" panose="02020603050405020304" pitchFamily="18" charset="0"/>
              </a:rPr>
              <a:t>Hồ sơ đăng ký tuyển thẳng</a:t>
            </a:r>
          </a:p>
          <a:p>
            <a:pPr marL="338138" indent="-338138" algn="ctr"/>
            <a:r>
              <a:rPr lang="en-US" sz="2400" i="1" spc="-20" dirty="0">
                <a:solidFill>
                  <a:srgbClr val="FF0000"/>
                </a:solidFill>
                <a:latin typeface="Times New Roman" panose="02020603050405020304" pitchFamily="18" charset="0"/>
                <a:cs typeface="Times New Roman" panose="02020603050405020304" pitchFamily="18" charset="0"/>
              </a:rPr>
              <a:t>(ngày 16/5)</a:t>
            </a:r>
          </a:p>
          <a:p>
            <a:pPr marL="338138" indent="-338138" algn="just"/>
            <a:r>
              <a:rPr lang="en-US" sz="2400" b="1" spc="-20" dirty="0">
                <a:solidFill>
                  <a:srgbClr val="000099"/>
                </a:solidFill>
                <a:latin typeface="Times New Roman" panose="02020603050405020304" pitchFamily="18" charset="0"/>
                <a:cs typeface="Times New Roman" panose="02020603050405020304" pitchFamily="18" charset="0"/>
              </a:rPr>
              <a:t>2. </a:t>
            </a:r>
            <a:r>
              <a:rPr lang="en-US" sz="2400" spc="-20" dirty="0">
                <a:solidFill>
                  <a:srgbClr val="000099"/>
                </a:solidFill>
                <a:latin typeface="Times New Roman" panose="02020603050405020304" pitchFamily="18" charset="0"/>
                <a:cs typeface="Times New Roman" panose="02020603050405020304" pitchFamily="18" charset="0"/>
              </a:rPr>
              <a:t>Phòng </a:t>
            </a:r>
            <a:r>
              <a:rPr lang="en-US" sz="2400" spc="-20" dirty="0" err="1">
                <a:solidFill>
                  <a:srgbClr val="000099"/>
                </a:solidFill>
                <a:latin typeface="Times New Roman" panose="02020603050405020304" pitchFamily="18" charset="0"/>
                <a:cs typeface="Times New Roman" panose="02020603050405020304" pitchFamily="18" charset="0"/>
              </a:rPr>
              <a:t>GDĐT</a:t>
            </a:r>
            <a:r>
              <a:rPr lang="en-US" sz="2400" spc="-20" dirty="0">
                <a:solidFill>
                  <a:srgbClr val="000099"/>
                </a:solidFill>
                <a:latin typeface="Times New Roman" panose="02020603050405020304" pitchFamily="18" charset="0"/>
                <a:cs typeface="Times New Roman" panose="02020603050405020304" pitchFamily="18" charset="0"/>
              </a:rPr>
              <a:t> nộp về Sở </a:t>
            </a:r>
            <a:r>
              <a:rPr lang="en-US" sz="2400" spc="-20" dirty="0" err="1">
                <a:solidFill>
                  <a:srgbClr val="000099"/>
                </a:solidFill>
                <a:latin typeface="Times New Roman" panose="02020603050405020304" pitchFamily="18" charset="0"/>
                <a:cs typeface="Times New Roman" panose="02020603050405020304" pitchFamily="18" charset="0"/>
              </a:rPr>
              <a:t>GDĐT</a:t>
            </a:r>
            <a:r>
              <a:rPr lang="en-US" sz="2400" spc="-20" dirty="0">
                <a:solidFill>
                  <a:srgbClr val="000099"/>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spc="-20" dirty="0">
                <a:solidFill>
                  <a:srgbClr val="000099"/>
                </a:solidFill>
                <a:latin typeface="Times New Roman" panose="02020603050405020304" pitchFamily="18" charset="0"/>
                <a:cs typeface="Times New Roman" panose="02020603050405020304" pitchFamily="18" charset="0"/>
              </a:rPr>
              <a:t>Danh sách đăng ký dự tuyển</a:t>
            </a:r>
          </a:p>
          <a:p>
            <a:pPr marL="342900" indent="-342900">
              <a:buFont typeface="Arial" panose="020B0604020202020204" pitchFamily="34" charset="0"/>
              <a:buChar char="•"/>
            </a:pPr>
            <a:r>
              <a:rPr lang="en-US" sz="2400" spc="-20" dirty="0">
                <a:solidFill>
                  <a:srgbClr val="000099"/>
                </a:solidFill>
                <a:latin typeface="Times New Roman" panose="02020603050405020304" pitchFamily="18" charset="0"/>
                <a:cs typeface="Times New Roman" panose="02020603050405020304" pitchFamily="18" charset="0"/>
              </a:rPr>
              <a:t>Phiếu đăng ký dự tuyển.</a:t>
            </a:r>
          </a:p>
          <a:p>
            <a:pPr marL="342900" indent="-342900">
              <a:buFont typeface="Arial" panose="020B0604020202020204" pitchFamily="34" charset="0"/>
              <a:buChar char="•"/>
            </a:pPr>
            <a:r>
              <a:rPr lang="en-US" sz="2400" spc="-20" dirty="0">
                <a:solidFill>
                  <a:srgbClr val="000099"/>
                </a:solidFill>
                <a:latin typeface="Times New Roman" panose="02020603050405020304" pitchFamily="18" charset="0"/>
                <a:cs typeface="Times New Roman" panose="02020603050405020304" pitchFamily="18" charset="0"/>
              </a:rPr>
              <a:t>Hồ sơ đăng ký tuyển thẳng</a:t>
            </a:r>
          </a:p>
          <a:p>
            <a:pPr marL="338138" indent="-338138" algn="ctr"/>
            <a:r>
              <a:rPr lang="en-US" sz="2400" i="1" spc="-20" dirty="0">
                <a:solidFill>
                  <a:srgbClr val="FF0000"/>
                </a:solidFill>
                <a:latin typeface="Times New Roman" panose="02020603050405020304" pitchFamily="18" charset="0"/>
                <a:cs typeface="Times New Roman" panose="02020603050405020304" pitchFamily="18" charset="0"/>
              </a:rPr>
              <a:t>(ngày 17/5)</a:t>
            </a:r>
          </a:p>
        </p:txBody>
      </p:sp>
      <p:grpSp>
        <p:nvGrpSpPr>
          <p:cNvPr id="13" name="Group 12">
            <a:extLst>
              <a:ext uri="{FF2B5EF4-FFF2-40B4-BE49-F238E27FC236}">
                <a16:creationId xmlns:a16="http://schemas.microsoft.com/office/drawing/2014/main" id="{1AE4126B-6D8C-439E-AFBE-B851E60EF8FA}"/>
              </a:ext>
            </a:extLst>
          </p:cNvPr>
          <p:cNvGrpSpPr/>
          <p:nvPr/>
        </p:nvGrpSpPr>
        <p:grpSpPr>
          <a:xfrm>
            <a:off x="6668340" y="2599743"/>
            <a:ext cx="5058840" cy="5912077"/>
            <a:chOff x="2133600" y="0"/>
            <a:chExt cx="7630590" cy="8859486"/>
          </a:xfrm>
        </p:grpSpPr>
        <p:pic>
          <p:nvPicPr>
            <p:cNvPr id="15" name="Picture 14">
              <a:extLst>
                <a:ext uri="{FF2B5EF4-FFF2-40B4-BE49-F238E27FC236}">
                  <a16:creationId xmlns:a16="http://schemas.microsoft.com/office/drawing/2014/main" id="{0F5BBE66-0A0E-4597-BF8E-80B01497E314}"/>
                </a:ext>
              </a:extLst>
            </p:cNvPr>
            <p:cNvPicPr>
              <a:picLocks noChangeAspect="1"/>
            </p:cNvPicPr>
            <p:nvPr/>
          </p:nvPicPr>
          <p:blipFill>
            <a:blip r:embed="rId3"/>
            <a:stretch>
              <a:fillRect/>
            </a:stretch>
          </p:blipFill>
          <p:spPr>
            <a:xfrm>
              <a:off x="2133600" y="0"/>
              <a:ext cx="7630590" cy="8859486"/>
            </a:xfrm>
            <a:prstGeom prst="rect">
              <a:avLst/>
            </a:prstGeom>
          </p:spPr>
        </p:pic>
        <p:pic>
          <p:nvPicPr>
            <p:cNvPr id="16" name="Picture 15">
              <a:extLst>
                <a:ext uri="{FF2B5EF4-FFF2-40B4-BE49-F238E27FC236}">
                  <a16:creationId xmlns:a16="http://schemas.microsoft.com/office/drawing/2014/main" id="{7055BE40-232D-4DBF-8A26-A71784439192}"/>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2848" b="98418" l="7500" r="99000"/>
                      </a14:imgEffect>
                    </a14:imgLayer>
                  </a14:imgProps>
                </a:ext>
                <a:ext uri="{28A0092B-C50C-407E-A947-70E740481C1C}">
                  <a14:useLocalDpi xmlns:a14="http://schemas.microsoft.com/office/drawing/2010/main" val="0"/>
                </a:ext>
              </a:extLst>
            </a:blip>
            <a:stretch>
              <a:fillRect/>
            </a:stretch>
          </p:blipFill>
          <p:spPr>
            <a:xfrm rot="1034454">
              <a:off x="7125746" y="7626640"/>
              <a:ext cx="1219200" cy="963168"/>
            </a:xfrm>
            <a:prstGeom prst="rect">
              <a:avLst/>
            </a:prstGeom>
          </p:spPr>
        </p:pic>
      </p:grpSp>
      <p:sp>
        <p:nvSpPr>
          <p:cNvPr id="19" name="Hộp Văn bản 18">
            <a:extLst>
              <a:ext uri="{FF2B5EF4-FFF2-40B4-BE49-F238E27FC236}">
                <a16:creationId xmlns:a16="http://schemas.microsoft.com/office/drawing/2014/main" id="{7A6E1EFB-E96C-4101-B7E7-9D8E3769BEEB}"/>
              </a:ext>
            </a:extLst>
          </p:cNvPr>
          <p:cNvSpPr txBox="1"/>
          <p:nvPr/>
        </p:nvSpPr>
        <p:spPr>
          <a:xfrm>
            <a:off x="8338963" y="1691489"/>
            <a:ext cx="3123842" cy="461665"/>
          </a:xfrm>
          <a:prstGeom prst="rect">
            <a:avLst/>
          </a:prstGeom>
          <a:noFill/>
        </p:spPr>
        <p:txBody>
          <a:bodyPr wrap="square" rtlCol="0">
            <a:spAutoFit/>
          </a:bodyPr>
          <a:lstStyle/>
          <a:p>
            <a:r>
              <a:rPr lang="en-US" sz="2400" b="1" dirty="0">
                <a:solidFill>
                  <a:srgbClr val="FF0000"/>
                </a:solidFill>
                <a:highlight>
                  <a:srgbClr val="FFFF00"/>
                </a:highlight>
              </a:rPr>
              <a:t>(2) Nộp danh sách</a:t>
            </a:r>
          </a:p>
        </p:txBody>
      </p:sp>
      <p:grpSp>
        <p:nvGrpSpPr>
          <p:cNvPr id="12" name="Group 11">
            <a:extLst>
              <a:ext uri="{FF2B5EF4-FFF2-40B4-BE49-F238E27FC236}">
                <a16:creationId xmlns:a16="http://schemas.microsoft.com/office/drawing/2014/main" id="{34CB42C5-252A-A5A4-1E76-FAEBC550466C}"/>
              </a:ext>
            </a:extLst>
          </p:cNvPr>
          <p:cNvGrpSpPr/>
          <p:nvPr/>
        </p:nvGrpSpPr>
        <p:grpSpPr>
          <a:xfrm>
            <a:off x="485279" y="1129050"/>
            <a:ext cx="7224940" cy="1043075"/>
            <a:chOff x="485279" y="1129050"/>
            <a:chExt cx="7224940" cy="1043075"/>
          </a:xfrm>
        </p:grpSpPr>
        <p:pic>
          <p:nvPicPr>
            <p:cNvPr id="14" name="Picture 13">
              <a:extLst>
                <a:ext uri="{FF2B5EF4-FFF2-40B4-BE49-F238E27FC236}">
                  <a16:creationId xmlns:a16="http://schemas.microsoft.com/office/drawing/2014/main" id="{C366672C-50F7-F762-130B-6A33F200DD89}"/>
                </a:ext>
              </a:extLst>
            </p:cNvPr>
            <p:cNvPicPr>
              <a:picLocks noChangeAspect="1"/>
            </p:cNvPicPr>
            <p:nvPr/>
          </p:nvPicPr>
          <p:blipFill>
            <a:blip r:embed="rId6"/>
            <a:stretch>
              <a:fillRect/>
            </a:stretch>
          </p:blipFill>
          <p:spPr>
            <a:xfrm>
              <a:off x="520980" y="1210854"/>
              <a:ext cx="3417017" cy="961271"/>
            </a:xfrm>
            <a:prstGeom prst="rect">
              <a:avLst/>
            </a:prstGeom>
          </p:spPr>
        </p:pic>
        <p:sp>
          <p:nvSpPr>
            <p:cNvPr id="17" name="TextBox 16">
              <a:extLst>
                <a:ext uri="{FF2B5EF4-FFF2-40B4-BE49-F238E27FC236}">
                  <a16:creationId xmlns:a16="http://schemas.microsoft.com/office/drawing/2014/main" id="{A8164051-C3D2-4036-D206-429C8935FE73}"/>
                </a:ext>
              </a:extLst>
            </p:cNvPr>
            <p:cNvSpPr txBox="1"/>
            <p:nvPr/>
          </p:nvSpPr>
          <p:spPr>
            <a:xfrm>
              <a:off x="2368189" y="1129050"/>
              <a:ext cx="920668" cy="307777"/>
            </a:xfrm>
            <a:prstGeom prst="rect">
              <a:avLst/>
            </a:prstGeom>
            <a:noFill/>
          </p:spPr>
          <p:txBody>
            <a:bodyPr wrap="square" rtlCol="0">
              <a:spAutoFit/>
            </a:bodyPr>
            <a:lstStyle/>
            <a:p>
              <a:pPr algn="ctr"/>
              <a:r>
                <a:rPr lang="en-US" sz="1400" b="1" dirty="0">
                  <a:solidFill>
                    <a:srgbClr val="D24726"/>
                  </a:solidFill>
                </a:rPr>
                <a:t>03/6</a:t>
              </a:r>
            </a:p>
          </p:txBody>
        </p:sp>
        <p:sp>
          <p:nvSpPr>
            <p:cNvPr id="20" name="TextBox 19">
              <a:extLst>
                <a:ext uri="{FF2B5EF4-FFF2-40B4-BE49-F238E27FC236}">
                  <a16:creationId xmlns:a16="http://schemas.microsoft.com/office/drawing/2014/main" id="{4D180743-A918-752A-4A20-FC2C07AB857A}"/>
                </a:ext>
              </a:extLst>
            </p:cNvPr>
            <p:cNvSpPr txBox="1"/>
            <p:nvPr/>
          </p:nvSpPr>
          <p:spPr>
            <a:xfrm>
              <a:off x="4253215" y="1308551"/>
              <a:ext cx="3457004" cy="830997"/>
            </a:xfrm>
            <a:prstGeom prst="rect">
              <a:avLst/>
            </a:prstGeom>
            <a:noFill/>
          </p:spPr>
          <p:txBody>
            <a:bodyPr wrap="square" rtlCol="0">
              <a:spAutoFit/>
            </a:bodyPr>
            <a:lstStyle/>
            <a:p>
              <a:pPr algn="ctr"/>
              <a:r>
                <a:rPr lang="en-US" sz="2400" b="1" dirty="0">
                  <a:solidFill>
                    <a:srgbClr val="FF0000"/>
                  </a:solidFill>
                </a:rPr>
                <a:t>Công tác chuẩn bị </a:t>
              </a:r>
              <a:br>
                <a:rPr lang="en-US" sz="2400" b="1" dirty="0">
                  <a:solidFill>
                    <a:srgbClr val="FF0000"/>
                  </a:solidFill>
                </a:rPr>
              </a:br>
              <a:r>
                <a:rPr lang="en-US" sz="2400" b="1" dirty="0">
                  <a:solidFill>
                    <a:srgbClr val="FF0000"/>
                  </a:solidFill>
                </a:rPr>
                <a:t>và tổ chức thi</a:t>
              </a:r>
            </a:p>
          </p:txBody>
        </p:sp>
        <p:sp>
          <p:nvSpPr>
            <p:cNvPr id="21" name="TextBox 20">
              <a:extLst>
                <a:ext uri="{FF2B5EF4-FFF2-40B4-BE49-F238E27FC236}">
                  <a16:creationId xmlns:a16="http://schemas.microsoft.com/office/drawing/2014/main" id="{64313491-8860-022D-BBB2-6273383B23B9}"/>
                </a:ext>
              </a:extLst>
            </p:cNvPr>
            <p:cNvSpPr txBox="1"/>
            <p:nvPr/>
          </p:nvSpPr>
          <p:spPr>
            <a:xfrm>
              <a:off x="485279" y="1129050"/>
              <a:ext cx="920668" cy="307777"/>
            </a:xfrm>
            <a:prstGeom prst="rect">
              <a:avLst/>
            </a:prstGeom>
            <a:noFill/>
          </p:spPr>
          <p:txBody>
            <a:bodyPr wrap="square" rtlCol="0">
              <a:spAutoFit/>
            </a:bodyPr>
            <a:lstStyle/>
            <a:p>
              <a:r>
                <a:rPr lang="en-US" sz="1400" b="1" dirty="0">
                  <a:solidFill>
                    <a:srgbClr val="D24726"/>
                  </a:solidFill>
                </a:rPr>
                <a:t>16/5</a:t>
              </a:r>
            </a:p>
          </p:txBody>
        </p:sp>
        <p:sp>
          <p:nvSpPr>
            <p:cNvPr id="22" name="TextBox 21">
              <a:extLst>
                <a:ext uri="{FF2B5EF4-FFF2-40B4-BE49-F238E27FC236}">
                  <a16:creationId xmlns:a16="http://schemas.microsoft.com/office/drawing/2014/main" id="{226814EC-417E-B45F-7D9B-3E62031A3274}"/>
                </a:ext>
              </a:extLst>
            </p:cNvPr>
            <p:cNvSpPr txBox="1"/>
            <p:nvPr/>
          </p:nvSpPr>
          <p:spPr>
            <a:xfrm>
              <a:off x="554147" y="1308551"/>
              <a:ext cx="2254172"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4</a:t>
              </a:r>
            </a:p>
          </p:txBody>
        </p:sp>
      </p:grpSp>
    </p:spTree>
    <p:extLst>
      <p:ext uri="{BB962C8B-B14F-4D97-AF65-F5344CB8AC3E}">
        <p14:creationId xmlns:p14="http://schemas.microsoft.com/office/powerpoint/2010/main" val="3434830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6.25E-7 -3.33333E-6 L -0.00039 -0.29027 " pathEditMode="relative" rAng="0" ptsTypes="AA">
                                      <p:cBhvr>
                                        <p:cTn id="6" dur="5000" fill="hold"/>
                                        <p:tgtEl>
                                          <p:spTgt spid="13"/>
                                        </p:tgtEl>
                                        <p:attrNameLst>
                                          <p:attrName>ppt_x</p:attrName>
                                          <p:attrName>ppt_y</p:attrName>
                                        </p:attrNameLst>
                                      </p:cBhvr>
                                      <p:rCtr x="-26" y="-145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Times New Roman" panose="02020603050405020304" pitchFamily="18" charset="0"/>
                <a:ea typeface="+mj-ea"/>
                <a:cs typeface="Times New Roman" panose="02020603050405020304" pitchFamily="18" charset="0"/>
              </a:rPr>
              <a:t>PHẦN 2. Tiến trình thực hiện công việc theo thời gian</a:t>
            </a:r>
            <a:endParaRPr lang="vi-VN" sz="2400" b="1" dirty="0">
              <a:solidFill>
                <a:schemeClr val="bg1"/>
              </a:solidFill>
              <a:latin typeface="Times New Roman" panose="02020603050405020304" pitchFamily="18" charset="0"/>
              <a:ea typeface="+mj-ea"/>
              <a:cs typeface="Times New Roman" panose="02020603050405020304" pitchFamily="18" charset="0"/>
            </a:endParaRPr>
          </a:p>
        </p:txBody>
      </p:sp>
      <p:cxnSp>
        <p:nvCxnSpPr>
          <p:cNvPr id="3" name="Straight Connector 2">
            <a:extLst>
              <a:ext uri="{FF2B5EF4-FFF2-40B4-BE49-F238E27FC236}">
                <a16:creationId xmlns:a16="http://schemas.microsoft.com/office/drawing/2014/main" id="{7EB961E7-3412-47D9-8625-DF47EC5D253D}"/>
              </a:ext>
            </a:extLst>
          </p:cNvPr>
          <p:cNvCxnSpPr/>
          <p:nvPr/>
        </p:nvCxnSpPr>
        <p:spPr>
          <a:xfrm>
            <a:off x="371475" y="2513601"/>
            <a:ext cx="1135570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29C0A2C-D56A-493A-B787-B6D5FD85A351}"/>
              </a:ext>
            </a:extLst>
          </p:cNvPr>
          <p:cNvSpPr txBox="1"/>
          <p:nvPr/>
        </p:nvSpPr>
        <p:spPr>
          <a:xfrm>
            <a:off x="504824" y="2637366"/>
            <a:ext cx="11222355" cy="3370153"/>
          </a:xfrm>
          <a:prstGeom prst="rect">
            <a:avLst/>
          </a:prstGeom>
          <a:noFill/>
        </p:spPr>
        <p:txBody>
          <a:bodyPr wrap="square" rtlCol="0">
            <a:spAutoFit/>
          </a:bodyPr>
          <a:lstStyle/>
          <a:p>
            <a:pPr marL="282575" indent="-282575" algn="just">
              <a:spcBef>
                <a:spcPts val="600"/>
              </a:spcBef>
            </a:pPr>
            <a:r>
              <a:rPr lang="vi-VN" sz="2200" b="1" spc="-20" dirty="0">
                <a:solidFill>
                  <a:srgbClr val="000099"/>
                </a:solidFill>
                <a:latin typeface="Times New Roman" panose="02020603050405020304" pitchFamily="18" charset="0"/>
                <a:cs typeface="Times New Roman" panose="02020603050405020304" pitchFamily="18" charset="0"/>
              </a:rPr>
              <a:t>Yêu cầu:</a:t>
            </a:r>
          </a:p>
          <a:p>
            <a:pPr marL="282575" indent="-282575" algn="just">
              <a:spcBef>
                <a:spcPts val="600"/>
              </a:spcBef>
            </a:pPr>
            <a:r>
              <a:rPr lang="en-US" sz="2200" b="1" spc="-20" dirty="0">
                <a:solidFill>
                  <a:srgbClr val="000099"/>
                </a:solidFill>
                <a:latin typeface="Times New Roman" panose="02020603050405020304" pitchFamily="18" charset="0"/>
                <a:cs typeface="Times New Roman" panose="02020603050405020304" pitchFamily="18" charset="0"/>
              </a:rPr>
              <a:t>1. </a:t>
            </a:r>
            <a:r>
              <a:rPr lang="vi-VN" sz="2200" spc="-20" dirty="0">
                <a:solidFill>
                  <a:srgbClr val="000099"/>
                </a:solidFill>
                <a:latin typeface="Times New Roman" panose="02020603050405020304" pitchFamily="18" charset="0"/>
                <a:cs typeface="Times New Roman" panose="02020603050405020304" pitchFamily="18" charset="0"/>
              </a:rPr>
              <a:t>Tách phiếu đăng ký dự thi thành </a:t>
            </a:r>
            <a:r>
              <a:rPr lang="vi-VN" sz="2200" b="1" spc="-20" dirty="0">
                <a:solidFill>
                  <a:srgbClr val="FF0000"/>
                </a:solidFill>
                <a:latin typeface="Times New Roman" panose="02020603050405020304" pitchFamily="18" charset="0"/>
                <a:cs typeface="Times New Roman" panose="02020603050405020304" pitchFamily="18" charset="0"/>
              </a:rPr>
              <a:t>03 bộ </a:t>
            </a:r>
            <a:r>
              <a:rPr lang="vi-VN" sz="2200" spc="-20" dirty="0">
                <a:solidFill>
                  <a:srgbClr val="000099"/>
                </a:solidFill>
                <a:latin typeface="Times New Roman" panose="02020603050405020304" pitchFamily="18" charset="0"/>
                <a:cs typeface="Times New Roman" panose="02020603050405020304" pitchFamily="18" charset="0"/>
              </a:rPr>
              <a:t>(tất cả học sinh) và </a:t>
            </a:r>
            <a:r>
              <a:rPr lang="vi-VN" sz="2200" b="1" spc="-20" dirty="0">
                <a:solidFill>
                  <a:srgbClr val="FF0000"/>
                </a:solidFill>
                <a:latin typeface="Times New Roman" panose="02020603050405020304" pitchFamily="18" charset="0"/>
                <a:cs typeface="Times New Roman" panose="02020603050405020304" pitchFamily="18" charset="0"/>
              </a:rPr>
              <a:t>01 bộ của những thí sinh thi </a:t>
            </a:r>
            <a:r>
              <a:rPr lang="vi-VN" sz="2200" b="1" spc="-20" dirty="0" err="1">
                <a:solidFill>
                  <a:srgbClr val="FF0000"/>
                </a:solidFill>
                <a:latin typeface="Times New Roman" panose="02020603050405020304" pitchFamily="18" charset="0"/>
                <a:cs typeface="Times New Roman" panose="02020603050405020304" pitchFamily="18" charset="0"/>
              </a:rPr>
              <a:t>THPT</a:t>
            </a:r>
            <a:r>
              <a:rPr lang="vi-VN" sz="2200" b="1" spc="-20" dirty="0">
                <a:solidFill>
                  <a:srgbClr val="FF0000"/>
                </a:solidFill>
                <a:latin typeface="Times New Roman" panose="02020603050405020304" pitchFamily="18" charset="0"/>
                <a:cs typeface="Times New Roman" panose="02020603050405020304" pitchFamily="18" charset="0"/>
              </a:rPr>
              <a:t> chuyên Trần Phú</a:t>
            </a:r>
            <a:r>
              <a:rPr lang="vi-VN" sz="2200" spc="-20" dirty="0">
                <a:solidFill>
                  <a:srgbClr val="000099"/>
                </a:solidFill>
                <a:latin typeface="Times New Roman" panose="02020603050405020304" pitchFamily="18" charset="0"/>
                <a:cs typeface="Times New Roman" panose="02020603050405020304" pitchFamily="18" charset="0"/>
              </a:rPr>
              <a:t> (nếu có)</a:t>
            </a:r>
          </a:p>
          <a:p>
            <a:pPr marL="282575" indent="-282575" algn="just">
              <a:spcBef>
                <a:spcPts val="600"/>
              </a:spcBef>
            </a:pPr>
            <a:r>
              <a:rPr lang="en-US" sz="2200" b="1" spc="-20" dirty="0">
                <a:solidFill>
                  <a:srgbClr val="000099"/>
                </a:solidFill>
                <a:latin typeface="Times New Roman" panose="02020603050405020304" pitchFamily="18" charset="0"/>
                <a:cs typeface="Times New Roman" panose="02020603050405020304" pitchFamily="18" charset="0"/>
              </a:rPr>
              <a:t>2. </a:t>
            </a:r>
            <a:r>
              <a:rPr lang="vi-VN" sz="2200" spc="-20" dirty="0">
                <a:solidFill>
                  <a:srgbClr val="000099"/>
                </a:solidFill>
                <a:latin typeface="Times New Roman" panose="02020603050405020304" pitchFamily="18" charset="0"/>
                <a:cs typeface="Times New Roman" panose="02020603050405020304" pitchFamily="18" charset="0"/>
              </a:rPr>
              <a:t>Trong mỗi bộ </a:t>
            </a:r>
            <a:r>
              <a:rPr lang="vi-VN" sz="2200" b="1" spc="-20" dirty="0">
                <a:solidFill>
                  <a:srgbClr val="FF0000"/>
                </a:solidFill>
                <a:latin typeface="Times New Roman" panose="02020603050405020304" pitchFamily="18" charset="0"/>
                <a:cs typeface="Times New Roman" panose="02020603050405020304" pitchFamily="18" charset="0"/>
              </a:rPr>
              <a:t>kẹp riêng từng trường </a:t>
            </a:r>
            <a:r>
              <a:rPr lang="vi-VN" sz="2200" b="1" spc="-20" dirty="0" err="1">
                <a:solidFill>
                  <a:srgbClr val="FF0000"/>
                </a:solidFill>
                <a:latin typeface="Times New Roman" panose="02020603050405020304" pitchFamily="18" charset="0"/>
                <a:cs typeface="Times New Roman" panose="02020603050405020304" pitchFamily="18" charset="0"/>
              </a:rPr>
              <a:t>THPT</a:t>
            </a:r>
            <a:r>
              <a:rPr lang="vi-VN" sz="2200" b="1" spc="-20" dirty="0">
                <a:solidFill>
                  <a:srgbClr val="FF0000"/>
                </a:solidFill>
                <a:latin typeface="Times New Roman" panose="02020603050405020304" pitchFamily="18" charset="0"/>
                <a:cs typeface="Times New Roman" panose="02020603050405020304" pitchFamily="18" charset="0"/>
              </a:rPr>
              <a:t> </a:t>
            </a:r>
            <a:r>
              <a:rPr lang="vi-VN" sz="2200" spc="-20" dirty="0">
                <a:solidFill>
                  <a:srgbClr val="000099"/>
                </a:solidFill>
                <a:latin typeface="Times New Roman" panose="02020603050405020304" pitchFamily="18" charset="0"/>
                <a:cs typeface="Times New Roman" panose="02020603050405020304" pitchFamily="18" charset="0"/>
              </a:rPr>
              <a:t>(có sơ mi ghi rõ tên trường </a:t>
            </a:r>
            <a:r>
              <a:rPr lang="vi-VN" sz="2200" spc="-20" dirty="0" err="1">
                <a:solidFill>
                  <a:srgbClr val="000099"/>
                </a:solidFill>
                <a:latin typeface="Times New Roman" panose="02020603050405020304" pitchFamily="18" charset="0"/>
                <a:cs typeface="Times New Roman" panose="02020603050405020304" pitchFamily="18" charset="0"/>
              </a:rPr>
              <a:t>THCS</a:t>
            </a:r>
            <a:r>
              <a:rPr lang="vi-VN" sz="2200" spc="-20" dirty="0">
                <a:solidFill>
                  <a:srgbClr val="000099"/>
                </a:solidFill>
                <a:latin typeface="Times New Roman" panose="02020603050405020304" pitchFamily="18" charset="0"/>
                <a:cs typeface="Times New Roman" panose="02020603050405020304" pitchFamily="18" charset="0"/>
              </a:rPr>
              <a:t>, </a:t>
            </a:r>
            <a:r>
              <a:rPr lang="vi-VN" sz="2200" spc="-20" dirty="0" err="1">
                <a:solidFill>
                  <a:srgbClr val="000099"/>
                </a:solidFill>
                <a:latin typeface="Times New Roman" panose="02020603050405020304" pitchFamily="18" charset="0"/>
                <a:cs typeface="Times New Roman" panose="02020603050405020304" pitchFamily="18" charset="0"/>
              </a:rPr>
              <a:t>THPT</a:t>
            </a:r>
            <a:r>
              <a:rPr lang="vi-VN" sz="2200" spc="-20" dirty="0">
                <a:solidFill>
                  <a:srgbClr val="000099"/>
                </a:solidFill>
                <a:latin typeface="Times New Roman" panose="02020603050405020304" pitchFamily="18" charset="0"/>
                <a:cs typeface="Times New Roman" panose="02020603050405020304" pitchFamily="18" charset="0"/>
              </a:rPr>
              <a:t>, số phiếu)</a:t>
            </a:r>
            <a:r>
              <a:rPr lang="en-US" sz="2200" spc="-20" dirty="0">
                <a:solidFill>
                  <a:srgbClr val="000099"/>
                </a:solidFill>
                <a:latin typeface="Times New Roman" panose="02020603050405020304" pitchFamily="18" charset="0"/>
                <a:cs typeface="Times New Roman" panose="02020603050405020304" pitchFamily="18" charset="0"/>
              </a:rPr>
              <a:t>. Lưu ý: Trong mỗi trường </a:t>
            </a:r>
            <a:r>
              <a:rPr lang="en-US" sz="2200" spc="-20" dirty="0" err="1">
                <a:solidFill>
                  <a:srgbClr val="000099"/>
                </a:solidFill>
                <a:latin typeface="Times New Roman" panose="02020603050405020304" pitchFamily="18" charset="0"/>
                <a:cs typeface="Times New Roman" panose="02020603050405020304" pitchFamily="18" charset="0"/>
              </a:rPr>
              <a:t>THPT</a:t>
            </a:r>
            <a:r>
              <a:rPr lang="en-US" sz="2200" spc="-20" dirty="0">
                <a:solidFill>
                  <a:srgbClr val="000099"/>
                </a:solidFill>
                <a:latin typeface="Times New Roman" panose="02020603050405020304" pitchFamily="18" charset="0"/>
                <a:cs typeface="Times New Roman" panose="02020603050405020304" pitchFamily="18" charset="0"/>
              </a:rPr>
              <a:t> phiếu được sắp </a:t>
            </a:r>
            <a:r>
              <a:rPr lang="en-US" sz="2200" b="1" i="1" spc="-20" dirty="0">
                <a:solidFill>
                  <a:srgbClr val="FF0000"/>
                </a:solidFill>
                <a:latin typeface="Times New Roman" panose="02020603050405020304" pitchFamily="18" charset="0"/>
                <a:cs typeface="Times New Roman" panose="02020603050405020304" pitchFamily="18" charset="0"/>
              </a:rPr>
              <a:t>xếp theo vần a, b, c</a:t>
            </a:r>
            <a:endParaRPr lang="vi-VN" sz="2200" b="1" i="1" spc="-20" dirty="0">
              <a:solidFill>
                <a:srgbClr val="FF0000"/>
              </a:solidFill>
              <a:latin typeface="Times New Roman" panose="02020603050405020304" pitchFamily="18" charset="0"/>
              <a:cs typeface="Times New Roman" panose="02020603050405020304" pitchFamily="18" charset="0"/>
            </a:endParaRPr>
          </a:p>
          <a:p>
            <a:pPr marL="282575" indent="-282575" algn="just">
              <a:spcBef>
                <a:spcPts val="600"/>
              </a:spcBef>
            </a:pPr>
            <a:r>
              <a:rPr lang="en-US" sz="2200" b="1" spc="-20" dirty="0">
                <a:solidFill>
                  <a:srgbClr val="000099"/>
                </a:solidFill>
                <a:latin typeface="Times New Roman" panose="02020603050405020304" pitchFamily="18" charset="0"/>
                <a:cs typeface="Times New Roman" panose="02020603050405020304" pitchFamily="18" charset="0"/>
              </a:rPr>
              <a:t>3. </a:t>
            </a:r>
            <a:r>
              <a:rPr lang="vi-VN" sz="2200" spc="-20" dirty="0">
                <a:solidFill>
                  <a:srgbClr val="000099"/>
                </a:solidFill>
                <a:latin typeface="Times New Roman" panose="02020603050405020304" pitchFamily="18" charset="0"/>
                <a:cs typeface="Times New Roman" panose="02020603050405020304" pitchFamily="18" charset="0"/>
              </a:rPr>
              <a:t>In bảng thống kê để kiểm tra.</a:t>
            </a:r>
          </a:p>
          <a:p>
            <a:pPr algn="just">
              <a:spcBef>
                <a:spcPts val="600"/>
              </a:spcBef>
            </a:pPr>
            <a:endParaRPr lang="en-US" sz="1200" b="1" i="1" spc="-20" dirty="0">
              <a:solidFill>
                <a:srgbClr val="000099"/>
              </a:solidFill>
              <a:latin typeface="Times New Roman" panose="02020603050405020304" pitchFamily="18" charset="0"/>
              <a:cs typeface="Times New Roman" panose="02020603050405020304" pitchFamily="18" charset="0"/>
            </a:endParaRPr>
          </a:p>
          <a:p>
            <a:pPr algn="just">
              <a:spcBef>
                <a:spcPts val="600"/>
              </a:spcBef>
            </a:pPr>
            <a:r>
              <a:rPr lang="vi-VN" sz="2200" b="1" i="1" spc="-20" dirty="0">
                <a:solidFill>
                  <a:srgbClr val="000099"/>
                </a:solidFill>
                <a:latin typeface="Times New Roman" panose="02020603050405020304" pitchFamily="18" charset="0"/>
                <a:cs typeface="Times New Roman" panose="02020603050405020304" pitchFamily="18" charset="0"/>
              </a:rPr>
              <a:t>Gợi ý: </a:t>
            </a:r>
            <a:r>
              <a:rPr lang="vi-VN" sz="2200" spc="-20" dirty="0">
                <a:solidFill>
                  <a:srgbClr val="000099"/>
                </a:solidFill>
                <a:latin typeface="Times New Roman" panose="02020603050405020304" pitchFamily="18" charset="0"/>
                <a:cs typeface="Times New Roman" panose="02020603050405020304" pitchFamily="18" charset="0"/>
              </a:rPr>
              <a:t>Không phải sắp xếp lại các túi hồ sơ thí sinh, nên giữ nguyên theo vị trí ban đầu để thuận lợi cho việc lấy ảnh dán thẻ dự thi và trả hồ sơ sau thi.</a:t>
            </a:r>
          </a:p>
        </p:txBody>
      </p:sp>
      <p:sp>
        <p:nvSpPr>
          <p:cNvPr id="19" name="Hộp Văn bản 18">
            <a:extLst>
              <a:ext uri="{FF2B5EF4-FFF2-40B4-BE49-F238E27FC236}">
                <a16:creationId xmlns:a16="http://schemas.microsoft.com/office/drawing/2014/main" id="{7A6E1EFB-E96C-4101-B7E7-9D8E3769BEEB}"/>
              </a:ext>
            </a:extLst>
          </p:cNvPr>
          <p:cNvSpPr txBox="1"/>
          <p:nvPr/>
        </p:nvSpPr>
        <p:spPr>
          <a:xfrm>
            <a:off x="8922235" y="1828614"/>
            <a:ext cx="3092288" cy="461665"/>
          </a:xfrm>
          <a:prstGeom prst="rect">
            <a:avLst/>
          </a:prstGeom>
          <a:noFill/>
        </p:spPr>
        <p:txBody>
          <a:bodyPr wrap="square" rtlCol="0">
            <a:spAutoFit/>
          </a:bodyPr>
          <a:lstStyle/>
          <a:p>
            <a:r>
              <a:rPr lang="en-US" sz="2400" b="1" dirty="0">
                <a:solidFill>
                  <a:srgbClr val="FF0000"/>
                </a:solidFill>
                <a:highlight>
                  <a:srgbClr val="FFFF00"/>
                </a:highlight>
              </a:rPr>
              <a:t>(2) Nộp danh sách</a:t>
            </a:r>
          </a:p>
        </p:txBody>
      </p:sp>
      <p:grpSp>
        <p:nvGrpSpPr>
          <p:cNvPr id="12" name="Group 11">
            <a:extLst>
              <a:ext uri="{FF2B5EF4-FFF2-40B4-BE49-F238E27FC236}">
                <a16:creationId xmlns:a16="http://schemas.microsoft.com/office/drawing/2014/main" id="{BA5DC294-C4F5-94F4-AA14-60310A6D2154}"/>
              </a:ext>
            </a:extLst>
          </p:cNvPr>
          <p:cNvGrpSpPr/>
          <p:nvPr/>
        </p:nvGrpSpPr>
        <p:grpSpPr>
          <a:xfrm>
            <a:off x="485279" y="1129050"/>
            <a:ext cx="7224940" cy="1043075"/>
            <a:chOff x="485279" y="1129050"/>
            <a:chExt cx="7224940" cy="1043075"/>
          </a:xfrm>
        </p:grpSpPr>
        <p:pic>
          <p:nvPicPr>
            <p:cNvPr id="13" name="Picture 12">
              <a:extLst>
                <a:ext uri="{FF2B5EF4-FFF2-40B4-BE49-F238E27FC236}">
                  <a16:creationId xmlns:a16="http://schemas.microsoft.com/office/drawing/2014/main" id="{2198DB65-3FFE-1E0F-A048-263FE482F16C}"/>
                </a:ext>
              </a:extLst>
            </p:cNvPr>
            <p:cNvPicPr>
              <a:picLocks noChangeAspect="1"/>
            </p:cNvPicPr>
            <p:nvPr/>
          </p:nvPicPr>
          <p:blipFill>
            <a:blip r:embed="rId3"/>
            <a:stretch>
              <a:fillRect/>
            </a:stretch>
          </p:blipFill>
          <p:spPr>
            <a:xfrm>
              <a:off x="520980" y="1210854"/>
              <a:ext cx="3417017" cy="961271"/>
            </a:xfrm>
            <a:prstGeom prst="rect">
              <a:avLst/>
            </a:prstGeom>
          </p:spPr>
        </p:pic>
        <p:sp>
          <p:nvSpPr>
            <p:cNvPr id="14" name="TextBox 13">
              <a:extLst>
                <a:ext uri="{FF2B5EF4-FFF2-40B4-BE49-F238E27FC236}">
                  <a16:creationId xmlns:a16="http://schemas.microsoft.com/office/drawing/2014/main" id="{8050D981-867E-A49F-77EF-FB5D12D06ECF}"/>
                </a:ext>
              </a:extLst>
            </p:cNvPr>
            <p:cNvSpPr txBox="1"/>
            <p:nvPr/>
          </p:nvSpPr>
          <p:spPr>
            <a:xfrm>
              <a:off x="2368189" y="1129050"/>
              <a:ext cx="920668" cy="307777"/>
            </a:xfrm>
            <a:prstGeom prst="rect">
              <a:avLst/>
            </a:prstGeom>
            <a:noFill/>
          </p:spPr>
          <p:txBody>
            <a:bodyPr wrap="square" rtlCol="0">
              <a:spAutoFit/>
            </a:bodyPr>
            <a:lstStyle/>
            <a:p>
              <a:pPr algn="ctr"/>
              <a:r>
                <a:rPr lang="en-US" sz="1400" b="1" dirty="0">
                  <a:solidFill>
                    <a:srgbClr val="D24726"/>
                  </a:solidFill>
                </a:rPr>
                <a:t>03/6</a:t>
              </a:r>
            </a:p>
          </p:txBody>
        </p:sp>
        <p:sp>
          <p:nvSpPr>
            <p:cNvPr id="15" name="TextBox 14">
              <a:extLst>
                <a:ext uri="{FF2B5EF4-FFF2-40B4-BE49-F238E27FC236}">
                  <a16:creationId xmlns:a16="http://schemas.microsoft.com/office/drawing/2014/main" id="{C4F28082-594F-4E4B-D0BA-D81C057A75D4}"/>
                </a:ext>
              </a:extLst>
            </p:cNvPr>
            <p:cNvSpPr txBox="1"/>
            <p:nvPr/>
          </p:nvSpPr>
          <p:spPr>
            <a:xfrm>
              <a:off x="4253215" y="1308551"/>
              <a:ext cx="3457004" cy="830997"/>
            </a:xfrm>
            <a:prstGeom prst="rect">
              <a:avLst/>
            </a:prstGeom>
            <a:noFill/>
          </p:spPr>
          <p:txBody>
            <a:bodyPr wrap="square" rtlCol="0">
              <a:spAutoFit/>
            </a:bodyPr>
            <a:lstStyle/>
            <a:p>
              <a:pPr algn="ctr"/>
              <a:r>
                <a:rPr lang="en-US" sz="2400" b="1" dirty="0">
                  <a:solidFill>
                    <a:srgbClr val="FF0000"/>
                  </a:solidFill>
                </a:rPr>
                <a:t>Công tác chuẩn bị </a:t>
              </a:r>
              <a:br>
                <a:rPr lang="en-US" sz="2400" b="1" dirty="0">
                  <a:solidFill>
                    <a:srgbClr val="FF0000"/>
                  </a:solidFill>
                </a:rPr>
              </a:br>
              <a:r>
                <a:rPr lang="en-US" sz="2400" b="1" dirty="0">
                  <a:solidFill>
                    <a:srgbClr val="FF0000"/>
                  </a:solidFill>
                </a:rPr>
                <a:t>và tổ chức thi</a:t>
              </a:r>
            </a:p>
          </p:txBody>
        </p:sp>
        <p:sp>
          <p:nvSpPr>
            <p:cNvPr id="16" name="TextBox 15">
              <a:extLst>
                <a:ext uri="{FF2B5EF4-FFF2-40B4-BE49-F238E27FC236}">
                  <a16:creationId xmlns:a16="http://schemas.microsoft.com/office/drawing/2014/main" id="{539D0FEC-0156-31C3-3865-FF61C626B4FB}"/>
                </a:ext>
              </a:extLst>
            </p:cNvPr>
            <p:cNvSpPr txBox="1"/>
            <p:nvPr/>
          </p:nvSpPr>
          <p:spPr>
            <a:xfrm>
              <a:off x="485279" y="1129050"/>
              <a:ext cx="920668" cy="307777"/>
            </a:xfrm>
            <a:prstGeom prst="rect">
              <a:avLst/>
            </a:prstGeom>
            <a:noFill/>
          </p:spPr>
          <p:txBody>
            <a:bodyPr wrap="square" rtlCol="0">
              <a:spAutoFit/>
            </a:bodyPr>
            <a:lstStyle/>
            <a:p>
              <a:r>
                <a:rPr lang="en-US" sz="1400" b="1" dirty="0">
                  <a:solidFill>
                    <a:srgbClr val="D24726"/>
                  </a:solidFill>
                </a:rPr>
                <a:t>16/5</a:t>
              </a:r>
            </a:p>
          </p:txBody>
        </p:sp>
        <p:sp>
          <p:nvSpPr>
            <p:cNvPr id="17" name="TextBox 16">
              <a:extLst>
                <a:ext uri="{FF2B5EF4-FFF2-40B4-BE49-F238E27FC236}">
                  <a16:creationId xmlns:a16="http://schemas.microsoft.com/office/drawing/2014/main" id="{0C9FAA08-A62C-FE0C-39B3-0240924C6400}"/>
                </a:ext>
              </a:extLst>
            </p:cNvPr>
            <p:cNvSpPr txBox="1"/>
            <p:nvPr/>
          </p:nvSpPr>
          <p:spPr>
            <a:xfrm>
              <a:off x="554147" y="1308551"/>
              <a:ext cx="2254172"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4</a:t>
              </a:r>
            </a:p>
          </p:txBody>
        </p:sp>
      </p:grpSp>
    </p:spTree>
    <p:extLst>
      <p:ext uri="{BB962C8B-B14F-4D97-AF65-F5344CB8AC3E}">
        <p14:creationId xmlns:p14="http://schemas.microsoft.com/office/powerpoint/2010/main" val="373497144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Times New Roman" panose="02020603050405020304" pitchFamily="18" charset="0"/>
                <a:ea typeface="+mj-ea"/>
                <a:cs typeface="Times New Roman" panose="02020603050405020304" pitchFamily="18" charset="0"/>
              </a:rPr>
              <a:t>PHẦN 2. Tiến trình thực hiện công việc theo thời gian</a:t>
            </a:r>
            <a:endParaRPr lang="vi-VN" sz="2400" b="1" dirty="0">
              <a:solidFill>
                <a:schemeClr val="bg1"/>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8777F5B7-7708-46C6-9BC5-F88EAE28C507}"/>
              </a:ext>
            </a:extLst>
          </p:cNvPr>
          <p:cNvSpPr txBox="1"/>
          <p:nvPr/>
        </p:nvSpPr>
        <p:spPr>
          <a:xfrm>
            <a:off x="156316" y="1838614"/>
            <a:ext cx="5540233" cy="429413"/>
          </a:xfrm>
          <a:prstGeom prst="rect">
            <a:avLst/>
          </a:prstGeom>
          <a:noFill/>
        </p:spPr>
        <p:txBody>
          <a:bodyPr wrap="square" rtlCol="0">
            <a:spAutoFit/>
          </a:bodyPr>
          <a:lstStyle/>
          <a:p>
            <a:pPr marL="0" indent="0" algn="ctr" fontAlgn="auto">
              <a:lnSpc>
                <a:spcPct val="120000"/>
              </a:lnSpc>
              <a:spcBef>
                <a:spcPts val="600"/>
              </a:spcBef>
              <a:spcAft>
                <a:spcPts val="0"/>
              </a:spcAft>
              <a:buNone/>
            </a:pPr>
            <a:r>
              <a:rPr lang="en-US" altLang="vi-VN" sz="2000" b="1" dirty="0">
                <a:solidFill>
                  <a:srgbClr val="000099"/>
                </a:solidFill>
                <a:latin typeface="Times New Roman" panose="02020603050405020304" pitchFamily="18" charset="0"/>
                <a:cs typeface="Times New Roman" panose="02020603050405020304" pitchFamily="18" charset="0"/>
              </a:rPr>
              <a:t>Lịch thi tuyển sinh lớp 10 </a:t>
            </a:r>
            <a:r>
              <a:rPr lang="en-US" altLang="vi-VN" sz="2000" b="1" dirty="0" err="1">
                <a:solidFill>
                  <a:srgbClr val="000099"/>
                </a:solidFill>
                <a:latin typeface="Times New Roman" panose="02020603050405020304" pitchFamily="18" charset="0"/>
                <a:cs typeface="Times New Roman" panose="02020603050405020304" pitchFamily="18" charset="0"/>
              </a:rPr>
              <a:t>THPT</a:t>
            </a:r>
            <a:r>
              <a:rPr lang="en-US" altLang="vi-VN" sz="2000" b="1" dirty="0">
                <a:solidFill>
                  <a:srgbClr val="000099"/>
                </a:solidFill>
                <a:latin typeface="Times New Roman" panose="02020603050405020304" pitchFamily="18" charset="0"/>
                <a:cs typeface="Times New Roman" panose="02020603050405020304" pitchFamily="18" charset="0"/>
              </a:rPr>
              <a:t> Công lập</a:t>
            </a:r>
          </a:p>
        </p:txBody>
      </p:sp>
      <p:sp>
        <p:nvSpPr>
          <p:cNvPr id="12" name="Rectangle 1">
            <a:extLst>
              <a:ext uri="{FF2B5EF4-FFF2-40B4-BE49-F238E27FC236}">
                <a16:creationId xmlns:a16="http://schemas.microsoft.com/office/drawing/2014/main" id="{28D96E0B-DEEA-4671-85F3-D6F5E027DEF1}"/>
              </a:ext>
            </a:extLst>
          </p:cNvPr>
          <p:cNvSpPr>
            <a:spLocks noChangeArrowheads="1"/>
          </p:cNvSpPr>
          <p:nvPr/>
        </p:nvSpPr>
        <p:spPr bwMode="auto">
          <a:xfrm>
            <a:off x="2998788" y="3080822"/>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32355FD5-4EDE-4A60-BF30-9FB7D9B6A0B0}"/>
              </a:ext>
            </a:extLst>
          </p:cNvPr>
          <p:cNvSpPr txBox="1"/>
          <p:nvPr/>
        </p:nvSpPr>
        <p:spPr>
          <a:xfrm>
            <a:off x="5696549" y="954406"/>
            <a:ext cx="6051902" cy="429413"/>
          </a:xfrm>
          <a:prstGeom prst="rect">
            <a:avLst/>
          </a:prstGeom>
          <a:noFill/>
        </p:spPr>
        <p:txBody>
          <a:bodyPr wrap="square" rtlCol="0">
            <a:spAutoFit/>
          </a:bodyPr>
          <a:lstStyle/>
          <a:p>
            <a:pPr marL="0" indent="0" algn="ctr" fontAlgn="auto">
              <a:lnSpc>
                <a:spcPct val="120000"/>
              </a:lnSpc>
              <a:spcBef>
                <a:spcPts val="600"/>
              </a:spcBef>
              <a:spcAft>
                <a:spcPts val="0"/>
              </a:spcAft>
              <a:buNone/>
            </a:pPr>
            <a:r>
              <a:rPr lang="en-US" altLang="vi-VN" sz="2000" b="1" dirty="0">
                <a:solidFill>
                  <a:srgbClr val="000099"/>
                </a:solidFill>
                <a:latin typeface="Times New Roman" panose="02020603050405020304" pitchFamily="18" charset="0"/>
                <a:cs typeface="Times New Roman" panose="02020603050405020304" pitchFamily="18" charset="0"/>
              </a:rPr>
              <a:t>Lịch thi tuyển sinh lớp 10 </a:t>
            </a:r>
            <a:r>
              <a:rPr lang="en-US" altLang="vi-VN" sz="2000" b="1" dirty="0" err="1">
                <a:solidFill>
                  <a:srgbClr val="000099"/>
                </a:solidFill>
                <a:latin typeface="Times New Roman" panose="02020603050405020304" pitchFamily="18" charset="0"/>
                <a:cs typeface="Times New Roman" panose="02020603050405020304" pitchFamily="18" charset="0"/>
              </a:rPr>
              <a:t>THPT</a:t>
            </a:r>
            <a:r>
              <a:rPr lang="en-US" altLang="vi-VN" sz="2000" b="1" dirty="0">
                <a:solidFill>
                  <a:srgbClr val="000099"/>
                </a:solidFill>
                <a:latin typeface="Times New Roman" panose="02020603050405020304" pitchFamily="18" charset="0"/>
                <a:cs typeface="Times New Roman" panose="02020603050405020304" pitchFamily="18" charset="0"/>
              </a:rPr>
              <a:t> chuyên Trần Phú</a:t>
            </a:r>
          </a:p>
        </p:txBody>
      </p:sp>
      <p:pic>
        <p:nvPicPr>
          <p:cNvPr id="3" name="Picture 2">
            <a:extLst>
              <a:ext uri="{FF2B5EF4-FFF2-40B4-BE49-F238E27FC236}">
                <a16:creationId xmlns:a16="http://schemas.microsoft.com/office/drawing/2014/main" id="{6926F51E-2983-744C-A3E0-F348E492474D}"/>
              </a:ext>
            </a:extLst>
          </p:cNvPr>
          <p:cNvPicPr>
            <a:picLocks noChangeAspect="1"/>
          </p:cNvPicPr>
          <p:nvPr/>
        </p:nvPicPr>
        <p:blipFill>
          <a:blip r:embed="rId3"/>
          <a:stretch>
            <a:fillRect/>
          </a:stretch>
        </p:blipFill>
        <p:spPr>
          <a:xfrm>
            <a:off x="207416" y="2436493"/>
            <a:ext cx="5596641" cy="2042910"/>
          </a:xfrm>
          <a:prstGeom prst="rect">
            <a:avLst/>
          </a:prstGeom>
        </p:spPr>
      </p:pic>
      <p:pic>
        <p:nvPicPr>
          <p:cNvPr id="7" name="Picture 6">
            <a:extLst>
              <a:ext uri="{FF2B5EF4-FFF2-40B4-BE49-F238E27FC236}">
                <a16:creationId xmlns:a16="http://schemas.microsoft.com/office/drawing/2014/main" id="{CBE8CF83-D80E-E43D-3FC7-25AE8313369A}"/>
              </a:ext>
            </a:extLst>
          </p:cNvPr>
          <p:cNvPicPr>
            <a:picLocks noChangeAspect="1"/>
          </p:cNvPicPr>
          <p:nvPr/>
        </p:nvPicPr>
        <p:blipFill>
          <a:blip r:embed="rId4"/>
          <a:stretch>
            <a:fillRect/>
          </a:stretch>
        </p:blipFill>
        <p:spPr>
          <a:xfrm>
            <a:off x="6023518" y="1507960"/>
            <a:ext cx="6029605" cy="3584901"/>
          </a:xfrm>
          <a:prstGeom prst="rect">
            <a:avLst/>
          </a:prstGeom>
        </p:spPr>
      </p:pic>
    </p:spTree>
    <p:extLst>
      <p:ext uri="{BB962C8B-B14F-4D97-AF65-F5344CB8AC3E}">
        <p14:creationId xmlns:p14="http://schemas.microsoft.com/office/powerpoint/2010/main" val="113272525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Times New Roman" panose="02020603050405020304" pitchFamily="18" charset="0"/>
                <a:ea typeface="+mj-ea"/>
                <a:cs typeface="Times New Roman" panose="02020603050405020304" pitchFamily="18" charset="0"/>
              </a:rPr>
              <a:t>PHẦN 2. Tiến trình thực hiện công việc theo thời gian</a:t>
            </a:r>
            <a:endParaRPr lang="vi-VN" sz="2400" b="1" dirty="0">
              <a:solidFill>
                <a:schemeClr val="bg1"/>
              </a:solidFill>
              <a:latin typeface="Times New Roman" panose="02020603050405020304" pitchFamily="18" charset="0"/>
              <a:ea typeface="+mj-ea"/>
              <a:cs typeface="Times New Roman" panose="02020603050405020304" pitchFamily="18" charset="0"/>
            </a:endParaRPr>
          </a:p>
        </p:txBody>
      </p:sp>
      <p:cxnSp>
        <p:nvCxnSpPr>
          <p:cNvPr id="3" name="Straight Connector 2">
            <a:extLst>
              <a:ext uri="{FF2B5EF4-FFF2-40B4-BE49-F238E27FC236}">
                <a16:creationId xmlns:a16="http://schemas.microsoft.com/office/drawing/2014/main" id="{7EB961E7-3412-47D9-8625-DF47EC5D253D}"/>
              </a:ext>
            </a:extLst>
          </p:cNvPr>
          <p:cNvCxnSpPr/>
          <p:nvPr/>
        </p:nvCxnSpPr>
        <p:spPr>
          <a:xfrm>
            <a:off x="371475" y="2513601"/>
            <a:ext cx="11355705"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14811CF-2922-4D69-BBFB-34B809830066}"/>
              </a:ext>
            </a:extLst>
          </p:cNvPr>
          <p:cNvSpPr txBox="1"/>
          <p:nvPr/>
        </p:nvSpPr>
        <p:spPr>
          <a:xfrm>
            <a:off x="371475" y="2489779"/>
            <a:ext cx="11565601" cy="3988592"/>
          </a:xfrm>
          <a:prstGeom prst="rect">
            <a:avLst/>
          </a:prstGeom>
          <a:noFill/>
        </p:spPr>
        <p:txBody>
          <a:bodyPr wrap="square" rtlCol="0">
            <a:spAutoFit/>
          </a:bodyPr>
          <a:lstStyle/>
          <a:p>
            <a:pPr marL="525463" indent="-525463" algn="just" fontAlgn="auto">
              <a:lnSpc>
                <a:spcPct val="110000"/>
              </a:lnSpc>
              <a:spcBef>
                <a:spcPts val="300"/>
              </a:spcBef>
              <a:spcAft>
                <a:spcPts val="0"/>
              </a:spcAft>
              <a:buNone/>
            </a:pPr>
            <a:r>
              <a:rPr lang="en-US" altLang="vi-VN" sz="2400" spc="-20" dirty="0">
                <a:solidFill>
                  <a:srgbClr val="000099"/>
                </a:solidFill>
                <a:latin typeface="Times New Roman" panose="02020603050405020304" pitchFamily="18" charset="0"/>
                <a:cs typeface="Times New Roman" panose="02020603050405020304" pitchFamily="18" charset="0"/>
              </a:rPr>
              <a:t>1. </a:t>
            </a:r>
            <a:r>
              <a:rPr lang="vi-VN" altLang="vi-VN" sz="2400" spc="-20" dirty="0">
                <a:solidFill>
                  <a:srgbClr val="000099"/>
                </a:solidFill>
                <a:latin typeface="Times New Roman" panose="02020603050405020304" pitchFamily="18" charset="0"/>
                <a:cs typeface="Times New Roman" panose="02020603050405020304" pitchFamily="18" charset="0"/>
              </a:rPr>
              <a:t>Mọi thí sinh đều có quyền đăng ký phúc khảo bài thi (không có điều kiện). Không thu lệ phí.</a:t>
            </a:r>
          </a:p>
          <a:p>
            <a:pPr marL="525463" indent="-525463" algn="just" fontAlgn="auto">
              <a:lnSpc>
                <a:spcPct val="110000"/>
              </a:lnSpc>
              <a:spcBef>
                <a:spcPts val="300"/>
              </a:spcBef>
              <a:spcAft>
                <a:spcPts val="0"/>
              </a:spcAft>
              <a:buNone/>
            </a:pPr>
            <a:r>
              <a:rPr lang="en-US" altLang="vi-VN" sz="2400" spc="-20" dirty="0">
                <a:solidFill>
                  <a:srgbClr val="000099"/>
                </a:solidFill>
                <a:latin typeface="Times New Roman" panose="02020603050405020304" pitchFamily="18" charset="0"/>
                <a:cs typeface="Times New Roman" panose="02020603050405020304" pitchFamily="18" charset="0"/>
              </a:rPr>
              <a:t>2. </a:t>
            </a:r>
            <a:r>
              <a:rPr lang="vi-VN" altLang="vi-VN" sz="2400" spc="-20" dirty="0">
                <a:solidFill>
                  <a:srgbClr val="000099"/>
                </a:solidFill>
                <a:latin typeface="Times New Roman" panose="02020603050405020304" pitchFamily="18" charset="0"/>
                <a:cs typeface="Times New Roman" panose="02020603050405020304" pitchFamily="18" charset="0"/>
              </a:rPr>
              <a:t>Thí sinh đăng ký phúc khảo bài thi tại trường </a:t>
            </a:r>
            <a:r>
              <a:rPr lang="vi-VN" altLang="vi-VN" sz="2400" spc="-20" dirty="0" err="1">
                <a:solidFill>
                  <a:srgbClr val="000099"/>
                </a:solidFill>
                <a:latin typeface="Times New Roman" panose="02020603050405020304" pitchFamily="18" charset="0"/>
                <a:cs typeface="Times New Roman" panose="02020603050405020304" pitchFamily="18" charset="0"/>
              </a:rPr>
              <a:t>THCS</a:t>
            </a:r>
            <a:r>
              <a:rPr lang="en-US" altLang="vi-VN" sz="2400" spc="-20" dirty="0">
                <a:solidFill>
                  <a:srgbClr val="000099"/>
                </a:solidFill>
                <a:latin typeface="Times New Roman" panose="02020603050405020304" pitchFamily="18" charset="0"/>
                <a:cs typeface="Times New Roman" panose="02020603050405020304" pitchFamily="18" charset="0"/>
              </a:rPr>
              <a:t> đăng kí dự thi</a:t>
            </a:r>
            <a:endParaRPr lang="vi-VN" altLang="vi-VN" sz="2400" spc="-20" dirty="0">
              <a:solidFill>
                <a:srgbClr val="000099"/>
              </a:solidFill>
              <a:latin typeface="Times New Roman" panose="02020603050405020304" pitchFamily="18" charset="0"/>
              <a:cs typeface="Times New Roman" panose="02020603050405020304" pitchFamily="18" charset="0"/>
            </a:endParaRPr>
          </a:p>
          <a:p>
            <a:pPr marL="525463" indent="-525463" algn="just" fontAlgn="auto">
              <a:lnSpc>
                <a:spcPct val="110000"/>
              </a:lnSpc>
              <a:spcBef>
                <a:spcPts val="300"/>
              </a:spcBef>
              <a:spcAft>
                <a:spcPts val="0"/>
              </a:spcAft>
              <a:buNone/>
            </a:pPr>
            <a:r>
              <a:rPr lang="en-US" altLang="vi-VN" sz="2400" b="1" dirty="0">
                <a:solidFill>
                  <a:srgbClr val="000099"/>
                </a:solidFill>
                <a:latin typeface="Times New Roman" panose="02020603050405020304" pitchFamily="18" charset="0"/>
                <a:cs typeface="Times New Roman" panose="02020603050405020304" pitchFamily="18" charset="0"/>
              </a:rPr>
              <a:t>* Nhắc lại:</a:t>
            </a:r>
          </a:p>
          <a:p>
            <a:pPr marL="515938" indent="-515938" algn="just" fontAlgn="auto">
              <a:lnSpc>
                <a:spcPct val="110000"/>
              </a:lnSpc>
              <a:spcBef>
                <a:spcPts val="300"/>
              </a:spcBef>
              <a:spcAft>
                <a:spcPts val="0"/>
              </a:spcAft>
              <a:buNone/>
            </a:pPr>
            <a:r>
              <a:rPr lang="en-US" altLang="vi-VN" sz="2400" dirty="0">
                <a:solidFill>
                  <a:srgbClr val="000099"/>
                </a:solidFill>
                <a:latin typeface="Times New Roman" panose="02020603050405020304" pitchFamily="18" charset="0"/>
                <a:cs typeface="Times New Roman" panose="02020603050405020304" pitchFamily="18" charset="0"/>
              </a:rPr>
              <a:t>1. </a:t>
            </a:r>
            <a:r>
              <a:rPr lang="vi-VN" altLang="vi-VN" sz="2400" dirty="0">
                <a:solidFill>
                  <a:srgbClr val="000099"/>
                </a:solidFill>
                <a:latin typeface="Times New Roman" panose="02020603050405020304" pitchFamily="18" charset="0"/>
                <a:cs typeface="Times New Roman" panose="02020603050405020304" pitchFamily="18" charset="0"/>
              </a:rPr>
              <a:t>Thí sinh được thay đổi điểm sau phúc tra </a:t>
            </a:r>
            <a:r>
              <a:rPr lang="vi-VN" altLang="vi-VN" sz="2400" b="1" i="1" dirty="0">
                <a:solidFill>
                  <a:srgbClr val="FF0000"/>
                </a:solidFill>
                <a:latin typeface="Times New Roman" panose="02020603050405020304" pitchFamily="18" charset="0"/>
                <a:cs typeface="Times New Roman" panose="02020603050405020304" pitchFamily="18" charset="0"/>
              </a:rPr>
              <a:t>(kể cả điểm lên và xuống)</a:t>
            </a:r>
            <a:r>
              <a:rPr lang="vi-VN" altLang="vi-VN" sz="2400" dirty="0">
                <a:solidFill>
                  <a:srgbClr val="000099"/>
                </a:solidFill>
                <a:latin typeface="Times New Roman" panose="02020603050405020304" pitchFamily="18" charset="0"/>
                <a:cs typeface="Times New Roman" panose="02020603050405020304" pitchFamily="18" charset="0"/>
              </a:rPr>
              <a:t> với điều kiện điểm phúc tra thay đổi lệch với chấm lần 1:</a:t>
            </a:r>
          </a:p>
          <a:p>
            <a:pPr marL="0" indent="0" algn="just" fontAlgn="auto">
              <a:lnSpc>
                <a:spcPct val="110000"/>
              </a:lnSpc>
              <a:spcBef>
                <a:spcPts val="300"/>
              </a:spcBef>
              <a:spcAft>
                <a:spcPts val="0"/>
              </a:spcAft>
              <a:buNone/>
            </a:pPr>
            <a:r>
              <a:rPr lang="en-US" altLang="vi-VN" sz="2400" dirty="0">
                <a:solidFill>
                  <a:srgbClr val="000099"/>
                </a:solidFill>
                <a:latin typeface="Times New Roman" panose="02020603050405020304" pitchFamily="18" charset="0"/>
                <a:cs typeface="Times New Roman" panose="02020603050405020304" pitchFamily="18" charset="0"/>
              </a:rPr>
              <a:t>2. Điểm lên xuống so điểm so với chấm lần 1</a:t>
            </a:r>
          </a:p>
          <a:p>
            <a:pPr marL="747713" indent="-231775" algn="just" fontAlgn="auto">
              <a:lnSpc>
                <a:spcPct val="110000"/>
              </a:lnSpc>
              <a:spcBef>
                <a:spcPts val="300"/>
              </a:spcBef>
              <a:spcAft>
                <a:spcPts val="0"/>
              </a:spcAft>
              <a:buNone/>
            </a:pPr>
            <a:r>
              <a:rPr lang="en-US" altLang="vi-VN" sz="2400" dirty="0">
                <a:solidFill>
                  <a:srgbClr val="000099"/>
                </a:solidFill>
                <a:latin typeface="Times New Roman" panose="02020603050405020304" pitchFamily="18" charset="0"/>
                <a:cs typeface="Times New Roman" panose="02020603050405020304" pitchFamily="18" charset="0"/>
              </a:rPr>
              <a:t>a. P</a:t>
            </a:r>
            <a:r>
              <a:rPr lang="vi-VN" altLang="vi-VN" sz="2400" dirty="0">
                <a:solidFill>
                  <a:srgbClr val="000099"/>
                </a:solidFill>
                <a:latin typeface="Times New Roman" panose="02020603050405020304" pitchFamily="18" charset="0"/>
                <a:cs typeface="Times New Roman" panose="02020603050405020304" pitchFamily="18" charset="0"/>
              </a:rPr>
              <a:t>hần thi tự luận:</a:t>
            </a:r>
            <a:r>
              <a:rPr lang="en-US" altLang="vi-VN" sz="2400" dirty="0">
                <a:solidFill>
                  <a:srgbClr val="000099"/>
                </a:solidFill>
                <a:latin typeface="Times New Roman" panose="02020603050405020304" pitchFamily="18" charset="0"/>
                <a:cs typeface="Times New Roman" panose="02020603050405020304" pitchFamily="18" charset="0"/>
              </a:rPr>
              <a:t> </a:t>
            </a:r>
            <a:r>
              <a:rPr lang="vi-VN" altLang="vi-VN" sz="2400" dirty="0">
                <a:solidFill>
                  <a:srgbClr val="000099"/>
                </a:solidFill>
                <a:latin typeface="Times New Roman" panose="02020603050405020304" pitchFamily="18" charset="0"/>
                <a:cs typeface="Times New Roman" panose="02020603050405020304" pitchFamily="18" charset="0"/>
              </a:rPr>
              <a:t>- Từ </a:t>
            </a:r>
            <a:r>
              <a:rPr lang="vi-VN" altLang="vi-VN" sz="2400" dirty="0">
                <a:solidFill>
                  <a:srgbClr val="FF0000"/>
                </a:solidFill>
                <a:latin typeface="Times New Roman" panose="02020603050405020304" pitchFamily="18" charset="0"/>
                <a:cs typeface="Times New Roman" panose="02020603050405020304" pitchFamily="18" charset="0"/>
              </a:rPr>
              <a:t>0,25</a:t>
            </a:r>
            <a:r>
              <a:rPr lang="vi-VN" altLang="vi-VN" sz="2400" dirty="0">
                <a:solidFill>
                  <a:srgbClr val="000099"/>
                </a:solidFill>
                <a:latin typeface="Times New Roman" panose="02020603050405020304" pitchFamily="18" charset="0"/>
                <a:cs typeface="Times New Roman" panose="02020603050405020304" pitchFamily="18" charset="0"/>
              </a:rPr>
              <a:t> điểm trở lên đối với môn khoa học tự nhiên.</a:t>
            </a:r>
          </a:p>
          <a:p>
            <a:pPr marL="1147763" indent="1765300" algn="just" fontAlgn="auto">
              <a:lnSpc>
                <a:spcPct val="110000"/>
              </a:lnSpc>
              <a:spcBef>
                <a:spcPts val="300"/>
              </a:spcBef>
              <a:spcAft>
                <a:spcPts val="0"/>
              </a:spcAft>
              <a:buNone/>
            </a:pPr>
            <a:r>
              <a:rPr lang="vi-VN" altLang="vi-VN" sz="2400" dirty="0">
                <a:solidFill>
                  <a:srgbClr val="000099"/>
                </a:solidFill>
                <a:latin typeface="Times New Roman" panose="02020603050405020304" pitchFamily="18" charset="0"/>
                <a:cs typeface="Times New Roman" panose="02020603050405020304" pitchFamily="18" charset="0"/>
              </a:rPr>
              <a:t>- Từ </a:t>
            </a:r>
            <a:r>
              <a:rPr lang="vi-VN" altLang="vi-VN" sz="2400" dirty="0">
                <a:solidFill>
                  <a:srgbClr val="FF0000"/>
                </a:solidFill>
                <a:latin typeface="Times New Roman" panose="02020603050405020304" pitchFamily="18" charset="0"/>
                <a:cs typeface="Times New Roman" panose="02020603050405020304" pitchFamily="18" charset="0"/>
              </a:rPr>
              <a:t>0,5</a:t>
            </a:r>
            <a:r>
              <a:rPr lang="vi-VN" altLang="vi-VN" sz="2400" dirty="0">
                <a:solidFill>
                  <a:srgbClr val="000099"/>
                </a:solidFill>
                <a:latin typeface="Times New Roman" panose="02020603050405020304" pitchFamily="18" charset="0"/>
                <a:cs typeface="Times New Roman" panose="02020603050405020304" pitchFamily="18" charset="0"/>
              </a:rPr>
              <a:t> điểm trở lên đối với môn khoa học xã hội.</a:t>
            </a:r>
          </a:p>
          <a:p>
            <a:pPr marL="747713" indent="-231775" algn="just" fontAlgn="auto">
              <a:lnSpc>
                <a:spcPct val="110000"/>
              </a:lnSpc>
              <a:spcBef>
                <a:spcPts val="300"/>
              </a:spcBef>
              <a:spcAft>
                <a:spcPts val="0"/>
              </a:spcAft>
              <a:buNone/>
            </a:pPr>
            <a:r>
              <a:rPr lang="en-US" altLang="vi-VN" sz="2400" dirty="0">
                <a:solidFill>
                  <a:srgbClr val="000099"/>
                </a:solidFill>
                <a:latin typeface="Times New Roman" panose="02020603050405020304" pitchFamily="18" charset="0"/>
                <a:cs typeface="Times New Roman" panose="02020603050405020304" pitchFamily="18" charset="0"/>
              </a:rPr>
              <a:t>b.</a:t>
            </a:r>
            <a:r>
              <a:rPr lang="vi-VN" altLang="vi-VN" sz="2400" dirty="0">
                <a:solidFill>
                  <a:srgbClr val="000099"/>
                </a:solidFill>
                <a:latin typeface="Times New Roman" panose="02020603050405020304" pitchFamily="18" charset="0"/>
                <a:cs typeface="Times New Roman" panose="02020603050405020304" pitchFamily="18" charset="0"/>
              </a:rPr>
              <a:t> </a:t>
            </a:r>
            <a:r>
              <a:rPr lang="en-US" altLang="vi-VN" sz="2400" dirty="0">
                <a:solidFill>
                  <a:srgbClr val="000099"/>
                </a:solidFill>
                <a:latin typeface="Times New Roman" panose="02020603050405020304" pitchFamily="18" charset="0"/>
                <a:cs typeface="Times New Roman" panose="02020603050405020304" pitchFamily="18" charset="0"/>
              </a:rPr>
              <a:t>P</a:t>
            </a:r>
            <a:r>
              <a:rPr lang="vi-VN" altLang="vi-VN" sz="2400" dirty="0">
                <a:solidFill>
                  <a:srgbClr val="000099"/>
                </a:solidFill>
                <a:latin typeface="Times New Roman" panose="02020603050405020304" pitchFamily="18" charset="0"/>
                <a:cs typeface="Times New Roman" panose="02020603050405020304" pitchFamily="18" charset="0"/>
              </a:rPr>
              <a:t>hần thi trắc nghiệm: Điểm sau phúc tra </a:t>
            </a:r>
            <a:r>
              <a:rPr lang="en-US" altLang="vi-VN" sz="2400" dirty="0">
                <a:solidFill>
                  <a:srgbClr val="000099"/>
                </a:solidFill>
                <a:latin typeface="Times New Roman" panose="02020603050405020304" pitchFamily="18" charset="0"/>
                <a:cs typeface="Times New Roman" panose="02020603050405020304" pitchFamily="18" charset="0"/>
              </a:rPr>
              <a:t>là điểm chính thức.</a:t>
            </a:r>
            <a:endParaRPr lang="vi-VN" altLang="vi-VN" sz="2400" dirty="0">
              <a:solidFill>
                <a:srgbClr val="000099"/>
              </a:solidFill>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DD5AF2B7-4E75-B05F-C03D-AD64964B28AE}"/>
              </a:ext>
            </a:extLst>
          </p:cNvPr>
          <p:cNvGrpSpPr/>
          <p:nvPr/>
        </p:nvGrpSpPr>
        <p:grpSpPr>
          <a:xfrm>
            <a:off x="371475" y="1021051"/>
            <a:ext cx="5619836" cy="1314866"/>
            <a:chOff x="2792902" y="1044200"/>
            <a:chExt cx="5619836" cy="1314866"/>
          </a:xfrm>
        </p:grpSpPr>
        <p:pic>
          <p:nvPicPr>
            <p:cNvPr id="10" name="Picture 9">
              <a:extLst>
                <a:ext uri="{FF2B5EF4-FFF2-40B4-BE49-F238E27FC236}">
                  <a16:creationId xmlns:a16="http://schemas.microsoft.com/office/drawing/2014/main" id="{FD573162-2AEF-494C-8E49-2986A94AC729}"/>
                </a:ext>
              </a:extLst>
            </p:cNvPr>
            <p:cNvPicPr>
              <a:picLocks noChangeAspect="1"/>
            </p:cNvPicPr>
            <p:nvPr/>
          </p:nvPicPr>
          <p:blipFill>
            <a:blip r:embed="rId2"/>
            <a:stretch>
              <a:fillRect/>
            </a:stretch>
          </p:blipFill>
          <p:spPr>
            <a:xfrm>
              <a:off x="6665490" y="1044200"/>
              <a:ext cx="1747248" cy="1314866"/>
            </a:xfrm>
            <a:prstGeom prst="rect">
              <a:avLst/>
            </a:prstGeom>
          </p:spPr>
        </p:pic>
        <p:grpSp>
          <p:nvGrpSpPr>
            <p:cNvPr id="17" name="Group 16">
              <a:extLst>
                <a:ext uri="{FF2B5EF4-FFF2-40B4-BE49-F238E27FC236}">
                  <a16:creationId xmlns:a16="http://schemas.microsoft.com/office/drawing/2014/main" id="{44D1162C-EB3E-5AD3-869F-84421F2E5B5A}"/>
                </a:ext>
              </a:extLst>
            </p:cNvPr>
            <p:cNvGrpSpPr/>
            <p:nvPr/>
          </p:nvGrpSpPr>
          <p:grpSpPr>
            <a:xfrm>
              <a:off x="2792902" y="1180096"/>
              <a:ext cx="3489583" cy="1043075"/>
              <a:chOff x="4378634" y="4661722"/>
              <a:chExt cx="3489583" cy="1043075"/>
            </a:xfrm>
          </p:grpSpPr>
          <p:pic>
            <p:nvPicPr>
              <p:cNvPr id="4" name="Picture 3">
                <a:extLst>
                  <a:ext uri="{FF2B5EF4-FFF2-40B4-BE49-F238E27FC236}">
                    <a16:creationId xmlns:a16="http://schemas.microsoft.com/office/drawing/2014/main" id="{F17074C2-3E46-4B86-21DF-114DCCF66E9B}"/>
                  </a:ext>
                </a:extLst>
              </p:cNvPr>
              <p:cNvPicPr>
                <a:picLocks noChangeAspect="1"/>
              </p:cNvPicPr>
              <p:nvPr/>
            </p:nvPicPr>
            <p:blipFill>
              <a:blip r:embed="rId3"/>
              <a:stretch>
                <a:fillRect/>
              </a:stretch>
            </p:blipFill>
            <p:spPr>
              <a:xfrm>
                <a:off x="4451200" y="4743526"/>
                <a:ext cx="3417017" cy="961271"/>
              </a:xfrm>
              <a:prstGeom prst="rect">
                <a:avLst/>
              </a:prstGeom>
            </p:spPr>
          </p:pic>
          <p:sp>
            <p:nvSpPr>
              <p:cNvPr id="12" name="TextBox 11">
                <a:extLst>
                  <a:ext uri="{FF2B5EF4-FFF2-40B4-BE49-F238E27FC236}">
                    <a16:creationId xmlns:a16="http://schemas.microsoft.com/office/drawing/2014/main" id="{C4D2539A-D71D-8D9A-8156-5EEBABAB50DB}"/>
                  </a:ext>
                </a:extLst>
              </p:cNvPr>
              <p:cNvSpPr txBox="1"/>
              <p:nvPr/>
            </p:nvSpPr>
            <p:spPr>
              <a:xfrm>
                <a:off x="6191576" y="4661722"/>
                <a:ext cx="920668" cy="307777"/>
              </a:xfrm>
              <a:prstGeom prst="rect">
                <a:avLst/>
              </a:prstGeom>
              <a:noFill/>
            </p:spPr>
            <p:txBody>
              <a:bodyPr wrap="square" rtlCol="0">
                <a:spAutoFit/>
              </a:bodyPr>
              <a:lstStyle/>
              <a:p>
                <a:pPr algn="ctr"/>
                <a:r>
                  <a:rPr lang="en-US" sz="1400" b="1" dirty="0">
                    <a:solidFill>
                      <a:srgbClr val="D24726"/>
                    </a:solidFill>
                  </a:rPr>
                  <a:t>22/6</a:t>
                </a:r>
              </a:p>
            </p:txBody>
          </p:sp>
          <p:sp>
            <p:nvSpPr>
              <p:cNvPr id="14" name="TextBox 13">
                <a:extLst>
                  <a:ext uri="{FF2B5EF4-FFF2-40B4-BE49-F238E27FC236}">
                    <a16:creationId xmlns:a16="http://schemas.microsoft.com/office/drawing/2014/main" id="{57676EFB-750A-707A-E97E-A5C3FE80F0B8}"/>
                  </a:ext>
                </a:extLst>
              </p:cNvPr>
              <p:cNvSpPr txBox="1"/>
              <p:nvPr/>
            </p:nvSpPr>
            <p:spPr>
              <a:xfrm>
                <a:off x="4378634" y="4661722"/>
                <a:ext cx="920668" cy="307777"/>
              </a:xfrm>
              <a:prstGeom prst="rect">
                <a:avLst/>
              </a:prstGeom>
              <a:noFill/>
            </p:spPr>
            <p:txBody>
              <a:bodyPr wrap="square" rtlCol="0">
                <a:spAutoFit/>
              </a:bodyPr>
              <a:lstStyle/>
              <a:p>
                <a:r>
                  <a:rPr lang="en-US" sz="1400" b="1" dirty="0">
                    <a:solidFill>
                      <a:srgbClr val="D24726"/>
                    </a:solidFill>
                  </a:rPr>
                  <a:t>18/6</a:t>
                </a:r>
              </a:p>
            </p:txBody>
          </p:sp>
          <p:sp>
            <p:nvSpPr>
              <p:cNvPr id="16" name="TextBox 15">
                <a:extLst>
                  <a:ext uri="{FF2B5EF4-FFF2-40B4-BE49-F238E27FC236}">
                    <a16:creationId xmlns:a16="http://schemas.microsoft.com/office/drawing/2014/main" id="{7C14F271-5830-3A98-23B6-C9944B862CE5}"/>
                  </a:ext>
                </a:extLst>
              </p:cNvPr>
              <p:cNvSpPr txBox="1"/>
              <p:nvPr/>
            </p:nvSpPr>
            <p:spPr>
              <a:xfrm>
                <a:off x="4507305" y="4841223"/>
                <a:ext cx="2254172"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5</a:t>
                </a:r>
              </a:p>
            </p:txBody>
          </p:sp>
        </p:grpSp>
      </p:grpSp>
    </p:spTree>
    <p:extLst>
      <p:ext uri="{BB962C8B-B14F-4D97-AF65-F5344CB8AC3E}">
        <p14:creationId xmlns:p14="http://schemas.microsoft.com/office/powerpoint/2010/main" val="2780755376"/>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Times New Roman" panose="02020603050405020304" pitchFamily="18" charset="0"/>
                <a:ea typeface="+mj-ea"/>
                <a:cs typeface="Times New Roman" panose="02020603050405020304" pitchFamily="18" charset="0"/>
              </a:rPr>
              <a:t>PHẦN 2. Tiến trình thực hiện công việc theo thời gian</a:t>
            </a:r>
            <a:endParaRPr lang="vi-VN" sz="2400" b="1" dirty="0">
              <a:solidFill>
                <a:schemeClr val="bg1"/>
              </a:solidFill>
              <a:latin typeface="Times New Roman" panose="02020603050405020304" pitchFamily="18" charset="0"/>
              <a:ea typeface="+mj-ea"/>
              <a:cs typeface="Times New Roman" panose="02020603050405020304" pitchFamily="18" charset="0"/>
            </a:endParaRPr>
          </a:p>
        </p:txBody>
      </p:sp>
      <p:cxnSp>
        <p:nvCxnSpPr>
          <p:cNvPr id="3" name="Straight Connector 2">
            <a:extLst>
              <a:ext uri="{FF2B5EF4-FFF2-40B4-BE49-F238E27FC236}">
                <a16:creationId xmlns:a16="http://schemas.microsoft.com/office/drawing/2014/main" id="{7EB961E7-3412-47D9-8625-DF47EC5D253D}"/>
              </a:ext>
            </a:extLst>
          </p:cNvPr>
          <p:cNvCxnSpPr/>
          <p:nvPr/>
        </p:nvCxnSpPr>
        <p:spPr>
          <a:xfrm>
            <a:off x="371475" y="2513601"/>
            <a:ext cx="11355705"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descr="Screen Clipping">
            <a:extLst>
              <a:ext uri="{FF2B5EF4-FFF2-40B4-BE49-F238E27FC236}">
                <a16:creationId xmlns:a16="http://schemas.microsoft.com/office/drawing/2014/main" id="{73FB8203-1B07-4F29-A26C-9A6B27379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567564"/>
            <a:ext cx="4644013" cy="5317722"/>
          </a:xfrm>
          <a:prstGeom prst="rect">
            <a:avLst/>
          </a:prstGeom>
        </p:spPr>
      </p:pic>
      <p:pic>
        <p:nvPicPr>
          <p:cNvPr id="14" name="Picture 13" descr="Screen Clipping">
            <a:extLst>
              <a:ext uri="{FF2B5EF4-FFF2-40B4-BE49-F238E27FC236}">
                <a16:creationId xmlns:a16="http://schemas.microsoft.com/office/drawing/2014/main" id="{DA363045-D5A2-4A46-AFBE-F629007B04BC}"/>
              </a:ext>
            </a:extLst>
          </p:cNvPr>
          <p:cNvPicPr>
            <a:picLocks noChangeAspect="1"/>
          </p:cNvPicPr>
          <p:nvPr/>
        </p:nvPicPr>
        <p:blipFill rotWithShape="1">
          <a:blip r:embed="rId3">
            <a:extLst>
              <a:ext uri="{28A0092B-C50C-407E-A947-70E740481C1C}">
                <a14:useLocalDpi xmlns:a14="http://schemas.microsoft.com/office/drawing/2010/main" val="0"/>
              </a:ext>
            </a:extLst>
          </a:blip>
          <a:srcRect b="5694"/>
          <a:stretch/>
        </p:blipFill>
        <p:spPr>
          <a:xfrm>
            <a:off x="914400" y="2567564"/>
            <a:ext cx="4632132" cy="5317722"/>
          </a:xfrm>
          <a:prstGeom prst="rect">
            <a:avLst/>
          </a:prstGeom>
        </p:spPr>
      </p:pic>
      <p:grpSp>
        <p:nvGrpSpPr>
          <p:cNvPr id="12" name="Group 11">
            <a:extLst>
              <a:ext uri="{FF2B5EF4-FFF2-40B4-BE49-F238E27FC236}">
                <a16:creationId xmlns:a16="http://schemas.microsoft.com/office/drawing/2014/main" id="{A6DDF905-40A5-9E26-81C7-B2C2272798B4}"/>
              </a:ext>
            </a:extLst>
          </p:cNvPr>
          <p:cNvGrpSpPr/>
          <p:nvPr/>
        </p:nvGrpSpPr>
        <p:grpSpPr>
          <a:xfrm>
            <a:off x="371475" y="1021051"/>
            <a:ext cx="5619836" cy="1314866"/>
            <a:chOff x="2792902" y="1044200"/>
            <a:chExt cx="5619836" cy="1314866"/>
          </a:xfrm>
        </p:grpSpPr>
        <p:pic>
          <p:nvPicPr>
            <p:cNvPr id="16" name="Picture 15">
              <a:extLst>
                <a:ext uri="{FF2B5EF4-FFF2-40B4-BE49-F238E27FC236}">
                  <a16:creationId xmlns:a16="http://schemas.microsoft.com/office/drawing/2014/main" id="{8EAEEEC7-653B-4559-43DF-B76C4FCFEB2A}"/>
                </a:ext>
              </a:extLst>
            </p:cNvPr>
            <p:cNvPicPr>
              <a:picLocks noChangeAspect="1"/>
            </p:cNvPicPr>
            <p:nvPr/>
          </p:nvPicPr>
          <p:blipFill>
            <a:blip r:embed="rId4"/>
            <a:stretch>
              <a:fillRect/>
            </a:stretch>
          </p:blipFill>
          <p:spPr>
            <a:xfrm>
              <a:off x="6665490" y="1044200"/>
              <a:ext cx="1747248" cy="1314866"/>
            </a:xfrm>
            <a:prstGeom prst="rect">
              <a:avLst/>
            </a:prstGeom>
          </p:spPr>
        </p:pic>
        <p:grpSp>
          <p:nvGrpSpPr>
            <p:cNvPr id="17" name="Group 16">
              <a:extLst>
                <a:ext uri="{FF2B5EF4-FFF2-40B4-BE49-F238E27FC236}">
                  <a16:creationId xmlns:a16="http://schemas.microsoft.com/office/drawing/2014/main" id="{C3C47961-AB41-627A-6A25-7FB2AC923A11}"/>
                </a:ext>
              </a:extLst>
            </p:cNvPr>
            <p:cNvGrpSpPr/>
            <p:nvPr/>
          </p:nvGrpSpPr>
          <p:grpSpPr>
            <a:xfrm>
              <a:off x="2792902" y="1180096"/>
              <a:ext cx="3489583" cy="1043075"/>
              <a:chOff x="4378634" y="4661722"/>
              <a:chExt cx="3489583" cy="1043075"/>
            </a:xfrm>
          </p:grpSpPr>
          <p:pic>
            <p:nvPicPr>
              <p:cNvPr id="18" name="Picture 17">
                <a:extLst>
                  <a:ext uri="{FF2B5EF4-FFF2-40B4-BE49-F238E27FC236}">
                    <a16:creationId xmlns:a16="http://schemas.microsoft.com/office/drawing/2014/main" id="{81B70F41-017F-3642-13FA-66C72DC24655}"/>
                  </a:ext>
                </a:extLst>
              </p:cNvPr>
              <p:cNvPicPr>
                <a:picLocks noChangeAspect="1"/>
              </p:cNvPicPr>
              <p:nvPr/>
            </p:nvPicPr>
            <p:blipFill>
              <a:blip r:embed="rId5"/>
              <a:stretch>
                <a:fillRect/>
              </a:stretch>
            </p:blipFill>
            <p:spPr>
              <a:xfrm>
                <a:off x="4451200" y="4743526"/>
                <a:ext cx="3417017" cy="961271"/>
              </a:xfrm>
              <a:prstGeom prst="rect">
                <a:avLst/>
              </a:prstGeom>
            </p:spPr>
          </p:pic>
          <p:sp>
            <p:nvSpPr>
              <p:cNvPr id="19" name="TextBox 18">
                <a:extLst>
                  <a:ext uri="{FF2B5EF4-FFF2-40B4-BE49-F238E27FC236}">
                    <a16:creationId xmlns:a16="http://schemas.microsoft.com/office/drawing/2014/main" id="{B01E608C-3F56-7789-563F-0E095DA59956}"/>
                  </a:ext>
                </a:extLst>
              </p:cNvPr>
              <p:cNvSpPr txBox="1"/>
              <p:nvPr/>
            </p:nvSpPr>
            <p:spPr>
              <a:xfrm>
                <a:off x="6191576" y="4661722"/>
                <a:ext cx="920668" cy="307777"/>
              </a:xfrm>
              <a:prstGeom prst="rect">
                <a:avLst/>
              </a:prstGeom>
              <a:noFill/>
            </p:spPr>
            <p:txBody>
              <a:bodyPr wrap="square" rtlCol="0">
                <a:spAutoFit/>
              </a:bodyPr>
              <a:lstStyle/>
              <a:p>
                <a:pPr algn="ctr"/>
                <a:r>
                  <a:rPr lang="en-US" sz="1400" b="1" dirty="0">
                    <a:solidFill>
                      <a:srgbClr val="D24726"/>
                    </a:solidFill>
                  </a:rPr>
                  <a:t>22/6</a:t>
                </a:r>
              </a:p>
            </p:txBody>
          </p:sp>
          <p:sp>
            <p:nvSpPr>
              <p:cNvPr id="20" name="TextBox 19">
                <a:extLst>
                  <a:ext uri="{FF2B5EF4-FFF2-40B4-BE49-F238E27FC236}">
                    <a16:creationId xmlns:a16="http://schemas.microsoft.com/office/drawing/2014/main" id="{AABA8FED-4EDF-1641-C95B-F7C446148F7A}"/>
                  </a:ext>
                </a:extLst>
              </p:cNvPr>
              <p:cNvSpPr txBox="1"/>
              <p:nvPr/>
            </p:nvSpPr>
            <p:spPr>
              <a:xfrm>
                <a:off x="4378634" y="4661722"/>
                <a:ext cx="920668" cy="307777"/>
              </a:xfrm>
              <a:prstGeom prst="rect">
                <a:avLst/>
              </a:prstGeom>
              <a:noFill/>
            </p:spPr>
            <p:txBody>
              <a:bodyPr wrap="square" rtlCol="0">
                <a:spAutoFit/>
              </a:bodyPr>
              <a:lstStyle/>
              <a:p>
                <a:r>
                  <a:rPr lang="en-US" sz="1400" b="1" dirty="0">
                    <a:solidFill>
                      <a:srgbClr val="D24726"/>
                    </a:solidFill>
                  </a:rPr>
                  <a:t>18/6</a:t>
                </a:r>
              </a:p>
            </p:txBody>
          </p:sp>
          <p:sp>
            <p:nvSpPr>
              <p:cNvPr id="21" name="TextBox 20">
                <a:extLst>
                  <a:ext uri="{FF2B5EF4-FFF2-40B4-BE49-F238E27FC236}">
                    <a16:creationId xmlns:a16="http://schemas.microsoft.com/office/drawing/2014/main" id="{BF0E393F-3197-F66A-D3AF-C572035A0B89}"/>
                  </a:ext>
                </a:extLst>
              </p:cNvPr>
              <p:cNvSpPr txBox="1"/>
              <p:nvPr/>
            </p:nvSpPr>
            <p:spPr>
              <a:xfrm>
                <a:off x="4507305" y="4841223"/>
                <a:ext cx="2254172"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5</a:t>
                </a:r>
              </a:p>
            </p:txBody>
          </p:sp>
        </p:grpSp>
      </p:grpSp>
    </p:spTree>
    <p:extLst>
      <p:ext uri="{BB962C8B-B14F-4D97-AF65-F5344CB8AC3E}">
        <p14:creationId xmlns:p14="http://schemas.microsoft.com/office/powerpoint/2010/main" val="40215833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Times New Roman" panose="02020603050405020304" pitchFamily="18" charset="0"/>
                <a:ea typeface="+mj-ea"/>
                <a:cs typeface="Times New Roman" panose="02020603050405020304" pitchFamily="18" charset="0"/>
              </a:rPr>
              <a:t>PHẦN 2. Tiến trình thực hiện công việc theo thời gian</a:t>
            </a:r>
            <a:endParaRPr lang="vi-VN" sz="2400" b="1" dirty="0">
              <a:solidFill>
                <a:schemeClr val="bg1"/>
              </a:solidFill>
              <a:latin typeface="Times New Roman" panose="02020603050405020304" pitchFamily="18" charset="0"/>
              <a:ea typeface="+mj-ea"/>
              <a:cs typeface="Times New Roman" panose="02020603050405020304" pitchFamily="18" charset="0"/>
            </a:endParaRPr>
          </a:p>
        </p:txBody>
      </p:sp>
      <p:cxnSp>
        <p:nvCxnSpPr>
          <p:cNvPr id="3" name="Straight Connector 2">
            <a:extLst>
              <a:ext uri="{FF2B5EF4-FFF2-40B4-BE49-F238E27FC236}">
                <a16:creationId xmlns:a16="http://schemas.microsoft.com/office/drawing/2014/main" id="{7EB961E7-3412-47D9-8625-DF47EC5D253D}"/>
              </a:ext>
            </a:extLst>
          </p:cNvPr>
          <p:cNvCxnSpPr/>
          <p:nvPr/>
        </p:nvCxnSpPr>
        <p:spPr>
          <a:xfrm>
            <a:off x="371475" y="2513601"/>
            <a:ext cx="11355705"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Hộp Văn bản 16">
            <a:extLst>
              <a:ext uri="{FF2B5EF4-FFF2-40B4-BE49-F238E27FC236}">
                <a16:creationId xmlns:a16="http://schemas.microsoft.com/office/drawing/2014/main" id="{5CDB1D40-1990-4C74-81AB-3BC627BD1AD7}"/>
              </a:ext>
            </a:extLst>
          </p:cNvPr>
          <p:cNvSpPr txBox="1"/>
          <p:nvPr/>
        </p:nvSpPr>
        <p:spPr>
          <a:xfrm>
            <a:off x="418147" y="2612708"/>
            <a:ext cx="11631099" cy="4053482"/>
          </a:xfrm>
          <a:prstGeom prst="rect">
            <a:avLst/>
          </a:prstGeom>
          <a:noFill/>
        </p:spPr>
        <p:txBody>
          <a:bodyPr wrap="square">
            <a:spAutoFit/>
          </a:bodyPr>
          <a:lstStyle/>
          <a:p>
            <a:pPr algn="just">
              <a:lnSpc>
                <a:spcPct val="130000"/>
              </a:lnSpc>
            </a:pPr>
            <a:r>
              <a:rPr lang="en-US" sz="2000" b="1" dirty="0">
                <a:solidFill>
                  <a:srgbClr val="000099"/>
                </a:solidFill>
                <a:latin typeface="Times New Roman" panose="02020603050405020304" pitchFamily="18" charset="0"/>
                <a:cs typeface="Times New Roman" panose="02020603050405020304" pitchFamily="18" charset="0"/>
              </a:rPr>
              <a:t>Quy trình thực hiện</a:t>
            </a:r>
          </a:p>
          <a:p>
            <a:pPr algn="just">
              <a:lnSpc>
                <a:spcPct val="130000"/>
              </a:lnSpc>
            </a:pPr>
            <a:r>
              <a:rPr lang="en-US" sz="2000" b="1" dirty="0">
                <a:solidFill>
                  <a:srgbClr val="000099"/>
                </a:solidFill>
                <a:latin typeface="Times New Roman" panose="02020603050405020304" pitchFamily="18" charset="0"/>
                <a:cs typeface="Times New Roman" panose="02020603050405020304" pitchFamily="18" charset="0"/>
              </a:rPr>
              <a:t>Bước 1: </a:t>
            </a:r>
            <a:r>
              <a:rPr lang="en-US" sz="2000" dirty="0">
                <a:solidFill>
                  <a:srgbClr val="000099"/>
                </a:solidFill>
                <a:latin typeface="Times New Roman" panose="02020603050405020304" pitchFamily="18" charset="0"/>
                <a:cs typeface="Times New Roman" panose="02020603050405020304" pitchFamily="18" charset="0"/>
              </a:rPr>
              <a:t>Cán bộ tuyển sinh trường THCS  thu đơn phúc khảo bài thi nhập vào phần mềm quản lý thi.</a:t>
            </a:r>
          </a:p>
          <a:p>
            <a:pPr algn="just">
              <a:lnSpc>
                <a:spcPct val="130000"/>
              </a:lnSpc>
            </a:pPr>
            <a:r>
              <a:rPr lang="en-US" sz="2000" b="1" dirty="0">
                <a:solidFill>
                  <a:srgbClr val="000099"/>
                </a:solidFill>
                <a:latin typeface="Times New Roman" panose="02020603050405020304" pitchFamily="18" charset="0"/>
                <a:cs typeface="Times New Roman" panose="02020603050405020304" pitchFamily="18" charset="0"/>
              </a:rPr>
              <a:t>Bước 2: </a:t>
            </a:r>
            <a:r>
              <a:rPr lang="en-US" sz="2000" dirty="0">
                <a:solidFill>
                  <a:srgbClr val="000099"/>
                </a:solidFill>
                <a:latin typeface="Times New Roman" panose="02020603050405020304" pitchFamily="18" charset="0"/>
                <a:cs typeface="Times New Roman" panose="02020603050405020304" pitchFamily="18" charset="0"/>
              </a:rPr>
              <a:t>Cán bộ tuyển sinh trường THCS in danh sách thí sinh đề nghị phúc khảo bài thi nộp về Phòng </a:t>
            </a:r>
            <a:r>
              <a:rPr lang="en-US" sz="2000" dirty="0" err="1">
                <a:solidFill>
                  <a:srgbClr val="000099"/>
                </a:solidFill>
                <a:latin typeface="Times New Roman" panose="02020603050405020304" pitchFamily="18" charset="0"/>
                <a:cs typeface="Times New Roman" panose="02020603050405020304" pitchFamily="18" charset="0"/>
              </a:rPr>
              <a:t>GDĐT</a:t>
            </a:r>
            <a:endParaRPr lang="en-US" sz="2000" dirty="0">
              <a:solidFill>
                <a:srgbClr val="000099"/>
              </a:solidFill>
              <a:latin typeface="Times New Roman" panose="02020603050405020304" pitchFamily="18" charset="0"/>
              <a:cs typeface="Times New Roman" panose="02020603050405020304" pitchFamily="18" charset="0"/>
            </a:endParaRPr>
          </a:p>
          <a:p>
            <a:pPr algn="just">
              <a:lnSpc>
                <a:spcPct val="130000"/>
              </a:lnSpc>
            </a:pPr>
            <a:r>
              <a:rPr lang="en-US" sz="2000" b="1" dirty="0">
                <a:solidFill>
                  <a:srgbClr val="000099"/>
                </a:solidFill>
                <a:latin typeface="Times New Roman" panose="02020603050405020304" pitchFamily="18" charset="0"/>
                <a:cs typeface="Times New Roman" panose="02020603050405020304" pitchFamily="18" charset="0"/>
              </a:rPr>
              <a:t>Bước 3: </a:t>
            </a:r>
            <a:r>
              <a:rPr lang="en-US" sz="2000" dirty="0">
                <a:solidFill>
                  <a:srgbClr val="000099"/>
                </a:solidFill>
                <a:latin typeface="Times New Roman" panose="02020603050405020304" pitchFamily="18" charset="0"/>
                <a:cs typeface="Times New Roman" panose="02020603050405020304" pitchFamily="18" charset="0"/>
              </a:rPr>
              <a:t>Phòng </a:t>
            </a:r>
            <a:r>
              <a:rPr lang="en-US" sz="2000" dirty="0" err="1">
                <a:solidFill>
                  <a:srgbClr val="000099"/>
                </a:solidFill>
                <a:latin typeface="Times New Roman" panose="02020603050405020304" pitchFamily="18" charset="0"/>
                <a:cs typeface="Times New Roman" panose="02020603050405020304" pitchFamily="18" charset="0"/>
              </a:rPr>
              <a:t>GDĐT</a:t>
            </a:r>
            <a:r>
              <a:rPr lang="en-US" sz="2000" dirty="0">
                <a:solidFill>
                  <a:srgbClr val="000099"/>
                </a:solidFill>
                <a:latin typeface="Times New Roman" panose="02020603050405020304" pitchFamily="18" charset="0"/>
                <a:cs typeface="Times New Roman" panose="02020603050405020304" pitchFamily="18" charset="0"/>
              </a:rPr>
              <a:t> tổng hợp danh sách thí sinh đề nghị phúc khảo bài thi nộp về Sở </a:t>
            </a:r>
            <a:r>
              <a:rPr lang="en-US" sz="2000" dirty="0" err="1">
                <a:solidFill>
                  <a:srgbClr val="000099"/>
                </a:solidFill>
                <a:latin typeface="Times New Roman" panose="02020603050405020304" pitchFamily="18" charset="0"/>
                <a:cs typeface="Times New Roman" panose="02020603050405020304" pitchFamily="18" charset="0"/>
              </a:rPr>
              <a:t>GDĐT</a:t>
            </a:r>
            <a:r>
              <a:rPr lang="en-US" sz="2000" dirty="0">
                <a:solidFill>
                  <a:srgbClr val="000099"/>
                </a:solidFill>
                <a:latin typeface="Times New Roman" panose="02020603050405020304" pitchFamily="18" charset="0"/>
                <a:cs typeface="Times New Roman" panose="02020603050405020304" pitchFamily="18" charset="0"/>
              </a:rPr>
              <a:t>. </a:t>
            </a:r>
          </a:p>
          <a:p>
            <a:pPr marL="914400" indent="-914400" algn="just">
              <a:lnSpc>
                <a:spcPct val="130000"/>
              </a:lnSpc>
            </a:pPr>
            <a:r>
              <a:rPr lang="en-US" sz="2000" b="1" dirty="0">
                <a:solidFill>
                  <a:srgbClr val="000099"/>
                </a:solidFill>
                <a:latin typeface="Times New Roman" panose="02020603050405020304" pitchFamily="18" charset="0"/>
                <a:cs typeface="Times New Roman" panose="02020603050405020304" pitchFamily="18" charset="0"/>
              </a:rPr>
              <a:t>Bước 4: </a:t>
            </a:r>
            <a:r>
              <a:rPr lang="en-US" sz="2000" dirty="0">
                <a:solidFill>
                  <a:srgbClr val="000099"/>
                </a:solidFill>
                <a:latin typeface="Times New Roman" panose="02020603050405020304" pitchFamily="18" charset="0"/>
                <a:cs typeface="Times New Roman" panose="02020603050405020304" pitchFamily="18" charset="0"/>
              </a:rPr>
              <a:t>Phòng </a:t>
            </a:r>
            <a:r>
              <a:rPr lang="en-US" sz="2000" dirty="0" err="1">
                <a:solidFill>
                  <a:srgbClr val="000099"/>
                </a:solidFill>
                <a:latin typeface="Times New Roman" panose="02020603050405020304" pitchFamily="18" charset="0"/>
                <a:cs typeface="Times New Roman" panose="02020603050405020304" pitchFamily="18" charset="0"/>
              </a:rPr>
              <a:t>GDĐT</a:t>
            </a:r>
            <a:r>
              <a:rPr lang="en-US" sz="2000" dirty="0">
                <a:solidFill>
                  <a:srgbClr val="000099"/>
                </a:solidFill>
                <a:latin typeface="Times New Roman" panose="02020603050405020304" pitchFamily="18" charset="0"/>
                <a:cs typeface="Times New Roman" panose="02020603050405020304" pitchFamily="18" charset="0"/>
              </a:rPr>
              <a:t> </a:t>
            </a:r>
            <a:r>
              <a:rPr lang="en-US" sz="2000" b="1" i="1" dirty="0">
                <a:solidFill>
                  <a:srgbClr val="FF0000"/>
                </a:solidFill>
                <a:latin typeface="Times New Roman" panose="02020603050405020304" pitchFamily="18" charset="0"/>
                <a:cs typeface="Times New Roman" panose="02020603050405020304" pitchFamily="18" charset="0"/>
              </a:rPr>
              <a:t>nhận kết quả phúc khảo từ Sở </a:t>
            </a:r>
            <a:r>
              <a:rPr lang="en-US" sz="2000" b="1" i="1" dirty="0" err="1">
                <a:solidFill>
                  <a:srgbClr val="FF0000"/>
                </a:solidFill>
                <a:latin typeface="Times New Roman" panose="02020603050405020304" pitchFamily="18" charset="0"/>
                <a:cs typeface="Times New Roman" panose="02020603050405020304" pitchFamily="18" charset="0"/>
              </a:rPr>
              <a:t>GDĐT</a:t>
            </a:r>
            <a:r>
              <a:rPr lang="en-US" sz="2000" b="1" i="1" dirty="0">
                <a:solidFill>
                  <a:srgbClr val="FF0000"/>
                </a:solidFill>
                <a:latin typeface="Times New Roman" panose="02020603050405020304" pitchFamily="18" charset="0"/>
                <a:cs typeface="Times New Roman" panose="02020603050405020304" pitchFamily="18" charset="0"/>
              </a:rPr>
              <a:t> bàn giao cho các trường THCS niêm yết </a:t>
            </a:r>
            <a:r>
              <a:rPr lang="en-US" sz="2000" dirty="0">
                <a:solidFill>
                  <a:srgbClr val="000099"/>
                </a:solidFill>
                <a:latin typeface="Times New Roman" panose="02020603050405020304" pitchFamily="18" charset="0"/>
                <a:cs typeface="Times New Roman" panose="02020603050405020304" pitchFamily="18" charset="0"/>
              </a:rPr>
              <a:t>kết quả phúc khảo.</a:t>
            </a:r>
          </a:p>
          <a:p>
            <a:pPr algn="just">
              <a:lnSpc>
                <a:spcPct val="130000"/>
              </a:lnSpc>
            </a:pPr>
            <a:r>
              <a:rPr lang="en-US" sz="2000" b="1" u="sng" dirty="0">
                <a:solidFill>
                  <a:srgbClr val="000099"/>
                </a:solidFill>
                <a:latin typeface="Times New Roman" panose="02020603050405020304" pitchFamily="18" charset="0"/>
                <a:cs typeface="Times New Roman" panose="02020603050405020304" pitchFamily="18" charset="0"/>
              </a:rPr>
              <a:t>Lưu ý:</a:t>
            </a:r>
          </a:p>
          <a:p>
            <a:pPr marL="457200" indent="-457200" algn="just">
              <a:lnSpc>
                <a:spcPct val="130000"/>
              </a:lnSpc>
              <a:buAutoNum type="arabicPeriod"/>
            </a:pPr>
            <a:r>
              <a:rPr lang="en-US" sz="2000" dirty="0">
                <a:solidFill>
                  <a:srgbClr val="000099"/>
                </a:solidFill>
                <a:latin typeface="Times New Roman" panose="02020603050405020304" pitchFamily="18" charset="0"/>
                <a:cs typeface="Times New Roman" panose="02020603050405020304" pitchFamily="18" charset="0"/>
              </a:rPr>
              <a:t>Mọi thí sinh đều có quyền đăng ký phúc khảo bài thi (không có điều kiện). Không thu lệ phí.</a:t>
            </a:r>
          </a:p>
          <a:p>
            <a:pPr marL="457200" indent="-457200" algn="just">
              <a:lnSpc>
                <a:spcPct val="130000"/>
              </a:lnSpc>
              <a:buAutoNum type="arabicPeriod"/>
            </a:pPr>
            <a:r>
              <a:rPr lang="en-US" sz="2000" dirty="0">
                <a:solidFill>
                  <a:srgbClr val="000099"/>
                </a:solidFill>
                <a:latin typeface="Times New Roman" panose="02020603050405020304" pitchFamily="18" charset="0"/>
                <a:cs typeface="Times New Roman" panose="02020603050405020304" pitchFamily="18" charset="0"/>
              </a:rPr>
              <a:t>Thí sinh </a:t>
            </a:r>
            <a:r>
              <a:rPr lang="en-US" sz="2000" b="1" i="1" dirty="0">
                <a:solidFill>
                  <a:srgbClr val="FF0000"/>
                </a:solidFill>
                <a:latin typeface="Times New Roman" panose="02020603050405020304" pitchFamily="18" charset="0"/>
                <a:cs typeface="Times New Roman" panose="02020603050405020304" pitchFamily="18" charset="0"/>
              </a:rPr>
              <a:t>đăng ký phúc khảo bài thi tại trường THCS</a:t>
            </a:r>
          </a:p>
          <a:p>
            <a:pPr marL="457200" indent="-457200" algn="just">
              <a:lnSpc>
                <a:spcPct val="130000"/>
              </a:lnSpc>
              <a:buAutoNum type="arabicPeriod"/>
            </a:pPr>
            <a:r>
              <a:rPr lang="en-US" sz="2000" dirty="0">
                <a:solidFill>
                  <a:srgbClr val="000099"/>
                </a:solidFill>
                <a:latin typeface="Times New Roman" panose="02020603050405020304" pitchFamily="18" charset="0"/>
                <a:cs typeface="Times New Roman" panose="02020603050405020304" pitchFamily="18" charset="0"/>
              </a:rPr>
              <a:t>Đơn đề nghị phúc khảo bài thi lưu trữ tại trường THCS</a:t>
            </a:r>
          </a:p>
        </p:txBody>
      </p:sp>
      <p:grpSp>
        <p:nvGrpSpPr>
          <p:cNvPr id="12" name="Group 11">
            <a:extLst>
              <a:ext uri="{FF2B5EF4-FFF2-40B4-BE49-F238E27FC236}">
                <a16:creationId xmlns:a16="http://schemas.microsoft.com/office/drawing/2014/main" id="{8D70DDB3-2B0D-235B-1053-DC88E1803BA4}"/>
              </a:ext>
            </a:extLst>
          </p:cNvPr>
          <p:cNvGrpSpPr/>
          <p:nvPr/>
        </p:nvGrpSpPr>
        <p:grpSpPr>
          <a:xfrm>
            <a:off x="371475" y="1021051"/>
            <a:ext cx="5619836" cy="1314866"/>
            <a:chOff x="2792902" y="1044200"/>
            <a:chExt cx="5619836" cy="1314866"/>
          </a:xfrm>
        </p:grpSpPr>
        <p:pic>
          <p:nvPicPr>
            <p:cNvPr id="13" name="Picture 12">
              <a:extLst>
                <a:ext uri="{FF2B5EF4-FFF2-40B4-BE49-F238E27FC236}">
                  <a16:creationId xmlns:a16="http://schemas.microsoft.com/office/drawing/2014/main" id="{E8F3F84D-FCD1-FC09-75A1-6419BD081CB6}"/>
                </a:ext>
              </a:extLst>
            </p:cNvPr>
            <p:cNvPicPr>
              <a:picLocks noChangeAspect="1"/>
            </p:cNvPicPr>
            <p:nvPr/>
          </p:nvPicPr>
          <p:blipFill>
            <a:blip r:embed="rId2"/>
            <a:stretch>
              <a:fillRect/>
            </a:stretch>
          </p:blipFill>
          <p:spPr>
            <a:xfrm>
              <a:off x="6665490" y="1044200"/>
              <a:ext cx="1747248" cy="1314866"/>
            </a:xfrm>
            <a:prstGeom prst="rect">
              <a:avLst/>
            </a:prstGeom>
          </p:spPr>
        </p:pic>
        <p:grpSp>
          <p:nvGrpSpPr>
            <p:cNvPr id="14" name="Group 13">
              <a:extLst>
                <a:ext uri="{FF2B5EF4-FFF2-40B4-BE49-F238E27FC236}">
                  <a16:creationId xmlns:a16="http://schemas.microsoft.com/office/drawing/2014/main" id="{73249DBC-EB32-038B-6D08-0ECF0A5FE42C}"/>
                </a:ext>
              </a:extLst>
            </p:cNvPr>
            <p:cNvGrpSpPr/>
            <p:nvPr/>
          </p:nvGrpSpPr>
          <p:grpSpPr>
            <a:xfrm>
              <a:off x="2792902" y="1180096"/>
              <a:ext cx="3489583" cy="1043075"/>
              <a:chOff x="4378634" y="4661722"/>
              <a:chExt cx="3489583" cy="1043075"/>
            </a:xfrm>
          </p:grpSpPr>
          <p:pic>
            <p:nvPicPr>
              <p:cNvPr id="16" name="Picture 15">
                <a:extLst>
                  <a:ext uri="{FF2B5EF4-FFF2-40B4-BE49-F238E27FC236}">
                    <a16:creationId xmlns:a16="http://schemas.microsoft.com/office/drawing/2014/main" id="{3FBDA0A3-27D0-F2EC-742B-3F2C03FD7152}"/>
                  </a:ext>
                </a:extLst>
              </p:cNvPr>
              <p:cNvPicPr>
                <a:picLocks noChangeAspect="1"/>
              </p:cNvPicPr>
              <p:nvPr/>
            </p:nvPicPr>
            <p:blipFill>
              <a:blip r:embed="rId3"/>
              <a:stretch>
                <a:fillRect/>
              </a:stretch>
            </p:blipFill>
            <p:spPr>
              <a:xfrm>
                <a:off x="4451200" y="4743526"/>
                <a:ext cx="3417017" cy="961271"/>
              </a:xfrm>
              <a:prstGeom prst="rect">
                <a:avLst/>
              </a:prstGeom>
            </p:spPr>
          </p:pic>
          <p:sp>
            <p:nvSpPr>
              <p:cNvPr id="18" name="TextBox 17">
                <a:extLst>
                  <a:ext uri="{FF2B5EF4-FFF2-40B4-BE49-F238E27FC236}">
                    <a16:creationId xmlns:a16="http://schemas.microsoft.com/office/drawing/2014/main" id="{7311C315-4094-63D6-2EE7-4A68A38FD376}"/>
                  </a:ext>
                </a:extLst>
              </p:cNvPr>
              <p:cNvSpPr txBox="1"/>
              <p:nvPr/>
            </p:nvSpPr>
            <p:spPr>
              <a:xfrm>
                <a:off x="6191576" y="4661722"/>
                <a:ext cx="920668" cy="307777"/>
              </a:xfrm>
              <a:prstGeom prst="rect">
                <a:avLst/>
              </a:prstGeom>
              <a:noFill/>
            </p:spPr>
            <p:txBody>
              <a:bodyPr wrap="square" rtlCol="0">
                <a:spAutoFit/>
              </a:bodyPr>
              <a:lstStyle/>
              <a:p>
                <a:pPr algn="ctr"/>
                <a:r>
                  <a:rPr lang="en-US" sz="1400" b="1" dirty="0">
                    <a:solidFill>
                      <a:srgbClr val="D24726"/>
                    </a:solidFill>
                  </a:rPr>
                  <a:t>22/6</a:t>
                </a:r>
              </a:p>
            </p:txBody>
          </p:sp>
          <p:sp>
            <p:nvSpPr>
              <p:cNvPr id="19" name="TextBox 18">
                <a:extLst>
                  <a:ext uri="{FF2B5EF4-FFF2-40B4-BE49-F238E27FC236}">
                    <a16:creationId xmlns:a16="http://schemas.microsoft.com/office/drawing/2014/main" id="{92B8A90D-8E9F-50E7-7F2A-3EDDDED84F19}"/>
                  </a:ext>
                </a:extLst>
              </p:cNvPr>
              <p:cNvSpPr txBox="1"/>
              <p:nvPr/>
            </p:nvSpPr>
            <p:spPr>
              <a:xfrm>
                <a:off x="4378634" y="4661722"/>
                <a:ext cx="920668" cy="307777"/>
              </a:xfrm>
              <a:prstGeom prst="rect">
                <a:avLst/>
              </a:prstGeom>
              <a:noFill/>
            </p:spPr>
            <p:txBody>
              <a:bodyPr wrap="square" rtlCol="0">
                <a:spAutoFit/>
              </a:bodyPr>
              <a:lstStyle/>
              <a:p>
                <a:r>
                  <a:rPr lang="en-US" sz="1400" b="1" dirty="0">
                    <a:solidFill>
                      <a:srgbClr val="D24726"/>
                    </a:solidFill>
                  </a:rPr>
                  <a:t>18/6</a:t>
                </a:r>
              </a:p>
            </p:txBody>
          </p:sp>
          <p:sp>
            <p:nvSpPr>
              <p:cNvPr id="20" name="TextBox 19">
                <a:extLst>
                  <a:ext uri="{FF2B5EF4-FFF2-40B4-BE49-F238E27FC236}">
                    <a16:creationId xmlns:a16="http://schemas.microsoft.com/office/drawing/2014/main" id="{54BE0D70-DEBD-944D-A0A2-0F8DC48FC144}"/>
                  </a:ext>
                </a:extLst>
              </p:cNvPr>
              <p:cNvSpPr txBox="1"/>
              <p:nvPr/>
            </p:nvSpPr>
            <p:spPr>
              <a:xfrm>
                <a:off x="4507305" y="4841223"/>
                <a:ext cx="2254172"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5</a:t>
                </a:r>
              </a:p>
            </p:txBody>
          </p:sp>
        </p:grpSp>
      </p:grpSp>
    </p:spTree>
    <p:extLst>
      <p:ext uri="{BB962C8B-B14F-4D97-AF65-F5344CB8AC3E}">
        <p14:creationId xmlns:p14="http://schemas.microsoft.com/office/powerpoint/2010/main" val="158566278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Times New Roman" panose="02020603050405020304" pitchFamily="18" charset="0"/>
                <a:ea typeface="+mj-ea"/>
                <a:cs typeface="Times New Roman" panose="02020603050405020304" pitchFamily="18" charset="0"/>
              </a:rPr>
              <a:t>PHẦN 2. Tiến trình thực hiện công việc theo thời gian</a:t>
            </a:r>
            <a:endParaRPr lang="vi-VN" sz="2400" b="1" dirty="0">
              <a:solidFill>
                <a:schemeClr val="bg1"/>
              </a:solidFill>
              <a:latin typeface="Times New Roman" panose="02020603050405020304" pitchFamily="18" charset="0"/>
              <a:ea typeface="+mj-ea"/>
              <a:cs typeface="Times New Roman" panose="02020603050405020304" pitchFamily="18" charset="0"/>
            </a:endParaRPr>
          </a:p>
        </p:txBody>
      </p:sp>
      <p:cxnSp>
        <p:nvCxnSpPr>
          <p:cNvPr id="3" name="Straight Connector 2">
            <a:extLst>
              <a:ext uri="{FF2B5EF4-FFF2-40B4-BE49-F238E27FC236}">
                <a16:creationId xmlns:a16="http://schemas.microsoft.com/office/drawing/2014/main" id="{7EB961E7-3412-47D9-8625-DF47EC5D253D}"/>
              </a:ext>
            </a:extLst>
          </p:cNvPr>
          <p:cNvCxnSpPr/>
          <p:nvPr/>
        </p:nvCxnSpPr>
        <p:spPr>
          <a:xfrm>
            <a:off x="371475" y="2513601"/>
            <a:ext cx="11355705"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Bảng 11">
            <a:extLst>
              <a:ext uri="{FF2B5EF4-FFF2-40B4-BE49-F238E27FC236}">
                <a16:creationId xmlns:a16="http://schemas.microsoft.com/office/drawing/2014/main" id="{A9CA6991-9878-4331-98B6-D3505C908504}"/>
              </a:ext>
            </a:extLst>
          </p:cNvPr>
          <p:cNvGraphicFramePr>
            <a:graphicFrameLocks noGrp="1"/>
          </p:cNvGraphicFramePr>
          <p:nvPr>
            <p:extLst>
              <p:ext uri="{D42A27DB-BD31-4B8C-83A1-F6EECF244321}">
                <p14:modId xmlns:p14="http://schemas.microsoft.com/office/powerpoint/2010/main" val="1538662082"/>
              </p:ext>
            </p:extLst>
          </p:nvPr>
        </p:nvGraphicFramePr>
        <p:xfrm>
          <a:off x="371475" y="2847372"/>
          <a:ext cx="11277600" cy="3626811"/>
        </p:xfrm>
        <a:graphic>
          <a:graphicData uri="http://schemas.openxmlformats.org/drawingml/2006/table">
            <a:tbl>
              <a:tblPr firstRow="1" bandRow="1">
                <a:tableStyleId>{00A15C55-8517-42AA-B614-E9B94910E393}</a:tableStyleId>
              </a:tblPr>
              <a:tblGrid>
                <a:gridCol w="568618">
                  <a:extLst>
                    <a:ext uri="{9D8B030D-6E8A-4147-A177-3AD203B41FA5}">
                      <a16:colId xmlns:a16="http://schemas.microsoft.com/office/drawing/2014/main" val="2990669625"/>
                    </a:ext>
                  </a:extLst>
                </a:gridCol>
                <a:gridCol w="7676349">
                  <a:extLst>
                    <a:ext uri="{9D8B030D-6E8A-4147-A177-3AD203B41FA5}">
                      <a16:colId xmlns:a16="http://schemas.microsoft.com/office/drawing/2014/main" val="2593247352"/>
                    </a:ext>
                  </a:extLst>
                </a:gridCol>
                <a:gridCol w="1611086">
                  <a:extLst>
                    <a:ext uri="{9D8B030D-6E8A-4147-A177-3AD203B41FA5}">
                      <a16:colId xmlns:a16="http://schemas.microsoft.com/office/drawing/2014/main" val="1480375882"/>
                    </a:ext>
                  </a:extLst>
                </a:gridCol>
                <a:gridCol w="1421547">
                  <a:extLst>
                    <a:ext uri="{9D8B030D-6E8A-4147-A177-3AD203B41FA5}">
                      <a16:colId xmlns:a16="http://schemas.microsoft.com/office/drawing/2014/main" val="3322153019"/>
                    </a:ext>
                  </a:extLst>
                </a:gridCol>
              </a:tblGrid>
              <a:tr h="700731">
                <a:tc>
                  <a:txBody>
                    <a:bodyPr/>
                    <a:lstStyle/>
                    <a:p>
                      <a:pPr algn="ctr"/>
                      <a:r>
                        <a:rPr lang="en-US" dirty="0"/>
                        <a:t>TT</a:t>
                      </a:r>
                    </a:p>
                  </a:txBody>
                  <a:tcPr anchor="ctr"/>
                </a:tc>
                <a:tc>
                  <a:txBody>
                    <a:bodyPr/>
                    <a:lstStyle/>
                    <a:p>
                      <a:pPr algn="ctr"/>
                      <a:r>
                        <a:rPr lang="en-US" dirty="0"/>
                        <a:t>Công</a:t>
                      </a:r>
                      <a:r>
                        <a:rPr lang="en-US" baseline="0" dirty="0"/>
                        <a:t> việc</a:t>
                      </a:r>
                      <a:endParaRPr lang="en-US" dirty="0"/>
                    </a:p>
                  </a:txBody>
                  <a:tcPr/>
                </a:tc>
                <a:tc>
                  <a:txBody>
                    <a:bodyPr/>
                    <a:lstStyle/>
                    <a:p>
                      <a:pPr algn="ctr"/>
                      <a:r>
                        <a:rPr lang="en-US"/>
                        <a:t>Thời</a:t>
                      </a:r>
                      <a:r>
                        <a:rPr lang="en-US" baseline="0"/>
                        <a:t> gian</a:t>
                      </a:r>
                      <a:endParaRPr lang="en-US"/>
                    </a:p>
                  </a:txBody>
                  <a:tcPr/>
                </a:tc>
                <a:tc>
                  <a:txBody>
                    <a:bodyPr/>
                    <a:lstStyle/>
                    <a:p>
                      <a:pPr algn="ctr"/>
                      <a:r>
                        <a:rPr lang="en-US" dirty="0"/>
                        <a:t>Thực</a:t>
                      </a:r>
                      <a:r>
                        <a:rPr lang="en-US" baseline="0" dirty="0"/>
                        <a:t> hiện</a:t>
                      </a:r>
                      <a:endParaRPr lang="en-US" dirty="0"/>
                    </a:p>
                  </a:txBody>
                  <a:tcPr/>
                </a:tc>
                <a:extLst>
                  <a:ext uri="{0D108BD9-81ED-4DB2-BD59-A6C34878D82A}">
                    <a16:rowId xmlns:a16="http://schemas.microsoft.com/office/drawing/2014/main" val="1961013148"/>
                  </a:ext>
                </a:extLst>
              </a:tr>
              <a:tr h="738776">
                <a:tc>
                  <a:txBody>
                    <a:bodyPr/>
                    <a:lstStyle/>
                    <a:p>
                      <a:pPr algn="ctr"/>
                      <a:r>
                        <a:rPr lang="en-US" sz="2400" dirty="0">
                          <a:solidFill>
                            <a:srgbClr val="000099"/>
                          </a:solidFill>
                        </a:rPr>
                        <a:t>1</a:t>
                      </a:r>
                    </a:p>
                  </a:txBody>
                  <a:tcPr anchor="ctr"/>
                </a:tc>
                <a:tc>
                  <a:txBody>
                    <a:bodyPr/>
                    <a:lstStyle/>
                    <a:p>
                      <a:r>
                        <a:rPr lang="en-US" sz="2400" baseline="0" dirty="0">
                          <a:solidFill>
                            <a:srgbClr val="000099"/>
                          </a:solidFill>
                        </a:rPr>
                        <a:t>Nhận đơn đăng ký phúc khảo bài thi, cập nhật vào phần mềm quản lý thi</a:t>
                      </a:r>
                    </a:p>
                  </a:txBody>
                  <a:tcPr anchor="ctr"/>
                </a:tc>
                <a:tc>
                  <a:txBody>
                    <a:bodyPr/>
                    <a:lstStyle/>
                    <a:p>
                      <a:pPr algn="ctr"/>
                      <a:r>
                        <a:rPr lang="en-US" sz="2400" dirty="0">
                          <a:solidFill>
                            <a:srgbClr val="000099"/>
                          </a:solidFill>
                        </a:rPr>
                        <a:t>Dự</a:t>
                      </a:r>
                      <a:r>
                        <a:rPr lang="en-US" sz="2400" baseline="0" dirty="0">
                          <a:solidFill>
                            <a:srgbClr val="000099"/>
                          </a:solidFill>
                        </a:rPr>
                        <a:t> kiến</a:t>
                      </a:r>
                    </a:p>
                    <a:p>
                      <a:pPr algn="ctr"/>
                      <a:r>
                        <a:rPr lang="en-US" sz="2400" baseline="0" dirty="0">
                          <a:solidFill>
                            <a:srgbClr val="000099"/>
                          </a:solidFill>
                        </a:rPr>
                        <a:t>18-20/6</a:t>
                      </a:r>
                      <a:endParaRPr lang="en-US" sz="2400" dirty="0">
                        <a:solidFill>
                          <a:srgbClr val="000099"/>
                        </a:solidFill>
                      </a:endParaRPr>
                    </a:p>
                  </a:txBody>
                  <a:tcPr anchor="ctr"/>
                </a:tc>
                <a:tc>
                  <a:txBody>
                    <a:bodyPr/>
                    <a:lstStyle/>
                    <a:p>
                      <a:pPr algn="ctr"/>
                      <a:r>
                        <a:rPr lang="en-US" sz="2400" dirty="0">
                          <a:solidFill>
                            <a:srgbClr val="000099"/>
                          </a:solidFill>
                        </a:rPr>
                        <a:t>THCS</a:t>
                      </a:r>
                    </a:p>
                    <a:p>
                      <a:pPr algn="ctr"/>
                      <a:r>
                        <a:rPr lang="en-US" sz="2400" dirty="0">
                          <a:solidFill>
                            <a:srgbClr val="000099"/>
                          </a:solidFill>
                        </a:rPr>
                        <a:t>PGD</a:t>
                      </a:r>
                    </a:p>
                  </a:txBody>
                  <a:tcPr anchor="ctr"/>
                </a:tc>
                <a:extLst>
                  <a:ext uri="{0D108BD9-81ED-4DB2-BD59-A6C34878D82A}">
                    <a16:rowId xmlns:a16="http://schemas.microsoft.com/office/drawing/2014/main" val="3636932485"/>
                  </a:ext>
                </a:extLst>
              </a:tr>
              <a:tr h="738776">
                <a:tc>
                  <a:txBody>
                    <a:bodyPr/>
                    <a:lstStyle/>
                    <a:p>
                      <a:pPr algn="ctr"/>
                      <a:r>
                        <a:rPr lang="en-US" sz="2400">
                          <a:solidFill>
                            <a:srgbClr val="000099"/>
                          </a:solidFill>
                        </a:rPr>
                        <a:t>2</a:t>
                      </a:r>
                    </a:p>
                  </a:txBody>
                  <a:tcPr anchor="ctr"/>
                </a:tc>
                <a:tc>
                  <a:txBody>
                    <a:bodyPr/>
                    <a:lstStyle/>
                    <a:p>
                      <a:r>
                        <a:rPr lang="en-US" sz="2400" dirty="0">
                          <a:solidFill>
                            <a:srgbClr val="000099"/>
                          </a:solidFill>
                        </a:rPr>
                        <a:t>Nộp</a:t>
                      </a:r>
                      <a:r>
                        <a:rPr lang="en-US" sz="2400" baseline="0" dirty="0">
                          <a:solidFill>
                            <a:srgbClr val="000099"/>
                          </a:solidFill>
                        </a:rPr>
                        <a:t> danh sách thí sinh đề nghị phúc khảo về Phòng </a:t>
                      </a:r>
                      <a:r>
                        <a:rPr lang="en-US" sz="2400" baseline="0" dirty="0" err="1">
                          <a:solidFill>
                            <a:srgbClr val="000099"/>
                          </a:solidFill>
                        </a:rPr>
                        <a:t>GDĐT</a:t>
                      </a:r>
                      <a:endParaRPr lang="en-US" sz="2400" dirty="0">
                        <a:solidFill>
                          <a:srgbClr val="000099"/>
                        </a:solidFill>
                      </a:endParaRPr>
                    </a:p>
                  </a:txBody>
                  <a:tcPr anchor="ctr"/>
                </a:tc>
                <a:tc>
                  <a:txBody>
                    <a:bodyPr/>
                    <a:lstStyle/>
                    <a:p>
                      <a:pPr algn="ctr"/>
                      <a:r>
                        <a:rPr lang="en-US" sz="2400" dirty="0">
                          <a:solidFill>
                            <a:srgbClr val="000099"/>
                          </a:solidFill>
                        </a:rPr>
                        <a:t>20/6</a:t>
                      </a:r>
                    </a:p>
                  </a:txBody>
                  <a:tcPr anchor="ctr"/>
                </a:tc>
                <a:tc>
                  <a:txBody>
                    <a:bodyPr/>
                    <a:lstStyle/>
                    <a:p>
                      <a:pPr algn="ctr"/>
                      <a:r>
                        <a:rPr lang="en-US" sz="2400" dirty="0">
                          <a:solidFill>
                            <a:srgbClr val="000099"/>
                          </a:solidFill>
                        </a:rPr>
                        <a:t>THCS</a:t>
                      </a:r>
                    </a:p>
                    <a:p>
                      <a:pPr algn="ctr"/>
                      <a:r>
                        <a:rPr lang="en-US" sz="2400" dirty="0">
                          <a:solidFill>
                            <a:srgbClr val="000099"/>
                          </a:solidFill>
                        </a:rPr>
                        <a:t>PGD</a:t>
                      </a:r>
                    </a:p>
                  </a:txBody>
                  <a:tcPr anchor="ctr"/>
                </a:tc>
                <a:extLst>
                  <a:ext uri="{0D108BD9-81ED-4DB2-BD59-A6C34878D82A}">
                    <a16:rowId xmlns:a16="http://schemas.microsoft.com/office/drawing/2014/main" val="6894273"/>
                  </a:ext>
                </a:extLst>
              </a:tr>
              <a:tr h="738776">
                <a:tc>
                  <a:txBody>
                    <a:bodyPr/>
                    <a:lstStyle/>
                    <a:p>
                      <a:pPr algn="ctr"/>
                      <a:r>
                        <a:rPr lang="en-US" sz="2400">
                          <a:solidFill>
                            <a:srgbClr val="000099"/>
                          </a:solidFill>
                        </a:rPr>
                        <a:t>3</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99"/>
                          </a:solidFill>
                        </a:rPr>
                        <a:t>Nộp</a:t>
                      </a:r>
                      <a:r>
                        <a:rPr lang="en-US" sz="2400" baseline="0" dirty="0">
                          <a:solidFill>
                            <a:srgbClr val="000099"/>
                          </a:solidFill>
                        </a:rPr>
                        <a:t> danh sách thí sinh đề nghị phúc khảo về Sở </a:t>
                      </a:r>
                      <a:r>
                        <a:rPr lang="en-US" sz="2400" baseline="0" dirty="0" err="1">
                          <a:solidFill>
                            <a:srgbClr val="000099"/>
                          </a:solidFill>
                        </a:rPr>
                        <a:t>GDĐT</a:t>
                      </a:r>
                      <a:endParaRPr lang="en-US" sz="2400" baseline="0" dirty="0">
                        <a:solidFill>
                          <a:srgbClr val="000099"/>
                        </a:solidFill>
                      </a:endParaRPr>
                    </a:p>
                  </a:txBody>
                  <a:tcPr anchor="ctr"/>
                </a:tc>
                <a:tc>
                  <a:txBody>
                    <a:bodyPr/>
                    <a:lstStyle/>
                    <a:p>
                      <a:pPr algn="ctr"/>
                      <a:r>
                        <a:rPr lang="en-US" sz="2400" dirty="0">
                          <a:solidFill>
                            <a:srgbClr val="000099"/>
                          </a:solidFill>
                        </a:rPr>
                        <a:t>Sáng 21/6</a:t>
                      </a:r>
                    </a:p>
                  </a:txBody>
                  <a:tcPr anchor="ctr"/>
                </a:tc>
                <a:tc>
                  <a:txBody>
                    <a:bodyPr/>
                    <a:lstStyle/>
                    <a:p>
                      <a:pPr algn="ctr"/>
                      <a:r>
                        <a:rPr lang="en-US" sz="2400" dirty="0">
                          <a:solidFill>
                            <a:srgbClr val="000099"/>
                          </a:solidFill>
                        </a:rPr>
                        <a:t>PGD</a:t>
                      </a:r>
                    </a:p>
                    <a:p>
                      <a:pPr algn="ctr"/>
                      <a:r>
                        <a:rPr lang="en-US" sz="2400" dirty="0">
                          <a:solidFill>
                            <a:srgbClr val="000099"/>
                          </a:solidFill>
                        </a:rPr>
                        <a:t>SGD</a:t>
                      </a:r>
                    </a:p>
                  </a:txBody>
                  <a:tcPr anchor="ctr"/>
                </a:tc>
                <a:extLst>
                  <a:ext uri="{0D108BD9-81ED-4DB2-BD59-A6C34878D82A}">
                    <a16:rowId xmlns:a16="http://schemas.microsoft.com/office/drawing/2014/main" val="916961460"/>
                  </a:ext>
                </a:extLst>
              </a:tr>
              <a:tr h="428021">
                <a:tc>
                  <a:txBody>
                    <a:bodyPr/>
                    <a:lstStyle/>
                    <a:p>
                      <a:pPr algn="ctr"/>
                      <a:r>
                        <a:rPr lang="en-US" sz="2400">
                          <a:solidFill>
                            <a:srgbClr val="000099"/>
                          </a:solidFill>
                        </a:rPr>
                        <a:t>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solidFill>
                            <a:srgbClr val="000099"/>
                          </a:solidFill>
                        </a:rPr>
                        <a:t>Công bố kết quả phúc khảo</a:t>
                      </a:r>
                    </a:p>
                  </a:txBody>
                  <a:tcPr anchor="ctr"/>
                </a:tc>
                <a:tc>
                  <a:txBody>
                    <a:bodyPr/>
                    <a:lstStyle/>
                    <a:p>
                      <a:pPr algn="ctr"/>
                      <a:r>
                        <a:rPr lang="en-US" sz="2400" dirty="0">
                          <a:solidFill>
                            <a:srgbClr val="000099"/>
                          </a:solidFill>
                        </a:rPr>
                        <a:t>23/6</a:t>
                      </a:r>
                    </a:p>
                  </a:txBody>
                  <a:tcPr anchor="ctr"/>
                </a:tc>
                <a:tc>
                  <a:txBody>
                    <a:bodyPr/>
                    <a:lstStyle/>
                    <a:p>
                      <a:pPr algn="ctr"/>
                      <a:r>
                        <a:rPr lang="en-US" sz="2400" dirty="0">
                          <a:solidFill>
                            <a:srgbClr val="000099"/>
                          </a:solidFill>
                        </a:rPr>
                        <a:t>SGD</a:t>
                      </a:r>
                    </a:p>
                  </a:txBody>
                  <a:tcPr anchor="ctr"/>
                </a:tc>
                <a:extLst>
                  <a:ext uri="{0D108BD9-81ED-4DB2-BD59-A6C34878D82A}">
                    <a16:rowId xmlns:a16="http://schemas.microsoft.com/office/drawing/2014/main" val="565969261"/>
                  </a:ext>
                </a:extLst>
              </a:tr>
            </a:tbl>
          </a:graphicData>
        </a:graphic>
      </p:graphicFrame>
      <p:grpSp>
        <p:nvGrpSpPr>
          <p:cNvPr id="13" name="Group 12">
            <a:extLst>
              <a:ext uri="{FF2B5EF4-FFF2-40B4-BE49-F238E27FC236}">
                <a16:creationId xmlns:a16="http://schemas.microsoft.com/office/drawing/2014/main" id="{575EA36C-8F45-553C-C7A6-99BB4495AFA6}"/>
              </a:ext>
            </a:extLst>
          </p:cNvPr>
          <p:cNvGrpSpPr/>
          <p:nvPr/>
        </p:nvGrpSpPr>
        <p:grpSpPr>
          <a:xfrm>
            <a:off x="371475" y="1021051"/>
            <a:ext cx="5619836" cy="1314866"/>
            <a:chOff x="2792902" y="1044200"/>
            <a:chExt cx="5619836" cy="1314866"/>
          </a:xfrm>
        </p:grpSpPr>
        <p:pic>
          <p:nvPicPr>
            <p:cNvPr id="14" name="Picture 13">
              <a:extLst>
                <a:ext uri="{FF2B5EF4-FFF2-40B4-BE49-F238E27FC236}">
                  <a16:creationId xmlns:a16="http://schemas.microsoft.com/office/drawing/2014/main" id="{E5DC4F31-CF64-1756-4CFD-D91301FE7280}"/>
                </a:ext>
              </a:extLst>
            </p:cNvPr>
            <p:cNvPicPr>
              <a:picLocks noChangeAspect="1"/>
            </p:cNvPicPr>
            <p:nvPr/>
          </p:nvPicPr>
          <p:blipFill>
            <a:blip r:embed="rId3"/>
            <a:stretch>
              <a:fillRect/>
            </a:stretch>
          </p:blipFill>
          <p:spPr>
            <a:xfrm>
              <a:off x="6665490" y="1044200"/>
              <a:ext cx="1747248" cy="1314866"/>
            </a:xfrm>
            <a:prstGeom prst="rect">
              <a:avLst/>
            </a:prstGeom>
          </p:spPr>
        </p:pic>
        <p:grpSp>
          <p:nvGrpSpPr>
            <p:cNvPr id="16" name="Group 15">
              <a:extLst>
                <a:ext uri="{FF2B5EF4-FFF2-40B4-BE49-F238E27FC236}">
                  <a16:creationId xmlns:a16="http://schemas.microsoft.com/office/drawing/2014/main" id="{7A5B52D8-2655-73D2-CE65-7D52DEF9002F}"/>
                </a:ext>
              </a:extLst>
            </p:cNvPr>
            <p:cNvGrpSpPr/>
            <p:nvPr/>
          </p:nvGrpSpPr>
          <p:grpSpPr>
            <a:xfrm>
              <a:off x="2792902" y="1180096"/>
              <a:ext cx="3489583" cy="1043075"/>
              <a:chOff x="4378634" y="4661722"/>
              <a:chExt cx="3489583" cy="1043075"/>
            </a:xfrm>
          </p:grpSpPr>
          <p:pic>
            <p:nvPicPr>
              <p:cNvPr id="17" name="Picture 16">
                <a:extLst>
                  <a:ext uri="{FF2B5EF4-FFF2-40B4-BE49-F238E27FC236}">
                    <a16:creationId xmlns:a16="http://schemas.microsoft.com/office/drawing/2014/main" id="{7C6DB21B-D135-EF47-5333-409315B37786}"/>
                  </a:ext>
                </a:extLst>
              </p:cNvPr>
              <p:cNvPicPr>
                <a:picLocks noChangeAspect="1"/>
              </p:cNvPicPr>
              <p:nvPr/>
            </p:nvPicPr>
            <p:blipFill>
              <a:blip r:embed="rId4"/>
              <a:stretch>
                <a:fillRect/>
              </a:stretch>
            </p:blipFill>
            <p:spPr>
              <a:xfrm>
                <a:off x="4451200" y="4743526"/>
                <a:ext cx="3417017" cy="961271"/>
              </a:xfrm>
              <a:prstGeom prst="rect">
                <a:avLst/>
              </a:prstGeom>
            </p:spPr>
          </p:pic>
          <p:sp>
            <p:nvSpPr>
              <p:cNvPr id="18" name="TextBox 17">
                <a:extLst>
                  <a:ext uri="{FF2B5EF4-FFF2-40B4-BE49-F238E27FC236}">
                    <a16:creationId xmlns:a16="http://schemas.microsoft.com/office/drawing/2014/main" id="{37A40D93-5FD3-0ED6-E5A6-E093A4DEEE79}"/>
                  </a:ext>
                </a:extLst>
              </p:cNvPr>
              <p:cNvSpPr txBox="1"/>
              <p:nvPr/>
            </p:nvSpPr>
            <p:spPr>
              <a:xfrm>
                <a:off x="6191576" y="4661722"/>
                <a:ext cx="920668" cy="307777"/>
              </a:xfrm>
              <a:prstGeom prst="rect">
                <a:avLst/>
              </a:prstGeom>
              <a:noFill/>
            </p:spPr>
            <p:txBody>
              <a:bodyPr wrap="square" rtlCol="0">
                <a:spAutoFit/>
              </a:bodyPr>
              <a:lstStyle/>
              <a:p>
                <a:pPr algn="ctr"/>
                <a:r>
                  <a:rPr lang="en-US" sz="1400" b="1" dirty="0">
                    <a:solidFill>
                      <a:srgbClr val="D24726"/>
                    </a:solidFill>
                  </a:rPr>
                  <a:t>22/6</a:t>
                </a:r>
              </a:p>
            </p:txBody>
          </p:sp>
          <p:sp>
            <p:nvSpPr>
              <p:cNvPr id="19" name="TextBox 18">
                <a:extLst>
                  <a:ext uri="{FF2B5EF4-FFF2-40B4-BE49-F238E27FC236}">
                    <a16:creationId xmlns:a16="http://schemas.microsoft.com/office/drawing/2014/main" id="{BDE6FE64-7B6F-9F5A-31CC-F5F0F4DAE4FF}"/>
                  </a:ext>
                </a:extLst>
              </p:cNvPr>
              <p:cNvSpPr txBox="1"/>
              <p:nvPr/>
            </p:nvSpPr>
            <p:spPr>
              <a:xfrm>
                <a:off x="4378634" y="4661722"/>
                <a:ext cx="920668" cy="307777"/>
              </a:xfrm>
              <a:prstGeom prst="rect">
                <a:avLst/>
              </a:prstGeom>
              <a:noFill/>
            </p:spPr>
            <p:txBody>
              <a:bodyPr wrap="square" rtlCol="0">
                <a:spAutoFit/>
              </a:bodyPr>
              <a:lstStyle/>
              <a:p>
                <a:r>
                  <a:rPr lang="en-US" sz="1400" b="1" dirty="0">
                    <a:solidFill>
                      <a:srgbClr val="D24726"/>
                    </a:solidFill>
                  </a:rPr>
                  <a:t>18/6</a:t>
                </a:r>
              </a:p>
            </p:txBody>
          </p:sp>
          <p:sp>
            <p:nvSpPr>
              <p:cNvPr id="20" name="TextBox 19">
                <a:extLst>
                  <a:ext uri="{FF2B5EF4-FFF2-40B4-BE49-F238E27FC236}">
                    <a16:creationId xmlns:a16="http://schemas.microsoft.com/office/drawing/2014/main" id="{D6297734-FEA5-C940-CB0D-46CD7543313F}"/>
                  </a:ext>
                </a:extLst>
              </p:cNvPr>
              <p:cNvSpPr txBox="1"/>
              <p:nvPr/>
            </p:nvSpPr>
            <p:spPr>
              <a:xfrm>
                <a:off x="4507305" y="4841223"/>
                <a:ext cx="2254172"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5</a:t>
                </a:r>
              </a:p>
            </p:txBody>
          </p:sp>
        </p:grpSp>
      </p:grpSp>
    </p:spTree>
    <p:extLst>
      <p:ext uri="{BB962C8B-B14F-4D97-AF65-F5344CB8AC3E}">
        <p14:creationId xmlns:p14="http://schemas.microsoft.com/office/powerpoint/2010/main" val="151105765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defRPr/>
            </a:pPr>
            <a:r>
              <a:rPr lang="en-US" sz="2400" b="1" dirty="0">
                <a:solidFill>
                  <a:schemeClr val="bg1"/>
                </a:solidFill>
                <a:latin typeface="Times New Roman" panose="02020603050405020304" pitchFamily="18" charset="0"/>
                <a:ea typeface="+mj-ea"/>
                <a:cs typeface="Times New Roman" panose="02020603050405020304" pitchFamily="18" charset="0"/>
              </a:rPr>
              <a:t>PHẦN 1. </a:t>
            </a:r>
            <a:r>
              <a:rPr lang="en-US" sz="2400" b="1" kern="1200" dirty="0">
                <a:solidFill>
                  <a:schemeClr val="bg1"/>
                </a:solidFill>
                <a:latin typeface="Times New Roman" panose="02020603050405020304" pitchFamily="18" charset="0"/>
                <a:cs typeface="Times New Roman" panose="02020603050405020304" pitchFamily="18" charset="0"/>
              </a:rPr>
              <a:t>Một số điểm mới trong kỳ thi TS năm 2023-2024</a:t>
            </a:r>
            <a:endParaRPr lang="en-US" sz="2400" dirty="0">
              <a:solidFill>
                <a:schemeClr val="bg1"/>
              </a:solidFill>
            </a:endParaRPr>
          </a:p>
        </p:txBody>
      </p:sp>
      <p:sp>
        <p:nvSpPr>
          <p:cNvPr id="42" name="Rectangle 3">
            <a:extLst>
              <a:ext uri="{FF2B5EF4-FFF2-40B4-BE49-F238E27FC236}">
                <a16:creationId xmlns:a16="http://schemas.microsoft.com/office/drawing/2014/main" id="{C4973B2C-6848-4018-AE29-D126443F7895}"/>
              </a:ext>
            </a:extLst>
          </p:cNvPr>
          <p:cNvSpPr txBox="1">
            <a:spLocks noChangeArrowheads="1"/>
          </p:cNvSpPr>
          <p:nvPr/>
        </p:nvSpPr>
        <p:spPr>
          <a:xfrm>
            <a:off x="519441" y="1200239"/>
            <a:ext cx="11153118" cy="5015366"/>
          </a:xfrm>
          <a:prstGeom prst="rect">
            <a:avLst/>
          </a:prstGeom>
        </p:spPr>
        <p:txBody>
          <a:bodyPr vert="horz" lIns="45720" tIns="45720" rIns="45720" bIns="45720" rtlCol="0">
            <a:normAutofit fontScale="5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fontAlgn="auto">
              <a:lnSpc>
                <a:spcPct val="110000"/>
              </a:lnSpc>
              <a:spcBef>
                <a:spcPts val="600"/>
              </a:spcBef>
              <a:spcAft>
                <a:spcPts val="0"/>
              </a:spcAft>
              <a:buNone/>
            </a:pPr>
            <a:r>
              <a:rPr lang="en-US" altLang="vi-VN" sz="3600" b="1" dirty="0">
                <a:solidFill>
                  <a:srgbClr val="FF0000"/>
                </a:solidFill>
                <a:latin typeface="Times New Roman" panose="02020603050405020304" pitchFamily="18" charset="0"/>
                <a:cs typeface="Times New Roman" panose="02020603050405020304" pitchFamily="18" charset="0"/>
              </a:rPr>
              <a:t>1. Thi môn ngoại ngữ đại trà:</a:t>
            </a:r>
            <a:r>
              <a:rPr lang="en-US" altLang="vi-VN" sz="3600" b="1" dirty="0">
                <a:solidFill>
                  <a:srgbClr val="000099"/>
                </a:solidFill>
                <a:latin typeface="Times New Roman" panose="02020603050405020304" pitchFamily="18" charset="0"/>
                <a:cs typeface="Times New Roman" panose="02020603050405020304" pitchFamily="18" charset="0"/>
              </a:rPr>
              <a:t> 60 phút, thi trắc nghiệm</a:t>
            </a:r>
          </a:p>
          <a:p>
            <a:pPr algn="just" fontAlgn="auto">
              <a:lnSpc>
                <a:spcPct val="110000"/>
              </a:lnSpc>
              <a:spcBef>
                <a:spcPts val="600"/>
              </a:spcBef>
              <a:spcAft>
                <a:spcPts val="0"/>
              </a:spcAft>
              <a:buNone/>
            </a:pPr>
            <a:endParaRPr lang="en-US" altLang="vi-VN" sz="3600" b="1" dirty="0">
              <a:solidFill>
                <a:srgbClr val="000099"/>
              </a:solidFill>
              <a:latin typeface="Times New Roman" panose="02020603050405020304" pitchFamily="18" charset="0"/>
              <a:cs typeface="Times New Roman" panose="02020603050405020304" pitchFamily="18" charset="0"/>
            </a:endParaRPr>
          </a:p>
          <a:p>
            <a:pPr algn="just" fontAlgn="auto">
              <a:lnSpc>
                <a:spcPct val="110000"/>
              </a:lnSpc>
              <a:spcBef>
                <a:spcPts val="600"/>
              </a:spcBef>
              <a:spcAft>
                <a:spcPts val="0"/>
              </a:spcAft>
              <a:buNone/>
            </a:pPr>
            <a:r>
              <a:rPr lang="en-US" altLang="vi-VN" sz="3600" b="1" dirty="0">
                <a:solidFill>
                  <a:srgbClr val="000099"/>
                </a:solidFill>
                <a:latin typeface="Times New Roman" panose="02020603050405020304" pitchFamily="18" charset="0"/>
                <a:cs typeface="Times New Roman" panose="02020603050405020304" pitchFamily="18" charset="0"/>
              </a:rPr>
              <a:t>2</a:t>
            </a:r>
            <a:r>
              <a:rPr lang="vi-VN" altLang="vi-VN" sz="3600" b="1" dirty="0">
                <a:solidFill>
                  <a:srgbClr val="000099"/>
                </a:solidFill>
                <a:latin typeface="Times New Roman" panose="02020603050405020304" pitchFamily="18" charset="0"/>
                <a:cs typeface="Times New Roman" panose="02020603050405020304" pitchFamily="18" charset="0"/>
              </a:rPr>
              <a:t>.</a:t>
            </a:r>
            <a:r>
              <a:rPr lang="en-US" altLang="vi-VN" sz="3600" b="1" dirty="0">
                <a:solidFill>
                  <a:srgbClr val="000099"/>
                </a:solidFill>
                <a:latin typeface="Times New Roman" panose="02020603050405020304" pitchFamily="18" charset="0"/>
                <a:cs typeface="Times New Roman" panose="02020603050405020304" pitchFamily="18" charset="0"/>
              </a:rPr>
              <a:t> Xét tuyển lớp không chuyên tự nhiên </a:t>
            </a:r>
            <a:r>
              <a:rPr lang="en-US" altLang="vi-VN" sz="3600" dirty="0">
                <a:solidFill>
                  <a:srgbClr val="000099"/>
                </a:solidFill>
                <a:latin typeface="Times New Roman" panose="02020603050405020304" pitchFamily="18" charset="0"/>
                <a:cs typeface="Times New Roman" panose="02020603050405020304" pitchFamily="18" charset="0"/>
              </a:rPr>
              <a:t>(90 học sinh)</a:t>
            </a:r>
            <a:endParaRPr lang="vi-VN" altLang="vi-VN" sz="3600" dirty="0">
              <a:solidFill>
                <a:srgbClr val="000099"/>
              </a:solidFill>
              <a:latin typeface="Times New Roman" panose="02020603050405020304" pitchFamily="18" charset="0"/>
              <a:cs typeface="Times New Roman" panose="02020603050405020304" pitchFamily="18" charset="0"/>
            </a:endParaRPr>
          </a:p>
          <a:p>
            <a:pPr marL="231775" indent="-231775" algn="just" fontAlgn="auto">
              <a:lnSpc>
                <a:spcPct val="130000"/>
              </a:lnSpc>
              <a:spcBef>
                <a:spcPts val="600"/>
              </a:spcBef>
              <a:spcAft>
                <a:spcPts val="0"/>
              </a:spcAft>
              <a:buNone/>
            </a:pPr>
            <a:r>
              <a:rPr lang="en-US" altLang="vi-VN" sz="3400" dirty="0">
                <a:solidFill>
                  <a:srgbClr val="000099"/>
                </a:solidFill>
                <a:latin typeface="Times New Roman" panose="02020603050405020304" pitchFamily="18" charset="0"/>
                <a:cs typeface="Times New Roman" panose="02020603050405020304" pitchFamily="18" charset="0"/>
              </a:rPr>
              <a:t>+ 45 học sinh lấy từ cao đến thấp những học sinh có điểm xét tuyển không chuyên tự nhiên (Toán). (chỉ xét với các thí sinh không đỗ chuyên Toán, Tin);</a:t>
            </a:r>
          </a:p>
          <a:p>
            <a:pPr marL="231775" indent="-231775" algn="just" fontAlgn="auto">
              <a:lnSpc>
                <a:spcPct val="130000"/>
              </a:lnSpc>
              <a:spcBef>
                <a:spcPts val="600"/>
              </a:spcBef>
              <a:spcAft>
                <a:spcPts val="0"/>
              </a:spcAft>
              <a:buNone/>
            </a:pPr>
            <a:r>
              <a:rPr lang="en-US" altLang="vi-VN" sz="3400" dirty="0">
                <a:solidFill>
                  <a:srgbClr val="000099"/>
                </a:solidFill>
                <a:latin typeface="Times New Roman" panose="02020603050405020304" pitchFamily="18" charset="0"/>
                <a:cs typeface="Times New Roman" panose="02020603050405020304" pitchFamily="18" charset="0"/>
              </a:rPr>
              <a:t>+ 15 học sinh lấy từ cao đến thấp những học sinh có điểm xét tuyển không chuyên tự nhiên (Vật lý);</a:t>
            </a:r>
          </a:p>
          <a:p>
            <a:pPr marL="231775" indent="-231775" algn="just" fontAlgn="auto">
              <a:lnSpc>
                <a:spcPct val="130000"/>
              </a:lnSpc>
              <a:spcBef>
                <a:spcPts val="600"/>
              </a:spcBef>
              <a:spcAft>
                <a:spcPts val="0"/>
              </a:spcAft>
              <a:buNone/>
            </a:pPr>
            <a:r>
              <a:rPr lang="en-US" altLang="vi-VN" sz="3400" dirty="0">
                <a:solidFill>
                  <a:srgbClr val="000099"/>
                </a:solidFill>
                <a:latin typeface="Times New Roman" panose="02020603050405020304" pitchFamily="18" charset="0"/>
                <a:cs typeface="Times New Roman" panose="02020603050405020304" pitchFamily="18" charset="0"/>
              </a:rPr>
              <a:t>+ 15 học sinh lấy từ cao đến thấp những học sinh có điểm xét tuyển không chuyên tự nhiên (Hóa học);</a:t>
            </a:r>
          </a:p>
          <a:p>
            <a:pPr marL="231775" indent="-231775" algn="just" fontAlgn="auto">
              <a:lnSpc>
                <a:spcPct val="130000"/>
              </a:lnSpc>
              <a:spcBef>
                <a:spcPts val="600"/>
              </a:spcBef>
              <a:spcAft>
                <a:spcPts val="0"/>
              </a:spcAft>
              <a:buNone/>
            </a:pPr>
            <a:r>
              <a:rPr lang="en-US" altLang="vi-VN" sz="3400" dirty="0">
                <a:solidFill>
                  <a:srgbClr val="000099"/>
                </a:solidFill>
                <a:latin typeface="Times New Roman" panose="02020603050405020304" pitchFamily="18" charset="0"/>
                <a:cs typeface="Times New Roman" panose="02020603050405020304" pitchFamily="18" charset="0"/>
              </a:rPr>
              <a:t>+ 15 học sinh lấy từ cao đến thấp những học sinh có điểm xét tuyển không chuyên tự nhiên (Sinh học);</a:t>
            </a:r>
          </a:p>
          <a:p>
            <a:pPr marL="0" indent="0" algn="just" fontAlgn="auto">
              <a:lnSpc>
                <a:spcPct val="110000"/>
              </a:lnSpc>
              <a:spcBef>
                <a:spcPts val="600"/>
              </a:spcBef>
              <a:spcAft>
                <a:spcPts val="0"/>
              </a:spcAft>
              <a:buNone/>
            </a:pPr>
            <a:endParaRPr lang="en-US" altLang="vi-VN" sz="2900" b="1" dirty="0">
              <a:solidFill>
                <a:srgbClr val="000099"/>
              </a:solidFill>
              <a:latin typeface="Times New Roman" panose="02020603050405020304" pitchFamily="18" charset="0"/>
              <a:cs typeface="Times New Roman" panose="02020603050405020304" pitchFamily="18" charset="0"/>
            </a:endParaRPr>
          </a:p>
          <a:p>
            <a:pPr marL="0" indent="0" algn="just" fontAlgn="auto">
              <a:lnSpc>
                <a:spcPct val="110000"/>
              </a:lnSpc>
              <a:spcBef>
                <a:spcPts val="600"/>
              </a:spcBef>
              <a:spcAft>
                <a:spcPts val="0"/>
              </a:spcAft>
              <a:buNone/>
            </a:pPr>
            <a:r>
              <a:rPr lang="en-US" altLang="vi-VN" sz="3600" b="1" dirty="0">
                <a:solidFill>
                  <a:srgbClr val="000099"/>
                </a:solidFill>
                <a:latin typeface="Times New Roman" panose="02020603050405020304" pitchFamily="18" charset="0"/>
                <a:cs typeface="Times New Roman" panose="02020603050405020304" pitchFamily="18" charset="0"/>
              </a:rPr>
              <a:t>2</a:t>
            </a:r>
            <a:r>
              <a:rPr lang="vi-VN" altLang="vi-VN" sz="3600" b="1" dirty="0">
                <a:solidFill>
                  <a:srgbClr val="000099"/>
                </a:solidFill>
                <a:latin typeface="Times New Roman" panose="02020603050405020304" pitchFamily="18" charset="0"/>
                <a:cs typeface="Times New Roman" panose="02020603050405020304" pitchFamily="18" charset="0"/>
              </a:rPr>
              <a:t>. Xét tuyển lớp không chuyên </a:t>
            </a:r>
            <a:r>
              <a:rPr lang="en-US" altLang="vi-VN" sz="3600" b="1" dirty="0">
                <a:solidFill>
                  <a:srgbClr val="000099"/>
                </a:solidFill>
                <a:latin typeface="Times New Roman" panose="02020603050405020304" pitchFamily="18" charset="0"/>
                <a:cs typeface="Times New Roman" panose="02020603050405020304" pitchFamily="18" charset="0"/>
              </a:rPr>
              <a:t>xã hội </a:t>
            </a:r>
            <a:r>
              <a:rPr lang="en-US" altLang="vi-VN" sz="3600" dirty="0">
                <a:solidFill>
                  <a:srgbClr val="000099"/>
                </a:solidFill>
                <a:latin typeface="Times New Roman" panose="02020603050405020304" pitchFamily="18" charset="0"/>
                <a:cs typeface="Times New Roman" panose="02020603050405020304" pitchFamily="18" charset="0"/>
              </a:rPr>
              <a:t>(45 học sinh)</a:t>
            </a:r>
          </a:p>
          <a:p>
            <a:pPr marL="0" indent="0" algn="just" fontAlgn="auto">
              <a:lnSpc>
                <a:spcPct val="130000"/>
              </a:lnSpc>
              <a:spcBef>
                <a:spcPts val="600"/>
              </a:spcBef>
              <a:spcAft>
                <a:spcPts val="0"/>
              </a:spcAft>
              <a:buNone/>
            </a:pPr>
            <a:r>
              <a:rPr lang="vi-VN" altLang="vi-VN" sz="3500" dirty="0">
                <a:solidFill>
                  <a:srgbClr val="000099"/>
                </a:solidFill>
                <a:latin typeface="Times New Roman" panose="02020603050405020304" pitchFamily="18" charset="0"/>
                <a:cs typeface="Times New Roman" panose="02020603050405020304" pitchFamily="18" charset="0"/>
              </a:rPr>
              <a:t>+ 25 học sinh lấy từ cao đến thấp những học sinh có điểm xét tuyển lớp không chuyên xã hội (Ngữ văn);</a:t>
            </a:r>
          </a:p>
          <a:p>
            <a:pPr marL="0" indent="0" algn="just" fontAlgn="auto">
              <a:lnSpc>
                <a:spcPct val="130000"/>
              </a:lnSpc>
              <a:spcBef>
                <a:spcPts val="600"/>
              </a:spcBef>
              <a:spcAft>
                <a:spcPts val="0"/>
              </a:spcAft>
              <a:buNone/>
            </a:pPr>
            <a:r>
              <a:rPr lang="vi-VN" altLang="vi-VN" sz="3500" dirty="0">
                <a:solidFill>
                  <a:srgbClr val="000099"/>
                </a:solidFill>
                <a:latin typeface="Times New Roman" panose="02020603050405020304" pitchFamily="18" charset="0"/>
                <a:cs typeface="Times New Roman" panose="02020603050405020304" pitchFamily="18" charset="0"/>
              </a:rPr>
              <a:t>+ 10 học sinh lấy từ cao đến thấp những học sinh có điểm xét tuyển lớp không chuyên xã hội (Địa lí);</a:t>
            </a:r>
          </a:p>
          <a:p>
            <a:pPr marL="0" indent="0" algn="just" fontAlgn="auto">
              <a:lnSpc>
                <a:spcPct val="130000"/>
              </a:lnSpc>
              <a:spcBef>
                <a:spcPts val="600"/>
              </a:spcBef>
              <a:spcAft>
                <a:spcPts val="0"/>
              </a:spcAft>
              <a:buNone/>
            </a:pPr>
            <a:r>
              <a:rPr lang="vi-VN" altLang="vi-VN" sz="3500" dirty="0">
                <a:solidFill>
                  <a:srgbClr val="000099"/>
                </a:solidFill>
                <a:latin typeface="Times New Roman" panose="02020603050405020304" pitchFamily="18" charset="0"/>
                <a:cs typeface="Times New Roman" panose="02020603050405020304" pitchFamily="18" charset="0"/>
              </a:rPr>
              <a:t>+ 10 học sinh lấy từ cao đến thấp những học sinh có điểm xét tuyển lớp không chuyên xã hội (Lịch sử);</a:t>
            </a:r>
          </a:p>
          <a:p>
            <a:pPr marL="0" indent="0" algn="just" fontAlgn="auto">
              <a:lnSpc>
                <a:spcPct val="110000"/>
              </a:lnSpc>
              <a:spcBef>
                <a:spcPts val="600"/>
              </a:spcBef>
              <a:spcAft>
                <a:spcPts val="0"/>
              </a:spcAft>
              <a:buNone/>
            </a:pPr>
            <a:endParaRPr lang="vi-VN" altLang="vi-VN" sz="2600" b="1" dirty="0">
              <a:solidFill>
                <a:srgbClr val="000099"/>
              </a:solidFill>
              <a:latin typeface="Times New Roman" panose="02020603050405020304" pitchFamily="18" charset="0"/>
              <a:cs typeface="Times New Roman" panose="02020603050405020304" pitchFamily="18" charset="0"/>
            </a:endParaRPr>
          </a:p>
          <a:p>
            <a:pPr marL="0" indent="0" algn="just" fontAlgn="auto">
              <a:lnSpc>
                <a:spcPct val="110000"/>
              </a:lnSpc>
              <a:spcBef>
                <a:spcPts val="600"/>
              </a:spcBef>
              <a:spcAft>
                <a:spcPts val="0"/>
              </a:spcAft>
              <a:buNone/>
            </a:pPr>
            <a:endParaRPr lang="vi-VN" altLang="vi-VN" sz="2600" i="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9849574"/>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Times New Roman" panose="02020603050405020304" pitchFamily="18" charset="0"/>
                <a:ea typeface="+mj-ea"/>
                <a:cs typeface="Times New Roman" panose="02020603050405020304" pitchFamily="18" charset="0"/>
              </a:rPr>
              <a:t>PHẦN 2. Tiến trình thực hiện công việc theo thời gian</a:t>
            </a:r>
            <a:endParaRPr lang="vi-VN" sz="2400" b="1" dirty="0">
              <a:solidFill>
                <a:schemeClr val="bg1"/>
              </a:solidFill>
              <a:latin typeface="Times New Roman" panose="02020603050405020304" pitchFamily="18" charset="0"/>
              <a:ea typeface="+mj-ea"/>
              <a:cs typeface="Times New Roman" panose="02020603050405020304" pitchFamily="18" charset="0"/>
            </a:endParaRPr>
          </a:p>
        </p:txBody>
      </p:sp>
      <p:sp>
        <p:nvSpPr>
          <p:cNvPr id="42" name="Rectangle 3">
            <a:extLst>
              <a:ext uri="{FF2B5EF4-FFF2-40B4-BE49-F238E27FC236}">
                <a16:creationId xmlns:a16="http://schemas.microsoft.com/office/drawing/2014/main" id="{C4973B2C-6848-4018-AE29-D126443F7895}"/>
              </a:ext>
            </a:extLst>
          </p:cNvPr>
          <p:cNvSpPr txBox="1">
            <a:spLocks noChangeArrowheads="1"/>
          </p:cNvSpPr>
          <p:nvPr/>
        </p:nvSpPr>
        <p:spPr>
          <a:xfrm>
            <a:off x="519441" y="2908431"/>
            <a:ext cx="5384648" cy="361142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fontAlgn="auto">
              <a:lnSpc>
                <a:spcPct val="120000"/>
              </a:lnSpc>
              <a:spcAft>
                <a:spcPts val="0"/>
              </a:spcAft>
              <a:buNone/>
            </a:pPr>
            <a:r>
              <a:rPr lang="vi-VN" altLang="vi-VN" sz="2600" dirty="0">
                <a:solidFill>
                  <a:srgbClr val="000099"/>
                </a:solidFill>
                <a:latin typeface="Times New Roman" panose="02020603050405020304" pitchFamily="18" charset="0"/>
                <a:cs typeface="Times New Roman" panose="02020603050405020304" pitchFamily="18" charset="0"/>
              </a:rPr>
              <a:t>Thí sinh chỉ được thay đổi </a:t>
            </a:r>
            <a:r>
              <a:rPr lang="vi-VN" altLang="vi-VN" sz="2600" b="1" i="1" dirty="0">
                <a:solidFill>
                  <a:srgbClr val="FF0000"/>
                </a:solidFill>
                <a:latin typeface="Times New Roman" panose="02020603050405020304" pitchFamily="18" charset="0"/>
                <a:cs typeface="Times New Roman" panose="02020603050405020304" pitchFamily="18" charset="0"/>
              </a:rPr>
              <a:t>thứ tự</a:t>
            </a:r>
            <a:r>
              <a:rPr lang="vi-VN" altLang="vi-VN" sz="2600" dirty="0">
                <a:solidFill>
                  <a:srgbClr val="000099"/>
                </a:solidFill>
                <a:latin typeface="Times New Roman" panose="02020603050405020304" pitchFamily="18" charset="0"/>
                <a:cs typeface="Times New Roman" panose="02020603050405020304" pitchFamily="18" charset="0"/>
              </a:rPr>
              <a:t> các nguyện vọng xét tuyển lớp chuyên đã đăng ký, không được </a:t>
            </a:r>
            <a:r>
              <a:rPr lang="vi-VN" altLang="vi-VN" sz="2600" b="1" i="1" dirty="0">
                <a:solidFill>
                  <a:srgbClr val="FF0000"/>
                </a:solidFill>
                <a:latin typeface="Times New Roman" panose="02020603050405020304" pitchFamily="18" charset="0"/>
                <a:cs typeface="Times New Roman" panose="02020603050405020304" pitchFamily="18" charset="0"/>
              </a:rPr>
              <a:t>bổ sung</a:t>
            </a:r>
            <a:r>
              <a:rPr lang="vi-VN" altLang="vi-VN" sz="2600" dirty="0">
                <a:solidFill>
                  <a:srgbClr val="000099"/>
                </a:solidFill>
                <a:latin typeface="Times New Roman" panose="02020603050405020304" pitchFamily="18" charset="0"/>
                <a:cs typeface="Times New Roman" panose="02020603050405020304" pitchFamily="18" charset="0"/>
              </a:rPr>
              <a:t> nguyện vọng đăng ký xét tuyển, </a:t>
            </a:r>
            <a:r>
              <a:rPr lang="vi-VN" altLang="vi-VN" sz="2600" b="1" i="1" dirty="0">
                <a:solidFill>
                  <a:srgbClr val="FF0000"/>
                </a:solidFill>
                <a:latin typeface="Times New Roman" panose="02020603050405020304" pitchFamily="18" charset="0"/>
                <a:cs typeface="Times New Roman" panose="02020603050405020304" pitchFamily="18" charset="0"/>
              </a:rPr>
              <a:t>không thay đổi thứ tự trước sau của các nguyện vọng trường THPT công lập</a:t>
            </a:r>
            <a:r>
              <a:rPr lang="en-US" altLang="vi-VN" sz="2600" b="1" i="1" dirty="0">
                <a:solidFill>
                  <a:srgbClr val="FF0000"/>
                </a:solidFill>
                <a:latin typeface="Times New Roman" panose="02020603050405020304" pitchFamily="18" charset="0"/>
                <a:cs typeface="Times New Roman" panose="02020603050405020304" pitchFamily="18" charset="0"/>
              </a:rPr>
              <a:t>.</a:t>
            </a:r>
            <a:endParaRPr lang="vi-VN" altLang="vi-VN" sz="2600" b="1" i="1" dirty="0">
              <a:solidFill>
                <a:srgbClr val="FF0000"/>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7EB961E7-3412-47D9-8625-DF47EC5D253D}"/>
              </a:ext>
            </a:extLst>
          </p:cNvPr>
          <p:cNvCxnSpPr/>
          <p:nvPr/>
        </p:nvCxnSpPr>
        <p:spPr>
          <a:xfrm>
            <a:off x="371475" y="2696481"/>
            <a:ext cx="11355705"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4D1009A-6F1F-4294-A8D1-37C15B087EA7}"/>
              </a:ext>
            </a:extLst>
          </p:cNvPr>
          <p:cNvPicPr>
            <a:picLocks noChangeAspect="1"/>
          </p:cNvPicPr>
          <p:nvPr/>
        </p:nvPicPr>
        <p:blipFill>
          <a:blip r:embed="rId2"/>
          <a:stretch>
            <a:fillRect/>
          </a:stretch>
        </p:blipFill>
        <p:spPr>
          <a:xfrm>
            <a:off x="8006870" y="1508411"/>
            <a:ext cx="3743982" cy="4787617"/>
          </a:xfrm>
          <a:prstGeom prst="rect">
            <a:avLst/>
          </a:prstGeom>
        </p:spPr>
      </p:pic>
      <p:sp>
        <p:nvSpPr>
          <p:cNvPr id="12" name="Arrow: Left 11">
            <a:hlinkClick r:id="rId3" action="ppaction://hlinksldjump"/>
            <a:extLst>
              <a:ext uri="{FF2B5EF4-FFF2-40B4-BE49-F238E27FC236}">
                <a16:creationId xmlns:a16="http://schemas.microsoft.com/office/drawing/2014/main" id="{B31A70D9-199D-4CEF-BE67-9C6FE5F03307}"/>
              </a:ext>
            </a:extLst>
          </p:cNvPr>
          <p:cNvSpPr/>
          <p:nvPr/>
        </p:nvSpPr>
        <p:spPr>
          <a:xfrm>
            <a:off x="2810933" y="6028267"/>
            <a:ext cx="711200" cy="3838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AF48AB5-CF43-9275-D7CA-4EC37B29B307}"/>
              </a:ext>
            </a:extLst>
          </p:cNvPr>
          <p:cNvGrpSpPr/>
          <p:nvPr/>
        </p:nvGrpSpPr>
        <p:grpSpPr>
          <a:xfrm>
            <a:off x="530897" y="1356739"/>
            <a:ext cx="7907046" cy="1043075"/>
            <a:chOff x="8245190" y="4661722"/>
            <a:chExt cx="7907046" cy="1043075"/>
          </a:xfrm>
        </p:grpSpPr>
        <p:pic>
          <p:nvPicPr>
            <p:cNvPr id="15" name="Picture 14">
              <a:extLst>
                <a:ext uri="{FF2B5EF4-FFF2-40B4-BE49-F238E27FC236}">
                  <a16:creationId xmlns:a16="http://schemas.microsoft.com/office/drawing/2014/main" id="{2AF5E59F-ABAD-9CCC-DE28-AB86A872C27A}"/>
                </a:ext>
              </a:extLst>
            </p:cNvPr>
            <p:cNvPicPr>
              <a:picLocks noChangeAspect="1"/>
            </p:cNvPicPr>
            <p:nvPr/>
          </p:nvPicPr>
          <p:blipFill>
            <a:blip r:embed="rId4"/>
            <a:stretch>
              <a:fillRect/>
            </a:stretch>
          </p:blipFill>
          <p:spPr>
            <a:xfrm>
              <a:off x="8350085" y="4743526"/>
              <a:ext cx="3417017" cy="961271"/>
            </a:xfrm>
            <a:prstGeom prst="rect">
              <a:avLst/>
            </a:prstGeom>
          </p:spPr>
        </p:pic>
        <p:sp>
          <p:nvSpPr>
            <p:cNvPr id="16" name="TextBox 15">
              <a:extLst>
                <a:ext uri="{FF2B5EF4-FFF2-40B4-BE49-F238E27FC236}">
                  <a16:creationId xmlns:a16="http://schemas.microsoft.com/office/drawing/2014/main" id="{40EED0DF-F765-1D49-5CFF-2C1E7CE0ABFA}"/>
                </a:ext>
              </a:extLst>
            </p:cNvPr>
            <p:cNvSpPr txBox="1"/>
            <p:nvPr/>
          </p:nvSpPr>
          <p:spPr>
            <a:xfrm>
              <a:off x="10146819" y="4661722"/>
              <a:ext cx="920668" cy="307777"/>
            </a:xfrm>
            <a:prstGeom prst="rect">
              <a:avLst/>
            </a:prstGeom>
            <a:noFill/>
          </p:spPr>
          <p:txBody>
            <a:bodyPr wrap="square" rtlCol="0">
              <a:spAutoFit/>
            </a:bodyPr>
            <a:lstStyle/>
            <a:p>
              <a:pPr algn="ctr"/>
              <a:r>
                <a:rPr lang="en-US" sz="1400" b="1" dirty="0">
                  <a:solidFill>
                    <a:srgbClr val="D24726"/>
                  </a:solidFill>
                </a:rPr>
                <a:t>24/6</a:t>
              </a:r>
            </a:p>
          </p:txBody>
        </p:sp>
        <p:sp>
          <p:nvSpPr>
            <p:cNvPr id="17" name="TextBox 16">
              <a:extLst>
                <a:ext uri="{FF2B5EF4-FFF2-40B4-BE49-F238E27FC236}">
                  <a16:creationId xmlns:a16="http://schemas.microsoft.com/office/drawing/2014/main" id="{F9CFF3D1-7623-C8DD-D02D-C7D1FAEBB034}"/>
                </a:ext>
              </a:extLst>
            </p:cNvPr>
            <p:cNvSpPr txBox="1"/>
            <p:nvPr/>
          </p:nvSpPr>
          <p:spPr>
            <a:xfrm>
              <a:off x="12048447" y="4815610"/>
              <a:ext cx="4103789" cy="830997"/>
            </a:xfrm>
            <a:prstGeom prst="rect">
              <a:avLst/>
            </a:prstGeom>
            <a:noFill/>
          </p:spPr>
          <p:txBody>
            <a:bodyPr wrap="square" rtlCol="0">
              <a:spAutoFit/>
            </a:bodyPr>
            <a:lstStyle/>
            <a:p>
              <a:pPr algn="ctr"/>
              <a:r>
                <a:rPr lang="en-US" sz="2400" b="1" dirty="0">
                  <a:solidFill>
                    <a:srgbClr val="FF0000"/>
                  </a:solidFill>
                </a:rPr>
                <a:t>Thay đổi thứ tự NV trường</a:t>
              </a:r>
              <a:br>
                <a:rPr lang="en-US" sz="2400" b="1" dirty="0">
                  <a:solidFill>
                    <a:srgbClr val="FF0000"/>
                  </a:solidFill>
                </a:rPr>
              </a:br>
              <a:r>
                <a:rPr lang="en-US" sz="2400" b="1" dirty="0">
                  <a:solidFill>
                    <a:srgbClr val="FF0000"/>
                  </a:solidFill>
                </a:rPr>
                <a:t> </a:t>
              </a:r>
              <a:r>
                <a:rPr lang="en-US" sz="2400" b="1" dirty="0" err="1">
                  <a:solidFill>
                    <a:srgbClr val="FF0000"/>
                  </a:solidFill>
                </a:rPr>
                <a:t>THPT</a:t>
              </a:r>
              <a:r>
                <a:rPr lang="en-US" sz="2400" b="1" dirty="0">
                  <a:solidFill>
                    <a:srgbClr val="FF0000"/>
                  </a:solidFill>
                </a:rPr>
                <a:t> chuyên Trần Phú</a:t>
              </a:r>
            </a:p>
          </p:txBody>
        </p:sp>
        <p:sp>
          <p:nvSpPr>
            <p:cNvPr id="18" name="TextBox 17">
              <a:extLst>
                <a:ext uri="{FF2B5EF4-FFF2-40B4-BE49-F238E27FC236}">
                  <a16:creationId xmlns:a16="http://schemas.microsoft.com/office/drawing/2014/main" id="{C2FF499B-887B-3E2D-A359-0157A57270A5}"/>
                </a:ext>
              </a:extLst>
            </p:cNvPr>
            <p:cNvSpPr txBox="1"/>
            <p:nvPr/>
          </p:nvSpPr>
          <p:spPr>
            <a:xfrm>
              <a:off x="8245190" y="4661722"/>
              <a:ext cx="920668" cy="307777"/>
            </a:xfrm>
            <a:prstGeom prst="rect">
              <a:avLst/>
            </a:prstGeom>
            <a:noFill/>
          </p:spPr>
          <p:txBody>
            <a:bodyPr wrap="square" rtlCol="0">
              <a:spAutoFit/>
            </a:bodyPr>
            <a:lstStyle/>
            <a:p>
              <a:r>
                <a:rPr lang="en-US" sz="1400" b="1" dirty="0">
                  <a:solidFill>
                    <a:srgbClr val="D24726"/>
                  </a:solidFill>
                </a:rPr>
                <a:t>23/6</a:t>
              </a:r>
            </a:p>
          </p:txBody>
        </p:sp>
        <p:sp>
          <p:nvSpPr>
            <p:cNvPr id="19" name="TextBox 18">
              <a:extLst>
                <a:ext uri="{FF2B5EF4-FFF2-40B4-BE49-F238E27FC236}">
                  <a16:creationId xmlns:a16="http://schemas.microsoft.com/office/drawing/2014/main" id="{9046C5A7-1A60-BE8C-0A15-DBAFEF8A8CFF}"/>
                </a:ext>
              </a:extLst>
            </p:cNvPr>
            <p:cNvSpPr txBox="1"/>
            <p:nvPr/>
          </p:nvSpPr>
          <p:spPr>
            <a:xfrm>
              <a:off x="8317902" y="4841223"/>
              <a:ext cx="2254172"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6</a:t>
              </a:r>
            </a:p>
          </p:txBody>
        </p:sp>
      </p:grpSp>
    </p:spTree>
    <p:extLst>
      <p:ext uri="{BB962C8B-B14F-4D97-AF65-F5344CB8AC3E}">
        <p14:creationId xmlns:p14="http://schemas.microsoft.com/office/powerpoint/2010/main" val="20461307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Times New Roman" panose="02020603050405020304" pitchFamily="18" charset="0"/>
                <a:ea typeface="+mj-ea"/>
                <a:cs typeface="Times New Roman" panose="02020603050405020304" pitchFamily="18" charset="0"/>
              </a:rPr>
              <a:t>PHẦN 2. Tiến trình thực hiện công việc theo thời gian</a:t>
            </a:r>
            <a:endParaRPr lang="vi-VN" sz="2400" b="1" dirty="0">
              <a:solidFill>
                <a:schemeClr val="bg1"/>
              </a:solidFill>
              <a:latin typeface="Times New Roman" panose="02020603050405020304" pitchFamily="18" charset="0"/>
              <a:ea typeface="+mj-ea"/>
              <a:cs typeface="Times New Roman" panose="02020603050405020304" pitchFamily="18" charset="0"/>
            </a:endParaRPr>
          </a:p>
        </p:txBody>
      </p:sp>
      <p:cxnSp>
        <p:nvCxnSpPr>
          <p:cNvPr id="3" name="Straight Connector 2">
            <a:extLst>
              <a:ext uri="{FF2B5EF4-FFF2-40B4-BE49-F238E27FC236}">
                <a16:creationId xmlns:a16="http://schemas.microsoft.com/office/drawing/2014/main" id="{7EB961E7-3412-47D9-8625-DF47EC5D253D}"/>
              </a:ext>
            </a:extLst>
          </p:cNvPr>
          <p:cNvCxnSpPr/>
          <p:nvPr/>
        </p:nvCxnSpPr>
        <p:spPr>
          <a:xfrm>
            <a:off x="371475" y="2696481"/>
            <a:ext cx="11355705"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Hộp Văn bản 16">
            <a:extLst>
              <a:ext uri="{FF2B5EF4-FFF2-40B4-BE49-F238E27FC236}">
                <a16:creationId xmlns:a16="http://schemas.microsoft.com/office/drawing/2014/main" id="{791D2958-B99B-4664-A22D-2A0F0CBC04C2}"/>
              </a:ext>
            </a:extLst>
          </p:cNvPr>
          <p:cNvSpPr txBox="1"/>
          <p:nvPr/>
        </p:nvSpPr>
        <p:spPr>
          <a:xfrm>
            <a:off x="169762" y="2624341"/>
            <a:ext cx="11852475" cy="4233659"/>
          </a:xfrm>
          <a:prstGeom prst="rect">
            <a:avLst/>
          </a:prstGeom>
          <a:noFill/>
        </p:spPr>
        <p:txBody>
          <a:bodyPr wrap="square">
            <a:spAutoFit/>
          </a:bodyPr>
          <a:lstStyle/>
          <a:p>
            <a:pPr algn="just">
              <a:lnSpc>
                <a:spcPct val="130000"/>
              </a:lnSpc>
            </a:pPr>
            <a:r>
              <a:rPr lang="en-US" sz="1900" b="1" dirty="0">
                <a:solidFill>
                  <a:srgbClr val="000099"/>
                </a:solidFill>
              </a:rPr>
              <a:t>Quy trình thực hiện</a:t>
            </a:r>
          </a:p>
          <a:p>
            <a:pPr marL="971550" indent="-971550" algn="just">
              <a:lnSpc>
                <a:spcPct val="130000"/>
              </a:lnSpc>
            </a:pPr>
            <a:r>
              <a:rPr lang="en-US" sz="1900" b="1" dirty="0">
                <a:solidFill>
                  <a:srgbClr val="000099"/>
                </a:solidFill>
              </a:rPr>
              <a:t>Bước 1: </a:t>
            </a:r>
            <a:r>
              <a:rPr lang="en-US" sz="1900" dirty="0">
                <a:solidFill>
                  <a:srgbClr val="000099"/>
                </a:solidFill>
              </a:rPr>
              <a:t>Cán bộ tuyển sinh trường THCS  thu phiếu thay đổi thứ tự </a:t>
            </a:r>
            <a:r>
              <a:rPr lang="en-US" sz="1900" dirty="0" err="1">
                <a:solidFill>
                  <a:srgbClr val="000099"/>
                </a:solidFill>
              </a:rPr>
              <a:t>NVXT</a:t>
            </a:r>
            <a:r>
              <a:rPr lang="en-US" sz="1900" dirty="0">
                <a:solidFill>
                  <a:srgbClr val="000099"/>
                </a:solidFill>
              </a:rPr>
              <a:t> nhập vào phần mềm quản lý thi, in phiếu thay đổi </a:t>
            </a:r>
            <a:r>
              <a:rPr lang="en-US" sz="1900" dirty="0" err="1">
                <a:solidFill>
                  <a:srgbClr val="000099"/>
                </a:solidFill>
              </a:rPr>
              <a:t>NVXT</a:t>
            </a:r>
            <a:r>
              <a:rPr lang="en-US" sz="1900" dirty="0">
                <a:solidFill>
                  <a:srgbClr val="000099"/>
                </a:solidFill>
              </a:rPr>
              <a:t> trả cho học sinh.</a:t>
            </a:r>
          </a:p>
          <a:p>
            <a:pPr marL="971550" indent="-971550" algn="just">
              <a:lnSpc>
                <a:spcPct val="130000"/>
              </a:lnSpc>
            </a:pPr>
            <a:r>
              <a:rPr lang="en-US" sz="1900" b="1" dirty="0">
                <a:solidFill>
                  <a:srgbClr val="000099"/>
                </a:solidFill>
              </a:rPr>
              <a:t>Bước 2: </a:t>
            </a:r>
            <a:r>
              <a:rPr lang="en-US" sz="1900" dirty="0">
                <a:solidFill>
                  <a:srgbClr val="000099"/>
                </a:solidFill>
              </a:rPr>
              <a:t>Cán bộ tuyển sinh trường THCS in danh sách thí sinh đề nghị thay đổi thứ tự </a:t>
            </a:r>
            <a:r>
              <a:rPr lang="en-US" sz="1900" dirty="0" err="1">
                <a:solidFill>
                  <a:srgbClr val="000099"/>
                </a:solidFill>
              </a:rPr>
              <a:t>NVXT</a:t>
            </a:r>
            <a:r>
              <a:rPr lang="en-US" sz="1900" dirty="0">
                <a:solidFill>
                  <a:srgbClr val="000099"/>
                </a:solidFill>
              </a:rPr>
              <a:t> nộp về Phòng </a:t>
            </a:r>
            <a:r>
              <a:rPr lang="en-US" sz="1900" dirty="0" err="1">
                <a:solidFill>
                  <a:srgbClr val="000099"/>
                </a:solidFill>
              </a:rPr>
              <a:t>GDĐT</a:t>
            </a:r>
            <a:endParaRPr lang="en-US" sz="1900" dirty="0">
              <a:solidFill>
                <a:srgbClr val="000099"/>
              </a:solidFill>
            </a:endParaRPr>
          </a:p>
          <a:p>
            <a:pPr marL="971550" indent="-971550" algn="just">
              <a:lnSpc>
                <a:spcPct val="130000"/>
              </a:lnSpc>
            </a:pPr>
            <a:r>
              <a:rPr lang="en-US" sz="1900" b="1" dirty="0">
                <a:solidFill>
                  <a:srgbClr val="000099"/>
                </a:solidFill>
              </a:rPr>
              <a:t>Bước 3: </a:t>
            </a:r>
            <a:r>
              <a:rPr lang="en-US" sz="1900" dirty="0">
                <a:solidFill>
                  <a:srgbClr val="000099"/>
                </a:solidFill>
              </a:rPr>
              <a:t>Phòng </a:t>
            </a:r>
            <a:r>
              <a:rPr lang="en-US" sz="1900" dirty="0" err="1">
                <a:solidFill>
                  <a:srgbClr val="000099"/>
                </a:solidFill>
              </a:rPr>
              <a:t>GDĐT</a:t>
            </a:r>
            <a:r>
              <a:rPr lang="en-US" sz="1900" dirty="0">
                <a:solidFill>
                  <a:srgbClr val="000099"/>
                </a:solidFill>
              </a:rPr>
              <a:t> tổng hợp danh sách thí sinh đề nghị thay đổi thứ tự </a:t>
            </a:r>
            <a:r>
              <a:rPr lang="en-US" sz="1900" dirty="0" err="1">
                <a:solidFill>
                  <a:srgbClr val="000099"/>
                </a:solidFill>
              </a:rPr>
              <a:t>NVXT</a:t>
            </a:r>
            <a:r>
              <a:rPr lang="en-US" sz="1900" dirty="0">
                <a:solidFill>
                  <a:srgbClr val="000099"/>
                </a:solidFill>
              </a:rPr>
              <a:t> nộp về Sở </a:t>
            </a:r>
            <a:r>
              <a:rPr lang="en-US" sz="1900" dirty="0" err="1">
                <a:solidFill>
                  <a:srgbClr val="000099"/>
                </a:solidFill>
              </a:rPr>
              <a:t>GDĐT</a:t>
            </a:r>
            <a:r>
              <a:rPr lang="en-US" sz="1900" dirty="0">
                <a:solidFill>
                  <a:srgbClr val="000099"/>
                </a:solidFill>
              </a:rPr>
              <a:t>. </a:t>
            </a:r>
          </a:p>
          <a:p>
            <a:pPr algn="just">
              <a:lnSpc>
                <a:spcPct val="130000"/>
              </a:lnSpc>
            </a:pPr>
            <a:r>
              <a:rPr lang="en-US" sz="1900" b="1" u="sng" dirty="0">
                <a:solidFill>
                  <a:srgbClr val="000099"/>
                </a:solidFill>
              </a:rPr>
              <a:t>Lưu ý:</a:t>
            </a:r>
          </a:p>
          <a:p>
            <a:pPr marL="457200" indent="-457200" algn="just">
              <a:lnSpc>
                <a:spcPct val="130000"/>
              </a:lnSpc>
              <a:buAutoNum type="arabicPeriod"/>
            </a:pPr>
            <a:r>
              <a:rPr lang="en-US" sz="1900" dirty="0">
                <a:solidFill>
                  <a:srgbClr val="000099"/>
                </a:solidFill>
              </a:rPr>
              <a:t>Thí sinh chỉ được thay đổi thứ tự các nguyện vọng xét tuyển lớp chuyên đã đăng ký, không được bổ sung nguyện vọng đăng ký xét tuyển, không thay đổi thứ tự trước sau của các nguyện vọng trường </a:t>
            </a:r>
            <a:r>
              <a:rPr lang="en-US" sz="1900" dirty="0" err="1">
                <a:solidFill>
                  <a:srgbClr val="000099"/>
                </a:solidFill>
              </a:rPr>
              <a:t>THPT</a:t>
            </a:r>
            <a:r>
              <a:rPr lang="en-US" sz="1900" dirty="0">
                <a:solidFill>
                  <a:srgbClr val="000099"/>
                </a:solidFill>
              </a:rPr>
              <a:t> công lập</a:t>
            </a:r>
          </a:p>
          <a:p>
            <a:pPr marL="457200" indent="-457200" algn="just">
              <a:lnSpc>
                <a:spcPct val="130000"/>
              </a:lnSpc>
              <a:buAutoNum type="arabicPeriod"/>
            </a:pPr>
            <a:r>
              <a:rPr lang="en-US" sz="1900" dirty="0">
                <a:solidFill>
                  <a:srgbClr val="000099"/>
                </a:solidFill>
              </a:rPr>
              <a:t>Phiếu đăng ký thay đổi thứ tự </a:t>
            </a:r>
            <a:r>
              <a:rPr lang="en-US" sz="1900" dirty="0" err="1">
                <a:solidFill>
                  <a:srgbClr val="000099"/>
                </a:solidFill>
              </a:rPr>
              <a:t>NVXT</a:t>
            </a:r>
            <a:r>
              <a:rPr lang="en-US" sz="1900" dirty="0">
                <a:solidFill>
                  <a:srgbClr val="000099"/>
                </a:solidFill>
              </a:rPr>
              <a:t> được lưu trữ tại trường THCS</a:t>
            </a:r>
          </a:p>
        </p:txBody>
      </p:sp>
      <p:grpSp>
        <p:nvGrpSpPr>
          <p:cNvPr id="18" name="Group 17">
            <a:extLst>
              <a:ext uri="{FF2B5EF4-FFF2-40B4-BE49-F238E27FC236}">
                <a16:creationId xmlns:a16="http://schemas.microsoft.com/office/drawing/2014/main" id="{793CC68A-6A06-C89E-4851-EACDB7D0F25B}"/>
              </a:ext>
            </a:extLst>
          </p:cNvPr>
          <p:cNvGrpSpPr/>
          <p:nvPr/>
        </p:nvGrpSpPr>
        <p:grpSpPr>
          <a:xfrm>
            <a:off x="530897" y="1356739"/>
            <a:ext cx="7907046" cy="1043075"/>
            <a:chOff x="8245190" y="4661722"/>
            <a:chExt cx="7907046" cy="1043075"/>
          </a:xfrm>
        </p:grpSpPr>
        <p:pic>
          <p:nvPicPr>
            <p:cNvPr id="4" name="Picture 3">
              <a:extLst>
                <a:ext uri="{FF2B5EF4-FFF2-40B4-BE49-F238E27FC236}">
                  <a16:creationId xmlns:a16="http://schemas.microsoft.com/office/drawing/2014/main" id="{B476C241-900D-F91D-4DB2-B06A8D5EB85B}"/>
                </a:ext>
              </a:extLst>
            </p:cNvPr>
            <p:cNvPicPr>
              <a:picLocks noChangeAspect="1"/>
            </p:cNvPicPr>
            <p:nvPr/>
          </p:nvPicPr>
          <p:blipFill>
            <a:blip r:embed="rId3"/>
            <a:stretch>
              <a:fillRect/>
            </a:stretch>
          </p:blipFill>
          <p:spPr>
            <a:xfrm>
              <a:off x="8350085" y="4743526"/>
              <a:ext cx="3417017" cy="961271"/>
            </a:xfrm>
            <a:prstGeom prst="rect">
              <a:avLst/>
            </a:prstGeom>
          </p:spPr>
        </p:pic>
        <p:sp>
          <p:nvSpPr>
            <p:cNvPr id="12" name="TextBox 11">
              <a:extLst>
                <a:ext uri="{FF2B5EF4-FFF2-40B4-BE49-F238E27FC236}">
                  <a16:creationId xmlns:a16="http://schemas.microsoft.com/office/drawing/2014/main" id="{A37AADE1-7A1C-850D-0232-9D9CB7515601}"/>
                </a:ext>
              </a:extLst>
            </p:cNvPr>
            <p:cNvSpPr txBox="1"/>
            <p:nvPr/>
          </p:nvSpPr>
          <p:spPr>
            <a:xfrm>
              <a:off x="10146819" y="4661722"/>
              <a:ext cx="920668" cy="307777"/>
            </a:xfrm>
            <a:prstGeom prst="rect">
              <a:avLst/>
            </a:prstGeom>
            <a:noFill/>
          </p:spPr>
          <p:txBody>
            <a:bodyPr wrap="square" rtlCol="0">
              <a:spAutoFit/>
            </a:bodyPr>
            <a:lstStyle/>
            <a:p>
              <a:pPr algn="ctr"/>
              <a:r>
                <a:rPr lang="en-US" sz="1400" b="1" dirty="0">
                  <a:solidFill>
                    <a:srgbClr val="D24726"/>
                  </a:solidFill>
                </a:rPr>
                <a:t>24/6</a:t>
              </a:r>
            </a:p>
          </p:txBody>
        </p:sp>
        <p:sp>
          <p:nvSpPr>
            <p:cNvPr id="13" name="TextBox 12">
              <a:extLst>
                <a:ext uri="{FF2B5EF4-FFF2-40B4-BE49-F238E27FC236}">
                  <a16:creationId xmlns:a16="http://schemas.microsoft.com/office/drawing/2014/main" id="{813BD297-402C-DABF-92E7-CEBC49AAEF7C}"/>
                </a:ext>
              </a:extLst>
            </p:cNvPr>
            <p:cNvSpPr txBox="1"/>
            <p:nvPr/>
          </p:nvSpPr>
          <p:spPr>
            <a:xfrm>
              <a:off x="12048447" y="4815610"/>
              <a:ext cx="4103789" cy="830997"/>
            </a:xfrm>
            <a:prstGeom prst="rect">
              <a:avLst/>
            </a:prstGeom>
            <a:noFill/>
          </p:spPr>
          <p:txBody>
            <a:bodyPr wrap="square" rtlCol="0">
              <a:spAutoFit/>
            </a:bodyPr>
            <a:lstStyle/>
            <a:p>
              <a:pPr algn="ctr"/>
              <a:r>
                <a:rPr lang="en-US" sz="2400" b="1" dirty="0">
                  <a:solidFill>
                    <a:srgbClr val="FF0000"/>
                  </a:solidFill>
                </a:rPr>
                <a:t>Thay đổi thứ tự NV trường</a:t>
              </a:r>
              <a:br>
                <a:rPr lang="en-US" sz="2400" b="1" dirty="0">
                  <a:solidFill>
                    <a:srgbClr val="FF0000"/>
                  </a:solidFill>
                </a:rPr>
              </a:br>
              <a:r>
                <a:rPr lang="en-US" sz="2400" b="1" dirty="0">
                  <a:solidFill>
                    <a:srgbClr val="FF0000"/>
                  </a:solidFill>
                </a:rPr>
                <a:t> </a:t>
              </a:r>
              <a:r>
                <a:rPr lang="en-US" sz="2400" b="1" dirty="0" err="1">
                  <a:solidFill>
                    <a:srgbClr val="FF0000"/>
                  </a:solidFill>
                </a:rPr>
                <a:t>THPT</a:t>
              </a:r>
              <a:r>
                <a:rPr lang="en-US" sz="2400" b="1" dirty="0">
                  <a:solidFill>
                    <a:srgbClr val="FF0000"/>
                  </a:solidFill>
                </a:rPr>
                <a:t> chuyên Trần Phú</a:t>
              </a:r>
            </a:p>
          </p:txBody>
        </p:sp>
        <p:sp>
          <p:nvSpPr>
            <p:cNvPr id="15" name="TextBox 14">
              <a:extLst>
                <a:ext uri="{FF2B5EF4-FFF2-40B4-BE49-F238E27FC236}">
                  <a16:creationId xmlns:a16="http://schemas.microsoft.com/office/drawing/2014/main" id="{8BA3A374-0F51-4414-B5A1-4AF07C8FADEB}"/>
                </a:ext>
              </a:extLst>
            </p:cNvPr>
            <p:cNvSpPr txBox="1"/>
            <p:nvPr/>
          </p:nvSpPr>
          <p:spPr>
            <a:xfrm>
              <a:off x="8245190" y="4661722"/>
              <a:ext cx="920668" cy="307777"/>
            </a:xfrm>
            <a:prstGeom prst="rect">
              <a:avLst/>
            </a:prstGeom>
            <a:noFill/>
          </p:spPr>
          <p:txBody>
            <a:bodyPr wrap="square" rtlCol="0">
              <a:spAutoFit/>
            </a:bodyPr>
            <a:lstStyle/>
            <a:p>
              <a:r>
                <a:rPr lang="en-US" sz="1400" b="1" dirty="0">
                  <a:solidFill>
                    <a:srgbClr val="D24726"/>
                  </a:solidFill>
                </a:rPr>
                <a:t>23/6</a:t>
              </a:r>
            </a:p>
          </p:txBody>
        </p:sp>
        <p:sp>
          <p:nvSpPr>
            <p:cNvPr id="16" name="TextBox 15">
              <a:extLst>
                <a:ext uri="{FF2B5EF4-FFF2-40B4-BE49-F238E27FC236}">
                  <a16:creationId xmlns:a16="http://schemas.microsoft.com/office/drawing/2014/main" id="{1BBD4DF9-F030-A6C3-F9DC-400109448CCD}"/>
                </a:ext>
              </a:extLst>
            </p:cNvPr>
            <p:cNvSpPr txBox="1"/>
            <p:nvPr/>
          </p:nvSpPr>
          <p:spPr>
            <a:xfrm>
              <a:off x="8317902" y="4841223"/>
              <a:ext cx="2254172"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6</a:t>
              </a:r>
            </a:p>
          </p:txBody>
        </p:sp>
      </p:grpSp>
    </p:spTree>
    <p:extLst>
      <p:ext uri="{BB962C8B-B14F-4D97-AF65-F5344CB8AC3E}">
        <p14:creationId xmlns:p14="http://schemas.microsoft.com/office/powerpoint/2010/main" val="802277180"/>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Times New Roman" panose="02020603050405020304" pitchFamily="18" charset="0"/>
                <a:ea typeface="+mj-ea"/>
                <a:cs typeface="Times New Roman" panose="02020603050405020304" pitchFamily="18" charset="0"/>
              </a:rPr>
              <a:t>Một số ví dụ về thay đổi thứ  tự nguyện vọng xét tuyển</a:t>
            </a:r>
            <a:endParaRPr lang="vi-VN" sz="2400" b="1" dirty="0">
              <a:solidFill>
                <a:schemeClr val="bg1"/>
              </a:solidFill>
              <a:latin typeface="Times New Roman" panose="02020603050405020304" pitchFamily="18" charset="0"/>
              <a:ea typeface="+mj-ea"/>
              <a:cs typeface="Times New Roman" panose="02020603050405020304" pitchFamily="18" charset="0"/>
            </a:endParaRPr>
          </a:p>
        </p:txBody>
      </p:sp>
      <p:sp>
        <p:nvSpPr>
          <p:cNvPr id="29" name="TextBox 28">
            <a:extLst>
              <a:ext uri="{FF2B5EF4-FFF2-40B4-BE49-F238E27FC236}">
                <a16:creationId xmlns:a16="http://schemas.microsoft.com/office/drawing/2014/main" id="{DE8811B2-1ED1-4D77-8031-0CC32AB32093}"/>
              </a:ext>
            </a:extLst>
          </p:cNvPr>
          <p:cNvSpPr txBox="1"/>
          <p:nvPr/>
        </p:nvSpPr>
        <p:spPr>
          <a:xfrm>
            <a:off x="457200" y="859312"/>
            <a:ext cx="3275046"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0" indent="-457200">
              <a:buAutoNum type="arabicPeriod"/>
            </a:pPr>
            <a:r>
              <a:rPr lang="en-US" sz="2000" dirty="0">
                <a:solidFill>
                  <a:srgbClr val="0000FF"/>
                </a:solidFill>
                <a:latin typeface="Times New Roman" panose="02020603050405020304" pitchFamily="18" charset="0"/>
                <a:cs typeface="Times New Roman" panose="02020603050405020304" pitchFamily="18" charset="0"/>
              </a:rPr>
              <a:t>Toán chuyên</a:t>
            </a:r>
          </a:p>
          <a:p>
            <a:pPr marL="457200" indent="-457200">
              <a:buFontTx/>
              <a:buAutoNum type="arabicPeriod"/>
            </a:pPr>
            <a:r>
              <a:rPr lang="en-US" sz="2000" dirty="0" err="1">
                <a:solidFill>
                  <a:srgbClr val="FF0000"/>
                </a:solidFill>
                <a:latin typeface="Times New Roman" panose="02020603050405020304" pitchFamily="18" charset="0"/>
                <a:cs typeface="Times New Roman" panose="02020603050405020304" pitchFamily="18" charset="0"/>
              </a:rPr>
              <a:t>THPT</a:t>
            </a:r>
            <a:r>
              <a:rPr lang="en-US" sz="2000" dirty="0">
                <a:solidFill>
                  <a:srgbClr val="FF0000"/>
                </a:solidFill>
                <a:latin typeface="Times New Roman" panose="02020603050405020304" pitchFamily="18" charset="0"/>
                <a:cs typeface="Times New Roman" panose="02020603050405020304" pitchFamily="18" charset="0"/>
              </a:rPr>
              <a:t> Ngô Quyền</a:t>
            </a:r>
          </a:p>
          <a:p>
            <a:pPr marL="457200" indent="-457200">
              <a:buAutoNum type="arabicPeriod"/>
            </a:pPr>
            <a:r>
              <a:rPr lang="en-US" sz="2000" dirty="0">
                <a:solidFill>
                  <a:srgbClr val="0000FF"/>
                </a:solidFill>
                <a:latin typeface="Times New Roman" panose="02020603050405020304" pitchFamily="18" charset="0"/>
                <a:cs typeface="Times New Roman" panose="02020603050405020304" pitchFamily="18" charset="0"/>
              </a:rPr>
              <a:t>Tiếng Anh chuyên</a:t>
            </a:r>
          </a:p>
          <a:p>
            <a:pPr marL="457200" indent="-457200">
              <a:buAutoNum type="arabicPeriod"/>
            </a:pPr>
            <a:r>
              <a:rPr lang="en-US" sz="2000" dirty="0">
                <a:solidFill>
                  <a:srgbClr val="0000FF"/>
                </a:solidFill>
                <a:latin typeface="Times New Roman" panose="02020603050405020304" pitchFamily="18" charset="0"/>
                <a:cs typeface="Times New Roman" panose="02020603050405020304" pitchFamily="18" charset="0"/>
              </a:rPr>
              <a:t>Tin chuyên</a:t>
            </a:r>
          </a:p>
          <a:p>
            <a:pPr marL="457200" indent="-457200">
              <a:buAutoNum type="arabicPeriod"/>
            </a:pPr>
            <a:r>
              <a:rPr lang="en-US" sz="2000" dirty="0">
                <a:solidFill>
                  <a:srgbClr val="0000FF"/>
                </a:solidFill>
                <a:latin typeface="Times New Roman" panose="02020603050405020304" pitchFamily="18" charset="0"/>
                <a:cs typeface="Times New Roman" panose="02020603050405020304" pitchFamily="18" charset="0"/>
              </a:rPr>
              <a:t>Không chuyên Tự nhiên</a:t>
            </a:r>
          </a:p>
          <a:p>
            <a:pPr marL="457200" indent="-457200">
              <a:buAutoNum type="arabicPeriod"/>
            </a:pPr>
            <a:r>
              <a:rPr lang="en-US" sz="2000" dirty="0">
                <a:solidFill>
                  <a:srgbClr val="0000FF"/>
                </a:solidFill>
                <a:latin typeface="Times New Roman" panose="02020603050405020304" pitchFamily="18" charset="0"/>
                <a:cs typeface="Times New Roman" panose="02020603050405020304" pitchFamily="18" charset="0"/>
              </a:rPr>
              <a:t>Tiếng Nga chuyên</a:t>
            </a:r>
          </a:p>
          <a:p>
            <a:pPr marL="457200" indent="-457200">
              <a:buAutoNum type="arabicPeriod"/>
            </a:pPr>
            <a:r>
              <a:rPr lang="en-US" sz="2000" dirty="0" err="1">
                <a:solidFill>
                  <a:srgbClr val="FF0000"/>
                </a:solidFill>
                <a:latin typeface="Times New Roman" panose="02020603050405020304" pitchFamily="18" charset="0"/>
                <a:cs typeface="Times New Roman" panose="02020603050405020304" pitchFamily="18" charset="0"/>
              </a:rPr>
              <a:t>THPT</a:t>
            </a:r>
            <a:r>
              <a:rPr lang="en-US" sz="2000" dirty="0">
                <a:solidFill>
                  <a:srgbClr val="FF0000"/>
                </a:solidFill>
                <a:latin typeface="Times New Roman" panose="02020603050405020304" pitchFamily="18" charset="0"/>
                <a:cs typeface="Times New Roman" panose="02020603050405020304" pitchFamily="18" charset="0"/>
              </a:rPr>
              <a:t> Mạc Đĩnh Chi</a:t>
            </a:r>
          </a:p>
        </p:txBody>
      </p:sp>
      <p:sp>
        <p:nvSpPr>
          <p:cNvPr id="30" name="TextBox 29">
            <a:extLst>
              <a:ext uri="{FF2B5EF4-FFF2-40B4-BE49-F238E27FC236}">
                <a16:creationId xmlns:a16="http://schemas.microsoft.com/office/drawing/2014/main" id="{E805448B-2517-4D5B-AC76-0770607233A3}"/>
              </a:ext>
            </a:extLst>
          </p:cNvPr>
          <p:cNvSpPr txBox="1"/>
          <p:nvPr/>
        </p:nvSpPr>
        <p:spPr>
          <a:xfrm>
            <a:off x="4534677" y="859312"/>
            <a:ext cx="3275046" cy="224676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AutoNum type="arabicPeriod"/>
            </a:pPr>
            <a:r>
              <a:rPr lang="en-US" sz="2000" dirty="0">
                <a:solidFill>
                  <a:srgbClr val="0000FF"/>
                </a:solidFill>
                <a:latin typeface="Times New Roman" panose="02020603050405020304" pitchFamily="18" charset="0"/>
                <a:cs typeface="Times New Roman" panose="02020603050405020304" pitchFamily="18" charset="0"/>
              </a:rPr>
              <a:t>Toán chuyên</a:t>
            </a:r>
          </a:p>
          <a:p>
            <a:pPr marL="457200" indent="-457200">
              <a:buAutoNum type="arabicPeriod"/>
            </a:pPr>
            <a:r>
              <a:rPr lang="en-US" sz="2000" dirty="0">
                <a:solidFill>
                  <a:srgbClr val="0000FF"/>
                </a:solidFill>
                <a:latin typeface="Times New Roman" panose="02020603050405020304" pitchFamily="18" charset="0"/>
                <a:cs typeface="Times New Roman" panose="02020603050405020304" pitchFamily="18" charset="0"/>
              </a:rPr>
              <a:t>Tiếng Anh chuyên</a:t>
            </a:r>
          </a:p>
          <a:p>
            <a:pPr marL="457200" indent="-457200">
              <a:buAutoNum type="arabicPeriod"/>
            </a:pPr>
            <a:r>
              <a:rPr lang="en-US" sz="2000" dirty="0" err="1">
                <a:solidFill>
                  <a:srgbClr val="FF0000"/>
                </a:solidFill>
                <a:latin typeface="Times New Roman" panose="02020603050405020304" pitchFamily="18" charset="0"/>
                <a:cs typeface="Times New Roman" panose="02020603050405020304" pitchFamily="18" charset="0"/>
              </a:rPr>
              <a:t>THPT</a:t>
            </a:r>
            <a:r>
              <a:rPr lang="en-US" sz="2000" dirty="0">
                <a:solidFill>
                  <a:srgbClr val="FF0000"/>
                </a:solidFill>
                <a:latin typeface="Times New Roman" panose="02020603050405020304" pitchFamily="18" charset="0"/>
                <a:cs typeface="Times New Roman" panose="02020603050405020304" pitchFamily="18" charset="0"/>
              </a:rPr>
              <a:t> Ngô Quyền</a:t>
            </a:r>
          </a:p>
          <a:p>
            <a:pPr marL="457200" indent="-457200">
              <a:buAutoNum type="arabicPeriod"/>
            </a:pPr>
            <a:r>
              <a:rPr lang="en-US" sz="2000" dirty="0">
                <a:solidFill>
                  <a:srgbClr val="0000FF"/>
                </a:solidFill>
                <a:latin typeface="Times New Roman" panose="02020603050405020304" pitchFamily="18" charset="0"/>
                <a:cs typeface="Times New Roman" panose="02020603050405020304" pitchFamily="18" charset="0"/>
              </a:rPr>
              <a:t>Tin chuyên</a:t>
            </a:r>
          </a:p>
          <a:p>
            <a:pPr marL="457200" indent="-457200">
              <a:buAutoNum type="arabicPeriod"/>
            </a:pPr>
            <a:r>
              <a:rPr lang="en-US" sz="2000" dirty="0">
                <a:solidFill>
                  <a:srgbClr val="0000FF"/>
                </a:solidFill>
                <a:latin typeface="Times New Roman" panose="02020603050405020304" pitchFamily="18" charset="0"/>
                <a:cs typeface="Times New Roman" panose="02020603050405020304" pitchFamily="18" charset="0"/>
              </a:rPr>
              <a:t>Không chuyên Tự nhiên</a:t>
            </a:r>
          </a:p>
          <a:p>
            <a:pPr marL="457200" indent="-457200">
              <a:buAutoNum type="arabicPeriod"/>
            </a:pPr>
            <a:r>
              <a:rPr lang="en-US" sz="2000" dirty="0">
                <a:solidFill>
                  <a:srgbClr val="0000FF"/>
                </a:solidFill>
                <a:latin typeface="Times New Roman" panose="02020603050405020304" pitchFamily="18" charset="0"/>
                <a:cs typeface="Times New Roman" panose="02020603050405020304" pitchFamily="18" charset="0"/>
              </a:rPr>
              <a:t>Tiếng Nga chuyên</a:t>
            </a:r>
          </a:p>
          <a:p>
            <a:pPr marL="457200" indent="-457200">
              <a:buAutoNum type="arabicPeriod"/>
            </a:pPr>
            <a:r>
              <a:rPr lang="en-US" sz="2000" dirty="0" err="1">
                <a:solidFill>
                  <a:srgbClr val="FF0000"/>
                </a:solidFill>
                <a:latin typeface="Times New Roman" panose="02020603050405020304" pitchFamily="18" charset="0"/>
                <a:cs typeface="Times New Roman" panose="02020603050405020304" pitchFamily="18" charset="0"/>
              </a:rPr>
              <a:t>THPT</a:t>
            </a:r>
            <a:r>
              <a:rPr lang="en-US" sz="2000" dirty="0">
                <a:solidFill>
                  <a:srgbClr val="FF0000"/>
                </a:solidFill>
                <a:latin typeface="Times New Roman" panose="02020603050405020304" pitchFamily="18" charset="0"/>
                <a:cs typeface="Times New Roman" panose="02020603050405020304" pitchFamily="18" charset="0"/>
              </a:rPr>
              <a:t> Mạc Đĩnh Chi</a:t>
            </a:r>
          </a:p>
        </p:txBody>
      </p:sp>
      <p:sp>
        <p:nvSpPr>
          <p:cNvPr id="31" name="TextBox 30">
            <a:extLst>
              <a:ext uri="{FF2B5EF4-FFF2-40B4-BE49-F238E27FC236}">
                <a16:creationId xmlns:a16="http://schemas.microsoft.com/office/drawing/2014/main" id="{18EB4C88-5414-4DDF-9E7E-44B903892D07}"/>
              </a:ext>
            </a:extLst>
          </p:cNvPr>
          <p:cNvSpPr txBox="1"/>
          <p:nvPr/>
        </p:nvSpPr>
        <p:spPr>
          <a:xfrm>
            <a:off x="8612154" y="841193"/>
            <a:ext cx="3275046"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0" indent="-457200">
              <a:buFontTx/>
              <a:buAutoNum type="arabicPeriod"/>
            </a:pPr>
            <a:r>
              <a:rPr lang="en-US" sz="2000" dirty="0" err="1">
                <a:solidFill>
                  <a:srgbClr val="FF0000"/>
                </a:solidFill>
                <a:latin typeface="Times New Roman" panose="02020603050405020304" pitchFamily="18" charset="0"/>
                <a:cs typeface="Times New Roman" panose="02020603050405020304" pitchFamily="18" charset="0"/>
              </a:rPr>
              <a:t>THPT</a:t>
            </a:r>
            <a:r>
              <a:rPr lang="en-US" sz="2000" dirty="0">
                <a:solidFill>
                  <a:srgbClr val="FF0000"/>
                </a:solidFill>
                <a:latin typeface="Times New Roman" panose="02020603050405020304" pitchFamily="18" charset="0"/>
                <a:cs typeface="Times New Roman" panose="02020603050405020304" pitchFamily="18" charset="0"/>
              </a:rPr>
              <a:t> Ngô Quyền</a:t>
            </a:r>
          </a:p>
          <a:p>
            <a:pPr marL="457200" indent="-457200">
              <a:buAutoNum type="arabicPeriod"/>
            </a:pPr>
            <a:r>
              <a:rPr lang="en-US" sz="2000" dirty="0">
                <a:solidFill>
                  <a:srgbClr val="0000FF"/>
                </a:solidFill>
                <a:latin typeface="Times New Roman" panose="02020603050405020304" pitchFamily="18" charset="0"/>
                <a:cs typeface="Times New Roman" panose="02020603050405020304" pitchFamily="18" charset="0"/>
              </a:rPr>
              <a:t>Toán chuyên</a:t>
            </a:r>
          </a:p>
          <a:p>
            <a:pPr marL="457200" indent="-457200">
              <a:buAutoNum type="arabicPeriod"/>
            </a:pPr>
            <a:r>
              <a:rPr lang="en-US" sz="2000" dirty="0">
                <a:solidFill>
                  <a:srgbClr val="0000FF"/>
                </a:solidFill>
                <a:latin typeface="Times New Roman" panose="02020603050405020304" pitchFamily="18" charset="0"/>
                <a:cs typeface="Times New Roman" panose="02020603050405020304" pitchFamily="18" charset="0"/>
              </a:rPr>
              <a:t>Tiếng Anh chuyên</a:t>
            </a:r>
          </a:p>
          <a:p>
            <a:pPr marL="457200" indent="-457200">
              <a:buAutoNum type="arabicPeriod"/>
            </a:pPr>
            <a:r>
              <a:rPr lang="en-US" sz="2000" dirty="0">
                <a:solidFill>
                  <a:srgbClr val="0000FF"/>
                </a:solidFill>
                <a:latin typeface="Times New Roman" panose="02020603050405020304" pitchFamily="18" charset="0"/>
                <a:cs typeface="Times New Roman" panose="02020603050405020304" pitchFamily="18" charset="0"/>
              </a:rPr>
              <a:t>Tin chuyên</a:t>
            </a:r>
          </a:p>
          <a:p>
            <a:pPr marL="457200" indent="-457200">
              <a:buAutoNum type="arabicPeriod"/>
            </a:pPr>
            <a:r>
              <a:rPr lang="en-US" sz="2000" dirty="0">
                <a:solidFill>
                  <a:srgbClr val="0000FF"/>
                </a:solidFill>
                <a:latin typeface="Times New Roman" panose="02020603050405020304" pitchFamily="18" charset="0"/>
                <a:cs typeface="Times New Roman" panose="02020603050405020304" pitchFamily="18" charset="0"/>
              </a:rPr>
              <a:t>Không chuyên Tự nhiên</a:t>
            </a:r>
          </a:p>
          <a:p>
            <a:pPr marL="457200" indent="-457200">
              <a:buFontTx/>
              <a:buAutoNum type="arabicPeriod"/>
            </a:pPr>
            <a:r>
              <a:rPr lang="en-US" sz="2000" dirty="0" err="1">
                <a:solidFill>
                  <a:srgbClr val="FF0000"/>
                </a:solidFill>
                <a:latin typeface="Times New Roman" panose="02020603050405020304" pitchFamily="18" charset="0"/>
                <a:cs typeface="Times New Roman" panose="02020603050405020304" pitchFamily="18" charset="0"/>
              </a:rPr>
              <a:t>THPT</a:t>
            </a:r>
            <a:r>
              <a:rPr lang="en-US" sz="2000" dirty="0">
                <a:solidFill>
                  <a:srgbClr val="FF0000"/>
                </a:solidFill>
                <a:latin typeface="Times New Roman" panose="02020603050405020304" pitchFamily="18" charset="0"/>
                <a:cs typeface="Times New Roman" panose="02020603050405020304" pitchFamily="18" charset="0"/>
              </a:rPr>
              <a:t> Mạc Đĩnh Chi</a:t>
            </a:r>
          </a:p>
          <a:p>
            <a:pPr marL="457200" indent="-457200">
              <a:buAutoNum type="arabicPeriod"/>
            </a:pPr>
            <a:r>
              <a:rPr lang="en-US" sz="2000" dirty="0">
                <a:solidFill>
                  <a:srgbClr val="0000FF"/>
                </a:solidFill>
                <a:latin typeface="Times New Roman" panose="02020603050405020304" pitchFamily="18" charset="0"/>
                <a:cs typeface="Times New Roman" panose="02020603050405020304" pitchFamily="18" charset="0"/>
              </a:rPr>
              <a:t>Tiếng Nga chuyên</a:t>
            </a:r>
          </a:p>
        </p:txBody>
      </p:sp>
      <p:sp>
        <p:nvSpPr>
          <p:cNvPr id="32" name="TextBox 31">
            <a:extLst>
              <a:ext uri="{FF2B5EF4-FFF2-40B4-BE49-F238E27FC236}">
                <a16:creationId xmlns:a16="http://schemas.microsoft.com/office/drawing/2014/main" id="{5B548F24-F806-4AC8-8927-03126354BF81}"/>
              </a:ext>
            </a:extLst>
          </p:cNvPr>
          <p:cNvSpPr txBox="1"/>
          <p:nvPr/>
        </p:nvSpPr>
        <p:spPr>
          <a:xfrm>
            <a:off x="457200" y="4077831"/>
            <a:ext cx="3275046"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0" indent="-457200">
              <a:buAutoNum type="arabicPeriod"/>
            </a:pPr>
            <a:r>
              <a:rPr lang="en-US" sz="2000">
                <a:solidFill>
                  <a:srgbClr val="0000FF"/>
                </a:solidFill>
                <a:latin typeface="Times New Roman" panose="02020603050405020304" pitchFamily="18" charset="0"/>
                <a:cs typeface="Times New Roman" panose="02020603050405020304" pitchFamily="18" charset="0"/>
              </a:rPr>
              <a:t>Tiếng Anh chuyên</a:t>
            </a:r>
          </a:p>
          <a:p>
            <a:pPr marL="457200" indent="-457200">
              <a:buAutoNum type="arabicPeriod"/>
            </a:pPr>
            <a:r>
              <a:rPr lang="en-US" sz="2000">
                <a:solidFill>
                  <a:srgbClr val="FF0000"/>
                </a:solidFill>
                <a:latin typeface="Times New Roman" panose="02020603050405020304" pitchFamily="18" charset="0"/>
                <a:cs typeface="Times New Roman" panose="02020603050405020304" pitchFamily="18" charset="0"/>
              </a:rPr>
              <a:t>THPT Ngô Quyền</a:t>
            </a:r>
          </a:p>
          <a:p>
            <a:pPr marL="457200" indent="-457200">
              <a:buFontTx/>
              <a:buAutoNum type="arabicPeriod"/>
            </a:pPr>
            <a:r>
              <a:rPr lang="en-US" sz="2000">
                <a:solidFill>
                  <a:srgbClr val="0000FF"/>
                </a:solidFill>
                <a:latin typeface="Times New Roman" panose="02020603050405020304" pitchFamily="18" charset="0"/>
                <a:cs typeface="Times New Roman" panose="02020603050405020304" pitchFamily="18" charset="0"/>
              </a:rPr>
              <a:t>Toán chuyên</a:t>
            </a:r>
          </a:p>
          <a:p>
            <a:pPr marL="457200" indent="-457200">
              <a:buFontTx/>
              <a:buAutoNum type="arabicPeriod"/>
            </a:pPr>
            <a:r>
              <a:rPr lang="en-US" sz="2000">
                <a:solidFill>
                  <a:srgbClr val="FF0000"/>
                </a:solidFill>
                <a:latin typeface="Times New Roman" panose="02020603050405020304" pitchFamily="18" charset="0"/>
                <a:cs typeface="Times New Roman" panose="02020603050405020304" pitchFamily="18" charset="0"/>
              </a:rPr>
              <a:t>THPT Mạc Đĩnh Chi</a:t>
            </a:r>
          </a:p>
          <a:p>
            <a:pPr marL="457200" indent="-457200">
              <a:buFontTx/>
              <a:buAutoNum type="arabicPeriod"/>
            </a:pPr>
            <a:r>
              <a:rPr lang="en-US" sz="2000">
                <a:solidFill>
                  <a:srgbClr val="0000FF"/>
                </a:solidFill>
                <a:latin typeface="Times New Roman" panose="02020603050405020304" pitchFamily="18" charset="0"/>
                <a:cs typeface="Times New Roman" panose="02020603050405020304" pitchFamily="18" charset="0"/>
              </a:rPr>
              <a:t>Không chuyên Tự nhiên</a:t>
            </a:r>
          </a:p>
          <a:p>
            <a:pPr marL="457200" indent="-457200">
              <a:buAutoNum type="arabicPeriod"/>
            </a:pPr>
            <a:r>
              <a:rPr lang="en-US" sz="2000">
                <a:solidFill>
                  <a:srgbClr val="0000FF"/>
                </a:solidFill>
                <a:latin typeface="Times New Roman" panose="02020603050405020304" pitchFamily="18" charset="0"/>
                <a:cs typeface="Times New Roman" panose="02020603050405020304" pitchFamily="18" charset="0"/>
              </a:rPr>
              <a:t>Tin chuyên</a:t>
            </a:r>
          </a:p>
          <a:p>
            <a:pPr marL="457200" indent="-457200">
              <a:buAutoNum type="arabicPeriod"/>
            </a:pPr>
            <a:r>
              <a:rPr lang="en-US" sz="2000">
                <a:solidFill>
                  <a:srgbClr val="0000FF"/>
                </a:solidFill>
                <a:latin typeface="Times New Roman" panose="02020603050405020304" pitchFamily="18" charset="0"/>
                <a:cs typeface="Times New Roman" panose="02020603050405020304" pitchFamily="18" charset="0"/>
              </a:rPr>
              <a:t>Tiếng Nga chuyên</a:t>
            </a:r>
          </a:p>
        </p:txBody>
      </p:sp>
      <p:sp>
        <p:nvSpPr>
          <p:cNvPr id="33" name="TextBox 32">
            <a:extLst>
              <a:ext uri="{FF2B5EF4-FFF2-40B4-BE49-F238E27FC236}">
                <a16:creationId xmlns:a16="http://schemas.microsoft.com/office/drawing/2014/main" id="{EDAC57D4-811D-4BA1-8726-2F0AD032B192}"/>
              </a:ext>
            </a:extLst>
          </p:cNvPr>
          <p:cNvSpPr txBox="1"/>
          <p:nvPr/>
        </p:nvSpPr>
        <p:spPr>
          <a:xfrm>
            <a:off x="4534677" y="4077831"/>
            <a:ext cx="3275046"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0" indent="-457200">
              <a:buAutoNum type="arabicPeriod"/>
            </a:pPr>
            <a:r>
              <a:rPr lang="en-US" sz="2000">
                <a:solidFill>
                  <a:srgbClr val="0000FF"/>
                </a:solidFill>
                <a:latin typeface="Times New Roman" panose="02020603050405020304" pitchFamily="18" charset="0"/>
                <a:cs typeface="Times New Roman" panose="02020603050405020304" pitchFamily="18" charset="0"/>
              </a:rPr>
              <a:t>Toán chuyên</a:t>
            </a:r>
          </a:p>
          <a:p>
            <a:pPr marL="457200" indent="-457200">
              <a:buAutoNum type="arabicPeriod"/>
            </a:pPr>
            <a:r>
              <a:rPr lang="en-US" sz="2000">
                <a:solidFill>
                  <a:srgbClr val="0000FF"/>
                </a:solidFill>
                <a:latin typeface="Times New Roman" panose="02020603050405020304" pitchFamily="18" charset="0"/>
                <a:cs typeface="Times New Roman" panose="02020603050405020304" pitchFamily="18" charset="0"/>
              </a:rPr>
              <a:t>Tiếng Anh chuyên</a:t>
            </a:r>
          </a:p>
          <a:p>
            <a:pPr marL="457200" indent="-457200">
              <a:buAutoNum type="arabicPeriod"/>
            </a:pPr>
            <a:r>
              <a:rPr lang="en-US" sz="2000">
                <a:solidFill>
                  <a:srgbClr val="FF0000"/>
                </a:solidFill>
                <a:latin typeface="Times New Roman" panose="02020603050405020304" pitchFamily="18" charset="0"/>
                <a:cs typeface="Times New Roman" panose="02020603050405020304" pitchFamily="18" charset="0"/>
              </a:rPr>
              <a:t>THPT Mạc Đĩnh Chi</a:t>
            </a:r>
          </a:p>
          <a:p>
            <a:pPr marL="457200" indent="-457200">
              <a:buAutoNum type="arabicPeriod"/>
            </a:pPr>
            <a:r>
              <a:rPr lang="en-US" sz="2000">
                <a:solidFill>
                  <a:srgbClr val="0000FF"/>
                </a:solidFill>
                <a:latin typeface="Times New Roman" panose="02020603050405020304" pitchFamily="18" charset="0"/>
                <a:cs typeface="Times New Roman" panose="02020603050405020304" pitchFamily="18" charset="0"/>
              </a:rPr>
              <a:t>Tin chuyên</a:t>
            </a:r>
          </a:p>
          <a:p>
            <a:pPr marL="457200" indent="-457200">
              <a:buAutoNum type="arabicPeriod"/>
            </a:pPr>
            <a:r>
              <a:rPr lang="en-US" sz="2000">
                <a:solidFill>
                  <a:srgbClr val="0000FF"/>
                </a:solidFill>
                <a:latin typeface="Times New Roman" panose="02020603050405020304" pitchFamily="18" charset="0"/>
                <a:cs typeface="Times New Roman" panose="02020603050405020304" pitchFamily="18" charset="0"/>
              </a:rPr>
              <a:t>Không chuyên Tự nhiên</a:t>
            </a:r>
          </a:p>
          <a:p>
            <a:pPr marL="457200" indent="-457200">
              <a:buAutoNum type="arabicPeriod"/>
            </a:pPr>
            <a:r>
              <a:rPr lang="en-US" sz="2000">
                <a:solidFill>
                  <a:srgbClr val="0000FF"/>
                </a:solidFill>
                <a:latin typeface="Times New Roman" panose="02020603050405020304" pitchFamily="18" charset="0"/>
                <a:cs typeface="Times New Roman" panose="02020603050405020304" pitchFamily="18" charset="0"/>
              </a:rPr>
              <a:t>Tiếng Nga chuyên</a:t>
            </a:r>
          </a:p>
          <a:p>
            <a:pPr marL="457200" indent="-457200">
              <a:buAutoNum type="arabicPeriod"/>
            </a:pPr>
            <a:r>
              <a:rPr lang="en-US" sz="2000">
                <a:solidFill>
                  <a:srgbClr val="FF0000"/>
                </a:solidFill>
                <a:latin typeface="Times New Roman" panose="02020603050405020304" pitchFamily="18" charset="0"/>
                <a:cs typeface="Times New Roman" panose="02020603050405020304" pitchFamily="18" charset="0"/>
              </a:rPr>
              <a:t>THPT Ngô Quyền</a:t>
            </a:r>
          </a:p>
        </p:txBody>
      </p:sp>
      <p:sp>
        <p:nvSpPr>
          <p:cNvPr id="34" name="TextBox 33">
            <a:extLst>
              <a:ext uri="{FF2B5EF4-FFF2-40B4-BE49-F238E27FC236}">
                <a16:creationId xmlns:a16="http://schemas.microsoft.com/office/drawing/2014/main" id="{DD4AA43D-8B79-4D78-8F8C-84A0C42E18C6}"/>
              </a:ext>
            </a:extLst>
          </p:cNvPr>
          <p:cNvSpPr txBox="1"/>
          <p:nvPr/>
        </p:nvSpPr>
        <p:spPr>
          <a:xfrm>
            <a:off x="8612154" y="4059712"/>
            <a:ext cx="3275046"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0" indent="-457200">
              <a:buFontTx/>
              <a:buAutoNum type="arabicPeriod"/>
            </a:pPr>
            <a:r>
              <a:rPr lang="en-US" sz="2000">
                <a:solidFill>
                  <a:srgbClr val="FF0000"/>
                </a:solidFill>
                <a:latin typeface="Times New Roman" panose="02020603050405020304" pitchFamily="18" charset="0"/>
                <a:cs typeface="Times New Roman" panose="02020603050405020304" pitchFamily="18" charset="0"/>
              </a:rPr>
              <a:t>THPT Ngô Quyền</a:t>
            </a:r>
          </a:p>
          <a:p>
            <a:pPr marL="457200" indent="-457200">
              <a:buFontTx/>
              <a:buAutoNum type="arabicPeriod"/>
            </a:pPr>
            <a:r>
              <a:rPr lang="en-US" sz="2000">
                <a:solidFill>
                  <a:srgbClr val="FF0000"/>
                </a:solidFill>
                <a:latin typeface="Times New Roman" panose="02020603050405020304" pitchFamily="18" charset="0"/>
                <a:cs typeface="Times New Roman" panose="02020603050405020304" pitchFamily="18" charset="0"/>
              </a:rPr>
              <a:t>THPT Mạc Đĩnh Chi</a:t>
            </a:r>
          </a:p>
          <a:p>
            <a:pPr marL="457200" indent="-457200">
              <a:buAutoNum type="arabicPeriod"/>
            </a:pPr>
            <a:r>
              <a:rPr lang="en-US" sz="2000">
                <a:solidFill>
                  <a:srgbClr val="0000FF"/>
                </a:solidFill>
                <a:latin typeface="Times New Roman" panose="02020603050405020304" pitchFamily="18" charset="0"/>
                <a:cs typeface="Times New Roman" panose="02020603050405020304" pitchFamily="18" charset="0"/>
              </a:rPr>
              <a:t>Toán chuyên</a:t>
            </a:r>
          </a:p>
          <a:p>
            <a:pPr marL="457200" indent="-457200">
              <a:buAutoNum type="arabicPeriod"/>
            </a:pPr>
            <a:r>
              <a:rPr lang="en-US" sz="2000">
                <a:solidFill>
                  <a:srgbClr val="0000FF"/>
                </a:solidFill>
                <a:latin typeface="Times New Roman" panose="02020603050405020304" pitchFamily="18" charset="0"/>
                <a:cs typeface="Times New Roman" panose="02020603050405020304" pitchFamily="18" charset="0"/>
              </a:rPr>
              <a:t>Tiếng Anh chuyên</a:t>
            </a:r>
          </a:p>
          <a:p>
            <a:pPr marL="457200" indent="-457200">
              <a:buAutoNum type="arabicPeriod"/>
            </a:pPr>
            <a:r>
              <a:rPr lang="en-US" sz="2000">
                <a:solidFill>
                  <a:srgbClr val="0000FF"/>
                </a:solidFill>
                <a:latin typeface="Times New Roman" panose="02020603050405020304" pitchFamily="18" charset="0"/>
                <a:cs typeface="Times New Roman" panose="02020603050405020304" pitchFamily="18" charset="0"/>
              </a:rPr>
              <a:t>Tin chuyên</a:t>
            </a:r>
          </a:p>
          <a:p>
            <a:pPr marL="457200" indent="-457200">
              <a:buAutoNum type="arabicPeriod"/>
            </a:pPr>
            <a:r>
              <a:rPr lang="en-US" sz="2000">
                <a:solidFill>
                  <a:srgbClr val="0000FF"/>
                </a:solidFill>
                <a:latin typeface="Times New Roman" panose="02020603050405020304" pitchFamily="18" charset="0"/>
                <a:cs typeface="Times New Roman" panose="02020603050405020304" pitchFamily="18" charset="0"/>
              </a:rPr>
              <a:t>Không chuyên Tự nhiên</a:t>
            </a:r>
          </a:p>
          <a:p>
            <a:pPr marL="457200" indent="-457200">
              <a:buAutoNum type="arabicPeriod"/>
            </a:pPr>
            <a:r>
              <a:rPr lang="en-US" sz="2000">
                <a:solidFill>
                  <a:srgbClr val="0000FF"/>
                </a:solidFill>
                <a:latin typeface="Times New Roman" panose="02020603050405020304" pitchFamily="18" charset="0"/>
                <a:cs typeface="Times New Roman" panose="02020603050405020304" pitchFamily="18" charset="0"/>
              </a:rPr>
              <a:t>Tiếng Nga chuyên</a:t>
            </a:r>
          </a:p>
        </p:txBody>
      </p:sp>
      <p:sp>
        <p:nvSpPr>
          <p:cNvPr id="35" name="Left Arrow 2">
            <a:extLst>
              <a:ext uri="{FF2B5EF4-FFF2-40B4-BE49-F238E27FC236}">
                <a16:creationId xmlns:a16="http://schemas.microsoft.com/office/drawing/2014/main" id="{51681F2C-6A6D-450D-A38C-07C5AC58D907}"/>
              </a:ext>
            </a:extLst>
          </p:cNvPr>
          <p:cNvSpPr/>
          <p:nvPr/>
        </p:nvSpPr>
        <p:spPr>
          <a:xfrm>
            <a:off x="3810000" y="1905000"/>
            <a:ext cx="609600" cy="457200"/>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6" name="Left Arrow 31">
            <a:extLst>
              <a:ext uri="{FF2B5EF4-FFF2-40B4-BE49-F238E27FC236}">
                <a16:creationId xmlns:a16="http://schemas.microsoft.com/office/drawing/2014/main" id="{9EC61CDB-7982-48DE-BB32-0825D273E94F}"/>
              </a:ext>
            </a:extLst>
          </p:cNvPr>
          <p:cNvSpPr/>
          <p:nvPr/>
        </p:nvSpPr>
        <p:spPr>
          <a:xfrm rot="10800000">
            <a:off x="7924800" y="1905000"/>
            <a:ext cx="609600" cy="457200"/>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729CE00A-91EE-4C34-B7DB-7CB47D48CC44}"/>
              </a:ext>
            </a:extLst>
          </p:cNvPr>
          <p:cNvCxnSpPr/>
          <p:nvPr/>
        </p:nvCxnSpPr>
        <p:spPr>
          <a:xfrm>
            <a:off x="4534677" y="4077831"/>
            <a:ext cx="3275046" cy="2246769"/>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8" name="Straight Connector 37">
            <a:extLst>
              <a:ext uri="{FF2B5EF4-FFF2-40B4-BE49-F238E27FC236}">
                <a16:creationId xmlns:a16="http://schemas.microsoft.com/office/drawing/2014/main" id="{16842F69-4D4A-40D1-83D1-C93C450A2C00}"/>
              </a:ext>
            </a:extLst>
          </p:cNvPr>
          <p:cNvCxnSpPr/>
          <p:nvPr/>
        </p:nvCxnSpPr>
        <p:spPr>
          <a:xfrm flipV="1">
            <a:off x="4534677" y="4101158"/>
            <a:ext cx="3237723" cy="2223442"/>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
        <p:nvSpPr>
          <p:cNvPr id="39" name="Left Arrow 36">
            <a:extLst>
              <a:ext uri="{FF2B5EF4-FFF2-40B4-BE49-F238E27FC236}">
                <a16:creationId xmlns:a16="http://schemas.microsoft.com/office/drawing/2014/main" id="{020BFBF3-A4F5-4666-A522-960BA87DE3EB}"/>
              </a:ext>
            </a:extLst>
          </p:cNvPr>
          <p:cNvSpPr/>
          <p:nvPr/>
        </p:nvSpPr>
        <p:spPr>
          <a:xfrm rot="16200000">
            <a:off x="5641910" y="3363356"/>
            <a:ext cx="609600" cy="45720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0" name="Left Arrow 37">
            <a:extLst>
              <a:ext uri="{FF2B5EF4-FFF2-40B4-BE49-F238E27FC236}">
                <a16:creationId xmlns:a16="http://schemas.microsoft.com/office/drawing/2014/main" id="{19BC49C9-57A1-44D3-B070-D62D595EC905}"/>
              </a:ext>
            </a:extLst>
          </p:cNvPr>
          <p:cNvSpPr/>
          <p:nvPr/>
        </p:nvSpPr>
        <p:spPr>
          <a:xfrm rot="-2700000">
            <a:off x="3571590" y="3305838"/>
            <a:ext cx="973703" cy="457200"/>
          </a:xfrm>
          <a:prstGeom prst="leftArrow">
            <a:avLst/>
          </a:prstGeom>
          <a:gradFill>
            <a:lin ang="2700000" scaled="0"/>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1" name="Left Arrow 38">
            <a:extLst>
              <a:ext uri="{FF2B5EF4-FFF2-40B4-BE49-F238E27FC236}">
                <a16:creationId xmlns:a16="http://schemas.microsoft.com/office/drawing/2014/main" id="{A0FB9EBF-2E68-4AC2-AF80-0C5C8BABC59A}"/>
              </a:ext>
            </a:extLst>
          </p:cNvPr>
          <p:cNvSpPr/>
          <p:nvPr/>
        </p:nvSpPr>
        <p:spPr>
          <a:xfrm rot="13500000">
            <a:off x="7773774" y="3213479"/>
            <a:ext cx="998045" cy="457200"/>
          </a:xfrm>
          <a:prstGeom prst="leftArrow">
            <a:avLst/>
          </a:prstGeom>
          <a:gradFill>
            <a:lin ang="2700000" scaled="0"/>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5EAB1BE3-D643-47D7-887F-178899C17D6D}"/>
              </a:ext>
            </a:extLst>
          </p:cNvPr>
          <p:cNvSpPr txBox="1"/>
          <p:nvPr/>
        </p:nvSpPr>
        <p:spPr>
          <a:xfrm>
            <a:off x="1651973" y="3145689"/>
            <a:ext cx="453970"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a:latin typeface="Times New Roman" panose="02020603050405020304" pitchFamily="18" charset="0"/>
                <a:cs typeface="Times New Roman" panose="02020603050405020304" pitchFamily="18" charset="0"/>
              </a:rPr>
              <a:t>(1)</a:t>
            </a:r>
          </a:p>
        </p:txBody>
      </p:sp>
      <p:sp>
        <p:nvSpPr>
          <p:cNvPr id="43" name="TextBox 42">
            <a:extLst>
              <a:ext uri="{FF2B5EF4-FFF2-40B4-BE49-F238E27FC236}">
                <a16:creationId xmlns:a16="http://schemas.microsoft.com/office/drawing/2014/main" id="{0099112B-1362-4B35-A0C7-0325FDBED733}"/>
              </a:ext>
            </a:extLst>
          </p:cNvPr>
          <p:cNvSpPr txBox="1"/>
          <p:nvPr/>
        </p:nvSpPr>
        <p:spPr>
          <a:xfrm>
            <a:off x="10148908" y="3087962"/>
            <a:ext cx="453970"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a:latin typeface="Times New Roman" panose="02020603050405020304" pitchFamily="18" charset="0"/>
                <a:cs typeface="Times New Roman" panose="02020603050405020304" pitchFamily="18" charset="0"/>
              </a:rPr>
              <a:t>(2)</a:t>
            </a:r>
          </a:p>
        </p:txBody>
      </p:sp>
      <p:sp>
        <p:nvSpPr>
          <p:cNvPr id="44" name="TextBox 43">
            <a:extLst>
              <a:ext uri="{FF2B5EF4-FFF2-40B4-BE49-F238E27FC236}">
                <a16:creationId xmlns:a16="http://schemas.microsoft.com/office/drawing/2014/main" id="{B9702158-C4BC-4038-BF6C-1160AE9662BB}"/>
              </a:ext>
            </a:extLst>
          </p:cNvPr>
          <p:cNvSpPr txBox="1"/>
          <p:nvPr/>
        </p:nvSpPr>
        <p:spPr>
          <a:xfrm>
            <a:off x="1651973" y="6324600"/>
            <a:ext cx="453970"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a:latin typeface="Times New Roman" panose="02020603050405020304" pitchFamily="18" charset="0"/>
                <a:cs typeface="Times New Roman" panose="02020603050405020304" pitchFamily="18" charset="0"/>
              </a:rPr>
              <a:t>(3)</a:t>
            </a:r>
          </a:p>
        </p:txBody>
      </p:sp>
      <p:sp>
        <p:nvSpPr>
          <p:cNvPr id="45" name="TextBox 44">
            <a:extLst>
              <a:ext uri="{FF2B5EF4-FFF2-40B4-BE49-F238E27FC236}">
                <a16:creationId xmlns:a16="http://schemas.microsoft.com/office/drawing/2014/main" id="{8409502D-7973-43C2-82DB-6CD8AE8B882C}"/>
              </a:ext>
            </a:extLst>
          </p:cNvPr>
          <p:cNvSpPr txBox="1"/>
          <p:nvPr/>
        </p:nvSpPr>
        <p:spPr>
          <a:xfrm>
            <a:off x="5874625" y="6362092"/>
            <a:ext cx="453970"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a:latin typeface="Times New Roman" panose="02020603050405020304" pitchFamily="18" charset="0"/>
                <a:cs typeface="Times New Roman" panose="02020603050405020304" pitchFamily="18" charset="0"/>
              </a:rPr>
              <a:t>(4)</a:t>
            </a:r>
          </a:p>
        </p:txBody>
      </p:sp>
      <p:sp>
        <p:nvSpPr>
          <p:cNvPr id="46" name="TextBox 45">
            <a:extLst>
              <a:ext uri="{FF2B5EF4-FFF2-40B4-BE49-F238E27FC236}">
                <a16:creationId xmlns:a16="http://schemas.microsoft.com/office/drawing/2014/main" id="{ECCB2419-CC44-443B-AE59-9BA19266A489}"/>
              </a:ext>
            </a:extLst>
          </p:cNvPr>
          <p:cNvSpPr txBox="1"/>
          <p:nvPr/>
        </p:nvSpPr>
        <p:spPr>
          <a:xfrm>
            <a:off x="10148908" y="6362092"/>
            <a:ext cx="453970"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a:latin typeface="Times New Roman" panose="02020603050405020304" pitchFamily="18" charset="0"/>
                <a:cs typeface="Times New Roman" panose="02020603050405020304" pitchFamily="18" charset="0"/>
              </a:rPr>
              <a:t>(5)</a:t>
            </a:r>
          </a:p>
        </p:txBody>
      </p:sp>
      <p:sp>
        <p:nvSpPr>
          <p:cNvPr id="2" name="Hình Bầu dục 1">
            <a:extLst>
              <a:ext uri="{FF2B5EF4-FFF2-40B4-BE49-F238E27FC236}">
                <a16:creationId xmlns:a16="http://schemas.microsoft.com/office/drawing/2014/main" id="{3CFD6E12-723D-4D54-BB8E-9B1373FA78CC}"/>
              </a:ext>
            </a:extLst>
          </p:cNvPr>
          <p:cNvSpPr/>
          <p:nvPr/>
        </p:nvSpPr>
        <p:spPr>
          <a:xfrm>
            <a:off x="7198475" y="1019987"/>
            <a:ext cx="504194" cy="496554"/>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22" name="Hình Bầu dục 21">
            <a:extLst>
              <a:ext uri="{FF2B5EF4-FFF2-40B4-BE49-F238E27FC236}">
                <a16:creationId xmlns:a16="http://schemas.microsoft.com/office/drawing/2014/main" id="{00506B73-AFE3-4979-8D31-E2BB1F300F44}"/>
              </a:ext>
            </a:extLst>
          </p:cNvPr>
          <p:cNvSpPr/>
          <p:nvPr/>
        </p:nvSpPr>
        <p:spPr>
          <a:xfrm>
            <a:off x="3029482" y="946061"/>
            <a:ext cx="504194" cy="496554"/>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23" name="Hình Bầu dục 22">
            <a:extLst>
              <a:ext uri="{FF2B5EF4-FFF2-40B4-BE49-F238E27FC236}">
                <a16:creationId xmlns:a16="http://schemas.microsoft.com/office/drawing/2014/main" id="{4A444411-B8F8-4E45-B6EA-C1996CD991AB}"/>
              </a:ext>
            </a:extLst>
          </p:cNvPr>
          <p:cNvSpPr/>
          <p:nvPr/>
        </p:nvSpPr>
        <p:spPr>
          <a:xfrm>
            <a:off x="11230606" y="1019987"/>
            <a:ext cx="504194" cy="496554"/>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24" name="Hình Bầu dục 23">
            <a:extLst>
              <a:ext uri="{FF2B5EF4-FFF2-40B4-BE49-F238E27FC236}">
                <a16:creationId xmlns:a16="http://schemas.microsoft.com/office/drawing/2014/main" id="{F98FF7FD-B19F-49FC-BF2A-6A76E3B4257B}"/>
              </a:ext>
            </a:extLst>
          </p:cNvPr>
          <p:cNvSpPr/>
          <p:nvPr/>
        </p:nvSpPr>
        <p:spPr>
          <a:xfrm>
            <a:off x="3009416" y="4226174"/>
            <a:ext cx="504194" cy="496554"/>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sp>
        <p:nvSpPr>
          <p:cNvPr id="25" name="Hình Bầu dục 24">
            <a:extLst>
              <a:ext uri="{FF2B5EF4-FFF2-40B4-BE49-F238E27FC236}">
                <a16:creationId xmlns:a16="http://schemas.microsoft.com/office/drawing/2014/main" id="{457DF2B3-8AF6-4579-9090-4818D29C5FD1}"/>
              </a:ext>
            </a:extLst>
          </p:cNvPr>
          <p:cNvSpPr/>
          <p:nvPr/>
        </p:nvSpPr>
        <p:spPr>
          <a:xfrm>
            <a:off x="7074692" y="4226174"/>
            <a:ext cx="504194" cy="496554"/>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a:t>
            </a:r>
          </a:p>
        </p:txBody>
      </p:sp>
      <p:sp>
        <p:nvSpPr>
          <p:cNvPr id="26" name="Hình Bầu dục 25">
            <a:extLst>
              <a:ext uri="{FF2B5EF4-FFF2-40B4-BE49-F238E27FC236}">
                <a16:creationId xmlns:a16="http://schemas.microsoft.com/office/drawing/2014/main" id="{F1F6D030-2798-4970-8457-13633BAF246A}"/>
              </a:ext>
            </a:extLst>
          </p:cNvPr>
          <p:cNvSpPr/>
          <p:nvPr/>
        </p:nvSpPr>
        <p:spPr>
          <a:xfrm>
            <a:off x="11278832" y="4237747"/>
            <a:ext cx="504194" cy="496554"/>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a:t>
            </a:r>
          </a:p>
        </p:txBody>
      </p:sp>
    </p:spTree>
    <p:extLst>
      <p:ext uri="{BB962C8B-B14F-4D97-AF65-F5344CB8AC3E}">
        <p14:creationId xmlns:p14="http://schemas.microsoft.com/office/powerpoint/2010/main" val="17928923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right)">
                                      <p:cBhvr>
                                        <p:cTn id="7" dur="500"/>
                                        <p:tgtEl>
                                          <p:spTgt spid="3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right)">
                                      <p:cBhvr>
                                        <p:cTn id="10" dur="500"/>
                                        <p:tgtEl>
                                          <p:spTgt spid="2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right)">
                                      <p:cBhvr>
                                        <p:cTn id="13" dur="5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left)">
                                      <p:cBhvr>
                                        <p:cTn id="18" dur="500"/>
                                        <p:tgtEl>
                                          <p:spTgt spid="3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up)">
                                      <p:cBhvr>
                                        <p:cTn id="29" dur="500"/>
                                        <p:tgtEl>
                                          <p:spTgt spid="40"/>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up)">
                                      <p:cBhvr>
                                        <p:cTn id="32" dur="500"/>
                                        <p:tgtEl>
                                          <p:spTgt spid="32"/>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up)">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up)">
                                      <p:cBhvr>
                                        <p:cTn id="40" dur="500"/>
                                        <p:tgtEl>
                                          <p:spTgt spid="41"/>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up)">
                                      <p:cBhvr>
                                        <p:cTn id="43" dur="500"/>
                                        <p:tgtEl>
                                          <p:spTgt spid="34"/>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up)">
                                      <p:cBhvr>
                                        <p:cTn id="46" dur="500"/>
                                        <p:tgtEl>
                                          <p:spTgt spid="4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up)">
                                      <p:cBhvr>
                                        <p:cTn id="51" dur="500"/>
                                        <p:tgtEl>
                                          <p:spTgt spid="39"/>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up)">
                                      <p:cBhvr>
                                        <p:cTn id="54" dur="500"/>
                                        <p:tgtEl>
                                          <p:spTgt spid="33"/>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up)">
                                      <p:cBhvr>
                                        <p:cTn id="57" dur="500"/>
                                        <p:tgtEl>
                                          <p:spTgt spid="45"/>
                                        </p:tgtEl>
                                      </p:cBhvr>
                                    </p:animEffect>
                                  </p:childTnLst>
                                </p:cTn>
                              </p:par>
                              <p:par>
                                <p:cTn id="58" presetID="1" presetClass="entr" presetSubtype="0"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childTnLst>
                                </p:cTn>
                              </p:par>
                              <p:par>
                                <p:cTn id="60" presetID="21" presetClass="emph" presetSubtype="0" repeatCount="indefinite" nodeType="withEffect">
                                  <p:stCondLst>
                                    <p:cond delay="0"/>
                                  </p:stCondLst>
                                  <p:endCondLst>
                                    <p:cond evt="onNext" delay="0">
                                      <p:tgtEl>
                                        <p:sldTgt/>
                                      </p:tgtEl>
                                    </p:cond>
                                  </p:endCondLst>
                                  <p:childTnLst>
                                    <p:animClr clrSpc="hsl" dir="cw">
                                      <p:cBhvr override="childStyle">
                                        <p:cTn id="61" dur="1000" fill="hold"/>
                                        <p:tgtEl>
                                          <p:spTgt spid="37"/>
                                        </p:tgtEl>
                                        <p:attrNameLst>
                                          <p:attrName>style.color</p:attrName>
                                        </p:attrNameLst>
                                      </p:cBhvr>
                                      <p:by>
                                        <p:hsl h="7200000" s="0" l="0"/>
                                      </p:by>
                                    </p:animClr>
                                    <p:animClr clrSpc="hsl" dir="cw">
                                      <p:cBhvr>
                                        <p:cTn id="62" dur="1000" fill="hold"/>
                                        <p:tgtEl>
                                          <p:spTgt spid="37"/>
                                        </p:tgtEl>
                                        <p:attrNameLst>
                                          <p:attrName>fillcolor</p:attrName>
                                        </p:attrNameLst>
                                      </p:cBhvr>
                                      <p:by>
                                        <p:hsl h="7200000" s="0" l="0"/>
                                      </p:by>
                                    </p:animClr>
                                    <p:animClr clrSpc="hsl" dir="cw">
                                      <p:cBhvr>
                                        <p:cTn id="63" dur="1000" fill="hold"/>
                                        <p:tgtEl>
                                          <p:spTgt spid="37"/>
                                        </p:tgtEl>
                                        <p:attrNameLst>
                                          <p:attrName>stroke.color</p:attrName>
                                        </p:attrNameLst>
                                      </p:cBhvr>
                                      <p:by>
                                        <p:hsl h="7200000" s="0" l="0"/>
                                      </p:by>
                                    </p:animClr>
                                    <p:set>
                                      <p:cBhvr>
                                        <p:cTn id="64" dur="1000" fill="hold"/>
                                        <p:tgtEl>
                                          <p:spTgt spid="37"/>
                                        </p:tgtEl>
                                        <p:attrNameLst>
                                          <p:attrName>fill.type</p:attrName>
                                        </p:attrNameLst>
                                      </p:cBhvr>
                                      <p:to>
                                        <p:strVal val="solid"/>
                                      </p:to>
                                    </p:set>
                                  </p:childTnLst>
                                </p:cTn>
                              </p:par>
                              <p:par>
                                <p:cTn id="65" presetID="1"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21" presetClass="emph" presetSubtype="0" repeatCount="indefinite" nodeType="withEffect">
                                  <p:stCondLst>
                                    <p:cond delay="0"/>
                                  </p:stCondLst>
                                  <p:endCondLst>
                                    <p:cond evt="onNext" delay="0">
                                      <p:tgtEl>
                                        <p:sldTgt/>
                                      </p:tgtEl>
                                    </p:cond>
                                  </p:endCondLst>
                                  <p:childTnLst>
                                    <p:animClr clrSpc="hsl" dir="cw">
                                      <p:cBhvr override="childStyle">
                                        <p:cTn id="68" dur="1000" fill="hold"/>
                                        <p:tgtEl>
                                          <p:spTgt spid="38"/>
                                        </p:tgtEl>
                                        <p:attrNameLst>
                                          <p:attrName>style.color</p:attrName>
                                        </p:attrNameLst>
                                      </p:cBhvr>
                                      <p:by>
                                        <p:hsl h="7200000" s="0" l="0"/>
                                      </p:by>
                                    </p:animClr>
                                    <p:animClr clrSpc="hsl" dir="cw">
                                      <p:cBhvr>
                                        <p:cTn id="69" dur="1000" fill="hold"/>
                                        <p:tgtEl>
                                          <p:spTgt spid="38"/>
                                        </p:tgtEl>
                                        <p:attrNameLst>
                                          <p:attrName>fillcolor</p:attrName>
                                        </p:attrNameLst>
                                      </p:cBhvr>
                                      <p:by>
                                        <p:hsl h="7200000" s="0" l="0"/>
                                      </p:by>
                                    </p:animClr>
                                    <p:animClr clrSpc="hsl" dir="cw">
                                      <p:cBhvr>
                                        <p:cTn id="70" dur="1000" fill="hold"/>
                                        <p:tgtEl>
                                          <p:spTgt spid="38"/>
                                        </p:tgtEl>
                                        <p:attrNameLst>
                                          <p:attrName>stroke.color</p:attrName>
                                        </p:attrNameLst>
                                      </p:cBhvr>
                                      <p:by>
                                        <p:hsl h="7200000" s="0" l="0"/>
                                      </p:by>
                                    </p:animClr>
                                    <p:set>
                                      <p:cBhvr>
                                        <p:cTn id="71" dur="1000" fill="hold"/>
                                        <p:tgtEl>
                                          <p:spTgt spid="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3" grpId="0" animBg="1"/>
      <p:bldP spid="34" grpId="0" animBg="1"/>
      <p:bldP spid="35" grpId="0" animBg="1"/>
      <p:bldP spid="36"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Times New Roman" panose="02020603050405020304" pitchFamily="18" charset="0"/>
                <a:ea typeface="+mj-ea"/>
                <a:cs typeface="Times New Roman" panose="02020603050405020304" pitchFamily="18" charset="0"/>
              </a:rPr>
              <a:t>PHẦN 3. Quy trình xét trúng tuyển</a:t>
            </a:r>
            <a:endParaRPr lang="vi-VN" sz="2400" b="1" dirty="0">
              <a:solidFill>
                <a:schemeClr val="bg1"/>
              </a:solidFill>
              <a:latin typeface="Times New Roman" panose="02020603050405020304" pitchFamily="18" charset="0"/>
              <a:ea typeface="+mj-ea"/>
              <a:cs typeface="Times New Roman" panose="02020603050405020304" pitchFamily="18" charset="0"/>
            </a:endParaRPr>
          </a:p>
        </p:txBody>
      </p:sp>
      <p:sp>
        <p:nvSpPr>
          <p:cNvPr id="13" name="TextBox 12">
            <a:extLst>
              <a:ext uri="{FF2B5EF4-FFF2-40B4-BE49-F238E27FC236}">
                <a16:creationId xmlns:a16="http://schemas.microsoft.com/office/drawing/2014/main" id="{DFBDBE1A-8EBF-448B-B117-63063F12304B}"/>
              </a:ext>
            </a:extLst>
          </p:cNvPr>
          <p:cNvSpPr txBox="1"/>
          <p:nvPr/>
        </p:nvSpPr>
        <p:spPr>
          <a:xfrm>
            <a:off x="371475" y="1119172"/>
            <a:ext cx="11515725" cy="5493812"/>
          </a:xfrm>
          <a:prstGeom prst="rect">
            <a:avLst/>
          </a:prstGeom>
          <a:noFill/>
        </p:spPr>
        <p:txBody>
          <a:bodyPr wrap="square" rtlCol="0">
            <a:spAutoFit/>
          </a:bodyPr>
          <a:lstStyle/>
          <a:p>
            <a:pPr lvl="0" algn="just"/>
            <a:r>
              <a:rPr lang="en-US" sz="2600" b="1" i="1" dirty="0">
                <a:solidFill>
                  <a:srgbClr val="000099"/>
                </a:solidFill>
                <a:latin typeface="Times New Roman" panose="02020603050405020304" pitchFamily="18" charset="0"/>
                <a:cs typeface="Times New Roman" panose="02020603050405020304" pitchFamily="18" charset="0"/>
              </a:rPr>
              <a:t>Nguyên tắc cơ bản</a:t>
            </a:r>
          </a:p>
          <a:p>
            <a:pPr marL="395288" lvl="0" indent="-395288" algn="just">
              <a:spcBef>
                <a:spcPts val="1200"/>
              </a:spcBef>
            </a:pPr>
            <a:r>
              <a:rPr lang="en-US" sz="2500" b="1" dirty="0">
                <a:solidFill>
                  <a:srgbClr val="000099"/>
                </a:solidFill>
                <a:latin typeface="Times New Roman" panose="02020603050405020304" pitchFamily="18" charset="0"/>
                <a:cs typeface="Times New Roman" panose="02020603050405020304" pitchFamily="18" charset="0"/>
              </a:rPr>
              <a:t>1. </a:t>
            </a:r>
            <a:r>
              <a:rPr lang="en-US" sz="2500" dirty="0">
                <a:solidFill>
                  <a:srgbClr val="000099"/>
                </a:solidFill>
                <a:latin typeface="Times New Roman" panose="02020603050405020304" pitchFamily="18" charset="0"/>
                <a:cs typeface="Times New Roman" panose="02020603050405020304" pitchFamily="18" charset="0"/>
              </a:rPr>
              <a:t>Thí sinh chỉ có thể trúng tuyển </a:t>
            </a:r>
            <a:r>
              <a:rPr lang="en-US" sz="2500" b="1" i="1" dirty="0">
                <a:solidFill>
                  <a:srgbClr val="FF0000"/>
                </a:solidFill>
                <a:latin typeface="Times New Roman" panose="02020603050405020304" pitchFamily="18" charset="0"/>
                <a:cs typeface="Times New Roman" panose="02020603050405020304" pitchFamily="18" charset="0"/>
              </a:rPr>
              <a:t>ở 1 nguyện vọng cao nhất</a:t>
            </a:r>
            <a:r>
              <a:rPr lang="en-US" sz="2500" dirty="0">
                <a:solidFill>
                  <a:srgbClr val="000099"/>
                </a:solidFill>
                <a:latin typeface="Times New Roman" panose="02020603050405020304" pitchFamily="18" charset="0"/>
                <a:cs typeface="Times New Roman" panose="02020603050405020304" pitchFamily="18" charset="0"/>
              </a:rPr>
              <a:t> trong danh sách các nguyện vọng đã đăng ký xét tuyển vào các lớp của trường </a:t>
            </a:r>
            <a:r>
              <a:rPr lang="en-US" sz="2500" dirty="0" err="1">
                <a:solidFill>
                  <a:srgbClr val="000099"/>
                </a:solidFill>
                <a:latin typeface="Times New Roman" panose="02020603050405020304" pitchFamily="18" charset="0"/>
                <a:cs typeface="Times New Roman" panose="02020603050405020304" pitchFamily="18" charset="0"/>
              </a:rPr>
              <a:t>THPT</a:t>
            </a:r>
            <a:r>
              <a:rPr lang="en-US" sz="2500" dirty="0">
                <a:solidFill>
                  <a:srgbClr val="000099"/>
                </a:solidFill>
                <a:latin typeface="Times New Roman" panose="02020603050405020304" pitchFamily="18" charset="0"/>
                <a:cs typeface="Times New Roman" panose="02020603050405020304" pitchFamily="18" charset="0"/>
              </a:rPr>
              <a:t> chuyên Trần Phú.</a:t>
            </a:r>
          </a:p>
          <a:p>
            <a:pPr marL="395288" lvl="0" indent="-395288" algn="just">
              <a:spcBef>
                <a:spcPts val="1200"/>
              </a:spcBef>
            </a:pPr>
            <a:r>
              <a:rPr lang="en-US" sz="2500" b="1" dirty="0">
                <a:solidFill>
                  <a:srgbClr val="000099"/>
                </a:solidFill>
                <a:latin typeface="Times New Roman" panose="02020603050405020304" pitchFamily="18" charset="0"/>
                <a:cs typeface="Times New Roman" panose="02020603050405020304" pitchFamily="18" charset="0"/>
              </a:rPr>
              <a:t>2. </a:t>
            </a:r>
            <a:r>
              <a:rPr lang="en-US" sz="2500" dirty="0">
                <a:solidFill>
                  <a:srgbClr val="000099"/>
                </a:solidFill>
                <a:latin typeface="Times New Roman" panose="02020603050405020304" pitchFamily="18" charset="0"/>
                <a:cs typeface="Times New Roman" panose="02020603050405020304" pitchFamily="18" charset="0"/>
              </a:rPr>
              <a:t>Mỗi lớp của trường </a:t>
            </a:r>
            <a:r>
              <a:rPr lang="en-US" sz="2500" dirty="0" err="1">
                <a:solidFill>
                  <a:srgbClr val="000099"/>
                </a:solidFill>
                <a:latin typeface="Times New Roman" panose="02020603050405020304" pitchFamily="18" charset="0"/>
                <a:cs typeface="Times New Roman" panose="02020603050405020304" pitchFamily="18" charset="0"/>
              </a:rPr>
              <a:t>THPT</a:t>
            </a:r>
            <a:r>
              <a:rPr lang="en-US" sz="2500" dirty="0">
                <a:solidFill>
                  <a:srgbClr val="000099"/>
                </a:solidFill>
                <a:latin typeface="Times New Roman" panose="02020603050405020304" pitchFamily="18" charset="0"/>
                <a:cs typeface="Times New Roman" panose="02020603050405020304" pitchFamily="18" charset="0"/>
              </a:rPr>
              <a:t> chuyên Trần Phú có duy nhất một điểm chuẩn xét tuyển dùng chung cho tất cả các nguyện vọng, </a:t>
            </a:r>
            <a:r>
              <a:rPr lang="en-US" sz="2500" b="1" i="1" dirty="0">
                <a:solidFill>
                  <a:srgbClr val="FF0000"/>
                </a:solidFill>
                <a:latin typeface="Times New Roman" panose="02020603050405020304" pitchFamily="18" charset="0"/>
                <a:cs typeface="Times New Roman" panose="02020603050405020304" pitchFamily="18" charset="0"/>
              </a:rPr>
              <a:t>không phân biệt thứ tự ưu tiên</a:t>
            </a:r>
            <a:r>
              <a:rPr lang="en-US" sz="2500" dirty="0">
                <a:solidFill>
                  <a:srgbClr val="000099"/>
                </a:solidFill>
                <a:latin typeface="Times New Roman" panose="02020603050405020304" pitchFamily="18" charset="0"/>
                <a:cs typeface="Times New Roman" panose="02020603050405020304" pitchFamily="18" charset="0"/>
              </a:rPr>
              <a:t>. Riêng lớp không chuyên tự nhiên, không chuyên xã hội, mỗi lớp có 03 điểm chuẩn dành cho các môn chuyên tương ứng </a:t>
            </a:r>
            <a:r>
              <a:rPr lang="en-US" sz="2500" i="1" dirty="0">
                <a:solidFill>
                  <a:srgbClr val="FF0000"/>
                </a:solidFill>
                <a:latin typeface="Times New Roman" panose="02020603050405020304" pitchFamily="18" charset="0"/>
                <a:cs typeface="Times New Roman" panose="02020603050405020304" pitchFamily="18" charset="0"/>
              </a:rPr>
              <a:t>(điểm mới)</a:t>
            </a:r>
          </a:p>
          <a:p>
            <a:pPr marL="338138" lvl="0" indent="-338138" algn="just">
              <a:spcBef>
                <a:spcPts val="1200"/>
              </a:spcBef>
            </a:pPr>
            <a:r>
              <a:rPr lang="en-US" sz="2500" b="1" dirty="0">
                <a:solidFill>
                  <a:srgbClr val="000099"/>
                </a:solidFill>
                <a:latin typeface="Times New Roman" panose="02020603050405020304" pitchFamily="18" charset="0"/>
                <a:cs typeface="Times New Roman" panose="02020603050405020304" pitchFamily="18" charset="0"/>
              </a:rPr>
              <a:t>3. </a:t>
            </a:r>
            <a:r>
              <a:rPr lang="en-US" sz="2500" spc="-40" dirty="0">
                <a:solidFill>
                  <a:srgbClr val="000099"/>
                </a:solidFill>
                <a:latin typeface="Times New Roman" panose="02020603050405020304" pitchFamily="18" charset="0"/>
                <a:cs typeface="Times New Roman" panose="02020603050405020304" pitchFamily="18" charset="0"/>
              </a:rPr>
              <a:t>Nguyện vọng các lớp chuyên Trần Phú bình đẳng như các trường </a:t>
            </a:r>
            <a:r>
              <a:rPr lang="en-US" sz="2500" spc="-40" dirty="0" err="1">
                <a:solidFill>
                  <a:srgbClr val="000099"/>
                </a:solidFill>
                <a:latin typeface="Times New Roman" panose="02020603050405020304" pitchFamily="18" charset="0"/>
                <a:cs typeface="Times New Roman" panose="02020603050405020304" pitchFamily="18" charset="0"/>
              </a:rPr>
              <a:t>THPT</a:t>
            </a:r>
            <a:r>
              <a:rPr lang="en-US" sz="2500" spc="-40" dirty="0">
                <a:solidFill>
                  <a:srgbClr val="000099"/>
                </a:solidFill>
                <a:latin typeface="Times New Roman" panose="02020603050405020304" pitchFamily="18" charset="0"/>
                <a:cs typeface="Times New Roman" panose="02020603050405020304" pitchFamily="18" charset="0"/>
              </a:rPr>
              <a:t> công lập (đại trà)</a:t>
            </a:r>
          </a:p>
          <a:p>
            <a:pPr marL="338138" lvl="0" indent="-338138" algn="just">
              <a:spcBef>
                <a:spcPts val="1200"/>
              </a:spcBef>
            </a:pPr>
            <a:r>
              <a:rPr lang="en-US" sz="2500" b="1" dirty="0">
                <a:solidFill>
                  <a:srgbClr val="000099"/>
                </a:solidFill>
                <a:latin typeface="Times New Roman" panose="02020603050405020304" pitchFamily="18" charset="0"/>
                <a:cs typeface="Times New Roman" panose="02020603050405020304" pitchFamily="18" charset="0"/>
              </a:rPr>
              <a:t>4. </a:t>
            </a:r>
            <a:r>
              <a:rPr lang="en-US" sz="2500" dirty="0">
                <a:solidFill>
                  <a:srgbClr val="000099"/>
                </a:solidFill>
                <a:latin typeface="Times New Roman" panose="02020603050405020304" pitchFamily="18" charset="0"/>
                <a:cs typeface="Times New Roman" panose="02020603050405020304" pitchFamily="18" charset="0"/>
              </a:rPr>
              <a:t>Hai nguyện vọng vào trường </a:t>
            </a:r>
            <a:r>
              <a:rPr lang="en-US" sz="2500" dirty="0" err="1">
                <a:solidFill>
                  <a:srgbClr val="000099"/>
                </a:solidFill>
                <a:latin typeface="Times New Roman" panose="02020603050405020304" pitchFamily="18" charset="0"/>
                <a:cs typeface="Times New Roman" panose="02020603050405020304" pitchFamily="18" charset="0"/>
              </a:rPr>
              <a:t>THPT</a:t>
            </a:r>
            <a:r>
              <a:rPr lang="en-US" sz="2500" dirty="0">
                <a:solidFill>
                  <a:srgbClr val="000099"/>
                </a:solidFill>
                <a:latin typeface="Times New Roman" panose="02020603050405020304" pitchFamily="18" charset="0"/>
                <a:cs typeface="Times New Roman" panose="02020603050405020304" pitchFamily="18" charset="0"/>
              </a:rPr>
              <a:t> công lập, thì trường nào có nguyện vọng cao hơn được coi là nguyện vọng 1; Nguyện vọng còn lại được coi là nguyện vọng 2.</a:t>
            </a:r>
          </a:p>
          <a:p>
            <a:pPr marL="338138" lvl="0" indent="-338138" algn="just">
              <a:spcBef>
                <a:spcPts val="1200"/>
              </a:spcBef>
            </a:pPr>
            <a:r>
              <a:rPr lang="en-US" sz="2500" b="1" dirty="0">
                <a:solidFill>
                  <a:srgbClr val="000099"/>
                </a:solidFill>
                <a:latin typeface="Times New Roman" panose="02020603050405020304" pitchFamily="18" charset="0"/>
                <a:cs typeface="Times New Roman" panose="02020603050405020304" pitchFamily="18" charset="0"/>
              </a:rPr>
              <a:t>5. </a:t>
            </a:r>
            <a:r>
              <a:rPr lang="vi-VN" sz="2500" dirty="0">
                <a:solidFill>
                  <a:srgbClr val="000099"/>
                </a:solidFill>
                <a:latin typeface="Times New Roman" panose="02020603050405020304" pitchFamily="18" charset="0"/>
                <a:cs typeface="Times New Roman" panose="02020603050405020304" pitchFamily="18" charset="0"/>
              </a:rPr>
              <a:t>Điểm chuẩn Nguyện vọng 2 vào trường THPT công lập sẽ cao hơn điểm chuẩn Nguyện vọng 1 vào trường THPT công lập.</a:t>
            </a:r>
            <a:endParaRPr lang="en-US" sz="25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6987254"/>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Times New Roman" panose="02020603050405020304" pitchFamily="18" charset="0"/>
                <a:ea typeface="+mj-ea"/>
                <a:cs typeface="Times New Roman" panose="02020603050405020304" pitchFamily="18" charset="0"/>
              </a:rPr>
              <a:t>PHẦN 3. Quy trình xét trúng tuyển</a:t>
            </a:r>
            <a:endParaRPr lang="vi-VN" sz="2400" b="1" dirty="0">
              <a:solidFill>
                <a:schemeClr val="bg1"/>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052A8C4-9AB7-48CA-BE38-CD22388F7C51}"/>
              </a:ext>
            </a:extLst>
          </p:cNvPr>
          <p:cNvSpPr txBox="1"/>
          <p:nvPr/>
        </p:nvSpPr>
        <p:spPr>
          <a:xfrm>
            <a:off x="1371600" y="1066800"/>
            <a:ext cx="3275046"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0" indent="-457200">
              <a:buFontTx/>
              <a:buAutoNum type="arabicPeriod"/>
            </a:pPr>
            <a:r>
              <a:rPr lang="en-US" sz="2000" dirty="0" err="1">
                <a:solidFill>
                  <a:srgbClr val="FF0000"/>
                </a:solidFill>
                <a:latin typeface="Times New Roman" panose="02020603050405020304" pitchFamily="18" charset="0"/>
                <a:cs typeface="Times New Roman" panose="02020603050405020304" pitchFamily="18" charset="0"/>
              </a:rPr>
              <a:t>THPT</a:t>
            </a:r>
            <a:r>
              <a:rPr lang="en-US" sz="2000" dirty="0">
                <a:solidFill>
                  <a:srgbClr val="FF0000"/>
                </a:solidFill>
                <a:latin typeface="Times New Roman" panose="02020603050405020304" pitchFamily="18" charset="0"/>
                <a:cs typeface="Times New Roman" panose="02020603050405020304" pitchFamily="18" charset="0"/>
              </a:rPr>
              <a:t> Hải An</a:t>
            </a:r>
          </a:p>
        </p:txBody>
      </p:sp>
      <p:sp>
        <p:nvSpPr>
          <p:cNvPr id="6" name="TextBox 5">
            <a:extLst>
              <a:ext uri="{FF2B5EF4-FFF2-40B4-BE49-F238E27FC236}">
                <a16:creationId xmlns:a16="http://schemas.microsoft.com/office/drawing/2014/main" id="{50218FA9-3D20-4CA1-A7B7-B560CC15A31A}"/>
              </a:ext>
            </a:extLst>
          </p:cNvPr>
          <p:cNvSpPr txBox="1"/>
          <p:nvPr/>
        </p:nvSpPr>
        <p:spPr>
          <a:xfrm>
            <a:off x="1295400" y="2435644"/>
            <a:ext cx="3275046"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0" indent="-457200">
              <a:buFontTx/>
              <a:buAutoNum type="arabicPeriod"/>
            </a:pPr>
            <a:r>
              <a:rPr lang="en-US" sz="2000">
                <a:solidFill>
                  <a:srgbClr val="FF0000"/>
                </a:solidFill>
                <a:latin typeface="Times New Roman" panose="02020603050405020304" pitchFamily="18" charset="0"/>
                <a:cs typeface="Times New Roman" panose="02020603050405020304" pitchFamily="18" charset="0"/>
              </a:rPr>
              <a:t>THPT Hải An</a:t>
            </a:r>
          </a:p>
          <a:p>
            <a:pPr marL="457200" indent="-457200">
              <a:buFontTx/>
              <a:buAutoNum type="arabicPeriod"/>
            </a:pPr>
            <a:r>
              <a:rPr lang="en-US" sz="2000">
                <a:solidFill>
                  <a:srgbClr val="FF0000"/>
                </a:solidFill>
                <a:latin typeface="Times New Roman" panose="02020603050405020304" pitchFamily="18" charset="0"/>
                <a:cs typeface="Times New Roman" panose="02020603050405020304" pitchFamily="18" charset="0"/>
              </a:rPr>
              <a:t>THPT Mạc Đĩnh Chi</a:t>
            </a:r>
          </a:p>
        </p:txBody>
      </p:sp>
      <p:sp>
        <p:nvSpPr>
          <p:cNvPr id="7" name="TextBox 6">
            <a:extLst>
              <a:ext uri="{FF2B5EF4-FFF2-40B4-BE49-F238E27FC236}">
                <a16:creationId xmlns:a16="http://schemas.microsoft.com/office/drawing/2014/main" id="{15F2F8A8-109D-4834-87EA-AF88A871FB51}"/>
              </a:ext>
            </a:extLst>
          </p:cNvPr>
          <p:cNvSpPr txBox="1"/>
          <p:nvPr/>
        </p:nvSpPr>
        <p:spPr>
          <a:xfrm>
            <a:off x="1295400" y="4112044"/>
            <a:ext cx="3275046"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0" indent="-457200">
              <a:buAutoNum type="arabicPeriod"/>
            </a:pPr>
            <a:r>
              <a:rPr lang="en-US" sz="2000">
                <a:solidFill>
                  <a:srgbClr val="0000FF"/>
                </a:solidFill>
                <a:latin typeface="Times New Roman" panose="02020603050405020304" pitchFamily="18" charset="0"/>
                <a:cs typeface="Times New Roman" panose="02020603050405020304" pitchFamily="18" charset="0"/>
              </a:rPr>
              <a:t>Tiếng Anh chuyên</a:t>
            </a:r>
          </a:p>
          <a:p>
            <a:pPr marL="457200" indent="-457200">
              <a:buAutoNum type="arabicPeriod"/>
            </a:pPr>
            <a:r>
              <a:rPr lang="en-US" sz="2000">
                <a:solidFill>
                  <a:srgbClr val="FF0000"/>
                </a:solidFill>
                <a:latin typeface="Times New Roman" panose="02020603050405020304" pitchFamily="18" charset="0"/>
                <a:cs typeface="Times New Roman" panose="02020603050405020304" pitchFamily="18" charset="0"/>
              </a:rPr>
              <a:t>THPT Hải An</a:t>
            </a:r>
          </a:p>
          <a:p>
            <a:pPr marL="457200" indent="-457200">
              <a:buFontTx/>
              <a:buAutoNum type="arabicPeriod"/>
            </a:pPr>
            <a:r>
              <a:rPr lang="en-US" sz="2000">
                <a:solidFill>
                  <a:srgbClr val="0000FF"/>
                </a:solidFill>
                <a:latin typeface="Times New Roman" panose="02020603050405020304" pitchFamily="18" charset="0"/>
                <a:cs typeface="Times New Roman" panose="02020603050405020304" pitchFamily="18" charset="0"/>
              </a:rPr>
              <a:t>Toán chuyên</a:t>
            </a:r>
          </a:p>
          <a:p>
            <a:pPr marL="457200" indent="-457200">
              <a:buFontTx/>
              <a:buAutoNum type="arabicPeriod"/>
            </a:pPr>
            <a:r>
              <a:rPr lang="en-US" sz="2000">
                <a:solidFill>
                  <a:srgbClr val="FF0000"/>
                </a:solidFill>
                <a:latin typeface="Times New Roman" panose="02020603050405020304" pitchFamily="18" charset="0"/>
                <a:cs typeface="Times New Roman" panose="02020603050405020304" pitchFamily="18" charset="0"/>
              </a:rPr>
              <a:t>THPT Mạc Đĩnh Chi</a:t>
            </a:r>
          </a:p>
          <a:p>
            <a:pPr marL="457200" indent="-457200">
              <a:buFontTx/>
              <a:buAutoNum type="arabicPeriod"/>
            </a:pPr>
            <a:r>
              <a:rPr lang="en-US" sz="2000">
                <a:solidFill>
                  <a:srgbClr val="0000FF"/>
                </a:solidFill>
                <a:latin typeface="Times New Roman" panose="02020603050405020304" pitchFamily="18" charset="0"/>
                <a:cs typeface="Times New Roman" panose="02020603050405020304" pitchFamily="18" charset="0"/>
              </a:rPr>
              <a:t>Không chuyên Tự nhiên</a:t>
            </a:r>
          </a:p>
          <a:p>
            <a:pPr marL="457200" indent="-457200">
              <a:buAutoNum type="arabicPeriod"/>
            </a:pPr>
            <a:r>
              <a:rPr lang="en-US" sz="2000">
                <a:solidFill>
                  <a:srgbClr val="0000FF"/>
                </a:solidFill>
                <a:latin typeface="Times New Roman" panose="02020603050405020304" pitchFamily="18" charset="0"/>
                <a:cs typeface="Times New Roman" panose="02020603050405020304" pitchFamily="18" charset="0"/>
              </a:rPr>
              <a:t>Tin chuyên</a:t>
            </a:r>
          </a:p>
          <a:p>
            <a:pPr marL="457200" indent="-457200">
              <a:buAutoNum type="arabicPeriod"/>
            </a:pPr>
            <a:r>
              <a:rPr lang="en-US" sz="2000">
                <a:solidFill>
                  <a:srgbClr val="0000FF"/>
                </a:solidFill>
                <a:latin typeface="Times New Roman" panose="02020603050405020304" pitchFamily="18" charset="0"/>
                <a:cs typeface="Times New Roman" panose="02020603050405020304" pitchFamily="18" charset="0"/>
              </a:rPr>
              <a:t>Tiếng Nga chuyên</a:t>
            </a:r>
          </a:p>
        </p:txBody>
      </p:sp>
      <p:sp>
        <p:nvSpPr>
          <p:cNvPr id="8" name="TextBox 7">
            <a:extLst>
              <a:ext uri="{FF2B5EF4-FFF2-40B4-BE49-F238E27FC236}">
                <a16:creationId xmlns:a16="http://schemas.microsoft.com/office/drawing/2014/main" id="{4C36472B-9E22-47F3-92B3-0D628E14E65D}"/>
              </a:ext>
            </a:extLst>
          </p:cNvPr>
          <p:cNvSpPr txBox="1"/>
          <p:nvPr/>
        </p:nvSpPr>
        <p:spPr>
          <a:xfrm>
            <a:off x="581025" y="1066800"/>
            <a:ext cx="665567" cy="369332"/>
          </a:xfrm>
          <a:prstGeom prst="rect">
            <a:avLst/>
          </a:prstGeom>
          <a:noFill/>
        </p:spPr>
        <p:txBody>
          <a:bodyPr wrap="none" rtlCol="0">
            <a:spAutoFit/>
          </a:bodyPr>
          <a:lstStyle/>
          <a:p>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HS 1</a:t>
            </a:r>
          </a:p>
        </p:txBody>
      </p:sp>
      <p:sp>
        <p:nvSpPr>
          <p:cNvPr id="9" name="TextBox 8">
            <a:extLst>
              <a:ext uri="{FF2B5EF4-FFF2-40B4-BE49-F238E27FC236}">
                <a16:creationId xmlns:a16="http://schemas.microsoft.com/office/drawing/2014/main" id="{EE3AAA12-BCBB-4039-AAAC-DF663A73C02D}"/>
              </a:ext>
            </a:extLst>
          </p:cNvPr>
          <p:cNvSpPr txBox="1"/>
          <p:nvPr/>
        </p:nvSpPr>
        <p:spPr>
          <a:xfrm>
            <a:off x="581025" y="2604921"/>
            <a:ext cx="665567" cy="369332"/>
          </a:xfrm>
          <a:prstGeom prst="rect">
            <a:avLst/>
          </a:prstGeom>
          <a:noFill/>
        </p:spPr>
        <p:txBody>
          <a:bodyPr wrap="none" rtlCol="0">
            <a:spAutoFit/>
          </a:bodyPr>
          <a:lstStyle/>
          <a:p>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HS 2</a:t>
            </a:r>
          </a:p>
        </p:txBody>
      </p:sp>
      <p:sp>
        <p:nvSpPr>
          <p:cNvPr id="10" name="TextBox 9">
            <a:extLst>
              <a:ext uri="{FF2B5EF4-FFF2-40B4-BE49-F238E27FC236}">
                <a16:creationId xmlns:a16="http://schemas.microsoft.com/office/drawing/2014/main" id="{189846D9-58F2-496E-89A2-1F2FD9F5D4B8}"/>
              </a:ext>
            </a:extLst>
          </p:cNvPr>
          <p:cNvSpPr txBox="1"/>
          <p:nvPr/>
        </p:nvSpPr>
        <p:spPr>
          <a:xfrm>
            <a:off x="609600" y="4121819"/>
            <a:ext cx="665567" cy="369332"/>
          </a:xfrm>
          <a:prstGeom prst="rect">
            <a:avLst/>
          </a:prstGeom>
          <a:noFill/>
        </p:spPr>
        <p:txBody>
          <a:bodyPr wrap="none" rtlCol="0">
            <a:spAutoFit/>
          </a:bodyPr>
          <a:lstStyle/>
          <a:p>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HS 3</a:t>
            </a:r>
          </a:p>
        </p:txBody>
      </p:sp>
      <p:sp>
        <p:nvSpPr>
          <p:cNvPr id="11" name="Rectangle 10">
            <a:extLst>
              <a:ext uri="{FF2B5EF4-FFF2-40B4-BE49-F238E27FC236}">
                <a16:creationId xmlns:a16="http://schemas.microsoft.com/office/drawing/2014/main" id="{6F63A247-5F99-424F-B46D-CA735102F068}"/>
              </a:ext>
            </a:extLst>
          </p:cNvPr>
          <p:cNvSpPr/>
          <p:nvPr/>
        </p:nvSpPr>
        <p:spPr>
          <a:xfrm>
            <a:off x="7543800" y="1282024"/>
            <a:ext cx="4360168"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b="1">
                <a:solidFill>
                  <a:srgbClr val="FFFF00"/>
                </a:solidFill>
                <a:latin typeface="Times New Roman" panose="02020603050405020304" pitchFamily="18" charset="0"/>
                <a:cs typeface="Times New Roman" panose="02020603050405020304" pitchFamily="18" charset="0"/>
              </a:rPr>
              <a:t>Nguyện vọng 1 vào trường THPT công lập</a:t>
            </a:r>
            <a:endParaRPr lang="en-US">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498FFDF9-8DF7-4BB6-BF74-1D6B63C336A2}"/>
              </a:ext>
            </a:extLst>
          </p:cNvPr>
          <p:cNvSpPr/>
          <p:nvPr/>
        </p:nvSpPr>
        <p:spPr>
          <a:xfrm>
            <a:off x="7467600" y="5427399"/>
            <a:ext cx="4360168"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b="1">
                <a:solidFill>
                  <a:srgbClr val="FFFF00"/>
                </a:solidFill>
                <a:latin typeface="Times New Roman" panose="02020603050405020304" pitchFamily="18" charset="0"/>
                <a:cs typeface="Times New Roman" panose="02020603050405020304" pitchFamily="18" charset="0"/>
              </a:rPr>
              <a:t>Nguyện vọng 2 vào trường THPT công lập</a:t>
            </a:r>
            <a:endParaRPr lang="en-US">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DF13DD91-F752-4149-9A4D-0F21C9F04771}"/>
              </a:ext>
            </a:extLst>
          </p:cNvPr>
          <p:cNvCxnSpPr>
            <a:endCxn id="11" idx="1"/>
          </p:cNvCxnSpPr>
          <p:nvPr/>
        </p:nvCxnSpPr>
        <p:spPr>
          <a:xfrm flipV="1">
            <a:off x="3285756" y="1466690"/>
            <a:ext cx="4258044" cy="3149386"/>
          </a:xfrm>
          <a:prstGeom prst="line">
            <a:avLst/>
          </a:prstGeom>
          <a:ln>
            <a:headEnd type="arrow"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5" name="Straight Connector 14">
            <a:extLst>
              <a:ext uri="{FF2B5EF4-FFF2-40B4-BE49-F238E27FC236}">
                <a16:creationId xmlns:a16="http://schemas.microsoft.com/office/drawing/2014/main" id="{CA10ADAF-AEC0-4F19-98E5-8452D3D728CF}"/>
              </a:ext>
            </a:extLst>
          </p:cNvPr>
          <p:cNvCxnSpPr>
            <a:endCxn id="11" idx="1"/>
          </p:cNvCxnSpPr>
          <p:nvPr/>
        </p:nvCxnSpPr>
        <p:spPr>
          <a:xfrm>
            <a:off x="3429000" y="1282024"/>
            <a:ext cx="4114800" cy="184666"/>
          </a:xfrm>
          <a:prstGeom prst="line">
            <a:avLst/>
          </a:prstGeom>
          <a:ln>
            <a:headEnd type="arrow"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6" name="Straight Connector 15">
            <a:extLst>
              <a:ext uri="{FF2B5EF4-FFF2-40B4-BE49-F238E27FC236}">
                <a16:creationId xmlns:a16="http://schemas.microsoft.com/office/drawing/2014/main" id="{502EE837-E571-49B7-ADA6-664F8FBFED50}"/>
              </a:ext>
            </a:extLst>
          </p:cNvPr>
          <p:cNvCxnSpPr>
            <a:stCxn id="11" idx="1"/>
          </p:cNvCxnSpPr>
          <p:nvPr/>
        </p:nvCxnSpPr>
        <p:spPr>
          <a:xfrm flipH="1">
            <a:off x="3285756" y="1466690"/>
            <a:ext cx="4258044" cy="1196324"/>
          </a:xfrm>
          <a:prstGeom prst="line">
            <a:avLst/>
          </a:prstGeom>
          <a:ln>
            <a:headEnd type="none" w="med" len="med"/>
            <a:tailEnd type="arrow" w="med" len="med"/>
          </a:ln>
        </p:spPr>
        <p:style>
          <a:lnRef idx="3">
            <a:schemeClr val="accent3"/>
          </a:lnRef>
          <a:fillRef idx="0">
            <a:schemeClr val="accent3"/>
          </a:fillRef>
          <a:effectRef idx="2">
            <a:schemeClr val="accent3"/>
          </a:effectRef>
          <a:fontRef idx="minor">
            <a:schemeClr val="tx1"/>
          </a:fontRef>
        </p:style>
      </p:cxnSp>
      <p:cxnSp>
        <p:nvCxnSpPr>
          <p:cNvPr id="17" name="Straight Connector 16">
            <a:extLst>
              <a:ext uri="{FF2B5EF4-FFF2-40B4-BE49-F238E27FC236}">
                <a16:creationId xmlns:a16="http://schemas.microsoft.com/office/drawing/2014/main" id="{93A8C56D-3C16-4866-8DC9-F71A83B43902}"/>
              </a:ext>
            </a:extLst>
          </p:cNvPr>
          <p:cNvCxnSpPr>
            <a:endCxn id="12" idx="1"/>
          </p:cNvCxnSpPr>
          <p:nvPr/>
        </p:nvCxnSpPr>
        <p:spPr>
          <a:xfrm>
            <a:off x="3962400" y="2939455"/>
            <a:ext cx="3505200" cy="2672610"/>
          </a:xfrm>
          <a:prstGeom prst="line">
            <a:avLst/>
          </a:prstGeom>
          <a:ln>
            <a:headEnd type="arrow"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8" name="Straight Connector 17">
            <a:extLst>
              <a:ext uri="{FF2B5EF4-FFF2-40B4-BE49-F238E27FC236}">
                <a16:creationId xmlns:a16="http://schemas.microsoft.com/office/drawing/2014/main" id="{3A84CF8A-21C1-4A13-8E31-1FDB4E635DC2}"/>
              </a:ext>
            </a:extLst>
          </p:cNvPr>
          <p:cNvCxnSpPr>
            <a:endCxn id="12" idx="1"/>
          </p:cNvCxnSpPr>
          <p:nvPr/>
        </p:nvCxnSpPr>
        <p:spPr>
          <a:xfrm>
            <a:off x="3884503" y="5220141"/>
            <a:ext cx="3583097" cy="391924"/>
          </a:xfrm>
          <a:prstGeom prst="line">
            <a:avLst/>
          </a:prstGeom>
          <a:ln>
            <a:headEnd type="arrow"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2828714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Times New Roman" panose="02020603050405020304" pitchFamily="18" charset="0"/>
                <a:ea typeface="+mj-ea"/>
                <a:cs typeface="Times New Roman" panose="02020603050405020304" pitchFamily="18" charset="0"/>
              </a:rPr>
              <a:t>MỘT SỐ THÔNG TIN CẦN BIẾT</a:t>
            </a:r>
            <a:endParaRPr lang="vi-VN" sz="2400" b="1" dirty="0">
              <a:solidFill>
                <a:schemeClr val="bg1"/>
              </a:solidFill>
              <a:latin typeface="Times New Roman" panose="02020603050405020304" pitchFamily="18" charset="0"/>
              <a:ea typeface="+mj-ea"/>
              <a:cs typeface="Times New Roman" panose="02020603050405020304" pitchFamily="18" charset="0"/>
            </a:endParaRPr>
          </a:p>
        </p:txBody>
      </p:sp>
      <p:sp>
        <p:nvSpPr>
          <p:cNvPr id="42" name="Rectangle 3">
            <a:extLst>
              <a:ext uri="{FF2B5EF4-FFF2-40B4-BE49-F238E27FC236}">
                <a16:creationId xmlns:a16="http://schemas.microsoft.com/office/drawing/2014/main" id="{C4973B2C-6848-4018-AE29-D126443F7895}"/>
              </a:ext>
            </a:extLst>
          </p:cNvPr>
          <p:cNvSpPr txBox="1">
            <a:spLocks noChangeArrowheads="1"/>
          </p:cNvSpPr>
          <p:nvPr/>
        </p:nvSpPr>
        <p:spPr>
          <a:xfrm>
            <a:off x="371474" y="1782080"/>
            <a:ext cx="11606902" cy="490605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fontAlgn="auto">
              <a:lnSpc>
                <a:spcPct val="120000"/>
              </a:lnSpc>
              <a:spcBef>
                <a:spcPts val="600"/>
              </a:spcBef>
              <a:spcAft>
                <a:spcPts val="0"/>
              </a:spcAft>
              <a:buNone/>
            </a:pPr>
            <a:endParaRPr lang="vi-VN" altLang="vi-VN" sz="2600" dirty="0">
              <a:solidFill>
                <a:srgbClr val="000099"/>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7EB961E7-3412-47D9-8625-DF47EC5D253D}"/>
              </a:ext>
            </a:extLst>
          </p:cNvPr>
          <p:cNvCxnSpPr/>
          <p:nvPr/>
        </p:nvCxnSpPr>
        <p:spPr>
          <a:xfrm>
            <a:off x="371474" y="1782081"/>
            <a:ext cx="1135570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3">
            <a:extLst>
              <a:ext uri="{FF2B5EF4-FFF2-40B4-BE49-F238E27FC236}">
                <a16:creationId xmlns:a16="http://schemas.microsoft.com/office/drawing/2014/main" id="{230EDF0E-FACC-4314-BB41-AE8A639C6297}"/>
              </a:ext>
            </a:extLst>
          </p:cNvPr>
          <p:cNvSpPr txBox="1">
            <a:spLocks noChangeArrowheads="1"/>
          </p:cNvSpPr>
          <p:nvPr/>
        </p:nvSpPr>
        <p:spPr>
          <a:xfrm>
            <a:off x="371475" y="1199146"/>
            <a:ext cx="11458936" cy="461661"/>
          </a:xfrm>
          <a:prstGeom prst="rect">
            <a:avLst/>
          </a:prstGeom>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fontAlgn="auto">
              <a:lnSpc>
                <a:spcPct val="120000"/>
              </a:lnSpc>
              <a:spcAft>
                <a:spcPts val="0"/>
              </a:spcAft>
              <a:buNone/>
            </a:pPr>
            <a:r>
              <a:rPr lang="en-US" altLang="vi-VN" sz="2600" b="1" dirty="0">
                <a:solidFill>
                  <a:srgbClr val="000099"/>
                </a:solidFill>
                <a:latin typeface="Times New Roman" panose="02020603050405020304" pitchFamily="18" charset="0"/>
                <a:cs typeface="Times New Roman" panose="02020603050405020304" pitchFamily="18" charset="0"/>
              </a:rPr>
              <a:t>1. Đối tượng tuyển thẳng (2)</a:t>
            </a:r>
            <a:endParaRPr lang="vi-VN" altLang="vi-VN" sz="2600" b="1" dirty="0">
              <a:solidFill>
                <a:srgbClr val="000099"/>
              </a:solidFill>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9B4D207C-F2FB-4CDE-9CF1-C28ACC2FC732}"/>
              </a:ext>
            </a:extLst>
          </p:cNvPr>
          <p:cNvGraphicFramePr>
            <a:graphicFrameLocks noGrp="1"/>
          </p:cNvGraphicFramePr>
          <p:nvPr/>
        </p:nvGraphicFramePr>
        <p:xfrm>
          <a:off x="1" y="1"/>
          <a:ext cx="12192000" cy="6734814"/>
        </p:xfrm>
        <a:graphic>
          <a:graphicData uri="http://schemas.openxmlformats.org/drawingml/2006/table">
            <a:tbl>
              <a:tblPr firstRow="1" bandRow="1">
                <a:tableStyleId>{5C22544A-7EE6-4342-B048-85BDC9FD1C3A}</a:tableStyleId>
              </a:tblPr>
              <a:tblGrid>
                <a:gridCol w="838199">
                  <a:extLst>
                    <a:ext uri="{9D8B030D-6E8A-4147-A177-3AD203B41FA5}">
                      <a16:colId xmlns:a16="http://schemas.microsoft.com/office/drawing/2014/main" val="20000"/>
                    </a:ext>
                  </a:extLst>
                </a:gridCol>
                <a:gridCol w="10524176">
                  <a:extLst>
                    <a:ext uri="{9D8B030D-6E8A-4147-A177-3AD203B41FA5}">
                      <a16:colId xmlns:a16="http://schemas.microsoft.com/office/drawing/2014/main" val="20001"/>
                    </a:ext>
                  </a:extLst>
                </a:gridCol>
                <a:gridCol w="829625">
                  <a:extLst>
                    <a:ext uri="{9D8B030D-6E8A-4147-A177-3AD203B41FA5}">
                      <a16:colId xmlns:a16="http://schemas.microsoft.com/office/drawing/2014/main" val="20002"/>
                    </a:ext>
                  </a:extLst>
                </a:gridCol>
              </a:tblGrid>
              <a:tr h="717582">
                <a:tc>
                  <a:txBody>
                    <a:bodyPr/>
                    <a:lstStyle/>
                    <a:p>
                      <a:pPr algn="ctr"/>
                      <a:r>
                        <a:rPr lang="en-US" sz="2000">
                          <a:solidFill>
                            <a:srgbClr val="0000FF"/>
                          </a:solidFill>
                          <a:latin typeface="Arial" panose="020B0604020202020204" pitchFamily="34" charset="0"/>
                          <a:cs typeface="Arial" panose="020B0604020202020204" pitchFamily="34" charset="0"/>
                        </a:rPr>
                        <a:t>Mã</a:t>
                      </a:r>
                      <a:endParaRPr lang="en-US" sz="2000" baseline="0">
                        <a:solidFill>
                          <a:srgbClr val="0000FF"/>
                        </a:solidFill>
                        <a:latin typeface="Arial" panose="020B0604020202020204" pitchFamily="34" charset="0"/>
                        <a:cs typeface="Arial" panose="020B0604020202020204" pitchFamily="34" charset="0"/>
                      </a:endParaRPr>
                    </a:p>
                    <a:p>
                      <a:pPr algn="ctr"/>
                      <a:r>
                        <a:rPr lang="en-US" sz="2000" baseline="0">
                          <a:solidFill>
                            <a:srgbClr val="0000FF"/>
                          </a:solidFill>
                          <a:latin typeface="Arial" panose="020B0604020202020204" pitchFamily="34" charset="0"/>
                          <a:cs typeface="Arial" panose="020B0604020202020204" pitchFamily="34" charset="0"/>
                        </a:rPr>
                        <a:t>ƯT</a:t>
                      </a:r>
                      <a:endParaRPr lang="en-US" sz="2000">
                        <a:solidFill>
                          <a:srgbClr val="0000FF"/>
                        </a:solidFill>
                        <a:latin typeface="Arial" panose="020B0604020202020204" pitchFamily="34" charset="0"/>
                        <a:cs typeface="Arial" panose="020B0604020202020204" pitchFamily="34" charset="0"/>
                      </a:endParaRPr>
                    </a:p>
                  </a:txBody>
                  <a:tcPr/>
                </a:tc>
                <a:tc>
                  <a:txBody>
                    <a:bodyPr/>
                    <a:lstStyle/>
                    <a:p>
                      <a:pPr algn="ctr"/>
                      <a:r>
                        <a:rPr lang="en-US" sz="2000" dirty="0">
                          <a:solidFill>
                            <a:srgbClr val="0000FF"/>
                          </a:solidFill>
                          <a:latin typeface="Arial" panose="020B0604020202020204" pitchFamily="34" charset="0"/>
                          <a:cs typeface="Arial" panose="020B0604020202020204" pitchFamily="34" charset="0"/>
                        </a:rPr>
                        <a:t>Diện</a:t>
                      </a:r>
                      <a:r>
                        <a:rPr lang="en-US" sz="2000" baseline="0" dirty="0">
                          <a:solidFill>
                            <a:srgbClr val="0000FF"/>
                          </a:solidFill>
                          <a:latin typeface="Arial" panose="020B0604020202020204" pitchFamily="34" charset="0"/>
                          <a:cs typeface="Arial" panose="020B0604020202020204" pitchFamily="34" charset="0"/>
                        </a:rPr>
                        <a:t> ưu tiên</a:t>
                      </a:r>
                      <a:endParaRPr lang="en-US" sz="2000" dirty="0">
                        <a:solidFill>
                          <a:srgbClr val="0000FF"/>
                        </a:solidFill>
                        <a:latin typeface="Arial" panose="020B0604020202020204" pitchFamily="34" charset="0"/>
                        <a:cs typeface="Arial" panose="020B0604020202020204" pitchFamily="34" charset="0"/>
                      </a:endParaRPr>
                    </a:p>
                  </a:txBody>
                  <a:tcPr anchor="ctr"/>
                </a:tc>
                <a:tc>
                  <a:txBody>
                    <a:bodyPr/>
                    <a:lstStyle/>
                    <a:p>
                      <a:pPr algn="ctr"/>
                      <a:r>
                        <a:rPr lang="en-US" sz="2000">
                          <a:latin typeface="Arial" panose="020B0604020202020204" pitchFamily="34" charset="0"/>
                          <a:cs typeface="Arial" panose="020B0604020202020204" pitchFamily="34" charset="0"/>
                        </a:rPr>
                        <a:t>Điểm</a:t>
                      </a:r>
                      <a:r>
                        <a:rPr lang="en-US" sz="2000" baseline="0">
                          <a:latin typeface="Arial" panose="020B0604020202020204" pitchFamily="34" charset="0"/>
                          <a:cs typeface="Arial" panose="020B0604020202020204" pitchFamily="34" charset="0"/>
                        </a:rPr>
                        <a:t> cộng</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20617">
                <a:tc>
                  <a:txBody>
                    <a:bodyPr/>
                    <a:lstStyle/>
                    <a:p>
                      <a:pPr algn="ctr"/>
                      <a:r>
                        <a:rPr lang="en-US" sz="2000">
                          <a:solidFill>
                            <a:srgbClr val="0000FF"/>
                          </a:solidFill>
                          <a:latin typeface="Times New Roman" panose="02020603050405020304" pitchFamily="18" charset="0"/>
                          <a:cs typeface="Times New Roman" panose="02020603050405020304" pitchFamily="18" charset="0"/>
                        </a:rPr>
                        <a:t>D11</a:t>
                      </a:r>
                    </a:p>
                  </a:txBody>
                  <a:tcPr anchor="ctr"/>
                </a:tc>
                <a:tc>
                  <a:txBody>
                    <a:bodyPr/>
                    <a:lstStyle/>
                    <a:p>
                      <a:r>
                        <a:rPr lang="en-US" sz="2000" kern="1200" dirty="0">
                          <a:solidFill>
                            <a:srgbClr val="0000FF"/>
                          </a:solidFill>
                          <a:effectLst/>
                          <a:latin typeface="Times New Roman" panose="02020603050405020304" pitchFamily="18" charset="0"/>
                          <a:ea typeface="+mn-ea"/>
                          <a:cs typeface="Times New Roman" panose="02020603050405020304" pitchFamily="18" charset="0"/>
                        </a:rPr>
                        <a:t>Người có cha hoặc mẹ là người dân tộc thiểu số; Người dân tộc thiểu số.</a:t>
                      </a:r>
                      <a:endParaRPr lang="en-US" sz="2000" dirty="0">
                        <a:solidFill>
                          <a:srgbClr val="0000FF"/>
                        </a:solidFill>
                        <a:latin typeface="Times New Roman" panose="02020603050405020304" pitchFamily="18" charset="0"/>
                        <a:cs typeface="Times New Roman" panose="02020603050405020304" pitchFamily="18" charset="0"/>
                      </a:endParaRPr>
                    </a:p>
                  </a:txBody>
                  <a:tcPr/>
                </a:tc>
                <a:tc>
                  <a:txBody>
                    <a:bodyPr/>
                    <a:lstStyle/>
                    <a:p>
                      <a:pPr algn="ctr"/>
                      <a:r>
                        <a:rPr lang="en-US" sz="2000" dirty="0">
                          <a:solidFill>
                            <a:srgbClr val="0000FF"/>
                          </a:solidFill>
                          <a:latin typeface="Arial" panose="020B0604020202020204" pitchFamily="34" charset="0"/>
                          <a:cs typeface="Arial" panose="020B0604020202020204" pitchFamily="34" charset="0"/>
                        </a:rPr>
                        <a:t>1.0</a:t>
                      </a:r>
                    </a:p>
                  </a:txBody>
                  <a:tcPr anchor="ctr"/>
                </a:tc>
                <a:extLst>
                  <a:ext uri="{0D108BD9-81ED-4DB2-BD59-A6C34878D82A}">
                    <a16:rowId xmlns:a16="http://schemas.microsoft.com/office/drawing/2014/main" val="10001"/>
                  </a:ext>
                </a:extLst>
              </a:tr>
              <a:tr h="717582">
                <a:tc>
                  <a:txBody>
                    <a:bodyPr/>
                    <a:lstStyle/>
                    <a:p>
                      <a:pPr algn="ctr"/>
                      <a:r>
                        <a:rPr lang="en-US" sz="2000">
                          <a:solidFill>
                            <a:srgbClr val="0000FF"/>
                          </a:solidFill>
                          <a:latin typeface="Times New Roman" panose="02020603050405020304" pitchFamily="18" charset="0"/>
                          <a:cs typeface="Times New Roman" panose="02020603050405020304" pitchFamily="18" charset="0"/>
                        </a:rPr>
                        <a:t>D12</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kern="1200" dirty="0">
                          <a:solidFill>
                            <a:srgbClr val="0000FF"/>
                          </a:solidFill>
                          <a:effectLst/>
                          <a:latin typeface="Times New Roman" panose="02020603050405020304" pitchFamily="18" charset="0"/>
                          <a:ea typeface="+mn-ea"/>
                          <a:cs typeface="Times New Roman" panose="02020603050405020304" pitchFamily="18" charset="0"/>
                        </a:rPr>
                        <a:t>Người học đang sinh sống, học tập ở các vùng có điều kiện kinh tế - xã hội đặc biệt khó khăn. </a:t>
                      </a:r>
                      <a:endParaRPr lang="en-US" sz="2000" dirty="0">
                        <a:solidFill>
                          <a:srgbClr val="0000FF"/>
                        </a:solidFill>
                        <a:latin typeface="Times New Roman" panose="02020603050405020304" pitchFamily="18" charset="0"/>
                        <a:cs typeface="Times New Roman" panose="02020603050405020304" pitchFamily="18" charset="0"/>
                      </a:endParaRPr>
                    </a:p>
                  </a:txBody>
                  <a:tcPr/>
                </a:tc>
                <a:tc>
                  <a:txBody>
                    <a:bodyPr/>
                    <a:lstStyle/>
                    <a:p>
                      <a:pPr algn="ctr"/>
                      <a:r>
                        <a:rPr lang="en-US" sz="2000" dirty="0">
                          <a:solidFill>
                            <a:srgbClr val="0000FF"/>
                          </a:solidFill>
                          <a:latin typeface="Arial" panose="020B0604020202020204" pitchFamily="34" charset="0"/>
                          <a:cs typeface="Arial" panose="020B0604020202020204" pitchFamily="34" charset="0"/>
                        </a:rPr>
                        <a:t>1.0</a:t>
                      </a:r>
                    </a:p>
                  </a:txBody>
                  <a:tcPr anchor="ctr"/>
                </a:tc>
                <a:extLst>
                  <a:ext uri="{0D108BD9-81ED-4DB2-BD59-A6C34878D82A}">
                    <a16:rowId xmlns:a16="http://schemas.microsoft.com/office/drawing/2014/main" val="10002"/>
                  </a:ext>
                </a:extLst>
              </a:tr>
              <a:tr h="1640189">
                <a:tc>
                  <a:txBody>
                    <a:bodyPr/>
                    <a:lstStyle/>
                    <a:p>
                      <a:pPr algn="ctr"/>
                      <a:r>
                        <a:rPr lang="en-US" sz="2000">
                          <a:solidFill>
                            <a:srgbClr val="0000FF"/>
                          </a:solidFill>
                          <a:latin typeface="Times New Roman" panose="02020603050405020304" pitchFamily="18" charset="0"/>
                          <a:cs typeface="Times New Roman" panose="02020603050405020304" pitchFamily="18" charset="0"/>
                        </a:rPr>
                        <a:t>D21</a:t>
                      </a:r>
                    </a:p>
                  </a:txBody>
                  <a:tcPr anchor="ctr"/>
                </a:tc>
                <a:tc>
                  <a:txBody>
                    <a:bodyPr/>
                    <a:lstStyle/>
                    <a:p>
                      <a:pPr algn="just">
                        <a:lnSpc>
                          <a:spcPct val="130000"/>
                        </a:lnSpc>
                      </a:pPr>
                      <a:r>
                        <a:rPr lang="en-US" sz="2000" kern="1200" dirty="0">
                          <a:solidFill>
                            <a:srgbClr val="0000FF"/>
                          </a:solidFill>
                          <a:effectLst/>
                          <a:latin typeface="Times New Roman" panose="02020603050405020304" pitchFamily="18" charset="0"/>
                          <a:ea typeface="+mn-ea"/>
                          <a:cs typeface="Times New Roman" panose="02020603050405020304" pitchFamily="18" charset="0"/>
                        </a:rPr>
                        <a:t>Con của Anh hùng lực lượng vũ trang, con của Anh hùng lao động, con của Bà mẹ Việt Nam anh hùng; Con thương binh mất sức lao động dưới 81%; Con bệnh binh mất sức lao động dưới 81%; Con của người được cấp “Giấy chứng nhận người hưởng chính sách như thương binh mà người được cấp Giấy chứng nhận người hưởng chính sách như thương binh bị suy giảm khả năng lao động dưới 81%”.</a:t>
                      </a:r>
                      <a:endParaRPr lang="en-US" sz="2000" dirty="0">
                        <a:solidFill>
                          <a:srgbClr val="0000FF"/>
                        </a:solidFill>
                        <a:latin typeface="Times New Roman" panose="02020603050405020304" pitchFamily="18" charset="0"/>
                        <a:cs typeface="Times New Roman" panose="02020603050405020304" pitchFamily="18" charset="0"/>
                      </a:endParaRPr>
                    </a:p>
                  </a:txBody>
                  <a:tcPr/>
                </a:tc>
                <a:tc>
                  <a:txBody>
                    <a:bodyPr/>
                    <a:lstStyle/>
                    <a:p>
                      <a:pPr algn="ctr"/>
                      <a:r>
                        <a:rPr lang="en-US" sz="2000" dirty="0">
                          <a:solidFill>
                            <a:srgbClr val="0000FF"/>
                          </a:solidFill>
                          <a:latin typeface="Arial" panose="020B0604020202020204" pitchFamily="34" charset="0"/>
                          <a:cs typeface="Arial" panose="020B0604020202020204" pitchFamily="34" charset="0"/>
                        </a:rPr>
                        <a:t>1.5</a:t>
                      </a:r>
                    </a:p>
                  </a:txBody>
                  <a:tcPr anchor="ctr"/>
                </a:tc>
                <a:extLst>
                  <a:ext uri="{0D108BD9-81ED-4DB2-BD59-A6C34878D82A}">
                    <a16:rowId xmlns:a16="http://schemas.microsoft.com/office/drawing/2014/main" val="10003"/>
                  </a:ext>
                </a:extLst>
              </a:tr>
              <a:tr h="2870330">
                <a:tc>
                  <a:txBody>
                    <a:bodyPr/>
                    <a:lstStyle/>
                    <a:p>
                      <a:pPr algn="ctr"/>
                      <a:r>
                        <a:rPr lang="en-US" sz="2000">
                          <a:solidFill>
                            <a:srgbClr val="0000FF"/>
                          </a:solidFill>
                          <a:latin typeface="Times New Roman" panose="02020603050405020304" pitchFamily="18" charset="0"/>
                          <a:cs typeface="Times New Roman" panose="02020603050405020304" pitchFamily="18" charset="0"/>
                        </a:rPr>
                        <a:t>D31</a:t>
                      </a:r>
                    </a:p>
                  </a:txBody>
                  <a:tcPr anchor="ctr"/>
                </a:tc>
                <a:tc>
                  <a:txBody>
                    <a:bodyPr/>
                    <a:lstStyle/>
                    <a:p>
                      <a:pPr algn="just">
                        <a:lnSpc>
                          <a:spcPct val="130000"/>
                        </a:lnSpc>
                      </a:pPr>
                      <a:r>
                        <a:rPr lang="en-US" sz="2000" kern="1200" dirty="0">
                          <a:solidFill>
                            <a:srgbClr val="0000FF"/>
                          </a:solidFill>
                          <a:effectLst/>
                          <a:latin typeface="Times New Roman" panose="02020603050405020304" pitchFamily="18" charset="0"/>
                          <a:ea typeface="+mn-ea"/>
                          <a:cs typeface="Times New Roman" panose="02020603050405020304" pitchFamily="18" charset="0"/>
                        </a:rPr>
                        <a:t>Con liệt sĩ; Con thương binh mất sức lao động 81% trở lên; Con bệnh binh mất sức lao động 81% trở lên; Con của người được cấp “Giấy chứng nhận người hưởng chính sách như thương binh mà người được cấp Giấy chứng nhận người hưởng chính sách như thương binh bị suy giảm khả năng lao động 81% trở lên”; Con của người hoạt động kháng chiến bị nhiễm chất độc hóa học; Con của người hoạt động cách mạng trước ngày 01 tháng 01 năm 1945; Con của người hoạt động cách mạng từ ngày 01 tháng 01 năm 1945 đến ngày khởi nghĩa tháng Tám năm 1945.</a:t>
                      </a:r>
                      <a:endParaRPr lang="en-US" sz="2000" dirty="0">
                        <a:solidFill>
                          <a:srgbClr val="0000FF"/>
                        </a:solidFill>
                        <a:latin typeface="Times New Roman" panose="02020603050405020304" pitchFamily="18" charset="0"/>
                        <a:cs typeface="Times New Roman" panose="02020603050405020304" pitchFamily="18" charset="0"/>
                      </a:endParaRPr>
                    </a:p>
                  </a:txBody>
                  <a:tcPr/>
                </a:tc>
                <a:tc>
                  <a:txBody>
                    <a:bodyPr/>
                    <a:lstStyle/>
                    <a:p>
                      <a:pPr algn="ctr"/>
                      <a:r>
                        <a:rPr lang="en-US" sz="2000" dirty="0">
                          <a:solidFill>
                            <a:srgbClr val="0000FF"/>
                          </a:solidFill>
                          <a:latin typeface="Arial" panose="020B0604020202020204" pitchFamily="34" charset="0"/>
                          <a:cs typeface="Arial" panose="020B0604020202020204" pitchFamily="34" charset="0"/>
                        </a:rPr>
                        <a:t>2.0</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51587497"/>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Times New Roman" panose="02020603050405020304" pitchFamily="18" charset="0"/>
                <a:ea typeface="+mj-ea"/>
                <a:cs typeface="Times New Roman" panose="02020603050405020304" pitchFamily="18" charset="0"/>
              </a:rPr>
              <a:t>PHẦN 2. Tiến trình thực hiện công việc theo thời gian</a:t>
            </a:r>
            <a:endParaRPr lang="vi-VN" sz="2400" b="1" dirty="0">
              <a:solidFill>
                <a:schemeClr val="bg1"/>
              </a:solidFill>
              <a:latin typeface="Times New Roman" panose="02020603050405020304" pitchFamily="18" charset="0"/>
              <a:ea typeface="+mj-ea"/>
              <a:cs typeface="Times New Roman" panose="02020603050405020304" pitchFamily="18" charset="0"/>
            </a:endParaRPr>
          </a:p>
        </p:txBody>
      </p:sp>
      <p:sp>
        <p:nvSpPr>
          <p:cNvPr id="2" name="Mũi tên: Phải Có Sọc 1">
            <a:extLst>
              <a:ext uri="{FF2B5EF4-FFF2-40B4-BE49-F238E27FC236}">
                <a16:creationId xmlns:a16="http://schemas.microsoft.com/office/drawing/2014/main" id="{2E9C7E73-0EB4-473E-B81D-CB598172696E}"/>
              </a:ext>
            </a:extLst>
          </p:cNvPr>
          <p:cNvSpPr/>
          <p:nvPr/>
        </p:nvSpPr>
        <p:spPr>
          <a:xfrm>
            <a:off x="590308" y="1090136"/>
            <a:ext cx="11123485" cy="908889"/>
          </a:xfrm>
          <a:prstGeom prst="striped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Times New Roman" panose="02020603050405020304" pitchFamily="18" charset="0"/>
                <a:cs typeface="Times New Roman" panose="02020603050405020304" pitchFamily="18" charset="0"/>
              </a:rPr>
              <a:t>6 giai đoạn</a:t>
            </a:r>
          </a:p>
        </p:txBody>
      </p:sp>
      <p:grpSp>
        <p:nvGrpSpPr>
          <p:cNvPr id="50" name="Group 49">
            <a:extLst>
              <a:ext uri="{FF2B5EF4-FFF2-40B4-BE49-F238E27FC236}">
                <a16:creationId xmlns:a16="http://schemas.microsoft.com/office/drawing/2014/main" id="{500DAABB-764C-0438-16F4-0015F10A8DAE}"/>
              </a:ext>
            </a:extLst>
          </p:cNvPr>
          <p:cNvGrpSpPr/>
          <p:nvPr/>
        </p:nvGrpSpPr>
        <p:grpSpPr>
          <a:xfrm>
            <a:off x="586634" y="2322874"/>
            <a:ext cx="11180468" cy="3967957"/>
            <a:chOff x="771829" y="2473349"/>
            <a:chExt cx="11180468" cy="3967957"/>
          </a:xfrm>
        </p:grpSpPr>
        <p:pic>
          <p:nvPicPr>
            <p:cNvPr id="44" name="Picture 43">
              <a:extLst>
                <a:ext uri="{FF2B5EF4-FFF2-40B4-BE49-F238E27FC236}">
                  <a16:creationId xmlns:a16="http://schemas.microsoft.com/office/drawing/2014/main" id="{3AAF2CAD-3B75-A869-C0AC-7A1F4FF6E550}"/>
                </a:ext>
              </a:extLst>
            </p:cNvPr>
            <p:cNvPicPr>
              <a:picLocks noChangeAspect="1"/>
            </p:cNvPicPr>
            <p:nvPr/>
          </p:nvPicPr>
          <p:blipFill>
            <a:blip r:embed="rId3"/>
            <a:stretch>
              <a:fillRect/>
            </a:stretch>
          </p:blipFill>
          <p:spPr>
            <a:xfrm>
              <a:off x="8535280" y="4894001"/>
              <a:ext cx="3417017" cy="961271"/>
            </a:xfrm>
            <a:prstGeom prst="rect">
              <a:avLst/>
            </a:prstGeom>
          </p:spPr>
        </p:pic>
        <p:pic>
          <p:nvPicPr>
            <p:cNvPr id="45" name="Picture 44">
              <a:extLst>
                <a:ext uri="{FF2B5EF4-FFF2-40B4-BE49-F238E27FC236}">
                  <a16:creationId xmlns:a16="http://schemas.microsoft.com/office/drawing/2014/main" id="{C6329774-33D6-EFCC-349D-B14B3DC6FE41}"/>
                </a:ext>
              </a:extLst>
            </p:cNvPr>
            <p:cNvPicPr>
              <a:picLocks noChangeAspect="1"/>
            </p:cNvPicPr>
            <p:nvPr/>
          </p:nvPicPr>
          <p:blipFill>
            <a:blip r:embed="rId3"/>
            <a:stretch>
              <a:fillRect/>
            </a:stretch>
          </p:blipFill>
          <p:spPr>
            <a:xfrm>
              <a:off x="4636395" y="4894001"/>
              <a:ext cx="3417017" cy="961271"/>
            </a:xfrm>
            <a:prstGeom prst="rect">
              <a:avLst/>
            </a:prstGeom>
          </p:spPr>
        </p:pic>
        <p:pic>
          <p:nvPicPr>
            <p:cNvPr id="46" name="Picture 45">
              <a:extLst>
                <a:ext uri="{FF2B5EF4-FFF2-40B4-BE49-F238E27FC236}">
                  <a16:creationId xmlns:a16="http://schemas.microsoft.com/office/drawing/2014/main" id="{6AA3AA50-0B14-EB37-75C3-98EFDD9E6411}"/>
                </a:ext>
              </a:extLst>
            </p:cNvPr>
            <p:cNvPicPr>
              <a:picLocks noChangeAspect="1"/>
            </p:cNvPicPr>
            <p:nvPr/>
          </p:nvPicPr>
          <p:blipFill>
            <a:blip r:embed="rId3"/>
            <a:stretch>
              <a:fillRect/>
            </a:stretch>
          </p:blipFill>
          <p:spPr>
            <a:xfrm>
              <a:off x="921334" y="4894001"/>
              <a:ext cx="3417017" cy="961271"/>
            </a:xfrm>
            <a:prstGeom prst="rect">
              <a:avLst/>
            </a:prstGeom>
          </p:spPr>
        </p:pic>
        <p:pic>
          <p:nvPicPr>
            <p:cNvPr id="43" name="Picture 42">
              <a:extLst>
                <a:ext uri="{FF2B5EF4-FFF2-40B4-BE49-F238E27FC236}">
                  <a16:creationId xmlns:a16="http://schemas.microsoft.com/office/drawing/2014/main" id="{BF811021-CC3B-EA7B-2861-B37CA2A56AA1}"/>
                </a:ext>
              </a:extLst>
            </p:cNvPr>
            <p:cNvPicPr>
              <a:picLocks noChangeAspect="1"/>
            </p:cNvPicPr>
            <p:nvPr/>
          </p:nvPicPr>
          <p:blipFill>
            <a:blip r:embed="rId3"/>
            <a:stretch>
              <a:fillRect/>
            </a:stretch>
          </p:blipFill>
          <p:spPr>
            <a:xfrm>
              <a:off x="8406030" y="2496119"/>
              <a:ext cx="3417017" cy="961271"/>
            </a:xfrm>
            <a:prstGeom prst="rect">
              <a:avLst/>
            </a:prstGeom>
          </p:spPr>
        </p:pic>
        <p:pic>
          <p:nvPicPr>
            <p:cNvPr id="42" name="Picture 41">
              <a:extLst>
                <a:ext uri="{FF2B5EF4-FFF2-40B4-BE49-F238E27FC236}">
                  <a16:creationId xmlns:a16="http://schemas.microsoft.com/office/drawing/2014/main" id="{0FA894B4-F908-F809-0AD6-E295CD1B20B5}"/>
                </a:ext>
              </a:extLst>
            </p:cNvPr>
            <p:cNvPicPr>
              <a:picLocks noChangeAspect="1"/>
            </p:cNvPicPr>
            <p:nvPr/>
          </p:nvPicPr>
          <p:blipFill>
            <a:blip r:embed="rId3"/>
            <a:stretch>
              <a:fillRect/>
            </a:stretch>
          </p:blipFill>
          <p:spPr>
            <a:xfrm>
              <a:off x="4507145" y="2496119"/>
              <a:ext cx="3417017" cy="961271"/>
            </a:xfrm>
            <a:prstGeom prst="rect">
              <a:avLst/>
            </a:prstGeom>
          </p:spPr>
        </p:pic>
        <p:pic>
          <p:nvPicPr>
            <p:cNvPr id="10" name="Picture 9">
              <a:extLst>
                <a:ext uri="{FF2B5EF4-FFF2-40B4-BE49-F238E27FC236}">
                  <a16:creationId xmlns:a16="http://schemas.microsoft.com/office/drawing/2014/main" id="{18CDA656-E3B3-A5CB-4B58-929A2F1182FC}"/>
                </a:ext>
              </a:extLst>
            </p:cNvPr>
            <p:cNvPicPr>
              <a:picLocks noChangeAspect="1"/>
            </p:cNvPicPr>
            <p:nvPr/>
          </p:nvPicPr>
          <p:blipFill>
            <a:blip r:embed="rId3"/>
            <a:stretch>
              <a:fillRect/>
            </a:stretch>
          </p:blipFill>
          <p:spPr>
            <a:xfrm>
              <a:off x="792084" y="2496119"/>
              <a:ext cx="3417017" cy="961271"/>
            </a:xfrm>
            <a:prstGeom prst="rect">
              <a:avLst/>
            </a:prstGeom>
          </p:spPr>
        </p:pic>
        <p:grpSp>
          <p:nvGrpSpPr>
            <p:cNvPr id="9" name="Group 8">
              <a:extLst>
                <a:ext uri="{FF2B5EF4-FFF2-40B4-BE49-F238E27FC236}">
                  <a16:creationId xmlns:a16="http://schemas.microsoft.com/office/drawing/2014/main" id="{8994546A-B440-42D7-A2BD-70BCF51E3600}"/>
                </a:ext>
              </a:extLst>
            </p:cNvPr>
            <p:cNvGrpSpPr/>
            <p:nvPr/>
          </p:nvGrpSpPr>
          <p:grpSpPr>
            <a:xfrm>
              <a:off x="771829" y="2473349"/>
              <a:ext cx="10480853" cy="3967957"/>
              <a:chOff x="780055" y="2473349"/>
              <a:chExt cx="10003798" cy="3967957"/>
            </a:xfrm>
          </p:grpSpPr>
          <p:sp>
            <p:nvSpPr>
              <p:cNvPr id="7" name="TextBox 6">
                <a:extLst>
                  <a:ext uri="{FF2B5EF4-FFF2-40B4-BE49-F238E27FC236}">
                    <a16:creationId xmlns:a16="http://schemas.microsoft.com/office/drawing/2014/main" id="{4D6DD77C-45A1-40C9-B47D-80CC7DFE180A}"/>
                  </a:ext>
                </a:extLst>
              </p:cNvPr>
              <p:cNvSpPr txBox="1"/>
              <p:nvPr/>
            </p:nvSpPr>
            <p:spPr>
              <a:xfrm>
                <a:off x="919431" y="2605386"/>
                <a:ext cx="2151570"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1</a:t>
                </a:r>
              </a:p>
            </p:txBody>
          </p:sp>
          <p:sp>
            <p:nvSpPr>
              <p:cNvPr id="8" name="TextBox 7">
                <a:extLst>
                  <a:ext uri="{FF2B5EF4-FFF2-40B4-BE49-F238E27FC236}">
                    <a16:creationId xmlns:a16="http://schemas.microsoft.com/office/drawing/2014/main" id="{1B6DAFB1-70AA-483F-8DB2-8934D1BE6D88}"/>
                  </a:ext>
                </a:extLst>
              </p:cNvPr>
              <p:cNvSpPr txBox="1"/>
              <p:nvPr/>
            </p:nvSpPr>
            <p:spPr>
              <a:xfrm>
                <a:off x="2506312" y="2473349"/>
                <a:ext cx="878762" cy="307777"/>
              </a:xfrm>
              <a:prstGeom prst="rect">
                <a:avLst/>
              </a:prstGeom>
              <a:noFill/>
            </p:spPr>
            <p:txBody>
              <a:bodyPr wrap="square" rtlCol="0">
                <a:spAutoFit/>
              </a:bodyPr>
              <a:lstStyle/>
              <a:p>
                <a:pPr algn="ctr"/>
                <a:r>
                  <a:rPr lang="en-US" sz="1400" b="1" dirty="0">
                    <a:solidFill>
                      <a:srgbClr val="D24726"/>
                    </a:solidFill>
                  </a:rPr>
                  <a:t>19/4</a:t>
                </a:r>
              </a:p>
            </p:txBody>
          </p:sp>
          <p:sp>
            <p:nvSpPr>
              <p:cNvPr id="11" name="TextBox 10">
                <a:extLst>
                  <a:ext uri="{FF2B5EF4-FFF2-40B4-BE49-F238E27FC236}">
                    <a16:creationId xmlns:a16="http://schemas.microsoft.com/office/drawing/2014/main" id="{D55189BC-F529-4B5F-AEE6-1686AA8D1684}"/>
                  </a:ext>
                </a:extLst>
              </p:cNvPr>
              <p:cNvSpPr txBox="1"/>
              <p:nvPr/>
            </p:nvSpPr>
            <p:spPr>
              <a:xfrm>
                <a:off x="900154" y="3314543"/>
                <a:ext cx="2151570" cy="369332"/>
              </a:xfrm>
              <a:prstGeom prst="rect">
                <a:avLst/>
              </a:prstGeom>
              <a:noFill/>
            </p:spPr>
            <p:txBody>
              <a:bodyPr wrap="square" rtlCol="0">
                <a:spAutoFit/>
              </a:bodyPr>
              <a:lstStyle/>
              <a:p>
                <a:pPr algn="ctr"/>
                <a:r>
                  <a:rPr lang="en-US" dirty="0">
                    <a:solidFill>
                      <a:srgbClr val="FF0000"/>
                    </a:solidFill>
                  </a:rPr>
                  <a:t>Chuẩn bị</a:t>
                </a:r>
              </a:p>
            </p:txBody>
          </p:sp>
          <p:sp>
            <p:nvSpPr>
              <p:cNvPr id="14" name="TextBox 13">
                <a:extLst>
                  <a:ext uri="{FF2B5EF4-FFF2-40B4-BE49-F238E27FC236}">
                    <a16:creationId xmlns:a16="http://schemas.microsoft.com/office/drawing/2014/main" id="{C5266185-4FCD-4E86-9BFF-060703C48CEB}"/>
                  </a:ext>
                </a:extLst>
              </p:cNvPr>
              <p:cNvSpPr txBox="1"/>
              <p:nvPr/>
            </p:nvSpPr>
            <p:spPr>
              <a:xfrm>
                <a:off x="4487290" y="2605386"/>
                <a:ext cx="2151570"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2</a:t>
                </a:r>
              </a:p>
            </p:txBody>
          </p:sp>
          <p:sp>
            <p:nvSpPr>
              <p:cNvPr id="15" name="TextBox 14">
                <a:extLst>
                  <a:ext uri="{FF2B5EF4-FFF2-40B4-BE49-F238E27FC236}">
                    <a16:creationId xmlns:a16="http://schemas.microsoft.com/office/drawing/2014/main" id="{40014676-EEBC-433D-AEC1-3DAE56CB38F4}"/>
                  </a:ext>
                </a:extLst>
              </p:cNvPr>
              <p:cNvSpPr txBox="1"/>
              <p:nvPr/>
            </p:nvSpPr>
            <p:spPr>
              <a:xfrm>
                <a:off x="6099944" y="2473349"/>
                <a:ext cx="878762" cy="307777"/>
              </a:xfrm>
              <a:prstGeom prst="rect">
                <a:avLst/>
              </a:prstGeom>
              <a:noFill/>
            </p:spPr>
            <p:txBody>
              <a:bodyPr wrap="square" rtlCol="0">
                <a:spAutoFit/>
              </a:bodyPr>
              <a:lstStyle/>
              <a:p>
                <a:pPr algn="ctr"/>
                <a:r>
                  <a:rPr lang="en-US" sz="1400" b="1" dirty="0">
                    <a:solidFill>
                      <a:srgbClr val="D24726"/>
                    </a:solidFill>
                  </a:rPr>
                  <a:t>05/5</a:t>
                </a:r>
              </a:p>
            </p:txBody>
          </p:sp>
          <p:sp>
            <p:nvSpPr>
              <p:cNvPr id="16" name="TextBox 15">
                <a:extLst>
                  <a:ext uri="{FF2B5EF4-FFF2-40B4-BE49-F238E27FC236}">
                    <a16:creationId xmlns:a16="http://schemas.microsoft.com/office/drawing/2014/main" id="{5385BB7E-FD35-41D2-A315-D6D7F9F2F581}"/>
                  </a:ext>
                </a:extLst>
              </p:cNvPr>
              <p:cNvSpPr txBox="1"/>
              <p:nvPr/>
            </p:nvSpPr>
            <p:spPr>
              <a:xfrm>
                <a:off x="4183318" y="3262751"/>
                <a:ext cx="2604301" cy="646331"/>
              </a:xfrm>
              <a:prstGeom prst="rect">
                <a:avLst/>
              </a:prstGeom>
              <a:noFill/>
            </p:spPr>
            <p:txBody>
              <a:bodyPr wrap="square" rtlCol="0">
                <a:spAutoFit/>
              </a:bodyPr>
              <a:lstStyle/>
              <a:p>
                <a:pPr algn="ctr"/>
                <a:r>
                  <a:rPr lang="en-US" sz="1800" dirty="0">
                    <a:solidFill>
                      <a:srgbClr val="FF0000"/>
                    </a:solidFill>
                  </a:rPr>
                  <a:t>Nộp hồ sơ</a:t>
                </a:r>
                <a:r>
                  <a:rPr lang="en-US" dirty="0">
                    <a:solidFill>
                      <a:srgbClr val="FF0000"/>
                    </a:solidFill>
                  </a:rPr>
                  <a:t> </a:t>
                </a:r>
                <a:r>
                  <a:rPr lang="en-US" dirty="0" err="1">
                    <a:solidFill>
                      <a:srgbClr val="FF0000"/>
                    </a:solidFill>
                  </a:rPr>
                  <a:t>ĐK</a:t>
                </a:r>
                <a:r>
                  <a:rPr lang="en-US" dirty="0">
                    <a:solidFill>
                      <a:srgbClr val="FF0000"/>
                    </a:solidFill>
                  </a:rPr>
                  <a:t> dự tuyển</a:t>
                </a:r>
                <a:br>
                  <a:rPr lang="en-US" sz="1800" dirty="0">
                    <a:solidFill>
                      <a:srgbClr val="FF0000"/>
                    </a:solidFill>
                  </a:rPr>
                </a:br>
                <a:r>
                  <a:rPr lang="en-US" sz="1800" dirty="0">
                    <a:solidFill>
                      <a:srgbClr val="FF0000"/>
                    </a:solidFill>
                  </a:rPr>
                  <a:t>cập nhật dữ liệu lần 1</a:t>
                </a:r>
              </a:p>
            </p:txBody>
          </p:sp>
          <p:sp>
            <p:nvSpPr>
              <p:cNvPr id="19" name="TextBox 18">
                <a:extLst>
                  <a:ext uri="{FF2B5EF4-FFF2-40B4-BE49-F238E27FC236}">
                    <a16:creationId xmlns:a16="http://schemas.microsoft.com/office/drawing/2014/main" id="{1D84171F-2705-4EE4-8396-86E7D9FE4A7A}"/>
                  </a:ext>
                </a:extLst>
              </p:cNvPr>
              <p:cNvSpPr txBox="1"/>
              <p:nvPr/>
            </p:nvSpPr>
            <p:spPr>
              <a:xfrm>
                <a:off x="8124443" y="2605386"/>
                <a:ext cx="2151570"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3</a:t>
                </a:r>
              </a:p>
            </p:txBody>
          </p:sp>
          <p:sp>
            <p:nvSpPr>
              <p:cNvPr id="20" name="TextBox 19">
                <a:extLst>
                  <a:ext uri="{FF2B5EF4-FFF2-40B4-BE49-F238E27FC236}">
                    <a16:creationId xmlns:a16="http://schemas.microsoft.com/office/drawing/2014/main" id="{466EC41D-3EC2-4981-A3D7-84E908DE6CC2}"/>
                  </a:ext>
                </a:extLst>
              </p:cNvPr>
              <p:cNvSpPr txBox="1"/>
              <p:nvPr/>
            </p:nvSpPr>
            <p:spPr>
              <a:xfrm>
                <a:off x="9759191" y="2473349"/>
                <a:ext cx="878762" cy="307777"/>
              </a:xfrm>
              <a:prstGeom prst="rect">
                <a:avLst/>
              </a:prstGeom>
              <a:noFill/>
            </p:spPr>
            <p:txBody>
              <a:bodyPr wrap="square" rtlCol="0">
                <a:spAutoFit/>
              </a:bodyPr>
              <a:lstStyle/>
              <a:p>
                <a:pPr algn="ctr"/>
                <a:r>
                  <a:rPr lang="en-US" sz="1400" b="1" dirty="0">
                    <a:solidFill>
                      <a:srgbClr val="D24726"/>
                    </a:solidFill>
                  </a:rPr>
                  <a:t>13/5</a:t>
                </a:r>
              </a:p>
            </p:txBody>
          </p:sp>
          <p:sp>
            <p:nvSpPr>
              <p:cNvPr id="21" name="TextBox 20">
                <a:extLst>
                  <a:ext uri="{FF2B5EF4-FFF2-40B4-BE49-F238E27FC236}">
                    <a16:creationId xmlns:a16="http://schemas.microsoft.com/office/drawing/2014/main" id="{981DEDC2-A9CD-480B-9BCD-0C42F6207C57}"/>
                  </a:ext>
                </a:extLst>
              </p:cNvPr>
              <p:cNvSpPr txBox="1"/>
              <p:nvPr/>
            </p:nvSpPr>
            <p:spPr>
              <a:xfrm>
                <a:off x="7778510" y="3231609"/>
                <a:ext cx="2604302" cy="646331"/>
              </a:xfrm>
              <a:prstGeom prst="rect">
                <a:avLst/>
              </a:prstGeom>
              <a:noFill/>
            </p:spPr>
            <p:txBody>
              <a:bodyPr wrap="square" rtlCol="0">
                <a:spAutoFit/>
              </a:bodyPr>
              <a:lstStyle/>
              <a:p>
                <a:pPr algn="ctr"/>
                <a:r>
                  <a:rPr lang="en-US" dirty="0">
                    <a:solidFill>
                      <a:srgbClr val="FF0000"/>
                    </a:solidFill>
                  </a:rPr>
                  <a:t>Thay đổi NV xét tuyển, BS kết xếp loại 2 mặt GD</a:t>
                </a:r>
              </a:p>
            </p:txBody>
          </p:sp>
          <p:sp>
            <p:nvSpPr>
              <p:cNvPr id="25" name="TextBox 24">
                <a:extLst>
                  <a:ext uri="{FF2B5EF4-FFF2-40B4-BE49-F238E27FC236}">
                    <a16:creationId xmlns:a16="http://schemas.microsoft.com/office/drawing/2014/main" id="{6FF3560A-82C8-4C0C-809F-03D0282029D0}"/>
                  </a:ext>
                </a:extLst>
              </p:cNvPr>
              <p:cNvSpPr txBox="1"/>
              <p:nvPr/>
            </p:nvSpPr>
            <p:spPr>
              <a:xfrm>
                <a:off x="2685885" y="4812197"/>
                <a:ext cx="878762" cy="307777"/>
              </a:xfrm>
              <a:prstGeom prst="rect">
                <a:avLst/>
              </a:prstGeom>
              <a:noFill/>
            </p:spPr>
            <p:txBody>
              <a:bodyPr wrap="square" rtlCol="0">
                <a:spAutoFit/>
              </a:bodyPr>
              <a:lstStyle/>
              <a:p>
                <a:pPr algn="ctr"/>
                <a:r>
                  <a:rPr lang="en-US" sz="1400" b="1" dirty="0">
                    <a:solidFill>
                      <a:srgbClr val="D24726"/>
                    </a:solidFill>
                  </a:rPr>
                  <a:t>03/6</a:t>
                </a:r>
              </a:p>
            </p:txBody>
          </p:sp>
          <p:sp>
            <p:nvSpPr>
              <p:cNvPr id="26" name="TextBox 25">
                <a:extLst>
                  <a:ext uri="{FF2B5EF4-FFF2-40B4-BE49-F238E27FC236}">
                    <a16:creationId xmlns:a16="http://schemas.microsoft.com/office/drawing/2014/main" id="{7B33AAAF-A163-4931-8C0D-38FEDB68DA50}"/>
                  </a:ext>
                </a:extLst>
              </p:cNvPr>
              <p:cNvSpPr txBox="1"/>
              <p:nvPr/>
            </p:nvSpPr>
            <p:spPr>
              <a:xfrm>
                <a:off x="780055" y="5706111"/>
                <a:ext cx="2382253" cy="646331"/>
              </a:xfrm>
              <a:prstGeom prst="rect">
                <a:avLst/>
              </a:prstGeom>
              <a:noFill/>
            </p:spPr>
            <p:txBody>
              <a:bodyPr wrap="square" rtlCol="0">
                <a:spAutoFit/>
              </a:bodyPr>
              <a:lstStyle/>
              <a:p>
                <a:pPr algn="ctr"/>
                <a:r>
                  <a:rPr lang="en-US" dirty="0">
                    <a:solidFill>
                      <a:srgbClr val="FF0000"/>
                    </a:solidFill>
                  </a:rPr>
                  <a:t>Công tác chuẩn bị </a:t>
                </a:r>
                <a:br>
                  <a:rPr lang="en-US" dirty="0">
                    <a:solidFill>
                      <a:srgbClr val="FF0000"/>
                    </a:solidFill>
                  </a:rPr>
                </a:br>
                <a:r>
                  <a:rPr lang="en-US" dirty="0">
                    <a:solidFill>
                      <a:srgbClr val="FF0000"/>
                    </a:solidFill>
                  </a:rPr>
                  <a:t>và tổ chức thi</a:t>
                </a:r>
              </a:p>
            </p:txBody>
          </p:sp>
          <p:sp>
            <p:nvSpPr>
              <p:cNvPr id="30" name="TextBox 29">
                <a:extLst>
                  <a:ext uri="{FF2B5EF4-FFF2-40B4-BE49-F238E27FC236}">
                    <a16:creationId xmlns:a16="http://schemas.microsoft.com/office/drawing/2014/main" id="{DDB34DE2-E816-4C00-B2F7-0B8107926B93}"/>
                  </a:ext>
                </a:extLst>
              </p:cNvPr>
              <p:cNvSpPr txBox="1"/>
              <p:nvPr/>
            </p:nvSpPr>
            <p:spPr>
              <a:xfrm>
                <a:off x="6129878" y="4812197"/>
                <a:ext cx="878762" cy="307777"/>
              </a:xfrm>
              <a:prstGeom prst="rect">
                <a:avLst/>
              </a:prstGeom>
              <a:noFill/>
            </p:spPr>
            <p:txBody>
              <a:bodyPr wrap="square" rtlCol="0">
                <a:spAutoFit/>
              </a:bodyPr>
              <a:lstStyle/>
              <a:p>
                <a:pPr algn="ctr"/>
                <a:r>
                  <a:rPr lang="en-US" sz="1400" b="1" dirty="0">
                    <a:solidFill>
                      <a:srgbClr val="D24726"/>
                    </a:solidFill>
                  </a:rPr>
                  <a:t>22/6</a:t>
                </a:r>
              </a:p>
            </p:txBody>
          </p:sp>
          <p:sp>
            <p:nvSpPr>
              <p:cNvPr id="31" name="TextBox 30">
                <a:extLst>
                  <a:ext uri="{FF2B5EF4-FFF2-40B4-BE49-F238E27FC236}">
                    <a16:creationId xmlns:a16="http://schemas.microsoft.com/office/drawing/2014/main" id="{F191E205-3BCF-400F-AFF7-FDF85183D656}"/>
                  </a:ext>
                </a:extLst>
              </p:cNvPr>
              <p:cNvSpPr txBox="1"/>
              <p:nvPr/>
            </p:nvSpPr>
            <p:spPr>
              <a:xfrm>
                <a:off x="4413581" y="5739722"/>
                <a:ext cx="2382253" cy="369332"/>
              </a:xfrm>
              <a:prstGeom prst="rect">
                <a:avLst/>
              </a:prstGeom>
              <a:noFill/>
            </p:spPr>
            <p:txBody>
              <a:bodyPr wrap="square" rtlCol="0">
                <a:spAutoFit/>
              </a:bodyPr>
              <a:lstStyle/>
              <a:p>
                <a:pPr algn="ctr"/>
                <a:r>
                  <a:rPr lang="en-US" dirty="0">
                    <a:solidFill>
                      <a:srgbClr val="FF0000"/>
                    </a:solidFill>
                  </a:rPr>
                  <a:t>Phúc khảo</a:t>
                </a:r>
              </a:p>
            </p:txBody>
          </p:sp>
          <p:sp>
            <p:nvSpPr>
              <p:cNvPr id="35" name="TextBox 34">
                <a:extLst>
                  <a:ext uri="{FF2B5EF4-FFF2-40B4-BE49-F238E27FC236}">
                    <a16:creationId xmlns:a16="http://schemas.microsoft.com/office/drawing/2014/main" id="{0DBF8DA6-F1D1-46DD-B176-AF1EEB4CEA30}"/>
                  </a:ext>
                </a:extLst>
              </p:cNvPr>
              <p:cNvSpPr txBox="1"/>
              <p:nvPr/>
            </p:nvSpPr>
            <p:spPr>
              <a:xfrm>
                <a:off x="9905091" y="4812197"/>
                <a:ext cx="878762" cy="307777"/>
              </a:xfrm>
              <a:prstGeom prst="rect">
                <a:avLst/>
              </a:prstGeom>
              <a:noFill/>
            </p:spPr>
            <p:txBody>
              <a:bodyPr wrap="square" rtlCol="0">
                <a:spAutoFit/>
              </a:bodyPr>
              <a:lstStyle/>
              <a:p>
                <a:pPr algn="ctr"/>
                <a:r>
                  <a:rPr lang="en-US" sz="1400" b="1" dirty="0">
                    <a:solidFill>
                      <a:srgbClr val="D24726"/>
                    </a:solidFill>
                  </a:rPr>
                  <a:t>24/6</a:t>
                </a:r>
              </a:p>
            </p:txBody>
          </p:sp>
          <p:sp>
            <p:nvSpPr>
              <p:cNvPr id="36" name="TextBox 35">
                <a:extLst>
                  <a:ext uri="{FF2B5EF4-FFF2-40B4-BE49-F238E27FC236}">
                    <a16:creationId xmlns:a16="http://schemas.microsoft.com/office/drawing/2014/main" id="{979C9BDA-5ABA-4F6A-AE86-914015842A31}"/>
                  </a:ext>
                </a:extLst>
              </p:cNvPr>
              <p:cNvSpPr txBox="1"/>
              <p:nvPr/>
            </p:nvSpPr>
            <p:spPr>
              <a:xfrm>
                <a:off x="7937852" y="5517976"/>
                <a:ext cx="2382253" cy="923330"/>
              </a:xfrm>
              <a:prstGeom prst="rect">
                <a:avLst/>
              </a:prstGeom>
              <a:noFill/>
            </p:spPr>
            <p:txBody>
              <a:bodyPr wrap="square" rtlCol="0">
                <a:spAutoFit/>
              </a:bodyPr>
              <a:lstStyle/>
              <a:p>
                <a:pPr algn="ctr"/>
                <a:r>
                  <a:rPr lang="en-US" dirty="0">
                    <a:solidFill>
                      <a:srgbClr val="FF0000"/>
                    </a:solidFill>
                  </a:rPr>
                  <a:t>Thay đổi thứ tự NV trường </a:t>
                </a:r>
                <a:r>
                  <a:rPr lang="en-US" dirty="0" err="1">
                    <a:solidFill>
                      <a:srgbClr val="FF0000"/>
                    </a:solidFill>
                  </a:rPr>
                  <a:t>THPT</a:t>
                </a:r>
                <a:br>
                  <a:rPr lang="en-US" dirty="0">
                    <a:solidFill>
                      <a:srgbClr val="FF0000"/>
                    </a:solidFill>
                  </a:rPr>
                </a:br>
                <a:r>
                  <a:rPr lang="en-US" dirty="0">
                    <a:solidFill>
                      <a:srgbClr val="FF0000"/>
                    </a:solidFill>
                  </a:rPr>
                  <a:t>chuyên Trần Phú</a:t>
                </a:r>
              </a:p>
            </p:txBody>
          </p:sp>
          <p:sp>
            <p:nvSpPr>
              <p:cNvPr id="37" name="TextBox 36">
                <a:extLst>
                  <a:ext uri="{FF2B5EF4-FFF2-40B4-BE49-F238E27FC236}">
                    <a16:creationId xmlns:a16="http://schemas.microsoft.com/office/drawing/2014/main" id="{CAC8D5D1-48C2-4A37-86E0-3D4AD02A13D9}"/>
                  </a:ext>
                </a:extLst>
              </p:cNvPr>
              <p:cNvSpPr txBox="1"/>
              <p:nvPr/>
            </p:nvSpPr>
            <p:spPr>
              <a:xfrm>
                <a:off x="4217650" y="2473349"/>
                <a:ext cx="878762" cy="307777"/>
              </a:xfrm>
              <a:prstGeom prst="rect">
                <a:avLst/>
              </a:prstGeom>
              <a:noFill/>
            </p:spPr>
            <p:txBody>
              <a:bodyPr wrap="square" rtlCol="0">
                <a:spAutoFit/>
              </a:bodyPr>
              <a:lstStyle/>
              <a:p>
                <a:r>
                  <a:rPr lang="en-US" sz="1400" b="1" dirty="0">
                    <a:solidFill>
                      <a:srgbClr val="D24726"/>
                    </a:solidFill>
                  </a:rPr>
                  <a:t>20/4</a:t>
                </a:r>
              </a:p>
            </p:txBody>
          </p:sp>
          <p:sp>
            <p:nvSpPr>
              <p:cNvPr id="38" name="TextBox 37">
                <a:extLst>
                  <a:ext uri="{FF2B5EF4-FFF2-40B4-BE49-F238E27FC236}">
                    <a16:creationId xmlns:a16="http://schemas.microsoft.com/office/drawing/2014/main" id="{D490EEF3-37AC-4B1E-BB9B-B47B238E57CA}"/>
                  </a:ext>
                </a:extLst>
              </p:cNvPr>
              <p:cNvSpPr txBox="1"/>
              <p:nvPr/>
            </p:nvSpPr>
            <p:spPr>
              <a:xfrm>
                <a:off x="7891320" y="2473349"/>
                <a:ext cx="878762" cy="307777"/>
              </a:xfrm>
              <a:prstGeom prst="rect">
                <a:avLst/>
              </a:prstGeom>
              <a:noFill/>
            </p:spPr>
            <p:txBody>
              <a:bodyPr wrap="square" rtlCol="0">
                <a:spAutoFit/>
              </a:bodyPr>
              <a:lstStyle/>
              <a:p>
                <a:r>
                  <a:rPr lang="en-US" sz="1400" b="1" dirty="0">
                    <a:solidFill>
                      <a:srgbClr val="D24726"/>
                    </a:solidFill>
                  </a:rPr>
                  <a:t>06/5</a:t>
                </a:r>
              </a:p>
            </p:txBody>
          </p:sp>
          <p:sp>
            <p:nvSpPr>
              <p:cNvPr id="39" name="TextBox 38">
                <a:extLst>
                  <a:ext uri="{FF2B5EF4-FFF2-40B4-BE49-F238E27FC236}">
                    <a16:creationId xmlns:a16="http://schemas.microsoft.com/office/drawing/2014/main" id="{ECDE6027-1A52-4692-AF1F-3167C4171640}"/>
                  </a:ext>
                </a:extLst>
              </p:cNvPr>
              <p:cNvSpPr txBox="1"/>
              <p:nvPr/>
            </p:nvSpPr>
            <p:spPr>
              <a:xfrm>
                <a:off x="888679" y="4812197"/>
                <a:ext cx="878762" cy="307777"/>
              </a:xfrm>
              <a:prstGeom prst="rect">
                <a:avLst/>
              </a:prstGeom>
              <a:noFill/>
            </p:spPr>
            <p:txBody>
              <a:bodyPr wrap="square" rtlCol="0">
                <a:spAutoFit/>
              </a:bodyPr>
              <a:lstStyle/>
              <a:p>
                <a:r>
                  <a:rPr lang="en-US" sz="1400" b="1" dirty="0">
                    <a:solidFill>
                      <a:srgbClr val="D24726"/>
                    </a:solidFill>
                  </a:rPr>
                  <a:t>16/5</a:t>
                </a:r>
              </a:p>
            </p:txBody>
          </p:sp>
          <p:sp>
            <p:nvSpPr>
              <p:cNvPr id="40" name="TextBox 39">
                <a:extLst>
                  <a:ext uri="{FF2B5EF4-FFF2-40B4-BE49-F238E27FC236}">
                    <a16:creationId xmlns:a16="http://schemas.microsoft.com/office/drawing/2014/main" id="{61932D30-AF58-4F78-A614-6A7A641E0583}"/>
                  </a:ext>
                </a:extLst>
              </p:cNvPr>
              <p:cNvSpPr txBox="1"/>
              <p:nvPr/>
            </p:nvSpPr>
            <p:spPr>
              <a:xfrm>
                <a:off x="4399455" y="4812197"/>
                <a:ext cx="878762" cy="307777"/>
              </a:xfrm>
              <a:prstGeom prst="rect">
                <a:avLst/>
              </a:prstGeom>
              <a:noFill/>
            </p:spPr>
            <p:txBody>
              <a:bodyPr wrap="square" rtlCol="0">
                <a:spAutoFit/>
              </a:bodyPr>
              <a:lstStyle/>
              <a:p>
                <a:r>
                  <a:rPr lang="en-US" sz="1400" b="1" dirty="0">
                    <a:solidFill>
                      <a:srgbClr val="D24726"/>
                    </a:solidFill>
                  </a:rPr>
                  <a:t>18/6</a:t>
                </a:r>
              </a:p>
            </p:txBody>
          </p:sp>
          <p:sp>
            <p:nvSpPr>
              <p:cNvPr id="41" name="TextBox 40">
                <a:extLst>
                  <a:ext uri="{FF2B5EF4-FFF2-40B4-BE49-F238E27FC236}">
                    <a16:creationId xmlns:a16="http://schemas.microsoft.com/office/drawing/2014/main" id="{4E8A6EBF-970D-4AD8-B2DB-2EE43470BCF1}"/>
                  </a:ext>
                </a:extLst>
              </p:cNvPr>
              <p:cNvSpPr txBox="1"/>
              <p:nvPr/>
            </p:nvSpPr>
            <p:spPr>
              <a:xfrm>
                <a:off x="8090018" y="4812197"/>
                <a:ext cx="878762" cy="307777"/>
              </a:xfrm>
              <a:prstGeom prst="rect">
                <a:avLst/>
              </a:prstGeom>
              <a:noFill/>
            </p:spPr>
            <p:txBody>
              <a:bodyPr wrap="square" rtlCol="0">
                <a:spAutoFit/>
              </a:bodyPr>
              <a:lstStyle/>
              <a:p>
                <a:r>
                  <a:rPr lang="en-US" sz="1400" b="1" dirty="0">
                    <a:solidFill>
                      <a:srgbClr val="D24726"/>
                    </a:solidFill>
                  </a:rPr>
                  <a:t>23/6</a:t>
                </a:r>
              </a:p>
            </p:txBody>
          </p:sp>
        </p:grpSp>
        <p:sp>
          <p:nvSpPr>
            <p:cNvPr id="47" name="TextBox 46">
              <a:extLst>
                <a:ext uri="{FF2B5EF4-FFF2-40B4-BE49-F238E27FC236}">
                  <a16:creationId xmlns:a16="http://schemas.microsoft.com/office/drawing/2014/main" id="{5F6CD25A-DBA5-338A-4068-E5194766252C}"/>
                </a:ext>
              </a:extLst>
            </p:cNvPr>
            <p:cNvSpPr txBox="1"/>
            <p:nvPr/>
          </p:nvSpPr>
          <p:spPr>
            <a:xfrm>
              <a:off x="954501" y="4991698"/>
              <a:ext cx="2254172"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4</a:t>
              </a:r>
            </a:p>
          </p:txBody>
        </p:sp>
        <p:sp>
          <p:nvSpPr>
            <p:cNvPr id="48" name="TextBox 47">
              <a:extLst>
                <a:ext uri="{FF2B5EF4-FFF2-40B4-BE49-F238E27FC236}">
                  <a16:creationId xmlns:a16="http://schemas.microsoft.com/office/drawing/2014/main" id="{102A42E2-D550-E680-305B-BB4E53462A60}"/>
                </a:ext>
              </a:extLst>
            </p:cNvPr>
            <p:cNvSpPr txBox="1"/>
            <p:nvPr/>
          </p:nvSpPr>
          <p:spPr>
            <a:xfrm>
              <a:off x="4692500" y="4991698"/>
              <a:ext cx="2254172"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5</a:t>
              </a:r>
            </a:p>
          </p:txBody>
        </p:sp>
        <p:sp>
          <p:nvSpPr>
            <p:cNvPr id="49" name="TextBox 48">
              <a:extLst>
                <a:ext uri="{FF2B5EF4-FFF2-40B4-BE49-F238E27FC236}">
                  <a16:creationId xmlns:a16="http://schemas.microsoft.com/office/drawing/2014/main" id="{71C61114-885C-1B83-16B9-65EA1AF28F42}"/>
                </a:ext>
              </a:extLst>
            </p:cNvPr>
            <p:cNvSpPr txBox="1"/>
            <p:nvPr/>
          </p:nvSpPr>
          <p:spPr>
            <a:xfrm>
              <a:off x="8503097" y="4991698"/>
              <a:ext cx="2254172"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6</a:t>
              </a:r>
            </a:p>
          </p:txBody>
        </p:sp>
      </p:grpSp>
    </p:spTree>
    <p:extLst>
      <p:ext uri="{BB962C8B-B14F-4D97-AF65-F5344CB8AC3E}">
        <p14:creationId xmlns:p14="http://schemas.microsoft.com/office/powerpoint/2010/main" val="3778563790"/>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512240" y="1832836"/>
            <a:ext cx="10982325" cy="420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93700">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eaLnBrk="0" fontAlgn="base" hangingPunct="0">
              <a:spcBef>
                <a:spcPct val="0"/>
              </a:spcBef>
              <a:spcAft>
                <a:spcPct val="0"/>
              </a:spcAft>
              <a:defRPr>
                <a:solidFill>
                  <a:schemeClr val="tx1"/>
                </a:solidFill>
                <a:latin typeface="Segoe UI" panose="020B0502040204020203" pitchFamily="34" charset="0"/>
              </a:defRPr>
            </a:lvl6pPr>
            <a:lvl7pPr marL="2971800" indent="-228600" eaLnBrk="0" fontAlgn="base" hangingPunct="0">
              <a:spcBef>
                <a:spcPct val="0"/>
              </a:spcBef>
              <a:spcAft>
                <a:spcPct val="0"/>
              </a:spcAft>
              <a:defRPr>
                <a:solidFill>
                  <a:schemeClr val="tx1"/>
                </a:solidFill>
                <a:latin typeface="Segoe UI" panose="020B0502040204020203" pitchFamily="34" charset="0"/>
              </a:defRPr>
            </a:lvl7pPr>
            <a:lvl8pPr marL="3429000" indent="-228600" eaLnBrk="0" fontAlgn="base" hangingPunct="0">
              <a:spcBef>
                <a:spcPct val="0"/>
              </a:spcBef>
              <a:spcAft>
                <a:spcPct val="0"/>
              </a:spcAft>
              <a:defRPr>
                <a:solidFill>
                  <a:schemeClr val="tx1"/>
                </a:solidFill>
                <a:latin typeface="Segoe UI" panose="020B0502040204020203" pitchFamily="34" charset="0"/>
              </a:defRPr>
            </a:lvl8pPr>
            <a:lvl9pPr marL="3886200" indent="-228600" eaLnBrk="0" fontAlgn="base" hangingPunct="0">
              <a:spcBef>
                <a:spcPct val="0"/>
              </a:spcBef>
              <a:spcAft>
                <a:spcPct val="0"/>
              </a:spcAft>
              <a:defRPr>
                <a:solidFill>
                  <a:schemeClr val="tx1"/>
                </a:solidFill>
                <a:latin typeface="Segoe UI" panose="020B0502040204020203" pitchFamily="34" charset="0"/>
              </a:defRPr>
            </a:lvl9pPr>
          </a:lstStyle>
          <a:p>
            <a:pPr algn="ctr" eaLnBrk="1" hangingPunct="1">
              <a:lnSpc>
                <a:spcPct val="114000"/>
              </a:lnSpc>
              <a:spcBef>
                <a:spcPts val="600"/>
              </a:spcBef>
            </a:pPr>
            <a:endParaRPr lang="en-US" altLang="en-US" sz="2200" b="1" dirty="0"/>
          </a:p>
          <a:p>
            <a:pPr algn="ctr" eaLnBrk="1" hangingPunct="1">
              <a:lnSpc>
                <a:spcPct val="114000"/>
              </a:lnSpc>
              <a:spcBef>
                <a:spcPts val="600"/>
              </a:spcBef>
            </a:pPr>
            <a:endParaRPr lang="en-US" altLang="en-US" sz="2200" b="1" dirty="0"/>
          </a:p>
          <a:p>
            <a:pPr algn="ctr" eaLnBrk="1" hangingPunct="1">
              <a:lnSpc>
                <a:spcPct val="114000"/>
              </a:lnSpc>
              <a:spcBef>
                <a:spcPts val="600"/>
              </a:spcBef>
            </a:pPr>
            <a:endParaRPr lang="en-US" altLang="en-US" sz="4000" b="1" dirty="0">
              <a:solidFill>
                <a:srgbClr val="FF0000"/>
              </a:solidFill>
            </a:endParaRPr>
          </a:p>
          <a:p>
            <a:pPr algn="ctr" eaLnBrk="1" hangingPunct="1">
              <a:lnSpc>
                <a:spcPct val="114000"/>
              </a:lnSpc>
              <a:spcBef>
                <a:spcPts val="600"/>
              </a:spcBef>
            </a:pPr>
            <a:r>
              <a:rPr lang="en-US" altLang="en-US" sz="4000" b="1" dirty="0">
                <a:solidFill>
                  <a:srgbClr val="FF0000"/>
                </a:solidFill>
              </a:rPr>
              <a:t>Trân trọng cảm ơn!</a:t>
            </a:r>
          </a:p>
          <a:p>
            <a:pPr algn="ctr" eaLnBrk="1" hangingPunct="1">
              <a:lnSpc>
                <a:spcPct val="114000"/>
              </a:lnSpc>
              <a:spcBef>
                <a:spcPts val="600"/>
              </a:spcBef>
            </a:pPr>
            <a:r>
              <a:rPr lang="en-US" altLang="en-US" sz="3600" dirty="0">
                <a:solidFill>
                  <a:srgbClr val="FF0000"/>
                </a:solidFill>
              </a:rPr>
              <a:t>(Phòng KT và </a:t>
            </a:r>
            <a:r>
              <a:rPr lang="en-US" altLang="en-US" sz="3600" dirty="0" err="1">
                <a:solidFill>
                  <a:srgbClr val="FF0000"/>
                </a:solidFill>
              </a:rPr>
              <a:t>KĐCLGD</a:t>
            </a:r>
            <a:r>
              <a:rPr lang="en-US" altLang="en-US" sz="3600" dirty="0">
                <a:solidFill>
                  <a:srgbClr val="FF0000"/>
                </a:solidFill>
              </a:rPr>
              <a:t>)</a:t>
            </a:r>
          </a:p>
          <a:p>
            <a:pPr algn="ctr" eaLnBrk="1" hangingPunct="1">
              <a:lnSpc>
                <a:spcPct val="114000"/>
              </a:lnSpc>
              <a:spcBef>
                <a:spcPts val="600"/>
              </a:spcBef>
            </a:pPr>
            <a:endParaRPr lang="en-US" altLang="en-US" sz="2200" b="1" dirty="0"/>
          </a:p>
          <a:p>
            <a:pPr algn="ctr" eaLnBrk="1" hangingPunct="1">
              <a:lnSpc>
                <a:spcPct val="114000"/>
              </a:lnSpc>
              <a:spcBef>
                <a:spcPts val="600"/>
              </a:spcBef>
            </a:pPr>
            <a:endParaRPr lang="vi-VN" altLang="en-US" sz="2400" dirty="0">
              <a:solidFill>
                <a:srgbClr val="0000FF"/>
              </a:solidFill>
            </a:endParaRPr>
          </a:p>
        </p:txBody>
      </p:sp>
      <p:pic>
        <p:nvPicPr>
          <p:cNvPr id="1026" name="Picture 2" descr="Sở Giáo dục và Đào tạo">
            <a:extLst>
              <a:ext uri="{FF2B5EF4-FFF2-40B4-BE49-F238E27FC236}">
                <a16:creationId xmlns:a16="http://schemas.microsoft.com/office/drawing/2014/main" id="{B8357489-10F8-CF66-4752-3B8B278B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1839" y="12858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circle(in)">
                                      <p:cBhvr>
                                        <p:cTn id="7" dur="2000"/>
                                        <p:tgtEl>
                                          <p:spTgt spid="10">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0">
                                            <p:txEl>
                                              <p:pRg st="4" end="4"/>
                                            </p:txEl>
                                          </p:spTgt>
                                        </p:tgtEl>
                                        <p:attrNameLst>
                                          <p:attrName>style.visibility</p:attrName>
                                        </p:attrNameLst>
                                      </p:cBhvr>
                                      <p:to>
                                        <p:strVal val="visible"/>
                                      </p:to>
                                    </p:set>
                                    <p:animEffect transition="in" filter="circle(in)">
                                      <p:cBhvr>
                                        <p:cTn id="10" dur="2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 y="6478775"/>
            <a:ext cx="4423135" cy="99237"/>
            <a:chOff x="1" y="4901613"/>
            <a:chExt cx="3317351" cy="74428"/>
          </a:xfrm>
        </p:grpSpPr>
        <p:sp>
          <p:nvSpPr>
            <p:cNvPr id="9" name="Snip Single Corner Rectangle 8"/>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p:cNvSpPr/>
            <p:nvPr/>
          </p:nvSpPr>
          <p:spPr>
            <a:xfrm>
              <a:off x="3157864" y="4907589"/>
              <a:ext cx="159488" cy="68452"/>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437325" y="6608482"/>
            <a:ext cx="7754675" cy="98689"/>
            <a:chOff x="3327994" y="4860244"/>
            <a:chExt cx="5837270" cy="74438"/>
          </a:xfrm>
        </p:grpSpPr>
        <p:sp>
          <p:nvSpPr>
            <p:cNvPr id="22" name="Snip Single Corner Rectangle 21"/>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60C28496-CAC2-47C6-A3CF-270A1A8F93DC}"/>
              </a:ext>
            </a:extLst>
          </p:cNvPr>
          <p:cNvSpPr txBox="1"/>
          <p:nvPr/>
        </p:nvSpPr>
        <p:spPr>
          <a:xfrm>
            <a:off x="418729" y="1384929"/>
            <a:ext cx="6181969" cy="3924601"/>
          </a:xfrm>
          <a:prstGeom prst="rect">
            <a:avLst/>
          </a:prstGeom>
          <a:noFill/>
        </p:spPr>
        <p:txBody>
          <a:bodyPr wrap="square">
            <a:spAutoFit/>
          </a:bodyPr>
          <a:lstStyle/>
          <a:p>
            <a:pPr marL="342900" indent="-342900" algn="just">
              <a:spcAft>
                <a:spcPts val="1200"/>
              </a:spcAft>
              <a:buAutoNum type="arabicPeriod"/>
            </a:pPr>
            <a:r>
              <a:rPr lang="en-US" sz="2133" i="1" dirty="0">
                <a:solidFill>
                  <a:srgbClr val="2411AF"/>
                </a:solidFill>
                <a:highlight>
                  <a:srgbClr val="FFFFFF"/>
                </a:highlight>
                <a:latin typeface="Times New Roman" panose="02020603050405020304" pitchFamily="18" charset="0"/>
                <a:cs typeface="Times New Roman" panose="02020603050405020304" pitchFamily="18" charset="0"/>
              </a:rPr>
              <a:t>Công văn 845/</a:t>
            </a:r>
            <a:r>
              <a:rPr lang="en-US" sz="2133" i="1" dirty="0" err="1">
                <a:solidFill>
                  <a:srgbClr val="2411AF"/>
                </a:solidFill>
                <a:highlight>
                  <a:srgbClr val="FFFFFF"/>
                </a:highlight>
                <a:latin typeface="Times New Roman" panose="02020603050405020304" pitchFamily="18" charset="0"/>
                <a:cs typeface="Times New Roman" panose="02020603050405020304" pitchFamily="18" charset="0"/>
              </a:rPr>
              <a:t>SGDĐT-KTKĐ</a:t>
            </a:r>
            <a:r>
              <a:rPr lang="en-US" sz="2133" i="1" dirty="0">
                <a:solidFill>
                  <a:srgbClr val="2411AF"/>
                </a:solidFill>
                <a:highlight>
                  <a:srgbClr val="FFFFFF"/>
                </a:highlight>
                <a:latin typeface="Times New Roman" panose="02020603050405020304" pitchFamily="18" charset="0"/>
                <a:cs typeface="Times New Roman" panose="02020603050405020304" pitchFamily="18" charset="0"/>
              </a:rPr>
              <a:t> ngày 31/3/2023 về triển khai công tác tuyển sinh vào lớp 10 THPT năm học 2023-2024.</a:t>
            </a:r>
          </a:p>
          <a:p>
            <a:pPr marL="374641" indent="-374641" algn="just">
              <a:lnSpc>
                <a:spcPct val="110000"/>
              </a:lnSpc>
              <a:spcBef>
                <a:spcPts val="1600"/>
              </a:spcBef>
            </a:pPr>
            <a:r>
              <a:rPr lang="en-US" sz="2133" i="1" dirty="0">
                <a:solidFill>
                  <a:srgbClr val="2411AF"/>
                </a:solidFill>
                <a:highlight>
                  <a:srgbClr val="FFFFFF"/>
                </a:highlight>
                <a:latin typeface="Times New Roman" panose="02020603050405020304" pitchFamily="18" charset="0"/>
                <a:cs typeface="Times New Roman" panose="02020603050405020304" pitchFamily="18" charset="0"/>
              </a:rPr>
              <a:t>2. </a:t>
            </a:r>
            <a:r>
              <a:rPr lang="vi-VN" sz="2133" i="1" dirty="0">
                <a:solidFill>
                  <a:srgbClr val="2411AF"/>
                </a:solidFill>
                <a:highlight>
                  <a:srgbClr val="FFFFFF"/>
                </a:highlight>
                <a:latin typeface="Times New Roman" panose="02020603050405020304" pitchFamily="18" charset="0"/>
                <a:cs typeface="Times New Roman" panose="02020603050405020304" pitchFamily="18" charset="0"/>
              </a:rPr>
              <a:t>Công văn </a:t>
            </a:r>
            <a:r>
              <a:rPr lang="en-US" sz="2133" i="1" dirty="0">
                <a:solidFill>
                  <a:srgbClr val="2411AF"/>
                </a:solidFill>
                <a:highlight>
                  <a:srgbClr val="FFFFFF"/>
                </a:highlight>
                <a:latin typeface="Times New Roman" panose="02020603050405020304" pitchFamily="18" charset="0"/>
                <a:cs typeface="Times New Roman" panose="02020603050405020304" pitchFamily="18" charset="0"/>
              </a:rPr>
              <a:t>1030</a:t>
            </a:r>
            <a:r>
              <a:rPr lang="vi-VN" sz="2133" i="1" dirty="0">
                <a:solidFill>
                  <a:srgbClr val="2411AF"/>
                </a:solidFill>
                <a:highlight>
                  <a:srgbClr val="FFFFFF"/>
                </a:highlight>
                <a:latin typeface="Times New Roman" panose="02020603050405020304" pitchFamily="18" charset="0"/>
                <a:cs typeface="Times New Roman" panose="02020603050405020304" pitchFamily="18" charset="0"/>
              </a:rPr>
              <a:t>/SGDĐT-KTKĐ ngày </a:t>
            </a:r>
            <a:r>
              <a:rPr lang="en-US" sz="2133" i="1" dirty="0">
                <a:solidFill>
                  <a:srgbClr val="2411AF"/>
                </a:solidFill>
                <a:highlight>
                  <a:srgbClr val="FFFFFF"/>
                </a:highlight>
                <a:latin typeface="Times New Roman" panose="02020603050405020304" pitchFamily="18" charset="0"/>
                <a:cs typeface="Times New Roman" panose="02020603050405020304" pitchFamily="18" charset="0"/>
              </a:rPr>
              <a:t>18</a:t>
            </a:r>
            <a:r>
              <a:rPr lang="vi-VN" sz="2133" i="1" dirty="0">
                <a:solidFill>
                  <a:srgbClr val="2411AF"/>
                </a:solidFill>
                <a:highlight>
                  <a:srgbClr val="FFFFFF"/>
                </a:highlight>
                <a:latin typeface="Times New Roman" panose="02020603050405020304" pitchFamily="18" charset="0"/>
                <a:cs typeface="Times New Roman" panose="02020603050405020304" pitchFamily="18" charset="0"/>
              </a:rPr>
              <a:t>/4/202</a:t>
            </a:r>
            <a:r>
              <a:rPr lang="en-US" sz="2133" i="1" dirty="0">
                <a:solidFill>
                  <a:srgbClr val="2411AF"/>
                </a:solidFill>
                <a:highlight>
                  <a:srgbClr val="FFFFFF"/>
                </a:highlight>
                <a:latin typeface="Times New Roman" panose="02020603050405020304" pitchFamily="18" charset="0"/>
                <a:cs typeface="Times New Roman" panose="02020603050405020304" pitchFamily="18" charset="0"/>
              </a:rPr>
              <a:t>3</a:t>
            </a:r>
            <a:r>
              <a:rPr lang="vi-VN" sz="2133" i="1" dirty="0">
                <a:solidFill>
                  <a:srgbClr val="2411AF"/>
                </a:solidFill>
                <a:highlight>
                  <a:srgbClr val="FFFFFF"/>
                </a:highlight>
                <a:latin typeface="Times New Roman" panose="02020603050405020304" pitchFamily="18" charset="0"/>
                <a:cs typeface="Times New Roman" panose="02020603050405020304" pitchFamily="18" charset="0"/>
              </a:rPr>
              <a:t> của Sở </a:t>
            </a:r>
            <a:r>
              <a:rPr lang="vi-VN" sz="2133" i="1" dirty="0" err="1">
                <a:solidFill>
                  <a:srgbClr val="2411AF"/>
                </a:solidFill>
                <a:highlight>
                  <a:srgbClr val="FFFFFF"/>
                </a:highlight>
                <a:latin typeface="Times New Roman" panose="02020603050405020304" pitchFamily="18" charset="0"/>
                <a:cs typeface="Times New Roman" panose="02020603050405020304" pitchFamily="18" charset="0"/>
              </a:rPr>
              <a:t>GDĐT</a:t>
            </a:r>
            <a:r>
              <a:rPr lang="vi-VN" sz="2133" i="1" dirty="0">
                <a:solidFill>
                  <a:srgbClr val="2411AF"/>
                </a:solidFill>
                <a:highlight>
                  <a:srgbClr val="FFFFFF"/>
                </a:highlight>
                <a:latin typeface="Times New Roman" panose="02020603050405020304" pitchFamily="18" charset="0"/>
                <a:cs typeface="Times New Roman" panose="02020603050405020304" pitchFamily="18" charset="0"/>
              </a:rPr>
              <a:t> về Hướng dẫn thu hồ sơ, nhập danh sách thí sinh đăng ký dự thi</a:t>
            </a:r>
          </a:p>
          <a:p>
            <a:pPr marL="374641" indent="-374641" algn="just">
              <a:spcBef>
                <a:spcPts val="800"/>
              </a:spcBef>
            </a:pPr>
            <a:r>
              <a:rPr lang="en-US" sz="2133" i="1" spc="-13" dirty="0">
                <a:solidFill>
                  <a:srgbClr val="2411AF"/>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3. Công văn 204/TB-</a:t>
            </a:r>
            <a:r>
              <a:rPr lang="en-US" sz="2133" i="1" spc="-13" dirty="0" err="1">
                <a:solidFill>
                  <a:srgbClr val="2411AF"/>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SGDĐT</a:t>
            </a:r>
            <a:r>
              <a:rPr lang="en-US" sz="2133" i="1" spc="-13" dirty="0">
                <a:solidFill>
                  <a:srgbClr val="2411AF"/>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ngày 19/4/2023 của Sở </a:t>
            </a:r>
            <a:r>
              <a:rPr lang="en-US" sz="2133" i="1" spc="-13" dirty="0" err="1">
                <a:solidFill>
                  <a:srgbClr val="2411AF"/>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GDĐT</a:t>
            </a:r>
            <a:r>
              <a:rPr lang="en-US" sz="2133" i="1" spc="-13" dirty="0">
                <a:solidFill>
                  <a:srgbClr val="2411AF"/>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về Quy định bảng mã sử dụng trong kỳ thi tuyển sinh vào lớp 10 </a:t>
            </a:r>
            <a:r>
              <a:rPr lang="en-US" sz="2133" i="1" spc="-13" dirty="0" err="1">
                <a:solidFill>
                  <a:srgbClr val="2411AF"/>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THPT</a:t>
            </a:r>
            <a:r>
              <a:rPr lang="en-US" sz="2133" i="1" spc="-13" dirty="0">
                <a:solidFill>
                  <a:srgbClr val="2411AF"/>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năm học 2023-2024</a:t>
            </a:r>
          </a:p>
          <a:p>
            <a:pPr marL="374641" indent="-374641" algn="just">
              <a:spcBef>
                <a:spcPts val="800"/>
              </a:spcBef>
            </a:pPr>
            <a:endParaRPr lang="en-US" sz="1400" dirty="0">
              <a:solidFill>
                <a:srgbClr val="2411AF"/>
              </a:solidFill>
              <a:latin typeface=".VnTime" panose="020B7200000000000000" pitchFamily="34" charset="0"/>
              <a:ea typeface="Times New Roman" panose="02020603050405020304" pitchFamily="18" charset="0"/>
              <a:cs typeface="Times New Roman" panose="02020603050405020304" pitchFamily="18" charset="0"/>
            </a:endParaRPr>
          </a:p>
        </p:txBody>
      </p:sp>
      <p:pic>
        <p:nvPicPr>
          <p:cNvPr id="1026" name="Picture 2" descr="Kg:các Khoa,phòng)Công văn 2812/SYT-NVY V/v tăng cường phòng chống dịch  bệnh mùa đông xuân năm 2020 - Benh vien da khoa cao su dau tieng">
            <a:extLst>
              <a:ext uri="{FF2B5EF4-FFF2-40B4-BE49-F238E27FC236}">
                <a16:creationId xmlns:a16="http://schemas.microsoft.com/office/drawing/2014/main" id="{0757758A-A7B5-4293-AD64-3C6498C60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6707" y="2552700"/>
            <a:ext cx="4622800" cy="17526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383B249F-ABAE-43BC-8387-55D59DB665E1}"/>
              </a:ext>
            </a:extLst>
          </p:cNvPr>
          <p:cNvSpPr/>
          <p:nvPr/>
        </p:nvSpPr>
        <p:spPr>
          <a:xfrm>
            <a:off x="6768123" y="984739"/>
            <a:ext cx="63735" cy="5296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87D6A4A-629E-42CE-8A6C-DB5611398EC8}"/>
              </a:ext>
            </a:extLst>
          </p:cNvPr>
          <p:cNvSpPr/>
          <p:nvPr/>
        </p:nvSpPr>
        <p:spPr>
          <a:xfrm>
            <a:off x="418729" y="241329"/>
            <a:ext cx="9707563" cy="461665"/>
          </a:xfrm>
          <a:prstGeom prst="rect">
            <a:avLst/>
          </a:prstGeom>
        </p:spPr>
        <p:txBody>
          <a:bodyPr>
            <a:spAutoFit/>
          </a:bodyPr>
          <a:lstStyle/>
          <a:p>
            <a:pPr>
              <a:defRPr/>
            </a:pPr>
            <a:r>
              <a:rPr lang="en-US" sz="2400" b="1" dirty="0">
                <a:solidFill>
                  <a:schemeClr val="bg1"/>
                </a:solidFill>
                <a:latin typeface="Times New Roman" panose="02020603050405020304" pitchFamily="18" charset="0"/>
                <a:ea typeface="+mj-ea"/>
                <a:cs typeface="Times New Roman" panose="02020603050405020304" pitchFamily="18" charset="0"/>
              </a:rPr>
              <a:t>Các văn bản hướng dẫn liên quan đến kỳ thi</a:t>
            </a:r>
            <a:endParaRPr lang="en-US" sz="2400" dirty="0">
              <a:solidFill>
                <a:schemeClr val="bg1"/>
              </a:solidFill>
            </a:endParaRPr>
          </a:p>
        </p:txBody>
      </p:sp>
    </p:spTree>
    <p:extLst>
      <p:ext uri="{BB962C8B-B14F-4D97-AF65-F5344CB8AC3E}">
        <p14:creationId xmlns:p14="http://schemas.microsoft.com/office/powerpoint/2010/main" val="2891095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 y="6478775"/>
            <a:ext cx="4423135" cy="99237"/>
            <a:chOff x="1" y="4901613"/>
            <a:chExt cx="3317351" cy="74428"/>
          </a:xfrm>
        </p:grpSpPr>
        <p:sp>
          <p:nvSpPr>
            <p:cNvPr id="9" name="Snip Single Corner Rectangle 8"/>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p:cNvSpPr/>
            <p:nvPr/>
          </p:nvSpPr>
          <p:spPr>
            <a:xfrm>
              <a:off x="3157864" y="4907589"/>
              <a:ext cx="159488" cy="68452"/>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437325" y="6608482"/>
            <a:ext cx="7754675" cy="98689"/>
            <a:chOff x="3327994" y="4860244"/>
            <a:chExt cx="5837270" cy="74438"/>
          </a:xfrm>
        </p:grpSpPr>
        <p:sp>
          <p:nvSpPr>
            <p:cNvPr id="22" name="Snip Single Corner Rectangle 21"/>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60C28496-CAC2-47C6-A3CF-270A1A8F93DC}"/>
              </a:ext>
            </a:extLst>
          </p:cNvPr>
          <p:cNvSpPr txBox="1"/>
          <p:nvPr/>
        </p:nvSpPr>
        <p:spPr>
          <a:xfrm>
            <a:off x="418729" y="1384929"/>
            <a:ext cx="6181969" cy="4252831"/>
          </a:xfrm>
          <a:prstGeom prst="rect">
            <a:avLst/>
          </a:prstGeom>
          <a:noFill/>
        </p:spPr>
        <p:txBody>
          <a:bodyPr wrap="square">
            <a:spAutoFit/>
          </a:bodyPr>
          <a:lstStyle/>
          <a:p>
            <a:pPr marL="342900" indent="-342900" algn="just">
              <a:spcAft>
                <a:spcPts val="1200"/>
              </a:spcAft>
              <a:buAutoNum type="arabicPeriod"/>
            </a:pPr>
            <a:r>
              <a:rPr lang="en-US" sz="2133" b="1" i="1" dirty="0">
                <a:solidFill>
                  <a:srgbClr val="FF0000"/>
                </a:solidFill>
                <a:highlight>
                  <a:srgbClr val="FFFFFF"/>
                </a:highlight>
                <a:latin typeface="Times New Roman" panose="02020603050405020304" pitchFamily="18" charset="0"/>
                <a:cs typeface="Times New Roman" panose="02020603050405020304" pitchFamily="18" charset="0"/>
              </a:rPr>
              <a:t>Công văn 845/</a:t>
            </a:r>
            <a:r>
              <a:rPr lang="en-US" sz="2133" b="1" i="1" dirty="0" err="1">
                <a:solidFill>
                  <a:srgbClr val="FF0000"/>
                </a:solidFill>
                <a:highlight>
                  <a:srgbClr val="FFFFFF"/>
                </a:highlight>
                <a:latin typeface="Times New Roman" panose="02020603050405020304" pitchFamily="18" charset="0"/>
                <a:cs typeface="Times New Roman" panose="02020603050405020304" pitchFamily="18" charset="0"/>
              </a:rPr>
              <a:t>SGDĐT-KTKĐ</a:t>
            </a:r>
            <a:r>
              <a:rPr lang="en-US" sz="2133" b="1" i="1" dirty="0">
                <a:solidFill>
                  <a:srgbClr val="FF0000"/>
                </a:solidFill>
                <a:highlight>
                  <a:srgbClr val="FFFFFF"/>
                </a:highlight>
                <a:latin typeface="Times New Roman" panose="02020603050405020304" pitchFamily="18" charset="0"/>
                <a:cs typeface="Times New Roman" panose="02020603050405020304" pitchFamily="18" charset="0"/>
              </a:rPr>
              <a:t> ngày 31/3/2023 về triển khai công tác tuyển sinh vào lớp 10 </a:t>
            </a:r>
            <a:r>
              <a:rPr lang="en-US" sz="2133" b="1" i="1" dirty="0" err="1">
                <a:solidFill>
                  <a:srgbClr val="FF0000"/>
                </a:solidFill>
                <a:highlight>
                  <a:srgbClr val="FFFFFF"/>
                </a:highlight>
                <a:latin typeface="Times New Roman" panose="02020603050405020304" pitchFamily="18" charset="0"/>
                <a:cs typeface="Times New Roman" panose="02020603050405020304" pitchFamily="18" charset="0"/>
              </a:rPr>
              <a:t>THPT</a:t>
            </a:r>
            <a:r>
              <a:rPr lang="en-US" sz="2133" b="1" i="1" dirty="0">
                <a:solidFill>
                  <a:srgbClr val="FF0000"/>
                </a:solidFill>
                <a:highlight>
                  <a:srgbClr val="FFFFFF"/>
                </a:highlight>
                <a:latin typeface="Times New Roman" panose="02020603050405020304" pitchFamily="18" charset="0"/>
                <a:cs typeface="Times New Roman" panose="02020603050405020304" pitchFamily="18" charset="0"/>
              </a:rPr>
              <a:t> năm học 2023-2024.</a:t>
            </a:r>
          </a:p>
          <a:p>
            <a:pPr marL="374641" indent="-374641" algn="just">
              <a:lnSpc>
                <a:spcPct val="110000"/>
              </a:lnSpc>
              <a:spcBef>
                <a:spcPts val="1600"/>
              </a:spcBef>
            </a:pPr>
            <a:r>
              <a:rPr lang="en-US" sz="2133" i="1" dirty="0">
                <a:solidFill>
                  <a:srgbClr val="2411AF"/>
                </a:solidFill>
                <a:highlight>
                  <a:srgbClr val="FFFFFF"/>
                </a:highlight>
                <a:latin typeface="Times New Roman" panose="02020603050405020304" pitchFamily="18" charset="0"/>
                <a:cs typeface="Times New Roman" panose="02020603050405020304" pitchFamily="18" charset="0"/>
              </a:rPr>
              <a:t>2. </a:t>
            </a:r>
            <a:r>
              <a:rPr lang="vi-VN" sz="2133" i="1" dirty="0">
                <a:solidFill>
                  <a:srgbClr val="2411AF"/>
                </a:solidFill>
                <a:highlight>
                  <a:srgbClr val="FFFFFF"/>
                </a:highlight>
                <a:latin typeface="Times New Roman" panose="02020603050405020304" pitchFamily="18" charset="0"/>
                <a:cs typeface="Times New Roman" panose="02020603050405020304" pitchFamily="18" charset="0"/>
              </a:rPr>
              <a:t>Công văn 1030/</a:t>
            </a:r>
            <a:r>
              <a:rPr lang="vi-VN" sz="2133" i="1" dirty="0" err="1">
                <a:solidFill>
                  <a:srgbClr val="2411AF"/>
                </a:solidFill>
                <a:highlight>
                  <a:srgbClr val="FFFFFF"/>
                </a:highlight>
                <a:latin typeface="Times New Roman" panose="02020603050405020304" pitchFamily="18" charset="0"/>
                <a:cs typeface="Times New Roman" panose="02020603050405020304" pitchFamily="18" charset="0"/>
              </a:rPr>
              <a:t>SGDĐT-KTKĐ</a:t>
            </a:r>
            <a:r>
              <a:rPr lang="vi-VN" sz="2133" i="1" dirty="0">
                <a:solidFill>
                  <a:srgbClr val="2411AF"/>
                </a:solidFill>
                <a:highlight>
                  <a:srgbClr val="FFFFFF"/>
                </a:highlight>
                <a:latin typeface="Times New Roman" panose="02020603050405020304" pitchFamily="18" charset="0"/>
                <a:cs typeface="Times New Roman" panose="02020603050405020304" pitchFamily="18" charset="0"/>
              </a:rPr>
              <a:t> ngày 18/4/2023 của Sở </a:t>
            </a:r>
            <a:r>
              <a:rPr lang="vi-VN" sz="2133" i="1" dirty="0" err="1">
                <a:solidFill>
                  <a:srgbClr val="2411AF"/>
                </a:solidFill>
                <a:highlight>
                  <a:srgbClr val="FFFFFF"/>
                </a:highlight>
                <a:latin typeface="Times New Roman" panose="02020603050405020304" pitchFamily="18" charset="0"/>
                <a:cs typeface="Times New Roman" panose="02020603050405020304" pitchFamily="18" charset="0"/>
              </a:rPr>
              <a:t>GDĐT</a:t>
            </a:r>
            <a:r>
              <a:rPr lang="vi-VN" sz="2133" i="1" dirty="0">
                <a:solidFill>
                  <a:srgbClr val="2411AF"/>
                </a:solidFill>
                <a:highlight>
                  <a:srgbClr val="FFFFFF"/>
                </a:highlight>
                <a:latin typeface="Times New Roman" panose="02020603050405020304" pitchFamily="18" charset="0"/>
                <a:cs typeface="Times New Roman" panose="02020603050405020304" pitchFamily="18" charset="0"/>
              </a:rPr>
              <a:t> về Hướng dẫn thu hồ sơ, nhập danh sách thí sinh đăng ký dự thi</a:t>
            </a:r>
          </a:p>
          <a:p>
            <a:pPr marL="374641" indent="-374641" algn="just">
              <a:lnSpc>
                <a:spcPct val="110000"/>
              </a:lnSpc>
              <a:spcBef>
                <a:spcPts val="1600"/>
              </a:spcBef>
            </a:pPr>
            <a:r>
              <a:rPr lang="vi-VN" sz="2133" i="1" dirty="0">
                <a:solidFill>
                  <a:srgbClr val="2411AF"/>
                </a:solidFill>
                <a:highlight>
                  <a:srgbClr val="FFFFFF"/>
                </a:highlight>
                <a:latin typeface="Times New Roman" panose="02020603050405020304" pitchFamily="18" charset="0"/>
                <a:cs typeface="Times New Roman" panose="02020603050405020304" pitchFamily="18" charset="0"/>
              </a:rPr>
              <a:t>3. Công văn</a:t>
            </a:r>
            <a:r>
              <a:rPr lang="en-US" sz="2133" i="1" dirty="0">
                <a:solidFill>
                  <a:srgbClr val="2411AF"/>
                </a:solidFill>
                <a:highlight>
                  <a:srgbClr val="FFFFFF"/>
                </a:highlight>
                <a:latin typeface="Times New Roman" panose="02020603050405020304" pitchFamily="18" charset="0"/>
                <a:cs typeface="Times New Roman" panose="02020603050405020304" pitchFamily="18" charset="0"/>
              </a:rPr>
              <a:t> 204</a:t>
            </a:r>
            <a:r>
              <a:rPr lang="vi-VN" sz="2133" i="1" dirty="0">
                <a:solidFill>
                  <a:srgbClr val="2411AF"/>
                </a:solidFill>
                <a:highlight>
                  <a:srgbClr val="FFFFFF"/>
                </a:highlight>
                <a:latin typeface="Times New Roman" panose="02020603050405020304" pitchFamily="18" charset="0"/>
                <a:cs typeface="Times New Roman" panose="02020603050405020304" pitchFamily="18" charset="0"/>
              </a:rPr>
              <a:t>/</a:t>
            </a:r>
            <a:r>
              <a:rPr lang="vi-VN" sz="2133" i="1" dirty="0" err="1">
                <a:solidFill>
                  <a:srgbClr val="2411AF"/>
                </a:solidFill>
                <a:highlight>
                  <a:srgbClr val="FFFFFF"/>
                </a:highlight>
                <a:latin typeface="Times New Roman" panose="02020603050405020304" pitchFamily="18" charset="0"/>
                <a:cs typeface="Times New Roman" panose="02020603050405020304" pitchFamily="18" charset="0"/>
              </a:rPr>
              <a:t>TB-SGDĐT</a:t>
            </a:r>
            <a:r>
              <a:rPr lang="vi-VN" sz="2133" i="1" dirty="0">
                <a:solidFill>
                  <a:srgbClr val="2411AF"/>
                </a:solidFill>
                <a:highlight>
                  <a:srgbClr val="FFFFFF"/>
                </a:highlight>
                <a:latin typeface="Times New Roman" panose="02020603050405020304" pitchFamily="18" charset="0"/>
                <a:cs typeface="Times New Roman" panose="02020603050405020304" pitchFamily="18" charset="0"/>
              </a:rPr>
              <a:t> ngày 19/4/2023 của Sở </a:t>
            </a:r>
            <a:r>
              <a:rPr lang="vi-VN" sz="2133" i="1" dirty="0" err="1">
                <a:solidFill>
                  <a:srgbClr val="2411AF"/>
                </a:solidFill>
                <a:highlight>
                  <a:srgbClr val="FFFFFF"/>
                </a:highlight>
                <a:latin typeface="Times New Roman" panose="02020603050405020304" pitchFamily="18" charset="0"/>
                <a:cs typeface="Times New Roman" panose="02020603050405020304" pitchFamily="18" charset="0"/>
              </a:rPr>
              <a:t>GDĐT</a:t>
            </a:r>
            <a:r>
              <a:rPr lang="vi-VN" sz="2133" i="1" dirty="0">
                <a:solidFill>
                  <a:srgbClr val="2411AF"/>
                </a:solidFill>
                <a:highlight>
                  <a:srgbClr val="FFFFFF"/>
                </a:highlight>
                <a:latin typeface="Times New Roman" panose="02020603050405020304" pitchFamily="18" charset="0"/>
                <a:cs typeface="Times New Roman" panose="02020603050405020304" pitchFamily="18" charset="0"/>
              </a:rPr>
              <a:t> về Quy định bảng mã sử dụng trong kỳ thi tuyển sinh vào lớp 10 </a:t>
            </a:r>
            <a:r>
              <a:rPr lang="vi-VN" sz="2133" i="1" dirty="0" err="1">
                <a:solidFill>
                  <a:srgbClr val="2411AF"/>
                </a:solidFill>
                <a:highlight>
                  <a:srgbClr val="FFFFFF"/>
                </a:highlight>
                <a:latin typeface="Times New Roman" panose="02020603050405020304" pitchFamily="18" charset="0"/>
                <a:cs typeface="Times New Roman" panose="02020603050405020304" pitchFamily="18" charset="0"/>
              </a:rPr>
              <a:t>THPT</a:t>
            </a:r>
            <a:r>
              <a:rPr lang="vi-VN" sz="2133" i="1" dirty="0">
                <a:solidFill>
                  <a:srgbClr val="2411AF"/>
                </a:solidFill>
                <a:highlight>
                  <a:srgbClr val="FFFFFF"/>
                </a:highlight>
                <a:latin typeface="Times New Roman" panose="02020603050405020304" pitchFamily="18" charset="0"/>
                <a:cs typeface="Times New Roman" panose="02020603050405020304" pitchFamily="18" charset="0"/>
              </a:rPr>
              <a:t> năm học 2023-2024</a:t>
            </a:r>
          </a:p>
          <a:p>
            <a:pPr marL="374641" indent="-374641" algn="just">
              <a:spcBef>
                <a:spcPts val="800"/>
              </a:spcBef>
            </a:pPr>
            <a:endParaRPr lang="en-US" sz="1400" dirty="0">
              <a:solidFill>
                <a:srgbClr val="2411AF"/>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83B249F-ABAE-43BC-8387-55D59DB665E1}"/>
              </a:ext>
            </a:extLst>
          </p:cNvPr>
          <p:cNvSpPr/>
          <p:nvPr/>
        </p:nvSpPr>
        <p:spPr>
          <a:xfrm>
            <a:off x="6768123" y="984739"/>
            <a:ext cx="63735" cy="5296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87D6A4A-629E-42CE-8A6C-DB5611398EC8}"/>
              </a:ext>
            </a:extLst>
          </p:cNvPr>
          <p:cNvSpPr/>
          <p:nvPr/>
        </p:nvSpPr>
        <p:spPr>
          <a:xfrm>
            <a:off x="418729" y="241329"/>
            <a:ext cx="9707563" cy="461665"/>
          </a:xfrm>
          <a:prstGeom prst="rect">
            <a:avLst/>
          </a:prstGeom>
        </p:spPr>
        <p:txBody>
          <a:bodyPr>
            <a:spAutoFit/>
          </a:bodyPr>
          <a:lstStyle/>
          <a:p>
            <a:pPr>
              <a:defRPr/>
            </a:pPr>
            <a:r>
              <a:rPr lang="en-US" sz="2400" b="1" dirty="0">
                <a:solidFill>
                  <a:schemeClr val="bg1"/>
                </a:solidFill>
                <a:latin typeface="Times New Roman" panose="02020603050405020304" pitchFamily="18" charset="0"/>
                <a:ea typeface="+mj-ea"/>
                <a:cs typeface="Times New Roman" panose="02020603050405020304" pitchFamily="18" charset="0"/>
              </a:rPr>
              <a:t>Các văn bản hướng dẫn liên quan đến kỳ thi</a:t>
            </a:r>
            <a:endParaRPr lang="en-US" sz="2400" dirty="0">
              <a:solidFill>
                <a:schemeClr val="bg1"/>
              </a:solidFill>
            </a:endParaRPr>
          </a:p>
        </p:txBody>
      </p:sp>
      <p:sp>
        <p:nvSpPr>
          <p:cNvPr id="16" name="Arrow: Right 15">
            <a:extLst>
              <a:ext uri="{FF2B5EF4-FFF2-40B4-BE49-F238E27FC236}">
                <a16:creationId xmlns:a16="http://schemas.microsoft.com/office/drawing/2014/main" id="{F677ABD3-E63A-4769-92CE-90E54F287AC2}"/>
              </a:ext>
            </a:extLst>
          </p:cNvPr>
          <p:cNvSpPr/>
          <p:nvPr/>
        </p:nvSpPr>
        <p:spPr>
          <a:xfrm>
            <a:off x="7101145" y="1193838"/>
            <a:ext cx="328246" cy="207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FC868A1-65DD-4D2D-B3E4-16742E9078C8}"/>
              </a:ext>
            </a:extLst>
          </p:cNvPr>
          <p:cNvSpPr txBox="1"/>
          <p:nvPr/>
        </p:nvSpPr>
        <p:spPr>
          <a:xfrm>
            <a:off x="7586134" y="1102195"/>
            <a:ext cx="4289778" cy="338554"/>
          </a:xfrm>
          <a:prstGeom prst="rect">
            <a:avLst/>
          </a:prstGeom>
          <a:noFill/>
        </p:spPr>
        <p:txBody>
          <a:bodyPr wrap="square">
            <a:spAutoFit/>
          </a:bodyPr>
          <a:lstStyle/>
          <a:p>
            <a:r>
              <a:rPr lang="en-US" sz="1600" dirty="0">
                <a:solidFill>
                  <a:srgbClr val="C00000"/>
                </a:solidFill>
              </a:rPr>
              <a:t>1. Công tác chuẩn bị cho kỳ thi</a:t>
            </a:r>
          </a:p>
        </p:txBody>
      </p:sp>
      <p:sp>
        <p:nvSpPr>
          <p:cNvPr id="19" name="Arrow: Right 18">
            <a:extLst>
              <a:ext uri="{FF2B5EF4-FFF2-40B4-BE49-F238E27FC236}">
                <a16:creationId xmlns:a16="http://schemas.microsoft.com/office/drawing/2014/main" id="{EFDDAF58-049A-4DF8-8713-4D2A9E17F636}"/>
              </a:ext>
            </a:extLst>
          </p:cNvPr>
          <p:cNvSpPr/>
          <p:nvPr/>
        </p:nvSpPr>
        <p:spPr>
          <a:xfrm>
            <a:off x="7101145" y="1796666"/>
            <a:ext cx="328246" cy="207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386E08-5E1B-4E76-B74A-2897A22DBF46}"/>
              </a:ext>
            </a:extLst>
          </p:cNvPr>
          <p:cNvSpPr txBox="1"/>
          <p:nvPr/>
        </p:nvSpPr>
        <p:spPr>
          <a:xfrm>
            <a:off x="7586134" y="1734666"/>
            <a:ext cx="4289778" cy="338554"/>
          </a:xfrm>
          <a:prstGeom prst="rect">
            <a:avLst/>
          </a:prstGeom>
          <a:noFill/>
        </p:spPr>
        <p:txBody>
          <a:bodyPr wrap="square">
            <a:spAutoFit/>
          </a:bodyPr>
          <a:lstStyle/>
          <a:p>
            <a:r>
              <a:rPr lang="en-US" sz="1600" dirty="0">
                <a:solidFill>
                  <a:srgbClr val="C00000"/>
                </a:solidFill>
              </a:rPr>
              <a:t>2. Phương thức tuyển sinh</a:t>
            </a:r>
          </a:p>
        </p:txBody>
      </p:sp>
      <p:sp>
        <p:nvSpPr>
          <p:cNvPr id="23" name="Arrow: Right 22">
            <a:extLst>
              <a:ext uri="{FF2B5EF4-FFF2-40B4-BE49-F238E27FC236}">
                <a16:creationId xmlns:a16="http://schemas.microsoft.com/office/drawing/2014/main" id="{197C72AC-35E3-422B-BF7F-50D71B8B4A2A}"/>
              </a:ext>
            </a:extLst>
          </p:cNvPr>
          <p:cNvSpPr/>
          <p:nvPr/>
        </p:nvSpPr>
        <p:spPr>
          <a:xfrm>
            <a:off x="7101145" y="2399494"/>
            <a:ext cx="328246" cy="207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E6CAE5D-D1FB-4992-B529-C62DEFC3E2CF}"/>
              </a:ext>
            </a:extLst>
          </p:cNvPr>
          <p:cNvSpPr txBox="1"/>
          <p:nvPr/>
        </p:nvSpPr>
        <p:spPr>
          <a:xfrm>
            <a:off x="7586134" y="2232187"/>
            <a:ext cx="4289778" cy="584775"/>
          </a:xfrm>
          <a:prstGeom prst="rect">
            <a:avLst/>
          </a:prstGeom>
          <a:noFill/>
        </p:spPr>
        <p:txBody>
          <a:bodyPr wrap="square">
            <a:spAutoFit/>
          </a:bodyPr>
          <a:lstStyle/>
          <a:p>
            <a:r>
              <a:rPr lang="en-US" sz="1600" dirty="0">
                <a:solidFill>
                  <a:srgbClr val="C00000"/>
                </a:solidFill>
              </a:rPr>
              <a:t>3. Đối tượng, độ tuổi và điều kiện dự tuyển của thí sinh; Đăng ký dự tuyển</a:t>
            </a:r>
          </a:p>
        </p:txBody>
      </p:sp>
      <p:sp>
        <p:nvSpPr>
          <p:cNvPr id="26" name="Arrow: Right 25">
            <a:extLst>
              <a:ext uri="{FF2B5EF4-FFF2-40B4-BE49-F238E27FC236}">
                <a16:creationId xmlns:a16="http://schemas.microsoft.com/office/drawing/2014/main" id="{8DD676F2-9395-4E06-A72A-02F36EA5D97C}"/>
              </a:ext>
            </a:extLst>
          </p:cNvPr>
          <p:cNvSpPr/>
          <p:nvPr/>
        </p:nvSpPr>
        <p:spPr>
          <a:xfrm>
            <a:off x="7101145" y="3002322"/>
            <a:ext cx="328246" cy="207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45DC71-5506-4157-8EAA-FBCC95F87511}"/>
              </a:ext>
            </a:extLst>
          </p:cNvPr>
          <p:cNvSpPr txBox="1"/>
          <p:nvPr/>
        </p:nvSpPr>
        <p:spPr>
          <a:xfrm>
            <a:off x="7586134" y="2936711"/>
            <a:ext cx="4289778" cy="338554"/>
          </a:xfrm>
          <a:prstGeom prst="rect">
            <a:avLst/>
          </a:prstGeom>
          <a:noFill/>
        </p:spPr>
        <p:txBody>
          <a:bodyPr wrap="square">
            <a:spAutoFit/>
          </a:bodyPr>
          <a:lstStyle/>
          <a:p>
            <a:r>
              <a:rPr lang="en-US" sz="1600" dirty="0">
                <a:solidFill>
                  <a:srgbClr val="C00000"/>
                </a:solidFill>
              </a:rPr>
              <a:t>4. Công tác đề thi</a:t>
            </a:r>
          </a:p>
        </p:txBody>
      </p:sp>
      <p:sp>
        <p:nvSpPr>
          <p:cNvPr id="28" name="Arrow: Right 27">
            <a:extLst>
              <a:ext uri="{FF2B5EF4-FFF2-40B4-BE49-F238E27FC236}">
                <a16:creationId xmlns:a16="http://schemas.microsoft.com/office/drawing/2014/main" id="{357DD47F-7DF4-4E81-AD9D-EA4BA987B0EF}"/>
              </a:ext>
            </a:extLst>
          </p:cNvPr>
          <p:cNvSpPr/>
          <p:nvPr/>
        </p:nvSpPr>
        <p:spPr>
          <a:xfrm>
            <a:off x="7101145" y="3605150"/>
            <a:ext cx="328246" cy="207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D3C6247-BAA6-477A-9C3F-EBC3AABFE985}"/>
              </a:ext>
            </a:extLst>
          </p:cNvPr>
          <p:cNvSpPr txBox="1"/>
          <p:nvPr/>
        </p:nvSpPr>
        <p:spPr>
          <a:xfrm>
            <a:off x="7586134" y="3538316"/>
            <a:ext cx="4289778" cy="338554"/>
          </a:xfrm>
          <a:prstGeom prst="rect">
            <a:avLst/>
          </a:prstGeom>
          <a:noFill/>
        </p:spPr>
        <p:txBody>
          <a:bodyPr wrap="square">
            <a:spAutoFit/>
          </a:bodyPr>
          <a:lstStyle/>
          <a:p>
            <a:r>
              <a:rPr lang="en-US" sz="1600" dirty="0">
                <a:solidFill>
                  <a:srgbClr val="C00000"/>
                </a:solidFill>
              </a:rPr>
              <a:t>5. Công tác chấm thi</a:t>
            </a:r>
          </a:p>
        </p:txBody>
      </p:sp>
      <p:sp>
        <p:nvSpPr>
          <p:cNvPr id="30" name="Arrow: Right 29">
            <a:extLst>
              <a:ext uri="{FF2B5EF4-FFF2-40B4-BE49-F238E27FC236}">
                <a16:creationId xmlns:a16="http://schemas.microsoft.com/office/drawing/2014/main" id="{AF9AAC88-64F0-4F6B-A5BE-1FED8AF1F4CD}"/>
              </a:ext>
            </a:extLst>
          </p:cNvPr>
          <p:cNvSpPr/>
          <p:nvPr/>
        </p:nvSpPr>
        <p:spPr>
          <a:xfrm>
            <a:off x="7101145" y="4207978"/>
            <a:ext cx="328246" cy="207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0E2FAD5-044D-48EA-9E14-FC32B56E480E}"/>
              </a:ext>
            </a:extLst>
          </p:cNvPr>
          <p:cNvSpPr txBox="1"/>
          <p:nvPr/>
        </p:nvSpPr>
        <p:spPr>
          <a:xfrm>
            <a:off x="7586134" y="4126150"/>
            <a:ext cx="4289778" cy="338554"/>
          </a:xfrm>
          <a:prstGeom prst="rect">
            <a:avLst/>
          </a:prstGeom>
          <a:noFill/>
        </p:spPr>
        <p:txBody>
          <a:bodyPr wrap="square">
            <a:spAutoFit/>
          </a:bodyPr>
          <a:lstStyle/>
          <a:p>
            <a:r>
              <a:rPr lang="en-US" sz="1600" dirty="0">
                <a:solidFill>
                  <a:srgbClr val="C00000"/>
                </a:solidFill>
              </a:rPr>
              <a:t>6. Phúc khảo bài thi</a:t>
            </a:r>
          </a:p>
        </p:txBody>
      </p:sp>
      <p:sp>
        <p:nvSpPr>
          <p:cNvPr id="32" name="Arrow: Right 31">
            <a:extLst>
              <a:ext uri="{FF2B5EF4-FFF2-40B4-BE49-F238E27FC236}">
                <a16:creationId xmlns:a16="http://schemas.microsoft.com/office/drawing/2014/main" id="{BFA81BDD-5316-4549-8E4F-39417FF091FB}"/>
              </a:ext>
            </a:extLst>
          </p:cNvPr>
          <p:cNvSpPr/>
          <p:nvPr/>
        </p:nvSpPr>
        <p:spPr>
          <a:xfrm>
            <a:off x="7101145" y="4810806"/>
            <a:ext cx="328246" cy="207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236326D-6689-4074-9C9F-9AA8A9DA61B4}"/>
              </a:ext>
            </a:extLst>
          </p:cNvPr>
          <p:cNvSpPr txBox="1"/>
          <p:nvPr/>
        </p:nvSpPr>
        <p:spPr>
          <a:xfrm>
            <a:off x="7586134" y="4713502"/>
            <a:ext cx="4289778" cy="338554"/>
          </a:xfrm>
          <a:prstGeom prst="rect">
            <a:avLst/>
          </a:prstGeom>
          <a:noFill/>
        </p:spPr>
        <p:txBody>
          <a:bodyPr wrap="square">
            <a:spAutoFit/>
          </a:bodyPr>
          <a:lstStyle/>
          <a:p>
            <a:r>
              <a:rPr lang="en-US" sz="1600" dirty="0">
                <a:solidFill>
                  <a:srgbClr val="C00000"/>
                </a:solidFill>
              </a:rPr>
              <a:t>7. Xét tuyển và nhập học</a:t>
            </a:r>
          </a:p>
        </p:txBody>
      </p:sp>
      <p:sp>
        <p:nvSpPr>
          <p:cNvPr id="34" name="Arrow: Right 33">
            <a:extLst>
              <a:ext uri="{FF2B5EF4-FFF2-40B4-BE49-F238E27FC236}">
                <a16:creationId xmlns:a16="http://schemas.microsoft.com/office/drawing/2014/main" id="{633252C5-02BA-41F5-8D5E-E526822DABAF}"/>
              </a:ext>
            </a:extLst>
          </p:cNvPr>
          <p:cNvSpPr/>
          <p:nvPr/>
        </p:nvSpPr>
        <p:spPr>
          <a:xfrm>
            <a:off x="7101145" y="5413634"/>
            <a:ext cx="328246" cy="207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892505F-CADB-4A38-A3E8-C2023E5F2A9A}"/>
              </a:ext>
            </a:extLst>
          </p:cNvPr>
          <p:cNvSpPr txBox="1"/>
          <p:nvPr/>
        </p:nvSpPr>
        <p:spPr>
          <a:xfrm>
            <a:off x="7586134" y="5334722"/>
            <a:ext cx="4289778" cy="338554"/>
          </a:xfrm>
          <a:prstGeom prst="rect">
            <a:avLst/>
          </a:prstGeom>
          <a:noFill/>
        </p:spPr>
        <p:txBody>
          <a:bodyPr wrap="square">
            <a:spAutoFit/>
          </a:bodyPr>
          <a:lstStyle/>
          <a:p>
            <a:r>
              <a:rPr lang="en-US" sz="1600" dirty="0">
                <a:solidFill>
                  <a:srgbClr val="C00000"/>
                </a:solidFill>
              </a:rPr>
              <a:t>8. Xử lý sự cố và xử lý vi phạm</a:t>
            </a:r>
          </a:p>
        </p:txBody>
      </p:sp>
      <p:sp>
        <p:nvSpPr>
          <p:cNvPr id="36" name="Arrow: Right 35">
            <a:extLst>
              <a:ext uri="{FF2B5EF4-FFF2-40B4-BE49-F238E27FC236}">
                <a16:creationId xmlns:a16="http://schemas.microsoft.com/office/drawing/2014/main" id="{C510D2C2-6FDF-4062-884D-0091644551CC}"/>
              </a:ext>
            </a:extLst>
          </p:cNvPr>
          <p:cNvSpPr/>
          <p:nvPr/>
        </p:nvSpPr>
        <p:spPr>
          <a:xfrm>
            <a:off x="7101145" y="6016459"/>
            <a:ext cx="328246" cy="207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F1FD493-9624-4D7B-8C1F-E52DA60A2E9C}"/>
              </a:ext>
            </a:extLst>
          </p:cNvPr>
          <p:cNvSpPr txBox="1"/>
          <p:nvPr/>
        </p:nvSpPr>
        <p:spPr>
          <a:xfrm>
            <a:off x="7586134" y="5964869"/>
            <a:ext cx="4289778" cy="338554"/>
          </a:xfrm>
          <a:prstGeom prst="rect">
            <a:avLst/>
          </a:prstGeom>
          <a:noFill/>
        </p:spPr>
        <p:txBody>
          <a:bodyPr wrap="square">
            <a:spAutoFit/>
          </a:bodyPr>
          <a:lstStyle/>
          <a:p>
            <a:r>
              <a:rPr lang="en-US" sz="1600" dirty="0">
                <a:solidFill>
                  <a:srgbClr val="C00000"/>
                </a:solidFill>
              </a:rPr>
              <a:t>9. Kế hoạch cụ thể theo thời gian</a:t>
            </a:r>
          </a:p>
        </p:txBody>
      </p:sp>
    </p:spTree>
    <p:extLst>
      <p:ext uri="{BB962C8B-B14F-4D97-AF65-F5344CB8AC3E}">
        <p14:creationId xmlns:p14="http://schemas.microsoft.com/office/powerpoint/2010/main" val="573136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 y="6478775"/>
            <a:ext cx="4423135" cy="99237"/>
            <a:chOff x="1" y="4901613"/>
            <a:chExt cx="3317351" cy="74428"/>
          </a:xfrm>
        </p:grpSpPr>
        <p:sp>
          <p:nvSpPr>
            <p:cNvPr id="9" name="Snip Single Corner Rectangle 8"/>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p:cNvSpPr/>
            <p:nvPr/>
          </p:nvSpPr>
          <p:spPr>
            <a:xfrm>
              <a:off x="3157864" y="4907589"/>
              <a:ext cx="159488" cy="68452"/>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437325" y="6608482"/>
            <a:ext cx="7754675" cy="98689"/>
            <a:chOff x="3327994" y="4860244"/>
            <a:chExt cx="5837270" cy="74438"/>
          </a:xfrm>
        </p:grpSpPr>
        <p:sp>
          <p:nvSpPr>
            <p:cNvPr id="22" name="Snip Single Corner Rectangle 21"/>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60C28496-CAC2-47C6-A3CF-270A1A8F93DC}"/>
              </a:ext>
            </a:extLst>
          </p:cNvPr>
          <p:cNvSpPr txBox="1"/>
          <p:nvPr/>
        </p:nvSpPr>
        <p:spPr>
          <a:xfrm>
            <a:off x="418729" y="1384929"/>
            <a:ext cx="6181969" cy="4052841"/>
          </a:xfrm>
          <a:prstGeom prst="rect">
            <a:avLst/>
          </a:prstGeom>
          <a:noFill/>
        </p:spPr>
        <p:txBody>
          <a:bodyPr wrap="square">
            <a:spAutoFit/>
          </a:bodyPr>
          <a:lstStyle/>
          <a:p>
            <a:pPr marL="342900" indent="-342900" algn="just">
              <a:spcAft>
                <a:spcPts val="1200"/>
              </a:spcAft>
              <a:buAutoNum type="arabicPeriod"/>
            </a:pPr>
            <a:r>
              <a:rPr lang="en-US" sz="2133" i="1" dirty="0">
                <a:solidFill>
                  <a:srgbClr val="2411AF"/>
                </a:solidFill>
                <a:highlight>
                  <a:srgbClr val="FFFFFF"/>
                </a:highlight>
                <a:latin typeface="Times New Roman" panose="02020603050405020304" pitchFamily="18" charset="0"/>
                <a:cs typeface="Times New Roman" panose="02020603050405020304" pitchFamily="18" charset="0"/>
              </a:rPr>
              <a:t>Công văn 845/</a:t>
            </a:r>
            <a:r>
              <a:rPr lang="en-US" sz="2133" i="1" dirty="0" err="1">
                <a:solidFill>
                  <a:srgbClr val="2411AF"/>
                </a:solidFill>
                <a:highlight>
                  <a:srgbClr val="FFFFFF"/>
                </a:highlight>
                <a:latin typeface="Times New Roman" panose="02020603050405020304" pitchFamily="18" charset="0"/>
                <a:cs typeface="Times New Roman" panose="02020603050405020304" pitchFamily="18" charset="0"/>
              </a:rPr>
              <a:t>SGDĐT-KTKĐ</a:t>
            </a:r>
            <a:r>
              <a:rPr lang="en-US" sz="2133" i="1" dirty="0">
                <a:solidFill>
                  <a:srgbClr val="2411AF"/>
                </a:solidFill>
                <a:highlight>
                  <a:srgbClr val="FFFFFF"/>
                </a:highlight>
                <a:latin typeface="Times New Roman" panose="02020603050405020304" pitchFamily="18" charset="0"/>
                <a:cs typeface="Times New Roman" panose="02020603050405020304" pitchFamily="18" charset="0"/>
              </a:rPr>
              <a:t> ngày 31/3/2023 về triển khai công tác tuyển sinh vào lớp 10 </a:t>
            </a:r>
            <a:r>
              <a:rPr lang="en-US" sz="2133" i="1" dirty="0" err="1">
                <a:solidFill>
                  <a:srgbClr val="2411AF"/>
                </a:solidFill>
                <a:highlight>
                  <a:srgbClr val="FFFFFF"/>
                </a:highlight>
                <a:latin typeface="Times New Roman" panose="02020603050405020304" pitchFamily="18" charset="0"/>
                <a:cs typeface="Times New Roman" panose="02020603050405020304" pitchFamily="18" charset="0"/>
              </a:rPr>
              <a:t>THPT</a:t>
            </a:r>
            <a:r>
              <a:rPr lang="en-US" sz="2133" i="1" dirty="0">
                <a:solidFill>
                  <a:srgbClr val="2411AF"/>
                </a:solidFill>
                <a:highlight>
                  <a:srgbClr val="FFFFFF"/>
                </a:highlight>
                <a:latin typeface="Times New Roman" panose="02020603050405020304" pitchFamily="18" charset="0"/>
                <a:cs typeface="Times New Roman" panose="02020603050405020304" pitchFamily="18" charset="0"/>
              </a:rPr>
              <a:t> năm học 2023-2024.</a:t>
            </a:r>
          </a:p>
          <a:p>
            <a:pPr marL="374641" indent="-374641" algn="just">
              <a:lnSpc>
                <a:spcPct val="110000"/>
              </a:lnSpc>
              <a:spcBef>
                <a:spcPts val="1600"/>
              </a:spcBef>
            </a:pPr>
            <a:r>
              <a:rPr lang="vi-VN" sz="2133" b="1" i="1" dirty="0">
                <a:solidFill>
                  <a:srgbClr val="FF0000"/>
                </a:solidFill>
                <a:highlight>
                  <a:srgbClr val="FFFFFF"/>
                </a:highlight>
                <a:latin typeface="Times New Roman" panose="02020603050405020304" pitchFamily="18" charset="0"/>
                <a:cs typeface="Times New Roman" panose="02020603050405020304" pitchFamily="18" charset="0"/>
              </a:rPr>
              <a:t>2. Công văn 1030/</a:t>
            </a:r>
            <a:r>
              <a:rPr lang="vi-VN" sz="2133" b="1" i="1" dirty="0" err="1">
                <a:solidFill>
                  <a:srgbClr val="FF0000"/>
                </a:solidFill>
                <a:highlight>
                  <a:srgbClr val="FFFFFF"/>
                </a:highlight>
                <a:latin typeface="Times New Roman" panose="02020603050405020304" pitchFamily="18" charset="0"/>
                <a:cs typeface="Times New Roman" panose="02020603050405020304" pitchFamily="18" charset="0"/>
              </a:rPr>
              <a:t>SGDĐT-KTKĐ</a:t>
            </a:r>
            <a:r>
              <a:rPr lang="vi-VN" sz="2133" b="1" i="1" dirty="0">
                <a:solidFill>
                  <a:srgbClr val="FF0000"/>
                </a:solidFill>
                <a:highlight>
                  <a:srgbClr val="FFFFFF"/>
                </a:highlight>
                <a:latin typeface="Times New Roman" panose="02020603050405020304" pitchFamily="18" charset="0"/>
                <a:cs typeface="Times New Roman" panose="02020603050405020304" pitchFamily="18" charset="0"/>
              </a:rPr>
              <a:t> ngày 18/4/2023 của Sở </a:t>
            </a:r>
            <a:r>
              <a:rPr lang="vi-VN" sz="2133" b="1" i="1" dirty="0" err="1">
                <a:solidFill>
                  <a:srgbClr val="FF0000"/>
                </a:solidFill>
                <a:highlight>
                  <a:srgbClr val="FFFFFF"/>
                </a:highlight>
                <a:latin typeface="Times New Roman" panose="02020603050405020304" pitchFamily="18" charset="0"/>
                <a:cs typeface="Times New Roman" panose="02020603050405020304" pitchFamily="18" charset="0"/>
              </a:rPr>
              <a:t>GDĐT</a:t>
            </a:r>
            <a:r>
              <a:rPr lang="vi-VN" sz="2133" b="1" i="1" dirty="0">
                <a:solidFill>
                  <a:srgbClr val="FF0000"/>
                </a:solidFill>
                <a:highlight>
                  <a:srgbClr val="FFFFFF"/>
                </a:highlight>
                <a:latin typeface="Times New Roman" panose="02020603050405020304" pitchFamily="18" charset="0"/>
                <a:cs typeface="Times New Roman" panose="02020603050405020304" pitchFamily="18" charset="0"/>
              </a:rPr>
              <a:t> về Hướng dẫn thu hồ sơ, nhập danh sách thí sinh đăng ký dự thi</a:t>
            </a:r>
          </a:p>
          <a:p>
            <a:pPr marL="374641" indent="-374641" algn="just">
              <a:spcBef>
                <a:spcPts val="1800"/>
              </a:spcBef>
            </a:pPr>
            <a:r>
              <a:rPr lang="en-US" sz="2133" i="1" spc="-13" dirty="0">
                <a:solidFill>
                  <a:srgbClr val="2411AF"/>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3. Công văn 204/TB-</a:t>
            </a:r>
            <a:r>
              <a:rPr lang="en-US" sz="2133" i="1" spc="-13" dirty="0" err="1">
                <a:solidFill>
                  <a:srgbClr val="2411AF"/>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SGDĐT</a:t>
            </a:r>
            <a:r>
              <a:rPr lang="en-US" sz="2133" i="1" spc="-13" dirty="0">
                <a:solidFill>
                  <a:srgbClr val="2411AF"/>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ngày 19/4/2023 của Sở </a:t>
            </a:r>
            <a:r>
              <a:rPr lang="en-US" sz="2133" i="1" spc="-13" dirty="0" err="1">
                <a:solidFill>
                  <a:srgbClr val="2411AF"/>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GDĐT</a:t>
            </a:r>
            <a:r>
              <a:rPr lang="en-US" sz="2133" i="1" spc="-13" dirty="0">
                <a:solidFill>
                  <a:srgbClr val="2411AF"/>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về Quy định bảng mã sử dụng trong kỳ thi tuyển sinh vào lớp 10 </a:t>
            </a:r>
            <a:r>
              <a:rPr lang="en-US" sz="2133" i="1" spc="-13" dirty="0" err="1">
                <a:solidFill>
                  <a:srgbClr val="2411AF"/>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THPT</a:t>
            </a:r>
            <a:r>
              <a:rPr lang="en-US" sz="2133" i="1" spc="-13" dirty="0">
                <a:solidFill>
                  <a:srgbClr val="2411AF"/>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năm học 2023-2024</a:t>
            </a:r>
          </a:p>
          <a:p>
            <a:pPr marL="374641" indent="-374641" algn="just">
              <a:spcBef>
                <a:spcPts val="800"/>
              </a:spcBef>
            </a:pPr>
            <a:endParaRPr lang="en-US" sz="1400" dirty="0">
              <a:solidFill>
                <a:srgbClr val="2411AF"/>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83B249F-ABAE-43BC-8387-55D59DB665E1}"/>
              </a:ext>
            </a:extLst>
          </p:cNvPr>
          <p:cNvSpPr/>
          <p:nvPr/>
        </p:nvSpPr>
        <p:spPr>
          <a:xfrm>
            <a:off x="6768123" y="984739"/>
            <a:ext cx="63735" cy="5296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87D6A4A-629E-42CE-8A6C-DB5611398EC8}"/>
              </a:ext>
            </a:extLst>
          </p:cNvPr>
          <p:cNvSpPr/>
          <p:nvPr/>
        </p:nvSpPr>
        <p:spPr>
          <a:xfrm>
            <a:off x="418729" y="241329"/>
            <a:ext cx="9707563" cy="461665"/>
          </a:xfrm>
          <a:prstGeom prst="rect">
            <a:avLst/>
          </a:prstGeom>
        </p:spPr>
        <p:txBody>
          <a:bodyPr>
            <a:spAutoFit/>
          </a:bodyPr>
          <a:lstStyle/>
          <a:p>
            <a:pPr>
              <a:defRPr/>
            </a:pPr>
            <a:r>
              <a:rPr lang="en-US" sz="2400" b="1" dirty="0">
                <a:solidFill>
                  <a:schemeClr val="bg1"/>
                </a:solidFill>
                <a:latin typeface="Times New Roman" panose="02020603050405020304" pitchFamily="18" charset="0"/>
                <a:ea typeface="+mj-ea"/>
                <a:cs typeface="Times New Roman" panose="02020603050405020304" pitchFamily="18" charset="0"/>
              </a:rPr>
              <a:t>Các văn bản hướng dẫn liên quan đến kỳ thi</a:t>
            </a:r>
            <a:endParaRPr lang="en-US" sz="2400" dirty="0">
              <a:solidFill>
                <a:schemeClr val="bg1"/>
              </a:solidFill>
            </a:endParaRPr>
          </a:p>
        </p:txBody>
      </p:sp>
      <p:sp>
        <p:nvSpPr>
          <p:cNvPr id="16" name="Arrow: Right 15">
            <a:extLst>
              <a:ext uri="{FF2B5EF4-FFF2-40B4-BE49-F238E27FC236}">
                <a16:creationId xmlns:a16="http://schemas.microsoft.com/office/drawing/2014/main" id="{F677ABD3-E63A-4769-92CE-90E54F287AC2}"/>
              </a:ext>
            </a:extLst>
          </p:cNvPr>
          <p:cNvSpPr/>
          <p:nvPr/>
        </p:nvSpPr>
        <p:spPr>
          <a:xfrm>
            <a:off x="7101145" y="1193838"/>
            <a:ext cx="328246" cy="207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FC868A1-65DD-4D2D-B3E4-16742E9078C8}"/>
              </a:ext>
            </a:extLst>
          </p:cNvPr>
          <p:cNvSpPr txBox="1"/>
          <p:nvPr/>
        </p:nvSpPr>
        <p:spPr>
          <a:xfrm>
            <a:off x="7586134" y="1091053"/>
            <a:ext cx="4289778" cy="338554"/>
          </a:xfrm>
          <a:prstGeom prst="rect">
            <a:avLst/>
          </a:prstGeom>
          <a:noFill/>
        </p:spPr>
        <p:txBody>
          <a:bodyPr wrap="square">
            <a:spAutoFit/>
          </a:bodyPr>
          <a:lstStyle/>
          <a:p>
            <a:r>
              <a:rPr lang="en-US" sz="1600" dirty="0">
                <a:solidFill>
                  <a:srgbClr val="C00000"/>
                </a:solidFill>
              </a:rPr>
              <a:t>1. Công tác chuẩn bị của các đơn vị</a:t>
            </a:r>
          </a:p>
        </p:txBody>
      </p:sp>
      <p:sp>
        <p:nvSpPr>
          <p:cNvPr id="19" name="Arrow: Right 18">
            <a:extLst>
              <a:ext uri="{FF2B5EF4-FFF2-40B4-BE49-F238E27FC236}">
                <a16:creationId xmlns:a16="http://schemas.microsoft.com/office/drawing/2014/main" id="{EFDDAF58-049A-4DF8-8713-4D2A9E17F636}"/>
              </a:ext>
            </a:extLst>
          </p:cNvPr>
          <p:cNvSpPr/>
          <p:nvPr/>
        </p:nvSpPr>
        <p:spPr>
          <a:xfrm>
            <a:off x="7101145" y="1796666"/>
            <a:ext cx="328246" cy="207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386E08-5E1B-4E76-B74A-2897A22DBF46}"/>
              </a:ext>
            </a:extLst>
          </p:cNvPr>
          <p:cNvSpPr txBox="1"/>
          <p:nvPr/>
        </p:nvSpPr>
        <p:spPr>
          <a:xfrm>
            <a:off x="7586134" y="1734666"/>
            <a:ext cx="4289778" cy="338554"/>
          </a:xfrm>
          <a:prstGeom prst="rect">
            <a:avLst/>
          </a:prstGeom>
          <a:noFill/>
        </p:spPr>
        <p:txBody>
          <a:bodyPr wrap="square">
            <a:spAutoFit/>
          </a:bodyPr>
          <a:lstStyle/>
          <a:p>
            <a:r>
              <a:rPr lang="en-US" sz="1600" dirty="0">
                <a:solidFill>
                  <a:srgbClr val="C00000"/>
                </a:solidFill>
              </a:rPr>
              <a:t>2. Phiếu đăng ký dự thi</a:t>
            </a:r>
          </a:p>
        </p:txBody>
      </p:sp>
      <p:sp>
        <p:nvSpPr>
          <p:cNvPr id="23" name="Arrow: Right 22">
            <a:extLst>
              <a:ext uri="{FF2B5EF4-FFF2-40B4-BE49-F238E27FC236}">
                <a16:creationId xmlns:a16="http://schemas.microsoft.com/office/drawing/2014/main" id="{197C72AC-35E3-422B-BF7F-50D71B8B4A2A}"/>
              </a:ext>
            </a:extLst>
          </p:cNvPr>
          <p:cNvSpPr/>
          <p:nvPr/>
        </p:nvSpPr>
        <p:spPr>
          <a:xfrm>
            <a:off x="7101145" y="2399494"/>
            <a:ext cx="328246" cy="207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E6CAE5D-D1FB-4992-B529-C62DEFC3E2CF}"/>
              </a:ext>
            </a:extLst>
          </p:cNvPr>
          <p:cNvSpPr txBox="1"/>
          <p:nvPr/>
        </p:nvSpPr>
        <p:spPr>
          <a:xfrm>
            <a:off x="7586134" y="2232187"/>
            <a:ext cx="4289778" cy="584775"/>
          </a:xfrm>
          <a:prstGeom prst="rect">
            <a:avLst/>
          </a:prstGeom>
          <a:noFill/>
        </p:spPr>
        <p:txBody>
          <a:bodyPr wrap="square">
            <a:spAutoFit/>
          </a:bodyPr>
          <a:lstStyle/>
          <a:p>
            <a:r>
              <a:rPr lang="en-US" sz="1600" dirty="0">
                <a:solidFill>
                  <a:srgbClr val="C00000"/>
                </a:solidFill>
              </a:rPr>
              <a:t>3. Phần mềm nhập danh sách thí sinh đăng ký dự thi</a:t>
            </a:r>
          </a:p>
        </p:txBody>
      </p:sp>
      <p:sp>
        <p:nvSpPr>
          <p:cNvPr id="26" name="Arrow: Right 25">
            <a:extLst>
              <a:ext uri="{FF2B5EF4-FFF2-40B4-BE49-F238E27FC236}">
                <a16:creationId xmlns:a16="http://schemas.microsoft.com/office/drawing/2014/main" id="{8DD676F2-9395-4E06-A72A-02F36EA5D97C}"/>
              </a:ext>
            </a:extLst>
          </p:cNvPr>
          <p:cNvSpPr/>
          <p:nvPr/>
        </p:nvSpPr>
        <p:spPr>
          <a:xfrm>
            <a:off x="7101145" y="3002322"/>
            <a:ext cx="328246" cy="207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45DC71-5506-4157-8EAA-FBCC95F87511}"/>
              </a:ext>
            </a:extLst>
          </p:cNvPr>
          <p:cNvSpPr txBox="1"/>
          <p:nvPr/>
        </p:nvSpPr>
        <p:spPr>
          <a:xfrm>
            <a:off x="7586134" y="2936711"/>
            <a:ext cx="4289778" cy="584775"/>
          </a:xfrm>
          <a:prstGeom prst="rect">
            <a:avLst/>
          </a:prstGeom>
          <a:noFill/>
        </p:spPr>
        <p:txBody>
          <a:bodyPr wrap="square">
            <a:spAutoFit/>
          </a:bodyPr>
          <a:lstStyle/>
          <a:p>
            <a:r>
              <a:rPr lang="vi-VN" sz="1600" dirty="0">
                <a:solidFill>
                  <a:srgbClr val="C00000"/>
                </a:solidFill>
              </a:rPr>
              <a:t>4. Nhận hồ sơ, nhập danh sách thí sinh đăng ký dự thi</a:t>
            </a:r>
            <a:endParaRPr lang="en-US" sz="1600" dirty="0">
              <a:solidFill>
                <a:srgbClr val="C00000"/>
              </a:solidFill>
            </a:endParaRPr>
          </a:p>
        </p:txBody>
      </p:sp>
      <p:sp>
        <p:nvSpPr>
          <p:cNvPr id="28" name="Arrow: Right 27">
            <a:extLst>
              <a:ext uri="{FF2B5EF4-FFF2-40B4-BE49-F238E27FC236}">
                <a16:creationId xmlns:a16="http://schemas.microsoft.com/office/drawing/2014/main" id="{357DD47F-7DF4-4E81-AD9D-EA4BA987B0EF}"/>
              </a:ext>
            </a:extLst>
          </p:cNvPr>
          <p:cNvSpPr/>
          <p:nvPr/>
        </p:nvSpPr>
        <p:spPr>
          <a:xfrm>
            <a:off x="7101145" y="3605150"/>
            <a:ext cx="328246" cy="207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D3C6247-BAA6-477A-9C3F-EBC3AABFE985}"/>
              </a:ext>
            </a:extLst>
          </p:cNvPr>
          <p:cNvSpPr txBox="1"/>
          <p:nvPr/>
        </p:nvSpPr>
        <p:spPr>
          <a:xfrm>
            <a:off x="7586134" y="3538316"/>
            <a:ext cx="4289778" cy="338554"/>
          </a:xfrm>
          <a:prstGeom prst="rect">
            <a:avLst/>
          </a:prstGeom>
          <a:noFill/>
        </p:spPr>
        <p:txBody>
          <a:bodyPr wrap="square">
            <a:spAutoFit/>
          </a:bodyPr>
          <a:lstStyle/>
          <a:p>
            <a:r>
              <a:rPr lang="en-US" sz="1600" dirty="0">
                <a:solidFill>
                  <a:srgbClr val="C00000"/>
                </a:solidFill>
              </a:rPr>
              <a:t>5. In kiểm dò, sửa chữa thông tin sai sót</a:t>
            </a:r>
          </a:p>
        </p:txBody>
      </p:sp>
      <p:sp>
        <p:nvSpPr>
          <p:cNvPr id="30" name="Arrow: Right 29">
            <a:extLst>
              <a:ext uri="{FF2B5EF4-FFF2-40B4-BE49-F238E27FC236}">
                <a16:creationId xmlns:a16="http://schemas.microsoft.com/office/drawing/2014/main" id="{AF9AAC88-64F0-4F6B-A5BE-1FED8AF1F4CD}"/>
              </a:ext>
            </a:extLst>
          </p:cNvPr>
          <p:cNvSpPr/>
          <p:nvPr/>
        </p:nvSpPr>
        <p:spPr>
          <a:xfrm>
            <a:off x="7101145" y="4207978"/>
            <a:ext cx="328246" cy="207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0E2FAD5-044D-48EA-9E14-FC32B56E480E}"/>
              </a:ext>
            </a:extLst>
          </p:cNvPr>
          <p:cNvSpPr txBox="1"/>
          <p:nvPr/>
        </p:nvSpPr>
        <p:spPr>
          <a:xfrm>
            <a:off x="7586134" y="4126150"/>
            <a:ext cx="4289778" cy="584775"/>
          </a:xfrm>
          <a:prstGeom prst="rect">
            <a:avLst/>
          </a:prstGeom>
          <a:noFill/>
        </p:spPr>
        <p:txBody>
          <a:bodyPr wrap="square">
            <a:spAutoFit/>
          </a:bodyPr>
          <a:lstStyle/>
          <a:p>
            <a:r>
              <a:rPr lang="en-US" sz="1600" dirty="0">
                <a:solidFill>
                  <a:srgbClr val="C00000"/>
                </a:solidFill>
              </a:rPr>
              <a:t>6. Nộp danh sách và phiếu đăng ký dự thi về Sở </a:t>
            </a:r>
            <a:r>
              <a:rPr lang="en-US" sz="1600" dirty="0" err="1">
                <a:solidFill>
                  <a:srgbClr val="C00000"/>
                </a:solidFill>
              </a:rPr>
              <a:t>GDĐT</a:t>
            </a:r>
            <a:endParaRPr lang="en-US" sz="1600" dirty="0">
              <a:solidFill>
                <a:srgbClr val="C00000"/>
              </a:solidFill>
            </a:endParaRPr>
          </a:p>
        </p:txBody>
      </p:sp>
      <p:sp>
        <p:nvSpPr>
          <p:cNvPr id="32" name="Arrow: Right 31">
            <a:extLst>
              <a:ext uri="{FF2B5EF4-FFF2-40B4-BE49-F238E27FC236}">
                <a16:creationId xmlns:a16="http://schemas.microsoft.com/office/drawing/2014/main" id="{BFA81BDD-5316-4549-8E4F-39417FF091FB}"/>
              </a:ext>
            </a:extLst>
          </p:cNvPr>
          <p:cNvSpPr/>
          <p:nvPr/>
        </p:nvSpPr>
        <p:spPr>
          <a:xfrm>
            <a:off x="7101145" y="4810806"/>
            <a:ext cx="328246" cy="207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236326D-6689-4074-9C9F-9AA8A9DA61B4}"/>
              </a:ext>
            </a:extLst>
          </p:cNvPr>
          <p:cNvSpPr txBox="1"/>
          <p:nvPr/>
        </p:nvSpPr>
        <p:spPr>
          <a:xfrm>
            <a:off x="7586134" y="4713502"/>
            <a:ext cx="4289778" cy="338554"/>
          </a:xfrm>
          <a:prstGeom prst="rect">
            <a:avLst/>
          </a:prstGeom>
          <a:noFill/>
        </p:spPr>
        <p:txBody>
          <a:bodyPr wrap="square">
            <a:spAutoFit/>
          </a:bodyPr>
          <a:lstStyle/>
          <a:p>
            <a:r>
              <a:rPr lang="en-US" sz="1600" dirty="0">
                <a:solidFill>
                  <a:srgbClr val="C00000"/>
                </a:solidFill>
              </a:rPr>
              <a:t>7. In và trả thẻ dự thi</a:t>
            </a:r>
          </a:p>
        </p:txBody>
      </p:sp>
      <p:sp>
        <p:nvSpPr>
          <p:cNvPr id="34" name="Arrow: Right 33">
            <a:extLst>
              <a:ext uri="{FF2B5EF4-FFF2-40B4-BE49-F238E27FC236}">
                <a16:creationId xmlns:a16="http://schemas.microsoft.com/office/drawing/2014/main" id="{633252C5-02BA-41F5-8D5E-E526822DABAF}"/>
              </a:ext>
            </a:extLst>
          </p:cNvPr>
          <p:cNvSpPr/>
          <p:nvPr/>
        </p:nvSpPr>
        <p:spPr>
          <a:xfrm>
            <a:off x="7101145" y="5413634"/>
            <a:ext cx="328246" cy="207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892505F-CADB-4A38-A3E8-C2023E5F2A9A}"/>
              </a:ext>
            </a:extLst>
          </p:cNvPr>
          <p:cNvSpPr txBox="1"/>
          <p:nvPr/>
        </p:nvSpPr>
        <p:spPr>
          <a:xfrm>
            <a:off x="7586134" y="5135571"/>
            <a:ext cx="4289778" cy="830997"/>
          </a:xfrm>
          <a:prstGeom prst="rect">
            <a:avLst/>
          </a:prstGeom>
          <a:noFill/>
        </p:spPr>
        <p:txBody>
          <a:bodyPr wrap="square">
            <a:spAutoFit/>
          </a:bodyPr>
          <a:lstStyle/>
          <a:p>
            <a:r>
              <a:rPr lang="vi-VN" sz="1600" dirty="0">
                <a:solidFill>
                  <a:srgbClr val="C00000"/>
                </a:solidFill>
              </a:rPr>
              <a:t>8. </a:t>
            </a:r>
            <a:r>
              <a:rPr lang="en-US" sz="1600" dirty="0">
                <a:solidFill>
                  <a:srgbClr val="C00000"/>
                </a:solidFill>
              </a:rPr>
              <a:t>T</a:t>
            </a:r>
            <a:r>
              <a:rPr lang="vi-VN" sz="1600" dirty="0">
                <a:solidFill>
                  <a:srgbClr val="C00000"/>
                </a:solidFill>
              </a:rPr>
              <a:t>hay đổi thứ tự nguyện vọng xét tuyển đã đăng ký vào các lớp của trường THPT chuyên Trần Phú</a:t>
            </a:r>
            <a:endParaRPr lang="en-US" sz="1600" dirty="0">
              <a:solidFill>
                <a:srgbClr val="C00000"/>
              </a:solidFill>
            </a:endParaRPr>
          </a:p>
        </p:txBody>
      </p:sp>
      <p:sp>
        <p:nvSpPr>
          <p:cNvPr id="36" name="Arrow: Right 35">
            <a:extLst>
              <a:ext uri="{FF2B5EF4-FFF2-40B4-BE49-F238E27FC236}">
                <a16:creationId xmlns:a16="http://schemas.microsoft.com/office/drawing/2014/main" id="{C510D2C2-6FDF-4062-884D-0091644551CC}"/>
              </a:ext>
            </a:extLst>
          </p:cNvPr>
          <p:cNvSpPr/>
          <p:nvPr/>
        </p:nvSpPr>
        <p:spPr>
          <a:xfrm>
            <a:off x="7101145" y="6016459"/>
            <a:ext cx="328246" cy="207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F1FD493-9624-4D7B-8C1F-E52DA60A2E9C}"/>
              </a:ext>
            </a:extLst>
          </p:cNvPr>
          <p:cNvSpPr txBox="1"/>
          <p:nvPr/>
        </p:nvSpPr>
        <p:spPr>
          <a:xfrm>
            <a:off x="7586134" y="5964869"/>
            <a:ext cx="4289778" cy="338554"/>
          </a:xfrm>
          <a:prstGeom prst="rect">
            <a:avLst/>
          </a:prstGeom>
          <a:noFill/>
        </p:spPr>
        <p:txBody>
          <a:bodyPr wrap="square">
            <a:spAutoFit/>
          </a:bodyPr>
          <a:lstStyle/>
          <a:p>
            <a:r>
              <a:rPr lang="en-US" sz="1600" dirty="0">
                <a:solidFill>
                  <a:srgbClr val="C00000"/>
                </a:solidFill>
              </a:rPr>
              <a:t>9. Phúc khảo.</a:t>
            </a:r>
          </a:p>
        </p:txBody>
      </p:sp>
    </p:spTree>
    <p:extLst>
      <p:ext uri="{BB962C8B-B14F-4D97-AF65-F5344CB8AC3E}">
        <p14:creationId xmlns:p14="http://schemas.microsoft.com/office/powerpoint/2010/main" val="1533396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 y="6478775"/>
            <a:ext cx="4423135" cy="99237"/>
            <a:chOff x="1" y="4901613"/>
            <a:chExt cx="3317351" cy="74428"/>
          </a:xfrm>
        </p:grpSpPr>
        <p:sp>
          <p:nvSpPr>
            <p:cNvPr id="9" name="Snip Single Corner Rectangle 8"/>
            <p:cNvSpPr/>
            <p:nvPr/>
          </p:nvSpPr>
          <p:spPr>
            <a:xfrm>
              <a:off x="1" y="4901613"/>
              <a:ext cx="3157863" cy="74428"/>
            </a:xfrm>
            <a:prstGeom prst="snip1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p:cNvSpPr/>
            <p:nvPr/>
          </p:nvSpPr>
          <p:spPr>
            <a:xfrm>
              <a:off x="3157864" y="4907589"/>
              <a:ext cx="159488" cy="68452"/>
            </a:xfrm>
            <a:prstGeom prst="r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437325" y="6608482"/>
            <a:ext cx="7754675" cy="98689"/>
            <a:chOff x="3327994" y="4860244"/>
            <a:chExt cx="5837270" cy="74438"/>
          </a:xfrm>
        </p:grpSpPr>
        <p:sp>
          <p:nvSpPr>
            <p:cNvPr id="22" name="Snip Single Corner Rectangle 21"/>
            <p:cNvSpPr/>
            <p:nvPr/>
          </p:nvSpPr>
          <p:spPr>
            <a:xfrm rot="10800000">
              <a:off x="3519376" y="4860244"/>
              <a:ext cx="5645888" cy="74437"/>
            </a:xfrm>
            <a:prstGeom prst="snip1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p:cNvSpPr/>
            <p:nvPr/>
          </p:nvSpPr>
          <p:spPr>
            <a:xfrm rot="16200000" flipH="1">
              <a:off x="3397313" y="4791347"/>
              <a:ext cx="74016" cy="212653"/>
            </a:xfrm>
            <a:prstGeom prst="r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60C28496-CAC2-47C6-A3CF-270A1A8F93DC}"/>
              </a:ext>
            </a:extLst>
          </p:cNvPr>
          <p:cNvSpPr txBox="1"/>
          <p:nvPr/>
        </p:nvSpPr>
        <p:spPr>
          <a:xfrm>
            <a:off x="418729" y="1384929"/>
            <a:ext cx="6181969" cy="4052841"/>
          </a:xfrm>
          <a:prstGeom prst="rect">
            <a:avLst/>
          </a:prstGeom>
          <a:noFill/>
        </p:spPr>
        <p:txBody>
          <a:bodyPr wrap="square">
            <a:spAutoFit/>
          </a:bodyPr>
          <a:lstStyle/>
          <a:p>
            <a:pPr marL="342900" indent="-342900" algn="just">
              <a:spcAft>
                <a:spcPts val="1200"/>
              </a:spcAft>
              <a:buAutoNum type="arabicPeriod"/>
            </a:pPr>
            <a:r>
              <a:rPr lang="en-US" sz="2133" i="1" dirty="0">
                <a:solidFill>
                  <a:srgbClr val="2411AF"/>
                </a:solidFill>
                <a:highlight>
                  <a:srgbClr val="FFFFFF"/>
                </a:highlight>
                <a:latin typeface="Times New Roman" panose="02020603050405020304" pitchFamily="18" charset="0"/>
                <a:cs typeface="Times New Roman" panose="02020603050405020304" pitchFamily="18" charset="0"/>
              </a:rPr>
              <a:t>Công văn 845/</a:t>
            </a:r>
            <a:r>
              <a:rPr lang="en-US" sz="2133" i="1" dirty="0" err="1">
                <a:solidFill>
                  <a:srgbClr val="2411AF"/>
                </a:solidFill>
                <a:highlight>
                  <a:srgbClr val="FFFFFF"/>
                </a:highlight>
                <a:latin typeface="Times New Roman" panose="02020603050405020304" pitchFamily="18" charset="0"/>
                <a:cs typeface="Times New Roman" panose="02020603050405020304" pitchFamily="18" charset="0"/>
              </a:rPr>
              <a:t>SGDĐT-KTKĐ</a:t>
            </a:r>
            <a:r>
              <a:rPr lang="en-US" sz="2133" i="1" dirty="0">
                <a:solidFill>
                  <a:srgbClr val="2411AF"/>
                </a:solidFill>
                <a:highlight>
                  <a:srgbClr val="FFFFFF"/>
                </a:highlight>
                <a:latin typeface="Times New Roman" panose="02020603050405020304" pitchFamily="18" charset="0"/>
                <a:cs typeface="Times New Roman" panose="02020603050405020304" pitchFamily="18" charset="0"/>
              </a:rPr>
              <a:t> ngày 31/3/2023 về triển khai công tác tuyển sinh vào lớp 10 </a:t>
            </a:r>
            <a:r>
              <a:rPr lang="en-US" sz="2133" i="1" dirty="0" err="1">
                <a:solidFill>
                  <a:srgbClr val="2411AF"/>
                </a:solidFill>
                <a:highlight>
                  <a:srgbClr val="FFFFFF"/>
                </a:highlight>
                <a:latin typeface="Times New Roman" panose="02020603050405020304" pitchFamily="18" charset="0"/>
                <a:cs typeface="Times New Roman" panose="02020603050405020304" pitchFamily="18" charset="0"/>
              </a:rPr>
              <a:t>THPT</a:t>
            </a:r>
            <a:r>
              <a:rPr lang="en-US" sz="2133" i="1" dirty="0">
                <a:solidFill>
                  <a:srgbClr val="2411AF"/>
                </a:solidFill>
                <a:highlight>
                  <a:srgbClr val="FFFFFF"/>
                </a:highlight>
                <a:latin typeface="Times New Roman" panose="02020603050405020304" pitchFamily="18" charset="0"/>
                <a:cs typeface="Times New Roman" panose="02020603050405020304" pitchFamily="18" charset="0"/>
              </a:rPr>
              <a:t> năm học 2023-2024.</a:t>
            </a:r>
          </a:p>
          <a:p>
            <a:pPr marL="374641" indent="-374641" algn="just">
              <a:lnSpc>
                <a:spcPct val="110000"/>
              </a:lnSpc>
              <a:spcBef>
                <a:spcPts val="1600"/>
              </a:spcBef>
            </a:pPr>
            <a:r>
              <a:rPr lang="vi-VN" sz="2133" i="1" dirty="0">
                <a:solidFill>
                  <a:srgbClr val="2411AF"/>
                </a:solidFill>
                <a:highlight>
                  <a:srgbClr val="FFFFFF"/>
                </a:highlight>
                <a:latin typeface="Times New Roman" panose="02020603050405020304" pitchFamily="18" charset="0"/>
                <a:cs typeface="Times New Roman" panose="02020603050405020304" pitchFamily="18" charset="0"/>
              </a:rPr>
              <a:t>2. Công văn 1030/</a:t>
            </a:r>
            <a:r>
              <a:rPr lang="vi-VN" sz="2133" i="1" dirty="0" err="1">
                <a:solidFill>
                  <a:srgbClr val="2411AF"/>
                </a:solidFill>
                <a:highlight>
                  <a:srgbClr val="FFFFFF"/>
                </a:highlight>
                <a:latin typeface="Times New Roman" panose="02020603050405020304" pitchFamily="18" charset="0"/>
                <a:cs typeface="Times New Roman" panose="02020603050405020304" pitchFamily="18" charset="0"/>
              </a:rPr>
              <a:t>SGDĐT-KTKĐ</a:t>
            </a:r>
            <a:r>
              <a:rPr lang="vi-VN" sz="2133" i="1" dirty="0">
                <a:solidFill>
                  <a:srgbClr val="2411AF"/>
                </a:solidFill>
                <a:highlight>
                  <a:srgbClr val="FFFFFF"/>
                </a:highlight>
                <a:latin typeface="Times New Roman" panose="02020603050405020304" pitchFamily="18" charset="0"/>
                <a:cs typeface="Times New Roman" panose="02020603050405020304" pitchFamily="18" charset="0"/>
              </a:rPr>
              <a:t> ngày 18/4/2023 của Sở </a:t>
            </a:r>
            <a:r>
              <a:rPr lang="vi-VN" sz="2133" i="1" dirty="0" err="1">
                <a:solidFill>
                  <a:srgbClr val="2411AF"/>
                </a:solidFill>
                <a:highlight>
                  <a:srgbClr val="FFFFFF"/>
                </a:highlight>
                <a:latin typeface="Times New Roman" panose="02020603050405020304" pitchFamily="18" charset="0"/>
                <a:cs typeface="Times New Roman" panose="02020603050405020304" pitchFamily="18" charset="0"/>
              </a:rPr>
              <a:t>GDĐT</a:t>
            </a:r>
            <a:r>
              <a:rPr lang="vi-VN" sz="2133" i="1" dirty="0">
                <a:solidFill>
                  <a:srgbClr val="2411AF"/>
                </a:solidFill>
                <a:highlight>
                  <a:srgbClr val="FFFFFF"/>
                </a:highlight>
                <a:latin typeface="Times New Roman" panose="02020603050405020304" pitchFamily="18" charset="0"/>
                <a:cs typeface="Times New Roman" panose="02020603050405020304" pitchFamily="18" charset="0"/>
              </a:rPr>
              <a:t> về Hướng dẫn thu hồ sơ, nhập danh sách thí sinh đăng ký dự thi</a:t>
            </a:r>
          </a:p>
          <a:p>
            <a:pPr marL="374641" indent="-374641" algn="just">
              <a:spcBef>
                <a:spcPts val="1800"/>
              </a:spcBef>
            </a:pPr>
            <a:r>
              <a:rPr lang="en-US" sz="2133" b="1" i="1" spc="-13" dirty="0">
                <a:solidFill>
                  <a:srgbClr val="FF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3. Công văn 204/TB-</a:t>
            </a:r>
            <a:r>
              <a:rPr lang="en-US" sz="2133" b="1" i="1" spc="-13" dirty="0" err="1">
                <a:solidFill>
                  <a:srgbClr val="FF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SGDĐT</a:t>
            </a:r>
            <a:r>
              <a:rPr lang="en-US" sz="2133" b="1" i="1" spc="-13" dirty="0">
                <a:solidFill>
                  <a:srgbClr val="FF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ngày 19/4/2023 của Sở </a:t>
            </a:r>
            <a:r>
              <a:rPr lang="en-US" sz="2133" b="1" i="1" spc="-13" dirty="0" err="1">
                <a:solidFill>
                  <a:srgbClr val="FF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GDĐT</a:t>
            </a:r>
            <a:r>
              <a:rPr lang="en-US" sz="2133" b="1" i="1" spc="-13" dirty="0">
                <a:solidFill>
                  <a:srgbClr val="FF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về Quy định bảng mã sử dụng trong kỳ thi tuyển sinh vào lớp 10 </a:t>
            </a:r>
            <a:r>
              <a:rPr lang="en-US" sz="2133" b="1" i="1" spc="-13" dirty="0" err="1">
                <a:solidFill>
                  <a:srgbClr val="FF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THPT</a:t>
            </a:r>
            <a:r>
              <a:rPr lang="en-US" sz="2133" b="1" i="1" spc="-13" dirty="0">
                <a:solidFill>
                  <a:srgbClr val="FF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năm học 2023-2024</a:t>
            </a:r>
          </a:p>
          <a:p>
            <a:pPr marL="374641" indent="-374641" algn="just">
              <a:spcBef>
                <a:spcPts val="800"/>
              </a:spcBef>
            </a:pPr>
            <a:endParaRPr lang="en-US" sz="1400" dirty="0">
              <a:solidFill>
                <a:srgbClr val="2411AF"/>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83B249F-ABAE-43BC-8387-55D59DB665E1}"/>
              </a:ext>
            </a:extLst>
          </p:cNvPr>
          <p:cNvSpPr/>
          <p:nvPr/>
        </p:nvSpPr>
        <p:spPr>
          <a:xfrm>
            <a:off x="6768123" y="984739"/>
            <a:ext cx="63735" cy="5296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87D6A4A-629E-42CE-8A6C-DB5611398EC8}"/>
              </a:ext>
            </a:extLst>
          </p:cNvPr>
          <p:cNvSpPr/>
          <p:nvPr/>
        </p:nvSpPr>
        <p:spPr>
          <a:xfrm>
            <a:off x="418729" y="241329"/>
            <a:ext cx="9707563" cy="461665"/>
          </a:xfrm>
          <a:prstGeom prst="rect">
            <a:avLst/>
          </a:prstGeom>
        </p:spPr>
        <p:txBody>
          <a:bodyPr>
            <a:spAutoFit/>
          </a:bodyPr>
          <a:lstStyle/>
          <a:p>
            <a:pPr>
              <a:defRPr/>
            </a:pPr>
            <a:r>
              <a:rPr lang="en-US" sz="2400" b="1" dirty="0">
                <a:solidFill>
                  <a:schemeClr val="bg1"/>
                </a:solidFill>
                <a:latin typeface="Times New Roman" panose="02020603050405020304" pitchFamily="18" charset="0"/>
                <a:ea typeface="+mj-ea"/>
                <a:cs typeface="Times New Roman" panose="02020603050405020304" pitchFamily="18" charset="0"/>
              </a:rPr>
              <a:t>Các văn bản hướng dẫn liên quan đến kỳ thi</a:t>
            </a:r>
            <a:endParaRPr lang="en-US" sz="2400" dirty="0">
              <a:solidFill>
                <a:schemeClr val="bg1"/>
              </a:solidFill>
            </a:endParaRPr>
          </a:p>
        </p:txBody>
      </p:sp>
      <p:sp>
        <p:nvSpPr>
          <p:cNvPr id="16" name="Arrow: Right 15">
            <a:extLst>
              <a:ext uri="{FF2B5EF4-FFF2-40B4-BE49-F238E27FC236}">
                <a16:creationId xmlns:a16="http://schemas.microsoft.com/office/drawing/2014/main" id="{F677ABD3-E63A-4769-92CE-90E54F287AC2}"/>
              </a:ext>
            </a:extLst>
          </p:cNvPr>
          <p:cNvSpPr/>
          <p:nvPr/>
        </p:nvSpPr>
        <p:spPr>
          <a:xfrm>
            <a:off x="7101145" y="1193838"/>
            <a:ext cx="328246" cy="207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FC868A1-65DD-4D2D-B3E4-16742E9078C8}"/>
              </a:ext>
            </a:extLst>
          </p:cNvPr>
          <p:cNvSpPr txBox="1"/>
          <p:nvPr/>
        </p:nvSpPr>
        <p:spPr>
          <a:xfrm>
            <a:off x="7586134" y="1091053"/>
            <a:ext cx="4289778" cy="338554"/>
          </a:xfrm>
          <a:prstGeom prst="rect">
            <a:avLst/>
          </a:prstGeom>
          <a:noFill/>
        </p:spPr>
        <p:txBody>
          <a:bodyPr wrap="square">
            <a:spAutoFit/>
          </a:bodyPr>
          <a:lstStyle/>
          <a:p>
            <a:r>
              <a:rPr lang="en-US" sz="1600" dirty="0">
                <a:solidFill>
                  <a:srgbClr val="C00000"/>
                </a:solidFill>
              </a:rPr>
              <a:t>1. Bảng mã nguyện vọng (</a:t>
            </a:r>
            <a:r>
              <a:rPr lang="en-US" sz="1600" dirty="0" err="1">
                <a:solidFill>
                  <a:srgbClr val="C00000"/>
                </a:solidFill>
              </a:rPr>
              <a:t>nv</a:t>
            </a:r>
            <a:r>
              <a:rPr lang="en-US" sz="1600" dirty="0">
                <a:solidFill>
                  <a:srgbClr val="C00000"/>
                </a:solidFill>
              </a:rPr>
              <a:t>) đăng ký dự thi</a:t>
            </a:r>
          </a:p>
        </p:txBody>
      </p:sp>
      <p:sp>
        <p:nvSpPr>
          <p:cNvPr id="19" name="Arrow: Right 18">
            <a:extLst>
              <a:ext uri="{FF2B5EF4-FFF2-40B4-BE49-F238E27FC236}">
                <a16:creationId xmlns:a16="http://schemas.microsoft.com/office/drawing/2014/main" id="{EFDDAF58-049A-4DF8-8713-4D2A9E17F636}"/>
              </a:ext>
            </a:extLst>
          </p:cNvPr>
          <p:cNvSpPr/>
          <p:nvPr/>
        </p:nvSpPr>
        <p:spPr>
          <a:xfrm>
            <a:off x="7101145" y="2786619"/>
            <a:ext cx="328246" cy="207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386E08-5E1B-4E76-B74A-2897A22DBF46}"/>
              </a:ext>
            </a:extLst>
          </p:cNvPr>
          <p:cNvSpPr txBox="1"/>
          <p:nvPr/>
        </p:nvSpPr>
        <p:spPr>
          <a:xfrm>
            <a:off x="7586133" y="2724743"/>
            <a:ext cx="4446521" cy="338554"/>
          </a:xfrm>
          <a:prstGeom prst="rect">
            <a:avLst/>
          </a:prstGeom>
          <a:noFill/>
        </p:spPr>
        <p:txBody>
          <a:bodyPr wrap="square">
            <a:spAutoFit/>
          </a:bodyPr>
          <a:lstStyle/>
          <a:p>
            <a:r>
              <a:rPr lang="vi-VN" sz="1600" dirty="0">
                <a:solidFill>
                  <a:srgbClr val="C00000"/>
                </a:solidFill>
              </a:rPr>
              <a:t>2. </a:t>
            </a:r>
            <a:r>
              <a:rPr lang="en-US" sz="1600" dirty="0">
                <a:solidFill>
                  <a:srgbClr val="C00000"/>
                </a:solidFill>
              </a:rPr>
              <a:t>B</a:t>
            </a:r>
            <a:r>
              <a:rPr lang="vi-VN" sz="1600" dirty="0">
                <a:solidFill>
                  <a:srgbClr val="C00000"/>
                </a:solidFill>
              </a:rPr>
              <a:t>ảng mã trường trung học cơ sở</a:t>
            </a:r>
            <a:r>
              <a:rPr lang="en-US" sz="1600" dirty="0">
                <a:solidFill>
                  <a:srgbClr val="C00000"/>
                </a:solidFill>
              </a:rPr>
              <a:t> (theo Q/H)</a:t>
            </a:r>
          </a:p>
        </p:txBody>
      </p:sp>
      <p:sp>
        <p:nvSpPr>
          <p:cNvPr id="23" name="Arrow: Right 22">
            <a:extLst>
              <a:ext uri="{FF2B5EF4-FFF2-40B4-BE49-F238E27FC236}">
                <a16:creationId xmlns:a16="http://schemas.microsoft.com/office/drawing/2014/main" id="{197C72AC-35E3-422B-BF7F-50D71B8B4A2A}"/>
              </a:ext>
            </a:extLst>
          </p:cNvPr>
          <p:cNvSpPr/>
          <p:nvPr/>
        </p:nvSpPr>
        <p:spPr>
          <a:xfrm>
            <a:off x="7101145" y="4379400"/>
            <a:ext cx="328246" cy="207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E6CAE5D-D1FB-4992-B529-C62DEFC3E2CF}"/>
              </a:ext>
            </a:extLst>
          </p:cNvPr>
          <p:cNvSpPr txBox="1"/>
          <p:nvPr/>
        </p:nvSpPr>
        <p:spPr>
          <a:xfrm>
            <a:off x="7586133" y="4313789"/>
            <a:ext cx="4289778" cy="338554"/>
          </a:xfrm>
          <a:prstGeom prst="rect">
            <a:avLst/>
          </a:prstGeom>
          <a:noFill/>
        </p:spPr>
        <p:txBody>
          <a:bodyPr wrap="square">
            <a:spAutoFit/>
          </a:bodyPr>
          <a:lstStyle/>
          <a:p>
            <a:r>
              <a:rPr lang="vi-VN" sz="1600" dirty="0">
                <a:solidFill>
                  <a:srgbClr val="C00000"/>
                </a:solidFill>
              </a:rPr>
              <a:t>3. </a:t>
            </a:r>
            <a:r>
              <a:rPr lang="en-US" sz="1600" dirty="0">
                <a:solidFill>
                  <a:srgbClr val="C00000"/>
                </a:solidFill>
              </a:rPr>
              <a:t>B</a:t>
            </a:r>
            <a:r>
              <a:rPr lang="vi-VN" sz="1600" dirty="0">
                <a:solidFill>
                  <a:srgbClr val="C00000"/>
                </a:solidFill>
              </a:rPr>
              <a:t>ảng mã diện ưu tiên</a:t>
            </a:r>
            <a:endParaRPr lang="en-US" sz="1600" dirty="0">
              <a:solidFill>
                <a:srgbClr val="C00000"/>
              </a:solidFill>
            </a:endParaRPr>
          </a:p>
        </p:txBody>
      </p:sp>
      <p:sp>
        <p:nvSpPr>
          <p:cNvPr id="26" name="Arrow: Right 25">
            <a:extLst>
              <a:ext uri="{FF2B5EF4-FFF2-40B4-BE49-F238E27FC236}">
                <a16:creationId xmlns:a16="http://schemas.microsoft.com/office/drawing/2014/main" id="{8DD676F2-9395-4E06-A72A-02F36EA5D97C}"/>
              </a:ext>
            </a:extLst>
          </p:cNvPr>
          <p:cNvSpPr/>
          <p:nvPr/>
        </p:nvSpPr>
        <p:spPr>
          <a:xfrm>
            <a:off x="7101145" y="5972182"/>
            <a:ext cx="328246" cy="207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45DC71-5506-4157-8EAA-FBCC95F87511}"/>
              </a:ext>
            </a:extLst>
          </p:cNvPr>
          <p:cNvSpPr txBox="1"/>
          <p:nvPr/>
        </p:nvSpPr>
        <p:spPr>
          <a:xfrm>
            <a:off x="7586133" y="5877912"/>
            <a:ext cx="4289778" cy="338554"/>
          </a:xfrm>
          <a:prstGeom prst="rect">
            <a:avLst/>
          </a:prstGeom>
          <a:noFill/>
        </p:spPr>
        <p:txBody>
          <a:bodyPr wrap="square">
            <a:spAutoFit/>
          </a:bodyPr>
          <a:lstStyle/>
          <a:p>
            <a:r>
              <a:rPr lang="vi-VN" sz="1600" dirty="0">
                <a:solidFill>
                  <a:srgbClr val="C00000"/>
                </a:solidFill>
              </a:rPr>
              <a:t>4. </a:t>
            </a:r>
            <a:r>
              <a:rPr lang="en-US" sz="1600" dirty="0">
                <a:solidFill>
                  <a:srgbClr val="C00000"/>
                </a:solidFill>
              </a:rPr>
              <a:t>B</a:t>
            </a:r>
            <a:r>
              <a:rPr lang="vi-VN" sz="1600" dirty="0">
                <a:solidFill>
                  <a:srgbClr val="C00000"/>
                </a:solidFill>
              </a:rPr>
              <a:t>ảng mã môn thi ngoại ngữ (bài thi số 3)</a:t>
            </a:r>
            <a:endParaRPr lang="en-US" sz="1600" dirty="0">
              <a:solidFill>
                <a:srgbClr val="C00000"/>
              </a:solidFill>
            </a:endParaRPr>
          </a:p>
        </p:txBody>
      </p:sp>
    </p:spTree>
    <p:extLst>
      <p:ext uri="{BB962C8B-B14F-4D97-AF65-F5344CB8AC3E}">
        <p14:creationId xmlns:p14="http://schemas.microsoft.com/office/powerpoint/2010/main" val="3006994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Times New Roman" panose="02020603050405020304" pitchFamily="18" charset="0"/>
                <a:ea typeface="+mj-ea"/>
                <a:cs typeface="Times New Roman" panose="02020603050405020304" pitchFamily="18" charset="0"/>
              </a:rPr>
              <a:t>PHẦN 2. Tiến trình thực hiện công việc theo thời gian</a:t>
            </a:r>
            <a:endParaRPr lang="vi-VN" sz="2400" b="1" dirty="0">
              <a:solidFill>
                <a:schemeClr val="bg1"/>
              </a:solidFill>
              <a:latin typeface="Times New Roman" panose="02020603050405020304" pitchFamily="18" charset="0"/>
              <a:ea typeface="+mj-ea"/>
              <a:cs typeface="Times New Roman" panose="02020603050405020304" pitchFamily="18" charset="0"/>
            </a:endParaRPr>
          </a:p>
        </p:txBody>
      </p:sp>
      <p:sp>
        <p:nvSpPr>
          <p:cNvPr id="2" name="Mũi tên: Phải Có Sọc 1">
            <a:extLst>
              <a:ext uri="{FF2B5EF4-FFF2-40B4-BE49-F238E27FC236}">
                <a16:creationId xmlns:a16="http://schemas.microsoft.com/office/drawing/2014/main" id="{2E9C7E73-0EB4-473E-B81D-CB598172696E}"/>
              </a:ext>
            </a:extLst>
          </p:cNvPr>
          <p:cNvSpPr/>
          <p:nvPr/>
        </p:nvSpPr>
        <p:spPr>
          <a:xfrm>
            <a:off x="590308" y="1090136"/>
            <a:ext cx="11123485" cy="908889"/>
          </a:xfrm>
          <a:prstGeom prst="striped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Times New Roman" panose="02020603050405020304" pitchFamily="18" charset="0"/>
                <a:cs typeface="Times New Roman" panose="02020603050405020304" pitchFamily="18" charset="0"/>
              </a:rPr>
              <a:t>6 giai đoạn</a:t>
            </a:r>
          </a:p>
        </p:txBody>
      </p:sp>
      <p:grpSp>
        <p:nvGrpSpPr>
          <p:cNvPr id="50" name="Group 49">
            <a:extLst>
              <a:ext uri="{FF2B5EF4-FFF2-40B4-BE49-F238E27FC236}">
                <a16:creationId xmlns:a16="http://schemas.microsoft.com/office/drawing/2014/main" id="{500DAABB-764C-0438-16F4-0015F10A8DAE}"/>
              </a:ext>
            </a:extLst>
          </p:cNvPr>
          <p:cNvGrpSpPr/>
          <p:nvPr/>
        </p:nvGrpSpPr>
        <p:grpSpPr>
          <a:xfrm>
            <a:off x="586634" y="2322874"/>
            <a:ext cx="11180468" cy="3967957"/>
            <a:chOff x="771829" y="2473349"/>
            <a:chExt cx="11180468" cy="3967957"/>
          </a:xfrm>
        </p:grpSpPr>
        <p:pic>
          <p:nvPicPr>
            <p:cNvPr id="44" name="Picture 43">
              <a:extLst>
                <a:ext uri="{FF2B5EF4-FFF2-40B4-BE49-F238E27FC236}">
                  <a16:creationId xmlns:a16="http://schemas.microsoft.com/office/drawing/2014/main" id="{3AAF2CAD-3B75-A869-C0AC-7A1F4FF6E550}"/>
                </a:ext>
              </a:extLst>
            </p:cNvPr>
            <p:cNvPicPr>
              <a:picLocks noChangeAspect="1"/>
            </p:cNvPicPr>
            <p:nvPr/>
          </p:nvPicPr>
          <p:blipFill>
            <a:blip r:embed="rId3"/>
            <a:stretch>
              <a:fillRect/>
            </a:stretch>
          </p:blipFill>
          <p:spPr>
            <a:xfrm>
              <a:off x="8535280" y="4894001"/>
              <a:ext cx="3417017" cy="961271"/>
            </a:xfrm>
            <a:prstGeom prst="rect">
              <a:avLst/>
            </a:prstGeom>
          </p:spPr>
        </p:pic>
        <p:pic>
          <p:nvPicPr>
            <p:cNvPr id="45" name="Picture 44">
              <a:extLst>
                <a:ext uri="{FF2B5EF4-FFF2-40B4-BE49-F238E27FC236}">
                  <a16:creationId xmlns:a16="http://schemas.microsoft.com/office/drawing/2014/main" id="{C6329774-33D6-EFCC-349D-B14B3DC6FE41}"/>
                </a:ext>
              </a:extLst>
            </p:cNvPr>
            <p:cNvPicPr>
              <a:picLocks noChangeAspect="1"/>
            </p:cNvPicPr>
            <p:nvPr/>
          </p:nvPicPr>
          <p:blipFill>
            <a:blip r:embed="rId3"/>
            <a:stretch>
              <a:fillRect/>
            </a:stretch>
          </p:blipFill>
          <p:spPr>
            <a:xfrm>
              <a:off x="4636395" y="4894001"/>
              <a:ext cx="3417017" cy="961271"/>
            </a:xfrm>
            <a:prstGeom prst="rect">
              <a:avLst/>
            </a:prstGeom>
          </p:spPr>
        </p:pic>
        <p:pic>
          <p:nvPicPr>
            <p:cNvPr id="46" name="Picture 45">
              <a:extLst>
                <a:ext uri="{FF2B5EF4-FFF2-40B4-BE49-F238E27FC236}">
                  <a16:creationId xmlns:a16="http://schemas.microsoft.com/office/drawing/2014/main" id="{6AA3AA50-0B14-EB37-75C3-98EFDD9E6411}"/>
                </a:ext>
              </a:extLst>
            </p:cNvPr>
            <p:cNvPicPr>
              <a:picLocks noChangeAspect="1"/>
            </p:cNvPicPr>
            <p:nvPr/>
          </p:nvPicPr>
          <p:blipFill>
            <a:blip r:embed="rId3"/>
            <a:stretch>
              <a:fillRect/>
            </a:stretch>
          </p:blipFill>
          <p:spPr>
            <a:xfrm>
              <a:off x="921334" y="4894001"/>
              <a:ext cx="3417017" cy="961271"/>
            </a:xfrm>
            <a:prstGeom prst="rect">
              <a:avLst/>
            </a:prstGeom>
          </p:spPr>
        </p:pic>
        <p:pic>
          <p:nvPicPr>
            <p:cNvPr id="43" name="Picture 42">
              <a:extLst>
                <a:ext uri="{FF2B5EF4-FFF2-40B4-BE49-F238E27FC236}">
                  <a16:creationId xmlns:a16="http://schemas.microsoft.com/office/drawing/2014/main" id="{BF811021-CC3B-EA7B-2861-B37CA2A56AA1}"/>
                </a:ext>
              </a:extLst>
            </p:cNvPr>
            <p:cNvPicPr>
              <a:picLocks noChangeAspect="1"/>
            </p:cNvPicPr>
            <p:nvPr/>
          </p:nvPicPr>
          <p:blipFill>
            <a:blip r:embed="rId3"/>
            <a:stretch>
              <a:fillRect/>
            </a:stretch>
          </p:blipFill>
          <p:spPr>
            <a:xfrm>
              <a:off x="8406030" y="2496119"/>
              <a:ext cx="3417017" cy="961271"/>
            </a:xfrm>
            <a:prstGeom prst="rect">
              <a:avLst/>
            </a:prstGeom>
          </p:spPr>
        </p:pic>
        <p:pic>
          <p:nvPicPr>
            <p:cNvPr id="42" name="Picture 41">
              <a:extLst>
                <a:ext uri="{FF2B5EF4-FFF2-40B4-BE49-F238E27FC236}">
                  <a16:creationId xmlns:a16="http://schemas.microsoft.com/office/drawing/2014/main" id="{0FA894B4-F908-F809-0AD6-E295CD1B20B5}"/>
                </a:ext>
              </a:extLst>
            </p:cNvPr>
            <p:cNvPicPr>
              <a:picLocks noChangeAspect="1"/>
            </p:cNvPicPr>
            <p:nvPr/>
          </p:nvPicPr>
          <p:blipFill>
            <a:blip r:embed="rId3"/>
            <a:stretch>
              <a:fillRect/>
            </a:stretch>
          </p:blipFill>
          <p:spPr>
            <a:xfrm>
              <a:off x="4507145" y="2496119"/>
              <a:ext cx="3417017" cy="961271"/>
            </a:xfrm>
            <a:prstGeom prst="rect">
              <a:avLst/>
            </a:prstGeom>
          </p:spPr>
        </p:pic>
        <p:pic>
          <p:nvPicPr>
            <p:cNvPr id="10" name="Picture 9">
              <a:extLst>
                <a:ext uri="{FF2B5EF4-FFF2-40B4-BE49-F238E27FC236}">
                  <a16:creationId xmlns:a16="http://schemas.microsoft.com/office/drawing/2014/main" id="{18CDA656-E3B3-A5CB-4B58-929A2F1182FC}"/>
                </a:ext>
              </a:extLst>
            </p:cNvPr>
            <p:cNvPicPr>
              <a:picLocks noChangeAspect="1"/>
            </p:cNvPicPr>
            <p:nvPr/>
          </p:nvPicPr>
          <p:blipFill>
            <a:blip r:embed="rId3"/>
            <a:stretch>
              <a:fillRect/>
            </a:stretch>
          </p:blipFill>
          <p:spPr>
            <a:xfrm>
              <a:off x="792084" y="2496119"/>
              <a:ext cx="3417017" cy="961271"/>
            </a:xfrm>
            <a:prstGeom prst="rect">
              <a:avLst/>
            </a:prstGeom>
          </p:spPr>
        </p:pic>
        <p:grpSp>
          <p:nvGrpSpPr>
            <p:cNvPr id="9" name="Group 8">
              <a:extLst>
                <a:ext uri="{FF2B5EF4-FFF2-40B4-BE49-F238E27FC236}">
                  <a16:creationId xmlns:a16="http://schemas.microsoft.com/office/drawing/2014/main" id="{8994546A-B440-42D7-A2BD-70BCF51E3600}"/>
                </a:ext>
              </a:extLst>
            </p:cNvPr>
            <p:cNvGrpSpPr/>
            <p:nvPr/>
          </p:nvGrpSpPr>
          <p:grpSpPr>
            <a:xfrm>
              <a:off x="771829" y="2473349"/>
              <a:ext cx="10480853" cy="3967957"/>
              <a:chOff x="780055" y="2473349"/>
              <a:chExt cx="10003798" cy="3967957"/>
            </a:xfrm>
          </p:grpSpPr>
          <p:sp>
            <p:nvSpPr>
              <p:cNvPr id="7" name="TextBox 6">
                <a:extLst>
                  <a:ext uri="{FF2B5EF4-FFF2-40B4-BE49-F238E27FC236}">
                    <a16:creationId xmlns:a16="http://schemas.microsoft.com/office/drawing/2014/main" id="{4D6DD77C-45A1-40C9-B47D-80CC7DFE180A}"/>
                  </a:ext>
                </a:extLst>
              </p:cNvPr>
              <p:cNvSpPr txBox="1"/>
              <p:nvPr/>
            </p:nvSpPr>
            <p:spPr>
              <a:xfrm>
                <a:off x="919431" y="2605386"/>
                <a:ext cx="2151570"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1</a:t>
                </a:r>
              </a:p>
            </p:txBody>
          </p:sp>
          <p:sp>
            <p:nvSpPr>
              <p:cNvPr id="8" name="TextBox 7">
                <a:extLst>
                  <a:ext uri="{FF2B5EF4-FFF2-40B4-BE49-F238E27FC236}">
                    <a16:creationId xmlns:a16="http://schemas.microsoft.com/office/drawing/2014/main" id="{1B6DAFB1-70AA-483F-8DB2-8934D1BE6D88}"/>
                  </a:ext>
                </a:extLst>
              </p:cNvPr>
              <p:cNvSpPr txBox="1"/>
              <p:nvPr/>
            </p:nvSpPr>
            <p:spPr>
              <a:xfrm>
                <a:off x="2506312" y="2473349"/>
                <a:ext cx="878762" cy="307777"/>
              </a:xfrm>
              <a:prstGeom prst="rect">
                <a:avLst/>
              </a:prstGeom>
              <a:noFill/>
            </p:spPr>
            <p:txBody>
              <a:bodyPr wrap="square" rtlCol="0">
                <a:spAutoFit/>
              </a:bodyPr>
              <a:lstStyle/>
              <a:p>
                <a:pPr algn="ctr"/>
                <a:r>
                  <a:rPr lang="en-US" sz="1400" b="1" dirty="0">
                    <a:solidFill>
                      <a:srgbClr val="D24726"/>
                    </a:solidFill>
                  </a:rPr>
                  <a:t>19/4</a:t>
                </a:r>
              </a:p>
            </p:txBody>
          </p:sp>
          <p:sp>
            <p:nvSpPr>
              <p:cNvPr id="11" name="TextBox 10">
                <a:extLst>
                  <a:ext uri="{FF2B5EF4-FFF2-40B4-BE49-F238E27FC236}">
                    <a16:creationId xmlns:a16="http://schemas.microsoft.com/office/drawing/2014/main" id="{D55189BC-F529-4B5F-AEE6-1686AA8D1684}"/>
                  </a:ext>
                </a:extLst>
              </p:cNvPr>
              <p:cNvSpPr txBox="1"/>
              <p:nvPr/>
            </p:nvSpPr>
            <p:spPr>
              <a:xfrm>
                <a:off x="900154" y="3314543"/>
                <a:ext cx="2151570" cy="369332"/>
              </a:xfrm>
              <a:prstGeom prst="rect">
                <a:avLst/>
              </a:prstGeom>
              <a:noFill/>
            </p:spPr>
            <p:txBody>
              <a:bodyPr wrap="square" rtlCol="0">
                <a:spAutoFit/>
              </a:bodyPr>
              <a:lstStyle/>
              <a:p>
                <a:pPr algn="ctr"/>
                <a:r>
                  <a:rPr lang="en-US" dirty="0">
                    <a:solidFill>
                      <a:srgbClr val="FF0000"/>
                    </a:solidFill>
                  </a:rPr>
                  <a:t>Chuẩn bị</a:t>
                </a:r>
              </a:p>
            </p:txBody>
          </p:sp>
          <p:sp>
            <p:nvSpPr>
              <p:cNvPr id="14" name="TextBox 13">
                <a:extLst>
                  <a:ext uri="{FF2B5EF4-FFF2-40B4-BE49-F238E27FC236}">
                    <a16:creationId xmlns:a16="http://schemas.microsoft.com/office/drawing/2014/main" id="{C5266185-4FCD-4E86-9BFF-060703C48CEB}"/>
                  </a:ext>
                </a:extLst>
              </p:cNvPr>
              <p:cNvSpPr txBox="1"/>
              <p:nvPr/>
            </p:nvSpPr>
            <p:spPr>
              <a:xfrm>
                <a:off x="4487290" y="2605386"/>
                <a:ext cx="2151570"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2</a:t>
                </a:r>
              </a:p>
            </p:txBody>
          </p:sp>
          <p:sp>
            <p:nvSpPr>
              <p:cNvPr id="15" name="TextBox 14">
                <a:extLst>
                  <a:ext uri="{FF2B5EF4-FFF2-40B4-BE49-F238E27FC236}">
                    <a16:creationId xmlns:a16="http://schemas.microsoft.com/office/drawing/2014/main" id="{40014676-EEBC-433D-AEC1-3DAE56CB38F4}"/>
                  </a:ext>
                </a:extLst>
              </p:cNvPr>
              <p:cNvSpPr txBox="1"/>
              <p:nvPr/>
            </p:nvSpPr>
            <p:spPr>
              <a:xfrm>
                <a:off x="6099944" y="2473349"/>
                <a:ext cx="878762" cy="307777"/>
              </a:xfrm>
              <a:prstGeom prst="rect">
                <a:avLst/>
              </a:prstGeom>
              <a:noFill/>
            </p:spPr>
            <p:txBody>
              <a:bodyPr wrap="square" rtlCol="0">
                <a:spAutoFit/>
              </a:bodyPr>
              <a:lstStyle/>
              <a:p>
                <a:pPr algn="ctr"/>
                <a:r>
                  <a:rPr lang="en-US" sz="1400" b="1" dirty="0">
                    <a:solidFill>
                      <a:srgbClr val="D24726"/>
                    </a:solidFill>
                  </a:rPr>
                  <a:t>05/5</a:t>
                </a:r>
              </a:p>
            </p:txBody>
          </p:sp>
          <p:sp>
            <p:nvSpPr>
              <p:cNvPr id="16" name="TextBox 15">
                <a:extLst>
                  <a:ext uri="{FF2B5EF4-FFF2-40B4-BE49-F238E27FC236}">
                    <a16:creationId xmlns:a16="http://schemas.microsoft.com/office/drawing/2014/main" id="{5385BB7E-FD35-41D2-A315-D6D7F9F2F581}"/>
                  </a:ext>
                </a:extLst>
              </p:cNvPr>
              <p:cNvSpPr txBox="1"/>
              <p:nvPr/>
            </p:nvSpPr>
            <p:spPr>
              <a:xfrm>
                <a:off x="4183318" y="3262751"/>
                <a:ext cx="2604301" cy="646331"/>
              </a:xfrm>
              <a:prstGeom prst="rect">
                <a:avLst/>
              </a:prstGeom>
              <a:noFill/>
            </p:spPr>
            <p:txBody>
              <a:bodyPr wrap="square" rtlCol="0">
                <a:spAutoFit/>
              </a:bodyPr>
              <a:lstStyle/>
              <a:p>
                <a:pPr algn="ctr"/>
                <a:r>
                  <a:rPr lang="en-US" sz="1800" dirty="0">
                    <a:solidFill>
                      <a:srgbClr val="FF0000"/>
                    </a:solidFill>
                  </a:rPr>
                  <a:t>Nộp hồ sơ</a:t>
                </a:r>
                <a:r>
                  <a:rPr lang="en-US" dirty="0">
                    <a:solidFill>
                      <a:srgbClr val="FF0000"/>
                    </a:solidFill>
                  </a:rPr>
                  <a:t> </a:t>
                </a:r>
                <a:r>
                  <a:rPr lang="en-US" dirty="0" err="1">
                    <a:solidFill>
                      <a:srgbClr val="FF0000"/>
                    </a:solidFill>
                  </a:rPr>
                  <a:t>ĐK</a:t>
                </a:r>
                <a:r>
                  <a:rPr lang="en-US" dirty="0">
                    <a:solidFill>
                      <a:srgbClr val="FF0000"/>
                    </a:solidFill>
                  </a:rPr>
                  <a:t> dự tuyển</a:t>
                </a:r>
                <a:br>
                  <a:rPr lang="en-US" sz="1800" dirty="0">
                    <a:solidFill>
                      <a:srgbClr val="FF0000"/>
                    </a:solidFill>
                  </a:rPr>
                </a:br>
                <a:r>
                  <a:rPr lang="en-US" sz="1800" dirty="0">
                    <a:solidFill>
                      <a:srgbClr val="FF0000"/>
                    </a:solidFill>
                  </a:rPr>
                  <a:t>cập nhật dữ liệu lần 1</a:t>
                </a:r>
              </a:p>
            </p:txBody>
          </p:sp>
          <p:sp>
            <p:nvSpPr>
              <p:cNvPr id="19" name="TextBox 18">
                <a:extLst>
                  <a:ext uri="{FF2B5EF4-FFF2-40B4-BE49-F238E27FC236}">
                    <a16:creationId xmlns:a16="http://schemas.microsoft.com/office/drawing/2014/main" id="{1D84171F-2705-4EE4-8396-86E7D9FE4A7A}"/>
                  </a:ext>
                </a:extLst>
              </p:cNvPr>
              <p:cNvSpPr txBox="1"/>
              <p:nvPr/>
            </p:nvSpPr>
            <p:spPr>
              <a:xfrm>
                <a:off x="8124443" y="2605386"/>
                <a:ext cx="2151570"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3</a:t>
                </a:r>
              </a:p>
            </p:txBody>
          </p:sp>
          <p:sp>
            <p:nvSpPr>
              <p:cNvPr id="20" name="TextBox 19">
                <a:extLst>
                  <a:ext uri="{FF2B5EF4-FFF2-40B4-BE49-F238E27FC236}">
                    <a16:creationId xmlns:a16="http://schemas.microsoft.com/office/drawing/2014/main" id="{466EC41D-3EC2-4981-A3D7-84E908DE6CC2}"/>
                  </a:ext>
                </a:extLst>
              </p:cNvPr>
              <p:cNvSpPr txBox="1"/>
              <p:nvPr/>
            </p:nvSpPr>
            <p:spPr>
              <a:xfrm>
                <a:off x="9759191" y="2473349"/>
                <a:ext cx="878762" cy="307777"/>
              </a:xfrm>
              <a:prstGeom prst="rect">
                <a:avLst/>
              </a:prstGeom>
              <a:noFill/>
            </p:spPr>
            <p:txBody>
              <a:bodyPr wrap="square" rtlCol="0">
                <a:spAutoFit/>
              </a:bodyPr>
              <a:lstStyle/>
              <a:p>
                <a:pPr algn="ctr"/>
                <a:r>
                  <a:rPr lang="en-US" sz="1400" b="1" dirty="0">
                    <a:solidFill>
                      <a:srgbClr val="D24726"/>
                    </a:solidFill>
                  </a:rPr>
                  <a:t>13/5</a:t>
                </a:r>
              </a:p>
            </p:txBody>
          </p:sp>
          <p:sp>
            <p:nvSpPr>
              <p:cNvPr id="21" name="TextBox 20">
                <a:extLst>
                  <a:ext uri="{FF2B5EF4-FFF2-40B4-BE49-F238E27FC236}">
                    <a16:creationId xmlns:a16="http://schemas.microsoft.com/office/drawing/2014/main" id="{981DEDC2-A9CD-480B-9BCD-0C42F6207C57}"/>
                  </a:ext>
                </a:extLst>
              </p:cNvPr>
              <p:cNvSpPr txBox="1"/>
              <p:nvPr/>
            </p:nvSpPr>
            <p:spPr>
              <a:xfrm>
                <a:off x="7778510" y="3231609"/>
                <a:ext cx="2604302" cy="646331"/>
              </a:xfrm>
              <a:prstGeom prst="rect">
                <a:avLst/>
              </a:prstGeom>
              <a:noFill/>
            </p:spPr>
            <p:txBody>
              <a:bodyPr wrap="square" rtlCol="0">
                <a:spAutoFit/>
              </a:bodyPr>
              <a:lstStyle/>
              <a:p>
                <a:pPr algn="ctr"/>
                <a:r>
                  <a:rPr lang="en-US" dirty="0">
                    <a:solidFill>
                      <a:srgbClr val="FF0000"/>
                    </a:solidFill>
                  </a:rPr>
                  <a:t>Thay đổi NV xét tuyển, BS kết xếp loại 2 mặt GD</a:t>
                </a:r>
              </a:p>
            </p:txBody>
          </p:sp>
          <p:sp>
            <p:nvSpPr>
              <p:cNvPr id="25" name="TextBox 24">
                <a:extLst>
                  <a:ext uri="{FF2B5EF4-FFF2-40B4-BE49-F238E27FC236}">
                    <a16:creationId xmlns:a16="http://schemas.microsoft.com/office/drawing/2014/main" id="{6FF3560A-82C8-4C0C-809F-03D0282029D0}"/>
                  </a:ext>
                </a:extLst>
              </p:cNvPr>
              <p:cNvSpPr txBox="1"/>
              <p:nvPr/>
            </p:nvSpPr>
            <p:spPr>
              <a:xfrm>
                <a:off x="2685885" y="4812197"/>
                <a:ext cx="878762" cy="307777"/>
              </a:xfrm>
              <a:prstGeom prst="rect">
                <a:avLst/>
              </a:prstGeom>
              <a:noFill/>
            </p:spPr>
            <p:txBody>
              <a:bodyPr wrap="square" rtlCol="0">
                <a:spAutoFit/>
              </a:bodyPr>
              <a:lstStyle/>
              <a:p>
                <a:pPr algn="ctr"/>
                <a:r>
                  <a:rPr lang="en-US" sz="1400" b="1" dirty="0">
                    <a:solidFill>
                      <a:srgbClr val="D24726"/>
                    </a:solidFill>
                  </a:rPr>
                  <a:t>03/6</a:t>
                </a:r>
              </a:p>
            </p:txBody>
          </p:sp>
          <p:sp>
            <p:nvSpPr>
              <p:cNvPr id="26" name="TextBox 25">
                <a:extLst>
                  <a:ext uri="{FF2B5EF4-FFF2-40B4-BE49-F238E27FC236}">
                    <a16:creationId xmlns:a16="http://schemas.microsoft.com/office/drawing/2014/main" id="{7B33AAAF-A163-4931-8C0D-38FEDB68DA50}"/>
                  </a:ext>
                </a:extLst>
              </p:cNvPr>
              <p:cNvSpPr txBox="1"/>
              <p:nvPr/>
            </p:nvSpPr>
            <p:spPr>
              <a:xfrm>
                <a:off x="780055" y="5706111"/>
                <a:ext cx="2382253" cy="646331"/>
              </a:xfrm>
              <a:prstGeom prst="rect">
                <a:avLst/>
              </a:prstGeom>
              <a:noFill/>
            </p:spPr>
            <p:txBody>
              <a:bodyPr wrap="square" rtlCol="0">
                <a:spAutoFit/>
              </a:bodyPr>
              <a:lstStyle/>
              <a:p>
                <a:pPr algn="ctr"/>
                <a:r>
                  <a:rPr lang="en-US" dirty="0">
                    <a:solidFill>
                      <a:srgbClr val="FF0000"/>
                    </a:solidFill>
                  </a:rPr>
                  <a:t>Công tác chuẩn bị </a:t>
                </a:r>
                <a:br>
                  <a:rPr lang="en-US" dirty="0">
                    <a:solidFill>
                      <a:srgbClr val="FF0000"/>
                    </a:solidFill>
                  </a:rPr>
                </a:br>
                <a:r>
                  <a:rPr lang="en-US" dirty="0">
                    <a:solidFill>
                      <a:srgbClr val="FF0000"/>
                    </a:solidFill>
                  </a:rPr>
                  <a:t>và tổ chức thi</a:t>
                </a:r>
              </a:p>
            </p:txBody>
          </p:sp>
          <p:sp>
            <p:nvSpPr>
              <p:cNvPr id="30" name="TextBox 29">
                <a:extLst>
                  <a:ext uri="{FF2B5EF4-FFF2-40B4-BE49-F238E27FC236}">
                    <a16:creationId xmlns:a16="http://schemas.microsoft.com/office/drawing/2014/main" id="{DDB34DE2-E816-4C00-B2F7-0B8107926B93}"/>
                  </a:ext>
                </a:extLst>
              </p:cNvPr>
              <p:cNvSpPr txBox="1"/>
              <p:nvPr/>
            </p:nvSpPr>
            <p:spPr>
              <a:xfrm>
                <a:off x="6129878" y="4812197"/>
                <a:ext cx="878762" cy="307777"/>
              </a:xfrm>
              <a:prstGeom prst="rect">
                <a:avLst/>
              </a:prstGeom>
              <a:noFill/>
            </p:spPr>
            <p:txBody>
              <a:bodyPr wrap="square" rtlCol="0">
                <a:spAutoFit/>
              </a:bodyPr>
              <a:lstStyle/>
              <a:p>
                <a:pPr algn="ctr"/>
                <a:r>
                  <a:rPr lang="en-US" sz="1400" b="1" dirty="0">
                    <a:solidFill>
                      <a:srgbClr val="D24726"/>
                    </a:solidFill>
                  </a:rPr>
                  <a:t>22/6</a:t>
                </a:r>
              </a:p>
            </p:txBody>
          </p:sp>
          <p:sp>
            <p:nvSpPr>
              <p:cNvPr id="31" name="TextBox 30">
                <a:extLst>
                  <a:ext uri="{FF2B5EF4-FFF2-40B4-BE49-F238E27FC236}">
                    <a16:creationId xmlns:a16="http://schemas.microsoft.com/office/drawing/2014/main" id="{F191E205-3BCF-400F-AFF7-FDF85183D656}"/>
                  </a:ext>
                </a:extLst>
              </p:cNvPr>
              <p:cNvSpPr txBox="1"/>
              <p:nvPr/>
            </p:nvSpPr>
            <p:spPr>
              <a:xfrm>
                <a:off x="4413581" y="5739722"/>
                <a:ext cx="2382253" cy="369332"/>
              </a:xfrm>
              <a:prstGeom prst="rect">
                <a:avLst/>
              </a:prstGeom>
              <a:noFill/>
            </p:spPr>
            <p:txBody>
              <a:bodyPr wrap="square" rtlCol="0">
                <a:spAutoFit/>
              </a:bodyPr>
              <a:lstStyle/>
              <a:p>
                <a:pPr algn="ctr"/>
                <a:r>
                  <a:rPr lang="en-US" dirty="0">
                    <a:solidFill>
                      <a:srgbClr val="FF0000"/>
                    </a:solidFill>
                  </a:rPr>
                  <a:t>Phúc khảo</a:t>
                </a:r>
              </a:p>
            </p:txBody>
          </p:sp>
          <p:sp>
            <p:nvSpPr>
              <p:cNvPr id="35" name="TextBox 34">
                <a:extLst>
                  <a:ext uri="{FF2B5EF4-FFF2-40B4-BE49-F238E27FC236}">
                    <a16:creationId xmlns:a16="http://schemas.microsoft.com/office/drawing/2014/main" id="{0DBF8DA6-F1D1-46DD-B176-AF1EEB4CEA30}"/>
                  </a:ext>
                </a:extLst>
              </p:cNvPr>
              <p:cNvSpPr txBox="1"/>
              <p:nvPr/>
            </p:nvSpPr>
            <p:spPr>
              <a:xfrm>
                <a:off x="9905091" y="4812197"/>
                <a:ext cx="878762" cy="307777"/>
              </a:xfrm>
              <a:prstGeom prst="rect">
                <a:avLst/>
              </a:prstGeom>
              <a:noFill/>
            </p:spPr>
            <p:txBody>
              <a:bodyPr wrap="square" rtlCol="0">
                <a:spAutoFit/>
              </a:bodyPr>
              <a:lstStyle/>
              <a:p>
                <a:pPr algn="ctr"/>
                <a:r>
                  <a:rPr lang="en-US" sz="1400" b="1" dirty="0">
                    <a:solidFill>
                      <a:srgbClr val="D24726"/>
                    </a:solidFill>
                  </a:rPr>
                  <a:t>24/6</a:t>
                </a:r>
              </a:p>
            </p:txBody>
          </p:sp>
          <p:sp>
            <p:nvSpPr>
              <p:cNvPr id="36" name="TextBox 35">
                <a:extLst>
                  <a:ext uri="{FF2B5EF4-FFF2-40B4-BE49-F238E27FC236}">
                    <a16:creationId xmlns:a16="http://schemas.microsoft.com/office/drawing/2014/main" id="{979C9BDA-5ABA-4F6A-AE86-914015842A31}"/>
                  </a:ext>
                </a:extLst>
              </p:cNvPr>
              <p:cNvSpPr txBox="1"/>
              <p:nvPr/>
            </p:nvSpPr>
            <p:spPr>
              <a:xfrm>
                <a:off x="7937852" y="5517976"/>
                <a:ext cx="2382253" cy="923330"/>
              </a:xfrm>
              <a:prstGeom prst="rect">
                <a:avLst/>
              </a:prstGeom>
              <a:noFill/>
            </p:spPr>
            <p:txBody>
              <a:bodyPr wrap="square" rtlCol="0">
                <a:spAutoFit/>
              </a:bodyPr>
              <a:lstStyle/>
              <a:p>
                <a:pPr algn="ctr"/>
                <a:r>
                  <a:rPr lang="en-US" dirty="0">
                    <a:solidFill>
                      <a:srgbClr val="FF0000"/>
                    </a:solidFill>
                  </a:rPr>
                  <a:t>Thay đổi thứ tự NV trường </a:t>
                </a:r>
                <a:r>
                  <a:rPr lang="en-US" dirty="0" err="1">
                    <a:solidFill>
                      <a:srgbClr val="FF0000"/>
                    </a:solidFill>
                  </a:rPr>
                  <a:t>THPT</a:t>
                </a:r>
                <a:br>
                  <a:rPr lang="en-US" dirty="0">
                    <a:solidFill>
                      <a:srgbClr val="FF0000"/>
                    </a:solidFill>
                  </a:rPr>
                </a:br>
                <a:r>
                  <a:rPr lang="en-US" dirty="0">
                    <a:solidFill>
                      <a:srgbClr val="FF0000"/>
                    </a:solidFill>
                  </a:rPr>
                  <a:t>chuyên Trần Phú</a:t>
                </a:r>
              </a:p>
            </p:txBody>
          </p:sp>
          <p:sp>
            <p:nvSpPr>
              <p:cNvPr id="37" name="TextBox 36">
                <a:extLst>
                  <a:ext uri="{FF2B5EF4-FFF2-40B4-BE49-F238E27FC236}">
                    <a16:creationId xmlns:a16="http://schemas.microsoft.com/office/drawing/2014/main" id="{CAC8D5D1-48C2-4A37-86E0-3D4AD02A13D9}"/>
                  </a:ext>
                </a:extLst>
              </p:cNvPr>
              <p:cNvSpPr txBox="1"/>
              <p:nvPr/>
            </p:nvSpPr>
            <p:spPr>
              <a:xfrm>
                <a:off x="4217650" y="2473349"/>
                <a:ext cx="878762" cy="307777"/>
              </a:xfrm>
              <a:prstGeom prst="rect">
                <a:avLst/>
              </a:prstGeom>
              <a:noFill/>
            </p:spPr>
            <p:txBody>
              <a:bodyPr wrap="square" rtlCol="0">
                <a:spAutoFit/>
              </a:bodyPr>
              <a:lstStyle/>
              <a:p>
                <a:r>
                  <a:rPr lang="en-US" sz="1400" b="1" dirty="0">
                    <a:solidFill>
                      <a:srgbClr val="D24726"/>
                    </a:solidFill>
                  </a:rPr>
                  <a:t>20/4</a:t>
                </a:r>
              </a:p>
            </p:txBody>
          </p:sp>
          <p:sp>
            <p:nvSpPr>
              <p:cNvPr id="38" name="TextBox 37">
                <a:extLst>
                  <a:ext uri="{FF2B5EF4-FFF2-40B4-BE49-F238E27FC236}">
                    <a16:creationId xmlns:a16="http://schemas.microsoft.com/office/drawing/2014/main" id="{D490EEF3-37AC-4B1E-BB9B-B47B238E57CA}"/>
                  </a:ext>
                </a:extLst>
              </p:cNvPr>
              <p:cNvSpPr txBox="1"/>
              <p:nvPr/>
            </p:nvSpPr>
            <p:spPr>
              <a:xfrm>
                <a:off x="7891320" y="2473349"/>
                <a:ext cx="878762" cy="307777"/>
              </a:xfrm>
              <a:prstGeom prst="rect">
                <a:avLst/>
              </a:prstGeom>
              <a:noFill/>
            </p:spPr>
            <p:txBody>
              <a:bodyPr wrap="square" rtlCol="0">
                <a:spAutoFit/>
              </a:bodyPr>
              <a:lstStyle/>
              <a:p>
                <a:r>
                  <a:rPr lang="en-US" sz="1400" b="1" dirty="0">
                    <a:solidFill>
                      <a:srgbClr val="D24726"/>
                    </a:solidFill>
                  </a:rPr>
                  <a:t>06/5</a:t>
                </a:r>
              </a:p>
            </p:txBody>
          </p:sp>
          <p:sp>
            <p:nvSpPr>
              <p:cNvPr id="39" name="TextBox 38">
                <a:extLst>
                  <a:ext uri="{FF2B5EF4-FFF2-40B4-BE49-F238E27FC236}">
                    <a16:creationId xmlns:a16="http://schemas.microsoft.com/office/drawing/2014/main" id="{ECDE6027-1A52-4692-AF1F-3167C4171640}"/>
                  </a:ext>
                </a:extLst>
              </p:cNvPr>
              <p:cNvSpPr txBox="1"/>
              <p:nvPr/>
            </p:nvSpPr>
            <p:spPr>
              <a:xfrm>
                <a:off x="888679" y="4812197"/>
                <a:ext cx="878762" cy="307777"/>
              </a:xfrm>
              <a:prstGeom prst="rect">
                <a:avLst/>
              </a:prstGeom>
              <a:noFill/>
            </p:spPr>
            <p:txBody>
              <a:bodyPr wrap="square" rtlCol="0">
                <a:spAutoFit/>
              </a:bodyPr>
              <a:lstStyle/>
              <a:p>
                <a:r>
                  <a:rPr lang="en-US" sz="1400" b="1" dirty="0">
                    <a:solidFill>
                      <a:srgbClr val="D24726"/>
                    </a:solidFill>
                  </a:rPr>
                  <a:t>16/5</a:t>
                </a:r>
              </a:p>
            </p:txBody>
          </p:sp>
          <p:sp>
            <p:nvSpPr>
              <p:cNvPr id="40" name="TextBox 39">
                <a:extLst>
                  <a:ext uri="{FF2B5EF4-FFF2-40B4-BE49-F238E27FC236}">
                    <a16:creationId xmlns:a16="http://schemas.microsoft.com/office/drawing/2014/main" id="{61932D30-AF58-4F78-A614-6A7A641E0583}"/>
                  </a:ext>
                </a:extLst>
              </p:cNvPr>
              <p:cNvSpPr txBox="1"/>
              <p:nvPr/>
            </p:nvSpPr>
            <p:spPr>
              <a:xfrm>
                <a:off x="4399455" y="4812197"/>
                <a:ext cx="878762" cy="307777"/>
              </a:xfrm>
              <a:prstGeom prst="rect">
                <a:avLst/>
              </a:prstGeom>
              <a:noFill/>
            </p:spPr>
            <p:txBody>
              <a:bodyPr wrap="square" rtlCol="0">
                <a:spAutoFit/>
              </a:bodyPr>
              <a:lstStyle/>
              <a:p>
                <a:r>
                  <a:rPr lang="en-US" sz="1400" b="1" dirty="0">
                    <a:solidFill>
                      <a:srgbClr val="D24726"/>
                    </a:solidFill>
                  </a:rPr>
                  <a:t>18/6</a:t>
                </a:r>
              </a:p>
            </p:txBody>
          </p:sp>
          <p:sp>
            <p:nvSpPr>
              <p:cNvPr id="41" name="TextBox 40">
                <a:extLst>
                  <a:ext uri="{FF2B5EF4-FFF2-40B4-BE49-F238E27FC236}">
                    <a16:creationId xmlns:a16="http://schemas.microsoft.com/office/drawing/2014/main" id="{4E8A6EBF-970D-4AD8-B2DB-2EE43470BCF1}"/>
                  </a:ext>
                </a:extLst>
              </p:cNvPr>
              <p:cNvSpPr txBox="1"/>
              <p:nvPr/>
            </p:nvSpPr>
            <p:spPr>
              <a:xfrm>
                <a:off x="8090018" y="4812197"/>
                <a:ext cx="878762" cy="307777"/>
              </a:xfrm>
              <a:prstGeom prst="rect">
                <a:avLst/>
              </a:prstGeom>
              <a:noFill/>
            </p:spPr>
            <p:txBody>
              <a:bodyPr wrap="square" rtlCol="0">
                <a:spAutoFit/>
              </a:bodyPr>
              <a:lstStyle/>
              <a:p>
                <a:r>
                  <a:rPr lang="en-US" sz="1400" b="1" dirty="0">
                    <a:solidFill>
                      <a:srgbClr val="D24726"/>
                    </a:solidFill>
                  </a:rPr>
                  <a:t>23/6</a:t>
                </a:r>
              </a:p>
            </p:txBody>
          </p:sp>
        </p:grpSp>
        <p:sp>
          <p:nvSpPr>
            <p:cNvPr id="47" name="TextBox 46">
              <a:extLst>
                <a:ext uri="{FF2B5EF4-FFF2-40B4-BE49-F238E27FC236}">
                  <a16:creationId xmlns:a16="http://schemas.microsoft.com/office/drawing/2014/main" id="{5F6CD25A-DBA5-338A-4068-E5194766252C}"/>
                </a:ext>
              </a:extLst>
            </p:cNvPr>
            <p:cNvSpPr txBox="1"/>
            <p:nvPr/>
          </p:nvSpPr>
          <p:spPr>
            <a:xfrm>
              <a:off x="954501" y="4991698"/>
              <a:ext cx="2254172"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4</a:t>
              </a:r>
            </a:p>
          </p:txBody>
        </p:sp>
        <p:sp>
          <p:nvSpPr>
            <p:cNvPr id="48" name="TextBox 47">
              <a:extLst>
                <a:ext uri="{FF2B5EF4-FFF2-40B4-BE49-F238E27FC236}">
                  <a16:creationId xmlns:a16="http://schemas.microsoft.com/office/drawing/2014/main" id="{102A42E2-D550-E680-305B-BB4E53462A60}"/>
                </a:ext>
              </a:extLst>
            </p:cNvPr>
            <p:cNvSpPr txBox="1"/>
            <p:nvPr/>
          </p:nvSpPr>
          <p:spPr>
            <a:xfrm>
              <a:off x="4692500" y="4991698"/>
              <a:ext cx="2254172"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5</a:t>
              </a:r>
            </a:p>
          </p:txBody>
        </p:sp>
        <p:sp>
          <p:nvSpPr>
            <p:cNvPr id="49" name="TextBox 48">
              <a:extLst>
                <a:ext uri="{FF2B5EF4-FFF2-40B4-BE49-F238E27FC236}">
                  <a16:creationId xmlns:a16="http://schemas.microsoft.com/office/drawing/2014/main" id="{71C61114-885C-1B83-16B9-65EA1AF28F42}"/>
                </a:ext>
              </a:extLst>
            </p:cNvPr>
            <p:cNvSpPr txBox="1"/>
            <p:nvPr/>
          </p:nvSpPr>
          <p:spPr>
            <a:xfrm>
              <a:off x="8503097" y="4991698"/>
              <a:ext cx="2254172"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6</a:t>
              </a:r>
            </a:p>
          </p:txBody>
        </p:sp>
      </p:grpSp>
    </p:spTree>
    <p:extLst>
      <p:ext uri="{BB962C8B-B14F-4D97-AF65-F5344CB8AC3E}">
        <p14:creationId xmlns:p14="http://schemas.microsoft.com/office/powerpoint/2010/main" val="159879464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371475" y="169863"/>
            <a:ext cx="9707563" cy="461665"/>
          </a:xfrm>
          <a:prstGeom prst="rect">
            <a:avLst/>
          </a:prstGeom>
        </p:spPr>
        <p:txBody>
          <a:bodyPr>
            <a:spAutoFit/>
          </a:bodyPr>
          <a:lstStyle/>
          <a:p>
            <a:pPr>
              <a:buFont typeface="Wingdings" panose="05000000000000000000" pitchFamily="2" charset="2"/>
              <a:buNone/>
              <a:defRPr/>
            </a:pPr>
            <a:r>
              <a:rPr lang="en-US" sz="2400" b="1" dirty="0">
                <a:solidFill>
                  <a:schemeClr val="bg1"/>
                </a:solidFill>
                <a:latin typeface="Times New Roman" panose="02020603050405020304" pitchFamily="18" charset="0"/>
                <a:ea typeface="+mj-ea"/>
                <a:cs typeface="Times New Roman" panose="02020603050405020304" pitchFamily="18" charset="0"/>
              </a:rPr>
              <a:t>PHẦN 2. Tiến trình thực hiện công việc theo thời gian</a:t>
            </a:r>
            <a:endParaRPr lang="vi-VN" sz="2400" b="1" dirty="0">
              <a:solidFill>
                <a:schemeClr val="bg1"/>
              </a:solidFill>
              <a:latin typeface="Times New Roman" panose="02020603050405020304" pitchFamily="18" charset="0"/>
              <a:ea typeface="+mj-ea"/>
              <a:cs typeface="Times New Roman" panose="02020603050405020304" pitchFamily="18" charset="0"/>
            </a:endParaRPr>
          </a:p>
        </p:txBody>
      </p:sp>
      <p:sp>
        <p:nvSpPr>
          <p:cNvPr id="42" name="Rectangle 3">
            <a:extLst>
              <a:ext uri="{FF2B5EF4-FFF2-40B4-BE49-F238E27FC236}">
                <a16:creationId xmlns:a16="http://schemas.microsoft.com/office/drawing/2014/main" id="{C4973B2C-6848-4018-AE29-D126443F7895}"/>
              </a:ext>
            </a:extLst>
          </p:cNvPr>
          <p:cNvSpPr txBox="1">
            <a:spLocks noChangeArrowheads="1"/>
          </p:cNvSpPr>
          <p:nvPr/>
        </p:nvSpPr>
        <p:spPr>
          <a:xfrm>
            <a:off x="519441" y="2222631"/>
            <a:ext cx="11153118" cy="436192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fontAlgn="auto">
              <a:lnSpc>
                <a:spcPct val="110000"/>
              </a:lnSpc>
              <a:spcBef>
                <a:spcPts val="600"/>
              </a:spcBef>
              <a:spcAft>
                <a:spcPts val="0"/>
              </a:spcAft>
              <a:buNone/>
            </a:pPr>
            <a:r>
              <a:rPr lang="en-US" altLang="vi-VN" sz="2400" b="1" dirty="0">
                <a:solidFill>
                  <a:srgbClr val="000099"/>
                </a:solidFill>
                <a:latin typeface="Times New Roman" panose="02020603050405020304" pitchFamily="18" charset="0"/>
                <a:cs typeface="Times New Roman" panose="02020603050405020304" pitchFamily="18" charset="0"/>
              </a:rPr>
              <a:t>I. Nhà trường n</a:t>
            </a:r>
            <a:r>
              <a:rPr lang="vi-VN" altLang="vi-VN" sz="2400" b="1" dirty="0">
                <a:solidFill>
                  <a:srgbClr val="000099"/>
                </a:solidFill>
                <a:latin typeface="Times New Roman" panose="02020603050405020304" pitchFamily="18" charset="0"/>
                <a:cs typeface="Times New Roman" panose="02020603050405020304" pitchFamily="18" charset="0"/>
              </a:rPr>
              <a:t>iêm yết</a:t>
            </a:r>
            <a:r>
              <a:rPr lang="en-US" altLang="vi-VN" sz="2400" b="1" dirty="0">
                <a:solidFill>
                  <a:srgbClr val="000099"/>
                </a:solidFill>
                <a:latin typeface="Times New Roman" panose="02020603050405020304" pitchFamily="18" charset="0"/>
                <a:cs typeface="Times New Roman" panose="02020603050405020304" pitchFamily="18" charset="0"/>
              </a:rPr>
              <a:t> trên bảng tin:</a:t>
            </a:r>
          </a:p>
          <a:p>
            <a:pPr marL="811213" indent="-514350" algn="just" fontAlgn="auto">
              <a:lnSpc>
                <a:spcPct val="110000"/>
              </a:lnSpc>
              <a:spcBef>
                <a:spcPts val="600"/>
              </a:spcBef>
              <a:spcAft>
                <a:spcPts val="0"/>
              </a:spcAft>
              <a:buFont typeface="+mj-lt"/>
              <a:buAutoNum type="arabicPeriod"/>
            </a:pPr>
            <a:r>
              <a:rPr lang="en-US" altLang="vi-VN" sz="2400" dirty="0">
                <a:solidFill>
                  <a:srgbClr val="000099"/>
                </a:solidFill>
                <a:latin typeface="Times New Roman" panose="02020603050405020304" pitchFamily="18" charset="0"/>
                <a:cs typeface="Times New Roman" panose="02020603050405020304" pitchFamily="18" charset="0"/>
              </a:rPr>
              <a:t>C</a:t>
            </a:r>
            <a:r>
              <a:rPr lang="vi-VN" altLang="vi-VN" sz="2400" dirty="0">
                <a:solidFill>
                  <a:srgbClr val="000099"/>
                </a:solidFill>
                <a:latin typeface="Times New Roman" panose="02020603050405020304" pitchFamily="18" charset="0"/>
                <a:cs typeface="Times New Roman" panose="02020603050405020304" pitchFamily="18" charset="0"/>
              </a:rPr>
              <a:t>hỉ tiêu tuyển sinh các trường THPT</a:t>
            </a:r>
          </a:p>
          <a:p>
            <a:pPr marL="811213" indent="-514350" algn="just" fontAlgn="auto">
              <a:lnSpc>
                <a:spcPct val="110000"/>
              </a:lnSpc>
              <a:spcBef>
                <a:spcPts val="600"/>
              </a:spcBef>
              <a:spcAft>
                <a:spcPts val="0"/>
              </a:spcAft>
              <a:buFont typeface="+mj-lt"/>
              <a:buAutoNum type="arabicPeriod"/>
            </a:pPr>
            <a:r>
              <a:rPr lang="vi-VN" altLang="vi-VN" sz="2400" dirty="0">
                <a:solidFill>
                  <a:srgbClr val="000099"/>
                </a:solidFill>
                <a:latin typeface="Times New Roman" panose="02020603050405020304" pitchFamily="18" charset="0"/>
                <a:cs typeface="Times New Roman" panose="02020603050405020304" pitchFamily="18" charset="0"/>
              </a:rPr>
              <a:t>Danh mục các cuộc thi thuộc diện tuyển thẳng</a:t>
            </a:r>
          </a:p>
          <a:p>
            <a:pPr marL="811213" indent="-514350" algn="just" fontAlgn="auto">
              <a:lnSpc>
                <a:spcPct val="110000"/>
              </a:lnSpc>
              <a:spcBef>
                <a:spcPts val="600"/>
              </a:spcBef>
              <a:spcAft>
                <a:spcPts val="0"/>
              </a:spcAft>
              <a:buFont typeface="+mj-lt"/>
              <a:buAutoNum type="arabicPeriod"/>
            </a:pPr>
            <a:r>
              <a:rPr lang="en-US" altLang="vi-VN" sz="2400" dirty="0">
                <a:solidFill>
                  <a:srgbClr val="000099"/>
                </a:solidFill>
                <a:latin typeface="Times New Roman" panose="02020603050405020304" pitchFamily="18" charset="0"/>
                <a:cs typeface="Times New Roman" panose="02020603050405020304" pitchFamily="18" charset="0"/>
              </a:rPr>
              <a:t>B</a:t>
            </a:r>
            <a:r>
              <a:rPr lang="vi-VN" altLang="vi-VN" sz="2400" dirty="0">
                <a:solidFill>
                  <a:srgbClr val="000099"/>
                </a:solidFill>
                <a:latin typeface="Times New Roman" panose="02020603050405020304" pitchFamily="18" charset="0"/>
                <a:cs typeface="Times New Roman" panose="02020603050405020304" pitchFamily="18" charset="0"/>
              </a:rPr>
              <a:t>ảng mã các trường THCS, </a:t>
            </a:r>
            <a:r>
              <a:rPr lang="en-US" altLang="vi-VN" sz="2400" dirty="0">
                <a:solidFill>
                  <a:srgbClr val="000099"/>
                </a:solidFill>
                <a:latin typeface="Times New Roman" panose="02020603050405020304" pitchFamily="18" charset="0"/>
                <a:cs typeface="Times New Roman" panose="02020603050405020304" pitchFamily="18" charset="0"/>
              </a:rPr>
              <a:t>D</a:t>
            </a:r>
            <a:r>
              <a:rPr lang="vi-VN" altLang="vi-VN" sz="2400" dirty="0">
                <a:solidFill>
                  <a:srgbClr val="000099"/>
                </a:solidFill>
                <a:latin typeface="Times New Roman" panose="02020603050405020304" pitchFamily="18" charset="0"/>
                <a:cs typeface="Times New Roman" panose="02020603050405020304" pitchFamily="18" charset="0"/>
              </a:rPr>
              <a:t>anh mục nguyện vọng và </a:t>
            </a:r>
            <a:r>
              <a:rPr lang="en-US" altLang="vi-VN" sz="2400" dirty="0">
                <a:solidFill>
                  <a:srgbClr val="000099"/>
                </a:solidFill>
                <a:latin typeface="Times New Roman" panose="02020603050405020304" pitchFamily="18" charset="0"/>
                <a:cs typeface="Times New Roman" panose="02020603050405020304" pitchFamily="18" charset="0"/>
              </a:rPr>
              <a:t>D</a:t>
            </a:r>
            <a:r>
              <a:rPr lang="vi-VN" altLang="vi-VN" sz="2400" dirty="0">
                <a:solidFill>
                  <a:srgbClr val="000099"/>
                </a:solidFill>
                <a:latin typeface="Times New Roman" panose="02020603050405020304" pitchFamily="18" charset="0"/>
                <a:cs typeface="Times New Roman" panose="02020603050405020304" pitchFamily="18" charset="0"/>
              </a:rPr>
              <a:t>anh mục các diện được hưởng chế độ ưu tiên, khuyến khích.</a:t>
            </a:r>
            <a:endParaRPr lang="en-US" altLang="vi-VN" sz="2400" dirty="0">
              <a:solidFill>
                <a:srgbClr val="000099"/>
              </a:solidFill>
              <a:latin typeface="Times New Roman" panose="02020603050405020304" pitchFamily="18" charset="0"/>
              <a:cs typeface="Times New Roman" panose="02020603050405020304" pitchFamily="18" charset="0"/>
            </a:endParaRPr>
          </a:p>
          <a:p>
            <a:pPr marL="811213" indent="-514350" algn="just" fontAlgn="auto">
              <a:lnSpc>
                <a:spcPct val="110000"/>
              </a:lnSpc>
              <a:spcBef>
                <a:spcPts val="600"/>
              </a:spcBef>
              <a:spcAft>
                <a:spcPts val="0"/>
              </a:spcAft>
              <a:buFont typeface="+mj-lt"/>
              <a:buAutoNum type="arabicPeriod"/>
            </a:pPr>
            <a:r>
              <a:rPr lang="en-US" altLang="vi-VN" sz="2400" dirty="0">
                <a:solidFill>
                  <a:srgbClr val="000099"/>
                </a:solidFill>
                <a:latin typeface="Times New Roman" panose="02020603050405020304" pitchFamily="18" charset="0"/>
                <a:cs typeface="Times New Roman" panose="02020603050405020304" pitchFamily="18" charset="0"/>
              </a:rPr>
              <a:t>Tiếp nhận phần mềm (thông qua hệ thống email của các đơn vị).</a:t>
            </a:r>
          </a:p>
          <a:p>
            <a:pPr marL="0" indent="0" algn="just" fontAlgn="auto">
              <a:lnSpc>
                <a:spcPct val="110000"/>
              </a:lnSpc>
              <a:spcBef>
                <a:spcPts val="600"/>
              </a:spcBef>
              <a:spcAft>
                <a:spcPts val="0"/>
              </a:spcAft>
              <a:buNone/>
            </a:pPr>
            <a:r>
              <a:rPr lang="en-US" altLang="vi-VN" sz="2400" b="1" dirty="0">
                <a:solidFill>
                  <a:srgbClr val="000099"/>
                </a:solidFill>
                <a:latin typeface="Times New Roman" panose="02020603050405020304" pitchFamily="18" charset="0"/>
                <a:cs typeface="Times New Roman" panose="02020603050405020304" pitchFamily="18" charset="0"/>
              </a:rPr>
              <a:t>II. Chuẩn bị cơ sở vật chất </a:t>
            </a:r>
            <a:r>
              <a:rPr lang="en-US" altLang="vi-VN" sz="2400" dirty="0">
                <a:solidFill>
                  <a:srgbClr val="000099"/>
                </a:solidFill>
                <a:latin typeface="Times New Roman" panose="02020603050405020304" pitchFamily="18" charset="0"/>
                <a:cs typeface="Times New Roman" panose="02020603050405020304" pitchFamily="18" charset="0"/>
              </a:rPr>
              <a:t>(máy tính, máy in) kết nối mạng Internet</a:t>
            </a:r>
          </a:p>
          <a:p>
            <a:pPr marL="0" indent="0" algn="just" fontAlgn="auto">
              <a:lnSpc>
                <a:spcPct val="110000"/>
              </a:lnSpc>
              <a:spcBef>
                <a:spcPts val="600"/>
              </a:spcBef>
              <a:spcAft>
                <a:spcPts val="0"/>
              </a:spcAft>
              <a:buNone/>
            </a:pPr>
            <a:r>
              <a:rPr lang="en-US" altLang="vi-VN" sz="2400" dirty="0">
                <a:solidFill>
                  <a:srgbClr val="000099"/>
                </a:solidFill>
                <a:latin typeface="Times New Roman" panose="02020603050405020304" pitchFamily="18" charset="0"/>
                <a:cs typeface="Times New Roman" panose="02020603050405020304" pitchFamily="18" charset="0"/>
              </a:rPr>
              <a:t>	</a:t>
            </a:r>
            <a:r>
              <a:rPr lang="en-US" altLang="vi-VN" sz="2400" i="1" dirty="0">
                <a:solidFill>
                  <a:srgbClr val="000099"/>
                </a:solidFill>
                <a:latin typeface="Times New Roman" panose="02020603050405020304" pitchFamily="18" charset="0"/>
                <a:cs typeface="Times New Roman" panose="02020603050405020304" pitchFamily="18" charset="0"/>
              </a:rPr>
              <a:t>Nhập thử dữ liệu</a:t>
            </a:r>
          </a:p>
          <a:p>
            <a:pPr marL="0" indent="0" algn="just" fontAlgn="auto">
              <a:lnSpc>
                <a:spcPct val="110000"/>
              </a:lnSpc>
              <a:spcBef>
                <a:spcPts val="600"/>
              </a:spcBef>
              <a:spcAft>
                <a:spcPts val="0"/>
              </a:spcAft>
              <a:buNone/>
            </a:pPr>
            <a:r>
              <a:rPr lang="en-US" altLang="vi-VN" sz="2400" b="1" dirty="0">
                <a:solidFill>
                  <a:srgbClr val="000099"/>
                </a:solidFill>
                <a:latin typeface="Times New Roman" panose="02020603050405020304" pitchFamily="18" charset="0"/>
                <a:cs typeface="Times New Roman" panose="02020603050405020304" pitchFamily="18" charset="0"/>
              </a:rPr>
              <a:t>III. Chuẩn bị đơn phát hành cho học sinh.</a:t>
            </a:r>
          </a:p>
        </p:txBody>
      </p:sp>
      <p:cxnSp>
        <p:nvCxnSpPr>
          <p:cNvPr id="3" name="Straight Connector 2">
            <a:extLst>
              <a:ext uri="{FF2B5EF4-FFF2-40B4-BE49-F238E27FC236}">
                <a16:creationId xmlns:a16="http://schemas.microsoft.com/office/drawing/2014/main" id="{7EB961E7-3412-47D9-8625-DF47EC5D253D}"/>
              </a:ext>
            </a:extLst>
          </p:cNvPr>
          <p:cNvCxnSpPr/>
          <p:nvPr/>
        </p:nvCxnSpPr>
        <p:spPr>
          <a:xfrm>
            <a:off x="371475" y="2193561"/>
            <a:ext cx="113557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84621B29-334A-1FE3-14D2-E47E40C49718}"/>
              </a:ext>
            </a:extLst>
          </p:cNvPr>
          <p:cNvGrpSpPr/>
          <p:nvPr/>
        </p:nvGrpSpPr>
        <p:grpSpPr>
          <a:xfrm>
            <a:off x="371475" y="1032295"/>
            <a:ext cx="6083838" cy="984041"/>
            <a:chOff x="606889" y="1026510"/>
            <a:chExt cx="6083838" cy="984041"/>
          </a:xfrm>
        </p:grpSpPr>
        <p:pic>
          <p:nvPicPr>
            <p:cNvPr id="12" name="Picture 11">
              <a:extLst>
                <a:ext uri="{FF2B5EF4-FFF2-40B4-BE49-F238E27FC236}">
                  <a16:creationId xmlns:a16="http://schemas.microsoft.com/office/drawing/2014/main" id="{0845026C-B3C3-3507-07BB-04889ADF42B9}"/>
                </a:ext>
              </a:extLst>
            </p:cNvPr>
            <p:cNvPicPr>
              <a:picLocks noChangeAspect="1"/>
            </p:cNvPicPr>
            <p:nvPr/>
          </p:nvPicPr>
          <p:blipFill>
            <a:blip r:embed="rId3"/>
            <a:stretch>
              <a:fillRect/>
            </a:stretch>
          </p:blipFill>
          <p:spPr>
            <a:xfrm>
              <a:off x="606889" y="1049280"/>
              <a:ext cx="3417017" cy="961271"/>
            </a:xfrm>
            <a:prstGeom prst="rect">
              <a:avLst/>
            </a:prstGeom>
          </p:spPr>
        </p:pic>
        <p:sp>
          <p:nvSpPr>
            <p:cNvPr id="13" name="TextBox 12">
              <a:extLst>
                <a:ext uri="{FF2B5EF4-FFF2-40B4-BE49-F238E27FC236}">
                  <a16:creationId xmlns:a16="http://schemas.microsoft.com/office/drawing/2014/main" id="{CF73538F-266B-DBD8-3C6F-715EFFAC6955}"/>
                </a:ext>
              </a:extLst>
            </p:cNvPr>
            <p:cNvSpPr txBox="1"/>
            <p:nvPr/>
          </p:nvSpPr>
          <p:spPr>
            <a:xfrm>
              <a:off x="732656" y="1112247"/>
              <a:ext cx="2254173" cy="338554"/>
            </a:xfrm>
            <a:prstGeom prst="rect">
              <a:avLst/>
            </a:prstGeom>
            <a:noFill/>
          </p:spPr>
          <p:txBody>
            <a:bodyPr wrap="square" rtlCol="0">
              <a:spAutoFit/>
            </a:bodyPr>
            <a:lstStyle/>
            <a:p>
              <a:pPr algn="ctr"/>
              <a:r>
                <a:rPr lang="en-US" sz="1600" b="1" dirty="0">
                  <a:solidFill>
                    <a:srgbClr val="000099"/>
                  </a:solidFill>
                  <a:latin typeface="Times New Roman" panose="02020603050405020304" pitchFamily="18" charset="0"/>
                  <a:cs typeface="Times New Roman" panose="02020603050405020304" pitchFamily="18" charset="0"/>
                </a:rPr>
                <a:t>GIAI ĐOẠN 1</a:t>
              </a:r>
            </a:p>
          </p:txBody>
        </p:sp>
        <p:sp>
          <p:nvSpPr>
            <p:cNvPr id="14" name="TextBox 13">
              <a:extLst>
                <a:ext uri="{FF2B5EF4-FFF2-40B4-BE49-F238E27FC236}">
                  <a16:creationId xmlns:a16="http://schemas.microsoft.com/office/drawing/2014/main" id="{21A3BE7C-F20F-4A5B-E386-6B342B945219}"/>
                </a:ext>
              </a:extLst>
            </p:cNvPr>
            <p:cNvSpPr txBox="1"/>
            <p:nvPr/>
          </p:nvSpPr>
          <p:spPr>
            <a:xfrm>
              <a:off x="2395212" y="1026510"/>
              <a:ext cx="920668" cy="307777"/>
            </a:xfrm>
            <a:prstGeom prst="rect">
              <a:avLst/>
            </a:prstGeom>
            <a:noFill/>
          </p:spPr>
          <p:txBody>
            <a:bodyPr wrap="square" rtlCol="0">
              <a:spAutoFit/>
            </a:bodyPr>
            <a:lstStyle/>
            <a:p>
              <a:pPr algn="ctr"/>
              <a:r>
                <a:rPr lang="en-US" sz="1400" b="1" dirty="0">
                  <a:solidFill>
                    <a:srgbClr val="D24726"/>
                  </a:solidFill>
                </a:rPr>
                <a:t>19/4</a:t>
              </a:r>
            </a:p>
          </p:txBody>
        </p:sp>
        <p:sp>
          <p:nvSpPr>
            <p:cNvPr id="15" name="TextBox 14">
              <a:extLst>
                <a:ext uri="{FF2B5EF4-FFF2-40B4-BE49-F238E27FC236}">
                  <a16:creationId xmlns:a16="http://schemas.microsoft.com/office/drawing/2014/main" id="{7A26D3ED-B34D-6017-4FDD-A5D847DEF503}"/>
                </a:ext>
              </a:extLst>
            </p:cNvPr>
            <p:cNvSpPr txBox="1"/>
            <p:nvPr/>
          </p:nvSpPr>
          <p:spPr>
            <a:xfrm>
              <a:off x="4436554" y="1218537"/>
              <a:ext cx="2254173" cy="461665"/>
            </a:xfrm>
            <a:prstGeom prst="rect">
              <a:avLst/>
            </a:prstGeom>
            <a:noFill/>
          </p:spPr>
          <p:txBody>
            <a:bodyPr wrap="square" rtlCol="0">
              <a:spAutoFit/>
            </a:bodyPr>
            <a:lstStyle/>
            <a:p>
              <a:pPr algn="ctr"/>
              <a:r>
                <a:rPr lang="en-US" sz="2400" b="1" dirty="0">
                  <a:solidFill>
                    <a:srgbClr val="FF0000"/>
                  </a:solidFill>
                </a:rPr>
                <a:t>Chuẩn bị</a:t>
              </a:r>
            </a:p>
          </p:txBody>
        </p:sp>
      </p:grpSp>
    </p:spTree>
    <p:extLst>
      <p:ext uri="{BB962C8B-B14F-4D97-AF65-F5344CB8AC3E}">
        <p14:creationId xmlns:p14="http://schemas.microsoft.com/office/powerpoint/2010/main" val="3184260996"/>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5771</Words>
  <Application>Microsoft Office PowerPoint</Application>
  <PresentationFormat>Widescreen</PresentationFormat>
  <Paragraphs>623</Paragraphs>
  <Slides>37</Slides>
  <Notes>29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37</vt:i4>
      </vt:variant>
    </vt:vector>
  </HeadingPairs>
  <TitlesOfParts>
    <vt:vector size="51" baseType="lpstr">
      <vt:lpstr>.VnTime</vt:lpstr>
      <vt:lpstr>Arial</vt:lpstr>
      <vt:lpstr>Arial Rounded MT Bold</vt:lpstr>
      <vt:lpstr>Calibri</vt:lpstr>
      <vt:lpstr>Franklin Gothic Demi</vt:lpstr>
      <vt:lpstr>MS Reference Sans Serif</vt:lpstr>
      <vt:lpstr>Segoe UI</vt:lpstr>
      <vt:lpstr>Times New Roman</vt:lpstr>
      <vt:lpstr>Tw Cen MT</vt:lpstr>
      <vt:lpstr>Tw Cen MT Condensed</vt:lpstr>
      <vt:lpstr>Verdana</vt:lpstr>
      <vt:lpstr>Wingdings</vt:lpstr>
      <vt:lpstr>Wingdings 3</vt:lpstr>
      <vt:lpstr>Integral</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2013-08-20T07:30:58Z</dcterms:created>
  <dcterms:modified xsi:type="dcterms:W3CDTF">2023-04-21T00:00:25Z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