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5.jpg" ContentType="image/jpg"/>
  <Override PartName="/ppt/media/image6.jpg" ContentType="image/jpg"/>
  <Override PartName="/ppt/media/image7.jpg" ContentType="image/jpg"/>
  <Override PartName="/ppt/media/image8.jpg" ContentType="image/jpg"/>
  <Override PartName="/ppt/media/image9.jpg" ContentType="image/jpg"/>
  <Override PartName="/ppt/media/image10.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77" r:id="rId3"/>
    <p:sldId id="257" r:id="rId4"/>
    <p:sldId id="260" r:id="rId5"/>
    <p:sldId id="264" r:id="rId6"/>
    <p:sldId id="263" r:id="rId7"/>
    <p:sldId id="262" r:id="rId8"/>
    <p:sldId id="266" r:id="rId9"/>
    <p:sldId id="269" r:id="rId10"/>
    <p:sldId id="278" r:id="rId11"/>
    <p:sldId id="271" r:id="rId12"/>
    <p:sldId id="272" r:id="rId13"/>
    <p:sldId id="273" r:id="rId14"/>
    <p:sldId id="274" r:id="rId15"/>
    <p:sldId id="275" r:id="rId16"/>
    <p:sldId id="276" r:id="rId17"/>
    <p:sldId id="265" r:id="rId18"/>
    <p:sldId id="267" r:id="rId19"/>
    <p:sldId id="268" r:id="rId20"/>
    <p:sldId id="27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5C7FFD6-0C65-4225-9F19-A7794A5E467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2777294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C7FFD6-0C65-4225-9F19-A7794A5E467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386824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C7FFD6-0C65-4225-9F19-A7794A5E467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E8F46F-D4E1-4C07-8DB4-BFD4ADBE1F6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07792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5C7FFD6-0C65-4225-9F19-A7794A5E467E}"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1399287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5C7FFD6-0C65-4225-9F19-A7794A5E467E}"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E8F46F-D4E1-4C07-8DB4-BFD4ADBE1F6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93048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5C7FFD6-0C65-4225-9F19-A7794A5E467E}"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2330010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C7FFD6-0C65-4225-9F19-A7794A5E467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1840264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5C7FFD6-0C65-4225-9F19-A7794A5E467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2320325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7581" y="624110"/>
            <a:ext cx="9657032" cy="709390"/>
          </a:xfrm>
        </p:spPr>
        <p:txBody>
          <a:bodyPr/>
          <a:lstStyle>
            <a:lvl1pPr>
              <a:defRPr>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47581" y="1333500"/>
            <a:ext cx="9657031" cy="4577722"/>
          </a:xfrm>
        </p:spPr>
        <p:txBody>
          <a:bodyPr/>
          <a:lstStyle>
            <a:lvl1pPr algn="just">
              <a:defRPr sz="2200">
                <a:latin typeface="Times New Roman" panose="02020603050405020304" pitchFamily="18" charset="0"/>
                <a:cs typeface="Times New Roman" panose="02020603050405020304" pitchFamily="18" charset="0"/>
              </a:defRPr>
            </a:lvl1pPr>
            <a:lvl2pPr algn="just">
              <a:defRPr>
                <a:latin typeface="Times New Roman" panose="02020603050405020304" pitchFamily="18" charset="0"/>
                <a:cs typeface="Times New Roman" panose="02020603050405020304" pitchFamily="18" charset="0"/>
              </a:defRPr>
            </a:lvl2pPr>
            <a:lvl3pPr algn="just">
              <a:defRPr>
                <a:latin typeface="Times New Roman" panose="02020603050405020304" pitchFamily="18" charset="0"/>
                <a:cs typeface="Times New Roman" panose="02020603050405020304" pitchFamily="18" charset="0"/>
              </a:defRPr>
            </a:lvl3pPr>
            <a:lvl4pPr algn="just">
              <a:defRPr>
                <a:latin typeface="Times New Roman" panose="02020603050405020304" pitchFamily="18" charset="0"/>
                <a:cs typeface="Times New Roman" panose="02020603050405020304" pitchFamily="18" charset="0"/>
              </a:defRPr>
            </a:lvl4pPr>
            <a:lvl5pPr algn="just">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5C7FFD6-0C65-4225-9F19-A7794A5E467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4358489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C7FFD6-0C65-4225-9F19-A7794A5E467E}" type="datetimeFigureOut">
              <a:rPr lang="en-US" smtClean="0"/>
              <a:t>2/10/2022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7870531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C7FFD6-0C65-4225-9F19-A7794A5E467E}"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109441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5C7FFD6-0C65-4225-9F19-A7794A5E467E}" type="datetimeFigureOut">
              <a:rPr lang="en-US" smtClean="0"/>
              <a:t>2/10/2022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42641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5C7FFD6-0C65-4225-9F19-A7794A5E467E}" type="datetimeFigureOut">
              <a:rPr lang="en-US" smtClean="0"/>
              <a:t>2/10/2022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89643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7FFD6-0C65-4225-9F19-A7794A5E467E}" type="datetimeFigureOut">
              <a:rPr lang="en-US" smtClean="0"/>
              <a:t>2/10/2022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141463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7FFD6-0C65-4225-9F19-A7794A5E467E}"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62092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C7FFD6-0C65-4225-9F19-A7794A5E467E}" type="datetimeFigureOut">
              <a:rPr lang="en-US" smtClean="0"/>
              <a:t>2/10/2022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9E8F46F-D4E1-4C07-8DB4-BFD4ADBE1F6B}" type="slidenum">
              <a:rPr lang="en-US" smtClean="0"/>
              <a:t>‹#›</a:t>
            </a:fld>
            <a:endParaRPr lang="en-US"/>
          </a:p>
        </p:txBody>
      </p:sp>
    </p:spTree>
    <p:extLst>
      <p:ext uri="{BB962C8B-B14F-4D97-AF65-F5344CB8AC3E}">
        <p14:creationId xmlns:p14="http://schemas.microsoft.com/office/powerpoint/2010/main" val="377316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5C7FFD6-0C65-4225-9F19-A7794A5E467E}" type="datetimeFigureOut">
              <a:rPr lang="en-US" smtClean="0"/>
              <a:t>2/10/2022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9E8F46F-D4E1-4C07-8DB4-BFD4ADBE1F6B}" type="slidenum">
              <a:rPr lang="en-US" smtClean="0"/>
              <a:t>‹#›</a:t>
            </a:fld>
            <a:endParaRPr lang="en-US"/>
          </a:p>
        </p:txBody>
      </p:sp>
    </p:spTree>
    <p:extLst>
      <p:ext uri="{BB962C8B-B14F-4D97-AF65-F5344CB8AC3E}">
        <p14:creationId xmlns:p14="http://schemas.microsoft.com/office/powerpoint/2010/main" val="1140780150"/>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Ls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1130" y="1651716"/>
            <a:ext cx="8915399" cy="2262781"/>
          </a:xfrm>
        </p:spPr>
        <p:txBody>
          <a:bodyPr>
            <a:normAutofit/>
          </a:bodyPr>
          <a:lstStyle/>
          <a:p>
            <a:pPr algn="ctr"/>
            <a:r>
              <a:rPr lang="en-US" sz="5000" b="1" dirty="0" smtClean="0"/>
              <a:t>ĐẢM BẢO CÔNG TÁC </a:t>
            </a:r>
            <a:br>
              <a:rPr lang="en-US" sz="5000" b="1" dirty="0" smtClean="0"/>
            </a:br>
            <a:r>
              <a:rPr lang="en-US" sz="5000" b="1" dirty="0" smtClean="0"/>
              <a:t>Y TẾ TRƯỜNG HỌC</a:t>
            </a:r>
            <a:endParaRPr lang="en-US" sz="5000" b="1" dirty="0"/>
          </a:p>
        </p:txBody>
      </p:sp>
      <p:sp>
        <p:nvSpPr>
          <p:cNvPr id="3" name="Subtitle 2"/>
          <p:cNvSpPr>
            <a:spLocks noGrp="1"/>
          </p:cNvSpPr>
          <p:nvPr>
            <p:ph type="subTitle" idx="1"/>
          </p:nvPr>
        </p:nvSpPr>
        <p:spPr>
          <a:xfrm>
            <a:off x="2341130" y="4764500"/>
            <a:ext cx="8954596" cy="1126283"/>
          </a:xfrm>
        </p:spPr>
        <p:txBody>
          <a:bodyPr/>
          <a:lstStyle/>
          <a:p>
            <a:pPr algn="ctr"/>
            <a:r>
              <a:rPr lang="en-US" dirty="0" err="1" smtClean="0">
                <a:latin typeface="Times New Roman" panose="02020603050405020304" pitchFamily="18" charset="0"/>
                <a:cs typeface="Times New Roman" panose="02020603050405020304" pitchFamily="18" charset="0"/>
              </a:rPr>
              <a:t>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Phòng</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- 2022</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9822" y="189966"/>
            <a:ext cx="1196038" cy="11977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1130" y="113252"/>
            <a:ext cx="1274449" cy="1274449"/>
          </a:xfrm>
          <a:prstGeom prst="rect">
            <a:avLst/>
          </a:prstGeom>
        </p:spPr>
      </p:pic>
      <p:pic>
        <p:nvPicPr>
          <p:cNvPr id="6" name="Picture 2" descr="E:\Anh Thanh 2010\Anh Thanh 2010\Others\MoH Logo.png">
            <a:extLst>
              <a:ext uri="{FF2B5EF4-FFF2-40B4-BE49-F238E27FC236}">
                <a16:creationId xmlns:a16="http://schemas.microsoft.com/office/drawing/2014/main" xmlns="" id="{AC014349-6E47-4471-9C0B-F868713992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231" y="189966"/>
            <a:ext cx="1268939" cy="12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79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25213" y="722498"/>
            <a:ext cx="9843048" cy="5276686"/>
            <a:chOff x="914400" y="542543"/>
            <a:chExt cx="7391400" cy="3962400"/>
          </a:xfrm>
        </p:grpSpPr>
        <p:sp>
          <p:nvSpPr>
            <p:cNvPr id="3" name="object 3"/>
            <p:cNvSpPr/>
            <p:nvPr/>
          </p:nvSpPr>
          <p:spPr>
            <a:xfrm>
              <a:off x="2438400" y="2523743"/>
              <a:ext cx="1883664" cy="710183"/>
            </a:xfrm>
            <a:prstGeom prst="rect">
              <a:avLst/>
            </a:prstGeom>
            <a:blipFill>
              <a:blip r:embed="rId2" cstate="print"/>
              <a:stretch>
                <a:fillRect/>
              </a:stretch>
            </a:blipFill>
          </p:spPr>
          <p:txBody>
            <a:bodyPr wrap="square" lIns="0" tIns="0" rIns="0" bIns="0" rtlCol="0"/>
            <a:lstStyle/>
            <a:p>
              <a:endParaRPr sz="2397"/>
            </a:p>
          </p:txBody>
        </p:sp>
        <p:sp>
          <p:nvSpPr>
            <p:cNvPr id="4" name="object 4"/>
            <p:cNvSpPr/>
            <p:nvPr/>
          </p:nvSpPr>
          <p:spPr>
            <a:xfrm>
              <a:off x="914400" y="542543"/>
              <a:ext cx="7391400" cy="3962400"/>
            </a:xfrm>
            <a:prstGeom prst="rect">
              <a:avLst/>
            </a:prstGeom>
            <a:blipFill>
              <a:blip r:embed="rId3" cstate="print"/>
              <a:stretch>
                <a:fillRect/>
              </a:stretch>
            </a:blipFill>
          </p:spPr>
          <p:txBody>
            <a:bodyPr wrap="square" lIns="0" tIns="0" rIns="0" bIns="0" rtlCol="0"/>
            <a:lstStyle/>
            <a:p>
              <a:endParaRPr sz="2397"/>
            </a:p>
          </p:txBody>
        </p:sp>
      </p:grpSp>
    </p:spTree>
    <p:extLst>
      <p:ext uri="{BB962C8B-B14F-4D97-AF65-F5344CB8AC3E}">
        <p14:creationId xmlns:p14="http://schemas.microsoft.com/office/powerpoint/2010/main" val="373008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69920" y="137160"/>
            <a:ext cx="5864352" cy="551689"/>
          </a:xfrm>
          <a:prstGeom prst="rect">
            <a:avLst/>
          </a:prstGeom>
        </p:spPr>
        <p:txBody>
          <a:bodyPr vert="horz" wrap="square" lIns="0" tIns="16002" rIns="0" bIns="0" rtlCol="0" anchor="t">
            <a:spAutoFit/>
          </a:bodyPr>
          <a:lstStyle/>
          <a:p>
            <a:pPr marL="15240">
              <a:spcBef>
                <a:spcPts val="126"/>
              </a:spcBef>
            </a:pPr>
            <a:r>
              <a:rPr sz="3480" dirty="0"/>
              <a:t>10 lời khuyên </a:t>
            </a:r>
            <a:r>
              <a:rPr sz="3480" spc="6" dirty="0"/>
              <a:t>dinh dưỡng </a:t>
            </a:r>
            <a:r>
              <a:rPr sz="3480" dirty="0"/>
              <a:t>hợp</a:t>
            </a:r>
            <a:r>
              <a:rPr sz="3480" spc="-275" dirty="0"/>
              <a:t> </a:t>
            </a:r>
            <a:r>
              <a:rPr sz="3480" dirty="0"/>
              <a:t>lý</a:t>
            </a:r>
            <a:endParaRPr sz="3480"/>
          </a:p>
        </p:txBody>
      </p:sp>
      <p:sp>
        <p:nvSpPr>
          <p:cNvPr id="3" name="object 3"/>
          <p:cNvSpPr txBox="1"/>
          <p:nvPr/>
        </p:nvSpPr>
        <p:spPr>
          <a:xfrm>
            <a:off x="973286" y="6571732"/>
            <a:ext cx="6473952" cy="200824"/>
          </a:xfrm>
          <a:prstGeom prst="rect">
            <a:avLst/>
          </a:prstGeom>
        </p:spPr>
        <p:txBody>
          <a:bodyPr vert="horz" wrap="square" lIns="0" tIns="16002" rIns="0" bIns="0" rtlCol="0">
            <a:spAutoFit/>
          </a:bodyPr>
          <a:lstStyle/>
          <a:p>
            <a:pPr marL="15240">
              <a:spcBef>
                <a:spcPts val="126"/>
              </a:spcBef>
            </a:pPr>
            <a:r>
              <a:rPr sz="1200" spc="-12" dirty="0">
                <a:solidFill>
                  <a:srgbClr val="3379B7"/>
                </a:solidFill>
                <a:latin typeface="Times New Roman"/>
                <a:cs typeface="Times New Roman"/>
              </a:rPr>
              <a:t>(Quyết</a:t>
            </a:r>
            <a:r>
              <a:rPr sz="1200" spc="90" dirty="0">
                <a:solidFill>
                  <a:srgbClr val="3379B7"/>
                </a:solidFill>
                <a:latin typeface="Times New Roman"/>
                <a:cs typeface="Times New Roman"/>
              </a:rPr>
              <a:t> </a:t>
            </a:r>
            <a:r>
              <a:rPr sz="1200" spc="12" dirty="0">
                <a:solidFill>
                  <a:srgbClr val="3379B7"/>
                </a:solidFill>
                <a:latin typeface="Times New Roman"/>
                <a:cs typeface="Times New Roman"/>
              </a:rPr>
              <a:t>định</a:t>
            </a:r>
            <a:r>
              <a:rPr sz="1200" spc="-66" dirty="0">
                <a:solidFill>
                  <a:srgbClr val="3379B7"/>
                </a:solidFill>
                <a:latin typeface="Times New Roman"/>
                <a:cs typeface="Times New Roman"/>
              </a:rPr>
              <a:t> </a:t>
            </a:r>
            <a:r>
              <a:rPr sz="1200" spc="-6" dirty="0">
                <a:solidFill>
                  <a:srgbClr val="3379B7"/>
                </a:solidFill>
                <a:latin typeface="Times New Roman"/>
                <a:cs typeface="Times New Roman"/>
              </a:rPr>
              <a:t>số</a:t>
            </a:r>
            <a:r>
              <a:rPr sz="1200" dirty="0">
                <a:solidFill>
                  <a:srgbClr val="3379B7"/>
                </a:solidFill>
                <a:latin typeface="Times New Roman"/>
                <a:cs typeface="Times New Roman"/>
              </a:rPr>
              <a:t> </a:t>
            </a:r>
            <a:r>
              <a:rPr sz="1200" spc="-6" dirty="0">
                <a:solidFill>
                  <a:srgbClr val="3379B7"/>
                </a:solidFill>
                <a:latin typeface="Times New Roman"/>
                <a:cs typeface="Times New Roman"/>
              </a:rPr>
              <a:t>189/QĐ-BYT</a:t>
            </a:r>
            <a:r>
              <a:rPr sz="1200" spc="30" dirty="0">
                <a:solidFill>
                  <a:srgbClr val="3379B7"/>
                </a:solidFill>
                <a:latin typeface="Times New Roman"/>
                <a:cs typeface="Times New Roman"/>
              </a:rPr>
              <a:t> </a:t>
            </a:r>
            <a:r>
              <a:rPr sz="1200" spc="12" dirty="0">
                <a:solidFill>
                  <a:srgbClr val="3379B7"/>
                </a:solidFill>
                <a:latin typeface="Times New Roman"/>
                <a:cs typeface="Times New Roman"/>
              </a:rPr>
              <a:t>ngày</a:t>
            </a:r>
            <a:r>
              <a:rPr sz="1200" spc="-60" dirty="0">
                <a:solidFill>
                  <a:srgbClr val="3379B7"/>
                </a:solidFill>
                <a:latin typeface="Times New Roman"/>
                <a:cs typeface="Times New Roman"/>
              </a:rPr>
              <a:t> </a:t>
            </a:r>
            <a:r>
              <a:rPr sz="1200" dirty="0">
                <a:solidFill>
                  <a:srgbClr val="3379B7"/>
                </a:solidFill>
                <a:latin typeface="Times New Roman"/>
                <a:cs typeface="Times New Roman"/>
              </a:rPr>
              <a:t>17/1/2013</a:t>
            </a:r>
            <a:r>
              <a:rPr sz="1200" spc="-60" dirty="0">
                <a:solidFill>
                  <a:srgbClr val="3379B7"/>
                </a:solidFill>
                <a:latin typeface="Times New Roman"/>
                <a:cs typeface="Times New Roman"/>
              </a:rPr>
              <a:t> </a:t>
            </a:r>
            <a:r>
              <a:rPr sz="1200" spc="-6" dirty="0">
                <a:solidFill>
                  <a:srgbClr val="3379B7"/>
                </a:solidFill>
                <a:latin typeface="Times New Roman"/>
                <a:cs typeface="Times New Roman"/>
              </a:rPr>
              <a:t>ban</a:t>
            </a:r>
            <a:r>
              <a:rPr sz="1200" spc="30" dirty="0">
                <a:solidFill>
                  <a:srgbClr val="3379B7"/>
                </a:solidFill>
                <a:latin typeface="Times New Roman"/>
                <a:cs typeface="Times New Roman"/>
              </a:rPr>
              <a:t> </a:t>
            </a:r>
            <a:r>
              <a:rPr sz="1200" spc="18" dirty="0">
                <a:solidFill>
                  <a:srgbClr val="3379B7"/>
                </a:solidFill>
                <a:latin typeface="Times New Roman"/>
                <a:cs typeface="Times New Roman"/>
              </a:rPr>
              <a:t>hành</a:t>
            </a:r>
            <a:r>
              <a:rPr sz="1200" spc="-60" dirty="0">
                <a:solidFill>
                  <a:srgbClr val="3379B7"/>
                </a:solidFill>
                <a:latin typeface="Times New Roman"/>
                <a:cs typeface="Times New Roman"/>
              </a:rPr>
              <a:t> </a:t>
            </a:r>
            <a:r>
              <a:rPr sz="1200" dirty="0">
                <a:solidFill>
                  <a:srgbClr val="3379B7"/>
                </a:solidFill>
                <a:latin typeface="Times New Roman"/>
                <a:cs typeface="Times New Roman"/>
              </a:rPr>
              <a:t>"10 lời</a:t>
            </a:r>
            <a:r>
              <a:rPr sz="1200" spc="-30" dirty="0">
                <a:solidFill>
                  <a:srgbClr val="3379B7"/>
                </a:solidFill>
                <a:latin typeface="Times New Roman"/>
                <a:cs typeface="Times New Roman"/>
              </a:rPr>
              <a:t> </a:t>
            </a:r>
            <a:r>
              <a:rPr sz="1200" spc="-6" dirty="0">
                <a:solidFill>
                  <a:srgbClr val="3379B7"/>
                </a:solidFill>
                <a:latin typeface="Times New Roman"/>
                <a:cs typeface="Times New Roman"/>
              </a:rPr>
              <a:t>khuyên</a:t>
            </a:r>
            <a:r>
              <a:rPr sz="1200" spc="42" dirty="0">
                <a:solidFill>
                  <a:srgbClr val="3379B7"/>
                </a:solidFill>
                <a:latin typeface="Times New Roman"/>
                <a:cs typeface="Times New Roman"/>
              </a:rPr>
              <a:t> </a:t>
            </a:r>
            <a:r>
              <a:rPr sz="1200" spc="6" dirty="0">
                <a:solidFill>
                  <a:srgbClr val="3379B7"/>
                </a:solidFill>
                <a:latin typeface="Times New Roman"/>
                <a:cs typeface="Times New Roman"/>
              </a:rPr>
              <a:t>dinh</a:t>
            </a:r>
            <a:r>
              <a:rPr sz="1200" spc="-66" dirty="0">
                <a:solidFill>
                  <a:srgbClr val="3379B7"/>
                </a:solidFill>
                <a:latin typeface="Times New Roman"/>
                <a:cs typeface="Times New Roman"/>
              </a:rPr>
              <a:t> </a:t>
            </a:r>
            <a:r>
              <a:rPr sz="1200" spc="6" dirty="0">
                <a:solidFill>
                  <a:srgbClr val="3379B7"/>
                </a:solidFill>
                <a:latin typeface="Times New Roman"/>
                <a:cs typeface="Times New Roman"/>
              </a:rPr>
              <a:t>dưỡng</a:t>
            </a:r>
            <a:r>
              <a:rPr sz="1200" spc="-54" dirty="0">
                <a:solidFill>
                  <a:srgbClr val="3379B7"/>
                </a:solidFill>
                <a:latin typeface="Times New Roman"/>
                <a:cs typeface="Times New Roman"/>
              </a:rPr>
              <a:t> </a:t>
            </a:r>
            <a:r>
              <a:rPr sz="1200" spc="6" dirty="0">
                <a:solidFill>
                  <a:srgbClr val="3379B7"/>
                </a:solidFill>
                <a:latin typeface="Times New Roman"/>
                <a:cs typeface="Times New Roman"/>
              </a:rPr>
              <a:t>hợp</a:t>
            </a:r>
            <a:r>
              <a:rPr sz="1200" spc="-36" dirty="0">
                <a:solidFill>
                  <a:srgbClr val="3379B7"/>
                </a:solidFill>
                <a:latin typeface="Times New Roman"/>
                <a:cs typeface="Times New Roman"/>
              </a:rPr>
              <a:t> </a:t>
            </a:r>
            <a:r>
              <a:rPr sz="1200" spc="6" dirty="0">
                <a:solidFill>
                  <a:srgbClr val="3379B7"/>
                </a:solidFill>
                <a:latin typeface="Times New Roman"/>
                <a:cs typeface="Times New Roman"/>
              </a:rPr>
              <a:t>lý</a:t>
            </a:r>
            <a:r>
              <a:rPr sz="1200" dirty="0">
                <a:solidFill>
                  <a:srgbClr val="3379B7"/>
                </a:solidFill>
                <a:latin typeface="Times New Roman"/>
                <a:cs typeface="Times New Roman"/>
              </a:rPr>
              <a:t> </a:t>
            </a:r>
            <a:r>
              <a:rPr sz="1200" spc="-6" dirty="0">
                <a:solidFill>
                  <a:srgbClr val="3379B7"/>
                </a:solidFill>
                <a:latin typeface="Times New Roman"/>
                <a:cs typeface="Times New Roman"/>
              </a:rPr>
              <a:t>đến</a:t>
            </a:r>
            <a:r>
              <a:rPr sz="1200" spc="18" dirty="0">
                <a:solidFill>
                  <a:srgbClr val="3379B7"/>
                </a:solidFill>
                <a:latin typeface="Times New Roman"/>
                <a:cs typeface="Times New Roman"/>
              </a:rPr>
              <a:t> </a:t>
            </a:r>
            <a:r>
              <a:rPr sz="1200" spc="12" dirty="0">
                <a:solidFill>
                  <a:srgbClr val="3379B7"/>
                </a:solidFill>
                <a:latin typeface="Times New Roman"/>
                <a:cs typeface="Times New Roman"/>
              </a:rPr>
              <a:t>năm</a:t>
            </a:r>
            <a:r>
              <a:rPr sz="1200" spc="-48" dirty="0">
                <a:solidFill>
                  <a:srgbClr val="3379B7"/>
                </a:solidFill>
                <a:latin typeface="Times New Roman"/>
                <a:cs typeface="Times New Roman"/>
              </a:rPr>
              <a:t> </a:t>
            </a:r>
            <a:r>
              <a:rPr sz="1200" dirty="0">
                <a:solidFill>
                  <a:srgbClr val="3379B7"/>
                </a:solidFill>
                <a:latin typeface="Times New Roman"/>
                <a:cs typeface="Times New Roman"/>
              </a:rPr>
              <a:t>2020)</a:t>
            </a:r>
            <a:endParaRPr sz="1200">
              <a:latin typeface="Times New Roman"/>
              <a:cs typeface="Times New Roman"/>
            </a:endParaRPr>
          </a:p>
        </p:txBody>
      </p:sp>
      <p:sp>
        <p:nvSpPr>
          <p:cNvPr id="5" name="object 5"/>
          <p:cNvSpPr txBox="1"/>
          <p:nvPr/>
        </p:nvSpPr>
        <p:spPr>
          <a:xfrm>
            <a:off x="1083015" y="982218"/>
            <a:ext cx="3181350" cy="1712777"/>
          </a:xfrm>
          <a:prstGeom prst="rect">
            <a:avLst/>
          </a:prstGeom>
        </p:spPr>
        <p:txBody>
          <a:bodyPr vert="horz" wrap="square" lIns="0" tIns="13716" rIns="0" bIns="0" rtlCol="0">
            <a:spAutoFit/>
          </a:bodyPr>
          <a:lstStyle/>
          <a:p>
            <a:pPr marL="15240">
              <a:spcBef>
                <a:spcPts val="108"/>
              </a:spcBef>
            </a:pPr>
            <a:r>
              <a:rPr sz="2400" spc="-12" dirty="0">
                <a:latin typeface="Carlito"/>
                <a:cs typeface="Carlito"/>
              </a:rPr>
              <a:t>1.</a:t>
            </a:r>
            <a:r>
              <a:rPr sz="2400" spc="252" dirty="0">
                <a:latin typeface="Carlito"/>
                <a:cs typeface="Carlito"/>
              </a:rPr>
              <a:t> </a:t>
            </a:r>
            <a:r>
              <a:rPr sz="2160" spc="-6" dirty="0">
                <a:latin typeface="Carlito"/>
                <a:cs typeface="Carlito"/>
              </a:rPr>
              <a:t>Ăn</a:t>
            </a:r>
            <a:r>
              <a:rPr sz="2160" spc="258" dirty="0">
                <a:latin typeface="Carlito"/>
                <a:cs typeface="Carlito"/>
              </a:rPr>
              <a:t> </a:t>
            </a:r>
            <a:r>
              <a:rPr sz="2160" spc="-6" dirty="0">
                <a:latin typeface="Carlito"/>
                <a:cs typeface="Carlito"/>
              </a:rPr>
              <a:t>đa</a:t>
            </a:r>
            <a:r>
              <a:rPr sz="2160" spc="258" dirty="0">
                <a:latin typeface="Carlito"/>
                <a:cs typeface="Carlito"/>
              </a:rPr>
              <a:t> </a:t>
            </a:r>
            <a:r>
              <a:rPr sz="2160" spc="-6" dirty="0">
                <a:latin typeface="Carlito"/>
                <a:cs typeface="Carlito"/>
              </a:rPr>
              <a:t>dạng</a:t>
            </a:r>
            <a:r>
              <a:rPr sz="2160" spc="222" dirty="0">
                <a:latin typeface="Carlito"/>
                <a:cs typeface="Carlito"/>
              </a:rPr>
              <a:t> </a:t>
            </a:r>
            <a:r>
              <a:rPr sz="2160" spc="-6">
                <a:latin typeface="Carlito"/>
                <a:cs typeface="Carlito"/>
              </a:rPr>
              <a:t>nhiều</a:t>
            </a:r>
            <a:r>
              <a:rPr sz="2160" spc="270">
                <a:latin typeface="Carlito"/>
                <a:cs typeface="Carlito"/>
              </a:rPr>
              <a:t> </a:t>
            </a:r>
            <a:r>
              <a:rPr sz="2160" spc="-6">
                <a:latin typeface="Carlito"/>
                <a:cs typeface="Carlito"/>
              </a:rPr>
              <a:t>loại</a:t>
            </a:r>
            <a:r>
              <a:rPr lang="en-US" sz="2160" spc="-6">
                <a:latin typeface="Carlito"/>
                <a:cs typeface="Carlito"/>
              </a:rPr>
              <a:t> thực phẩm và đảm bảo 4 nhóm: chất bột, chất đạm, chất béo, vitamin và muối khoáng</a:t>
            </a:r>
            <a:endParaRPr sz="2160">
              <a:latin typeface="Carlito"/>
              <a:cs typeface="Carlito"/>
            </a:endParaRPr>
          </a:p>
        </p:txBody>
      </p:sp>
      <p:sp>
        <p:nvSpPr>
          <p:cNvPr id="6" name="object 6"/>
          <p:cNvSpPr txBox="1"/>
          <p:nvPr/>
        </p:nvSpPr>
        <p:spPr>
          <a:xfrm>
            <a:off x="1083014" y="1714043"/>
            <a:ext cx="3093965" cy="383182"/>
          </a:xfrm>
          <a:prstGeom prst="rect">
            <a:avLst/>
          </a:prstGeom>
        </p:spPr>
        <p:txBody>
          <a:bodyPr vert="horz" wrap="square" lIns="0" tIns="13716" rIns="0" bIns="0" rtlCol="0">
            <a:spAutoFit/>
          </a:bodyPr>
          <a:lstStyle/>
          <a:p>
            <a:pPr marL="15240">
              <a:spcBef>
                <a:spcPts val="108"/>
              </a:spcBef>
              <a:tabLst>
                <a:tab pos="552450" algn="l"/>
                <a:tab pos="911352" algn="l"/>
                <a:tab pos="1924812" algn="l"/>
                <a:tab pos="2667762" algn="l"/>
              </a:tabLst>
            </a:pPr>
            <a:r>
              <a:rPr sz="2400" spc="-6">
                <a:latin typeface="Carlito"/>
                <a:cs typeface="Carlito"/>
              </a:rPr>
              <a:t>	</a:t>
            </a:r>
            <a:endParaRPr sz="2400">
              <a:latin typeface="Carlito"/>
              <a:cs typeface="Carlito"/>
            </a:endParaRPr>
          </a:p>
        </p:txBody>
      </p:sp>
      <p:sp>
        <p:nvSpPr>
          <p:cNvPr id="8" name="object 8"/>
          <p:cNvSpPr txBox="1"/>
          <p:nvPr/>
        </p:nvSpPr>
        <p:spPr>
          <a:xfrm>
            <a:off x="4665115" y="982568"/>
            <a:ext cx="2420874" cy="1861279"/>
          </a:xfrm>
          <a:prstGeom prst="rect">
            <a:avLst/>
          </a:prstGeom>
        </p:spPr>
        <p:txBody>
          <a:bodyPr vert="horz" wrap="square" lIns="0" tIns="14478" rIns="0" bIns="0" rtlCol="0">
            <a:spAutoFit/>
          </a:bodyPr>
          <a:lstStyle/>
          <a:p>
            <a:pPr marL="15240" marR="6096" algn="just">
              <a:spcBef>
                <a:spcPts val="114"/>
              </a:spcBef>
            </a:pPr>
            <a:r>
              <a:rPr sz="2400" spc="-6" dirty="0">
                <a:solidFill>
                  <a:srgbClr val="E36C09"/>
                </a:solidFill>
                <a:latin typeface="Carlito"/>
                <a:cs typeface="Carlito"/>
              </a:rPr>
              <a:t>2. Phối hợp thức  ăn </a:t>
            </a:r>
            <a:r>
              <a:rPr sz="2400" spc="-12" dirty="0">
                <a:solidFill>
                  <a:srgbClr val="E36C09"/>
                </a:solidFill>
                <a:latin typeface="Carlito"/>
                <a:cs typeface="Carlito"/>
              </a:rPr>
              <a:t>nguồn </a:t>
            </a:r>
            <a:r>
              <a:rPr sz="2400" spc="-6" dirty="0">
                <a:solidFill>
                  <a:srgbClr val="E36C09"/>
                </a:solidFill>
                <a:latin typeface="Carlito"/>
                <a:cs typeface="Carlito"/>
              </a:rPr>
              <a:t>đạm </a:t>
            </a:r>
            <a:r>
              <a:rPr sz="2400" spc="-30" dirty="0">
                <a:solidFill>
                  <a:srgbClr val="E36C09"/>
                </a:solidFill>
                <a:latin typeface="Carlito"/>
                <a:cs typeface="Carlito"/>
              </a:rPr>
              <a:t>ĐV  và </a:t>
            </a:r>
            <a:r>
              <a:rPr sz="2400" spc="-84" dirty="0">
                <a:solidFill>
                  <a:srgbClr val="E36C09"/>
                </a:solidFill>
                <a:latin typeface="Carlito"/>
                <a:cs typeface="Carlito"/>
              </a:rPr>
              <a:t>TV, </a:t>
            </a:r>
            <a:r>
              <a:rPr sz="2400" spc="-6" dirty="0">
                <a:solidFill>
                  <a:srgbClr val="E36C09"/>
                </a:solidFill>
                <a:latin typeface="Carlito"/>
                <a:cs typeface="Carlito"/>
              </a:rPr>
              <a:t>nên ăn </a:t>
            </a:r>
            <a:r>
              <a:rPr sz="2400" spc="-18" dirty="0">
                <a:solidFill>
                  <a:srgbClr val="E36C09"/>
                </a:solidFill>
                <a:latin typeface="Carlito"/>
                <a:cs typeface="Carlito"/>
              </a:rPr>
              <a:t>tôm,  </a:t>
            </a:r>
            <a:r>
              <a:rPr sz="2400" spc="-6" dirty="0">
                <a:solidFill>
                  <a:srgbClr val="E36C09"/>
                </a:solidFill>
                <a:latin typeface="Carlito"/>
                <a:cs typeface="Carlito"/>
              </a:rPr>
              <a:t>cua, </a:t>
            </a:r>
            <a:r>
              <a:rPr sz="2400" spc="-24" dirty="0">
                <a:solidFill>
                  <a:srgbClr val="E36C09"/>
                </a:solidFill>
                <a:latin typeface="Carlito"/>
                <a:cs typeface="Carlito"/>
              </a:rPr>
              <a:t>cá </a:t>
            </a:r>
            <a:r>
              <a:rPr sz="2400" spc="-30" dirty="0">
                <a:solidFill>
                  <a:srgbClr val="E36C09"/>
                </a:solidFill>
                <a:latin typeface="Carlito"/>
                <a:cs typeface="Carlito"/>
              </a:rPr>
              <a:t>và </a:t>
            </a:r>
            <a:r>
              <a:rPr sz="2400" spc="-6" dirty="0">
                <a:solidFill>
                  <a:srgbClr val="E36C09"/>
                </a:solidFill>
                <a:latin typeface="Carlito"/>
                <a:cs typeface="Carlito"/>
              </a:rPr>
              <a:t>đậu</a:t>
            </a:r>
            <a:r>
              <a:rPr sz="2400" spc="60" dirty="0">
                <a:solidFill>
                  <a:srgbClr val="E36C09"/>
                </a:solidFill>
                <a:latin typeface="Carlito"/>
                <a:cs typeface="Carlito"/>
              </a:rPr>
              <a:t> </a:t>
            </a:r>
            <a:r>
              <a:rPr sz="2400" spc="-6" dirty="0">
                <a:solidFill>
                  <a:srgbClr val="E36C09"/>
                </a:solidFill>
                <a:latin typeface="Carlito"/>
                <a:cs typeface="Carlito"/>
              </a:rPr>
              <a:t>đỗ</a:t>
            </a:r>
            <a:endParaRPr sz="2400" dirty="0">
              <a:latin typeface="Carlito"/>
              <a:cs typeface="Carlito"/>
            </a:endParaRPr>
          </a:p>
        </p:txBody>
      </p:sp>
      <p:sp>
        <p:nvSpPr>
          <p:cNvPr id="9" name="object 9"/>
          <p:cNvSpPr txBox="1"/>
          <p:nvPr/>
        </p:nvSpPr>
        <p:spPr>
          <a:xfrm>
            <a:off x="7385151" y="954013"/>
            <a:ext cx="1813714" cy="1861279"/>
          </a:xfrm>
          <a:prstGeom prst="rect">
            <a:avLst/>
          </a:prstGeom>
        </p:spPr>
        <p:txBody>
          <a:bodyPr vert="horz" wrap="square" lIns="0" tIns="14478" rIns="0" bIns="0" rtlCol="0">
            <a:spAutoFit/>
          </a:bodyPr>
          <a:lstStyle/>
          <a:p>
            <a:pPr marL="15240" marR="6096">
              <a:spcBef>
                <a:spcPts val="114"/>
              </a:spcBef>
            </a:pPr>
            <a:r>
              <a:rPr sz="2400" spc="-6" dirty="0">
                <a:latin typeface="Carlito"/>
                <a:cs typeface="Carlito"/>
              </a:rPr>
              <a:t>3. </a:t>
            </a:r>
            <a:r>
              <a:rPr sz="2400" spc="-12" dirty="0">
                <a:latin typeface="Carlito"/>
                <a:cs typeface="Carlito"/>
              </a:rPr>
              <a:t>Ăn </a:t>
            </a:r>
            <a:r>
              <a:rPr sz="2400" dirty="0">
                <a:latin typeface="Carlito"/>
                <a:cs typeface="Carlito"/>
              </a:rPr>
              <a:t>phối  </a:t>
            </a:r>
            <a:r>
              <a:rPr sz="2400" spc="-6" dirty="0">
                <a:latin typeface="Carlito"/>
                <a:cs typeface="Carlito"/>
              </a:rPr>
              <a:t>hợp dầu</a:t>
            </a:r>
            <a:r>
              <a:rPr sz="2400" spc="-78" dirty="0">
                <a:latin typeface="Carlito"/>
                <a:cs typeface="Carlito"/>
              </a:rPr>
              <a:t> </a:t>
            </a:r>
            <a:r>
              <a:rPr sz="2400" spc="-18" dirty="0">
                <a:latin typeface="Carlito"/>
                <a:cs typeface="Carlito"/>
              </a:rPr>
              <a:t>TV  </a:t>
            </a:r>
            <a:r>
              <a:rPr sz="2400" spc="-30" dirty="0">
                <a:latin typeface="Carlito"/>
                <a:cs typeface="Carlito"/>
              </a:rPr>
              <a:t>và </a:t>
            </a:r>
            <a:r>
              <a:rPr sz="2400" spc="-12" dirty="0">
                <a:latin typeface="Carlito"/>
                <a:cs typeface="Carlito"/>
              </a:rPr>
              <a:t>mỡ </a:t>
            </a:r>
            <a:r>
              <a:rPr sz="2400" spc="-84" dirty="0">
                <a:latin typeface="Carlito"/>
                <a:cs typeface="Carlito"/>
              </a:rPr>
              <a:t>ĐV,  </a:t>
            </a:r>
            <a:r>
              <a:rPr sz="2400" spc="-12" dirty="0">
                <a:latin typeface="Carlito"/>
                <a:cs typeface="Carlito"/>
              </a:rPr>
              <a:t>nên</a:t>
            </a:r>
            <a:r>
              <a:rPr sz="2400" spc="6" dirty="0">
                <a:latin typeface="Carlito"/>
                <a:cs typeface="Carlito"/>
              </a:rPr>
              <a:t> </a:t>
            </a:r>
            <a:r>
              <a:rPr sz="2400" dirty="0">
                <a:latin typeface="Carlito"/>
                <a:cs typeface="Carlito"/>
              </a:rPr>
              <a:t>ăn</a:t>
            </a:r>
            <a:endParaRPr sz="2400" dirty="0">
              <a:latin typeface="Carlito"/>
              <a:cs typeface="Carlito"/>
            </a:endParaRPr>
          </a:p>
          <a:p>
            <a:pPr marL="15240">
              <a:spcBef>
                <a:spcPts val="6"/>
              </a:spcBef>
            </a:pPr>
            <a:r>
              <a:rPr sz="2400" spc="-6" dirty="0">
                <a:latin typeface="Carlito"/>
                <a:cs typeface="Carlito"/>
              </a:rPr>
              <a:t>vừng, lạc</a:t>
            </a:r>
            <a:endParaRPr sz="2400" dirty="0">
              <a:latin typeface="Carlito"/>
              <a:cs typeface="Carlito"/>
            </a:endParaRPr>
          </a:p>
        </p:txBody>
      </p:sp>
      <p:sp>
        <p:nvSpPr>
          <p:cNvPr id="10" name="object 10"/>
          <p:cNvSpPr txBox="1"/>
          <p:nvPr/>
        </p:nvSpPr>
        <p:spPr>
          <a:xfrm>
            <a:off x="9473412" y="982218"/>
            <a:ext cx="1828800" cy="1491177"/>
          </a:xfrm>
          <a:prstGeom prst="rect">
            <a:avLst/>
          </a:prstGeom>
        </p:spPr>
        <p:txBody>
          <a:bodyPr vert="horz" wrap="square" lIns="0" tIns="13716" rIns="0" bIns="0" rtlCol="0">
            <a:spAutoFit/>
          </a:bodyPr>
          <a:lstStyle/>
          <a:p>
            <a:pPr marL="15240" marR="6096" algn="just">
              <a:spcBef>
                <a:spcPts val="108"/>
              </a:spcBef>
            </a:pPr>
            <a:r>
              <a:rPr sz="2400" spc="-12" dirty="0">
                <a:solidFill>
                  <a:srgbClr val="C0504D"/>
                </a:solidFill>
                <a:latin typeface="Carlito"/>
                <a:cs typeface="Carlito"/>
              </a:rPr>
              <a:t>4.</a:t>
            </a:r>
            <a:r>
              <a:rPr sz="2400" spc="-6" dirty="0">
                <a:solidFill>
                  <a:srgbClr val="C0504D"/>
                </a:solidFill>
                <a:latin typeface="Carlito"/>
                <a:cs typeface="Carlito"/>
              </a:rPr>
              <a:t>Nên </a:t>
            </a:r>
            <a:r>
              <a:rPr sz="2400" spc="-24" dirty="0">
                <a:solidFill>
                  <a:srgbClr val="C0504D"/>
                </a:solidFill>
                <a:latin typeface="Carlito"/>
                <a:cs typeface="Carlito"/>
              </a:rPr>
              <a:t>sử  </a:t>
            </a:r>
            <a:r>
              <a:rPr sz="2400" dirty="0">
                <a:solidFill>
                  <a:srgbClr val="C0504D"/>
                </a:solidFill>
                <a:latin typeface="Carlito"/>
                <a:cs typeface="Carlito"/>
              </a:rPr>
              <a:t>dụng </a:t>
            </a:r>
            <a:r>
              <a:rPr sz="2400" spc="-12" dirty="0">
                <a:solidFill>
                  <a:srgbClr val="C0504D"/>
                </a:solidFill>
                <a:latin typeface="Carlito"/>
                <a:cs typeface="Carlito"/>
              </a:rPr>
              <a:t>muối </a:t>
            </a:r>
            <a:r>
              <a:rPr sz="2400" spc="-6" dirty="0">
                <a:solidFill>
                  <a:srgbClr val="C0504D"/>
                </a:solidFill>
                <a:latin typeface="Carlito"/>
                <a:cs typeface="Carlito"/>
              </a:rPr>
              <a:t>I  ốt, không </a:t>
            </a:r>
            <a:r>
              <a:rPr sz="2400" dirty="0">
                <a:solidFill>
                  <a:srgbClr val="C0504D"/>
                </a:solidFill>
                <a:latin typeface="Carlito"/>
                <a:cs typeface="Carlito"/>
              </a:rPr>
              <a:t>ăn  </a:t>
            </a:r>
            <a:r>
              <a:rPr sz="2400" spc="-12" dirty="0">
                <a:solidFill>
                  <a:srgbClr val="C0504D"/>
                </a:solidFill>
                <a:latin typeface="Carlito"/>
                <a:cs typeface="Carlito"/>
              </a:rPr>
              <a:t>mặn</a:t>
            </a:r>
            <a:endParaRPr sz="2400" dirty="0">
              <a:latin typeface="Carlito"/>
              <a:cs typeface="Carlito"/>
            </a:endParaRPr>
          </a:p>
        </p:txBody>
      </p:sp>
      <p:sp>
        <p:nvSpPr>
          <p:cNvPr id="11" name="object 11"/>
          <p:cNvSpPr txBox="1"/>
          <p:nvPr/>
        </p:nvSpPr>
        <p:spPr>
          <a:xfrm>
            <a:off x="1113739" y="3066593"/>
            <a:ext cx="1868424" cy="1121846"/>
          </a:xfrm>
          <a:prstGeom prst="rect">
            <a:avLst/>
          </a:prstGeom>
        </p:spPr>
        <p:txBody>
          <a:bodyPr vert="horz" wrap="square" lIns="0" tIns="13716" rIns="0" bIns="0" rtlCol="0">
            <a:spAutoFit/>
          </a:bodyPr>
          <a:lstStyle/>
          <a:p>
            <a:pPr marL="15240">
              <a:spcBef>
                <a:spcPts val="108"/>
              </a:spcBef>
            </a:pPr>
            <a:r>
              <a:rPr sz="2400" spc="-12" dirty="0">
                <a:solidFill>
                  <a:srgbClr val="FF0000"/>
                </a:solidFill>
                <a:latin typeface="Carlito"/>
                <a:cs typeface="Carlito"/>
              </a:rPr>
              <a:t>5. Cần </a:t>
            </a:r>
            <a:r>
              <a:rPr sz="2400" spc="-6" dirty="0">
                <a:solidFill>
                  <a:srgbClr val="FF0000"/>
                </a:solidFill>
                <a:latin typeface="Carlito"/>
                <a:cs typeface="Carlito"/>
              </a:rPr>
              <a:t>ăn</a:t>
            </a:r>
            <a:r>
              <a:rPr sz="2400" spc="114" dirty="0">
                <a:solidFill>
                  <a:srgbClr val="FF0000"/>
                </a:solidFill>
                <a:latin typeface="Carlito"/>
                <a:cs typeface="Carlito"/>
              </a:rPr>
              <a:t> </a:t>
            </a:r>
            <a:r>
              <a:rPr sz="2400" spc="-30" dirty="0">
                <a:solidFill>
                  <a:srgbClr val="FF0000"/>
                </a:solidFill>
                <a:latin typeface="Carlito"/>
                <a:cs typeface="Carlito"/>
              </a:rPr>
              <a:t>rau</a:t>
            </a:r>
            <a:endParaRPr sz="2400">
              <a:latin typeface="Carlito"/>
              <a:cs typeface="Carlito"/>
            </a:endParaRPr>
          </a:p>
          <a:p>
            <a:pPr marL="15240"/>
            <a:r>
              <a:rPr sz="2400" dirty="0">
                <a:solidFill>
                  <a:srgbClr val="FF0000"/>
                </a:solidFill>
                <a:latin typeface="Carlito"/>
                <a:cs typeface="Carlito"/>
              </a:rPr>
              <a:t>quả hàng</a:t>
            </a:r>
            <a:r>
              <a:rPr sz="2400" spc="-84" dirty="0">
                <a:solidFill>
                  <a:srgbClr val="FF0000"/>
                </a:solidFill>
                <a:latin typeface="Carlito"/>
                <a:cs typeface="Carlito"/>
              </a:rPr>
              <a:t> </a:t>
            </a:r>
            <a:r>
              <a:rPr sz="2400" spc="-36" dirty="0">
                <a:solidFill>
                  <a:srgbClr val="FF0000"/>
                </a:solidFill>
                <a:latin typeface="Carlito"/>
                <a:cs typeface="Carlito"/>
              </a:rPr>
              <a:t>ngày</a:t>
            </a:r>
            <a:endParaRPr sz="2400">
              <a:latin typeface="Carlito"/>
              <a:cs typeface="Carlito"/>
            </a:endParaRPr>
          </a:p>
        </p:txBody>
      </p:sp>
      <p:sp>
        <p:nvSpPr>
          <p:cNvPr id="12" name="object 12"/>
          <p:cNvSpPr txBox="1"/>
          <p:nvPr/>
        </p:nvSpPr>
        <p:spPr>
          <a:xfrm>
            <a:off x="4639705" y="3066593"/>
            <a:ext cx="3616452" cy="1121846"/>
          </a:xfrm>
          <a:prstGeom prst="rect">
            <a:avLst/>
          </a:prstGeom>
        </p:spPr>
        <p:txBody>
          <a:bodyPr vert="horz" wrap="square" lIns="0" tIns="13716" rIns="0" bIns="0" rtlCol="0">
            <a:spAutoFit/>
          </a:bodyPr>
          <a:lstStyle/>
          <a:p>
            <a:pPr marL="15240" marR="6096" algn="just">
              <a:spcBef>
                <a:spcPts val="108"/>
              </a:spcBef>
            </a:pPr>
            <a:r>
              <a:rPr sz="2400" spc="-12" dirty="0">
                <a:latin typeface="Carlito"/>
                <a:cs typeface="Carlito"/>
              </a:rPr>
              <a:t>6. </a:t>
            </a:r>
            <a:r>
              <a:rPr sz="2400" spc="-6" dirty="0" err="1">
                <a:latin typeface="Carlito"/>
                <a:cs typeface="Carlito"/>
              </a:rPr>
              <a:t>Đảm</a:t>
            </a:r>
            <a:r>
              <a:rPr sz="2400" spc="-6" dirty="0">
                <a:latin typeface="Carlito"/>
                <a:cs typeface="Carlito"/>
              </a:rPr>
              <a:t> </a:t>
            </a:r>
            <a:r>
              <a:rPr sz="2400" spc="-6" dirty="0" err="1">
                <a:latin typeface="Carlito"/>
                <a:cs typeface="Carlito"/>
              </a:rPr>
              <a:t>bảo</a:t>
            </a:r>
            <a:r>
              <a:rPr sz="2400" spc="-6" dirty="0">
                <a:latin typeface="Carlito"/>
                <a:cs typeface="Carlito"/>
              </a:rPr>
              <a:t> an </a:t>
            </a:r>
            <a:r>
              <a:rPr sz="2400" spc="-12" dirty="0" err="1">
                <a:latin typeface="Carlito"/>
                <a:cs typeface="Carlito"/>
              </a:rPr>
              <a:t>toàn</a:t>
            </a:r>
            <a:r>
              <a:rPr sz="2400" spc="-12" dirty="0">
                <a:latin typeface="Carlito"/>
                <a:cs typeface="Carlito"/>
              </a:rPr>
              <a:t> VS </a:t>
            </a:r>
            <a:r>
              <a:rPr sz="2400" spc="-12" dirty="0" err="1">
                <a:latin typeface="Carlito"/>
                <a:cs typeface="Carlito"/>
              </a:rPr>
              <a:t>trong</a:t>
            </a:r>
            <a:r>
              <a:rPr sz="2400" spc="-12" dirty="0">
                <a:latin typeface="Carlito"/>
                <a:cs typeface="Carlito"/>
              </a:rPr>
              <a:t>  </a:t>
            </a:r>
            <a:r>
              <a:rPr sz="2400" spc="-12" dirty="0" err="1">
                <a:latin typeface="Carlito"/>
                <a:cs typeface="Carlito"/>
              </a:rPr>
              <a:t>lựa</a:t>
            </a:r>
            <a:r>
              <a:rPr sz="2400" spc="-12" dirty="0">
                <a:latin typeface="Carlito"/>
                <a:cs typeface="Carlito"/>
              </a:rPr>
              <a:t> </a:t>
            </a:r>
            <a:r>
              <a:rPr sz="2400" dirty="0" err="1">
                <a:latin typeface="Carlito"/>
                <a:cs typeface="Carlito"/>
              </a:rPr>
              <a:t>chọn</a:t>
            </a:r>
            <a:r>
              <a:rPr sz="2400" dirty="0">
                <a:latin typeface="Carlito"/>
                <a:cs typeface="Carlito"/>
              </a:rPr>
              <a:t>, </a:t>
            </a:r>
            <a:r>
              <a:rPr sz="2400" spc="-6" dirty="0" err="1">
                <a:latin typeface="Carlito"/>
                <a:cs typeface="Carlito"/>
              </a:rPr>
              <a:t>chế</a:t>
            </a:r>
            <a:r>
              <a:rPr sz="2400" spc="-6" dirty="0">
                <a:latin typeface="Carlito"/>
                <a:cs typeface="Carlito"/>
              </a:rPr>
              <a:t> </a:t>
            </a:r>
            <a:r>
              <a:rPr sz="2400" spc="-6" dirty="0" err="1">
                <a:latin typeface="Carlito"/>
                <a:cs typeface="Carlito"/>
              </a:rPr>
              <a:t>biến</a:t>
            </a:r>
            <a:r>
              <a:rPr sz="2400" spc="-6" dirty="0">
                <a:latin typeface="Carlito"/>
                <a:cs typeface="Carlito"/>
              </a:rPr>
              <a:t> </a:t>
            </a:r>
            <a:r>
              <a:rPr sz="2400" spc="-30" dirty="0" err="1">
                <a:latin typeface="Carlito"/>
                <a:cs typeface="Carlito"/>
              </a:rPr>
              <a:t>và</a:t>
            </a:r>
            <a:r>
              <a:rPr sz="2400" spc="-30" dirty="0">
                <a:latin typeface="Carlito"/>
                <a:cs typeface="Carlito"/>
              </a:rPr>
              <a:t> </a:t>
            </a:r>
            <a:r>
              <a:rPr sz="2400" spc="-6" dirty="0" err="1">
                <a:latin typeface="Carlito"/>
                <a:cs typeface="Carlito"/>
              </a:rPr>
              <a:t>bảo</a:t>
            </a:r>
            <a:r>
              <a:rPr sz="2400" spc="-6" dirty="0">
                <a:latin typeface="Carlito"/>
                <a:cs typeface="Carlito"/>
              </a:rPr>
              <a:t>  </a:t>
            </a:r>
            <a:r>
              <a:rPr sz="2400" spc="-6" dirty="0" err="1">
                <a:latin typeface="Carlito"/>
                <a:cs typeface="Carlito"/>
              </a:rPr>
              <a:t>quản</a:t>
            </a:r>
            <a:r>
              <a:rPr sz="2400" spc="-6" dirty="0">
                <a:latin typeface="Carlito"/>
                <a:cs typeface="Carlito"/>
              </a:rPr>
              <a:t> </a:t>
            </a:r>
            <a:r>
              <a:rPr sz="2400" spc="-6" dirty="0" err="1">
                <a:latin typeface="Carlito"/>
                <a:cs typeface="Carlito"/>
              </a:rPr>
              <a:t>thực</a:t>
            </a:r>
            <a:r>
              <a:rPr sz="2400" dirty="0">
                <a:latin typeface="Carlito"/>
                <a:cs typeface="Carlito"/>
              </a:rPr>
              <a:t> </a:t>
            </a:r>
            <a:r>
              <a:rPr sz="2400" spc="-6" dirty="0" err="1">
                <a:latin typeface="Carlito"/>
                <a:cs typeface="Carlito"/>
              </a:rPr>
              <a:t>phẩm</a:t>
            </a:r>
            <a:endParaRPr sz="2400" dirty="0">
              <a:latin typeface="Carlito"/>
              <a:cs typeface="Carlito"/>
            </a:endParaRPr>
          </a:p>
        </p:txBody>
      </p:sp>
      <p:sp>
        <p:nvSpPr>
          <p:cNvPr id="13" name="object 13"/>
          <p:cNvSpPr txBox="1"/>
          <p:nvPr/>
        </p:nvSpPr>
        <p:spPr>
          <a:xfrm>
            <a:off x="8215350" y="3080456"/>
            <a:ext cx="3086862" cy="3393237"/>
          </a:xfrm>
          <a:prstGeom prst="rect">
            <a:avLst/>
          </a:prstGeom>
        </p:spPr>
        <p:txBody>
          <a:bodyPr vert="horz" wrap="square" lIns="0" tIns="13716" rIns="0" bIns="0" rtlCol="0">
            <a:spAutoFit/>
          </a:bodyPr>
          <a:lstStyle/>
          <a:p>
            <a:pPr marL="377952">
              <a:spcBef>
                <a:spcPts val="108"/>
              </a:spcBef>
            </a:pPr>
            <a:r>
              <a:rPr sz="2400" spc="-6" dirty="0">
                <a:solidFill>
                  <a:srgbClr val="F79546"/>
                </a:solidFill>
                <a:latin typeface="Carlito"/>
                <a:cs typeface="Carlito"/>
              </a:rPr>
              <a:t>7. </a:t>
            </a:r>
            <a:r>
              <a:rPr sz="2400" spc="-12" dirty="0">
                <a:solidFill>
                  <a:srgbClr val="F79546"/>
                </a:solidFill>
                <a:latin typeface="Carlito"/>
                <a:cs typeface="Carlito"/>
              </a:rPr>
              <a:t>Uống </a:t>
            </a:r>
            <a:r>
              <a:rPr sz="2400" spc="-6" dirty="0">
                <a:solidFill>
                  <a:srgbClr val="F79546"/>
                </a:solidFill>
                <a:latin typeface="Carlito"/>
                <a:cs typeface="Carlito"/>
              </a:rPr>
              <a:t>đủ</a:t>
            </a:r>
            <a:r>
              <a:rPr sz="2400" spc="114" dirty="0">
                <a:solidFill>
                  <a:srgbClr val="F79546"/>
                </a:solidFill>
                <a:latin typeface="Carlito"/>
                <a:cs typeface="Carlito"/>
              </a:rPr>
              <a:t> </a:t>
            </a:r>
            <a:r>
              <a:rPr sz="2400" spc="-6" dirty="0">
                <a:solidFill>
                  <a:srgbClr val="F79546"/>
                </a:solidFill>
                <a:latin typeface="Carlito"/>
                <a:cs typeface="Carlito"/>
              </a:rPr>
              <a:t>nước</a:t>
            </a:r>
            <a:endParaRPr sz="2400" dirty="0">
              <a:latin typeface="Carlito"/>
              <a:cs typeface="Carlito"/>
            </a:endParaRPr>
          </a:p>
          <a:p>
            <a:pPr marL="377952"/>
            <a:r>
              <a:rPr sz="2400" spc="-6" dirty="0">
                <a:solidFill>
                  <a:srgbClr val="F79546"/>
                </a:solidFill>
                <a:latin typeface="Carlito"/>
                <a:cs typeface="Carlito"/>
              </a:rPr>
              <a:t>sạch </a:t>
            </a:r>
            <a:r>
              <a:rPr sz="2400" dirty="0">
                <a:solidFill>
                  <a:srgbClr val="F79546"/>
                </a:solidFill>
                <a:latin typeface="Carlito"/>
                <a:cs typeface="Carlito"/>
              </a:rPr>
              <a:t>hàng </a:t>
            </a:r>
            <a:r>
              <a:rPr sz="2400" spc="-36" dirty="0">
                <a:solidFill>
                  <a:srgbClr val="F79546"/>
                </a:solidFill>
                <a:latin typeface="Carlito"/>
                <a:cs typeface="Carlito"/>
              </a:rPr>
              <a:t>ngày</a:t>
            </a:r>
            <a:endParaRPr sz="2400" dirty="0">
              <a:latin typeface="Carlito"/>
              <a:cs typeface="Carlito"/>
            </a:endParaRPr>
          </a:p>
          <a:p>
            <a:pPr>
              <a:spcBef>
                <a:spcPts val="30"/>
              </a:spcBef>
            </a:pPr>
            <a:endParaRPr sz="2760" dirty="0">
              <a:latin typeface="Carlito"/>
              <a:cs typeface="Carlito"/>
            </a:endParaRPr>
          </a:p>
          <a:p>
            <a:pPr marL="15240" marR="6096" algn="just">
              <a:spcBef>
                <a:spcPts val="6"/>
              </a:spcBef>
            </a:pPr>
            <a:r>
              <a:rPr sz="2400" spc="-6" dirty="0">
                <a:latin typeface="Carlito"/>
                <a:cs typeface="Carlito"/>
              </a:rPr>
              <a:t>10.</a:t>
            </a:r>
            <a:r>
              <a:rPr sz="2400" spc="-60" dirty="0">
                <a:latin typeface="Carlito"/>
                <a:cs typeface="Carlito"/>
              </a:rPr>
              <a:t>Tăng </a:t>
            </a:r>
            <a:r>
              <a:rPr sz="2400" spc="-6" dirty="0">
                <a:latin typeface="Carlito"/>
                <a:cs typeface="Carlito"/>
              </a:rPr>
              <a:t>cường </a:t>
            </a:r>
            <a:r>
              <a:rPr sz="2400" spc="-12" dirty="0">
                <a:latin typeface="Carlito"/>
                <a:cs typeface="Carlito"/>
              </a:rPr>
              <a:t>HĐTL,  </a:t>
            </a:r>
            <a:r>
              <a:rPr sz="2400" dirty="0">
                <a:latin typeface="Carlito"/>
                <a:cs typeface="Carlito"/>
              </a:rPr>
              <a:t>duy </a:t>
            </a:r>
            <a:r>
              <a:rPr sz="2400" spc="-6" dirty="0">
                <a:latin typeface="Carlito"/>
                <a:cs typeface="Carlito"/>
              </a:rPr>
              <a:t>trì </a:t>
            </a:r>
            <a:r>
              <a:rPr sz="2400" spc="-18" dirty="0">
                <a:latin typeface="Carlito"/>
                <a:cs typeface="Carlito"/>
              </a:rPr>
              <a:t>cân </a:t>
            </a:r>
            <a:r>
              <a:rPr sz="2400" spc="-6" dirty="0">
                <a:latin typeface="Carlito"/>
                <a:cs typeface="Carlito"/>
              </a:rPr>
              <a:t>nặng hợp </a:t>
            </a:r>
            <a:r>
              <a:rPr sz="2400" spc="-60" dirty="0">
                <a:latin typeface="Carlito"/>
                <a:cs typeface="Carlito"/>
              </a:rPr>
              <a:t>lý,  </a:t>
            </a:r>
            <a:r>
              <a:rPr sz="2400" dirty="0">
                <a:latin typeface="Carlito"/>
                <a:cs typeface="Carlito"/>
              </a:rPr>
              <a:t>không </a:t>
            </a:r>
            <a:r>
              <a:rPr sz="2400" spc="-6" dirty="0">
                <a:latin typeface="Carlito"/>
                <a:cs typeface="Carlito"/>
              </a:rPr>
              <a:t>hút thuốc lá, hạn  chế uống rượu bia,  nước </a:t>
            </a:r>
            <a:r>
              <a:rPr sz="2400" spc="-24" dirty="0">
                <a:latin typeface="Carlito"/>
                <a:cs typeface="Carlito"/>
              </a:rPr>
              <a:t>có </a:t>
            </a:r>
            <a:r>
              <a:rPr sz="2400" spc="-36" dirty="0">
                <a:latin typeface="Carlito"/>
                <a:cs typeface="Carlito"/>
              </a:rPr>
              <a:t>ga </a:t>
            </a:r>
            <a:r>
              <a:rPr sz="2400" spc="-30" dirty="0">
                <a:latin typeface="Carlito"/>
                <a:cs typeface="Carlito"/>
              </a:rPr>
              <a:t>và </a:t>
            </a:r>
            <a:r>
              <a:rPr sz="2400" dirty="0">
                <a:latin typeface="Carlito"/>
                <a:cs typeface="Carlito"/>
              </a:rPr>
              <a:t>ăn, </a:t>
            </a:r>
            <a:r>
              <a:rPr sz="2400" spc="-6" dirty="0">
                <a:latin typeface="Carlito"/>
                <a:cs typeface="Carlito"/>
              </a:rPr>
              <a:t>uống  đồ</a:t>
            </a:r>
            <a:r>
              <a:rPr sz="2400" spc="-30" dirty="0">
                <a:latin typeface="Carlito"/>
                <a:cs typeface="Carlito"/>
              </a:rPr>
              <a:t> </a:t>
            </a:r>
            <a:r>
              <a:rPr sz="2400" spc="-18" dirty="0">
                <a:latin typeface="Carlito"/>
                <a:cs typeface="Carlito"/>
              </a:rPr>
              <a:t>ngọt</a:t>
            </a:r>
            <a:endParaRPr sz="2400" dirty="0">
              <a:latin typeface="Carlito"/>
              <a:cs typeface="Carlito"/>
            </a:endParaRPr>
          </a:p>
        </p:txBody>
      </p:sp>
      <p:sp>
        <p:nvSpPr>
          <p:cNvPr id="14" name="object 14"/>
          <p:cNvSpPr txBox="1"/>
          <p:nvPr/>
        </p:nvSpPr>
        <p:spPr>
          <a:xfrm>
            <a:off x="1113739" y="4251349"/>
            <a:ext cx="3063240" cy="2045175"/>
          </a:xfrm>
          <a:prstGeom prst="rect">
            <a:avLst/>
          </a:prstGeom>
        </p:spPr>
        <p:txBody>
          <a:bodyPr vert="horz" wrap="square" lIns="0" tIns="13716" rIns="0" bIns="0" rtlCol="0">
            <a:spAutoFit/>
          </a:bodyPr>
          <a:lstStyle/>
          <a:p>
            <a:pPr marL="15240" marR="6096" algn="just">
              <a:spcBef>
                <a:spcPts val="108"/>
              </a:spcBef>
            </a:pPr>
            <a:r>
              <a:rPr sz="2400" spc="-12" dirty="0">
                <a:latin typeface="Carlito"/>
                <a:cs typeface="Carlito"/>
              </a:rPr>
              <a:t>8. </a:t>
            </a:r>
            <a:r>
              <a:rPr sz="2160" spc="-12" dirty="0">
                <a:solidFill>
                  <a:srgbClr val="202020"/>
                </a:solidFill>
                <a:latin typeface="Carlito"/>
                <a:cs typeface="Carlito"/>
              </a:rPr>
              <a:t>Cho trẻ </a:t>
            </a:r>
            <a:r>
              <a:rPr sz="2160" spc="-6" dirty="0">
                <a:solidFill>
                  <a:srgbClr val="202020"/>
                </a:solidFill>
                <a:latin typeface="Carlito"/>
                <a:cs typeface="Carlito"/>
              </a:rPr>
              <a:t>bú </a:t>
            </a:r>
            <a:r>
              <a:rPr sz="2160" spc="-18" dirty="0">
                <a:solidFill>
                  <a:srgbClr val="202020"/>
                </a:solidFill>
                <a:latin typeface="Carlito"/>
                <a:cs typeface="Carlito"/>
              </a:rPr>
              <a:t>mẹ </a:t>
            </a:r>
            <a:r>
              <a:rPr sz="2160" spc="-36" dirty="0">
                <a:solidFill>
                  <a:srgbClr val="202020"/>
                </a:solidFill>
                <a:latin typeface="Carlito"/>
                <a:cs typeface="Carlito"/>
              </a:rPr>
              <a:t>ngay  </a:t>
            </a:r>
            <a:r>
              <a:rPr sz="2160" spc="-12" dirty="0">
                <a:solidFill>
                  <a:srgbClr val="202020"/>
                </a:solidFill>
                <a:latin typeface="Carlito"/>
                <a:cs typeface="Carlito"/>
              </a:rPr>
              <a:t>sau </a:t>
            </a:r>
            <a:r>
              <a:rPr sz="2160" dirty="0">
                <a:solidFill>
                  <a:srgbClr val="202020"/>
                </a:solidFill>
                <a:latin typeface="Carlito"/>
                <a:cs typeface="Carlito"/>
              </a:rPr>
              <a:t>khi </a:t>
            </a:r>
            <a:r>
              <a:rPr sz="2160" spc="-6" dirty="0">
                <a:solidFill>
                  <a:srgbClr val="202020"/>
                </a:solidFill>
                <a:latin typeface="Carlito"/>
                <a:cs typeface="Carlito"/>
              </a:rPr>
              <a:t>sinh, bú </a:t>
            </a:r>
            <a:r>
              <a:rPr sz="2160" spc="-18" dirty="0">
                <a:solidFill>
                  <a:srgbClr val="202020"/>
                </a:solidFill>
                <a:latin typeface="Carlito"/>
                <a:cs typeface="Carlito"/>
              </a:rPr>
              <a:t>mẹ  </a:t>
            </a:r>
            <a:r>
              <a:rPr sz="2160" spc="-6" dirty="0">
                <a:solidFill>
                  <a:srgbClr val="202020"/>
                </a:solidFill>
                <a:latin typeface="Carlito"/>
                <a:cs typeface="Carlito"/>
              </a:rPr>
              <a:t>hoàn </a:t>
            </a:r>
            <a:r>
              <a:rPr sz="2160" spc="-12" dirty="0">
                <a:solidFill>
                  <a:srgbClr val="202020"/>
                </a:solidFill>
                <a:latin typeface="Carlito"/>
                <a:cs typeface="Carlito"/>
              </a:rPr>
              <a:t>toàn trong </a:t>
            </a:r>
            <a:r>
              <a:rPr sz="2160" spc="-6" dirty="0">
                <a:solidFill>
                  <a:srgbClr val="202020"/>
                </a:solidFill>
                <a:latin typeface="Carlito"/>
                <a:cs typeface="Carlito"/>
              </a:rPr>
              <a:t>6 </a:t>
            </a:r>
            <a:r>
              <a:rPr sz="2160" dirty="0">
                <a:solidFill>
                  <a:srgbClr val="202020"/>
                </a:solidFill>
                <a:latin typeface="Carlito"/>
                <a:cs typeface="Carlito"/>
              </a:rPr>
              <a:t>tháng  đầu, </a:t>
            </a:r>
            <a:r>
              <a:rPr sz="2160" spc="-6" dirty="0">
                <a:solidFill>
                  <a:srgbClr val="202020"/>
                </a:solidFill>
                <a:latin typeface="Carlito"/>
                <a:cs typeface="Carlito"/>
              </a:rPr>
              <a:t>ăn </a:t>
            </a:r>
            <a:r>
              <a:rPr sz="2160" spc="-18" dirty="0">
                <a:solidFill>
                  <a:srgbClr val="202020"/>
                </a:solidFill>
                <a:latin typeface="Carlito"/>
                <a:cs typeface="Carlito"/>
              </a:rPr>
              <a:t>bổ </a:t>
            </a:r>
            <a:r>
              <a:rPr sz="2160" spc="-6" dirty="0">
                <a:solidFill>
                  <a:srgbClr val="202020"/>
                </a:solidFill>
                <a:latin typeface="Carlito"/>
                <a:cs typeface="Carlito"/>
              </a:rPr>
              <a:t>sung hợp </a:t>
            </a:r>
            <a:r>
              <a:rPr sz="2160" spc="-12" dirty="0">
                <a:solidFill>
                  <a:srgbClr val="202020"/>
                </a:solidFill>
                <a:latin typeface="Carlito"/>
                <a:cs typeface="Carlito"/>
              </a:rPr>
              <a:t>lý  </a:t>
            </a:r>
            <a:r>
              <a:rPr sz="2160" spc="-30" dirty="0">
                <a:solidFill>
                  <a:srgbClr val="202020"/>
                </a:solidFill>
                <a:latin typeface="Carlito"/>
                <a:cs typeface="Carlito"/>
              </a:rPr>
              <a:t>và </a:t>
            </a:r>
            <a:r>
              <a:rPr sz="2160" spc="-6" dirty="0">
                <a:solidFill>
                  <a:srgbClr val="202020"/>
                </a:solidFill>
                <a:latin typeface="Carlito"/>
                <a:cs typeface="Carlito"/>
              </a:rPr>
              <a:t>tiếp tục cho </a:t>
            </a:r>
            <a:r>
              <a:rPr sz="2160" dirty="0">
                <a:solidFill>
                  <a:srgbClr val="202020"/>
                </a:solidFill>
                <a:latin typeface="Carlito"/>
                <a:cs typeface="Carlito"/>
              </a:rPr>
              <a:t>bú </a:t>
            </a:r>
            <a:r>
              <a:rPr sz="2160" spc="-24" dirty="0">
                <a:solidFill>
                  <a:srgbClr val="202020"/>
                </a:solidFill>
                <a:latin typeface="Carlito"/>
                <a:cs typeface="Carlito"/>
              </a:rPr>
              <a:t>mẹ  </a:t>
            </a:r>
            <a:r>
              <a:rPr sz="2160" spc="-12" dirty="0">
                <a:solidFill>
                  <a:srgbClr val="202020"/>
                </a:solidFill>
                <a:latin typeface="Carlito"/>
                <a:cs typeface="Carlito"/>
              </a:rPr>
              <a:t>đến 24</a:t>
            </a:r>
            <a:r>
              <a:rPr sz="2160" spc="12" dirty="0">
                <a:solidFill>
                  <a:srgbClr val="202020"/>
                </a:solidFill>
                <a:latin typeface="Carlito"/>
                <a:cs typeface="Carlito"/>
              </a:rPr>
              <a:t> </a:t>
            </a:r>
            <a:r>
              <a:rPr sz="2160" dirty="0">
                <a:solidFill>
                  <a:srgbClr val="202020"/>
                </a:solidFill>
                <a:latin typeface="Carlito"/>
                <a:cs typeface="Carlito"/>
              </a:rPr>
              <a:t>tháng</a:t>
            </a:r>
            <a:endParaRPr sz="2160">
              <a:latin typeface="Carlito"/>
              <a:cs typeface="Carlito"/>
            </a:endParaRPr>
          </a:p>
        </p:txBody>
      </p:sp>
      <p:sp>
        <p:nvSpPr>
          <p:cNvPr id="15" name="object 15"/>
          <p:cNvSpPr txBox="1"/>
          <p:nvPr/>
        </p:nvSpPr>
        <p:spPr>
          <a:xfrm>
            <a:off x="4621377" y="4338066"/>
            <a:ext cx="2763774" cy="1712777"/>
          </a:xfrm>
          <a:prstGeom prst="rect">
            <a:avLst/>
          </a:prstGeom>
        </p:spPr>
        <p:txBody>
          <a:bodyPr vert="horz" wrap="square" lIns="0" tIns="13716" rIns="0" bIns="0" rtlCol="0">
            <a:spAutoFit/>
          </a:bodyPr>
          <a:lstStyle/>
          <a:p>
            <a:pPr marL="15240" marR="6096" algn="just">
              <a:spcBef>
                <a:spcPts val="108"/>
              </a:spcBef>
            </a:pPr>
            <a:r>
              <a:rPr sz="2400" spc="-12" dirty="0">
                <a:solidFill>
                  <a:srgbClr val="001F5F"/>
                </a:solidFill>
                <a:latin typeface="Carlito"/>
                <a:cs typeface="Carlito"/>
              </a:rPr>
              <a:t>9</a:t>
            </a:r>
            <a:r>
              <a:rPr sz="2160" spc="-12" dirty="0">
                <a:solidFill>
                  <a:srgbClr val="001F5F"/>
                </a:solidFill>
                <a:latin typeface="Carlito"/>
                <a:cs typeface="Carlito"/>
              </a:rPr>
              <a:t>. </a:t>
            </a:r>
            <a:r>
              <a:rPr sz="2160" spc="-72" dirty="0">
                <a:solidFill>
                  <a:srgbClr val="001F5F"/>
                </a:solidFill>
                <a:latin typeface="Carlito"/>
                <a:cs typeface="Carlito"/>
              </a:rPr>
              <a:t>Trẻ </a:t>
            </a:r>
            <a:r>
              <a:rPr sz="2160" spc="-6" dirty="0">
                <a:solidFill>
                  <a:srgbClr val="001F5F"/>
                </a:solidFill>
                <a:latin typeface="Carlito"/>
                <a:cs typeface="Carlito"/>
              </a:rPr>
              <a:t>sau 6 </a:t>
            </a:r>
            <a:r>
              <a:rPr sz="2160" dirty="0">
                <a:solidFill>
                  <a:srgbClr val="001F5F"/>
                </a:solidFill>
                <a:latin typeface="Carlito"/>
                <a:cs typeface="Carlito"/>
              </a:rPr>
              <a:t>tháng </a:t>
            </a:r>
            <a:r>
              <a:rPr sz="2160" spc="-48" dirty="0">
                <a:solidFill>
                  <a:srgbClr val="001F5F"/>
                </a:solidFill>
                <a:latin typeface="Carlito"/>
                <a:cs typeface="Carlito"/>
              </a:rPr>
              <a:t>và  </a:t>
            </a:r>
            <a:r>
              <a:rPr sz="2160" dirty="0">
                <a:solidFill>
                  <a:srgbClr val="001F5F"/>
                </a:solidFill>
                <a:latin typeface="Carlito"/>
                <a:cs typeface="Carlito"/>
              </a:rPr>
              <a:t>NTT </a:t>
            </a:r>
            <a:r>
              <a:rPr sz="2160" spc="-6" dirty="0">
                <a:solidFill>
                  <a:srgbClr val="001F5F"/>
                </a:solidFill>
                <a:latin typeface="Carlito"/>
                <a:cs typeface="Carlito"/>
              </a:rPr>
              <a:t>nên </a:t>
            </a:r>
            <a:r>
              <a:rPr sz="2160" spc="-18" dirty="0">
                <a:solidFill>
                  <a:srgbClr val="001F5F"/>
                </a:solidFill>
                <a:latin typeface="Carlito"/>
                <a:cs typeface="Carlito"/>
              </a:rPr>
              <a:t>sử </a:t>
            </a:r>
            <a:r>
              <a:rPr sz="2160" dirty="0">
                <a:solidFill>
                  <a:srgbClr val="001F5F"/>
                </a:solidFill>
                <a:latin typeface="Carlito"/>
                <a:cs typeface="Carlito"/>
              </a:rPr>
              <a:t>dụng </a:t>
            </a:r>
            <a:r>
              <a:rPr sz="2160" spc="-12" dirty="0">
                <a:solidFill>
                  <a:srgbClr val="001F5F"/>
                </a:solidFill>
                <a:latin typeface="Carlito"/>
                <a:cs typeface="Carlito"/>
              </a:rPr>
              <a:t>sữa  </a:t>
            </a:r>
            <a:r>
              <a:rPr sz="2160" spc="-30" dirty="0">
                <a:solidFill>
                  <a:srgbClr val="001F5F"/>
                </a:solidFill>
                <a:latin typeface="Carlito"/>
                <a:cs typeface="Carlito"/>
              </a:rPr>
              <a:t>và </a:t>
            </a:r>
            <a:r>
              <a:rPr sz="2160" spc="-18" dirty="0">
                <a:solidFill>
                  <a:srgbClr val="001F5F"/>
                </a:solidFill>
                <a:latin typeface="Carlito"/>
                <a:cs typeface="Carlito"/>
              </a:rPr>
              <a:t>các </a:t>
            </a:r>
            <a:r>
              <a:rPr sz="2160" spc="-6" dirty="0">
                <a:solidFill>
                  <a:srgbClr val="001F5F"/>
                </a:solidFill>
                <a:latin typeface="Carlito"/>
                <a:cs typeface="Carlito"/>
              </a:rPr>
              <a:t>sản phẩm của  </a:t>
            </a:r>
            <a:r>
              <a:rPr sz="2160" spc="-12" dirty="0">
                <a:solidFill>
                  <a:srgbClr val="001F5F"/>
                </a:solidFill>
                <a:latin typeface="Carlito"/>
                <a:cs typeface="Carlito"/>
              </a:rPr>
              <a:t>sữa </a:t>
            </a:r>
            <a:r>
              <a:rPr sz="2160" dirty="0">
                <a:solidFill>
                  <a:srgbClr val="001F5F"/>
                </a:solidFill>
                <a:latin typeface="Carlito"/>
                <a:cs typeface="Carlito"/>
              </a:rPr>
              <a:t>phù </a:t>
            </a:r>
            <a:r>
              <a:rPr sz="2160" spc="-6" dirty="0">
                <a:solidFill>
                  <a:srgbClr val="001F5F"/>
                </a:solidFill>
                <a:latin typeface="Carlito"/>
                <a:cs typeface="Carlito"/>
              </a:rPr>
              <a:t>hợp </a:t>
            </a:r>
            <a:r>
              <a:rPr sz="2160" spc="-24" dirty="0">
                <a:solidFill>
                  <a:srgbClr val="001F5F"/>
                </a:solidFill>
                <a:latin typeface="Carlito"/>
                <a:cs typeface="Carlito"/>
              </a:rPr>
              <a:t>với </a:t>
            </a:r>
            <a:r>
              <a:rPr sz="2160" spc="-6" dirty="0">
                <a:solidFill>
                  <a:srgbClr val="001F5F"/>
                </a:solidFill>
                <a:latin typeface="Carlito"/>
                <a:cs typeface="Carlito"/>
              </a:rPr>
              <a:t>từng  </a:t>
            </a:r>
            <a:r>
              <a:rPr sz="2160" spc="-12" dirty="0">
                <a:solidFill>
                  <a:srgbClr val="001F5F"/>
                </a:solidFill>
                <a:latin typeface="Carlito"/>
                <a:cs typeface="Carlito"/>
              </a:rPr>
              <a:t>lứa</a:t>
            </a:r>
            <a:r>
              <a:rPr sz="2160" spc="6" dirty="0">
                <a:solidFill>
                  <a:srgbClr val="001F5F"/>
                </a:solidFill>
                <a:latin typeface="Carlito"/>
                <a:cs typeface="Carlito"/>
              </a:rPr>
              <a:t> </a:t>
            </a:r>
            <a:r>
              <a:rPr sz="2160" spc="-6" dirty="0">
                <a:solidFill>
                  <a:srgbClr val="001F5F"/>
                </a:solidFill>
                <a:latin typeface="Carlito"/>
                <a:cs typeface="Carlito"/>
              </a:rPr>
              <a:t>tuổi</a:t>
            </a:r>
            <a:endParaRPr sz="2160" dirty="0">
              <a:latin typeface="Carlito"/>
              <a:cs typeface="Carlito"/>
            </a:endParaRPr>
          </a:p>
        </p:txBody>
      </p:sp>
    </p:spTree>
    <p:extLst>
      <p:ext uri="{BB962C8B-B14F-4D97-AF65-F5344CB8AC3E}">
        <p14:creationId xmlns:p14="http://schemas.microsoft.com/office/powerpoint/2010/main" val="31324934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9600" y="3656"/>
            <a:ext cx="10972800" cy="6854952"/>
            <a:chOff x="0" y="3047"/>
            <a:chExt cx="9144000" cy="5712460"/>
          </a:xfrm>
        </p:grpSpPr>
        <p:sp>
          <p:nvSpPr>
            <p:cNvPr id="3" name="object 3"/>
            <p:cNvSpPr/>
            <p:nvPr/>
          </p:nvSpPr>
          <p:spPr>
            <a:xfrm>
              <a:off x="21335" y="3047"/>
              <a:ext cx="548155" cy="734452"/>
            </a:xfrm>
            <a:prstGeom prst="rect">
              <a:avLst/>
            </a:prstGeom>
            <a:blipFill>
              <a:blip r:embed="rId2" cstate="print"/>
              <a:stretch>
                <a:fillRect/>
              </a:stretch>
            </a:blipFill>
          </p:spPr>
          <p:txBody>
            <a:bodyPr wrap="square" lIns="0" tIns="0" rIns="0" bIns="0" rtlCol="0"/>
            <a:lstStyle/>
            <a:p>
              <a:endParaRPr sz="2160"/>
            </a:p>
          </p:txBody>
        </p:sp>
        <p:sp>
          <p:nvSpPr>
            <p:cNvPr id="4" name="object 4"/>
            <p:cNvSpPr/>
            <p:nvPr/>
          </p:nvSpPr>
          <p:spPr>
            <a:xfrm>
              <a:off x="0" y="27430"/>
              <a:ext cx="9144000" cy="5687566"/>
            </a:xfrm>
            <a:prstGeom prst="rect">
              <a:avLst/>
            </a:prstGeom>
            <a:blipFill>
              <a:blip r:embed="rId3" cstate="print"/>
              <a:stretch>
                <a:fillRect/>
              </a:stretch>
            </a:blipFill>
          </p:spPr>
          <p:txBody>
            <a:bodyPr wrap="square" lIns="0" tIns="0" rIns="0" bIns="0" rtlCol="0"/>
            <a:lstStyle/>
            <a:p>
              <a:endParaRPr sz="2160"/>
            </a:p>
          </p:txBody>
        </p:sp>
      </p:grpSp>
    </p:spTree>
    <p:extLst>
      <p:ext uri="{BB962C8B-B14F-4D97-AF65-F5344CB8AC3E}">
        <p14:creationId xmlns:p14="http://schemas.microsoft.com/office/powerpoint/2010/main" val="4111781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203" y="3657"/>
            <a:ext cx="657786" cy="881342"/>
          </a:xfrm>
          <a:prstGeom prst="rect">
            <a:avLst/>
          </a:prstGeom>
          <a:blipFill>
            <a:blip r:embed="rId2" cstate="print"/>
            <a:stretch>
              <a:fillRect/>
            </a:stretch>
          </a:blipFill>
        </p:spPr>
        <p:txBody>
          <a:bodyPr wrap="square" lIns="0" tIns="0" rIns="0" bIns="0" rtlCol="0"/>
          <a:lstStyle/>
          <a:p>
            <a:endParaRPr sz="2160"/>
          </a:p>
        </p:txBody>
      </p:sp>
      <p:sp>
        <p:nvSpPr>
          <p:cNvPr id="3" name="object 3"/>
          <p:cNvSpPr/>
          <p:nvPr/>
        </p:nvSpPr>
        <p:spPr>
          <a:xfrm>
            <a:off x="2895600" y="0"/>
            <a:ext cx="6400800" cy="6857998"/>
          </a:xfrm>
          <a:prstGeom prst="rect">
            <a:avLst/>
          </a:prstGeom>
          <a:blipFill>
            <a:blip r:embed="rId3" cstate="print"/>
            <a:stretch>
              <a:fillRect/>
            </a:stretch>
          </a:blipFill>
        </p:spPr>
        <p:txBody>
          <a:bodyPr wrap="square" lIns="0" tIns="0" rIns="0" bIns="0" rtlCol="0"/>
          <a:lstStyle/>
          <a:p>
            <a:endParaRPr sz="2160"/>
          </a:p>
        </p:txBody>
      </p:sp>
    </p:spTree>
    <p:extLst>
      <p:ext uri="{BB962C8B-B14F-4D97-AF65-F5344CB8AC3E}">
        <p14:creationId xmlns:p14="http://schemas.microsoft.com/office/powerpoint/2010/main" val="2812721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4879" y="288036"/>
            <a:ext cx="7333488" cy="533223"/>
          </a:xfrm>
          <a:prstGeom prst="rect">
            <a:avLst/>
          </a:prstGeom>
        </p:spPr>
        <p:txBody>
          <a:bodyPr vert="horz" wrap="square" lIns="0" tIns="16002" rIns="0" bIns="0" rtlCol="0" anchor="t">
            <a:spAutoFit/>
          </a:bodyPr>
          <a:lstStyle/>
          <a:p>
            <a:pPr marL="15240">
              <a:spcBef>
                <a:spcPts val="126"/>
              </a:spcBef>
            </a:pPr>
            <a:r>
              <a:rPr sz="3360" dirty="0">
                <a:latin typeface="Times New Roman"/>
                <a:cs typeface="Times New Roman"/>
              </a:rPr>
              <a:t>Tháp </a:t>
            </a:r>
            <a:r>
              <a:rPr sz="3360" spc="12" dirty="0">
                <a:latin typeface="Times New Roman"/>
                <a:cs typeface="Times New Roman"/>
              </a:rPr>
              <a:t>dinh </a:t>
            </a:r>
            <a:r>
              <a:rPr sz="3360" dirty="0">
                <a:latin typeface="Times New Roman"/>
                <a:cs typeface="Times New Roman"/>
              </a:rPr>
              <a:t>dưỡng </a:t>
            </a:r>
            <a:r>
              <a:rPr sz="3360" spc="6" dirty="0">
                <a:latin typeface="Times New Roman"/>
                <a:cs typeface="Times New Roman"/>
              </a:rPr>
              <a:t>hợp lý cho </a:t>
            </a:r>
            <a:r>
              <a:rPr sz="3360" dirty="0">
                <a:latin typeface="Times New Roman"/>
                <a:cs typeface="Times New Roman"/>
              </a:rPr>
              <a:t>trẻ </a:t>
            </a:r>
            <a:r>
              <a:rPr sz="3360" spc="6" dirty="0">
                <a:latin typeface="Times New Roman"/>
                <a:cs typeface="Times New Roman"/>
              </a:rPr>
              <a:t>12-14</a:t>
            </a:r>
            <a:r>
              <a:rPr sz="3360" spc="-348" dirty="0">
                <a:latin typeface="Times New Roman"/>
                <a:cs typeface="Times New Roman"/>
              </a:rPr>
              <a:t> </a:t>
            </a:r>
            <a:r>
              <a:rPr sz="3360" spc="12" dirty="0">
                <a:latin typeface="Times New Roman"/>
                <a:cs typeface="Times New Roman"/>
              </a:rPr>
              <a:t>tuổi</a:t>
            </a:r>
            <a:endParaRPr sz="3360">
              <a:latin typeface="Times New Roman"/>
              <a:cs typeface="Times New Roman"/>
            </a:endParaRPr>
          </a:p>
        </p:txBody>
      </p:sp>
      <p:grpSp>
        <p:nvGrpSpPr>
          <p:cNvPr id="3" name="object 3"/>
          <p:cNvGrpSpPr/>
          <p:nvPr/>
        </p:nvGrpSpPr>
        <p:grpSpPr>
          <a:xfrm>
            <a:off x="609600" y="0"/>
            <a:ext cx="10972800" cy="6858000"/>
            <a:chOff x="0" y="0"/>
            <a:chExt cx="9144000" cy="5715000"/>
          </a:xfrm>
        </p:grpSpPr>
        <p:sp>
          <p:nvSpPr>
            <p:cNvPr id="4" name="object 4"/>
            <p:cNvSpPr/>
            <p:nvPr/>
          </p:nvSpPr>
          <p:spPr>
            <a:xfrm>
              <a:off x="21335" y="3047"/>
              <a:ext cx="548155" cy="734452"/>
            </a:xfrm>
            <a:prstGeom prst="rect">
              <a:avLst/>
            </a:prstGeom>
            <a:blipFill>
              <a:blip r:embed="rId2" cstate="print"/>
              <a:stretch>
                <a:fillRect/>
              </a:stretch>
            </a:blipFill>
          </p:spPr>
          <p:txBody>
            <a:bodyPr wrap="square" lIns="0" tIns="0" rIns="0" bIns="0" rtlCol="0"/>
            <a:lstStyle/>
            <a:p>
              <a:endParaRPr sz="2160"/>
            </a:p>
          </p:txBody>
        </p:sp>
        <p:sp>
          <p:nvSpPr>
            <p:cNvPr id="5" name="object 5"/>
            <p:cNvSpPr/>
            <p:nvPr/>
          </p:nvSpPr>
          <p:spPr>
            <a:xfrm>
              <a:off x="0" y="0"/>
              <a:ext cx="9144000" cy="5714999"/>
            </a:xfrm>
            <a:prstGeom prst="rect">
              <a:avLst/>
            </a:prstGeom>
            <a:blipFill>
              <a:blip r:embed="rId3" cstate="print"/>
              <a:stretch>
                <a:fillRect/>
              </a:stretch>
            </a:blipFill>
          </p:spPr>
          <p:txBody>
            <a:bodyPr wrap="square" lIns="0" tIns="0" rIns="0" bIns="0" rtlCol="0"/>
            <a:lstStyle/>
            <a:p>
              <a:endParaRPr sz="2160"/>
            </a:p>
          </p:txBody>
        </p:sp>
      </p:grpSp>
    </p:spTree>
    <p:extLst>
      <p:ext uri="{BB962C8B-B14F-4D97-AF65-F5344CB8AC3E}">
        <p14:creationId xmlns:p14="http://schemas.microsoft.com/office/powerpoint/2010/main" val="3534138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609600" y="0"/>
            <a:ext cx="10972800" cy="6858000"/>
            <a:chOff x="0" y="0"/>
            <a:chExt cx="9144000" cy="5715000"/>
          </a:xfrm>
        </p:grpSpPr>
        <p:sp>
          <p:nvSpPr>
            <p:cNvPr id="3" name="object 3"/>
            <p:cNvSpPr/>
            <p:nvPr/>
          </p:nvSpPr>
          <p:spPr>
            <a:xfrm>
              <a:off x="21335" y="3047"/>
              <a:ext cx="548155" cy="734452"/>
            </a:xfrm>
            <a:prstGeom prst="rect">
              <a:avLst/>
            </a:prstGeom>
            <a:blipFill>
              <a:blip r:embed="rId2" cstate="print"/>
              <a:stretch>
                <a:fillRect/>
              </a:stretch>
            </a:blipFill>
          </p:spPr>
          <p:txBody>
            <a:bodyPr wrap="square" lIns="0" tIns="0" rIns="0" bIns="0" rtlCol="0"/>
            <a:lstStyle/>
            <a:p>
              <a:endParaRPr sz="2160"/>
            </a:p>
          </p:txBody>
        </p:sp>
        <p:sp>
          <p:nvSpPr>
            <p:cNvPr id="4" name="object 4"/>
            <p:cNvSpPr/>
            <p:nvPr/>
          </p:nvSpPr>
          <p:spPr>
            <a:xfrm>
              <a:off x="0" y="0"/>
              <a:ext cx="9144000" cy="5714999"/>
            </a:xfrm>
            <a:prstGeom prst="rect">
              <a:avLst/>
            </a:prstGeom>
            <a:blipFill>
              <a:blip r:embed="rId3" cstate="print"/>
              <a:stretch>
                <a:fillRect/>
              </a:stretch>
            </a:blipFill>
          </p:spPr>
          <p:txBody>
            <a:bodyPr wrap="square" lIns="0" tIns="0" rIns="0" bIns="0" rtlCol="0"/>
            <a:lstStyle/>
            <a:p>
              <a:endParaRPr sz="2160"/>
            </a:p>
          </p:txBody>
        </p:sp>
      </p:grpSp>
    </p:spTree>
    <p:extLst>
      <p:ext uri="{BB962C8B-B14F-4D97-AF65-F5344CB8AC3E}">
        <p14:creationId xmlns:p14="http://schemas.microsoft.com/office/powerpoint/2010/main" val="247776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Hoạt</a:t>
            </a:r>
            <a:r>
              <a:rPr lang="en-US" dirty="0" smtClean="0"/>
              <a:t> </a:t>
            </a:r>
            <a:r>
              <a:rPr lang="en-US" dirty="0" err="1" smtClean="0"/>
              <a:t>động</a:t>
            </a:r>
            <a:r>
              <a:rPr lang="en-US" dirty="0" smtClean="0"/>
              <a:t> </a:t>
            </a:r>
            <a:r>
              <a:rPr lang="en-US" dirty="0" err="1" smtClean="0"/>
              <a:t>thể</a:t>
            </a:r>
            <a:r>
              <a:rPr lang="en-US" dirty="0" smtClean="0"/>
              <a:t> </a:t>
            </a:r>
            <a:r>
              <a:rPr lang="en-US" dirty="0" err="1" smtClean="0"/>
              <a:t>lực</a:t>
            </a:r>
            <a:r>
              <a:rPr lang="en-US" dirty="0" smtClean="0"/>
              <a:t> </a:t>
            </a:r>
            <a:r>
              <a:rPr lang="en-US" dirty="0" err="1" smtClean="0"/>
              <a:t>đối</a:t>
            </a:r>
            <a:r>
              <a:rPr lang="en-US" dirty="0" smtClean="0"/>
              <a:t> </a:t>
            </a:r>
            <a:r>
              <a:rPr lang="en-US" dirty="0" err="1" smtClean="0"/>
              <a:t>với</a:t>
            </a:r>
            <a:r>
              <a:rPr lang="en-US" dirty="0" smtClean="0"/>
              <a:t> </a:t>
            </a:r>
            <a:r>
              <a:rPr lang="en-US" dirty="0" err="1" smtClean="0"/>
              <a:t>trẻ</a:t>
            </a:r>
            <a:r>
              <a:rPr lang="en-US" dirty="0" smtClean="0"/>
              <a:t> </a:t>
            </a:r>
            <a:r>
              <a:rPr lang="en-US" dirty="0" err="1" smtClean="0"/>
              <a:t>em</a:t>
            </a:r>
            <a:r>
              <a:rPr lang="en-US" dirty="0" smtClean="0"/>
              <a:t> </a:t>
            </a:r>
            <a:r>
              <a:rPr lang="en-US" dirty="0" err="1" smtClean="0"/>
              <a:t>từ</a:t>
            </a:r>
            <a:r>
              <a:rPr lang="en-US" dirty="0" smtClean="0"/>
              <a:t> 5-17 </a:t>
            </a:r>
            <a:r>
              <a:rPr lang="en-US" dirty="0" err="1" smtClean="0"/>
              <a:t>tuổi</a:t>
            </a:r>
            <a:endParaRPr lang="en-US" dirty="0"/>
          </a:p>
        </p:txBody>
      </p:sp>
      <p:sp>
        <p:nvSpPr>
          <p:cNvPr id="3" name="Content Placeholder 2"/>
          <p:cNvSpPr>
            <a:spLocks noGrp="1"/>
          </p:cNvSpPr>
          <p:nvPr>
            <p:ph idx="1"/>
          </p:nvPr>
        </p:nvSpPr>
        <p:spPr/>
        <p:txBody>
          <a:bodyPr>
            <a:normAutofit/>
          </a:bodyPr>
          <a:lstStyle/>
          <a:p>
            <a:pPr marL="378460" indent="-344805">
              <a:spcBef>
                <a:spcPts val="600"/>
              </a:spcBef>
              <a:buFont typeface="Wingdings"/>
              <a:buChar char=""/>
              <a:tabLst>
                <a:tab pos="379095" algn="l"/>
                <a:tab pos="379730" algn="l"/>
              </a:tabLst>
            </a:pPr>
            <a:r>
              <a:rPr lang="vi-VN" spc="-130" dirty="0"/>
              <a:t>Trẻ </a:t>
            </a:r>
            <a:r>
              <a:rPr lang="vi-VN" dirty="0"/>
              <a:t>em </a:t>
            </a:r>
            <a:r>
              <a:rPr lang="vi-VN" spc="5" dirty="0"/>
              <a:t>5-17 </a:t>
            </a:r>
            <a:r>
              <a:rPr lang="vi-VN" spc="-5" dirty="0"/>
              <a:t>tuổi nên </a:t>
            </a:r>
            <a:r>
              <a:rPr lang="vi-VN" spc="-15" dirty="0"/>
              <a:t>có </a:t>
            </a:r>
            <a:r>
              <a:rPr lang="vi-VN" spc="-50" dirty="0"/>
              <a:t>tổng </a:t>
            </a:r>
            <a:r>
              <a:rPr lang="vi-VN" spc="-20" dirty="0"/>
              <a:t>thời </a:t>
            </a:r>
            <a:r>
              <a:rPr lang="vi-VN" dirty="0"/>
              <a:t>gian </a:t>
            </a:r>
            <a:r>
              <a:rPr lang="vi-VN" spc="-55" dirty="0"/>
              <a:t>thực </a:t>
            </a:r>
            <a:r>
              <a:rPr lang="vi-VN" spc="-50" dirty="0"/>
              <a:t>hiện </a:t>
            </a:r>
            <a:r>
              <a:rPr lang="vi-VN" spc="-10" dirty="0"/>
              <a:t>các </a:t>
            </a:r>
            <a:r>
              <a:rPr lang="vi-VN" spc="-185" dirty="0"/>
              <a:t>HĐTL </a:t>
            </a:r>
            <a:r>
              <a:rPr lang="vi-VN" spc="-95" dirty="0"/>
              <a:t>mức </a:t>
            </a:r>
            <a:r>
              <a:rPr lang="vi-VN" spc="-25" dirty="0"/>
              <a:t>độ </a:t>
            </a:r>
            <a:r>
              <a:rPr lang="vi-VN" spc="-114" dirty="0"/>
              <a:t>gắng </a:t>
            </a:r>
            <a:r>
              <a:rPr lang="vi-VN" spc="-140" dirty="0"/>
              <a:t>sức </a:t>
            </a:r>
            <a:r>
              <a:rPr lang="vi-VN" spc="-110" dirty="0"/>
              <a:t>vừa </a:t>
            </a:r>
            <a:r>
              <a:rPr lang="vi-VN" spc="-50" dirty="0"/>
              <a:t>đến </a:t>
            </a:r>
            <a:r>
              <a:rPr lang="vi-VN" spc="-90" dirty="0"/>
              <a:t>nặng</a:t>
            </a:r>
            <a:r>
              <a:rPr lang="vi-VN" spc="-210" dirty="0"/>
              <a:t> </a:t>
            </a:r>
            <a:r>
              <a:rPr lang="vi-VN" spc="-10" dirty="0"/>
              <a:t>ít </a:t>
            </a:r>
            <a:r>
              <a:rPr lang="vi-VN" spc="-45" dirty="0"/>
              <a:t>nhất </a:t>
            </a:r>
            <a:r>
              <a:rPr lang="vi-VN" dirty="0"/>
              <a:t>60 phút </a:t>
            </a:r>
            <a:r>
              <a:rPr lang="vi-VN" spc="-5" dirty="0"/>
              <a:t>một </a:t>
            </a:r>
            <a:r>
              <a:rPr lang="vi-VN" spc="-10" dirty="0"/>
              <a:t>ngày vào </a:t>
            </a:r>
            <a:r>
              <a:rPr lang="vi-VN" spc="-75" dirty="0"/>
              <a:t>hầu </a:t>
            </a:r>
            <a:r>
              <a:rPr lang="vi-VN" spc="-25" dirty="0"/>
              <a:t>hết</a:t>
            </a:r>
            <a:r>
              <a:rPr lang="vi-VN" spc="-285" dirty="0"/>
              <a:t> </a:t>
            </a:r>
            <a:r>
              <a:rPr lang="vi-VN" spc="-10" dirty="0"/>
              <a:t>các ngày trong </a:t>
            </a:r>
            <a:r>
              <a:rPr lang="vi-VN" spc="-30" dirty="0"/>
              <a:t>tuần.</a:t>
            </a:r>
          </a:p>
          <a:p>
            <a:pPr marL="378460" marR="82550" indent="-344805">
              <a:spcBef>
                <a:spcPts val="600"/>
              </a:spcBef>
              <a:buFont typeface="Wingdings"/>
              <a:buChar char=""/>
              <a:tabLst>
                <a:tab pos="379095" algn="l"/>
                <a:tab pos="379730" algn="l"/>
              </a:tabLst>
            </a:pPr>
            <a:r>
              <a:rPr lang="vi-VN" spc="-110" dirty="0"/>
              <a:t>Khoảng </a:t>
            </a:r>
            <a:r>
              <a:rPr lang="vi-VN" spc="-25" dirty="0"/>
              <a:t>thời </a:t>
            </a:r>
            <a:r>
              <a:rPr lang="vi-VN" dirty="0"/>
              <a:t>gian </a:t>
            </a:r>
            <a:r>
              <a:rPr lang="vi-VN" spc="-55" dirty="0"/>
              <a:t>thực hiện </a:t>
            </a:r>
            <a:r>
              <a:rPr lang="vi-VN" spc="-10" dirty="0"/>
              <a:t>các </a:t>
            </a:r>
            <a:r>
              <a:rPr lang="vi-VN" spc="-185" dirty="0"/>
              <a:t>HĐTL </a:t>
            </a:r>
            <a:r>
              <a:rPr lang="vi-VN" spc="-50" dirty="0"/>
              <a:t>nhiều </a:t>
            </a:r>
            <a:r>
              <a:rPr lang="vi-VN" spc="-75" dirty="0"/>
              <a:t>hơn </a:t>
            </a:r>
            <a:r>
              <a:rPr lang="vi-VN" dirty="0"/>
              <a:t>60 </a:t>
            </a:r>
            <a:r>
              <a:rPr lang="vi-VN" spc="-10" dirty="0"/>
              <a:t>phút/ngày </a:t>
            </a:r>
            <a:r>
              <a:rPr lang="vi-VN" spc="-135" dirty="0"/>
              <a:t>sẽ </a:t>
            </a:r>
            <a:r>
              <a:rPr lang="vi-VN" spc="-55" dirty="0"/>
              <a:t>đem </a:t>
            </a:r>
            <a:r>
              <a:rPr lang="vi-VN" spc="-35" dirty="0"/>
              <a:t>lại </a:t>
            </a:r>
            <a:r>
              <a:rPr lang="vi-VN" spc="-10" dirty="0"/>
              <a:t>các </a:t>
            </a:r>
            <a:r>
              <a:rPr lang="vi-VN" spc="-35" dirty="0"/>
              <a:t>lợi </a:t>
            </a:r>
            <a:r>
              <a:rPr lang="vi-VN" spc="-5" dirty="0"/>
              <a:t>ích </a:t>
            </a:r>
            <a:r>
              <a:rPr lang="vi-VN" dirty="0"/>
              <a:t>gia </a:t>
            </a:r>
            <a:r>
              <a:rPr lang="vi-VN" spc="-65" dirty="0"/>
              <a:t>tăng  </a:t>
            </a:r>
            <a:r>
              <a:rPr lang="vi-VN" spc="-5" dirty="0"/>
              <a:t>cho </a:t>
            </a:r>
            <a:r>
              <a:rPr lang="vi-VN" spc="-140" dirty="0"/>
              <a:t>sức </a:t>
            </a:r>
            <a:r>
              <a:rPr lang="vi-VN" spc="-75" dirty="0"/>
              <a:t>khỏe </a:t>
            </a:r>
            <a:r>
              <a:rPr lang="vi-VN" spc="-100" dirty="0"/>
              <a:t>của</a:t>
            </a:r>
            <a:r>
              <a:rPr lang="vi-VN" spc="-35" dirty="0"/>
              <a:t> </a:t>
            </a:r>
            <a:r>
              <a:rPr lang="vi-VN" spc="-10" dirty="0"/>
              <a:t>trẻ.</a:t>
            </a:r>
            <a:endParaRPr lang="vi-VN" dirty="0"/>
          </a:p>
          <a:p>
            <a:pPr marL="378460" indent="-344805">
              <a:spcBef>
                <a:spcPts val="600"/>
              </a:spcBef>
              <a:buFont typeface="Wingdings"/>
              <a:buChar char=""/>
              <a:tabLst>
                <a:tab pos="379095" algn="l"/>
                <a:tab pos="379730" algn="l"/>
              </a:tabLst>
            </a:pPr>
            <a:r>
              <a:rPr lang="vi-VN" spc="-110" dirty="0"/>
              <a:t>Hầu </a:t>
            </a:r>
            <a:r>
              <a:rPr lang="vi-VN" spc="-20" dirty="0"/>
              <a:t>hết </a:t>
            </a:r>
            <a:r>
              <a:rPr lang="vi-VN" spc="-10" dirty="0"/>
              <a:t>các </a:t>
            </a:r>
            <a:r>
              <a:rPr lang="vi-VN" spc="-185" dirty="0"/>
              <a:t>HĐTL </a:t>
            </a:r>
            <a:r>
              <a:rPr lang="vi-VN" spc="-5" dirty="0"/>
              <a:t>hàng </a:t>
            </a:r>
            <a:r>
              <a:rPr lang="vi-VN" spc="-10" dirty="0"/>
              <a:t>ngày </a:t>
            </a:r>
            <a:r>
              <a:rPr lang="vi-VN" spc="-5" dirty="0"/>
              <a:t>nên là </a:t>
            </a:r>
            <a:r>
              <a:rPr lang="vi-VN" spc="-65" dirty="0"/>
              <a:t>aerobic. </a:t>
            </a:r>
            <a:r>
              <a:rPr lang="vi-VN" spc="-185" dirty="0"/>
              <a:t>HĐTL </a:t>
            </a:r>
            <a:r>
              <a:rPr lang="vi-VN" spc="-114" dirty="0"/>
              <a:t>gắng </a:t>
            </a:r>
            <a:r>
              <a:rPr lang="vi-VN" spc="-140" dirty="0"/>
              <a:t>sức </a:t>
            </a:r>
            <a:r>
              <a:rPr lang="vi-VN" spc="-95" dirty="0"/>
              <a:t>nặng </a:t>
            </a:r>
            <a:r>
              <a:rPr lang="vi-VN" spc="-5" dirty="0"/>
              <a:t>nên </a:t>
            </a:r>
            <a:r>
              <a:rPr lang="vi-VN" spc="-90" dirty="0"/>
              <a:t>được </a:t>
            </a:r>
            <a:r>
              <a:rPr lang="vi-VN" spc="-45" dirty="0"/>
              <a:t>kết </a:t>
            </a:r>
            <a:r>
              <a:rPr lang="vi-VN" spc="-75" dirty="0"/>
              <a:t>hợp </a:t>
            </a:r>
            <a:r>
              <a:rPr lang="vi-VN" spc="-50" dirty="0"/>
              <a:t>để</a:t>
            </a:r>
            <a:r>
              <a:rPr lang="vi-VN" spc="-20" dirty="0"/>
              <a:t> </a:t>
            </a:r>
            <a:r>
              <a:rPr lang="vi-VN" spc="-65" dirty="0"/>
              <a:t>tăng </a:t>
            </a:r>
            <a:r>
              <a:rPr lang="vi-VN" spc="-110" dirty="0"/>
              <a:t>cường </a:t>
            </a:r>
            <a:r>
              <a:rPr lang="vi-VN" spc="-45" dirty="0"/>
              <a:t>khối </a:t>
            </a:r>
            <a:r>
              <a:rPr lang="vi-VN" spc="-90" dirty="0"/>
              <a:t>cơ, </a:t>
            </a:r>
            <a:r>
              <a:rPr lang="vi-VN" spc="-110" dirty="0"/>
              <a:t>xương </a:t>
            </a:r>
            <a:r>
              <a:rPr lang="vi-VN" spc="-5" dirty="0"/>
              <a:t>nên </a:t>
            </a:r>
            <a:r>
              <a:rPr lang="vi-VN" spc="-90" dirty="0"/>
              <a:t>được </a:t>
            </a:r>
            <a:r>
              <a:rPr lang="vi-VN" spc="-55" dirty="0"/>
              <a:t>thực </a:t>
            </a:r>
            <a:r>
              <a:rPr lang="vi-VN" spc="-50" dirty="0"/>
              <a:t>hiện </a:t>
            </a:r>
            <a:r>
              <a:rPr lang="vi-VN" spc="-5" dirty="0"/>
              <a:t>ít </a:t>
            </a:r>
            <a:r>
              <a:rPr lang="vi-VN" spc="-45" dirty="0"/>
              <a:t>nhất </a:t>
            </a:r>
            <a:r>
              <a:rPr lang="vi-VN" spc="5" dirty="0"/>
              <a:t>3</a:t>
            </a:r>
            <a:r>
              <a:rPr lang="vi-VN" spc="-30" dirty="0"/>
              <a:t> </a:t>
            </a:r>
            <a:r>
              <a:rPr lang="vi-VN" spc="-40" dirty="0"/>
              <a:t>lần/tuần.</a:t>
            </a:r>
            <a:endParaRPr lang="vi-VN" dirty="0"/>
          </a:p>
          <a:p>
            <a:pPr marL="378460" indent="-344805">
              <a:spcBef>
                <a:spcPts val="600"/>
              </a:spcBef>
              <a:buFont typeface="Wingdings"/>
              <a:buChar char=""/>
              <a:tabLst>
                <a:tab pos="379095" algn="l"/>
                <a:tab pos="379730" algn="l"/>
              </a:tabLst>
            </a:pPr>
            <a:r>
              <a:rPr lang="vi-VN" spc="-130" dirty="0"/>
              <a:t>Trẻ </a:t>
            </a:r>
            <a:r>
              <a:rPr lang="vi-VN" dirty="0"/>
              <a:t>em </a:t>
            </a:r>
            <a:r>
              <a:rPr lang="vi-VN" spc="-5" dirty="0"/>
              <a:t>không nên </a:t>
            </a:r>
            <a:r>
              <a:rPr lang="vi-VN" spc="-145" dirty="0"/>
              <a:t>sử </a:t>
            </a:r>
            <a:r>
              <a:rPr lang="vi-VN" spc="-75" dirty="0"/>
              <a:t>dụng </a:t>
            </a:r>
            <a:r>
              <a:rPr lang="vi-VN" spc="-10" dirty="0"/>
              <a:t>các </a:t>
            </a:r>
            <a:r>
              <a:rPr lang="vi-VN" spc="5" dirty="0"/>
              <a:t>thiết </a:t>
            </a:r>
            <a:r>
              <a:rPr lang="vi-VN" spc="-20" dirty="0"/>
              <a:t>bị </a:t>
            </a:r>
            <a:r>
              <a:rPr lang="vi-VN" spc="-35" dirty="0"/>
              <a:t>điện </a:t>
            </a:r>
            <a:r>
              <a:rPr lang="vi-VN" spc="-15" dirty="0"/>
              <a:t>tử, </a:t>
            </a:r>
            <a:r>
              <a:rPr lang="vi-VN" spc="-60" dirty="0"/>
              <a:t>giải </a:t>
            </a:r>
            <a:r>
              <a:rPr lang="vi-VN" spc="-5" dirty="0"/>
              <a:t>trí (máy vi tính, </a:t>
            </a:r>
            <a:r>
              <a:rPr lang="vi-VN" spc="-75" dirty="0"/>
              <a:t>chơi </a:t>
            </a:r>
            <a:r>
              <a:rPr lang="vi-VN" dirty="0"/>
              <a:t>game, </a:t>
            </a:r>
            <a:r>
              <a:rPr lang="vi-VN" spc="-15" dirty="0"/>
              <a:t>internet,</a:t>
            </a:r>
            <a:r>
              <a:rPr lang="vi-VN" spc="-120" dirty="0"/>
              <a:t> </a:t>
            </a:r>
            <a:r>
              <a:rPr lang="vi-VN" spc="-20" dirty="0"/>
              <a:t>xem </a:t>
            </a:r>
            <a:r>
              <a:rPr lang="vi-VN" spc="-10" dirty="0"/>
              <a:t>tivi, </a:t>
            </a:r>
            <a:r>
              <a:rPr lang="vi-VN" spc="-40" dirty="0"/>
              <a:t>điện </a:t>
            </a:r>
            <a:r>
              <a:rPr lang="vi-VN" spc="-100" dirty="0"/>
              <a:t>thoại…) </a:t>
            </a:r>
            <a:r>
              <a:rPr lang="vi-VN" spc="-15" dirty="0"/>
              <a:t>trên </a:t>
            </a:r>
            <a:r>
              <a:rPr lang="vi-VN" dirty="0"/>
              <a:t>120 </a:t>
            </a:r>
            <a:r>
              <a:rPr lang="vi-VN" spc="-20" dirty="0"/>
              <a:t>phút/ngày, </a:t>
            </a:r>
            <a:r>
              <a:rPr lang="vi-VN" spc="-85" dirty="0"/>
              <a:t>đặc </a:t>
            </a:r>
            <a:r>
              <a:rPr lang="vi-VN" spc="-20" dirty="0"/>
              <a:t>biệt </a:t>
            </a:r>
            <a:r>
              <a:rPr lang="vi-VN" spc="-10" dirty="0"/>
              <a:t>vào </a:t>
            </a:r>
            <a:r>
              <a:rPr lang="vi-VN" dirty="0"/>
              <a:t>ban</a:t>
            </a:r>
            <a:r>
              <a:rPr lang="vi-VN" spc="-60" dirty="0"/>
              <a:t> </a:t>
            </a:r>
            <a:r>
              <a:rPr lang="vi-VN" spc="-30" dirty="0"/>
              <a:t>ngày.</a:t>
            </a:r>
          </a:p>
          <a:p>
            <a:pPr marL="0" indent="0">
              <a:buNone/>
            </a:pPr>
            <a:endParaRPr lang="en-US" dirty="0"/>
          </a:p>
          <a:p>
            <a:endParaRPr lang="en-US" dirty="0"/>
          </a:p>
        </p:txBody>
      </p:sp>
    </p:spTree>
    <p:extLst>
      <p:ext uri="{BB962C8B-B14F-4D97-AF65-F5344CB8AC3E}">
        <p14:creationId xmlns:p14="http://schemas.microsoft.com/office/powerpoint/2010/main" val="3323034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IV. ĐIỀU KIỆN VỀ PHÒNG Y TẾ, NV YTTH</a:t>
            </a:r>
            <a:endParaRPr lang="en-US" dirty="0"/>
          </a:p>
        </p:txBody>
      </p:sp>
      <p:sp>
        <p:nvSpPr>
          <p:cNvPr id="3" name="Content Placeholder 2"/>
          <p:cNvSpPr>
            <a:spLocks noGrp="1"/>
          </p:cNvSpPr>
          <p:nvPr>
            <p:ph idx="1"/>
          </p:nvPr>
        </p:nvSpPr>
        <p:spPr/>
        <p:txBody>
          <a:bodyPr>
            <a:normAutofit/>
          </a:bodyPr>
          <a:lstStyle/>
          <a:p>
            <a:r>
              <a:rPr lang="en-US" dirty="0" smtClean="0"/>
              <a:t>4.</a:t>
            </a:r>
            <a:r>
              <a:rPr lang="vi-VN" dirty="0" smtClean="0"/>
              <a:t>1</a:t>
            </a:r>
            <a:r>
              <a:rPr lang="vi-VN" dirty="0"/>
              <a:t>. </a:t>
            </a:r>
            <a:r>
              <a:rPr lang="en-US" dirty="0" err="1" smtClean="0"/>
              <a:t>Phòng</a:t>
            </a:r>
            <a:r>
              <a:rPr lang="en-US" dirty="0" smtClean="0"/>
              <a:t> y </a:t>
            </a:r>
            <a:r>
              <a:rPr lang="en-US" dirty="0" err="1" smtClean="0"/>
              <a:t>tế</a:t>
            </a:r>
            <a:r>
              <a:rPr lang="en-US" dirty="0" smtClean="0"/>
              <a:t> </a:t>
            </a:r>
            <a:r>
              <a:rPr lang="en-US" dirty="0" err="1" smtClean="0"/>
              <a:t>trường</a:t>
            </a:r>
            <a:r>
              <a:rPr lang="en-US" dirty="0" smtClean="0"/>
              <a:t> </a:t>
            </a:r>
            <a:r>
              <a:rPr lang="en-US" dirty="0" err="1" smtClean="0"/>
              <a:t>học</a:t>
            </a:r>
            <a:endParaRPr lang="en-US" dirty="0" smtClean="0"/>
          </a:p>
          <a:p>
            <a:pPr marL="0" indent="0">
              <a:buNone/>
            </a:pPr>
            <a:r>
              <a:rPr lang="nb-NO" dirty="0"/>
              <a:t>a) Trường học phải có phòng y tế riêng, bảo đảm diện tích, ở vị trí thuận tiện cho công tác sơ cứu, cấp cứu và chăm sóc sức khỏe học sinh;</a:t>
            </a:r>
            <a:endParaRPr lang="en-US" dirty="0"/>
          </a:p>
          <a:p>
            <a:pPr marL="0" indent="0">
              <a:buNone/>
            </a:pPr>
            <a:r>
              <a:rPr lang="nb-NO" dirty="0" smtClean="0"/>
              <a:t>b) Trang </a:t>
            </a:r>
            <a:r>
              <a:rPr lang="nb-NO" dirty="0"/>
              <a:t>bị tối thiểu 01 giường khám bệnh và lưu bệnh nhân, bàn làm việc, ghế, tủ đựng dụng cụ, thiết bị làm việc thông thường, cân, thước đo, huyết áp kế, nhiệt kế, bảng kiểm tra thị lực, bộ nẹp chân, tay và một số thuốc thiết yếu phục vụ cho công tác sơ cấp cứu và chăm sóc sức khỏe học sinh theo quy định tại </a:t>
            </a:r>
            <a:r>
              <a:rPr lang="nb-NO" i="1" dirty="0">
                <a:solidFill>
                  <a:srgbClr val="FF0000"/>
                </a:solidFill>
              </a:rPr>
              <a:t>Quyết định số 1221/QĐ-BYT ngày 07 tháng 4 năm 2008 của Bộ trưởng Bộ Y </a:t>
            </a:r>
            <a:r>
              <a:rPr lang="nb-NO" i="1" dirty="0" smtClean="0">
                <a:solidFill>
                  <a:srgbClr val="FF0000"/>
                </a:solidFill>
              </a:rPr>
              <a:t>tế</a:t>
            </a:r>
            <a:r>
              <a:rPr lang="nb-NO" dirty="0" smtClean="0">
                <a:solidFill>
                  <a:srgbClr val="FF0000"/>
                </a:solidFill>
              </a:rPr>
              <a:t>.</a:t>
            </a:r>
          </a:p>
          <a:p>
            <a:pPr marL="0" indent="0">
              <a:buNone/>
            </a:pPr>
            <a:r>
              <a:rPr lang="nb-NO" dirty="0" smtClean="0"/>
              <a:t>c) Có sổ theo dõi sức khỏe theo quy định tại TT13/2016/TTLT-BYT-BGDĐT.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8058410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IV. ĐIỀU KIỆN VỀ PHÒNG Y TẾ, NV YTTH</a:t>
            </a:r>
            <a:endParaRPr lang="en-US" dirty="0"/>
          </a:p>
        </p:txBody>
      </p:sp>
      <p:sp>
        <p:nvSpPr>
          <p:cNvPr id="3" name="Content Placeholder 2"/>
          <p:cNvSpPr>
            <a:spLocks noGrp="1"/>
          </p:cNvSpPr>
          <p:nvPr>
            <p:ph idx="1"/>
          </p:nvPr>
        </p:nvSpPr>
        <p:spPr/>
        <p:txBody>
          <a:bodyPr>
            <a:normAutofit/>
          </a:bodyPr>
          <a:lstStyle/>
          <a:p>
            <a:r>
              <a:rPr lang="en-US" dirty="0" smtClean="0"/>
              <a:t>4.2. </a:t>
            </a:r>
            <a:r>
              <a:rPr lang="en-US" dirty="0" err="1" smtClean="0"/>
              <a:t>Nhân</a:t>
            </a:r>
            <a:r>
              <a:rPr lang="en-US" dirty="0" smtClean="0"/>
              <a:t> </a:t>
            </a:r>
            <a:r>
              <a:rPr lang="en-US" dirty="0" err="1" smtClean="0"/>
              <a:t>viên</a:t>
            </a:r>
            <a:r>
              <a:rPr lang="en-US" dirty="0" smtClean="0"/>
              <a:t> y </a:t>
            </a:r>
            <a:r>
              <a:rPr lang="en-US" dirty="0" err="1" smtClean="0"/>
              <a:t>tế</a:t>
            </a:r>
            <a:r>
              <a:rPr lang="en-US" dirty="0" smtClean="0"/>
              <a:t> </a:t>
            </a:r>
            <a:r>
              <a:rPr lang="en-US" dirty="0" err="1" smtClean="0"/>
              <a:t>trường</a:t>
            </a:r>
            <a:r>
              <a:rPr lang="en-US" dirty="0" smtClean="0"/>
              <a:t> </a:t>
            </a:r>
            <a:r>
              <a:rPr lang="en-US" dirty="0" err="1" smtClean="0"/>
              <a:t>học</a:t>
            </a:r>
            <a:endParaRPr lang="en-US" dirty="0" smtClean="0"/>
          </a:p>
          <a:p>
            <a:pPr marL="0" indent="0">
              <a:buNone/>
            </a:pPr>
            <a:r>
              <a:rPr lang="nb-NO" dirty="0" smtClean="0"/>
              <a:t>a) Có trình độ chuyên môn từ y sĩ trung cấp trở lên hoặc </a:t>
            </a:r>
            <a:r>
              <a:rPr lang="en-US" dirty="0" err="1"/>
              <a:t>ký</a:t>
            </a:r>
            <a:r>
              <a:rPr lang="en-US" dirty="0"/>
              <a:t> </a:t>
            </a:r>
            <a:r>
              <a:rPr lang="en-US" dirty="0" err="1"/>
              <a:t>hợp</a:t>
            </a:r>
            <a:r>
              <a:rPr lang="en-US" dirty="0"/>
              <a:t> </a:t>
            </a:r>
            <a:r>
              <a:rPr lang="en-US" dirty="0" err="1"/>
              <a:t>đồng</a:t>
            </a:r>
            <a:r>
              <a:rPr lang="en-US" dirty="0"/>
              <a:t> </a:t>
            </a:r>
            <a:r>
              <a:rPr lang="en-US" dirty="0" err="1"/>
              <a:t>với</a:t>
            </a:r>
            <a:r>
              <a:rPr lang="en-US" dirty="0"/>
              <a:t> </a:t>
            </a:r>
            <a:r>
              <a:rPr lang="en-US" dirty="0" err="1"/>
              <a:t>Trạm</a:t>
            </a:r>
            <a:r>
              <a:rPr lang="en-US" dirty="0"/>
              <a:t> Y </a:t>
            </a:r>
            <a:r>
              <a:rPr lang="en-US" dirty="0" err="1"/>
              <a:t>tế</a:t>
            </a:r>
            <a:r>
              <a:rPr lang="en-US" dirty="0"/>
              <a:t> </a:t>
            </a:r>
            <a:r>
              <a:rPr lang="en-US" dirty="0" err="1"/>
              <a:t>xã</a:t>
            </a:r>
            <a:r>
              <a:rPr lang="en-US" dirty="0"/>
              <a:t>, </a:t>
            </a:r>
            <a:r>
              <a:rPr lang="en-US" dirty="0" err="1" smtClean="0"/>
              <a:t>phường</a:t>
            </a:r>
            <a:r>
              <a:rPr lang="en-US" dirty="0"/>
              <a:t> </a:t>
            </a:r>
            <a:r>
              <a:rPr lang="en-US" dirty="0" err="1" smtClean="0"/>
              <a:t>hoặc</a:t>
            </a:r>
            <a:r>
              <a:rPr lang="en-US" dirty="0" smtClean="0"/>
              <a:t> </a:t>
            </a:r>
            <a:r>
              <a:rPr lang="en-US" dirty="0" err="1" smtClean="0"/>
              <a:t>cơ</a:t>
            </a:r>
            <a:r>
              <a:rPr lang="en-US" dirty="0" smtClean="0"/>
              <a:t> </a:t>
            </a:r>
            <a:r>
              <a:rPr lang="en-US" dirty="0" err="1" smtClean="0"/>
              <a:t>sở</a:t>
            </a:r>
            <a:r>
              <a:rPr lang="en-US" dirty="0" smtClean="0"/>
              <a:t> </a:t>
            </a:r>
            <a:r>
              <a:rPr lang="en-US" dirty="0" err="1" smtClean="0"/>
              <a:t>khám</a:t>
            </a:r>
            <a:r>
              <a:rPr lang="en-US" dirty="0" smtClean="0"/>
              <a:t> </a:t>
            </a:r>
            <a:r>
              <a:rPr lang="en-US" dirty="0" err="1" smtClean="0"/>
              <a:t>chữa</a:t>
            </a:r>
            <a:r>
              <a:rPr lang="en-US" dirty="0" smtClean="0"/>
              <a:t> </a:t>
            </a:r>
            <a:r>
              <a:rPr lang="en-US" dirty="0" err="1" smtClean="0"/>
              <a:t>bệnh</a:t>
            </a:r>
            <a:r>
              <a:rPr lang="en-US" dirty="0" smtClean="0"/>
              <a:t> </a:t>
            </a:r>
            <a:r>
              <a:rPr lang="en-US" dirty="0" err="1" smtClean="0"/>
              <a:t>từ</a:t>
            </a:r>
            <a:r>
              <a:rPr lang="en-US" dirty="0" smtClean="0"/>
              <a:t> </a:t>
            </a:r>
            <a:r>
              <a:rPr lang="en-US" dirty="0" err="1" smtClean="0"/>
              <a:t>pk</a:t>
            </a:r>
            <a:r>
              <a:rPr lang="en-US" dirty="0" smtClean="0"/>
              <a:t> </a:t>
            </a:r>
            <a:r>
              <a:rPr lang="en-US" dirty="0" err="1" smtClean="0"/>
              <a:t>đa</a:t>
            </a:r>
            <a:r>
              <a:rPr lang="en-US" dirty="0" smtClean="0"/>
              <a:t> </a:t>
            </a:r>
            <a:r>
              <a:rPr lang="en-US" dirty="0" err="1" smtClean="0"/>
              <a:t>khoa</a:t>
            </a:r>
            <a:r>
              <a:rPr lang="en-US" dirty="0" smtClean="0"/>
              <a:t> </a:t>
            </a:r>
            <a:r>
              <a:rPr lang="en-US" dirty="0" err="1" smtClean="0"/>
              <a:t>trở</a:t>
            </a:r>
            <a:r>
              <a:rPr lang="en-US" dirty="0" smtClean="0"/>
              <a:t> </a:t>
            </a:r>
            <a:r>
              <a:rPr lang="en-US" dirty="0" err="1" smtClean="0"/>
              <a:t>lên</a:t>
            </a:r>
            <a:r>
              <a:rPr lang="en-US" dirty="0" smtClean="0"/>
              <a:t>.</a:t>
            </a:r>
          </a:p>
          <a:p>
            <a:pPr marL="0" indent="0">
              <a:buNone/>
            </a:pPr>
            <a:r>
              <a:rPr lang="en-US" dirty="0" smtClean="0"/>
              <a:t>b) NV YTTH </a:t>
            </a:r>
            <a:r>
              <a:rPr lang="en-US" dirty="0" err="1" smtClean="0"/>
              <a:t>thường</a:t>
            </a:r>
            <a:r>
              <a:rPr lang="en-US" dirty="0" smtClean="0"/>
              <a:t> </a:t>
            </a:r>
            <a:r>
              <a:rPr lang="en-US" dirty="0" err="1" smtClean="0"/>
              <a:t>xuyên</a:t>
            </a:r>
            <a:r>
              <a:rPr lang="en-US" dirty="0" smtClean="0"/>
              <a:t> </a:t>
            </a:r>
            <a:r>
              <a:rPr lang="en-US" dirty="0" err="1"/>
              <a:t>cập</a:t>
            </a:r>
            <a:r>
              <a:rPr lang="en-US" dirty="0"/>
              <a:t> </a:t>
            </a:r>
            <a:r>
              <a:rPr lang="en-US" dirty="0" err="1"/>
              <a:t>nhật</a:t>
            </a:r>
            <a:r>
              <a:rPr lang="en-US" dirty="0"/>
              <a:t> </a:t>
            </a:r>
            <a:r>
              <a:rPr lang="en-US" dirty="0" err="1"/>
              <a:t>kiến</a:t>
            </a:r>
            <a:r>
              <a:rPr lang="en-US" dirty="0"/>
              <a:t> </a:t>
            </a:r>
            <a:r>
              <a:rPr lang="en-US" dirty="0" err="1"/>
              <a:t>thức</a:t>
            </a:r>
            <a:r>
              <a:rPr lang="en-US" dirty="0"/>
              <a:t> </a:t>
            </a:r>
            <a:r>
              <a:rPr lang="en-US" dirty="0" err="1"/>
              <a:t>chuyên</a:t>
            </a:r>
            <a:r>
              <a:rPr lang="en-US" dirty="0"/>
              <a:t> </a:t>
            </a:r>
            <a:r>
              <a:rPr lang="en-US" dirty="0" err="1"/>
              <a:t>môn</a:t>
            </a:r>
            <a:r>
              <a:rPr lang="en-US" dirty="0"/>
              <a:t> y </a:t>
            </a:r>
            <a:r>
              <a:rPr lang="en-US" dirty="0" err="1"/>
              <a:t>tế</a:t>
            </a:r>
            <a:r>
              <a:rPr lang="en-US" dirty="0"/>
              <a:t> </a:t>
            </a:r>
            <a:r>
              <a:rPr lang="en-US" dirty="0" err="1"/>
              <a:t>thông</a:t>
            </a:r>
            <a:r>
              <a:rPr lang="en-US" dirty="0"/>
              <a:t> qua </a:t>
            </a:r>
            <a:r>
              <a:rPr lang="en-US" dirty="0" err="1"/>
              <a:t>các</a:t>
            </a:r>
            <a:r>
              <a:rPr lang="en-US" dirty="0"/>
              <a:t> </a:t>
            </a:r>
            <a:r>
              <a:rPr lang="en-US" dirty="0" err="1"/>
              <a:t>hình</a:t>
            </a:r>
            <a:r>
              <a:rPr lang="en-US" dirty="0"/>
              <a:t> </a:t>
            </a:r>
            <a:r>
              <a:rPr lang="en-US" dirty="0" err="1"/>
              <a:t>thức</a:t>
            </a:r>
            <a:r>
              <a:rPr lang="en-US" dirty="0"/>
              <a:t> </a:t>
            </a:r>
            <a:r>
              <a:rPr lang="en-US" dirty="0" err="1"/>
              <a:t>hội</a:t>
            </a:r>
            <a:r>
              <a:rPr lang="en-US" dirty="0"/>
              <a:t> </a:t>
            </a:r>
            <a:r>
              <a:rPr lang="en-US" dirty="0" err="1"/>
              <a:t>thảo</a:t>
            </a:r>
            <a:r>
              <a:rPr lang="en-US" dirty="0"/>
              <a:t>, </a:t>
            </a:r>
            <a:r>
              <a:rPr lang="en-US" dirty="0" err="1"/>
              <a:t>tập</a:t>
            </a:r>
            <a:r>
              <a:rPr lang="en-US" dirty="0"/>
              <a:t> </a:t>
            </a:r>
            <a:r>
              <a:rPr lang="en-US" dirty="0" err="1"/>
              <a:t>huấn</a:t>
            </a:r>
            <a:r>
              <a:rPr lang="en-US" dirty="0"/>
              <a:t>, </a:t>
            </a:r>
            <a:r>
              <a:rPr lang="en-US" dirty="0" err="1"/>
              <a:t>đào</a:t>
            </a:r>
            <a:r>
              <a:rPr lang="en-US" dirty="0"/>
              <a:t> </a:t>
            </a:r>
            <a:r>
              <a:rPr lang="en-US" dirty="0" err="1"/>
              <a:t>tạo</a:t>
            </a:r>
            <a:r>
              <a:rPr lang="en-US" dirty="0"/>
              <a:t>, </a:t>
            </a:r>
            <a:r>
              <a:rPr lang="en-US" dirty="0" err="1"/>
              <a:t>bồi</a:t>
            </a:r>
            <a:r>
              <a:rPr lang="en-US" dirty="0"/>
              <a:t> </a:t>
            </a:r>
            <a:r>
              <a:rPr lang="en-US" dirty="0" err="1"/>
              <a:t>dưỡng</a:t>
            </a:r>
            <a:r>
              <a:rPr lang="en-US" dirty="0"/>
              <a:t> </a:t>
            </a:r>
            <a:r>
              <a:rPr lang="en-US" dirty="0" err="1"/>
              <a:t>nghiệp</a:t>
            </a:r>
            <a:r>
              <a:rPr lang="en-US" dirty="0"/>
              <a:t> </a:t>
            </a:r>
            <a:r>
              <a:rPr lang="en-US" dirty="0" err="1"/>
              <a:t>vụ</a:t>
            </a:r>
            <a:r>
              <a:rPr lang="en-US" dirty="0"/>
              <a:t> </a:t>
            </a:r>
            <a:r>
              <a:rPr lang="en-US" dirty="0" err="1"/>
              <a:t>chuyên</a:t>
            </a:r>
            <a:r>
              <a:rPr lang="en-US" dirty="0"/>
              <a:t> </a:t>
            </a:r>
            <a:r>
              <a:rPr lang="en-US" dirty="0" err="1"/>
              <a:t>môn</a:t>
            </a:r>
            <a:r>
              <a:rPr lang="en-US" dirty="0"/>
              <a:t> do </a:t>
            </a:r>
            <a:r>
              <a:rPr lang="en-US" dirty="0" err="1"/>
              <a:t>ngành</a:t>
            </a:r>
            <a:r>
              <a:rPr lang="en-US" dirty="0"/>
              <a:t> Y </a:t>
            </a:r>
            <a:r>
              <a:rPr lang="en-US" dirty="0" err="1"/>
              <a:t>tế</a:t>
            </a:r>
            <a:r>
              <a:rPr lang="en-US" dirty="0"/>
              <a:t>, </a:t>
            </a:r>
            <a:r>
              <a:rPr lang="en-US" dirty="0" err="1"/>
              <a:t>ngành</a:t>
            </a:r>
            <a:r>
              <a:rPr lang="en-US" dirty="0"/>
              <a:t> </a:t>
            </a:r>
            <a:r>
              <a:rPr lang="en-US" dirty="0" err="1"/>
              <a:t>Giáo</a:t>
            </a:r>
            <a:r>
              <a:rPr lang="en-US" dirty="0"/>
              <a:t> </a:t>
            </a:r>
            <a:r>
              <a:rPr lang="en-US" dirty="0" err="1"/>
              <a:t>dục</a:t>
            </a:r>
            <a:r>
              <a:rPr lang="en-US" dirty="0"/>
              <a:t> </a:t>
            </a:r>
            <a:r>
              <a:rPr lang="en-US" dirty="0" err="1"/>
              <a:t>tổ</a:t>
            </a:r>
            <a:r>
              <a:rPr lang="en-US" dirty="0"/>
              <a:t> </a:t>
            </a:r>
            <a:r>
              <a:rPr lang="en-US" dirty="0" err="1" smtClean="0"/>
              <a:t>chức</a:t>
            </a:r>
            <a:endParaRPr lang="en-US" dirty="0" smtClean="0"/>
          </a:p>
          <a:p>
            <a:pPr marL="0" indent="0">
              <a:buNone/>
            </a:pPr>
            <a:r>
              <a:rPr lang="en-US" smtClean="0"/>
              <a:t>c) Khuyến</a:t>
            </a:r>
            <a:r>
              <a:rPr lang="en-US" dirty="0" smtClean="0"/>
              <a:t> </a:t>
            </a:r>
            <a:r>
              <a:rPr lang="en-US" dirty="0" err="1" smtClean="0"/>
              <a:t>khích</a:t>
            </a:r>
            <a:r>
              <a:rPr lang="en-US" dirty="0" smtClean="0"/>
              <a:t> </a:t>
            </a:r>
            <a:r>
              <a:rPr lang="en-US" dirty="0" err="1" smtClean="0"/>
              <a:t>những</a:t>
            </a:r>
            <a:r>
              <a:rPr lang="en-US" dirty="0" smtClean="0"/>
              <a:t> </a:t>
            </a:r>
            <a:r>
              <a:rPr lang="en-US" dirty="0" err="1" smtClean="0"/>
              <a:t>trường</a:t>
            </a:r>
            <a:r>
              <a:rPr lang="en-US" dirty="0" smtClean="0"/>
              <a:t> </a:t>
            </a:r>
            <a:r>
              <a:rPr lang="en-US" dirty="0" err="1" smtClean="0"/>
              <a:t>học</a:t>
            </a:r>
            <a:r>
              <a:rPr lang="en-US" dirty="0" smtClean="0"/>
              <a:t> </a:t>
            </a:r>
            <a:r>
              <a:rPr lang="en-US" dirty="0" err="1" smtClean="0"/>
              <a:t>ký</a:t>
            </a:r>
            <a:r>
              <a:rPr lang="en-US" dirty="0" smtClean="0"/>
              <a:t> </a:t>
            </a:r>
            <a:r>
              <a:rPr lang="en-US" dirty="0" err="1" smtClean="0"/>
              <a:t>hợp</a:t>
            </a:r>
            <a:r>
              <a:rPr lang="en-US" dirty="0" smtClean="0"/>
              <a:t> </a:t>
            </a:r>
            <a:r>
              <a:rPr lang="en-US" dirty="0" err="1" smtClean="0"/>
              <a:t>đồng</a:t>
            </a:r>
            <a:r>
              <a:rPr lang="en-US" dirty="0" smtClean="0"/>
              <a:t> </a:t>
            </a:r>
            <a:r>
              <a:rPr lang="en-US" dirty="0" err="1" smtClean="0"/>
              <a:t>với</a:t>
            </a:r>
            <a:r>
              <a:rPr lang="en-US" dirty="0" smtClean="0"/>
              <a:t> TYT </a:t>
            </a:r>
            <a:r>
              <a:rPr lang="en-US" dirty="0" err="1" smtClean="0"/>
              <a:t>bố</a:t>
            </a:r>
            <a:r>
              <a:rPr lang="en-US" dirty="0" smtClean="0"/>
              <a:t> </a:t>
            </a:r>
            <a:r>
              <a:rPr lang="en-US" dirty="0" err="1" smtClean="0"/>
              <a:t>trí</a:t>
            </a:r>
            <a:r>
              <a:rPr lang="en-US" dirty="0" smtClean="0"/>
              <a:t> </a:t>
            </a:r>
            <a:r>
              <a:rPr lang="en-US" dirty="0" err="1" smtClean="0"/>
              <a:t>nhân</a:t>
            </a:r>
            <a:r>
              <a:rPr lang="en-US" dirty="0" smtClean="0"/>
              <a:t> </a:t>
            </a:r>
            <a:r>
              <a:rPr lang="en-US" dirty="0" err="1" smtClean="0"/>
              <a:t>viên</a:t>
            </a:r>
            <a:r>
              <a:rPr lang="en-US" dirty="0" smtClean="0"/>
              <a:t> </a:t>
            </a:r>
            <a:r>
              <a:rPr lang="en-US" dirty="0" err="1" smtClean="0"/>
              <a:t>kiêm</a:t>
            </a:r>
            <a:r>
              <a:rPr lang="en-US" dirty="0" smtClean="0"/>
              <a:t> </a:t>
            </a:r>
            <a:r>
              <a:rPr lang="en-US" dirty="0" err="1" smtClean="0"/>
              <a:t>nhiệm</a:t>
            </a:r>
            <a:r>
              <a:rPr lang="en-US" dirty="0" smtClean="0"/>
              <a:t> </a:t>
            </a:r>
            <a:r>
              <a:rPr lang="en-US" dirty="0" err="1" smtClean="0"/>
              <a:t>tại</a:t>
            </a:r>
            <a:r>
              <a:rPr lang="en-US" dirty="0" smtClean="0"/>
              <a:t> </a:t>
            </a:r>
            <a:r>
              <a:rPr lang="en-US" dirty="0" err="1" smtClean="0"/>
              <a:t>trường</a:t>
            </a:r>
            <a:r>
              <a:rPr lang="en-US" dirty="0" smtClean="0"/>
              <a:t>.</a:t>
            </a:r>
            <a:endParaRPr lang="en-US" dirty="0"/>
          </a:p>
          <a:p>
            <a:endParaRPr lang="en-US" dirty="0"/>
          </a:p>
        </p:txBody>
      </p:sp>
    </p:spTree>
    <p:extLst>
      <p:ext uri="{BB962C8B-B14F-4D97-AF65-F5344CB8AC3E}">
        <p14:creationId xmlns:p14="http://schemas.microsoft.com/office/powerpoint/2010/main" val="540172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 CÁC CÔNG TÁC YTTH KHÁC</a:t>
            </a:r>
            <a:endParaRPr lang="en-US" dirty="0"/>
          </a:p>
        </p:txBody>
      </p:sp>
      <p:sp>
        <p:nvSpPr>
          <p:cNvPr id="3" name="Content Placeholder 2"/>
          <p:cNvSpPr>
            <a:spLocks noGrp="1"/>
          </p:cNvSpPr>
          <p:nvPr>
            <p:ph idx="1"/>
          </p:nvPr>
        </p:nvSpPr>
        <p:spPr/>
        <p:txBody>
          <a:bodyPr>
            <a:normAutofit/>
          </a:bodyPr>
          <a:lstStyle/>
          <a:p>
            <a:r>
              <a:rPr lang="en-US" dirty="0" smtClean="0"/>
              <a:t>5.1. </a:t>
            </a:r>
            <a:r>
              <a:rPr lang="vi-VN" dirty="0"/>
              <a:t>Bảo đảm môi trường thực thi chính sách và xây dựng các mối quan hệ xã hội trong trường học, liên kết cộng </a:t>
            </a:r>
            <a:r>
              <a:rPr lang="vi-VN" dirty="0" smtClean="0"/>
              <a:t>đồng</a:t>
            </a:r>
            <a:r>
              <a:rPr lang="en-US" dirty="0"/>
              <a:t>.</a:t>
            </a:r>
            <a:endParaRPr lang="en-US" dirty="0" smtClean="0"/>
          </a:p>
          <a:p>
            <a:r>
              <a:rPr lang="en-US" dirty="0" smtClean="0"/>
              <a:t>5.2. </a:t>
            </a:r>
            <a:r>
              <a:rPr lang="vi-VN" dirty="0"/>
              <a:t>Bảo đảm các điều kiện về phòng y tế, nhân viên y tế trường </a:t>
            </a:r>
            <a:r>
              <a:rPr lang="vi-VN" dirty="0" smtClean="0"/>
              <a:t>học</a:t>
            </a:r>
            <a:r>
              <a:rPr lang="en-US" dirty="0" smtClean="0"/>
              <a:t>.</a:t>
            </a:r>
          </a:p>
          <a:p>
            <a:r>
              <a:rPr lang="en-US" dirty="0"/>
              <a:t>5.3. </a:t>
            </a:r>
            <a:r>
              <a:rPr lang="en-US" dirty="0" err="1"/>
              <a:t>Tổ</a:t>
            </a:r>
            <a:r>
              <a:rPr lang="en-US" dirty="0"/>
              <a:t> </a:t>
            </a:r>
            <a:r>
              <a:rPr lang="en-US" dirty="0" err="1"/>
              <a:t>chức</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quản</a:t>
            </a:r>
            <a:r>
              <a:rPr lang="en-US" dirty="0"/>
              <a:t> </a:t>
            </a:r>
            <a:r>
              <a:rPr lang="en-US" dirty="0" err="1"/>
              <a:t>lý</a:t>
            </a:r>
            <a:r>
              <a:rPr lang="en-US" dirty="0"/>
              <a:t>, </a:t>
            </a:r>
            <a:r>
              <a:rPr lang="en-US" dirty="0" err="1"/>
              <a:t>bảo</a:t>
            </a:r>
            <a:r>
              <a:rPr lang="en-US" dirty="0"/>
              <a:t> </a:t>
            </a:r>
            <a:r>
              <a:rPr lang="en-US" dirty="0" err="1"/>
              <a:t>vệ</a:t>
            </a:r>
            <a:r>
              <a:rPr lang="en-US" dirty="0"/>
              <a:t> </a:t>
            </a:r>
            <a:r>
              <a:rPr lang="en-US" dirty="0" err="1"/>
              <a:t>và</a:t>
            </a:r>
            <a:r>
              <a:rPr lang="en-US" dirty="0"/>
              <a:t> </a:t>
            </a:r>
            <a:r>
              <a:rPr lang="en-US" dirty="0" err="1"/>
              <a:t>chăm</a:t>
            </a:r>
            <a:r>
              <a:rPr lang="en-US" dirty="0"/>
              <a:t> </a:t>
            </a:r>
            <a:r>
              <a:rPr lang="en-US" dirty="0" err="1"/>
              <a:t>sóc</a:t>
            </a:r>
            <a:r>
              <a:rPr lang="en-US" dirty="0"/>
              <a:t> </a:t>
            </a:r>
            <a:r>
              <a:rPr lang="en-US" dirty="0" err="1"/>
              <a:t>sức</a:t>
            </a:r>
            <a:r>
              <a:rPr lang="en-US" dirty="0"/>
              <a:t> </a:t>
            </a:r>
            <a:r>
              <a:rPr lang="en-US" dirty="0" err="1"/>
              <a:t>khỏe</a:t>
            </a:r>
            <a:r>
              <a:rPr lang="en-US" dirty="0"/>
              <a:t> </a:t>
            </a:r>
            <a:r>
              <a:rPr lang="en-US" dirty="0" err="1"/>
              <a:t>học</a:t>
            </a:r>
            <a:r>
              <a:rPr lang="en-US" dirty="0"/>
              <a:t> </a:t>
            </a:r>
            <a:r>
              <a:rPr lang="en-US" dirty="0" err="1" smtClean="0"/>
              <a:t>sinh</a:t>
            </a:r>
            <a:r>
              <a:rPr lang="en-US" dirty="0" smtClean="0"/>
              <a:t>.</a:t>
            </a:r>
          </a:p>
          <a:p>
            <a:r>
              <a:rPr lang="en-US" dirty="0" smtClean="0"/>
              <a:t>5.4</a:t>
            </a:r>
            <a:r>
              <a:rPr lang="en-US" dirty="0"/>
              <a:t>. </a:t>
            </a:r>
            <a:r>
              <a:rPr lang="en-US" dirty="0" err="1"/>
              <a:t>Tổ</a:t>
            </a:r>
            <a:r>
              <a:rPr lang="en-US" dirty="0"/>
              <a:t> </a:t>
            </a:r>
            <a:r>
              <a:rPr lang="en-US" dirty="0" err="1"/>
              <a:t>chức</a:t>
            </a:r>
            <a:r>
              <a:rPr lang="en-US" dirty="0"/>
              <a:t> </a:t>
            </a:r>
            <a:r>
              <a:rPr lang="en-US" dirty="0" err="1"/>
              <a:t>các</a:t>
            </a:r>
            <a:r>
              <a:rPr lang="en-US" dirty="0"/>
              <a:t> </a:t>
            </a:r>
            <a:r>
              <a:rPr lang="en-US" dirty="0" err="1"/>
              <a:t>hoạt</a:t>
            </a:r>
            <a:r>
              <a:rPr lang="en-US" dirty="0"/>
              <a:t> </a:t>
            </a:r>
            <a:r>
              <a:rPr lang="en-US" dirty="0" err="1"/>
              <a:t>động</a:t>
            </a:r>
            <a:r>
              <a:rPr lang="en-US" dirty="0"/>
              <a:t> </a:t>
            </a:r>
            <a:r>
              <a:rPr lang="en-US" dirty="0" err="1"/>
              <a:t>truyền</a:t>
            </a:r>
            <a:r>
              <a:rPr lang="en-US" dirty="0"/>
              <a:t> </a:t>
            </a:r>
            <a:r>
              <a:rPr lang="en-US" dirty="0" err="1"/>
              <a:t>thông</a:t>
            </a:r>
            <a:r>
              <a:rPr lang="en-US" dirty="0"/>
              <a:t>, </a:t>
            </a:r>
            <a:r>
              <a:rPr lang="en-US" dirty="0" err="1"/>
              <a:t>giáo</a:t>
            </a:r>
            <a:r>
              <a:rPr lang="en-US" dirty="0"/>
              <a:t> </a:t>
            </a:r>
            <a:r>
              <a:rPr lang="en-US" dirty="0" err="1"/>
              <a:t>dục</a:t>
            </a:r>
            <a:r>
              <a:rPr lang="en-US" dirty="0"/>
              <a:t> </a:t>
            </a:r>
            <a:r>
              <a:rPr lang="en-US" dirty="0" err="1"/>
              <a:t>sức</a:t>
            </a:r>
            <a:r>
              <a:rPr lang="en-US" dirty="0"/>
              <a:t> </a:t>
            </a:r>
            <a:r>
              <a:rPr lang="en-US" dirty="0" err="1" smtClean="0"/>
              <a:t>khỏe</a:t>
            </a:r>
            <a:r>
              <a:rPr lang="en-US" dirty="0" smtClean="0"/>
              <a:t>.</a:t>
            </a:r>
          </a:p>
          <a:p>
            <a:r>
              <a:rPr lang="en-US" dirty="0" smtClean="0"/>
              <a:t>5.5. </a:t>
            </a:r>
            <a:r>
              <a:rPr lang="vi-VN" dirty="0"/>
              <a:t>Thống kê báo cáo và đánh giá về công tác y tế trường </a:t>
            </a:r>
            <a:r>
              <a:rPr lang="vi-VN" dirty="0" smtClean="0"/>
              <a:t>học</a:t>
            </a:r>
            <a:r>
              <a:rPr lang="en-US" dirty="0" smtClean="0"/>
              <a:t>.</a:t>
            </a:r>
            <a:endParaRPr lang="en-US" dirty="0"/>
          </a:p>
        </p:txBody>
      </p:sp>
    </p:spTree>
    <p:extLst>
      <p:ext uri="{BB962C8B-B14F-4D97-AF65-F5344CB8AC3E}">
        <p14:creationId xmlns:p14="http://schemas.microsoft.com/office/powerpoint/2010/main" val="3686572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MỤC TIÊU CHUNG</a:t>
            </a:r>
            <a:endParaRPr lang="en-US" b="1" dirty="0"/>
          </a:p>
        </p:txBody>
      </p:sp>
      <p:sp>
        <p:nvSpPr>
          <p:cNvPr id="3" name="Content Placeholder 2"/>
          <p:cNvSpPr>
            <a:spLocks noGrp="1"/>
          </p:cNvSpPr>
          <p:nvPr>
            <p:ph idx="1"/>
          </p:nvPr>
        </p:nvSpPr>
        <p:spPr/>
        <p:txBody>
          <a:bodyPr>
            <a:normAutofit/>
          </a:bodyPr>
          <a:lstStyle/>
          <a:p>
            <a:r>
              <a:rPr lang="en-US" sz="2500" dirty="0" err="1" smtClean="0"/>
              <a:t>Nâng</a:t>
            </a:r>
            <a:r>
              <a:rPr lang="en-US" sz="2500" dirty="0" smtClean="0"/>
              <a:t> </a:t>
            </a:r>
            <a:r>
              <a:rPr lang="en-US" sz="2500" dirty="0" err="1" smtClean="0"/>
              <a:t>cao</a:t>
            </a:r>
            <a:r>
              <a:rPr lang="en-US" sz="2500" dirty="0" smtClean="0"/>
              <a:t>, </a:t>
            </a:r>
            <a:r>
              <a:rPr lang="en-US" sz="2500" dirty="0" err="1" smtClean="0"/>
              <a:t>bồi</a:t>
            </a:r>
            <a:r>
              <a:rPr lang="en-US" sz="2500" dirty="0" smtClean="0"/>
              <a:t> </a:t>
            </a:r>
            <a:r>
              <a:rPr lang="en-US" sz="2500" dirty="0" err="1" smtClean="0"/>
              <a:t>dưỡng</a:t>
            </a:r>
            <a:r>
              <a:rPr lang="en-US" sz="2500" dirty="0" smtClean="0"/>
              <a:t> </a:t>
            </a:r>
            <a:r>
              <a:rPr lang="en-US" sz="2500" dirty="0" err="1" smtClean="0"/>
              <a:t>năng</a:t>
            </a:r>
            <a:r>
              <a:rPr lang="en-US" sz="2500" dirty="0" smtClean="0"/>
              <a:t> </a:t>
            </a:r>
            <a:r>
              <a:rPr lang="en-US" sz="2500" dirty="0" err="1" smtClean="0"/>
              <a:t>lực</a:t>
            </a:r>
            <a:r>
              <a:rPr lang="en-US" sz="2500" dirty="0" smtClean="0"/>
              <a:t> </a:t>
            </a:r>
            <a:r>
              <a:rPr lang="en-US" sz="2500" dirty="0" err="1" smtClean="0"/>
              <a:t>chuyên</a:t>
            </a:r>
            <a:r>
              <a:rPr lang="en-US" sz="2500" dirty="0" smtClean="0"/>
              <a:t> </a:t>
            </a:r>
            <a:r>
              <a:rPr lang="en-US" sz="2500" dirty="0" err="1" smtClean="0"/>
              <a:t>môn</a:t>
            </a:r>
            <a:r>
              <a:rPr lang="en-US" sz="2500" dirty="0" smtClean="0"/>
              <a:t> </a:t>
            </a:r>
            <a:r>
              <a:rPr lang="en-US" sz="2500" dirty="0" err="1" smtClean="0"/>
              <a:t>về</a:t>
            </a:r>
            <a:r>
              <a:rPr lang="en-US" sz="2500" dirty="0" smtClean="0"/>
              <a:t> </a:t>
            </a:r>
            <a:r>
              <a:rPr lang="en-US" sz="2500" dirty="0" err="1" smtClean="0"/>
              <a:t>công</a:t>
            </a:r>
            <a:r>
              <a:rPr lang="en-US" sz="2500" dirty="0" smtClean="0"/>
              <a:t> </a:t>
            </a:r>
            <a:r>
              <a:rPr lang="en-US" sz="2500" dirty="0" err="1" smtClean="0"/>
              <a:t>tác</a:t>
            </a:r>
            <a:r>
              <a:rPr lang="en-US" sz="2500" dirty="0" smtClean="0"/>
              <a:t> Y </a:t>
            </a:r>
            <a:r>
              <a:rPr lang="en-US" sz="2500" dirty="0" err="1" smtClean="0"/>
              <a:t>tế</a:t>
            </a:r>
            <a:r>
              <a:rPr lang="en-US" sz="2500" dirty="0" smtClean="0"/>
              <a:t> </a:t>
            </a:r>
            <a:r>
              <a:rPr lang="en-US" sz="2500" dirty="0" err="1" smtClean="0"/>
              <a:t>trường</a:t>
            </a:r>
            <a:r>
              <a:rPr lang="en-US" sz="2500" dirty="0" smtClean="0"/>
              <a:t> </a:t>
            </a:r>
            <a:r>
              <a:rPr lang="en-US" sz="2500" dirty="0" err="1" smtClean="0"/>
              <a:t>học</a:t>
            </a:r>
            <a:endParaRPr lang="en-US" sz="2500" dirty="0" smtClean="0"/>
          </a:p>
          <a:p>
            <a:r>
              <a:rPr lang="en-US" sz="2500" dirty="0" err="1" smtClean="0"/>
              <a:t>Hướng</a:t>
            </a:r>
            <a:r>
              <a:rPr lang="en-US" sz="2500" dirty="0" smtClean="0"/>
              <a:t> </a:t>
            </a:r>
            <a:r>
              <a:rPr lang="en-US" sz="2500" dirty="0" err="1" smtClean="0"/>
              <a:t>dẫn</a:t>
            </a:r>
            <a:r>
              <a:rPr lang="en-US" sz="2500" dirty="0" smtClean="0"/>
              <a:t> </a:t>
            </a:r>
            <a:r>
              <a:rPr lang="en-US" sz="2500" dirty="0" err="1" smtClean="0"/>
              <a:t>các</a:t>
            </a:r>
            <a:r>
              <a:rPr lang="en-US" sz="2500" dirty="0" smtClean="0"/>
              <a:t> </a:t>
            </a:r>
            <a:r>
              <a:rPr lang="en-US" sz="2500" dirty="0" err="1" smtClean="0"/>
              <a:t>tiêu</a:t>
            </a:r>
            <a:r>
              <a:rPr lang="vi-VN" sz="2500" dirty="0" smtClean="0"/>
              <a:t> </a:t>
            </a:r>
            <a:r>
              <a:rPr lang="vi-VN" sz="2500" dirty="0"/>
              <a:t>chuẩn, quy chuẩn về vệ sinh trường học; danh mục trang thiết bị, thuốc thiết </a:t>
            </a:r>
            <a:r>
              <a:rPr lang="vi-VN" sz="2500" dirty="0" smtClean="0"/>
              <a:t>yếu</a:t>
            </a:r>
            <a:r>
              <a:rPr lang="en-US" sz="2500" dirty="0" smtClean="0"/>
              <a:t>.</a:t>
            </a:r>
          </a:p>
          <a:p>
            <a:r>
              <a:rPr lang="en-US" sz="2500" dirty="0" err="1" smtClean="0"/>
              <a:t>Hướng</a:t>
            </a:r>
            <a:r>
              <a:rPr lang="en-US" sz="2500" dirty="0" smtClean="0"/>
              <a:t> </a:t>
            </a:r>
            <a:r>
              <a:rPr lang="en-US" sz="2500" dirty="0" err="1" smtClean="0"/>
              <a:t>dẫn</a:t>
            </a:r>
            <a:r>
              <a:rPr lang="en-US" sz="2500" dirty="0" smtClean="0"/>
              <a:t> </a:t>
            </a:r>
            <a:r>
              <a:rPr lang="en-US" sz="2500" dirty="0" err="1" smtClean="0"/>
              <a:t>một</a:t>
            </a:r>
            <a:r>
              <a:rPr lang="en-US" sz="2500" dirty="0" smtClean="0"/>
              <a:t> </a:t>
            </a:r>
            <a:r>
              <a:rPr lang="en-US" sz="2500" dirty="0" err="1" smtClean="0"/>
              <a:t>số</a:t>
            </a:r>
            <a:r>
              <a:rPr lang="en-US" sz="2500" dirty="0" smtClean="0"/>
              <a:t> </a:t>
            </a:r>
            <a:r>
              <a:rPr lang="en-US" sz="2500" dirty="0" err="1" smtClean="0"/>
              <a:t>nội</a:t>
            </a:r>
            <a:r>
              <a:rPr lang="en-US" sz="2500" dirty="0" smtClean="0"/>
              <a:t> dung </a:t>
            </a:r>
            <a:r>
              <a:rPr lang="en-US" sz="2500" dirty="0" err="1" smtClean="0"/>
              <a:t>chuyên</a:t>
            </a:r>
            <a:r>
              <a:rPr lang="en-US" sz="2500" dirty="0" smtClean="0"/>
              <a:t> </a:t>
            </a:r>
            <a:r>
              <a:rPr lang="en-US" sz="2500" dirty="0" err="1" smtClean="0"/>
              <a:t>môn</a:t>
            </a:r>
            <a:r>
              <a:rPr lang="en-US" sz="2500" dirty="0" smtClean="0"/>
              <a:t> </a:t>
            </a:r>
            <a:r>
              <a:rPr lang="en-US" sz="2500" dirty="0" err="1" smtClean="0"/>
              <a:t>thuộc</a:t>
            </a:r>
            <a:r>
              <a:rPr lang="en-US" sz="2500" dirty="0" smtClean="0"/>
              <a:t> </a:t>
            </a:r>
            <a:r>
              <a:rPr lang="en-US" sz="2500" dirty="0" err="1" smtClean="0"/>
              <a:t>Đề</a:t>
            </a:r>
            <a:r>
              <a:rPr lang="en-US" sz="2500" dirty="0" smtClean="0"/>
              <a:t> </a:t>
            </a:r>
            <a:r>
              <a:rPr lang="en-US" sz="2500" dirty="0" err="1" smtClean="0"/>
              <a:t>án</a:t>
            </a:r>
            <a:r>
              <a:rPr lang="en-US" sz="2500" dirty="0" smtClean="0"/>
              <a:t> “</a:t>
            </a:r>
            <a:r>
              <a:rPr lang="en-US" sz="2500" dirty="0" err="1" smtClean="0"/>
              <a:t>Bảo</a:t>
            </a:r>
            <a:r>
              <a:rPr lang="en-US" sz="2500" dirty="0" smtClean="0"/>
              <a:t> </a:t>
            </a:r>
            <a:r>
              <a:rPr lang="en-US" sz="2500" dirty="0" err="1" smtClean="0"/>
              <a:t>đảm</a:t>
            </a:r>
            <a:r>
              <a:rPr lang="en-US" sz="2500" dirty="0" smtClean="0"/>
              <a:t> </a:t>
            </a:r>
            <a:r>
              <a:rPr lang="en-US" sz="2500" dirty="0" err="1" smtClean="0"/>
              <a:t>dinh</a:t>
            </a:r>
            <a:r>
              <a:rPr lang="en-US" sz="2500" dirty="0" smtClean="0"/>
              <a:t> </a:t>
            </a:r>
            <a:r>
              <a:rPr lang="en-US" sz="2500" dirty="0" err="1" smtClean="0"/>
              <a:t>dưỡng</a:t>
            </a:r>
            <a:r>
              <a:rPr lang="en-US" sz="2500" dirty="0" smtClean="0"/>
              <a:t> </a:t>
            </a:r>
            <a:r>
              <a:rPr lang="en-US" sz="2500" dirty="0" err="1" smtClean="0"/>
              <a:t>hợp</a:t>
            </a:r>
            <a:r>
              <a:rPr lang="en-US" sz="2500" dirty="0" smtClean="0"/>
              <a:t> </a:t>
            </a:r>
            <a:r>
              <a:rPr lang="en-US" sz="2500" dirty="0" err="1" smtClean="0"/>
              <a:t>lý</a:t>
            </a:r>
            <a:r>
              <a:rPr lang="en-US" sz="2500" dirty="0" smtClean="0"/>
              <a:t> </a:t>
            </a:r>
            <a:r>
              <a:rPr lang="en-US" sz="2500" dirty="0" err="1" smtClean="0"/>
              <a:t>và</a:t>
            </a:r>
            <a:r>
              <a:rPr lang="en-US" sz="2500" dirty="0" smtClean="0"/>
              <a:t> </a:t>
            </a:r>
            <a:r>
              <a:rPr lang="en-US" sz="2500" dirty="0" err="1" smtClean="0"/>
              <a:t>tăng</a:t>
            </a:r>
            <a:r>
              <a:rPr lang="en-US" sz="2500" dirty="0" smtClean="0"/>
              <a:t> </a:t>
            </a:r>
            <a:r>
              <a:rPr lang="vi-VN" sz="2500" dirty="0"/>
              <a:t>cường hoạt động thể lực cho trẻ em, học sinh, sinh viên để nâng cao sức khỏe, dự phòng bệnh ung thư, tim mạch, đái tháo đường, bệnh phổi tắc nghẽn mãn tính và hen phế quản giai đoạn 2018 - 2025”</a:t>
            </a:r>
            <a:endParaRPr lang="en-US" sz="2500" dirty="0"/>
          </a:p>
        </p:txBody>
      </p:sp>
    </p:spTree>
    <p:extLst>
      <p:ext uri="{BB962C8B-B14F-4D97-AF65-F5344CB8AC3E}">
        <p14:creationId xmlns:p14="http://schemas.microsoft.com/office/powerpoint/2010/main" val="40344981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6381" y="2414274"/>
            <a:ext cx="9657032" cy="709390"/>
          </a:xfrm>
        </p:spPr>
        <p:txBody>
          <a:bodyPr>
            <a:normAutofit/>
          </a:bodyPr>
          <a:lstStyle/>
          <a:p>
            <a:r>
              <a:rPr lang="en-US" b="1" dirty="0" smtClean="0"/>
              <a:t>TRÂN TRỌNG CẢM ƠN!</a:t>
            </a:r>
            <a:endParaRPr lang="en-US" b="1" dirty="0"/>
          </a:p>
        </p:txBody>
      </p:sp>
      <p:sp>
        <p:nvSpPr>
          <p:cNvPr id="3" name="Content Placeholder 2"/>
          <p:cNvSpPr>
            <a:spLocks noGrp="1"/>
          </p:cNvSpPr>
          <p:nvPr>
            <p:ph idx="1"/>
          </p:nvPr>
        </p:nvSpPr>
        <p:spPr/>
        <p:txBody>
          <a:bodyPr>
            <a:normAutofit/>
          </a:bodyPr>
          <a:lstStyle/>
          <a:p>
            <a:endParaRPr lang="en-US" i="1" dirty="0"/>
          </a:p>
        </p:txBody>
      </p:sp>
    </p:spTree>
    <p:extLst>
      <p:ext uri="{BB962C8B-B14F-4D97-AF65-F5344CB8AC3E}">
        <p14:creationId xmlns:p14="http://schemas.microsoft.com/office/powerpoint/2010/main" val="3957524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 </a:t>
            </a:r>
            <a:r>
              <a:rPr lang="en-US" sz="4000" dirty="0" smtClean="0"/>
              <a:t>TIÊU CHUẨN VỀ VỆ SINH TRƯỜNG HỌC</a:t>
            </a:r>
            <a:endParaRPr lang="en-US" sz="4000" dirty="0"/>
          </a:p>
        </p:txBody>
      </p:sp>
      <p:sp>
        <p:nvSpPr>
          <p:cNvPr id="3" name="Content Placeholder 2"/>
          <p:cNvSpPr>
            <a:spLocks noGrp="1"/>
          </p:cNvSpPr>
          <p:nvPr>
            <p:ph idx="1"/>
          </p:nvPr>
        </p:nvSpPr>
        <p:spPr/>
        <p:txBody>
          <a:bodyPr/>
          <a:lstStyle/>
          <a:p>
            <a:r>
              <a:rPr lang="en-US" dirty="0" smtClean="0"/>
              <a:t>1.1. </a:t>
            </a:r>
            <a:r>
              <a:rPr lang="pt-BR" dirty="0" smtClean="0"/>
              <a:t>Cơ sở hạ tầng</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345164465"/>
              </p:ext>
            </p:extLst>
          </p:nvPr>
        </p:nvGraphicFramePr>
        <p:xfrm>
          <a:off x="1661375" y="1840643"/>
          <a:ext cx="10045521" cy="4820846"/>
        </p:xfrm>
        <a:graphic>
          <a:graphicData uri="http://schemas.openxmlformats.org/drawingml/2006/table">
            <a:tbl>
              <a:tblPr firstRow="1" bandRow="1">
                <a:tableStyleId>{69012ECD-51FC-41F1-AA8D-1B2483CD663E}</a:tableStyleId>
              </a:tblPr>
              <a:tblGrid>
                <a:gridCol w="2628167"/>
                <a:gridCol w="2288713"/>
                <a:gridCol w="2977869"/>
                <a:gridCol w="2150772"/>
              </a:tblGrid>
              <a:tr h="323008">
                <a:tc rowSpan="2">
                  <a:txBody>
                    <a:bodyPr/>
                    <a:lstStyle/>
                    <a:p>
                      <a:pPr algn="ctr"/>
                      <a:r>
                        <a:rPr lang="vi-VN" dirty="0" smtClean="0">
                          <a:latin typeface="Times New Roman" panose="02020603050405020304" pitchFamily="18" charset="0"/>
                          <a:cs typeface="Times New Roman" panose="02020603050405020304" pitchFamily="18" charset="0"/>
                        </a:rPr>
                        <a:t>Cơ</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sở</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giáo</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dục</a:t>
                      </a:r>
                      <a:endParaRPr lang="en-US" dirty="0">
                        <a:latin typeface="Times New Roman" panose="02020603050405020304" pitchFamily="18" charset="0"/>
                        <a:cs typeface="Times New Roman" panose="02020603050405020304" pitchFamily="18" charset="0"/>
                      </a:endParaRPr>
                    </a:p>
                  </a:txBody>
                  <a:tcPr anchor="ctr"/>
                </a:tc>
                <a:tc gridSpan="3">
                  <a:txBody>
                    <a:bodyPr/>
                    <a:lstStyle/>
                    <a:p>
                      <a:pPr algn="ctr"/>
                      <a:r>
                        <a:rPr lang="en-US" dirty="0" err="1" smtClean="0">
                          <a:latin typeface="Times New Roman" panose="02020603050405020304" pitchFamily="18" charset="0"/>
                          <a:cs typeface="Times New Roman" panose="02020603050405020304" pitchFamily="18" charset="0"/>
                        </a:rPr>
                        <a:t>Tiêu</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chuẩn</a:t>
                      </a:r>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tr>
              <a:tr h="369372">
                <a:tc vMerge="1">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smtClean="0">
                          <a:latin typeface="Times New Roman" panose="02020603050405020304" pitchFamily="18" charset="0"/>
                          <a:cs typeface="Times New Roman" panose="02020603050405020304" pitchFamily="18" charset="0"/>
                        </a:rPr>
                        <a:t>Phòng</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học</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smtClean="0">
                          <a:latin typeface="Times New Roman" panose="02020603050405020304" pitchFamily="18" charset="0"/>
                          <a:cs typeface="Times New Roman" panose="02020603050405020304" pitchFamily="18" charset="0"/>
                        </a:rPr>
                        <a:t>Bàn</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ghế</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dirty="0" err="1" smtClean="0">
                          <a:latin typeface="Times New Roman" panose="02020603050405020304" pitchFamily="18" charset="0"/>
                          <a:cs typeface="Times New Roman" panose="02020603050405020304" pitchFamily="18" charset="0"/>
                        </a:rPr>
                        <a:t>Chiếu</a:t>
                      </a:r>
                      <a:r>
                        <a:rPr lang="en-US" baseline="0" dirty="0" smtClean="0">
                          <a:latin typeface="Times New Roman" panose="02020603050405020304" pitchFamily="18" charset="0"/>
                          <a:cs typeface="Times New Roman" panose="02020603050405020304" pitchFamily="18" charset="0"/>
                        </a:rPr>
                        <a:t> </a:t>
                      </a:r>
                      <a:r>
                        <a:rPr lang="en-US" baseline="0" dirty="0" err="1" smtClean="0">
                          <a:latin typeface="Times New Roman" panose="02020603050405020304" pitchFamily="18" charset="0"/>
                          <a:cs typeface="Times New Roman" panose="02020603050405020304" pitchFamily="18" charset="0"/>
                        </a:rPr>
                        <a:t>sáng</a:t>
                      </a:r>
                      <a:endParaRPr lang="en-US" dirty="0">
                        <a:latin typeface="Times New Roman" panose="02020603050405020304" pitchFamily="18" charset="0"/>
                        <a:cs typeface="Times New Roman" panose="02020603050405020304" pitchFamily="18" charset="0"/>
                      </a:endParaRPr>
                    </a:p>
                  </a:txBody>
                  <a:tcPr/>
                </a:tc>
              </a:tr>
              <a:tr h="559193">
                <a:tc>
                  <a:txBody>
                    <a:bodyPr/>
                    <a:lstStyle/>
                    <a:p>
                      <a:pPr algn="just"/>
                      <a:r>
                        <a:rPr lang="pt-BR" sz="1800" kern="1200" dirty="0" smtClean="0">
                          <a:effectLst/>
                          <a:latin typeface="Times New Roman" panose="02020603050405020304" pitchFamily="18" charset="0"/>
                          <a:cs typeface="Times New Roman" panose="02020603050405020304" pitchFamily="18" charset="0"/>
                        </a:rPr>
                        <a:t>Cơ sở giáo dục mầm non</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Mục 5.2 </a:t>
                      </a:r>
                      <a:endParaRPr lang="pt-BR"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TCVN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3907</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2011</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Tiêu chuẩn Việt Nam (TCVN 1993) Bàn ghế học sinh mẫu giáo - Yêu cầu chung</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Mục 6.2 </a:t>
                      </a:r>
                      <a:endParaRPr lang="pt-BR"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TCVN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3907</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2011</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tr>
              <a:tr h="1378832">
                <a:tc>
                  <a:txBody>
                    <a:bodyPr/>
                    <a:lstStyle/>
                    <a:p>
                      <a:pPr algn="just"/>
                      <a:r>
                        <a:rPr lang="en-US" sz="1800" kern="1200" dirty="0" smtClean="0">
                          <a:effectLst/>
                          <a:latin typeface="Times New Roman" panose="02020603050405020304" pitchFamily="18" charset="0"/>
                          <a:cs typeface="Times New Roman" panose="02020603050405020304" pitchFamily="18" charset="0"/>
                        </a:rPr>
                        <a:t>T</a:t>
                      </a:r>
                      <a:r>
                        <a:rPr lang="vi-VN" sz="1800" kern="1200" dirty="0" smtClean="0">
                          <a:effectLst/>
                          <a:latin typeface="Times New Roman" panose="02020603050405020304" pitchFamily="18" charset="0"/>
                          <a:cs typeface="Times New Roman" panose="02020603050405020304" pitchFamily="18" charset="0"/>
                        </a:rPr>
                        <a:t>rường tiểu học</a:t>
                      </a:r>
                      <a:r>
                        <a:rPr lang="pt-BR" sz="1800" kern="1200" dirty="0" smtClean="0">
                          <a:effectLst/>
                          <a:latin typeface="Times New Roman" panose="02020603050405020304" pitchFamily="18" charset="0"/>
                          <a:cs typeface="Times New Roman" panose="02020603050405020304" pitchFamily="18" charset="0"/>
                        </a:rPr>
                        <a:t>; lớp tiểu học trong trường phổ thông có nhiều cấp học và trong trường chuyên biệt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Mục 5.2 </a:t>
                      </a:r>
                      <a:endParaRPr lang="pt-BR"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TCVN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8793</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2011</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tc rowSpan="2">
                  <a:txBody>
                    <a:bodyPr/>
                    <a:lstStyle/>
                    <a:p>
                      <a:pPr algn="ct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Thông tư liên tịch số 26/2011/TTLT-BGDĐT-BKHCN-BYT ngày 16</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6</a:t>
                      </a:r>
                      <a:r>
                        <a:rPr lang="en-US" sz="18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2011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hướng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dẫn tiêu chuẩn bàn ghế học sinh trường tiểu học, trường trung học cơ sở, trường trung học phổ thông.</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Mục 6.2 </a:t>
                      </a:r>
                      <a:endParaRPr lang="pt-BR"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TCVN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8793</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2011</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tr>
              <a:tr h="1792482">
                <a:tc>
                  <a:txBody>
                    <a:bodyPr/>
                    <a:lstStyle/>
                    <a:p>
                      <a:pPr algn="just"/>
                      <a:r>
                        <a:rPr lang="en-US" sz="1800" kern="1200" dirty="0" smtClean="0">
                          <a:effectLst/>
                          <a:latin typeface="Times New Roman" panose="02020603050405020304" pitchFamily="18" charset="0"/>
                          <a:cs typeface="Times New Roman" panose="02020603050405020304" pitchFamily="18" charset="0"/>
                        </a:rPr>
                        <a:t>T</a:t>
                      </a:r>
                      <a:r>
                        <a:rPr lang="vi-VN" sz="1800" kern="1200" dirty="0" smtClean="0">
                          <a:effectLst/>
                          <a:latin typeface="Times New Roman" panose="02020603050405020304" pitchFamily="18" charset="0"/>
                          <a:cs typeface="Times New Roman" panose="02020603050405020304" pitchFamily="18" charset="0"/>
                        </a:rPr>
                        <a:t>rường trung học</a:t>
                      </a:r>
                      <a:r>
                        <a:rPr lang="pt-BR" sz="1800" kern="1200" dirty="0" smtClean="0">
                          <a:effectLst/>
                          <a:latin typeface="Times New Roman" panose="02020603050405020304" pitchFamily="18" charset="0"/>
                          <a:cs typeface="Times New Roman" panose="02020603050405020304" pitchFamily="18" charset="0"/>
                        </a:rPr>
                        <a:t> cơ sở; trường THPT; lớp THCS, lớp THPT trong trường phổ thông có nhiều cấp học và trong trường chuyên biệt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Mục 5.2 </a:t>
                      </a:r>
                      <a:endParaRPr lang="pt-BR"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(TCVN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8794</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2011</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tc vMerge="1">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Mục 6.2 </a:t>
                      </a:r>
                      <a:endParaRPr lang="pt-BR" sz="1800" kern="1200" dirty="0" smtClean="0">
                        <a:solidFill>
                          <a:schemeClr val="tx1"/>
                        </a:solidFill>
                        <a:effectLst/>
                        <a:latin typeface="Times New Roman" panose="02020603050405020304" pitchFamily="18" charset="0"/>
                        <a:ea typeface="+mn-ea"/>
                        <a:cs typeface="Times New Roman" panose="02020603050405020304" pitchFamily="18" charset="0"/>
                      </a:endParaRPr>
                    </a:p>
                    <a:p>
                      <a:pPr algn="ct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TCVN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8794</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 </a:t>
                      </a:r>
                      <a:r>
                        <a:rPr lang="vi-VN" sz="1800" kern="1200" dirty="0" smtClean="0">
                          <a:solidFill>
                            <a:schemeClr val="tx1"/>
                          </a:solidFill>
                          <a:effectLst/>
                          <a:latin typeface="Times New Roman" panose="02020603050405020304" pitchFamily="18" charset="0"/>
                          <a:ea typeface="+mn-ea"/>
                          <a:cs typeface="Times New Roman" panose="02020603050405020304" pitchFamily="18" charset="0"/>
                        </a:rPr>
                        <a:t>2011</a:t>
                      </a:r>
                      <a:r>
                        <a:rPr lang="pt-BR" sz="1800" kern="1200" dirty="0" smtClean="0">
                          <a:solidFill>
                            <a:schemeClr val="tx1"/>
                          </a:solidFill>
                          <a:effectLst/>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860046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I. TIÊU CHUẨN VỀ VỆ SINH TRƯỜNG HỌC</a:t>
            </a:r>
            <a:endParaRPr lang="en-US" sz="4000" dirty="0"/>
          </a:p>
        </p:txBody>
      </p:sp>
      <p:sp>
        <p:nvSpPr>
          <p:cNvPr id="3" name="Content Placeholder 2"/>
          <p:cNvSpPr>
            <a:spLocks noGrp="1"/>
          </p:cNvSpPr>
          <p:nvPr>
            <p:ph idx="1"/>
          </p:nvPr>
        </p:nvSpPr>
        <p:spPr/>
        <p:txBody>
          <a:bodyPr/>
          <a:lstStyle/>
          <a:p>
            <a:r>
              <a:rPr lang="en-US" dirty="0" smtClean="0"/>
              <a:t>1.2. </a:t>
            </a:r>
            <a:r>
              <a:rPr lang="en-US" dirty="0" err="1" smtClean="0"/>
              <a:t>Bảng</a:t>
            </a:r>
            <a:r>
              <a:rPr lang="en-US" dirty="0" smtClean="0"/>
              <a:t> </a:t>
            </a:r>
            <a:r>
              <a:rPr lang="en-US" dirty="0" err="1" smtClean="0"/>
              <a:t>học</a:t>
            </a:r>
            <a:r>
              <a:rPr lang="en-US" dirty="0" smtClean="0"/>
              <a:t> </a:t>
            </a:r>
            <a:r>
              <a:rPr lang="en-US" dirty="0" err="1" smtClean="0"/>
              <a:t>với</a:t>
            </a:r>
            <a:r>
              <a:rPr lang="en-US" dirty="0" smtClean="0"/>
              <a:t> </a:t>
            </a:r>
            <a:r>
              <a:rPr lang="en-US" dirty="0" err="1" smtClean="0"/>
              <a:t>cấp</a:t>
            </a:r>
            <a:r>
              <a:rPr lang="en-US" dirty="0" smtClean="0"/>
              <a:t> </a:t>
            </a:r>
            <a:r>
              <a:rPr lang="en-US" dirty="0" err="1" smtClean="0"/>
              <a:t>học</a:t>
            </a:r>
            <a:r>
              <a:rPr lang="en-US" dirty="0" smtClean="0"/>
              <a:t> </a:t>
            </a:r>
            <a:r>
              <a:rPr lang="en-US" dirty="0" err="1" smtClean="0"/>
              <a:t>phổ</a:t>
            </a:r>
            <a:r>
              <a:rPr lang="en-US" dirty="0" smtClean="0"/>
              <a:t> </a:t>
            </a:r>
            <a:r>
              <a:rPr lang="en-US" dirty="0" err="1" smtClean="0"/>
              <a:t>thông</a:t>
            </a:r>
            <a:endParaRPr lang="en-US" dirty="0" smtClean="0"/>
          </a:p>
          <a:p>
            <a:pPr marL="0" indent="0">
              <a:buNone/>
            </a:pPr>
            <a:r>
              <a:rPr lang="pt-BR" dirty="0"/>
              <a:t>a) Các phòng học phải trang bị bảng chống lóa; có màu xanh lá cây hoặc màu đen (nếu viết bằng phấn trắng), màu trắng (nếu viết bằng bút dạ);</a:t>
            </a:r>
            <a:endParaRPr lang="en-US" dirty="0"/>
          </a:p>
          <a:p>
            <a:pPr marL="0" indent="0">
              <a:buNone/>
            </a:pPr>
            <a:r>
              <a:rPr lang="pt-BR" dirty="0"/>
              <a:t>b) Chiều </a:t>
            </a:r>
            <a:r>
              <a:rPr lang="pt-BR" dirty="0" smtClean="0"/>
              <a:t>rộng: 1,2m </a:t>
            </a:r>
            <a:r>
              <a:rPr lang="pt-BR" dirty="0"/>
              <a:t>- 1,5m, chiều </a:t>
            </a:r>
            <a:r>
              <a:rPr lang="pt-BR" dirty="0" smtClean="0"/>
              <a:t>dài: 2,0m </a:t>
            </a:r>
            <a:r>
              <a:rPr lang="pt-BR" dirty="0"/>
              <a:t>- 3,2m; </a:t>
            </a:r>
            <a:endParaRPr lang="en-US" dirty="0"/>
          </a:p>
          <a:p>
            <a:pPr marL="0" indent="0">
              <a:buNone/>
            </a:pPr>
            <a:r>
              <a:rPr lang="pt-BR" dirty="0"/>
              <a:t>c) Bảng treo ở giữa tường, mép dưới bảng cách nền phòng học từ 0,65m - 0,80m đối với trường tiểu học và từ 0,8m - 1,0m đối với trường </a:t>
            </a:r>
            <a:r>
              <a:rPr lang="pt-BR" dirty="0" smtClean="0"/>
              <a:t>THCS và THPT, </a:t>
            </a:r>
            <a:r>
              <a:rPr lang="pt-BR" dirty="0"/>
              <a:t>khoảng cách tới mép bàn học sinh đầu tiên không nhỏ hơn 1,8m.</a:t>
            </a:r>
            <a:endParaRPr lang="en-US" dirty="0"/>
          </a:p>
          <a:p>
            <a:r>
              <a:rPr lang="en-US" dirty="0" smtClean="0"/>
              <a:t>1.3. </a:t>
            </a:r>
            <a:r>
              <a:rPr lang="pt-BR" dirty="0"/>
              <a:t>Đồ chơi</a:t>
            </a:r>
            <a:r>
              <a:rPr lang="vi-VN" dirty="0"/>
              <a:t> cho trẻ em trong trường</a:t>
            </a:r>
            <a:r>
              <a:rPr lang="en-US" dirty="0"/>
              <a:t> </a:t>
            </a:r>
            <a:r>
              <a:rPr lang="en-US" dirty="0" err="1"/>
              <a:t>học</a:t>
            </a:r>
            <a:r>
              <a:rPr lang="en-US" dirty="0"/>
              <a:t> </a:t>
            </a:r>
          </a:p>
          <a:p>
            <a:pPr marL="0" indent="0">
              <a:buNone/>
            </a:pPr>
            <a:r>
              <a:rPr lang="en-US" dirty="0"/>
              <a:t>- Đ</a:t>
            </a:r>
            <a:r>
              <a:rPr lang="vi-VN" dirty="0"/>
              <a:t>ồ chơi cho trẻ </a:t>
            </a:r>
            <a:r>
              <a:rPr lang="en-US" dirty="0" err="1"/>
              <a:t>em</a:t>
            </a:r>
            <a:r>
              <a:rPr lang="en-US" dirty="0"/>
              <a:t> ở </a:t>
            </a:r>
            <a:r>
              <a:rPr lang="en-US" dirty="0" err="1"/>
              <a:t>các</a:t>
            </a:r>
            <a:r>
              <a:rPr lang="en-US" dirty="0"/>
              <a:t> </a:t>
            </a:r>
            <a:r>
              <a:rPr lang="en-US" dirty="0" err="1"/>
              <a:t>trường</a:t>
            </a:r>
            <a:r>
              <a:rPr lang="en-US" dirty="0"/>
              <a:t> </a:t>
            </a:r>
            <a:r>
              <a:rPr lang="en-US" dirty="0" err="1"/>
              <a:t>học</a:t>
            </a:r>
            <a:r>
              <a:rPr lang="en-US" dirty="0"/>
              <a:t> </a:t>
            </a:r>
            <a:r>
              <a:rPr lang="en-US" dirty="0" err="1"/>
              <a:t>phải</a:t>
            </a:r>
            <a:r>
              <a:rPr lang="vi-VN" dirty="0"/>
              <a:t> bảo đảm </a:t>
            </a:r>
            <a:r>
              <a:rPr lang="en-US" dirty="0" err="1"/>
              <a:t>theo</a:t>
            </a:r>
            <a:r>
              <a:rPr lang="en-US" dirty="0"/>
              <a:t> </a:t>
            </a:r>
            <a:r>
              <a:rPr lang="vi-VN" dirty="0"/>
              <a:t>quy định tại T</a:t>
            </a:r>
            <a:r>
              <a:rPr lang="pt-BR" dirty="0"/>
              <a:t>hông tư </a:t>
            </a:r>
            <a:r>
              <a:rPr lang="vi-VN" dirty="0"/>
              <a:t>số </a:t>
            </a:r>
            <a:r>
              <a:rPr lang="pt-BR" dirty="0"/>
              <a:t>16/2011/TT-BGDĐT</a:t>
            </a:r>
            <a:r>
              <a:rPr lang="vi-VN" dirty="0"/>
              <a:t> ngày </a:t>
            </a:r>
            <a:r>
              <a:rPr lang="en-US" dirty="0"/>
              <a:t>13 </a:t>
            </a:r>
            <a:r>
              <a:rPr lang="en-US" dirty="0" err="1"/>
              <a:t>tháng</a:t>
            </a:r>
            <a:r>
              <a:rPr lang="en-US" dirty="0"/>
              <a:t> 4 </a:t>
            </a:r>
            <a:r>
              <a:rPr lang="en-US" dirty="0" err="1"/>
              <a:t>năm</a:t>
            </a:r>
            <a:r>
              <a:rPr lang="en-US" dirty="0"/>
              <a:t> 2011</a:t>
            </a:r>
            <a:r>
              <a:rPr lang="vi-VN" dirty="0"/>
              <a:t> của </a:t>
            </a:r>
            <a:r>
              <a:rPr lang="en-US" dirty="0" err="1"/>
              <a:t>Bộ</a:t>
            </a:r>
            <a:r>
              <a:rPr lang="en-US" dirty="0"/>
              <a:t> </a:t>
            </a:r>
            <a:r>
              <a:rPr lang="en-US" dirty="0" err="1"/>
              <a:t>trưởng</a:t>
            </a:r>
            <a:r>
              <a:rPr lang="en-US" dirty="0"/>
              <a:t> </a:t>
            </a:r>
            <a:r>
              <a:rPr lang="vi-VN" dirty="0"/>
              <a:t>Bộ Giáo dục và Đào tạo về việc </a:t>
            </a:r>
            <a:r>
              <a:rPr lang="en-US" dirty="0"/>
              <a:t>t</a:t>
            </a:r>
            <a:r>
              <a:rPr lang="vi-VN" dirty="0"/>
              <a:t>rang bị, quản lý, sử dụng đồ chơi trẻ em trong nhà trường.</a:t>
            </a:r>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1371709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II. ĐIỀU KIỆN VỀ VỆ SINH MÔI TRƯỜNG</a:t>
            </a:r>
            <a:endParaRPr lang="en-US" dirty="0"/>
          </a:p>
        </p:txBody>
      </p:sp>
      <p:sp>
        <p:nvSpPr>
          <p:cNvPr id="3" name="Content Placeholder 2"/>
          <p:cNvSpPr>
            <a:spLocks noGrp="1"/>
          </p:cNvSpPr>
          <p:nvPr>
            <p:ph idx="1"/>
          </p:nvPr>
        </p:nvSpPr>
        <p:spPr/>
        <p:txBody>
          <a:bodyPr>
            <a:normAutofit/>
          </a:bodyPr>
          <a:lstStyle/>
          <a:p>
            <a:r>
              <a:rPr lang="en-US" dirty="0" smtClean="0"/>
              <a:t>2.</a:t>
            </a:r>
            <a:r>
              <a:rPr lang="pt-BR" dirty="0"/>
              <a:t>1</a:t>
            </a:r>
            <a:r>
              <a:rPr lang="pt-BR" dirty="0" smtClean="0"/>
              <a:t>. </a:t>
            </a:r>
            <a:r>
              <a:rPr lang="pt-BR" dirty="0"/>
              <a:t>Bảo đảm nước uống, nước sinh hoạt</a:t>
            </a:r>
            <a:endParaRPr lang="en-US" dirty="0"/>
          </a:p>
          <a:p>
            <a:pPr marL="0" indent="0">
              <a:buNone/>
            </a:pPr>
            <a:r>
              <a:rPr lang="pt-BR" dirty="0"/>
              <a:t>a) Trường học cung cấp đủ nước uống cho học sinh, tối thiểu 0,5 lít về mùa hè, 0,3 lít về mùa đông cho một học sinh trong một buổi học;</a:t>
            </a:r>
            <a:endParaRPr lang="en-US" dirty="0"/>
          </a:p>
          <a:p>
            <a:pPr marL="0" indent="0">
              <a:buNone/>
            </a:pPr>
            <a:r>
              <a:rPr lang="pt-BR" dirty="0"/>
              <a:t>b) Trường học cung cấp đủ nước sinh hoạt cho học sinh, tối thiểu 4 lít cho một học sinh trong một buổi học; </a:t>
            </a:r>
            <a:endParaRPr lang="pt-BR" dirty="0" smtClean="0"/>
          </a:p>
          <a:p>
            <a:pPr marL="0" indent="0">
              <a:buNone/>
            </a:pPr>
            <a:r>
              <a:rPr lang="pt-BR" dirty="0" smtClean="0"/>
              <a:t>c</a:t>
            </a:r>
            <a:r>
              <a:rPr lang="pt-BR" dirty="0"/>
              <a:t>) Trường học có học sinh nội trú cung cấp đủ nước ăn uống và sinh hoạt, tối thiểu 100 lít cho một học sinh trong 24 giờ</a:t>
            </a:r>
            <a:r>
              <a:rPr lang="pt-BR" dirty="0" smtClean="0"/>
              <a:t>;</a:t>
            </a:r>
          </a:p>
          <a:p>
            <a:pPr marL="0" indent="0">
              <a:buNone/>
            </a:pPr>
            <a:r>
              <a:rPr lang="pt-BR" dirty="0" smtClean="0"/>
              <a:t>d) </a:t>
            </a:r>
            <a:r>
              <a:rPr lang="vi-VN" dirty="0"/>
              <a:t>Trường hợp trường học tự cung cấp nguồn nước thì chất lượng phải bảo đảm tiêu chuẩn về nước ăn uống theo Quy chuẩn kỹ thuật quốc gia (QCVN </a:t>
            </a:r>
            <a:r>
              <a:rPr lang="vi-VN" dirty="0" smtClean="0"/>
              <a:t>01</a:t>
            </a:r>
            <a:r>
              <a:rPr lang="en-US" dirty="0" smtClean="0"/>
              <a:t>-1</a:t>
            </a:r>
            <a:r>
              <a:rPr lang="vi-VN" dirty="0" smtClean="0"/>
              <a:t>:20</a:t>
            </a:r>
            <a:r>
              <a:rPr lang="en-US" dirty="0" smtClean="0"/>
              <a:t>18</a:t>
            </a:r>
            <a:r>
              <a:rPr lang="vi-VN" dirty="0" smtClean="0"/>
              <a:t>/BYT); </a:t>
            </a:r>
            <a:r>
              <a:rPr lang="vi-VN" dirty="0"/>
              <a:t>về nước khoáng thiên nhiên và nước uống đóng chai theo Quy chuẩn kỹ thuật quốc gia (QCVN 6 -</a:t>
            </a:r>
            <a:r>
              <a:rPr lang="vi-VN" dirty="0" smtClean="0"/>
              <a:t>1:2010/BYT</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3052933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II. ĐIỀU KIỆN VỀ VỆ SINH MÔI TRƯỜNG</a:t>
            </a:r>
            <a:endParaRPr lang="en-US" sz="4000" dirty="0"/>
          </a:p>
        </p:txBody>
      </p:sp>
      <p:sp>
        <p:nvSpPr>
          <p:cNvPr id="3" name="Content Placeholder 2"/>
          <p:cNvSpPr>
            <a:spLocks noGrp="1"/>
          </p:cNvSpPr>
          <p:nvPr>
            <p:ph idx="1"/>
          </p:nvPr>
        </p:nvSpPr>
        <p:spPr/>
        <p:txBody>
          <a:bodyPr/>
          <a:lstStyle/>
          <a:p>
            <a:r>
              <a:rPr lang="en-US" dirty="0" smtClean="0"/>
              <a:t>2.2. </a:t>
            </a:r>
            <a:r>
              <a:rPr lang="en-US" dirty="0" err="1" smtClean="0"/>
              <a:t>Công</a:t>
            </a:r>
            <a:r>
              <a:rPr lang="en-US" dirty="0" smtClean="0"/>
              <a:t> </a:t>
            </a:r>
            <a:r>
              <a:rPr lang="en-US" dirty="0" err="1" smtClean="0"/>
              <a:t>trình</a:t>
            </a:r>
            <a:r>
              <a:rPr lang="en-US" dirty="0" smtClean="0"/>
              <a:t> </a:t>
            </a:r>
            <a:r>
              <a:rPr lang="en-US" dirty="0" err="1" smtClean="0"/>
              <a:t>vệ</a:t>
            </a:r>
            <a:r>
              <a:rPr lang="en-US" dirty="0" smtClean="0"/>
              <a:t> </a:t>
            </a:r>
            <a:r>
              <a:rPr lang="en-US" dirty="0" err="1" smtClean="0"/>
              <a:t>sinh</a:t>
            </a: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52321165"/>
              </p:ext>
            </p:extLst>
          </p:nvPr>
        </p:nvGraphicFramePr>
        <p:xfrm>
          <a:off x="1971800" y="1811614"/>
          <a:ext cx="9305799" cy="4897659"/>
        </p:xfrm>
        <a:graphic>
          <a:graphicData uri="http://schemas.openxmlformats.org/drawingml/2006/table">
            <a:tbl>
              <a:tblPr firstRow="1" bandRow="1">
                <a:tableStyleId>{5940675A-B579-460E-94D1-54222C63F5DA}</a:tableStyleId>
              </a:tblPr>
              <a:tblGrid>
                <a:gridCol w="3514600"/>
                <a:gridCol w="2689266"/>
                <a:gridCol w="3101933"/>
              </a:tblGrid>
              <a:tr h="409072">
                <a:tc rowSpan="2">
                  <a:txBody>
                    <a:bodyPr/>
                    <a:lstStyle/>
                    <a:p>
                      <a:pPr algn="ctr"/>
                      <a:r>
                        <a:rPr lang="vi-VN" b="1" dirty="0" smtClean="0">
                          <a:latin typeface="Times New Roman" panose="02020603050405020304" pitchFamily="18" charset="0"/>
                          <a:cs typeface="Times New Roman" panose="02020603050405020304" pitchFamily="18" charset="0"/>
                        </a:rPr>
                        <a:t>Cơ</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sở</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giáo</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dục</a:t>
                      </a:r>
                      <a:endParaRPr lang="en-US" b="1" dirty="0">
                        <a:latin typeface="Times New Roman" panose="02020603050405020304" pitchFamily="18" charset="0"/>
                        <a:cs typeface="Times New Roman" panose="02020603050405020304" pitchFamily="18" charset="0"/>
                      </a:endParaRPr>
                    </a:p>
                  </a:txBody>
                  <a:tcPr anchor="ctr"/>
                </a:tc>
                <a:tc gridSpan="2">
                  <a:txBody>
                    <a:bodyPr/>
                    <a:lstStyle/>
                    <a:p>
                      <a:pPr algn="ctr"/>
                      <a:r>
                        <a:rPr lang="en-US" b="1" dirty="0" err="1" smtClean="0">
                          <a:latin typeface="Times New Roman" panose="02020603050405020304" pitchFamily="18" charset="0"/>
                          <a:cs typeface="Times New Roman" panose="02020603050405020304" pitchFamily="18" charset="0"/>
                        </a:rPr>
                        <a:t>Tiêu</a:t>
                      </a:r>
                      <a:r>
                        <a:rPr lang="en-US" b="1" baseline="0" dirty="0" smtClean="0">
                          <a:latin typeface="Times New Roman" panose="02020603050405020304" pitchFamily="18" charset="0"/>
                          <a:cs typeface="Times New Roman" panose="02020603050405020304" pitchFamily="18" charset="0"/>
                        </a:rPr>
                        <a:t> </a:t>
                      </a:r>
                      <a:r>
                        <a:rPr lang="en-US" b="1" baseline="0" dirty="0" err="1" smtClean="0">
                          <a:latin typeface="Times New Roman" panose="02020603050405020304" pitchFamily="18" charset="0"/>
                          <a:cs typeface="Times New Roman" panose="02020603050405020304" pitchFamily="18" charset="0"/>
                        </a:rPr>
                        <a:t>chuẩn</a:t>
                      </a:r>
                      <a:endParaRPr lang="en-US" b="1" dirty="0">
                        <a:latin typeface="Times New Roman" panose="02020603050405020304" pitchFamily="18" charset="0"/>
                        <a:cs typeface="Times New Roman" panose="02020603050405020304" pitchFamily="18" charset="0"/>
                      </a:endParaRPr>
                    </a:p>
                  </a:txBody>
                  <a:tcPr/>
                </a:tc>
                <a:tc hMerge="1">
                  <a:txBody>
                    <a:bodyPr/>
                    <a:lstStyle/>
                    <a:p>
                      <a:pPr algn="ctr"/>
                      <a:endParaRPr lang="en-US" dirty="0">
                        <a:latin typeface="Times New Roman" panose="02020603050405020304" pitchFamily="18" charset="0"/>
                        <a:cs typeface="Times New Roman" panose="02020603050405020304" pitchFamily="18" charset="0"/>
                      </a:endParaRPr>
                    </a:p>
                  </a:txBody>
                  <a:tcPr/>
                </a:tc>
              </a:tr>
              <a:tr h="575593">
                <a:tc vMerge="1">
                  <a:txBody>
                    <a:bodyPr/>
                    <a:lstStyle/>
                    <a:p>
                      <a:pPr algn="ct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b="1" dirty="0" err="1" smtClean="0">
                          <a:latin typeface="Times New Roman" panose="02020603050405020304" pitchFamily="18" charset="0"/>
                          <a:cs typeface="Times New Roman" panose="02020603050405020304" pitchFamily="18" charset="0"/>
                        </a:rPr>
                        <a:t>Thiết</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kế</a:t>
                      </a:r>
                      <a:endParaRPr lang="en-US" b="1" dirty="0">
                        <a:latin typeface="Times New Roman" panose="02020603050405020304" pitchFamily="18" charset="0"/>
                        <a:cs typeface="Times New Roman" panose="02020603050405020304" pitchFamily="18" charset="0"/>
                      </a:endParaRPr>
                    </a:p>
                  </a:txBody>
                  <a:tcPr/>
                </a:tc>
                <a:tc>
                  <a:txBody>
                    <a:bodyPr/>
                    <a:lstStyle/>
                    <a:p>
                      <a:pPr algn="ctr"/>
                      <a:r>
                        <a:rPr lang="en-US" b="1" dirty="0" err="1" smtClean="0">
                          <a:latin typeface="Times New Roman" panose="02020603050405020304" pitchFamily="18" charset="0"/>
                          <a:cs typeface="Times New Roman" panose="02020603050405020304" pitchFamily="18" charset="0"/>
                        </a:rPr>
                        <a:t>Điều</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kiện</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bảo</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đảm</a:t>
                      </a:r>
                      <a:r>
                        <a:rPr lang="en-US" b="1" dirty="0" smtClean="0">
                          <a:latin typeface="Times New Roman" panose="02020603050405020304" pitchFamily="18" charset="0"/>
                          <a:cs typeface="Times New Roman" panose="02020603050405020304" pitchFamily="18" charset="0"/>
                        </a:rPr>
                        <a:t> </a:t>
                      </a:r>
                    </a:p>
                    <a:p>
                      <a:pPr algn="ctr"/>
                      <a:r>
                        <a:rPr lang="en-US" b="1" dirty="0" err="1" smtClean="0">
                          <a:latin typeface="Times New Roman" panose="02020603050405020304" pitchFamily="18" charset="0"/>
                          <a:cs typeface="Times New Roman" panose="02020603050405020304" pitchFamily="18" charset="0"/>
                        </a:rPr>
                        <a:t>hợp</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vệ</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sinh</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nhà</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tiêu</a:t>
                      </a:r>
                      <a:endParaRPr lang="en-US" b="1" dirty="0">
                        <a:latin typeface="Times New Roman" panose="02020603050405020304" pitchFamily="18" charset="0"/>
                        <a:cs typeface="Times New Roman" panose="02020603050405020304" pitchFamily="18" charset="0"/>
                      </a:endParaRPr>
                    </a:p>
                  </a:txBody>
                  <a:tcPr/>
                </a:tc>
              </a:tr>
              <a:tr h="677193">
                <a:tc>
                  <a:txBody>
                    <a:bodyPr/>
                    <a:lstStyle/>
                    <a:p>
                      <a:pPr algn="just"/>
                      <a:r>
                        <a:rPr lang="pt-BR" sz="1800" kern="1200" dirty="0" smtClean="0">
                          <a:effectLst/>
                          <a:latin typeface="Times New Roman" panose="02020603050405020304" pitchFamily="18" charset="0"/>
                          <a:cs typeface="Times New Roman" panose="02020603050405020304" pitchFamily="18" charset="0"/>
                        </a:rPr>
                        <a:t>Cơ sở giáo dục mầm non</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pt-BR" sz="1800" kern="1200" dirty="0" smtClean="0">
                          <a:effectLst/>
                          <a:latin typeface="Times New Roman" panose="02020603050405020304" pitchFamily="18" charset="0"/>
                          <a:cs typeface="Times New Roman" panose="02020603050405020304" pitchFamily="18" charset="0"/>
                        </a:rPr>
                        <a:t>Mục 5.2.7 và Mục 5.5.8 (TCVN </a:t>
                      </a:r>
                      <a:r>
                        <a:rPr lang="vi-VN" sz="1800" kern="1200" dirty="0" smtClean="0">
                          <a:effectLst/>
                          <a:latin typeface="Times New Roman" panose="02020603050405020304" pitchFamily="18" charset="0"/>
                          <a:cs typeface="Times New Roman" panose="02020603050405020304" pitchFamily="18" charset="0"/>
                        </a:rPr>
                        <a:t>3907</a:t>
                      </a:r>
                      <a:r>
                        <a:rPr lang="pt-BR" sz="1800" kern="1200" dirty="0" smtClean="0">
                          <a:effectLst/>
                          <a:latin typeface="Times New Roman" panose="02020603050405020304" pitchFamily="18" charset="0"/>
                          <a:cs typeface="Times New Roman" panose="02020603050405020304" pitchFamily="18" charset="0"/>
                        </a:rPr>
                        <a:t>: </a:t>
                      </a:r>
                      <a:r>
                        <a:rPr lang="vi-VN" sz="1800" kern="1200" dirty="0" smtClean="0">
                          <a:effectLst/>
                          <a:latin typeface="Times New Roman" panose="02020603050405020304" pitchFamily="18" charset="0"/>
                          <a:cs typeface="Times New Roman" panose="02020603050405020304" pitchFamily="18" charset="0"/>
                        </a:rPr>
                        <a:t>2011</a:t>
                      </a:r>
                      <a:r>
                        <a:rPr lang="pt-BR" sz="1800" kern="1200" dirty="0" smtClean="0">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txBody>
                  <a:tcPr/>
                </a:tc>
                <a:tc rowSpan="3">
                  <a:txBody>
                    <a:bodyPr/>
                    <a:lstStyle/>
                    <a:p>
                      <a:pPr marL="0" indent="0" algn="just">
                        <a:buFontTx/>
                        <a:buNone/>
                      </a:pPr>
                      <a:r>
                        <a:rPr lang="en-US" baseline="0" dirty="0" smtClean="0">
                          <a:latin typeface="Times New Roman" panose="02020603050405020304" pitchFamily="18" charset="0"/>
                          <a:cs typeface="Times New Roman" panose="02020603050405020304" pitchFamily="18" charset="0"/>
                        </a:rPr>
                        <a:t>- Á</a:t>
                      </a:r>
                      <a:r>
                        <a:rPr lang="vi-VN" dirty="0" smtClean="0">
                          <a:latin typeface="Times New Roman" panose="02020603050405020304" pitchFamily="18" charset="0"/>
                          <a:cs typeface="Times New Roman" panose="02020603050405020304" pitchFamily="18" charset="0"/>
                        </a:rPr>
                        <a:t>p dụng theo Quy chuẩn kỹ thuật quốc gia (QCVN 01:2011/BYT) theo Thông tư số 27/2011/TT-BYT ngày 24</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6</a:t>
                      </a:r>
                      <a:r>
                        <a:rPr lang="en-US" dirty="0" smtClean="0">
                          <a:latin typeface="Times New Roman" panose="02020603050405020304" pitchFamily="18" charset="0"/>
                          <a:cs typeface="Times New Roman" panose="02020603050405020304" pitchFamily="18" charset="0"/>
                        </a:rPr>
                        <a:t>/</a:t>
                      </a:r>
                      <a:r>
                        <a:rPr lang="vi-VN" dirty="0" smtClean="0">
                          <a:latin typeface="Times New Roman" panose="02020603050405020304" pitchFamily="18" charset="0"/>
                          <a:cs typeface="Times New Roman" panose="02020603050405020304" pitchFamily="18" charset="0"/>
                        </a:rPr>
                        <a:t>2011 của Bộ trưởng Bộ Y tế ban hành quy chuẩn kỹ thuật quốc gia về nhà tiêu - Điều kiện bảo đảm hợp vệ sinh</a:t>
                      </a:r>
                      <a:endParaRPr lang="en-US" dirty="0" smtClean="0">
                        <a:latin typeface="Times New Roman" panose="02020603050405020304" pitchFamily="18" charset="0"/>
                        <a:cs typeface="Times New Roman" panose="02020603050405020304" pitchFamily="18" charset="0"/>
                      </a:endParaRPr>
                    </a:p>
                    <a:p>
                      <a:pPr marL="0" indent="0" algn="just">
                        <a:buFontTx/>
                        <a:buNone/>
                      </a:pP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Trường học phải có chỗ rửa tay với nước sạch, xà phòng hoặc dung dịch sát khuẩn khác.</a:t>
                      </a:r>
                      <a:endParaRPr lang="en-US" dirty="0" smtClean="0">
                        <a:latin typeface="Times New Roman" panose="02020603050405020304" pitchFamily="18" charset="0"/>
                        <a:cs typeface="Times New Roman" panose="02020603050405020304" pitchFamily="18" charset="0"/>
                      </a:endParaRPr>
                    </a:p>
                    <a:p>
                      <a:pPr marL="0" indent="0" algn="just">
                        <a:buFontTx/>
                        <a:buNone/>
                      </a:pPr>
                      <a:endParaRPr lang="en-US" dirty="0">
                        <a:latin typeface="Times New Roman" panose="02020603050405020304" pitchFamily="18" charset="0"/>
                        <a:cs typeface="Times New Roman" panose="02020603050405020304" pitchFamily="18" charset="0"/>
                      </a:endParaRPr>
                    </a:p>
                  </a:txBody>
                  <a:tcPr/>
                </a:tc>
              </a:tr>
              <a:tr h="1378832">
                <a:tc>
                  <a:txBody>
                    <a:bodyPr/>
                    <a:lstStyle/>
                    <a:p>
                      <a:pPr algn="just"/>
                      <a:r>
                        <a:rPr lang="en-US" sz="1800" kern="1200" dirty="0" smtClean="0">
                          <a:effectLst/>
                          <a:latin typeface="Times New Roman" panose="02020603050405020304" pitchFamily="18" charset="0"/>
                          <a:cs typeface="Times New Roman" panose="02020603050405020304" pitchFamily="18" charset="0"/>
                        </a:rPr>
                        <a:t>T</a:t>
                      </a:r>
                      <a:r>
                        <a:rPr lang="vi-VN" sz="1800" kern="1200" dirty="0" smtClean="0">
                          <a:effectLst/>
                          <a:latin typeface="Times New Roman" panose="02020603050405020304" pitchFamily="18" charset="0"/>
                          <a:cs typeface="Times New Roman" panose="02020603050405020304" pitchFamily="18" charset="0"/>
                        </a:rPr>
                        <a:t>rường tiểu học</a:t>
                      </a:r>
                      <a:r>
                        <a:rPr lang="pt-BR" sz="1800" kern="1200" dirty="0" smtClean="0">
                          <a:effectLst/>
                          <a:latin typeface="Times New Roman" panose="02020603050405020304" pitchFamily="18" charset="0"/>
                          <a:cs typeface="Times New Roman" panose="02020603050405020304" pitchFamily="18" charset="0"/>
                        </a:rPr>
                        <a:t>; lớp tiểu học trong trường phổ thông có nhiều cấp học và trong trường chuyên biệt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pt-BR" sz="1800" kern="1200" dirty="0" smtClean="0">
                          <a:effectLst/>
                          <a:latin typeface="Times New Roman" panose="02020603050405020304" pitchFamily="18" charset="0"/>
                          <a:cs typeface="Times New Roman" panose="02020603050405020304" pitchFamily="18" charset="0"/>
                        </a:rPr>
                        <a:t>Mục 5.6.1, Mục 5.6.2 và Mục 5.6.3 (TCVN </a:t>
                      </a:r>
                      <a:r>
                        <a:rPr lang="vi-VN" sz="1800" kern="1200" dirty="0" smtClean="0">
                          <a:effectLst/>
                          <a:latin typeface="Times New Roman" panose="02020603050405020304" pitchFamily="18" charset="0"/>
                          <a:cs typeface="Times New Roman" panose="02020603050405020304" pitchFamily="18" charset="0"/>
                        </a:rPr>
                        <a:t>8793</a:t>
                      </a:r>
                      <a:r>
                        <a:rPr lang="pt-BR" sz="1800" kern="1200" dirty="0" smtClean="0">
                          <a:effectLst/>
                          <a:latin typeface="Times New Roman" panose="02020603050405020304" pitchFamily="18" charset="0"/>
                          <a:cs typeface="Times New Roman" panose="02020603050405020304" pitchFamily="18" charset="0"/>
                        </a:rPr>
                        <a:t>: </a:t>
                      </a:r>
                      <a:r>
                        <a:rPr lang="vi-VN" sz="1800" kern="1200" dirty="0" smtClean="0">
                          <a:effectLst/>
                          <a:latin typeface="Times New Roman" panose="02020603050405020304" pitchFamily="18" charset="0"/>
                          <a:cs typeface="Times New Roman" panose="02020603050405020304" pitchFamily="18" charset="0"/>
                        </a:rPr>
                        <a:t>2011</a:t>
                      </a:r>
                      <a:r>
                        <a:rPr lang="pt-BR" sz="1800" kern="1200" dirty="0" smtClean="0">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tc vMerge="1">
                  <a:txBody>
                    <a:bodyPr/>
                    <a:lstStyle/>
                    <a:p>
                      <a:pPr algn="ctr"/>
                      <a:endParaRPr lang="en-US" dirty="0">
                        <a:latin typeface="Times New Roman" panose="02020603050405020304" pitchFamily="18" charset="0"/>
                        <a:cs typeface="Times New Roman" panose="02020603050405020304" pitchFamily="18" charset="0"/>
                      </a:endParaRPr>
                    </a:p>
                  </a:txBody>
                  <a:tcPr/>
                </a:tc>
              </a:tr>
              <a:tr h="1792482">
                <a:tc>
                  <a:txBody>
                    <a:bodyPr/>
                    <a:lstStyle/>
                    <a:p>
                      <a:pPr algn="just"/>
                      <a:r>
                        <a:rPr lang="en-US" sz="1800" kern="1200" dirty="0" smtClean="0">
                          <a:effectLst/>
                          <a:latin typeface="Times New Roman" panose="02020603050405020304" pitchFamily="18" charset="0"/>
                          <a:cs typeface="Times New Roman" panose="02020603050405020304" pitchFamily="18" charset="0"/>
                        </a:rPr>
                        <a:t>T</a:t>
                      </a:r>
                      <a:r>
                        <a:rPr lang="vi-VN" sz="1800" kern="1200" dirty="0" smtClean="0">
                          <a:effectLst/>
                          <a:latin typeface="Times New Roman" panose="02020603050405020304" pitchFamily="18" charset="0"/>
                          <a:cs typeface="Times New Roman" panose="02020603050405020304" pitchFamily="18" charset="0"/>
                        </a:rPr>
                        <a:t>rường trung học</a:t>
                      </a:r>
                      <a:r>
                        <a:rPr lang="pt-BR" sz="1800" kern="1200" dirty="0" smtClean="0">
                          <a:effectLst/>
                          <a:latin typeface="Times New Roman" panose="02020603050405020304" pitchFamily="18" charset="0"/>
                          <a:cs typeface="Times New Roman" panose="02020603050405020304" pitchFamily="18" charset="0"/>
                        </a:rPr>
                        <a:t> cơ sở; trường trung học phổ thông; lớp trung học cơ sở, lớp trung học phổ thông trong trường phổ thông có nhiều cấp học và trong trường chuyên biệt</a:t>
                      </a:r>
                      <a:endParaRPr lang="en-US" dirty="0">
                        <a:latin typeface="Times New Roman" panose="02020603050405020304" pitchFamily="18" charset="0"/>
                        <a:cs typeface="Times New Roman" panose="02020603050405020304" pitchFamily="18" charset="0"/>
                      </a:endParaRPr>
                    </a:p>
                  </a:txBody>
                  <a:tcPr/>
                </a:tc>
                <a:tc>
                  <a:txBody>
                    <a:bodyPr/>
                    <a:lstStyle/>
                    <a:p>
                      <a:pPr algn="ctr"/>
                      <a:r>
                        <a:rPr lang="pt-BR" sz="1800" kern="1200" dirty="0" smtClean="0">
                          <a:effectLst/>
                          <a:latin typeface="Times New Roman" panose="02020603050405020304" pitchFamily="18" charset="0"/>
                          <a:cs typeface="Times New Roman" panose="02020603050405020304" pitchFamily="18" charset="0"/>
                        </a:rPr>
                        <a:t>Mục 5.6</a:t>
                      </a:r>
                      <a:r>
                        <a:rPr lang="pt-BR" sz="1800" kern="1200" baseline="0" dirty="0" smtClean="0">
                          <a:effectLst/>
                          <a:latin typeface="Times New Roman" panose="02020603050405020304" pitchFamily="18" charset="0"/>
                          <a:cs typeface="Times New Roman" panose="02020603050405020304" pitchFamily="18" charset="0"/>
                        </a:rPr>
                        <a:t> </a:t>
                      </a:r>
                      <a:r>
                        <a:rPr lang="pt-BR" sz="1800" kern="1200" dirty="0" smtClean="0">
                          <a:effectLst/>
                          <a:latin typeface="Times New Roman" panose="02020603050405020304" pitchFamily="18" charset="0"/>
                          <a:cs typeface="Times New Roman" panose="02020603050405020304" pitchFamily="18" charset="0"/>
                        </a:rPr>
                        <a:t>(TCVN </a:t>
                      </a:r>
                      <a:r>
                        <a:rPr lang="vi-VN" sz="1800" kern="1200" dirty="0" smtClean="0">
                          <a:effectLst/>
                          <a:latin typeface="Times New Roman" panose="02020603050405020304" pitchFamily="18" charset="0"/>
                          <a:cs typeface="Times New Roman" panose="02020603050405020304" pitchFamily="18" charset="0"/>
                        </a:rPr>
                        <a:t>8794</a:t>
                      </a:r>
                      <a:r>
                        <a:rPr lang="pt-BR" sz="1800" kern="1200" dirty="0" smtClean="0">
                          <a:effectLst/>
                          <a:latin typeface="Times New Roman" panose="02020603050405020304" pitchFamily="18" charset="0"/>
                          <a:cs typeface="Times New Roman" panose="02020603050405020304" pitchFamily="18" charset="0"/>
                        </a:rPr>
                        <a:t>: </a:t>
                      </a:r>
                      <a:r>
                        <a:rPr lang="vi-VN" sz="1800" kern="1200" dirty="0" smtClean="0">
                          <a:effectLst/>
                          <a:latin typeface="Times New Roman" panose="02020603050405020304" pitchFamily="18" charset="0"/>
                          <a:cs typeface="Times New Roman" panose="02020603050405020304" pitchFamily="18" charset="0"/>
                        </a:rPr>
                        <a:t>2011</a:t>
                      </a:r>
                      <a:r>
                        <a:rPr lang="pt-BR" sz="1800" kern="1200" dirty="0" smtClean="0">
                          <a:effectLst/>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tc>
                <a:tc vMerge="1">
                  <a:txBody>
                    <a:bodyPr/>
                    <a:lstStyle/>
                    <a:p>
                      <a:pPr algn="ctr"/>
                      <a:endParaRPr lang="en-US"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9437604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II. ĐIỀU KIỆN VỀ VỆ SINH MÔI TRƯỜNG</a:t>
            </a:r>
            <a:endParaRPr lang="en-US" dirty="0"/>
          </a:p>
        </p:txBody>
      </p:sp>
      <p:sp>
        <p:nvSpPr>
          <p:cNvPr id="3" name="Content Placeholder 2"/>
          <p:cNvSpPr>
            <a:spLocks noGrp="1"/>
          </p:cNvSpPr>
          <p:nvPr>
            <p:ph idx="1"/>
          </p:nvPr>
        </p:nvSpPr>
        <p:spPr/>
        <p:txBody>
          <a:bodyPr>
            <a:normAutofit/>
          </a:bodyPr>
          <a:lstStyle/>
          <a:p>
            <a:r>
              <a:rPr lang="en-US" dirty="0" smtClean="0"/>
              <a:t>2.</a:t>
            </a:r>
            <a:r>
              <a:rPr lang="pt-BR" dirty="0"/>
              <a:t>3</a:t>
            </a:r>
            <a:r>
              <a:rPr lang="pt-BR" dirty="0" smtClean="0"/>
              <a:t>. </a:t>
            </a:r>
            <a:r>
              <a:rPr lang="vi-VN" dirty="0"/>
              <a:t>Thu gom và xử lý chất </a:t>
            </a:r>
            <a:r>
              <a:rPr lang="vi-VN" dirty="0" smtClean="0"/>
              <a:t>thải</a:t>
            </a:r>
            <a:endParaRPr lang="en-US" dirty="0" smtClean="0"/>
          </a:p>
          <a:p>
            <a:pPr marL="0" indent="0">
              <a:buNone/>
            </a:pPr>
            <a:r>
              <a:rPr lang="vi-VN" dirty="0"/>
              <a:t>a) Trường học phải có hệ thống cống rãnh thoát nước mưa, nước thải sinh hoạt, không để nước ứ đọng xung quanh trường lớp; có hệ thống thoát nước riêng cho khu vực phòng thí nghiệm, cơ sở thực hành, phòng y tế, nhà bếp, khu vệ sinh, khu nuôi động vật thí nghiệm;</a:t>
            </a:r>
            <a:endParaRPr lang="en-US" dirty="0"/>
          </a:p>
          <a:p>
            <a:pPr marL="0" indent="0">
              <a:buNone/>
            </a:pPr>
            <a:r>
              <a:rPr lang="vi-VN" dirty="0"/>
              <a:t>b) Các trường học hợp đồng với các cơ sở đủ điều kiện thu gom, xử lý chất thải, rác thải sinh </a:t>
            </a:r>
            <a:r>
              <a:rPr lang="vi-VN" dirty="0" smtClean="0"/>
              <a:t>hoạt</a:t>
            </a:r>
            <a:r>
              <a:rPr lang="en-US" dirty="0" smtClean="0"/>
              <a:t>.</a:t>
            </a:r>
          </a:p>
          <a:p>
            <a:pPr marL="0" indent="0">
              <a:buNone/>
            </a:pPr>
            <a:r>
              <a:rPr lang="pt-BR" dirty="0" smtClean="0"/>
              <a:t>c</a:t>
            </a:r>
            <a:r>
              <a:rPr lang="pt-BR" dirty="0"/>
              <a:t>) </a:t>
            </a:r>
            <a:r>
              <a:rPr lang="vi-VN" dirty="0"/>
              <a:t>Trường hợp trường học tự thu gom, xử lý thì phải bảo đảm theo quy định tại khoản 4, mục VII, phần II của Quy chuẩn kỹ thuật quốc gia (QCVN 07:2010/BYT)</a:t>
            </a:r>
            <a:endParaRPr lang="en-US" dirty="0"/>
          </a:p>
        </p:txBody>
      </p:sp>
    </p:spTree>
    <p:extLst>
      <p:ext uri="{BB962C8B-B14F-4D97-AF65-F5344CB8AC3E}">
        <p14:creationId xmlns:p14="http://schemas.microsoft.com/office/powerpoint/2010/main" val="3355076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III. ĐIỀU KIỆN VỀ AN TOÀN THỰC PHẨM</a:t>
            </a:r>
            <a:endParaRPr lang="en-US" dirty="0"/>
          </a:p>
        </p:txBody>
      </p:sp>
      <p:sp>
        <p:nvSpPr>
          <p:cNvPr id="3" name="Content Placeholder 2"/>
          <p:cNvSpPr>
            <a:spLocks noGrp="1"/>
          </p:cNvSpPr>
          <p:nvPr>
            <p:ph idx="1"/>
          </p:nvPr>
        </p:nvSpPr>
        <p:spPr/>
        <p:txBody>
          <a:bodyPr>
            <a:normAutofit lnSpcReduction="10000"/>
          </a:bodyPr>
          <a:lstStyle/>
          <a:p>
            <a:r>
              <a:rPr lang="en-US" dirty="0"/>
              <a:t>3</a:t>
            </a:r>
            <a:r>
              <a:rPr lang="en-US" dirty="0" smtClean="0"/>
              <a:t>.</a:t>
            </a:r>
            <a:r>
              <a:rPr lang="vi-VN" dirty="0" smtClean="0"/>
              <a:t>1</a:t>
            </a:r>
            <a:r>
              <a:rPr lang="vi-VN" dirty="0"/>
              <a:t>. Trường học có bếp ăn nội trú, bán </a:t>
            </a:r>
            <a:r>
              <a:rPr lang="vi-VN" dirty="0" smtClean="0"/>
              <a:t>trú</a:t>
            </a:r>
            <a:endParaRPr lang="en-US" dirty="0" smtClean="0"/>
          </a:p>
          <a:p>
            <a:pPr marL="0" indent="0">
              <a:buNone/>
            </a:pPr>
            <a:r>
              <a:rPr lang="vi-VN" dirty="0"/>
              <a:t> a) Bảo đảm các điều kiện cơ sở vật chất về an toàn vệ sinh thực phẩm theo khoản 1, khoản 2, khoản 3, mục VI và yêu cầu vệ sinh đối với hoạt động bảo quản, chế biến thực phẩm theo khoản 5 của Quy chuẩn kỹ thuật quốc gia (QCVN 07:2010/BYT)</a:t>
            </a:r>
            <a:r>
              <a:rPr lang="en-US" dirty="0"/>
              <a:t>.</a:t>
            </a:r>
          </a:p>
          <a:p>
            <a:pPr marL="0" indent="0">
              <a:buNone/>
            </a:pPr>
            <a:r>
              <a:rPr lang="vi-VN" dirty="0"/>
              <a:t>b) Bếp ăn, nhà ăn (khu vực ăn uống), căng tin trong trường học bảo đảm theo quy định tại Điều 4 Thông tư số 30/2012/TT-BYT</a:t>
            </a:r>
            <a:r>
              <a:rPr lang="en-US" dirty="0"/>
              <a:t>.</a:t>
            </a:r>
          </a:p>
          <a:p>
            <a:pPr marL="0" indent="0">
              <a:buNone/>
            </a:pPr>
            <a:r>
              <a:rPr lang="vi-VN" dirty="0"/>
              <a:t>c) Đối với người làm việc tại nhà ăn, bếp ăn trong trường học phải bảo đảm các yêu cầu về sức khỏe theo quy định tại Thông tư số 15/2012/TT-BYT</a:t>
            </a:r>
            <a:r>
              <a:rPr lang="vi-VN" dirty="0" smtClean="0"/>
              <a:t>.</a:t>
            </a:r>
            <a:endParaRPr lang="en-US" dirty="0" smtClean="0"/>
          </a:p>
          <a:p>
            <a:r>
              <a:rPr lang="en-US" dirty="0"/>
              <a:t>3</a:t>
            </a:r>
            <a:r>
              <a:rPr lang="vi-VN" dirty="0" smtClean="0"/>
              <a:t>.</a:t>
            </a:r>
            <a:r>
              <a:rPr lang="en-US" dirty="0" smtClean="0"/>
              <a:t>2.</a:t>
            </a:r>
            <a:r>
              <a:rPr lang="vi-VN" dirty="0" smtClean="0"/>
              <a:t> </a:t>
            </a:r>
            <a:r>
              <a:rPr lang="vi-VN" dirty="0"/>
              <a:t>Đối với các trường học không có bếp ăn nội trú, bán trú </a:t>
            </a:r>
            <a:endParaRPr lang="en-US" dirty="0" smtClean="0"/>
          </a:p>
          <a:p>
            <a:pPr marL="0" indent="0">
              <a:buNone/>
            </a:pPr>
            <a:r>
              <a:rPr lang="en-US" dirty="0" smtClean="0"/>
              <a:t>- K</a:t>
            </a:r>
            <a:r>
              <a:rPr lang="vi-VN" dirty="0" smtClean="0"/>
              <a:t>ý </a:t>
            </a:r>
            <a:r>
              <a:rPr lang="vi-VN" dirty="0"/>
              <a:t>hợp đồng với các cơ sở có giấy chứng nhận cơ sở đủ điều kiện an toàn thực phẩm để cung cấp thức ăn cho học sinh; căng tin của nhà trường phải bảo đảm yêu cầu tại tại Điều 4 Thông tư số 30/2012/TT-BYT</a:t>
            </a:r>
            <a:r>
              <a:rPr lang="vi-VN" dirty="0" smtClean="0"/>
              <a:t>.</a:t>
            </a:r>
            <a:endParaRPr lang="en-US" dirty="0"/>
          </a:p>
          <a:p>
            <a:pPr marL="0" indent="0">
              <a:buNone/>
            </a:pPr>
            <a:endParaRPr lang="en-US" dirty="0"/>
          </a:p>
          <a:p>
            <a:endParaRPr lang="en-US" dirty="0"/>
          </a:p>
        </p:txBody>
      </p:sp>
    </p:spTree>
    <p:extLst>
      <p:ext uri="{BB962C8B-B14F-4D97-AF65-F5344CB8AC3E}">
        <p14:creationId xmlns:p14="http://schemas.microsoft.com/office/powerpoint/2010/main" val="2868819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III. ĐIỀU KIỆN VỀ AN TOÀN THỰC PHẨM</a:t>
            </a:r>
            <a:endParaRPr lang="en-US" dirty="0"/>
          </a:p>
        </p:txBody>
      </p:sp>
      <p:sp>
        <p:nvSpPr>
          <p:cNvPr id="3" name="Content Placeholder 2"/>
          <p:cNvSpPr>
            <a:spLocks noGrp="1"/>
          </p:cNvSpPr>
          <p:nvPr>
            <p:ph idx="1"/>
          </p:nvPr>
        </p:nvSpPr>
        <p:spPr/>
        <p:txBody>
          <a:bodyPr>
            <a:normAutofit/>
          </a:bodyPr>
          <a:lstStyle/>
          <a:p>
            <a:r>
              <a:rPr lang="en-US" dirty="0" smtClean="0"/>
              <a:t>3.3. </a:t>
            </a:r>
            <a:r>
              <a:rPr lang="en-US" dirty="0" err="1" smtClean="0"/>
              <a:t>Dinh</a:t>
            </a:r>
            <a:r>
              <a:rPr lang="en-US" dirty="0" smtClean="0"/>
              <a:t> </a:t>
            </a:r>
            <a:r>
              <a:rPr lang="en-US" dirty="0" err="1" smtClean="0"/>
              <a:t>dưỡng</a:t>
            </a:r>
            <a:r>
              <a:rPr lang="en-US" dirty="0" smtClean="0"/>
              <a:t> </a:t>
            </a:r>
            <a:r>
              <a:rPr lang="en-US" dirty="0" err="1" smtClean="0"/>
              <a:t>hợp</a:t>
            </a:r>
            <a:r>
              <a:rPr lang="en-US" dirty="0" smtClean="0"/>
              <a:t> </a:t>
            </a:r>
            <a:r>
              <a:rPr lang="en-US" dirty="0" err="1" smtClean="0"/>
              <a:t>lý</a:t>
            </a:r>
            <a:r>
              <a:rPr lang="en-US" dirty="0" smtClean="0"/>
              <a:t> </a:t>
            </a:r>
            <a:r>
              <a:rPr lang="en-US" dirty="0" err="1" smtClean="0"/>
              <a:t>với</a:t>
            </a:r>
            <a:r>
              <a:rPr lang="en-US" dirty="0" smtClean="0"/>
              <a:t> </a:t>
            </a:r>
            <a:r>
              <a:rPr lang="en-US" dirty="0" err="1" smtClean="0"/>
              <a:t>bữa</a:t>
            </a:r>
            <a:r>
              <a:rPr lang="en-US" dirty="0" smtClean="0"/>
              <a:t> </a:t>
            </a:r>
            <a:r>
              <a:rPr lang="en-US" dirty="0" err="1" smtClean="0"/>
              <a:t>ăn</a:t>
            </a:r>
            <a:r>
              <a:rPr lang="en-US" dirty="0" smtClean="0"/>
              <a:t> </a:t>
            </a:r>
            <a:r>
              <a:rPr lang="en-US" dirty="0" err="1" smtClean="0"/>
              <a:t>học</a:t>
            </a:r>
            <a:r>
              <a:rPr lang="en-US" dirty="0" smtClean="0"/>
              <a:t> </a:t>
            </a:r>
            <a:r>
              <a:rPr lang="en-US" dirty="0" err="1" smtClean="0"/>
              <a:t>đường</a:t>
            </a:r>
            <a:r>
              <a:rPr lang="en-US" dirty="0" smtClean="0"/>
              <a:t> </a:t>
            </a:r>
            <a:r>
              <a:rPr lang="en-US" dirty="0" err="1" smtClean="0"/>
              <a:t>phòng</a:t>
            </a:r>
            <a:r>
              <a:rPr lang="en-US" dirty="0" smtClean="0"/>
              <a:t> </a:t>
            </a:r>
            <a:r>
              <a:rPr lang="en-US" dirty="0" err="1" smtClean="0"/>
              <a:t>chống</a:t>
            </a:r>
            <a:r>
              <a:rPr lang="en-US" dirty="0" smtClean="0"/>
              <a:t> </a:t>
            </a:r>
            <a:r>
              <a:rPr lang="en-US" dirty="0" err="1" smtClean="0"/>
              <a:t>bệnh</a:t>
            </a:r>
            <a:r>
              <a:rPr lang="en-US" dirty="0" smtClean="0"/>
              <a:t> </a:t>
            </a:r>
            <a:r>
              <a:rPr lang="en-US" dirty="0" err="1" smtClean="0"/>
              <a:t>không</a:t>
            </a:r>
            <a:r>
              <a:rPr lang="en-US" dirty="0" smtClean="0"/>
              <a:t> </a:t>
            </a:r>
            <a:r>
              <a:rPr lang="en-US" dirty="0" err="1" smtClean="0"/>
              <a:t>lây</a:t>
            </a:r>
            <a:r>
              <a:rPr lang="en-US" dirty="0" smtClean="0"/>
              <a:t> </a:t>
            </a:r>
            <a:r>
              <a:rPr lang="en-US" dirty="0" err="1" smtClean="0"/>
              <a:t>nhiễm</a:t>
            </a:r>
            <a:endParaRPr lang="en-US" dirty="0" smtClean="0"/>
          </a:p>
          <a:p>
            <a:pPr marL="12700">
              <a:spcBef>
                <a:spcPts val="95"/>
              </a:spcBef>
            </a:pPr>
            <a:r>
              <a:rPr lang="vi-VN" sz="2400" spc="-5" dirty="0">
                <a:solidFill>
                  <a:srgbClr val="FF0000"/>
                </a:solidFill>
              </a:rPr>
              <a:t>Ăn </a:t>
            </a:r>
            <a:r>
              <a:rPr lang="vi-VN" sz="2400" spc="-10" dirty="0">
                <a:solidFill>
                  <a:srgbClr val="FF0000"/>
                </a:solidFill>
              </a:rPr>
              <a:t>uống hợp </a:t>
            </a:r>
            <a:r>
              <a:rPr lang="vi-VN" sz="2400" spc="-5" dirty="0">
                <a:solidFill>
                  <a:srgbClr val="FF0000"/>
                </a:solidFill>
              </a:rPr>
              <a:t>lý </a:t>
            </a:r>
            <a:r>
              <a:rPr lang="vi-VN" sz="2400" spc="-5" dirty="0"/>
              <a:t>là ăn </a:t>
            </a:r>
            <a:r>
              <a:rPr lang="vi-VN" sz="2400" spc="-30" dirty="0"/>
              <a:t>và </a:t>
            </a:r>
            <a:r>
              <a:rPr lang="vi-VN" sz="2400" spc="-10" dirty="0"/>
              <a:t>uống đảm bảo</a:t>
            </a:r>
            <a:r>
              <a:rPr lang="vi-VN" sz="2400" spc="245" dirty="0"/>
              <a:t> </a:t>
            </a:r>
            <a:r>
              <a:rPr lang="vi-VN" sz="2400" spc="-10" dirty="0" smtClean="0"/>
              <a:t>theo</a:t>
            </a:r>
            <a:r>
              <a:rPr lang="en-US" sz="2400" dirty="0" smtClean="0"/>
              <a:t> </a:t>
            </a:r>
            <a:r>
              <a:rPr lang="vi-VN" sz="2400" i="1" spc="-10" dirty="0" smtClean="0">
                <a:uFill>
                  <a:solidFill>
                    <a:srgbClr val="000000"/>
                  </a:solidFill>
                </a:uFill>
              </a:rPr>
              <a:t>nhu </a:t>
            </a:r>
            <a:r>
              <a:rPr lang="vi-VN" sz="2400" i="1" spc="-15" dirty="0">
                <a:uFill>
                  <a:solidFill>
                    <a:srgbClr val="000000"/>
                  </a:solidFill>
                </a:uFill>
              </a:rPr>
              <a:t>cầu</a:t>
            </a:r>
            <a:r>
              <a:rPr lang="vi-VN" sz="2400" i="1" spc="-15" dirty="0"/>
              <a:t> </a:t>
            </a:r>
            <a:r>
              <a:rPr lang="vi-VN" sz="2400" spc="-5" dirty="0"/>
              <a:t>của </a:t>
            </a:r>
            <a:r>
              <a:rPr lang="vi-VN" sz="2400" spc="-25" dirty="0"/>
              <a:t>cơ </a:t>
            </a:r>
            <a:r>
              <a:rPr lang="vi-VN" sz="2400" spc="-5" dirty="0"/>
              <a:t>thể, </a:t>
            </a:r>
            <a:r>
              <a:rPr lang="vi-VN" sz="2400" spc="-25" dirty="0"/>
              <a:t>có </a:t>
            </a:r>
            <a:r>
              <a:rPr lang="vi-VN" sz="2400" spc="-5" dirty="0"/>
              <a:t>thể </a:t>
            </a:r>
            <a:r>
              <a:rPr lang="vi-VN" sz="2400" spc="-10" dirty="0"/>
              <a:t>cung </a:t>
            </a:r>
            <a:r>
              <a:rPr lang="vi-VN" sz="2400" spc="-15" dirty="0"/>
              <a:t>cấp </a:t>
            </a:r>
            <a:r>
              <a:rPr lang="vi-VN" sz="2400" spc="-25" dirty="0"/>
              <a:t>đầy </a:t>
            </a:r>
            <a:r>
              <a:rPr lang="vi-VN" sz="2400" spc="-5" dirty="0"/>
              <a:t>đủ  </a:t>
            </a:r>
            <a:r>
              <a:rPr lang="vi-VN" sz="2400" spc="-10" dirty="0"/>
              <a:t>năng </a:t>
            </a:r>
            <a:r>
              <a:rPr lang="vi-VN" sz="2400" spc="-5" dirty="0"/>
              <a:t>lượng </a:t>
            </a:r>
            <a:r>
              <a:rPr lang="vi-VN" sz="2400" spc="-15" dirty="0"/>
              <a:t>để </a:t>
            </a:r>
            <a:r>
              <a:rPr lang="vi-VN" sz="2400" spc="-10" dirty="0"/>
              <a:t>duy </a:t>
            </a:r>
            <a:r>
              <a:rPr lang="vi-VN" sz="2400" spc="-5" dirty="0"/>
              <a:t>trì </a:t>
            </a:r>
            <a:r>
              <a:rPr lang="vi-VN" sz="2400" spc="-20" dirty="0"/>
              <a:t>các </a:t>
            </a:r>
            <a:r>
              <a:rPr lang="vi-VN" sz="2400" spc="-5" dirty="0"/>
              <a:t>chức </a:t>
            </a:r>
            <a:r>
              <a:rPr lang="vi-VN" sz="2400" spc="-10" dirty="0"/>
              <a:t>năng </a:t>
            </a:r>
            <a:r>
              <a:rPr lang="vi-VN" sz="2400" spc="-30" dirty="0"/>
              <a:t>và </a:t>
            </a:r>
            <a:r>
              <a:rPr lang="vi-VN" sz="2400" spc="-10" dirty="0"/>
              <a:t>sự phát  </a:t>
            </a:r>
            <a:r>
              <a:rPr lang="vi-VN" sz="2400" spc="-5" dirty="0"/>
              <a:t>triển của </a:t>
            </a:r>
            <a:r>
              <a:rPr lang="vi-VN" sz="2400" spc="-20" dirty="0"/>
              <a:t>cơ</a:t>
            </a:r>
            <a:r>
              <a:rPr lang="vi-VN" sz="2400" spc="30" dirty="0"/>
              <a:t> </a:t>
            </a:r>
            <a:r>
              <a:rPr lang="vi-VN" sz="2400" spc="-10" dirty="0"/>
              <a:t>thể</a:t>
            </a:r>
            <a:r>
              <a:rPr lang="vi-VN" sz="2400" spc="-10" dirty="0" smtClean="0"/>
              <a:t>.</a:t>
            </a:r>
            <a:endParaRPr lang="en-US" sz="2400" spc="-10" dirty="0" smtClean="0"/>
          </a:p>
          <a:p>
            <a:pPr marL="12700">
              <a:spcBef>
                <a:spcPts val="95"/>
              </a:spcBef>
            </a:pPr>
            <a:r>
              <a:rPr lang="vi-VN" sz="2400" spc="-5" dirty="0">
                <a:solidFill>
                  <a:srgbClr val="FF0000"/>
                </a:solidFill>
              </a:rPr>
              <a:t>Ăn </a:t>
            </a:r>
            <a:r>
              <a:rPr lang="vi-VN" sz="2400" spc="-10" dirty="0">
                <a:solidFill>
                  <a:srgbClr val="FF0000"/>
                </a:solidFill>
              </a:rPr>
              <a:t>uống </a:t>
            </a:r>
            <a:r>
              <a:rPr lang="vi-VN" sz="2400" spc="-5" dirty="0">
                <a:solidFill>
                  <a:srgbClr val="FF0000"/>
                </a:solidFill>
              </a:rPr>
              <a:t>hợp lý </a:t>
            </a:r>
            <a:r>
              <a:rPr lang="vi-VN" sz="2400" spc="-5" dirty="0"/>
              <a:t>cũng là đảm bảo </a:t>
            </a:r>
            <a:r>
              <a:rPr lang="vi-VN" sz="2400" spc="-20" dirty="0"/>
              <a:t>về </a:t>
            </a:r>
            <a:r>
              <a:rPr lang="vi-VN" sz="2400" spc="-10" dirty="0"/>
              <a:t>sự</a:t>
            </a:r>
            <a:r>
              <a:rPr lang="vi-VN" sz="2400" spc="-10" dirty="0">
                <a:uFill>
                  <a:solidFill>
                    <a:srgbClr val="000000"/>
                  </a:solidFill>
                </a:uFill>
              </a:rPr>
              <a:t> </a:t>
            </a:r>
            <a:r>
              <a:rPr lang="vi-VN" sz="2400" i="1" spc="-5" dirty="0">
                <a:uFill>
                  <a:solidFill>
                    <a:srgbClr val="000000"/>
                  </a:solidFill>
                </a:uFill>
              </a:rPr>
              <a:t>đa </a:t>
            </a:r>
            <a:r>
              <a:rPr lang="vi-VN" sz="2400" i="1" spc="-10" dirty="0">
                <a:uFill>
                  <a:solidFill>
                    <a:srgbClr val="000000"/>
                  </a:solidFill>
                </a:uFill>
              </a:rPr>
              <a:t>dạng </a:t>
            </a:r>
            <a:r>
              <a:rPr lang="vi-VN" sz="2400" i="1" spc="-10" dirty="0"/>
              <a:t> </a:t>
            </a:r>
            <a:r>
              <a:rPr lang="vi-VN" sz="2400" spc="-15" dirty="0"/>
              <a:t>các </a:t>
            </a:r>
            <a:r>
              <a:rPr lang="vi-VN" sz="2400" spc="-10" dirty="0"/>
              <a:t>nhóm </a:t>
            </a:r>
            <a:r>
              <a:rPr lang="vi-VN" sz="2400" spc="-5" dirty="0"/>
              <a:t>thực phẩm </a:t>
            </a:r>
            <a:r>
              <a:rPr lang="vi-VN" sz="2400" spc="-20" dirty="0"/>
              <a:t>cả về </a:t>
            </a:r>
            <a:r>
              <a:rPr lang="vi-VN" sz="2400" spc="-10" dirty="0"/>
              <a:t>số </a:t>
            </a:r>
            <a:r>
              <a:rPr lang="vi-VN" sz="2400" spc="-5" dirty="0"/>
              <a:t>lượng </a:t>
            </a:r>
            <a:r>
              <a:rPr lang="vi-VN" sz="2400" spc="-35" dirty="0"/>
              <a:t>và</a:t>
            </a:r>
            <a:r>
              <a:rPr lang="vi-VN" sz="2400" spc="165" dirty="0"/>
              <a:t> </a:t>
            </a:r>
            <a:r>
              <a:rPr lang="vi-VN" sz="2400" spc="-10" dirty="0"/>
              <a:t>chất</a:t>
            </a:r>
            <a:r>
              <a:rPr lang="vi-VN" sz="2400" dirty="0"/>
              <a:t> </a:t>
            </a:r>
            <a:r>
              <a:rPr lang="vi-VN" sz="2400" spc="-5" dirty="0"/>
              <a:t>lượng.</a:t>
            </a:r>
            <a:endParaRPr lang="vi-VN" sz="2400" dirty="0"/>
          </a:p>
          <a:p>
            <a:pPr marL="0" indent="0">
              <a:spcBef>
                <a:spcPts val="95"/>
              </a:spcBef>
              <a:buNone/>
            </a:pPr>
            <a:endParaRPr lang="vi-VN" sz="2400"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97291041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234</TotalTime>
  <Words>2103</Words>
  <Application>Microsoft Office PowerPoint</Application>
  <PresentationFormat>Widescreen</PresentationFormat>
  <Paragraphs>116</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Carlito</vt:lpstr>
      <vt:lpstr>Century Gothic</vt:lpstr>
      <vt:lpstr>Times New Roman</vt:lpstr>
      <vt:lpstr>Wingdings</vt:lpstr>
      <vt:lpstr>Wingdings 3</vt:lpstr>
      <vt:lpstr>Wisp</vt:lpstr>
      <vt:lpstr>ĐẢM BẢO CÔNG TÁC  Y TẾ TRƯỜNG HỌC</vt:lpstr>
      <vt:lpstr>MỤC TIÊU CHUNG</vt:lpstr>
      <vt:lpstr>I. TIÊU CHUẨN VỀ VỆ SINH TRƯỜNG HỌC</vt:lpstr>
      <vt:lpstr>I. TIÊU CHUẨN VỀ VỆ SINH TRƯỜNG HỌC</vt:lpstr>
      <vt:lpstr>II. ĐIỀU KIỆN VỀ VỆ SINH MÔI TRƯỜNG</vt:lpstr>
      <vt:lpstr>II. ĐIỀU KIỆN VỀ VỆ SINH MÔI TRƯỜNG</vt:lpstr>
      <vt:lpstr>II. ĐIỀU KIỆN VỀ VỆ SINH MÔI TRƯỜNG</vt:lpstr>
      <vt:lpstr>III. ĐIỀU KIỆN VỀ AN TOÀN THỰC PHẨM</vt:lpstr>
      <vt:lpstr>III. ĐIỀU KIỆN VỀ AN TOÀN THỰC PHẨM</vt:lpstr>
      <vt:lpstr>PowerPoint Presentation</vt:lpstr>
      <vt:lpstr>10 lời khuyên dinh dưỡng hợp lý</vt:lpstr>
      <vt:lpstr>PowerPoint Presentation</vt:lpstr>
      <vt:lpstr>PowerPoint Presentation</vt:lpstr>
      <vt:lpstr>Tháp dinh dưỡng hợp lý cho trẻ 12-14 tuổi</vt:lpstr>
      <vt:lpstr>PowerPoint Presentation</vt:lpstr>
      <vt:lpstr>Hoạt động thể lực đối với trẻ em từ 5-17 tuổi</vt:lpstr>
      <vt:lpstr>IV. ĐIỀU KIỆN VỀ PHÒNG Y TẾ, NV YTTH</vt:lpstr>
      <vt:lpstr>IV. ĐIỀU KIỆN VỀ PHÒNG Y TẾ, NV YTTH</vt:lpstr>
      <vt:lpstr>V. CÁC CÔNG TÁC YTTH KHÁC</vt:lpstr>
      <vt:lpstr>TRÂN TRỌNG CẢM ƠN!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andongnhi</dc:creator>
  <cp:lastModifiedBy>andongnhi</cp:lastModifiedBy>
  <cp:revision>37</cp:revision>
  <dcterms:created xsi:type="dcterms:W3CDTF">2022-02-09T02:28:35Z</dcterms:created>
  <dcterms:modified xsi:type="dcterms:W3CDTF">2022-02-10T10:02:44Z</dcterms:modified>
</cp:coreProperties>
</file>