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0" r:id="rId2"/>
    <p:sldId id="275" r:id="rId3"/>
    <p:sldId id="277" r:id="rId4"/>
    <p:sldId id="257" r:id="rId5"/>
    <p:sldId id="259" r:id="rId6"/>
    <p:sldId id="281" r:id="rId7"/>
    <p:sldId id="283" r:id="rId8"/>
    <p:sldId id="282" r:id="rId9"/>
    <p:sldId id="284" r:id="rId10"/>
    <p:sldId id="279" r:id="rId11"/>
    <p:sldId id="262" r:id="rId12"/>
    <p:sldId id="272" r:id="rId13"/>
    <p:sldId id="273" r:id="rId14"/>
    <p:sldId id="271" r:id="rId15"/>
    <p:sldId id="264" r:id="rId16"/>
    <p:sldId id="287" r:id="rId17"/>
    <p:sldId id="288" r:id="rId18"/>
    <p:sldId id="28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204235-5D4A-43EE-9324-085107C9BBD1}" type="datetimeFigureOut">
              <a:rPr lang="en-US" smtClean="0"/>
              <a:t>9/21/2021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F07C96-5BC4-4829-8377-BEB89D16B9F7}"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204235-5D4A-43EE-9324-085107C9BBD1}" type="datetimeFigureOut">
              <a:rPr lang="en-US" smtClean="0"/>
              <a:t>9/21/2021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2204235-5D4A-43EE-9324-085107C9BBD1}" type="datetimeFigureOut">
              <a:rPr lang="en-US" smtClean="0"/>
              <a:t>9/21/2021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204235-5D4A-43EE-9324-085107C9BBD1}" type="datetimeFigureOut">
              <a:rPr lang="en-US" smtClean="0"/>
              <a:t>9/21/2021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204235-5D4A-43EE-9324-085107C9BBD1}" type="datetimeFigureOut">
              <a:rPr lang="en-US" smtClean="0"/>
              <a:t>9/21/2021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04235-5D4A-43EE-9324-085107C9BBD1}" type="datetimeFigureOut">
              <a:rPr lang="en-US" smtClean="0"/>
              <a:t>9/21/2021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9/21/2021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9/21/2021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4800" y="274638"/>
            <a:ext cx="8610600" cy="868362"/>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04800" y="1295400"/>
            <a:ext cx="8610600" cy="47244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2204235-5D4A-43EE-9324-085107C9BBD1}" type="datetimeFigureOut">
              <a:rPr lang="en-US" smtClean="0"/>
              <a:t>9/21/2021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F07C96-5BC4-4829-8377-BEB89D16B9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b="1" kern="1200">
          <a:solidFill>
            <a:srgbClr val="FF0000"/>
          </a:solidFill>
          <a:latin typeface="Times New Roman" pitchFamily="18" charset="0"/>
          <a:ea typeface="+mj-ea"/>
          <a:cs typeface="Times New Roman" pitchFamily="18" charset="0"/>
        </a:defRPr>
      </a:lvl1pPr>
    </p:titleStyle>
    <p:bodyStyle>
      <a:lvl1pPr marL="274320" indent="-274320" algn="l" rtl="0" eaLnBrk="1" latinLnBrk="0" hangingPunct="1">
        <a:spcBef>
          <a:spcPts val="580"/>
        </a:spcBef>
        <a:buClr>
          <a:schemeClr val="accent1"/>
        </a:buClr>
        <a:buSzPct val="85000"/>
        <a:buFont typeface="Wingdings 2"/>
        <a:buChar char=""/>
        <a:defRPr kumimoji="0" sz="3200" kern="1200">
          <a:solidFill>
            <a:srgbClr val="002060"/>
          </a:solidFill>
          <a:latin typeface="Times New Roman" pitchFamily="18" charset="0"/>
          <a:ea typeface="+mn-ea"/>
          <a:cs typeface="Times New Roman" pitchFamily="18" charset="0"/>
        </a:defRPr>
      </a:lvl1pPr>
      <a:lvl2pPr marL="548640" indent="-228600" algn="l" rtl="0" eaLnBrk="1" latinLnBrk="0" hangingPunct="1">
        <a:spcBef>
          <a:spcPts val="370"/>
        </a:spcBef>
        <a:buClr>
          <a:schemeClr val="accent2"/>
        </a:buClr>
        <a:buSzPct val="85000"/>
        <a:buFont typeface="Wingdings 2"/>
        <a:buChar char=""/>
        <a:defRPr kumimoji="0" sz="3200" kern="1200">
          <a:solidFill>
            <a:srgbClr val="002060"/>
          </a:solidFill>
          <a:latin typeface="Times New Roman" pitchFamily="18" charset="0"/>
          <a:ea typeface="+mn-ea"/>
          <a:cs typeface="Times New Roman" pitchFamily="18" charset="0"/>
        </a:defRPr>
      </a:lvl2pPr>
      <a:lvl3pPr marL="822960" indent="-228600" algn="l" rtl="0" eaLnBrk="1" latinLnBrk="0" hangingPunct="1">
        <a:spcBef>
          <a:spcPts val="370"/>
        </a:spcBef>
        <a:buClr>
          <a:schemeClr val="accent1">
            <a:tint val="60000"/>
          </a:schemeClr>
        </a:buClr>
        <a:buSzPct val="85000"/>
        <a:buFont typeface="Wingdings 2"/>
        <a:buChar char=""/>
        <a:defRPr kumimoji="0" sz="3200" kern="1200">
          <a:solidFill>
            <a:srgbClr val="002060"/>
          </a:solidFill>
          <a:latin typeface="Times New Roman" pitchFamily="18" charset="0"/>
          <a:ea typeface="+mn-ea"/>
          <a:cs typeface="Times New Roman" pitchFamily="18" charset="0"/>
        </a:defRPr>
      </a:lvl3pPr>
      <a:lvl4pPr marL="1097280" indent="-228600" algn="l" rtl="0" eaLnBrk="1" latinLnBrk="0" hangingPunct="1">
        <a:spcBef>
          <a:spcPts val="370"/>
        </a:spcBef>
        <a:buClr>
          <a:schemeClr val="accent3"/>
        </a:buClr>
        <a:buSzPct val="80000"/>
        <a:buFont typeface="Wingdings 2"/>
        <a:buChar char=""/>
        <a:defRPr kumimoji="0" sz="3200" kern="1200">
          <a:solidFill>
            <a:srgbClr val="002060"/>
          </a:solidFill>
          <a:latin typeface="Times New Roman" pitchFamily="18" charset="0"/>
          <a:ea typeface="+mn-ea"/>
          <a:cs typeface="Times New Roman" pitchFamily="18" charset="0"/>
        </a:defRPr>
      </a:lvl4pPr>
      <a:lvl5pPr marL="1371600" indent="-228600" algn="l" rtl="0" eaLnBrk="1" latinLnBrk="0" hangingPunct="1">
        <a:spcBef>
          <a:spcPts val="370"/>
        </a:spcBef>
        <a:buClr>
          <a:schemeClr val="accent3"/>
        </a:buClr>
        <a:buFontTx/>
        <a:buChar char="o"/>
        <a:defRPr kumimoji="0" sz="3200" kern="1200">
          <a:solidFill>
            <a:srgbClr val="002060"/>
          </a:solidFill>
          <a:latin typeface="Times New Roman" pitchFamily="18" charset="0"/>
          <a:ea typeface="+mn-ea"/>
          <a:cs typeface="Times New Roman" pitchFamily="18"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186147D-DC7E-48F7-A006-B63E5BC8F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50" y="5587825"/>
            <a:ext cx="562053" cy="523948"/>
          </a:xfrm>
          <a:prstGeom prst="rect">
            <a:avLst/>
          </a:prstGeom>
        </p:spPr>
      </p:pic>
      <p:sp>
        <p:nvSpPr>
          <p:cNvPr id="3" name="Rectangle 2"/>
          <p:cNvSpPr/>
          <p:nvPr/>
        </p:nvSpPr>
        <p:spPr>
          <a:xfrm>
            <a:off x="505691" y="685800"/>
            <a:ext cx="8382000" cy="523220"/>
          </a:xfrm>
          <a:prstGeom prst="rect">
            <a:avLst/>
          </a:prstGeom>
        </p:spPr>
        <p:txBody>
          <a:bodyPr wrap="square">
            <a:spAutoFit/>
          </a:bodyPr>
          <a:lstStyle/>
          <a:p>
            <a:r>
              <a:rPr lang="fr-FR" sz="2800" dirty="0" err="1">
                <a:latin typeface="Times New Roman" panose="02020603050405020304" pitchFamily="18" charset="0"/>
                <a:cs typeface="Times New Roman" panose="02020603050405020304" pitchFamily="18" charset="0"/>
              </a:rPr>
              <a:t>Em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hãy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sát</a:t>
            </a:r>
            <a:r>
              <a:rPr lang="fr-FR" sz="2800" dirty="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hình</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sau</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và</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đọc</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nội</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dung</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sgk</a:t>
            </a:r>
            <a:r>
              <a:rPr lang="fr-FR"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562053" y="5503495"/>
            <a:ext cx="8375073" cy="954107"/>
          </a:xfrm>
          <a:prstGeom prst="rect">
            <a:avLst/>
          </a:prstGeom>
          <a:solidFill>
            <a:schemeClr val="accent2">
              <a:lumMod val="20000"/>
              <a:lumOff val="80000"/>
            </a:schemeClr>
          </a:solidFill>
        </p:spPr>
        <p:txBody>
          <a:bodyPr wrap="square">
            <a:spAutoFit/>
          </a:bodyPr>
          <a:lstStyle/>
          <a:p>
            <a:pPr indent="403225" algn="just">
              <a:buFont typeface="Wingdings" panose="05000000000000000000" pitchFamily="2" charset="2"/>
              <a:buChar char="Ø"/>
            </a:pPr>
            <a:r>
              <a:rPr lang="it-IT" sz="2800" dirty="0">
                <a:latin typeface="Times New Roman" panose="02020603050405020304" pitchFamily="18" charset="0"/>
                <a:cs typeface="Times New Roman" panose="02020603050405020304" pitchFamily="18" charset="0"/>
              </a:rPr>
              <a:t>Yêu cầu học sinh phân tích hoạt động của một cầu thủ thực hiện quả đá phạt như thế </a:t>
            </a:r>
            <a:r>
              <a:rPr lang="it-IT" sz="2800" dirty="0" smtClean="0">
                <a:latin typeface="Times New Roman" panose="02020603050405020304" pitchFamily="18" charset="0"/>
                <a:cs typeface="Times New Roman" panose="02020603050405020304" pitchFamily="18" charset="0"/>
              </a:rPr>
              <a:t>nào?</a:t>
            </a:r>
            <a:endParaRPr lang="en-US" sz="2800" dirty="0">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791481" y="658090"/>
            <a:ext cx="7819119" cy="0"/>
          </a:xfrm>
          <a:prstGeom prst="line">
            <a:avLst/>
          </a:prstGeom>
        </p:spPr>
        <p:style>
          <a:lnRef idx="2">
            <a:schemeClr val="accent2"/>
          </a:lnRef>
          <a:fillRef idx="0">
            <a:schemeClr val="accent2"/>
          </a:fillRef>
          <a:effectRef idx="1">
            <a:schemeClr val="accent2"/>
          </a:effectRef>
          <a:fontRef idx="minor">
            <a:schemeClr val="tx1"/>
          </a:fontRef>
        </p:style>
      </p:cxnSp>
      <p:pic>
        <p:nvPicPr>
          <p:cNvPr id="14" name="Picture 13"/>
          <p:cNvPicPr>
            <a:picLocks noChangeAspect="1"/>
          </p:cNvPicPr>
          <p:nvPr/>
        </p:nvPicPr>
        <p:blipFill>
          <a:blip r:embed="rId3"/>
          <a:stretch>
            <a:fillRect/>
          </a:stretch>
        </p:blipFill>
        <p:spPr>
          <a:xfrm>
            <a:off x="685800" y="1301199"/>
            <a:ext cx="7639050" cy="3362325"/>
          </a:xfrm>
          <a:prstGeom prst="rect">
            <a:avLst/>
          </a:prstGeom>
        </p:spPr>
      </p:pic>
    </p:spTree>
    <p:extLst>
      <p:ext uri="{BB962C8B-B14F-4D97-AF65-F5344CB8AC3E}">
        <p14:creationId xmlns:p14="http://schemas.microsoft.com/office/powerpoint/2010/main" val="397107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381000" y="1676400"/>
            <a:ext cx="8382000" cy="304698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nl-NL"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Quá trình xử lí thông tin của con người gồm bốn hoạt động: </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marL="457200" indent="-457200">
              <a:buFont typeface="Wingdings" pitchFamily="2" charset="2"/>
              <a:buChar char="§"/>
            </a:pPr>
            <a:r>
              <a:rPr lang="en-US" sz="3200" dirty="0" smtClean="0">
                <a:solidFill>
                  <a:srgbClr val="002060"/>
                </a:solidFill>
                <a:latin typeface="Times New Roman" pitchFamily="18" charset="0"/>
                <a:cs typeface="Times New Roman" pitchFamily="18" charset="0"/>
              </a:rPr>
              <a:t>Thu </a:t>
            </a:r>
            <a:r>
              <a:rPr lang="en-US" sz="3200" dirty="0" err="1">
                <a:solidFill>
                  <a:srgbClr val="002060"/>
                </a:solidFill>
                <a:latin typeface="Times New Roman" pitchFamily="18" charset="0"/>
                <a:cs typeface="Times New Roman" pitchFamily="18" charset="0"/>
              </a:rPr>
              <a:t>nhận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Lưu</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trữ</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Xử</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lý</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Truyền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5"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0442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2" end="2"/>
                                            </p:txEl>
                                          </p:spTgt>
                                        </p:tgtEl>
                                        <p:attrNameLst>
                                          <p:attrName>style.visibility</p:attrName>
                                        </p:attrNameLst>
                                      </p:cBhvr>
                                      <p:to>
                                        <p:strVal val="visible"/>
                                      </p:to>
                                    </p:set>
                                    <p:anim calcmode="lin" valueType="num">
                                      <p:cBhvr additive="base">
                                        <p:cTn id="18"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3" end="3"/>
                                            </p:txEl>
                                          </p:spTgt>
                                        </p:tgtEl>
                                        <p:attrNameLst>
                                          <p:attrName>style.visibility</p:attrName>
                                        </p:attrNameLst>
                                      </p:cBhvr>
                                      <p:to>
                                        <p:strVal val="visible"/>
                                      </p:to>
                                    </p:set>
                                    <p:anim calcmode="lin" valueType="num">
                                      <p:cBhvr additive="base">
                                        <p:cTn id="23"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203779">
                                            <p:txEl>
                                              <p:pRg st="4" end="4"/>
                                            </p:txEl>
                                          </p:spTgt>
                                        </p:tgtEl>
                                        <p:attrNameLst>
                                          <p:attrName>style.visibility</p:attrName>
                                        </p:attrNameLst>
                                      </p:cBhvr>
                                      <p:to>
                                        <p:strVal val="visible"/>
                                      </p:to>
                                    </p:set>
                                    <p:anim calcmode="lin" valueType="num">
                                      <p:cBhvr additive="base">
                                        <p:cTn id="28"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7" t="-931" r="-1"/>
          <a:stretch/>
        </p:blipFill>
        <p:spPr bwMode="auto">
          <a:xfrm>
            <a:off x="312056" y="1752600"/>
            <a:ext cx="8615009"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2509276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Máy</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tính</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cụ</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quả</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để</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nhận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xử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lưu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trữ</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và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truyền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tin.</a:t>
            </a: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0007"/>
                <a:gd name="adj2" fmla="val 45049"/>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206210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 </a:t>
            </a:r>
            <a:r>
              <a:rPr lang="en-US" sz="3200" b="1" dirty="0">
                <a:solidFill>
                  <a:srgbClr val="002060"/>
                </a:solidFill>
                <a:latin typeface="Times New Roman" pitchFamily="18" charset="0"/>
                <a:cs typeface="Times New Roman" pitchFamily="18" charset="0"/>
              </a:rPr>
              <a:t>Thu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43434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1770063" algn="just"/>
            <a:r>
              <a:rPr lang="en-US" sz="3200" dirty="0" err="1">
                <a:solidFill>
                  <a:srgbClr val="002060"/>
                </a:solidFill>
                <a:latin typeface="Times New Roman" pitchFamily="18" charset="0"/>
                <a:cs typeface="Times New Roman" pitchFamily="18" charset="0"/>
              </a:rPr>
              <a:t>Máy</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lí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 </a:t>
            </a:r>
            <a:r>
              <a:rPr lang="en-US" sz="3200" dirty="0" err="1">
                <a:solidFill>
                  <a:srgbClr val="002060"/>
                </a:solidFill>
                <a:latin typeface="Times New Roman" pitchFamily="18" charset="0"/>
                <a:cs typeface="Times New Roman" pitchFamily="18" charset="0"/>
              </a:rPr>
              <a:t>đa</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dạng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văn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bản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hình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ảnh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âm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phim</a:t>
            </a:r>
            <a:r>
              <a:rPr lang="en-US" sz="3200" dirty="0">
                <a:solidFill>
                  <a:srgbClr val="002060"/>
                </a:solidFill>
                <a:latin typeface="Times New Roman" pitchFamily="18" charset="0"/>
                <a:cs typeface="Times New Roman" pitchFamily="18" charset="0"/>
              </a:rPr>
              <a:t>).</a:t>
            </a:r>
          </a:p>
        </p:txBody>
      </p:sp>
    </p:spTree>
    <p:extLst>
      <p:ext uri="{BB962C8B-B14F-4D97-AF65-F5344CB8AC3E}">
        <p14:creationId xmlns:p14="http://schemas.microsoft.com/office/powerpoint/2010/main" val="35498839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 calcmode="lin" valueType="num">
                                      <p:cBhvr additive="base">
                                        <p:cTn id="7" dur="500" fill="hold"/>
                                        <p:tgtEl>
                                          <p:spTgt spid="203779"/>
                                        </p:tgtEl>
                                        <p:attrNameLst>
                                          <p:attrName>ppt_x</p:attrName>
                                        </p:attrNameLst>
                                      </p:cBhvr>
                                      <p:tavLst>
                                        <p:tav tm="0">
                                          <p:val>
                                            <p:strVal val="#ppt_x"/>
                                          </p:val>
                                        </p:tav>
                                        <p:tav tm="100000">
                                          <p:val>
                                            <p:strVal val="#ppt_x"/>
                                          </p:val>
                                        </p:tav>
                                      </p:tavLst>
                                    </p:anim>
                                    <p:anim calcmode="lin" valueType="num">
                                      <p:cBhvr additive="base">
                                        <p:cTn id="8" dur="500" fill="hold"/>
                                        <p:tgtEl>
                                          <p:spTgt spid="20377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nodeType="afterEffect">
                                  <p:stCondLst>
                                    <p:cond delay="50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par>
                          <p:cTn id="13" fill="hold">
                            <p:stCondLst>
                              <p:cond delay="1500"/>
                            </p:stCondLst>
                            <p:childTnLst>
                              <p:par>
                                <p:cTn id="14" presetID="2" presetClass="entr" presetSubtype="4" fill="hold" grpId="0" nodeType="afterEffect">
                                  <p:stCondLst>
                                    <p:cond delay="1000"/>
                                  </p:stCondLst>
                                  <p:childTnLst>
                                    <p:set>
                                      <p:cBhvr>
                                        <p:cTn id="15" dur="1" fill="hold">
                                          <p:stCondLst>
                                            <p:cond delay="0"/>
                                          </p:stCondLst>
                                        </p:cTn>
                                        <p:tgtEl>
                                          <p:spTgt spid="13">
                                            <p:txEl>
                                              <p:pRg st="0" end="0"/>
                                            </p:txEl>
                                          </p:spTgt>
                                        </p:tgtEl>
                                        <p:attrNameLst>
                                          <p:attrName>style.visibility</p:attrName>
                                        </p:attrNameLst>
                                      </p:cBhvr>
                                      <p:to>
                                        <p:strVal val="visible"/>
                                      </p:to>
                                    </p:set>
                                    <p:anim calcmode="lin" valueType="num">
                                      <p:cBhvr additive="base">
                                        <p:cTn id="16"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3">
                                            <p:txEl>
                                              <p:pRg st="1" end="1"/>
                                            </p:txEl>
                                          </p:spTgt>
                                        </p:tgtEl>
                                        <p:attrNameLst>
                                          <p:attrName>style.visibility</p:attrName>
                                        </p:attrNameLst>
                                      </p:cBhvr>
                                      <p:to>
                                        <p:strVal val="visible"/>
                                      </p:to>
                                    </p:set>
                                    <p:anim calcmode="lin" valueType="num">
                                      <p:cBhvr additive="base">
                                        <p:cTn id="22"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 calcmode="lin" valueType="num">
                                      <p:cBhvr additive="base">
                                        <p:cTn id="28"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13" grpId="0" uiExpand="1" build="p"/>
      <p:bldP spid="10"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33975"/>
                <a:gd name="adj2" fmla="val 36064"/>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Xử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lí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th</a:t>
            </a:r>
            <a:r>
              <a:rPr lang="en-US" sz="3200" b="1" dirty="0" err="1" smtClean="0">
                <a:solidFill>
                  <a:srgbClr val="002060"/>
                </a:solidFill>
                <a:latin typeface="Times New Roman" pitchFamily="18" charset="0"/>
                <a:cs typeface="Times New Roman" pitchFamily="18" charset="0"/>
              </a:rPr>
              <a:t>ông</a:t>
            </a:r>
            <a:r>
              <a:rPr lang="en-US" sz="3200" b="1" dirty="0" smtClean="0">
                <a:solidFill>
                  <a:srgbClr val="002060"/>
                </a:solidFill>
                <a:latin typeface="Times New Roman" pitchFamily="18" charset="0"/>
                <a:cs typeface="Times New Roman" pitchFamily="18" charset="0"/>
              </a:rPr>
              <a:t> </a:t>
            </a:r>
            <a:r>
              <a:rPr lang="en-US" sz="3200" b="1" dirty="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914401" y="3902226"/>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r"/>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tính</a:t>
            </a:r>
            <a:endParaRPr lang="en-US" sz="3200" dirty="0" smtClean="0">
              <a:solidFill>
                <a:srgbClr val="002060"/>
              </a:solidFill>
              <a:latin typeface="Times New Roman" pitchFamily="18" charset="0"/>
              <a:cs typeface="Times New Roman" pitchFamily="18" charset="0"/>
            </a:endParaRPr>
          </a:p>
          <a:p>
            <a:pPr algn="just"/>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960862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anim calcmode="lin" valueType="num">
                                      <p:cBhvr additive="base">
                                        <p:cTn id="1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0"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1700"/>
                <a:gd name="adj2" fmla="val 4055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Lưu</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trữ</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66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38862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3657600" algn="just"/>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r>
            <a:br>
              <a:rPr lang="en-US" sz="3200" dirty="0" smtClean="0">
                <a:solidFill>
                  <a:srgbClr val="002060"/>
                </a:solidFill>
                <a:latin typeface="Times New Roman" pitchFamily="18" charset="0"/>
                <a:cs typeface="Times New Roman" pitchFamily="18" charset="0"/>
              </a:rPr>
            </a:br>
            <a:r>
              <a:rPr lang="en-US" sz="3200" dirty="0" err="1" smtClean="0">
                <a:solidFill>
                  <a:srgbClr val="002060"/>
                </a:solidFill>
                <a:latin typeface="Times New Roman" pitchFamily="18" charset="0"/>
                <a:cs typeface="Times New Roman" pitchFamily="18" charset="0"/>
              </a:rPr>
              <a:t>tính</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1087511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10"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THÔNG TIN </a:t>
            </a:r>
          </a:p>
        </p:txBody>
      </p:sp>
      <p:sp>
        <p:nvSpPr>
          <p:cNvPr id="2"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srgbClr val="002060"/>
              </a:solidFill>
            </a:endParaRPr>
          </a:p>
        </p:txBody>
      </p:sp>
      <p:pic>
        <p:nvPicPr>
          <p:cNvPr id="2049"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3238" t="246" r="-7087" b="-8146"/>
          <a:stretch/>
        </p:blipFill>
        <p:spPr bwMode="auto">
          <a:xfrm>
            <a:off x="1447800" y="2057400"/>
            <a:ext cx="6701369" cy="361768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38200" y="5937647"/>
            <a:ext cx="8725466" cy="615553"/>
          </a:xfrm>
          <a:prstGeom prst="rect">
            <a:avLst/>
          </a:prstGeom>
        </p:spPr>
        <p:txBody>
          <a:bodyPr wrap="none">
            <a:spAutoFit/>
          </a:bodyPr>
          <a:lstStyle/>
          <a:p>
            <a:r>
              <a:rPr lang="en-US" sz="3400" b="1" i="1" dirty="0" err="1" smtClean="0">
                <a:solidFill>
                  <a:srgbClr val="002060"/>
                </a:solidFill>
                <a:latin typeface="Times New Roman" pitchFamily="18" charset="0"/>
                <a:cs typeface="Times New Roman" pitchFamily="18" charset="0"/>
              </a:rPr>
              <a:t>Lớp</a:t>
            </a:r>
            <a:r>
              <a:rPr lang="en-US" sz="3400" b="1" i="1" dirty="0" smtClean="0">
                <a:solidFill>
                  <a:srgbClr val="002060"/>
                </a:solidFill>
                <a:latin typeface="Times New Roman" pitchFamily="18" charset="0"/>
                <a:cs typeface="Times New Roman" pitchFamily="18" charset="0"/>
              </a:rPr>
              <a:t> 6A - </a:t>
            </a:r>
            <a:r>
              <a:rPr lang="en-US" sz="3400" b="1" i="1" dirty="0" err="1" smtClean="0">
                <a:solidFill>
                  <a:srgbClr val="002060"/>
                </a:solidFill>
                <a:latin typeface="Times New Roman" pitchFamily="18" charset="0"/>
                <a:cs typeface="Times New Roman" pitchFamily="18" charset="0"/>
              </a:rPr>
              <a:t>Các</a:t>
            </a:r>
            <a:r>
              <a:rPr lang="en-US" sz="3400" b="1" i="1" dirty="0" smtClean="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bước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xử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lí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thông</a:t>
            </a:r>
            <a:r>
              <a:rPr lang="en-US" sz="3400" b="1" i="1" dirty="0">
                <a:solidFill>
                  <a:srgbClr val="002060"/>
                </a:solidFill>
                <a:latin typeface="Times New Roman" pitchFamily="18" charset="0"/>
                <a:cs typeface="Times New Roman" pitchFamily="18" charset="0"/>
              </a:rPr>
              <a:t> tin </a:t>
            </a:r>
            <a:r>
              <a:rPr lang="en-US" sz="3400" b="1" i="1" dirty="0" err="1">
                <a:solidFill>
                  <a:srgbClr val="002060"/>
                </a:solidFill>
                <a:latin typeface="Times New Roman" pitchFamily="18" charset="0"/>
                <a:cs typeface="Times New Roman" pitchFamily="18" charset="0"/>
              </a:rPr>
              <a:t>của</a:t>
            </a:r>
            <a:r>
              <a:rPr lang="en-US" sz="3400" b="1" i="1" dirty="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máy</a:t>
            </a:r>
            <a:r>
              <a:rPr lang="en-US" sz="3400" b="1" i="1" dirty="0" smtClean="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tính</a:t>
            </a:r>
            <a:endParaRPr lang="en-US" sz="3400" b="1" i="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268433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803728" y="152400"/>
            <a:ext cx="7502072"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1</a:t>
            </a:r>
            <a:r>
              <a:rPr lang="en-US" sz="3200" dirty="0" smtClean="0">
                <a:solidFill>
                  <a:srgbClr val="002060"/>
                </a:solidFill>
                <a:latin typeface="Times New Roman" pitchFamily="18" charset="0"/>
                <a:ea typeface="Times New Roman" pitchFamily="18" charset="0"/>
                <a:cs typeface="Times New Roman" pitchFamily="18" charset="0"/>
              </a:rPr>
              <a:t>.</a:t>
            </a:r>
            <a:r>
              <a:rPr lang="en-US" sz="3200" b="1" dirty="0" smtClean="0">
                <a:solidFill>
                  <a:srgbClr val="002060"/>
                </a:solidFill>
                <a:latin typeface="Times New Roman" pitchFamily="18" charset="0"/>
                <a:ea typeface="Times New Roman" pitchFamily="18" charset="0"/>
                <a:cs typeface="Times New Roman" pitchFamily="18" charset="0"/>
              </a:rPr>
              <a:t> </a:t>
            </a: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bước</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nào</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có</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không</a:t>
            </a:r>
            <a:r>
              <a:rPr lang="en-US" sz="3200" dirty="0">
                <a:solidFill>
                  <a:srgbClr val="002060"/>
                </a:solidFill>
                <a:latin typeface="Times New Roman" pitchFamily="18" charset="0"/>
                <a:ea typeface="Times New Roman" pitchFamily="18" charset="0"/>
                <a:cs typeface="Times New Roman" pitchFamily="18" charset="0"/>
              </a:rPr>
              <a:t>?</a:t>
            </a:r>
          </a:p>
        </p:txBody>
      </p:sp>
      <p:sp>
        <p:nvSpPr>
          <p:cNvPr id="45057" name="Rectangle 45056"/>
          <p:cNvSpPr/>
          <p:nvPr/>
        </p:nvSpPr>
        <p:spPr>
          <a:xfrm>
            <a:off x="304800" y="3287433"/>
            <a:ext cx="84582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Trả</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err="1">
                <a:solidFill>
                  <a:srgbClr val="002060"/>
                </a:solidFill>
                <a:latin typeface="Times New Roman" pitchFamily="18" charset="0"/>
                <a:ea typeface="Times New Roman" pitchFamily="18" charset="0"/>
                <a:cs typeface="Times New Roman" pitchFamily="18" charset="0"/>
              </a:rPr>
              <a:t>lời</a:t>
            </a:r>
            <a:r>
              <a:rPr lang="en-US" sz="3200" b="1" dirty="0">
                <a:solidFill>
                  <a:srgbClr val="002060"/>
                </a:solidFill>
                <a:latin typeface="Times New Roman" pitchFamily="18" charset="0"/>
                <a:ea typeface="Times New Roman" pitchFamily="18" charset="0"/>
                <a:cs typeface="Times New Roman" pitchFamily="18" charset="0"/>
              </a:rPr>
              <a:t>: </a:t>
            </a:r>
            <a:endParaRPr lang="en-US" sz="3200" b="1"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hoạt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động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lưu</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trữ</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ngoài</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smtClean="0">
                <a:solidFill>
                  <a:srgbClr val="002060"/>
                </a:solidFill>
                <a:latin typeface="Times New Roman" pitchFamily="18" charset="0"/>
                <a:ea typeface="Times New Roman" pitchFamily="18" charset="0"/>
                <a:cs typeface="Times New Roman" pitchFamily="18" charset="0"/>
              </a:rPr>
              <a:t>tin</a:t>
            </a:r>
            <a:endParaRPr lang="en-US" sz="3200" dirty="0">
              <a:solidFill>
                <a:srgbClr val="002060"/>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164334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7"/>
                                        </p:tgtEl>
                                        <p:attrNameLst>
                                          <p:attrName>style.visibility</p:attrName>
                                        </p:attrNameLst>
                                      </p:cBhvr>
                                      <p:to>
                                        <p:strVal val="visible"/>
                                      </p:to>
                                    </p:set>
                                    <p:anim calcmode="lin" valueType="num">
                                      <p:cBhvr additive="base">
                                        <p:cTn id="13" dur="500" fill="hold"/>
                                        <p:tgtEl>
                                          <p:spTgt spid="45057"/>
                                        </p:tgtEl>
                                        <p:attrNameLst>
                                          <p:attrName>ppt_x</p:attrName>
                                        </p:attrNameLst>
                                      </p:cBhvr>
                                      <p:tavLst>
                                        <p:tav tm="0">
                                          <p:val>
                                            <p:strVal val="#ppt_x"/>
                                          </p:val>
                                        </p:tav>
                                        <p:tav tm="100000">
                                          <p:val>
                                            <p:strVal val="#ppt_x"/>
                                          </p:val>
                                        </p:tav>
                                      </p:tavLst>
                                    </p:anim>
                                    <p:anim calcmode="lin" valueType="num">
                                      <p:cBhvr additive="base">
                                        <p:cTn id="14"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505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371600" y="152400"/>
            <a:ext cx="6477000"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1077218"/>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2</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Phân</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loại</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những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công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việc</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theo</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hoạt</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động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xử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thông</a:t>
            </a:r>
            <a:r>
              <a:rPr lang="en-US" sz="3200" b="1" dirty="0">
                <a:solidFill>
                  <a:srgbClr val="002060"/>
                </a:solidFill>
                <a:latin typeface="Times New Roman" pitchFamily="18" charset="0"/>
                <a:ea typeface="Times New Roman" pitchFamily="18" charset="0"/>
                <a:cs typeface="Times New Roman" pitchFamily="18" charset="0"/>
              </a:rPr>
              <a:t> tin.</a:t>
            </a:r>
          </a:p>
        </p:txBody>
      </p:sp>
      <p:sp>
        <p:nvSpPr>
          <p:cNvPr id="15" name="Rectangle 14"/>
          <p:cNvSpPr/>
          <p:nvPr/>
        </p:nvSpPr>
        <p:spPr>
          <a:xfrm>
            <a:off x="275771" y="2197417"/>
            <a:ext cx="4601029" cy="4001095"/>
          </a:xfrm>
          <a:prstGeom prst="rect">
            <a:avLst/>
          </a:prstGeom>
        </p:spPr>
        <p:txBody>
          <a:bodyPr wrap="square">
            <a:spAutoFit/>
          </a:bodyPr>
          <a:lstStyle/>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chiếc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tàu</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biển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sự</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tham</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xuôi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bản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Thuyết</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trước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lớp</a:t>
            </a:r>
            <a:r>
              <a:rPr lang="en-US" sz="2800" dirty="0" smtClean="0">
                <a:solidFill>
                  <a:srgbClr val="002060"/>
                </a:solidFill>
                <a:latin typeface="Times New Roman" pitchFamily="18" charset="0"/>
                <a:cs typeface="Times New Roman" pitchFamily="18" charset="0"/>
              </a:rPr>
              <a:t>.</a:t>
            </a:r>
            <a:endParaRPr lang="vi-VN" sz="2800" dirty="0">
              <a:solidFill>
                <a:srgbClr val="002060"/>
              </a:solidFill>
              <a:latin typeface="Times New Roman" pitchFamily="18" charset="0"/>
              <a:cs typeface="Times New Roman" pitchFamily="18" charset="0"/>
            </a:endParaRPr>
          </a:p>
        </p:txBody>
      </p:sp>
      <p:sp>
        <p:nvSpPr>
          <p:cNvPr id="19" name="Rectangle 18"/>
          <p:cNvSpPr/>
          <p:nvPr/>
        </p:nvSpPr>
        <p:spPr>
          <a:xfrm>
            <a:off x="6324600" y="2197417"/>
            <a:ext cx="2438401" cy="4001095"/>
          </a:xfrm>
          <a:prstGeom prst="rect">
            <a:avLst/>
          </a:prstGeom>
        </p:spPr>
        <p:txBody>
          <a:bodyPr wrap="square">
            <a:spAutoFit/>
          </a:bodyPr>
          <a:lstStyle/>
          <a:p>
            <a:pPr marL="514350" indent="-514350">
              <a:spcBef>
                <a:spcPts val="1200"/>
              </a:spcBef>
              <a:buFont typeface="+mj-lt"/>
              <a:buAutoNum type="arabicPeriod"/>
            </a:pPr>
            <a:r>
              <a:rPr lang="en-US" sz="2800" dirty="0" smtClean="0">
                <a:solidFill>
                  <a:srgbClr val="002060"/>
                </a:solidFill>
                <a:latin typeface="Times New Roman" pitchFamily="18" charset="0"/>
                <a:cs typeface="Times New Roman" pitchFamily="18" charset="0"/>
              </a:rPr>
              <a:t>Thu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p>
          <a:p>
            <a:pPr marL="514350" indent="-514350">
              <a:spcBef>
                <a:spcPts val="1200"/>
              </a:spcBef>
              <a:buFont typeface="+mj-lt"/>
              <a:buAutoNum type="arabicPeriod"/>
            </a:pPr>
            <a:r>
              <a:rPr lang="en-US" sz="2800" dirty="0" err="1">
                <a:solidFill>
                  <a:srgbClr val="002060"/>
                </a:solidFill>
                <a:latin typeface="Times New Roman" pitchFamily="18" charset="0"/>
                <a:cs typeface="Times New Roman" pitchFamily="18" charset="0"/>
              </a:rPr>
              <a:t>Truyền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Lưu</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trữ</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Xử</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endParaRPr lang="vi-VN" sz="2800" i="1" dirty="0">
              <a:solidFill>
                <a:srgbClr val="002060"/>
              </a:solidFill>
              <a:latin typeface="Times New Roman" pitchFamily="18" charset="0"/>
              <a:ea typeface="Times New Roman" panose="02020603050405020304" pitchFamily="18" charset="0"/>
              <a:cs typeface="Times New Roman" pitchFamily="18" charset="0"/>
            </a:endParaRPr>
          </a:p>
        </p:txBody>
      </p:sp>
      <p:cxnSp>
        <p:nvCxnSpPr>
          <p:cNvPr id="4" name="Straight Connector 3"/>
          <p:cNvCxnSpPr/>
          <p:nvPr/>
        </p:nvCxnSpPr>
        <p:spPr>
          <a:xfrm>
            <a:off x="4876800" y="2590800"/>
            <a:ext cx="1440543" cy="762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869543" y="35052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869543" y="45720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898571" y="3505200"/>
            <a:ext cx="1447800" cy="2133600"/>
          </a:xfrm>
          <a:prstGeom prst="line">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42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600200" y="152400"/>
            <a:ext cx="6324600" cy="678870"/>
          </a:xfrm>
          <a:prstGeom prst="rect">
            <a:avLst/>
          </a:prstGeom>
        </p:spPr>
        <p:txBody>
          <a:bodyPr wrap="none" fromWordArt="1">
            <a:prstTxWarp prst="textPlain">
              <a:avLst>
                <a:gd name="adj" fmla="val 50000"/>
              </a:avLst>
            </a:prstTxWarp>
          </a:bodyPr>
          <a:lstStyle/>
          <a:p>
            <a:pPr algn="ct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VẬN DỤNG </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152400" y="914400"/>
            <a:ext cx="8839200" cy="1384995"/>
          </a:xfrm>
          <a:prstGeom prst="rect">
            <a:avLst/>
          </a:prstGeom>
        </p:spPr>
        <p:txBody>
          <a:bodyPr wrap="square">
            <a:spAutoFit/>
          </a:bodyPr>
          <a:lstStyle/>
          <a:p>
            <a:r>
              <a:rPr lang="en-US" sz="2800" b="1" dirty="0" err="1" smtClean="0">
                <a:solidFill>
                  <a:srgbClr val="002060"/>
                </a:solidFill>
                <a:latin typeface="Times New Roman" pitchFamily="18" charset="0"/>
                <a:ea typeface="Times New Roman" pitchFamily="18" charset="0"/>
                <a:cs typeface="Times New Roman" pitchFamily="18" charset="0"/>
              </a:rPr>
              <a:t>Giả</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sử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được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chơi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xa</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nhà</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hãy</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phân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tích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các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bước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thông</a:t>
            </a:r>
            <a:r>
              <a:rPr lang="en-US" sz="2800" b="1" dirty="0">
                <a:solidFill>
                  <a:srgbClr val="002060"/>
                </a:solidFill>
                <a:latin typeface="Times New Roman" pitchFamily="18" charset="0"/>
                <a:ea typeface="Times New Roman" pitchFamily="18" charset="0"/>
                <a:cs typeface="Times New Roman" pitchFamily="18" charset="0"/>
              </a:rPr>
              <a:t> tin </a:t>
            </a:r>
            <a:r>
              <a:rPr lang="en-US" sz="2800" b="1" dirty="0" err="1">
                <a:solidFill>
                  <a:srgbClr val="002060"/>
                </a:solidFill>
                <a:latin typeface="Times New Roman" pitchFamily="18" charset="0"/>
                <a:ea typeface="Times New Roman" pitchFamily="18" charset="0"/>
                <a:cs typeface="Times New Roman" pitchFamily="18" charset="0"/>
              </a:rPr>
              <a:t>liên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quan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đến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việc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kế</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hoạch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cho</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chuyến</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đi</a:t>
            </a:r>
            <a:r>
              <a:rPr lang="en-US" sz="2800" b="1" dirty="0" smtClean="0">
                <a:solidFill>
                  <a:srgbClr val="002060"/>
                </a:solidFill>
                <a:latin typeface="Times New Roman" pitchFamily="18" charset="0"/>
                <a:ea typeface="Times New Roman" pitchFamily="18" charset="0"/>
                <a:cs typeface="Times New Roman" pitchFamily="18" charset="0"/>
              </a:rPr>
              <a:t>.</a:t>
            </a:r>
            <a:endParaRPr lang="en-US" sz="2800" b="1" dirty="0">
              <a:solidFill>
                <a:srgbClr val="002060"/>
              </a:solidFill>
              <a:latin typeface="Times New Roman" pitchFamily="18" charset="0"/>
              <a:ea typeface="Times New Roman" pitchFamily="18" charset="0"/>
              <a:cs typeface="Times New Roman" pitchFamily="18" charset="0"/>
            </a:endParaRPr>
          </a:p>
        </p:txBody>
      </p:sp>
      <p:sp>
        <p:nvSpPr>
          <p:cNvPr id="2" name="Rectangle 1"/>
          <p:cNvSpPr/>
          <p:nvPr/>
        </p:nvSpPr>
        <p:spPr>
          <a:xfrm>
            <a:off x="228600" y="2209800"/>
            <a:ext cx="8534400" cy="3808735"/>
          </a:xfrm>
          <a:prstGeom prst="rect">
            <a:avLst/>
          </a:prstGeom>
        </p:spPr>
        <p:txBody>
          <a:bodyPr wrap="square">
            <a:spAutoFit/>
          </a:bodyPr>
          <a:lstStyle/>
          <a:p>
            <a:pPr>
              <a:spcBef>
                <a:spcPts val="200"/>
              </a:spcBef>
            </a:pP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endParaRPr lang="en-US" sz="2800" u="sng" dirty="0">
              <a:solidFill>
                <a:srgbClr val="002060"/>
              </a:solidFill>
              <a:latin typeface="Times New Roman" pitchFamily="18" charset="0"/>
              <a:cs typeface="Times New Roman" pitchFamily="18" charset="0"/>
            </a:endParaRPr>
          </a:p>
          <a:p>
            <a:pPr marL="514350" indent="-514350">
              <a:spcBef>
                <a:spcPts val="200"/>
              </a:spcBef>
              <a:buAutoNum type="arabicParenBoth"/>
            </a:pPr>
            <a:r>
              <a:rPr lang="en-US" sz="2800" b="1" dirty="0" smtClean="0">
                <a:solidFill>
                  <a:srgbClr val="002060"/>
                </a:solidFill>
                <a:latin typeface="Times New Roman" pitchFamily="18" charset="0"/>
                <a:cs typeface="Times New Roman" pitchFamily="18" charset="0"/>
              </a:rPr>
              <a:t>Thu </a:t>
            </a:r>
            <a:r>
              <a:rPr lang="en-US" sz="2800" b="1" dirty="0" err="1">
                <a:solidFill>
                  <a:srgbClr val="002060"/>
                </a:solidFill>
                <a:latin typeface="Times New Roman" pitchFamily="18" charset="0"/>
                <a:cs typeface="Times New Roman" pitchFamily="18" charset="0"/>
              </a:rPr>
              <a:t>nhận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p>
          <a:p>
            <a:pPr>
              <a:spcBef>
                <a:spcPts val="200"/>
              </a:spcBef>
            </a:pPr>
            <a:endParaRPr lang="en-US" sz="2800" u="sng" dirty="0">
              <a:solidFill>
                <a:srgbClr val="002060"/>
              </a:solidFill>
              <a:latin typeface="Times New Roman" pitchFamily="18" charset="0"/>
              <a:cs typeface="Times New Roman" pitchFamily="18" charset="0"/>
            </a:endParaRPr>
          </a:p>
          <a:p>
            <a:pPr>
              <a:spcBef>
                <a:spcPts val="200"/>
              </a:spcBef>
            </a:pPr>
            <a:r>
              <a:rPr lang="en-US" sz="2800" b="1" dirty="0">
                <a:solidFill>
                  <a:srgbClr val="002060"/>
                </a:solidFill>
                <a:latin typeface="Times New Roman" pitchFamily="18" charset="0"/>
                <a:cs typeface="Times New Roman" pitchFamily="18" charset="0"/>
              </a:rPr>
              <a:t>(2) </a:t>
            </a:r>
            <a:r>
              <a:rPr lang="en-US" sz="2800" b="1" dirty="0" err="1">
                <a:solidFill>
                  <a:srgbClr val="002060"/>
                </a:solidFill>
                <a:latin typeface="Times New Roman" pitchFamily="18" charset="0"/>
                <a:cs typeface="Times New Roman" pitchFamily="18" charset="0"/>
              </a:rPr>
              <a:t>Lưu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trữ</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3) </a:t>
            </a:r>
            <a:r>
              <a:rPr lang="en-US" sz="2800" b="1" dirty="0" err="1">
                <a:solidFill>
                  <a:srgbClr val="002060"/>
                </a:solidFill>
                <a:latin typeface="Times New Roman" pitchFamily="18" charset="0"/>
                <a:cs typeface="Times New Roman" pitchFamily="18" charset="0"/>
              </a:rPr>
              <a:t>Xử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lý</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4) </a:t>
            </a:r>
            <a:r>
              <a:rPr lang="en-US" sz="2800" b="1" dirty="0" err="1">
                <a:solidFill>
                  <a:srgbClr val="002060"/>
                </a:solidFill>
                <a:latin typeface="Times New Roman" pitchFamily="18" charset="0"/>
                <a:cs typeface="Times New Roman" pitchFamily="18" charset="0"/>
              </a:rPr>
              <a:t>Truyền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endParaRPr lang="en-US" sz="2800" b="1" u="sng" dirty="0">
              <a:solidFill>
                <a:srgbClr val="002060"/>
              </a:solidFill>
              <a:latin typeface="Times New Roman" pitchFamily="18" charset="0"/>
              <a:cs typeface="Times New Roman" pitchFamily="18" charset="0"/>
            </a:endParaRPr>
          </a:p>
        </p:txBody>
      </p:sp>
      <p:sp>
        <p:nvSpPr>
          <p:cNvPr id="11" name="Rectangle 10"/>
          <p:cNvSpPr/>
          <p:nvPr/>
        </p:nvSpPr>
        <p:spPr>
          <a:xfrm>
            <a:off x="304800" y="2674465"/>
            <a:ext cx="85344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đâu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ai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gì</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2" name="Rectangle 11"/>
          <p:cNvSpPr/>
          <p:nvPr/>
        </p:nvSpPr>
        <p:spPr>
          <a:xfrm>
            <a:off x="228600" y="3548742"/>
            <a:ext cx="8839200" cy="954107"/>
          </a:xfrm>
          <a:prstGeom prst="rect">
            <a:avLst/>
          </a:prstGeom>
        </p:spPr>
        <p:txBody>
          <a:bodyPr wrap="square">
            <a:spAutoFit/>
          </a:bodyPr>
          <a:lstStyle/>
          <a:p>
            <a:r>
              <a:rPr lang="en-US" sz="2800" b="1" dirty="0" smtClean="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chuẩn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sổ</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3" name="Rectangle 12"/>
          <p:cNvSpPr/>
          <p:nvPr/>
        </p:nvSpPr>
        <p:spPr>
          <a:xfrm>
            <a:off x="228600" y="4448628"/>
            <a:ext cx="88392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phức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tạp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dạng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hóa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kẻ</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hình</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6" name="Rectangle 15"/>
          <p:cNvSpPr/>
          <p:nvPr/>
        </p:nvSpPr>
        <p:spPr>
          <a:xfrm>
            <a:off x="228600" y="5392056"/>
            <a:ext cx="8763000" cy="1384995"/>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Trao</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đổi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người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cô</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giáo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Chia </a:t>
            </a:r>
            <a:r>
              <a:rPr lang="en-US" sz="2800" dirty="0" err="1" smtClean="0">
                <a:solidFill>
                  <a:srgbClr val="002060"/>
                </a:solidFill>
                <a:latin typeface="Times New Roman" pitchFamily="18" charset="0"/>
                <a:cs typeface="Times New Roman" pitchFamily="18" charset="0"/>
              </a:rPr>
              <a:t>sẻ</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9035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11" grpId="0"/>
      <p:bldP spid="12" grpId="0"/>
      <p:bldP spid="13"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107721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Một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số</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hoạt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động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của</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cầu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thủ</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khi</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thực</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đá</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phạt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đền</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13" name="Group 12"/>
          <p:cNvGrpSpPr/>
          <p:nvPr/>
        </p:nvGrpSpPr>
        <p:grpSpPr>
          <a:xfrm>
            <a:off x="309449" y="2523041"/>
            <a:ext cx="4406106" cy="2810963"/>
            <a:chOff x="4082385" y="2962946"/>
            <a:chExt cx="4651587" cy="1627521"/>
          </a:xfrm>
        </p:grpSpPr>
        <p:sp>
          <p:nvSpPr>
            <p:cNvPr id="14" name="Cloud Callout 13"/>
            <p:cNvSpPr/>
            <p:nvPr/>
          </p:nvSpPr>
          <p:spPr>
            <a:xfrm>
              <a:off x="4082385" y="2962946"/>
              <a:ext cx="4651587" cy="1627521"/>
            </a:xfrm>
            <a:prstGeom prst="wedgeRoundRectCallou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082385" y="3007065"/>
              <a:ext cx="4651587" cy="1362806"/>
            </a:xfrm>
            <a:prstGeom prst="wedgeRoundRectCallou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bóng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đá</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phải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hoạt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động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khi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quả</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đền</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chemeClr val="accent1"/>
                </a:solidFill>
                <a:latin typeface="Times New Roman" pitchFamily="18" charset="0"/>
                <a:cs typeface="Times New Roman" pitchFamily="18" charset="0"/>
                <a:sym typeface="Wingdings" pitchFamily="2" charset="2"/>
              </a:rPr>
              <a:t>Video: </a:t>
            </a:r>
            <a:r>
              <a:rPr lang="en-US" sz="2800" b="1" dirty="0" err="1" smtClean="0">
                <a:solidFill>
                  <a:schemeClr val="accent1"/>
                </a:solidFill>
                <a:latin typeface="Times New Roman" pitchFamily="18" charset="0"/>
                <a:cs typeface="Times New Roman" pitchFamily="18" charset="0"/>
                <a:sym typeface="Wingdings" pitchFamily="2" charset="2"/>
              </a:rPr>
              <a:t>Một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cầu</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thủ</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bóng</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đá</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thực</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hiện</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quả</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phạt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đền</a:t>
            </a:r>
            <a:endParaRPr lang="en-US" sz="2800" b="1" dirty="0">
              <a:solidFill>
                <a:schemeClr val="accent1"/>
              </a:solidFill>
              <a:latin typeface="Times New Roman" pitchFamily="18" charset="0"/>
              <a:cs typeface="Times New Roman" pitchFamily="18" charset="0"/>
            </a:endParaRPr>
          </a:p>
        </p:txBody>
      </p:sp>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5123543" y="2523038"/>
            <a:ext cx="3461657" cy="3276600"/>
          </a:xfrm>
          <a:prstGeom prst="rect">
            <a:avLst/>
          </a:prstGeom>
          <a:noFill/>
          <a:ln>
            <a:noFill/>
          </a:ln>
        </p:spPr>
      </p:pic>
    </p:spTree>
    <p:extLst>
      <p:ext uri="{BB962C8B-B14F-4D97-AF65-F5344CB8AC3E}">
        <p14:creationId xmlns:p14="http://schemas.microsoft.com/office/powerpoint/2010/main" val="3271488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403187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số</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hoạt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cầu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khi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thực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đá</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phạt</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đền</a:t>
            </a:r>
            <a:r>
              <a:rPr lang="en-US" sz="3200" b="1" dirty="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liên tục xác định vị trí của thủ môn</a:t>
            </a:r>
            <a:r>
              <a:rPr lang="nl-NL" sz="3200" dirty="0" smtClean="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Đánh giá xem góc nào của cầu môn là sơ hở nhất.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Sải bước, lấy đà và sút má trong chân trái vào cầu môn.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Vào</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cầu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môn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rgbClr val="002060"/>
                </a:solidFill>
                <a:latin typeface="Times New Roman" pitchFamily="18" charset="0"/>
                <a:cs typeface="Times New Roman" pitchFamily="18" charset="0"/>
                <a:sym typeface="Wingdings" pitchFamily="2" charset="2"/>
              </a:rPr>
              <a:t>Video: </a:t>
            </a:r>
            <a:r>
              <a:rPr lang="en-US" sz="2800" b="1" dirty="0" err="1" smtClean="0">
                <a:solidFill>
                  <a:srgbClr val="002060"/>
                </a:solidFill>
                <a:latin typeface="Times New Roman" pitchFamily="18" charset="0"/>
                <a:cs typeface="Times New Roman" pitchFamily="18" charset="0"/>
                <a:sym typeface="Wingdings" pitchFamily="2" charset="2"/>
              </a:rPr>
              <a:t>Một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cầu</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thủ</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bóng</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đá</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thực</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hiện</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quả</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phạt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đền</a:t>
            </a:r>
            <a:endParaRPr lang="en-US"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31747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03779">
                                            <p:txEl>
                                              <p:pRg st="2" end="2"/>
                                            </p:txEl>
                                          </p:spTgt>
                                        </p:tgtEl>
                                        <p:attrNameLst>
                                          <p:attrName>style.visibility</p:attrName>
                                        </p:attrNameLst>
                                      </p:cBhvr>
                                      <p:to>
                                        <p:strVal val="visible"/>
                                      </p:to>
                                    </p:set>
                                    <p:anim calcmode="lin" valueType="num">
                                      <p:cBhvr additive="base">
                                        <p:cTn id="12"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3779">
                                            <p:txEl>
                                              <p:pRg st="3" end="3"/>
                                            </p:txEl>
                                          </p:spTgt>
                                        </p:tgtEl>
                                        <p:attrNameLst>
                                          <p:attrName>style.visibility</p:attrName>
                                        </p:attrNameLst>
                                      </p:cBhvr>
                                      <p:to>
                                        <p:strVal val="visible"/>
                                      </p:to>
                                    </p:set>
                                    <p:anim calcmode="lin" valueType="num">
                                      <p:cBhvr additive="base">
                                        <p:cTn id="17"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03779">
                                            <p:txEl>
                                              <p:pRg st="4" end="4"/>
                                            </p:txEl>
                                          </p:spTgt>
                                        </p:tgtEl>
                                        <p:attrNameLst>
                                          <p:attrName>style.visibility</p:attrName>
                                        </p:attrNameLst>
                                      </p:cBhvr>
                                      <p:to>
                                        <p:strVal val="visible"/>
                                      </p:to>
                                    </p:set>
                                    <p:anim calcmode="lin" valueType="num">
                                      <p:cBhvr additive="base">
                                        <p:cTn id="22"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WordArt 2"/>
          <p:cNvSpPr>
            <a:spLocks noChangeArrowheads="1" noChangeShapeType="1" noTextEdit="1"/>
          </p:cNvSpPr>
          <p:nvPr/>
        </p:nvSpPr>
        <p:spPr bwMode="auto">
          <a:xfrm>
            <a:off x="838200" y="2514600"/>
            <a:ext cx="7543800" cy="1905000"/>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XỬ </a:t>
            </a:r>
            <a:r>
              <a:rPr lang="en-US" sz="36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LÍ </a:t>
            </a: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THÔNG TIN </a:t>
            </a:r>
          </a:p>
        </p:txBody>
      </p:sp>
      <p:sp>
        <p:nvSpPr>
          <p:cNvPr id="69635" name="WordArt 3"/>
          <p:cNvSpPr>
            <a:spLocks noChangeArrowheads="1" noChangeShapeType="1" noTextEdit="1"/>
          </p:cNvSpPr>
          <p:nvPr/>
        </p:nvSpPr>
        <p:spPr bwMode="auto">
          <a:xfrm>
            <a:off x="381000" y="1295400"/>
            <a:ext cx="2590800" cy="628650"/>
          </a:xfrm>
          <a:prstGeom prst="rect">
            <a:avLst/>
          </a:prstGeom>
        </p:spPr>
        <p:txBody>
          <a:bodyPr wrap="none" fromWordArt="1">
            <a:prstTxWarp prst="textPlain">
              <a:avLst>
                <a:gd name="adj" fmla="val 50000"/>
              </a:avLst>
            </a:prstTxWarp>
          </a:bodyPr>
          <a:lstStyle/>
          <a:p>
            <a:pPr algn="ctr"/>
            <a:r>
              <a:rPr lang="en-US" sz="3600" b="1" kern="10" dirty="0" smtClean="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rPr>
              <a:t>BÀI 2:</a:t>
            </a:r>
            <a:endParaRPr lang="en-US" sz="3600" b="1" kern="10" dirty="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endParaRPr>
          </a:p>
        </p:txBody>
      </p:sp>
      <p:sp>
        <p:nvSpPr>
          <p:cNvPr id="69636" name="Line 4"/>
          <p:cNvSpPr>
            <a:spLocks noChangeShapeType="1"/>
          </p:cNvSpPr>
          <p:nvPr/>
        </p:nvSpPr>
        <p:spPr bwMode="auto">
          <a:xfrm>
            <a:off x="381000" y="1981200"/>
            <a:ext cx="25908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697695840"/>
      </p:ext>
    </p:extLst>
  </p:cSld>
  <p:clrMapOvr>
    <a:masterClrMapping/>
  </p:clrMapOvr>
  <p:transition spd="med">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9" name="Group 8"/>
          <p:cNvGrpSpPr/>
          <p:nvPr/>
        </p:nvGrpSpPr>
        <p:grpSpPr>
          <a:xfrm>
            <a:off x="2819400" y="3256277"/>
            <a:ext cx="4392613" cy="2819400"/>
            <a:chOff x="4082384" y="3089151"/>
            <a:chExt cx="4651587" cy="2066255"/>
          </a:xfrm>
        </p:grpSpPr>
        <p:sp>
          <p:nvSpPr>
            <p:cNvPr id="10" name="Cloud Callout 9"/>
            <p:cNvSpPr/>
            <p:nvPr/>
          </p:nvSpPr>
          <p:spPr>
            <a:xfrm>
              <a:off x="4082384" y="3089151"/>
              <a:ext cx="4651587" cy="2066255"/>
            </a:xfrm>
            <a:prstGeom prst="cloudCallout">
              <a:avLst>
                <a:gd name="adj1" fmla="val 37071"/>
                <a:gd name="adj2" fmla="val 2706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p:cNvSpPr/>
            <p:nvPr/>
          </p:nvSpPr>
          <p:spPr>
            <a:xfrm>
              <a:off x="4356877" y="3336463"/>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1</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não</a:t>
              </a:r>
              <a:r>
                <a:rPr lang="en-US" sz="3200" dirty="0" smtClean="0">
                  <a:solidFill>
                    <a:schemeClr val="tx1"/>
                  </a:solidFill>
                  <a:latin typeface="Times New Roman" pitchFamily="18" charset="0"/>
                  <a:cs typeface="Times New Roman" pitchFamily="18" charset="0"/>
                </a:rPr>
                <a:t> </a:t>
              </a:r>
            </a:p>
            <a:p>
              <a:pPr algn="ctr"/>
              <a:r>
                <a:rPr lang="en-US" sz="3200" dirty="0" err="1" smtClean="0">
                  <a:solidFill>
                    <a:schemeClr val="tx1"/>
                  </a:solidFill>
                  <a:latin typeface="Times New Roman" pitchFamily="18" charset="0"/>
                  <a:cs typeface="Times New Roman" pitchFamily="18" charset="0"/>
                </a:rPr>
                <a:t>của</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thông</a:t>
              </a:r>
              <a:r>
                <a:rPr lang="en-US" sz="3200" dirty="0" smtClean="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từ</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giác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quan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381000"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theo dõi thủ môn đối phương, vị trí quá bóng và khoảng cách giữa các đối phương đó</a:t>
            </a:r>
            <a:r>
              <a:rPr lang="nl-NL"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7964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Thông tin về vị trí và động tác của thủ môn đối phương, vị trí quả bóng và khoảng cách giữa các đối phương </a:t>
            </a:r>
            <a:r>
              <a:rPr lang="nl-NL" sz="3200" dirty="0" smtClean="0">
                <a:solidFill>
                  <a:srgbClr val="002060"/>
                </a:solidFill>
                <a:latin typeface="Times New Roman" pitchFamily="18" charset="0"/>
                <a:cs typeface="Times New Roman" pitchFamily="18" charset="0"/>
              </a:rPr>
              <a:t>đó.</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256277"/>
            <a:ext cx="4392613" cy="2819400"/>
            <a:chOff x="4082384" y="3089151"/>
            <a:chExt cx="4651587" cy="2066255"/>
          </a:xfrm>
        </p:grpSpPr>
        <p:sp>
          <p:nvSpPr>
            <p:cNvPr id="14" name="Cloud Callout 13"/>
            <p:cNvSpPr/>
            <p:nvPr/>
          </p:nvSpPr>
          <p:spPr>
            <a:xfrm>
              <a:off x="4082384" y="3089151"/>
              <a:ext cx="4651587" cy="2066255"/>
            </a:xfrm>
            <a:prstGeom prst="cloudCallout">
              <a:avLst>
                <a:gd name="adj1" fmla="val 49957"/>
                <a:gd name="adj2" fmla="val 16771"/>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37570" y="3280619"/>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2</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nhớ</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sử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84894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dùng kinh nghiệm để xử lí thông tin về vị trí của thủ môn thành điểm sơ hở khi bảo vệ khung thành, từ đó chuyển thành thông tin điều khiển đôi chân của cầu </a:t>
            </a:r>
            <a:r>
              <a:rPr lang="nl-NL" sz="3200" dirty="0" smtClean="0">
                <a:solidFill>
                  <a:srgbClr val="002060"/>
                </a:solidFill>
                <a:latin typeface="Times New Roman" pitchFamily="18" charset="0"/>
                <a:cs typeface="Times New Roman" pitchFamily="18" charset="0"/>
              </a:rPr>
              <a:t>thủ.</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315400"/>
            <a:chOff x="4082384" y="3529256"/>
            <a:chExt cx="4651587" cy="1696888"/>
          </a:xfrm>
        </p:grpSpPr>
        <p:sp>
          <p:nvSpPr>
            <p:cNvPr id="14" name="Cloud Callout 13"/>
            <p:cNvSpPr/>
            <p:nvPr/>
          </p:nvSpPr>
          <p:spPr>
            <a:xfrm>
              <a:off x="4082384" y="3529256"/>
              <a:ext cx="4651587" cy="1626150"/>
            </a:xfrm>
            <a:prstGeom prst="cloudCallout">
              <a:avLst>
                <a:gd name="adj1" fmla="val 33106"/>
                <a:gd name="adj2" fmla="val 3229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61568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3</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
              </a:r>
              <a:br>
                <a:rPr lang="en-US" sz="3200" dirty="0" smtClean="0">
                  <a:solidFill>
                    <a:schemeClr val="tx1"/>
                  </a:solidFill>
                  <a:latin typeface="Times New Roman" pitchFamily="18" charset="0"/>
                  <a:cs typeface="Times New Roman" pitchFamily="18" charset="0"/>
                </a:rPr>
              </a:br>
              <a:r>
                <a:rPr lang="en-US" sz="3200" dirty="0" err="1" smtClean="0">
                  <a:solidFill>
                    <a:schemeClr val="tx1"/>
                  </a:solidFill>
                  <a:latin typeface="Times New Roman" pitchFamily="18" charset="0"/>
                  <a:cs typeface="Times New Roman" pitchFamily="18" charset="0"/>
                </a:rPr>
                <a:t>biến</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đổi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0917469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chuyển thông tin điều khiển đến hệ thống cơ bắp, thành những thao tác vận động toàn thân, đặc biệt là sự di chuyển của đôi chân, thực hiện cú sút phạt với hiệu quả cao </a:t>
            </a:r>
            <a:r>
              <a:rPr lang="nl-NL" sz="3200" dirty="0" smtClean="0">
                <a:solidFill>
                  <a:srgbClr val="002060"/>
                </a:solidFill>
                <a:latin typeface="Times New Roman" pitchFamily="18" charset="0"/>
                <a:cs typeface="Times New Roman" pitchFamily="18" charset="0"/>
              </a:rPr>
              <a:t>nhất.</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467800"/>
            <a:chOff x="4082384" y="3529256"/>
            <a:chExt cx="4651587" cy="1626150"/>
          </a:xfrm>
        </p:grpSpPr>
        <p:sp>
          <p:nvSpPr>
            <p:cNvPr id="14" name="Cloud Callout 13"/>
            <p:cNvSpPr/>
            <p:nvPr/>
          </p:nvSpPr>
          <p:spPr>
            <a:xfrm>
              <a:off x="4082384" y="3529256"/>
              <a:ext cx="4651587" cy="1626150"/>
            </a:xfrm>
            <a:prstGeom prst="cloudCallout">
              <a:avLst>
                <a:gd name="adj1" fmla="val 54583"/>
                <a:gd name="adj2" fmla="val 2597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52925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4</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chuyển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điều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thao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421070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209800" y="2285999"/>
            <a:ext cx="4648200" cy="2514600"/>
            <a:chOff x="4082384" y="3529256"/>
            <a:chExt cx="4922243" cy="1842876"/>
          </a:xfrm>
        </p:grpSpPr>
        <p:sp>
          <p:nvSpPr>
            <p:cNvPr id="14" name="Cloud Callout 13"/>
            <p:cNvSpPr/>
            <p:nvPr/>
          </p:nvSpPr>
          <p:spPr>
            <a:xfrm>
              <a:off x="4082384" y="3529256"/>
              <a:ext cx="4922243" cy="1842876"/>
            </a:xfrm>
            <a:prstGeom prst="cloudCallout">
              <a:avLst>
                <a:gd name="adj1" fmla="val 26264"/>
                <a:gd name="adj2" fmla="val 43102"/>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82008" y="364094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5</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trình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xử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gồm</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bước</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3739593668"/>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871</TotalTime>
  <Words>1036</Words>
  <Application>Microsoft Office PowerPoint</Application>
  <PresentationFormat>On-screen Show (4:3)</PresentationFormat>
  <Paragraphs>98</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Franklin Gothic Book</vt:lpstr>
      <vt:lpstr>Perpetua</vt:lpstr>
      <vt:lpstr>Times New Roman</vt:lpstr>
      <vt:lpstr>Wingdings</vt:lpstr>
      <vt:lpstr>Wingdings 2</vt:lpstr>
      <vt:lpstr>Equity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STD</cp:lastModifiedBy>
  <cp:revision>116</cp:revision>
  <dcterms:created xsi:type="dcterms:W3CDTF">2021-07-05T09:11:44Z</dcterms:created>
  <dcterms:modified xsi:type="dcterms:W3CDTF">2021-09-21T03:25:27Z</dcterms:modified>
</cp:coreProperties>
</file>