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0" r:id="rId2"/>
    <p:sldId id="289" r:id="rId3"/>
    <p:sldId id="290" r:id="rId4"/>
    <p:sldId id="291" r:id="rId5"/>
    <p:sldId id="305" r:id="rId6"/>
    <p:sldId id="304" r:id="rId7"/>
    <p:sldId id="302" r:id="rId8"/>
    <p:sldId id="303" r:id="rId9"/>
    <p:sldId id="293" r:id="rId10"/>
    <p:sldId id="294" r:id="rId11"/>
    <p:sldId id="301" r:id="rId12"/>
    <p:sldId id="295" r:id="rId13"/>
    <p:sldId id="274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F989"/>
    <a:srgbClr val="F4E18E"/>
    <a:srgbClr val="F7D38B"/>
    <a:srgbClr val="FED284"/>
    <a:srgbClr val="648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6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8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7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5C9D-4F4E-4AAB-963B-A55E022F319A}" type="datetimeFigureOut">
              <a:rPr lang="en-US" smtClean="0"/>
              <a:t>13/6/2023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5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5C9D-4F4E-4AAB-963B-A55E022F319A}" type="datetimeFigureOut">
              <a:rPr lang="en-US" smtClean="0"/>
              <a:t>13/6/2023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D134A-F41C-429B-814B-84ABE67D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23.jp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066800"/>
            <a:ext cx="75626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Tiết:</a:t>
            </a: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43. XÁC SUẤT THỰC NGHIỆM</a:t>
            </a:r>
            <a:endParaRPr lang="en-US" sz="36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" y="164614"/>
            <a:ext cx="9122689" cy="3093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3414215"/>
            <a:ext cx="3026781" cy="18435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0588" y="3429000"/>
            <a:ext cx="45238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Tổng số lần gieo: 80 (lần)</a:t>
            </a:r>
            <a:endParaRPr lang="en-US" sz="3000" b="1"/>
          </a:p>
        </p:txBody>
      </p:sp>
      <p:sp>
        <p:nvSpPr>
          <p:cNvPr id="9" name="Rectangle 8"/>
          <p:cNvSpPr/>
          <p:nvPr/>
        </p:nvSpPr>
        <p:spPr>
          <a:xfrm>
            <a:off x="1958313" y="3931418"/>
            <a:ext cx="46710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Số lần An thắng là: 48 (lần)</a:t>
            </a:r>
            <a:endParaRPr lang="en-US" sz="3000" b="1"/>
          </a:p>
        </p:txBody>
      </p:sp>
      <p:sp>
        <p:nvSpPr>
          <p:cNvPr id="11" name="Rectangle 10"/>
          <p:cNvSpPr/>
          <p:nvPr/>
        </p:nvSpPr>
        <p:spPr>
          <a:xfrm>
            <a:off x="1933518" y="4518545"/>
            <a:ext cx="39837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</a:rPr>
              <a:t>Xác suất thực nghiệm: </a:t>
            </a:r>
            <a:endParaRPr lang="en-US" sz="3000" b="1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427854"/>
              </p:ext>
            </p:extLst>
          </p:nvPr>
        </p:nvGraphicFramePr>
        <p:xfrm>
          <a:off x="5845175" y="4354513"/>
          <a:ext cx="1346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6" imgW="1346040" imgH="888840" progId="Equation.DSMT4">
                  <p:embed/>
                </p:oleObj>
              </mc:Choice>
              <mc:Fallback>
                <p:oleObj name="Equation" r:id="rId6" imgW="13460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45175" y="4354513"/>
                        <a:ext cx="13462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8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119" y="0"/>
            <a:ext cx="9155784" cy="32766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23923"/>
              </p:ext>
            </p:extLst>
          </p:nvPr>
        </p:nvGraphicFramePr>
        <p:xfrm>
          <a:off x="3443561" y="4403057"/>
          <a:ext cx="1509439" cy="85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5" imgW="787058" imgH="444307" progId="Equation.DSMT4">
                  <p:embed/>
                </p:oleObj>
              </mc:Choice>
              <mc:Fallback>
                <p:oleObj name="Equation" r:id="rId5" imgW="787058" imgH="444307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561" y="4403057"/>
                        <a:ext cx="1509439" cy="854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92987"/>
              </p:ext>
            </p:extLst>
          </p:nvPr>
        </p:nvGraphicFramePr>
        <p:xfrm>
          <a:off x="3429000" y="6050671"/>
          <a:ext cx="1447800" cy="81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7" imgW="787320" imgH="444240" progId="Equation.DSMT4">
                  <p:embed/>
                </p:oleObj>
              </mc:Choice>
              <mc:Fallback>
                <p:oleObj name="Equation" r:id="rId7" imgW="78732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050671"/>
                        <a:ext cx="1447800" cy="81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15924" y="3635515"/>
            <a:ext cx="905137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Số lần gieo mà chấm xuất hiện là số chẵn: 20 + 22 + 15 = 57</a:t>
            </a: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suất thực nghiệm của sự kiện Số chấm xuất hiện là số chẵn là: </a:t>
            </a: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91125" y="5222706"/>
            <a:ext cx="911018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Số lần gieo mà chấm xuất hiện lớn hơn 2 là: 100 – (15+20)=65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suất thực nghiệm của sự kiện Số chấm xuất hiện lớn hơn 2 là: </a:t>
            </a:r>
            <a:endParaRPr kumimoji="0" lang="en-US" sz="2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475" y="3014990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sz="2800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804781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2400" y="1143000"/>
            <a:ext cx="9321849" cy="41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81" y="1678675"/>
            <a:ext cx="3330313" cy="402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241" y="1641144"/>
            <a:ext cx="5784521" cy="402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021" y="2233683"/>
            <a:ext cx="9169021" cy="462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2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1800" y="206514"/>
            <a:ext cx="295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VIỆC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7924800" cy="2409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- Ôn tập các kiến thức về Xác suất thực nghiệm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Làm bài tập 9.30, 9.31, 9.32-SGK.103</a:t>
            </a:r>
          </a:p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8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Tìm hiểu Trò chơi xúc xắc phần Luyện tập chung để buổi học sau thực hiện.</a:t>
            </a:r>
            <a:endParaRPr lang="en-US" sz="2800" b="1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7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2576"/>
            <a:ext cx="7179733" cy="403860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0" y="0"/>
            <a:ext cx="2971800" cy="32766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 đồng xu 10 lần.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lần xuất hiện mặt xấp?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6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9044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lần xuất hiện mặt sấp là: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241555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Có hai khả năng xảy ra sự kiện tung đồng xu: xuất hiện mặt sấp và không xuất hiện mặt sấp </a:t>
            </a:r>
            <a:endParaRPr lang="en-US" sz="2800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613529"/>
              </p:ext>
            </p:extLst>
          </p:nvPr>
        </p:nvGraphicFramePr>
        <p:xfrm>
          <a:off x="228599" y="2417426"/>
          <a:ext cx="8610601" cy="2078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Bitmap Image" r:id="rId4" imgW="6287378" imgH="1476190" progId="Paint.Picture">
                  <p:embed/>
                </p:oleObj>
              </mc:Choice>
              <mc:Fallback>
                <p:oleObj name="Bitmap Image" r:id="rId4" imgW="6287378" imgH="147619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2417426"/>
                        <a:ext cx="8610601" cy="20783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24"/>
          <a:stretch/>
        </p:blipFill>
        <p:spPr>
          <a:xfrm>
            <a:off x="1981200" y="0"/>
            <a:ext cx="6916415" cy="484462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31069"/>
              </p:ext>
            </p:extLst>
          </p:nvPr>
        </p:nvGraphicFramePr>
        <p:xfrm>
          <a:off x="1928326" y="4885234"/>
          <a:ext cx="6989761" cy="19647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22561"/>
                <a:gridCol w="1447800"/>
                <a:gridCol w="14478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Đỏ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Xanh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Vàng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Số lần (k)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Tỉ số 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effectLst/>
                        </a:rPr>
                        <a:t>(        )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874911"/>
              </p:ext>
            </p:extLst>
          </p:nvPr>
        </p:nvGraphicFramePr>
        <p:xfrm>
          <a:off x="2971800" y="5821680"/>
          <a:ext cx="533400" cy="96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5" imgW="241195" imgH="431613" progId="Equation.DSMT4">
                  <p:embed/>
                </p:oleObj>
              </mc:Choice>
              <mc:Fallback>
                <p:oleObj name="Equation" r:id="rId5" imgW="241195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821680"/>
                        <a:ext cx="533400" cy="96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0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stract Circle Light Blue Background Royalty Free Vector">
            <a:extLst>
              <a:ext uri="{FF2B5EF4-FFF2-40B4-BE49-F238E27FC236}">
                <a16:creationId xmlns="" xmlns:a16="http://schemas.microsoft.com/office/drawing/2014/main" id="{125D7195-0F1B-4ACC-874C-2C88ED9FD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6" t="8223" r="3748" b="24870"/>
          <a:stretch/>
        </p:blipFill>
        <p:spPr bwMode="auto">
          <a:xfrm>
            <a:off x="0" y="833751"/>
            <a:ext cx="9144000" cy="51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" name="Freeform: Shape 237">
            <a:extLst>
              <a:ext uri="{FF2B5EF4-FFF2-40B4-BE49-F238E27FC236}">
                <a16:creationId xmlns="" xmlns:a16="http://schemas.microsoft.com/office/drawing/2014/main" id="{21DBBBDF-4715-4F93-A1A3-0098C61E20A3}"/>
              </a:ext>
            </a:extLst>
          </p:cNvPr>
          <p:cNvSpPr/>
          <p:nvPr/>
        </p:nvSpPr>
        <p:spPr>
          <a:xfrm>
            <a:off x="2871668" y="5018728"/>
            <a:ext cx="3400665" cy="861880"/>
          </a:xfrm>
          <a:custGeom>
            <a:avLst/>
            <a:gdLst>
              <a:gd name="connsiteX0" fmla="*/ 1193175 w 4534220"/>
              <a:gd name="connsiteY0" fmla="*/ 0 h 1149173"/>
              <a:gd name="connsiteX1" fmla="*/ 3341046 w 4534220"/>
              <a:gd name="connsiteY1" fmla="*/ 0 h 1149173"/>
              <a:gd name="connsiteX2" fmla="*/ 3708005 w 4534220"/>
              <a:gd name="connsiteY2" fmla="*/ 756632 h 1149173"/>
              <a:gd name="connsiteX3" fmla="*/ 4468795 w 4534220"/>
              <a:gd name="connsiteY3" fmla="*/ 756632 h 1149173"/>
              <a:gd name="connsiteX4" fmla="*/ 4534220 w 4534220"/>
              <a:gd name="connsiteY4" fmla="*/ 822057 h 1149173"/>
              <a:gd name="connsiteX5" fmla="*/ 4534220 w 4534220"/>
              <a:gd name="connsiteY5" fmla="*/ 1083748 h 1149173"/>
              <a:gd name="connsiteX6" fmla="*/ 4468795 w 4534220"/>
              <a:gd name="connsiteY6" fmla="*/ 1149173 h 1149173"/>
              <a:gd name="connsiteX7" fmla="*/ 65425 w 4534220"/>
              <a:gd name="connsiteY7" fmla="*/ 1149173 h 1149173"/>
              <a:gd name="connsiteX8" fmla="*/ 0 w 4534220"/>
              <a:gd name="connsiteY8" fmla="*/ 1083748 h 1149173"/>
              <a:gd name="connsiteX9" fmla="*/ 0 w 4534220"/>
              <a:gd name="connsiteY9" fmla="*/ 822057 h 1149173"/>
              <a:gd name="connsiteX10" fmla="*/ 65425 w 4534220"/>
              <a:gd name="connsiteY10" fmla="*/ 756632 h 1149173"/>
              <a:gd name="connsiteX11" fmla="*/ 826216 w 4534220"/>
              <a:gd name="connsiteY11" fmla="*/ 756632 h 114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34220" h="1149173">
                <a:moveTo>
                  <a:pt x="1193175" y="0"/>
                </a:moveTo>
                <a:lnTo>
                  <a:pt x="3341046" y="0"/>
                </a:lnTo>
                <a:lnTo>
                  <a:pt x="3708005" y="756632"/>
                </a:lnTo>
                <a:lnTo>
                  <a:pt x="4468795" y="756632"/>
                </a:lnTo>
                <a:cubicBezTo>
                  <a:pt x="4504928" y="756632"/>
                  <a:pt x="4534220" y="785924"/>
                  <a:pt x="4534220" y="822057"/>
                </a:cubicBezTo>
                <a:lnTo>
                  <a:pt x="4534220" y="1083748"/>
                </a:lnTo>
                <a:cubicBezTo>
                  <a:pt x="4534220" y="1119881"/>
                  <a:pt x="4504928" y="1149173"/>
                  <a:pt x="4468795" y="1149173"/>
                </a:cubicBezTo>
                <a:lnTo>
                  <a:pt x="65425" y="1149173"/>
                </a:lnTo>
                <a:cubicBezTo>
                  <a:pt x="29292" y="1149173"/>
                  <a:pt x="0" y="1119881"/>
                  <a:pt x="0" y="1083748"/>
                </a:cubicBezTo>
                <a:lnTo>
                  <a:pt x="0" y="822057"/>
                </a:lnTo>
                <a:cubicBezTo>
                  <a:pt x="0" y="785924"/>
                  <a:pt x="29292" y="756632"/>
                  <a:pt x="65425" y="756632"/>
                </a:cubicBezTo>
                <a:lnTo>
                  <a:pt x="826216" y="756632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1" name="Circle: Hollow 200">
            <a:extLst>
              <a:ext uri="{FF2B5EF4-FFF2-40B4-BE49-F238E27FC236}">
                <a16:creationId xmlns="" xmlns:a16="http://schemas.microsoft.com/office/drawing/2014/main" id="{DB9F5274-672D-4331-ACA3-C923D634DBE4}"/>
              </a:ext>
            </a:extLst>
          </p:cNvPr>
          <p:cNvSpPr/>
          <p:nvPr/>
        </p:nvSpPr>
        <p:spPr>
          <a:xfrm>
            <a:off x="2762333" y="1776620"/>
            <a:ext cx="3510000" cy="3510000"/>
          </a:xfrm>
          <a:prstGeom prst="donut">
            <a:avLst>
              <a:gd name="adj" fmla="val 7995"/>
            </a:avLst>
          </a:prstGeom>
          <a:gradFill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="" xmlns:a16="http://schemas.microsoft.com/office/drawing/2014/main" id="{1F536E87-4E3F-4CC7-BAF4-32B8BADA7BB3}"/>
              </a:ext>
            </a:extLst>
          </p:cNvPr>
          <p:cNvSpPr/>
          <p:nvPr/>
        </p:nvSpPr>
        <p:spPr>
          <a:xfrm>
            <a:off x="6014399" y="3028950"/>
            <a:ext cx="128588" cy="1285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3" name="Oval 202">
            <a:extLst>
              <a:ext uri="{FF2B5EF4-FFF2-40B4-BE49-F238E27FC236}">
                <a16:creationId xmlns="" xmlns:a16="http://schemas.microsoft.com/office/drawing/2014/main" id="{C4E88E96-4A9D-4530-9B57-AAE8C67F05AB}"/>
              </a:ext>
            </a:extLst>
          </p:cNvPr>
          <p:cNvSpPr/>
          <p:nvPr/>
        </p:nvSpPr>
        <p:spPr>
          <a:xfrm>
            <a:off x="6006215" y="3888887"/>
            <a:ext cx="128588" cy="1285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4" name="Oval 203">
            <a:extLst>
              <a:ext uri="{FF2B5EF4-FFF2-40B4-BE49-F238E27FC236}">
                <a16:creationId xmlns="" xmlns:a16="http://schemas.microsoft.com/office/drawing/2014/main" id="{1FEC8EE4-A2F2-48E5-A509-15789D081FAE}"/>
              </a:ext>
            </a:extLst>
          </p:cNvPr>
          <p:cNvSpPr/>
          <p:nvPr/>
        </p:nvSpPr>
        <p:spPr>
          <a:xfrm>
            <a:off x="5655820" y="4551862"/>
            <a:ext cx="128588" cy="1285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5" name="Oval 204">
            <a:extLst>
              <a:ext uri="{FF2B5EF4-FFF2-40B4-BE49-F238E27FC236}">
                <a16:creationId xmlns="" xmlns:a16="http://schemas.microsoft.com/office/drawing/2014/main" id="{A5CBADB5-379B-4BDA-9D24-CAB5ABFE0049}"/>
              </a:ext>
            </a:extLst>
          </p:cNvPr>
          <p:cNvSpPr/>
          <p:nvPr/>
        </p:nvSpPr>
        <p:spPr>
          <a:xfrm>
            <a:off x="4937652" y="5021857"/>
            <a:ext cx="128588" cy="1285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6" name="Oval 205">
            <a:extLst>
              <a:ext uri="{FF2B5EF4-FFF2-40B4-BE49-F238E27FC236}">
                <a16:creationId xmlns="" xmlns:a16="http://schemas.microsoft.com/office/drawing/2014/main" id="{E332926B-3D3A-4E8C-9F8E-9FE2AE8F371C}"/>
              </a:ext>
            </a:extLst>
          </p:cNvPr>
          <p:cNvSpPr/>
          <p:nvPr/>
        </p:nvSpPr>
        <p:spPr>
          <a:xfrm>
            <a:off x="4036328" y="5007047"/>
            <a:ext cx="128588" cy="1285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7" name="Oval 206">
            <a:extLst>
              <a:ext uri="{FF2B5EF4-FFF2-40B4-BE49-F238E27FC236}">
                <a16:creationId xmlns="" xmlns:a16="http://schemas.microsoft.com/office/drawing/2014/main" id="{C91C8033-4ED9-4DA3-83E7-406EFA66847E}"/>
              </a:ext>
            </a:extLst>
          </p:cNvPr>
          <p:cNvSpPr/>
          <p:nvPr/>
        </p:nvSpPr>
        <p:spPr>
          <a:xfrm>
            <a:off x="3293350" y="4583118"/>
            <a:ext cx="128588" cy="1285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8" name="Oval 207">
            <a:extLst>
              <a:ext uri="{FF2B5EF4-FFF2-40B4-BE49-F238E27FC236}">
                <a16:creationId xmlns="" xmlns:a16="http://schemas.microsoft.com/office/drawing/2014/main" id="{615CBB3F-5559-4F79-B25E-BBAAF5AB8133}"/>
              </a:ext>
            </a:extLst>
          </p:cNvPr>
          <p:cNvSpPr/>
          <p:nvPr/>
        </p:nvSpPr>
        <p:spPr>
          <a:xfrm>
            <a:off x="2900045" y="3888887"/>
            <a:ext cx="128588" cy="1285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9" name="Oval 208">
            <a:extLst>
              <a:ext uri="{FF2B5EF4-FFF2-40B4-BE49-F238E27FC236}">
                <a16:creationId xmlns="" xmlns:a16="http://schemas.microsoft.com/office/drawing/2014/main" id="{AE329F6B-AF0C-4162-A3EE-07C6F7DAAC18}"/>
              </a:ext>
            </a:extLst>
          </p:cNvPr>
          <p:cNvSpPr/>
          <p:nvPr/>
        </p:nvSpPr>
        <p:spPr>
          <a:xfrm>
            <a:off x="2912397" y="2995090"/>
            <a:ext cx="128588" cy="1285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0" name="Oval 209">
            <a:extLst>
              <a:ext uri="{FF2B5EF4-FFF2-40B4-BE49-F238E27FC236}">
                <a16:creationId xmlns="" xmlns:a16="http://schemas.microsoft.com/office/drawing/2014/main" id="{34D64325-9D44-4878-B04E-40F83539C62B}"/>
              </a:ext>
            </a:extLst>
          </p:cNvPr>
          <p:cNvSpPr/>
          <p:nvPr/>
        </p:nvSpPr>
        <p:spPr>
          <a:xfrm>
            <a:off x="3307601" y="2317873"/>
            <a:ext cx="128588" cy="1285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1" name="Oval 210">
            <a:extLst>
              <a:ext uri="{FF2B5EF4-FFF2-40B4-BE49-F238E27FC236}">
                <a16:creationId xmlns="" xmlns:a16="http://schemas.microsoft.com/office/drawing/2014/main" id="{E8D39F06-8A72-4BF3-91A6-99315375F899}"/>
              </a:ext>
            </a:extLst>
          </p:cNvPr>
          <p:cNvSpPr/>
          <p:nvPr/>
        </p:nvSpPr>
        <p:spPr>
          <a:xfrm>
            <a:off x="4036328" y="1918661"/>
            <a:ext cx="128588" cy="1285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2" name="Oval 211">
            <a:extLst>
              <a:ext uri="{FF2B5EF4-FFF2-40B4-BE49-F238E27FC236}">
                <a16:creationId xmlns="" xmlns:a16="http://schemas.microsoft.com/office/drawing/2014/main" id="{594CBD55-2E9A-4653-B97A-EC9DFFC644A2}"/>
              </a:ext>
            </a:extLst>
          </p:cNvPr>
          <p:cNvSpPr/>
          <p:nvPr/>
        </p:nvSpPr>
        <p:spPr>
          <a:xfrm>
            <a:off x="4859344" y="1905751"/>
            <a:ext cx="128588" cy="1285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3" name="Oval 212">
            <a:extLst>
              <a:ext uri="{FF2B5EF4-FFF2-40B4-BE49-F238E27FC236}">
                <a16:creationId xmlns="" xmlns:a16="http://schemas.microsoft.com/office/drawing/2014/main" id="{40E4EF22-43A8-48C2-BC6F-1B85E945A66D}"/>
              </a:ext>
            </a:extLst>
          </p:cNvPr>
          <p:cNvSpPr/>
          <p:nvPr/>
        </p:nvSpPr>
        <p:spPr>
          <a:xfrm>
            <a:off x="5577276" y="2332672"/>
            <a:ext cx="128588" cy="1285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6" name="Group 235">
            <a:extLst>
              <a:ext uri="{FF2B5EF4-FFF2-40B4-BE49-F238E27FC236}">
                <a16:creationId xmlns="" xmlns:a16="http://schemas.microsoft.com/office/drawing/2014/main" id="{92B8A358-635F-4391-9A20-DD6D17A538A1}"/>
              </a:ext>
            </a:extLst>
          </p:cNvPr>
          <p:cNvGrpSpPr/>
          <p:nvPr/>
        </p:nvGrpSpPr>
        <p:grpSpPr>
          <a:xfrm>
            <a:off x="2875757" y="1963771"/>
            <a:ext cx="3214517" cy="3130488"/>
            <a:chOff x="3808832" y="1018161"/>
            <a:chExt cx="4286023" cy="4173984"/>
          </a:xfrm>
        </p:grpSpPr>
        <p:grpSp>
          <p:nvGrpSpPr>
            <p:cNvPr id="200" name="Group 199">
              <a:extLst>
                <a:ext uri="{FF2B5EF4-FFF2-40B4-BE49-F238E27FC236}">
                  <a16:creationId xmlns="" xmlns:a16="http://schemas.microsoft.com/office/drawing/2014/main" id="{1D609167-CDE9-49D5-ABEA-CC6C5704B77B}"/>
                </a:ext>
              </a:extLst>
            </p:cNvPr>
            <p:cNvGrpSpPr/>
            <p:nvPr/>
          </p:nvGrpSpPr>
          <p:grpSpPr>
            <a:xfrm>
              <a:off x="3913881" y="1025108"/>
              <a:ext cx="4167438" cy="4167037"/>
              <a:chOff x="4013301" y="1180697"/>
              <a:chExt cx="4167438" cy="4167037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D05997F9-80DC-4E4D-837B-BA2C20A4934A}"/>
                  </a:ext>
                </a:extLst>
              </p:cNvPr>
              <p:cNvSpPr/>
              <p:nvPr/>
            </p:nvSpPr>
            <p:spPr>
              <a:xfrm rot="9000000">
                <a:off x="5554218" y="1180697"/>
                <a:ext cx="911062" cy="1831573"/>
              </a:xfrm>
              <a:custGeom>
                <a:avLst/>
                <a:gdLst>
                  <a:gd name="connsiteX0" fmla="*/ 0 w 911062"/>
                  <a:gd name="connsiteY0" fmla="*/ 1578006 h 1831573"/>
                  <a:gd name="connsiteX1" fmla="*/ 911062 w 911062"/>
                  <a:gd name="connsiteY1" fmla="*/ 0 h 1831573"/>
                  <a:gd name="connsiteX2" fmla="*/ 911062 w 911062"/>
                  <a:gd name="connsiteY2" fmla="*/ 1831573 h 1831573"/>
                  <a:gd name="connsiteX3" fmla="*/ 722833 w 911062"/>
                  <a:gd name="connsiteY3" fmla="*/ 1817490 h 1831573"/>
                  <a:gd name="connsiteX4" fmla="*/ 159565 w 911062"/>
                  <a:gd name="connsiteY4" fmla="*/ 1659691 h 1831573"/>
                  <a:gd name="connsiteX5" fmla="*/ 0 w 911062"/>
                  <a:gd name="connsiteY5" fmla="*/ 1578006 h 1831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062" h="1831573">
                    <a:moveTo>
                      <a:pt x="0" y="1578006"/>
                    </a:moveTo>
                    <a:lnTo>
                      <a:pt x="911062" y="0"/>
                    </a:lnTo>
                    <a:lnTo>
                      <a:pt x="911062" y="1831573"/>
                    </a:lnTo>
                    <a:lnTo>
                      <a:pt x="722833" y="1817490"/>
                    </a:lnTo>
                    <a:cubicBezTo>
                      <a:pt x="531925" y="1793801"/>
                      <a:pt x="342135" y="1741747"/>
                      <a:pt x="159565" y="1659691"/>
                    </a:cubicBezTo>
                    <a:lnTo>
                      <a:pt x="0" y="157800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308E873C-7B6E-4A2D-83C9-BB5D3AA3F85B}"/>
                  </a:ext>
                </a:extLst>
              </p:cNvPr>
              <p:cNvSpPr/>
              <p:nvPr/>
            </p:nvSpPr>
            <p:spPr>
              <a:xfrm rot="9000000">
                <a:off x="5597019" y="1248985"/>
                <a:ext cx="1645044" cy="1646576"/>
              </a:xfrm>
              <a:custGeom>
                <a:avLst/>
                <a:gdLst>
                  <a:gd name="connsiteX0" fmla="*/ 694393 w 1645044"/>
                  <a:gd name="connsiteY0" fmla="*/ 1646576 h 1646576"/>
                  <a:gd name="connsiteX1" fmla="*/ 543870 w 1645044"/>
                  <a:gd name="connsiteY1" fmla="*/ 1549232 h 1646576"/>
                  <a:gd name="connsiteX2" fmla="*/ 17671 w 1645044"/>
                  <a:gd name="connsiteY2" fmla="*/ 982015 h 1646576"/>
                  <a:gd name="connsiteX3" fmla="*/ 0 w 1645044"/>
                  <a:gd name="connsiteY3" fmla="*/ 949766 h 1646576"/>
                  <a:gd name="connsiteX4" fmla="*/ 1645044 w 1645044"/>
                  <a:gd name="connsiteY4" fmla="*/ 0 h 1646576"/>
                  <a:gd name="connsiteX5" fmla="*/ 694393 w 1645044"/>
                  <a:gd name="connsiteY5" fmla="*/ 1646576 h 164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5044" h="1646576">
                    <a:moveTo>
                      <a:pt x="694393" y="1646576"/>
                    </a:moveTo>
                    <a:lnTo>
                      <a:pt x="543870" y="1549232"/>
                    </a:lnTo>
                    <a:cubicBezTo>
                      <a:pt x="327407" y="1393122"/>
                      <a:pt x="150716" y="1199229"/>
                      <a:pt x="17671" y="982015"/>
                    </a:cubicBezTo>
                    <a:lnTo>
                      <a:pt x="0" y="949766"/>
                    </a:lnTo>
                    <a:lnTo>
                      <a:pt x="1645044" y="0"/>
                    </a:lnTo>
                    <a:lnTo>
                      <a:pt x="694393" y="164657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4A55BA5B-E772-4480-A8F8-DFE1B5C486AF}"/>
                  </a:ext>
                </a:extLst>
              </p:cNvPr>
              <p:cNvSpPr/>
              <p:nvPr/>
            </p:nvSpPr>
            <p:spPr>
              <a:xfrm rot="9000000">
                <a:off x="4697499" y="1667370"/>
                <a:ext cx="963241" cy="1912325"/>
              </a:xfrm>
              <a:custGeom>
                <a:avLst/>
                <a:gdLst>
                  <a:gd name="connsiteX0" fmla="*/ 0 w 963241"/>
                  <a:gd name="connsiteY0" fmla="*/ 1912325 h 1912325"/>
                  <a:gd name="connsiteX1" fmla="*/ 0 w 963241"/>
                  <a:gd name="connsiteY1" fmla="*/ 2311 h 1912325"/>
                  <a:gd name="connsiteX2" fmla="*/ 1334 w 963241"/>
                  <a:gd name="connsiteY2" fmla="*/ 0 h 1912325"/>
                  <a:gd name="connsiteX3" fmla="*/ 963241 w 963241"/>
                  <a:gd name="connsiteY3" fmla="*/ 1666072 h 1912325"/>
                  <a:gd name="connsiteX4" fmla="*/ 876116 w 963241"/>
                  <a:gd name="connsiteY4" fmla="*/ 1713812 h 1912325"/>
                  <a:gd name="connsiteX5" fmla="*/ 147553 w 963241"/>
                  <a:gd name="connsiteY5" fmla="*/ 1909030 h 1912325"/>
                  <a:gd name="connsiteX6" fmla="*/ 0 w 963241"/>
                  <a:gd name="connsiteY6" fmla="*/ 1912325 h 1912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3241" h="1912325">
                    <a:moveTo>
                      <a:pt x="0" y="1912325"/>
                    </a:moveTo>
                    <a:lnTo>
                      <a:pt x="0" y="2311"/>
                    </a:lnTo>
                    <a:lnTo>
                      <a:pt x="1334" y="0"/>
                    </a:lnTo>
                    <a:lnTo>
                      <a:pt x="963241" y="1666072"/>
                    </a:lnTo>
                    <a:lnTo>
                      <a:pt x="876116" y="1713812"/>
                    </a:lnTo>
                    <a:cubicBezTo>
                      <a:pt x="648145" y="1824792"/>
                      <a:pt x="400470" y="1891156"/>
                      <a:pt x="147553" y="1909030"/>
                    </a:cubicBezTo>
                    <a:lnTo>
                      <a:pt x="0" y="19123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725AE515-686A-429B-B4D1-CCBC12B14A9E}"/>
                  </a:ext>
                </a:extLst>
              </p:cNvPr>
              <p:cNvSpPr/>
              <p:nvPr/>
            </p:nvSpPr>
            <p:spPr>
              <a:xfrm rot="9000000">
                <a:off x="5799470" y="1858819"/>
                <a:ext cx="1887402" cy="945448"/>
              </a:xfrm>
              <a:custGeom>
                <a:avLst/>
                <a:gdLst>
                  <a:gd name="connsiteX0" fmla="*/ 249840 w 1887402"/>
                  <a:gd name="connsiteY0" fmla="*/ 945448 h 945448"/>
                  <a:gd name="connsiteX1" fmla="*/ 197947 w 1887402"/>
                  <a:gd name="connsiteY1" fmla="*/ 850744 h 945448"/>
                  <a:gd name="connsiteX2" fmla="*/ 2729 w 1887402"/>
                  <a:gd name="connsiteY2" fmla="*/ 122181 h 945448"/>
                  <a:gd name="connsiteX3" fmla="*/ 0 w 1887402"/>
                  <a:gd name="connsiteY3" fmla="*/ 0 h 945448"/>
                  <a:gd name="connsiteX4" fmla="*/ 1887402 w 1887402"/>
                  <a:gd name="connsiteY4" fmla="*/ 1 h 945448"/>
                  <a:gd name="connsiteX5" fmla="*/ 249840 w 1887402"/>
                  <a:gd name="connsiteY5" fmla="*/ 945448 h 945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402" h="945448">
                    <a:moveTo>
                      <a:pt x="249840" y="945448"/>
                    </a:moveTo>
                    <a:lnTo>
                      <a:pt x="197947" y="850744"/>
                    </a:lnTo>
                    <a:cubicBezTo>
                      <a:pt x="86967" y="622774"/>
                      <a:pt x="20603" y="375099"/>
                      <a:pt x="2729" y="122181"/>
                    </a:cubicBezTo>
                    <a:lnTo>
                      <a:pt x="0" y="0"/>
                    </a:lnTo>
                    <a:lnTo>
                      <a:pt x="1887402" y="1"/>
                    </a:lnTo>
                    <a:lnTo>
                      <a:pt x="249840" y="94544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FBABB896-D747-439F-837E-A213FBD761C8}"/>
                  </a:ext>
                </a:extLst>
              </p:cNvPr>
              <p:cNvSpPr/>
              <p:nvPr/>
            </p:nvSpPr>
            <p:spPr>
              <a:xfrm rot="9000000">
                <a:off x="4076464" y="2114381"/>
                <a:ext cx="1661542" cy="1657839"/>
              </a:xfrm>
              <a:custGeom>
                <a:avLst/>
                <a:gdLst>
                  <a:gd name="connsiteX0" fmla="*/ 957153 w 1661542"/>
                  <a:gd name="connsiteY0" fmla="*/ 1657839 h 1657839"/>
                  <a:gd name="connsiteX1" fmla="*/ 0 w 1661542"/>
                  <a:gd name="connsiteY1" fmla="*/ 0 h 1657839"/>
                  <a:gd name="connsiteX2" fmla="*/ 1661542 w 1661542"/>
                  <a:gd name="connsiteY2" fmla="*/ 959292 h 1657839"/>
                  <a:gd name="connsiteX3" fmla="*/ 1564198 w 1661542"/>
                  <a:gd name="connsiteY3" fmla="*/ 1109816 h 1657839"/>
                  <a:gd name="connsiteX4" fmla="*/ 996981 w 1661542"/>
                  <a:gd name="connsiteY4" fmla="*/ 1636015 h 1657839"/>
                  <a:gd name="connsiteX5" fmla="*/ 957153 w 1661542"/>
                  <a:gd name="connsiteY5" fmla="*/ 1657839 h 1657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1542" h="1657839">
                    <a:moveTo>
                      <a:pt x="957153" y="1657839"/>
                    </a:moveTo>
                    <a:lnTo>
                      <a:pt x="0" y="0"/>
                    </a:lnTo>
                    <a:lnTo>
                      <a:pt x="1661542" y="959292"/>
                    </a:lnTo>
                    <a:lnTo>
                      <a:pt x="1564198" y="1109816"/>
                    </a:lnTo>
                    <a:cubicBezTo>
                      <a:pt x="1408087" y="1326279"/>
                      <a:pt x="1214194" y="1502970"/>
                      <a:pt x="996981" y="1636015"/>
                    </a:cubicBezTo>
                    <a:lnTo>
                      <a:pt x="957153" y="1657839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6A52275D-49DD-4CE1-919B-EA433E219466}"/>
                  </a:ext>
                </a:extLst>
              </p:cNvPr>
              <p:cNvSpPr/>
              <p:nvPr/>
            </p:nvSpPr>
            <p:spPr>
              <a:xfrm rot="9000000">
                <a:off x="6305009" y="2714118"/>
                <a:ext cx="1875730" cy="936435"/>
              </a:xfrm>
              <a:custGeom>
                <a:avLst/>
                <a:gdLst>
                  <a:gd name="connsiteX0" fmla="*/ 503 w 1875730"/>
                  <a:gd name="connsiteY0" fmla="*/ 936435 h 936435"/>
                  <a:gd name="connsiteX1" fmla="*/ 0 w 1875730"/>
                  <a:gd name="connsiteY1" fmla="*/ 913889 h 936435"/>
                  <a:gd name="connsiteX2" fmla="*/ 172093 w 1875730"/>
                  <a:gd name="connsiteY2" fmla="*/ 159565 h 936435"/>
                  <a:gd name="connsiteX3" fmla="*/ 253778 w 1875730"/>
                  <a:gd name="connsiteY3" fmla="*/ 0 h 936435"/>
                  <a:gd name="connsiteX4" fmla="*/ 1875730 w 1875730"/>
                  <a:gd name="connsiteY4" fmla="*/ 936435 h 936435"/>
                  <a:gd name="connsiteX5" fmla="*/ 503 w 1875730"/>
                  <a:gd name="connsiteY5" fmla="*/ 936435 h 936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5730" h="936435">
                    <a:moveTo>
                      <a:pt x="503" y="936435"/>
                    </a:moveTo>
                    <a:lnTo>
                      <a:pt x="0" y="913889"/>
                    </a:lnTo>
                    <a:cubicBezTo>
                      <a:pt x="6614" y="659254"/>
                      <a:pt x="62686" y="402992"/>
                      <a:pt x="172093" y="159565"/>
                    </a:cubicBezTo>
                    <a:lnTo>
                      <a:pt x="253778" y="0"/>
                    </a:lnTo>
                    <a:lnTo>
                      <a:pt x="1875730" y="936435"/>
                    </a:lnTo>
                    <a:lnTo>
                      <a:pt x="503" y="93643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359A5F7D-3100-44CD-A1D7-E6E677B066F6}"/>
                  </a:ext>
                </a:extLst>
              </p:cNvPr>
              <p:cNvSpPr/>
              <p:nvPr/>
            </p:nvSpPr>
            <p:spPr>
              <a:xfrm rot="9000000">
                <a:off x="4013301" y="2879107"/>
                <a:ext cx="1902124" cy="951673"/>
              </a:xfrm>
              <a:custGeom>
                <a:avLst/>
                <a:gdLst>
                  <a:gd name="connsiteX0" fmla="*/ 1648346 w 1902124"/>
                  <a:gd name="connsiteY0" fmla="*/ 951673 h 951673"/>
                  <a:gd name="connsiteX1" fmla="*/ 0 w 1902124"/>
                  <a:gd name="connsiteY1" fmla="*/ 0 h 951673"/>
                  <a:gd name="connsiteX2" fmla="*/ 1901280 w 1902124"/>
                  <a:gd name="connsiteY2" fmla="*/ 0 h 951673"/>
                  <a:gd name="connsiteX3" fmla="*/ 1902124 w 1902124"/>
                  <a:gd name="connsiteY3" fmla="*/ 37786 h 951673"/>
                  <a:gd name="connsiteX4" fmla="*/ 1730031 w 1902124"/>
                  <a:gd name="connsiteY4" fmla="*/ 792109 h 951673"/>
                  <a:gd name="connsiteX5" fmla="*/ 1648346 w 1902124"/>
                  <a:gd name="connsiteY5" fmla="*/ 951673 h 95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2124" h="951673">
                    <a:moveTo>
                      <a:pt x="1648346" y="951673"/>
                    </a:moveTo>
                    <a:lnTo>
                      <a:pt x="0" y="0"/>
                    </a:lnTo>
                    <a:lnTo>
                      <a:pt x="1901280" y="0"/>
                    </a:lnTo>
                    <a:lnTo>
                      <a:pt x="1902124" y="37786"/>
                    </a:lnTo>
                    <a:cubicBezTo>
                      <a:pt x="1895510" y="292420"/>
                      <a:pt x="1839438" y="548682"/>
                      <a:pt x="1730031" y="792109"/>
                    </a:cubicBezTo>
                    <a:lnTo>
                      <a:pt x="1648346" y="95167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1F51D06B-63CA-476E-8F7C-714A91492850}"/>
                  </a:ext>
                </a:extLst>
              </p:cNvPr>
              <p:cNvSpPr/>
              <p:nvPr/>
            </p:nvSpPr>
            <p:spPr>
              <a:xfrm rot="9000000">
                <a:off x="5694547" y="3404722"/>
                <a:ext cx="977045" cy="1943012"/>
              </a:xfrm>
              <a:custGeom>
                <a:avLst/>
                <a:gdLst>
                  <a:gd name="connsiteX0" fmla="*/ 1765 w 977045"/>
                  <a:gd name="connsiteY0" fmla="*/ 1943012 h 1943012"/>
                  <a:gd name="connsiteX1" fmla="*/ 472 w 977045"/>
                  <a:gd name="connsiteY1" fmla="*/ 1942266 h 1943012"/>
                  <a:gd name="connsiteX2" fmla="*/ 0 w 977045"/>
                  <a:gd name="connsiteY2" fmla="*/ 1941448 h 1943012"/>
                  <a:gd name="connsiteX3" fmla="*/ 0 w 977045"/>
                  <a:gd name="connsiteY3" fmla="*/ 1411 h 1943012"/>
                  <a:gd name="connsiteX4" fmla="*/ 63157 w 977045"/>
                  <a:gd name="connsiteY4" fmla="*/ 0 h 1943012"/>
                  <a:gd name="connsiteX5" fmla="*/ 817481 w 977045"/>
                  <a:gd name="connsiteY5" fmla="*/ 172093 h 1943012"/>
                  <a:gd name="connsiteX6" fmla="*/ 977045 w 977045"/>
                  <a:gd name="connsiteY6" fmla="*/ 253778 h 1943012"/>
                  <a:gd name="connsiteX7" fmla="*/ 1765 w 977045"/>
                  <a:gd name="connsiteY7" fmla="*/ 1943012 h 1943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7045" h="1943012">
                    <a:moveTo>
                      <a:pt x="1765" y="1943012"/>
                    </a:moveTo>
                    <a:lnTo>
                      <a:pt x="472" y="1942266"/>
                    </a:lnTo>
                    <a:lnTo>
                      <a:pt x="0" y="1941448"/>
                    </a:lnTo>
                    <a:lnTo>
                      <a:pt x="0" y="1411"/>
                    </a:lnTo>
                    <a:lnTo>
                      <a:pt x="63157" y="0"/>
                    </a:lnTo>
                    <a:cubicBezTo>
                      <a:pt x="317792" y="6614"/>
                      <a:pt x="574054" y="62686"/>
                      <a:pt x="817481" y="172093"/>
                    </a:cubicBezTo>
                    <a:lnTo>
                      <a:pt x="977045" y="253778"/>
                    </a:lnTo>
                    <a:lnTo>
                      <a:pt x="1765" y="1943012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B9402556-599A-4AC4-805D-C62208D821F4}"/>
                  </a:ext>
                </a:extLst>
              </p:cNvPr>
              <p:cNvSpPr/>
              <p:nvPr/>
            </p:nvSpPr>
            <p:spPr>
              <a:xfrm rot="9000000">
                <a:off x="6507201" y="2781279"/>
                <a:ext cx="1608755" cy="1612713"/>
              </a:xfrm>
              <a:custGeom>
                <a:avLst/>
                <a:gdLst>
                  <a:gd name="connsiteX0" fmla="*/ 1608755 w 1608755"/>
                  <a:gd name="connsiteY0" fmla="*/ 1612713 h 1612713"/>
                  <a:gd name="connsiteX1" fmla="*/ 0 w 1608755"/>
                  <a:gd name="connsiteY1" fmla="*/ 683898 h 1612713"/>
                  <a:gd name="connsiteX2" fmla="*/ 97344 w 1608755"/>
                  <a:gd name="connsiteY2" fmla="*/ 533374 h 1612713"/>
                  <a:gd name="connsiteX3" fmla="*/ 664561 w 1608755"/>
                  <a:gd name="connsiteY3" fmla="*/ 7176 h 1612713"/>
                  <a:gd name="connsiteX4" fmla="*/ 677655 w 1608755"/>
                  <a:gd name="connsiteY4" fmla="*/ 0 h 1612713"/>
                  <a:gd name="connsiteX5" fmla="*/ 1608755 w 1608755"/>
                  <a:gd name="connsiteY5" fmla="*/ 1612713 h 161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08755" h="1612713">
                    <a:moveTo>
                      <a:pt x="1608755" y="1612713"/>
                    </a:moveTo>
                    <a:lnTo>
                      <a:pt x="0" y="683898"/>
                    </a:lnTo>
                    <a:lnTo>
                      <a:pt x="97344" y="533374"/>
                    </a:lnTo>
                    <a:cubicBezTo>
                      <a:pt x="253454" y="316912"/>
                      <a:pt x="447348" y="140221"/>
                      <a:pt x="664561" y="7176"/>
                    </a:cubicBezTo>
                    <a:lnTo>
                      <a:pt x="677655" y="0"/>
                    </a:lnTo>
                    <a:lnTo>
                      <a:pt x="1608755" y="1612713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FC0519B8-D642-4C02-99A2-3B3B2336066A}"/>
                  </a:ext>
                </a:extLst>
              </p:cNvPr>
              <p:cNvSpPr/>
              <p:nvPr/>
            </p:nvSpPr>
            <p:spPr>
              <a:xfrm rot="9000000">
                <a:off x="4512150" y="3746368"/>
                <a:ext cx="1887062" cy="941785"/>
              </a:xfrm>
              <a:custGeom>
                <a:avLst/>
                <a:gdLst>
                  <a:gd name="connsiteX0" fmla="*/ 0 w 1887062"/>
                  <a:gd name="connsiteY0" fmla="*/ 941785 h 941785"/>
                  <a:gd name="connsiteX1" fmla="*/ 1631219 w 1887062"/>
                  <a:gd name="connsiteY1" fmla="*/ 0 h 941785"/>
                  <a:gd name="connsiteX2" fmla="*/ 1689456 w 1887062"/>
                  <a:gd name="connsiteY2" fmla="*/ 106280 h 941785"/>
                  <a:gd name="connsiteX3" fmla="*/ 1884674 w 1887062"/>
                  <a:gd name="connsiteY3" fmla="*/ 834843 h 941785"/>
                  <a:gd name="connsiteX4" fmla="*/ 1887062 w 1887062"/>
                  <a:gd name="connsiteY4" fmla="*/ 941785 h 941785"/>
                  <a:gd name="connsiteX5" fmla="*/ 0 w 1887062"/>
                  <a:gd name="connsiteY5" fmla="*/ 941785 h 941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7062" h="941785">
                    <a:moveTo>
                      <a:pt x="0" y="941785"/>
                    </a:moveTo>
                    <a:lnTo>
                      <a:pt x="1631219" y="0"/>
                    </a:lnTo>
                    <a:lnTo>
                      <a:pt x="1689456" y="106280"/>
                    </a:lnTo>
                    <a:cubicBezTo>
                      <a:pt x="1800435" y="334251"/>
                      <a:pt x="1866799" y="581925"/>
                      <a:pt x="1884674" y="834843"/>
                    </a:cubicBezTo>
                    <a:lnTo>
                      <a:pt x="1887062" y="941785"/>
                    </a:lnTo>
                    <a:lnTo>
                      <a:pt x="0" y="941785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2F5F4EEC-25AA-40E1-967F-67B19811FC8F}"/>
                  </a:ext>
                </a:extLst>
              </p:cNvPr>
              <p:cNvSpPr/>
              <p:nvPr/>
            </p:nvSpPr>
            <p:spPr>
              <a:xfrm rot="9000000">
                <a:off x="6603420" y="2982108"/>
                <a:ext cx="923991" cy="1859828"/>
              </a:xfrm>
              <a:custGeom>
                <a:avLst/>
                <a:gdLst>
                  <a:gd name="connsiteX0" fmla="*/ 923991 w 923991"/>
                  <a:gd name="connsiteY0" fmla="*/ 1859828 h 1859828"/>
                  <a:gd name="connsiteX1" fmla="*/ 0 w 923991"/>
                  <a:gd name="connsiteY1" fmla="*/ 259428 h 1859828"/>
                  <a:gd name="connsiteX2" fmla="*/ 113859 w 923991"/>
                  <a:gd name="connsiteY2" fmla="*/ 197039 h 1859828"/>
                  <a:gd name="connsiteX3" fmla="*/ 842422 w 923991"/>
                  <a:gd name="connsiteY3" fmla="*/ 1821 h 1859828"/>
                  <a:gd name="connsiteX4" fmla="*/ 923991 w 923991"/>
                  <a:gd name="connsiteY4" fmla="*/ 0 h 1859828"/>
                  <a:gd name="connsiteX5" fmla="*/ 923991 w 923991"/>
                  <a:gd name="connsiteY5" fmla="*/ 1859828 h 18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991" h="1859828">
                    <a:moveTo>
                      <a:pt x="923991" y="1859828"/>
                    </a:moveTo>
                    <a:lnTo>
                      <a:pt x="0" y="259428"/>
                    </a:lnTo>
                    <a:lnTo>
                      <a:pt x="113859" y="197039"/>
                    </a:lnTo>
                    <a:cubicBezTo>
                      <a:pt x="341829" y="86060"/>
                      <a:pt x="589504" y="19696"/>
                      <a:pt x="842422" y="1821"/>
                    </a:cubicBezTo>
                    <a:lnTo>
                      <a:pt x="923991" y="0"/>
                    </a:lnTo>
                    <a:lnTo>
                      <a:pt x="923991" y="18598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87990840-F46F-47EE-852B-C2DFF256C684}"/>
                  </a:ext>
                </a:extLst>
              </p:cNvPr>
              <p:cNvSpPr/>
              <p:nvPr/>
            </p:nvSpPr>
            <p:spPr>
              <a:xfrm rot="9000000">
                <a:off x="4962453" y="3664757"/>
                <a:ext cx="1625505" cy="1623719"/>
              </a:xfrm>
              <a:custGeom>
                <a:avLst/>
                <a:gdLst>
                  <a:gd name="connsiteX0" fmla="*/ 0 w 1625505"/>
                  <a:gd name="connsiteY0" fmla="*/ 1623719 h 1623719"/>
                  <a:gd name="connsiteX1" fmla="*/ 937454 w 1625505"/>
                  <a:gd name="connsiteY1" fmla="*/ 0 h 1623719"/>
                  <a:gd name="connsiteX2" fmla="*/ 1087979 w 1625505"/>
                  <a:gd name="connsiteY2" fmla="*/ 97344 h 1623719"/>
                  <a:gd name="connsiteX3" fmla="*/ 1614177 w 1625505"/>
                  <a:gd name="connsiteY3" fmla="*/ 664561 h 1623719"/>
                  <a:gd name="connsiteX4" fmla="*/ 1625505 w 1625505"/>
                  <a:gd name="connsiteY4" fmla="*/ 685233 h 1623719"/>
                  <a:gd name="connsiteX5" fmla="*/ 0 w 1625505"/>
                  <a:gd name="connsiteY5" fmla="*/ 1623719 h 1623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5505" h="1623719">
                    <a:moveTo>
                      <a:pt x="0" y="1623719"/>
                    </a:moveTo>
                    <a:lnTo>
                      <a:pt x="937454" y="0"/>
                    </a:lnTo>
                    <a:lnTo>
                      <a:pt x="1087979" y="97344"/>
                    </a:lnTo>
                    <a:cubicBezTo>
                      <a:pt x="1304441" y="253455"/>
                      <a:pt x="1481132" y="447348"/>
                      <a:pt x="1614177" y="664561"/>
                    </a:cubicBezTo>
                    <a:lnTo>
                      <a:pt x="1625505" y="685233"/>
                    </a:lnTo>
                    <a:lnTo>
                      <a:pt x="0" y="162371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="" xmlns:a16="http://schemas.microsoft.com/office/drawing/2014/main" id="{0D80562B-AFBC-4CBC-B197-17E054EEAFF3}"/>
                  </a:ext>
                </a:extLst>
              </p:cNvPr>
              <p:cNvSpPr/>
              <p:nvPr/>
            </p:nvSpPr>
            <p:spPr>
              <a:xfrm>
                <a:off x="5844505" y="3012286"/>
                <a:ext cx="492092" cy="492090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42000">
                    <a:schemeClr val="accent4">
                      <a:lumMod val="75000"/>
                    </a:schemeClr>
                  </a:gs>
                  <a:gs pos="69000">
                    <a:srgbClr val="FFC000"/>
                  </a:gs>
                  <a:gs pos="100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2222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14" name="TextBox 213">
              <a:extLst>
                <a:ext uri="{FF2B5EF4-FFF2-40B4-BE49-F238E27FC236}">
                  <a16:creationId xmlns="" xmlns:a16="http://schemas.microsoft.com/office/drawing/2014/main" id="{5EEAB854-0CCD-4C1E-9032-347F1CA9D495}"/>
                </a:ext>
              </a:extLst>
            </p:cNvPr>
            <p:cNvSpPr txBox="1"/>
            <p:nvPr/>
          </p:nvSpPr>
          <p:spPr>
            <a:xfrm rot="18900000">
              <a:off x="6719438" y="1663867"/>
              <a:ext cx="8458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w Cen MT" panose="020B0602020104020603" pitchFamily="34" charset="0"/>
                </a:rPr>
                <a:t>500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="" xmlns:a16="http://schemas.microsoft.com/office/drawing/2014/main" id="{921B4200-05FF-4209-819E-213A6FEE04D0}"/>
                </a:ext>
              </a:extLst>
            </p:cNvPr>
            <p:cNvSpPr txBox="1"/>
            <p:nvPr/>
          </p:nvSpPr>
          <p:spPr>
            <a:xfrm rot="20826295">
              <a:off x="7158727" y="2503669"/>
              <a:ext cx="77502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w Cen MT" panose="020B0602020104020603" pitchFamily="34" charset="0"/>
                </a:rPr>
                <a:t>100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="" xmlns:a16="http://schemas.microsoft.com/office/drawing/2014/main" id="{AA9586FF-1F81-453B-8F4B-FCCF91164235}"/>
                </a:ext>
              </a:extLst>
            </p:cNvPr>
            <p:cNvSpPr txBox="1"/>
            <p:nvPr/>
          </p:nvSpPr>
          <p:spPr>
            <a:xfrm rot="823021">
              <a:off x="6573028" y="3237238"/>
              <a:ext cx="15218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solidFill>
                    <a:schemeClr val="bg1"/>
                  </a:solidFill>
                  <a:latin typeface="Tw Cen MT" panose="020B0602020104020603" pitchFamily="34" charset="0"/>
                </a:rPr>
                <a:t>MẤT ĐIỂM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="" xmlns:a16="http://schemas.microsoft.com/office/drawing/2014/main" id="{8555EC59-E377-4A3D-B2C1-D3DE8DBB9D42}"/>
                </a:ext>
              </a:extLst>
            </p:cNvPr>
            <p:cNvSpPr txBox="1"/>
            <p:nvPr/>
          </p:nvSpPr>
          <p:spPr>
            <a:xfrm rot="2685929">
              <a:off x="6658686" y="3646280"/>
              <a:ext cx="726141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w Cen MT" panose="020B0602020104020603" pitchFamily="34" charset="0"/>
                </a:rPr>
                <a:t>200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="" xmlns:a16="http://schemas.microsoft.com/office/drawing/2014/main" id="{A1DE6665-41B3-48E4-8F71-44A9EC985B40}"/>
                </a:ext>
              </a:extLst>
            </p:cNvPr>
            <p:cNvSpPr txBox="1"/>
            <p:nvPr/>
          </p:nvSpPr>
          <p:spPr>
            <a:xfrm rot="4655925">
              <a:off x="5602274" y="4090757"/>
              <a:ext cx="13790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solidFill>
                    <a:schemeClr val="bg1"/>
                  </a:solidFill>
                  <a:latin typeface="Tw Cen MT" panose="020B0602020104020603" pitchFamily="34" charset="0"/>
                </a:rPr>
                <a:t>CHIA ĐÔI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="" xmlns:a16="http://schemas.microsoft.com/office/drawing/2014/main" id="{DA116507-5667-47E3-8962-74F96C789769}"/>
                </a:ext>
              </a:extLst>
            </p:cNvPr>
            <p:cNvSpPr txBox="1"/>
            <p:nvPr/>
          </p:nvSpPr>
          <p:spPr>
            <a:xfrm rot="6267848">
              <a:off x="5253826" y="4029210"/>
              <a:ext cx="74159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w Cen MT" panose="020B0602020104020603" pitchFamily="34" charset="0"/>
                </a:rPr>
                <a:t>400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="" xmlns:a16="http://schemas.microsoft.com/office/drawing/2014/main" id="{54D54EEF-0762-4D28-9359-0092FD6079CF}"/>
                </a:ext>
              </a:extLst>
            </p:cNvPr>
            <p:cNvSpPr txBox="1"/>
            <p:nvPr/>
          </p:nvSpPr>
          <p:spPr>
            <a:xfrm rot="8314163">
              <a:off x="4190536" y="3872918"/>
              <a:ext cx="16296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solidFill>
                    <a:schemeClr val="bg1"/>
                  </a:solidFill>
                  <a:latin typeface="Tw Cen MT" panose="020B0602020104020603" pitchFamily="34" charset="0"/>
                </a:rPr>
                <a:t>MAY MẮN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1502DFEF-8656-47F4-AB6B-CC45F49B75DE}"/>
                </a:ext>
              </a:extLst>
            </p:cNvPr>
            <p:cNvSpPr txBox="1"/>
            <p:nvPr/>
          </p:nvSpPr>
          <p:spPr>
            <a:xfrm rot="10207448">
              <a:off x="4047064" y="3347549"/>
              <a:ext cx="75815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w Cen MT" panose="020B0602020104020603" pitchFamily="34" charset="0"/>
                </a:rPr>
                <a:t>700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="" xmlns:a16="http://schemas.microsoft.com/office/drawing/2014/main" id="{E6562E2C-5D0D-440D-BD78-984225C148B5}"/>
                </a:ext>
              </a:extLst>
            </p:cNvPr>
            <p:cNvSpPr txBox="1"/>
            <p:nvPr/>
          </p:nvSpPr>
          <p:spPr>
            <a:xfrm rot="11499479">
              <a:off x="3808832" y="2346337"/>
              <a:ext cx="15592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solidFill>
                    <a:schemeClr val="bg1"/>
                  </a:solidFill>
                  <a:latin typeface="Tw Cen MT" panose="020B0602020104020603" pitchFamily="34" charset="0"/>
                </a:rPr>
                <a:t>MẤT LƯỢT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="" xmlns:a16="http://schemas.microsoft.com/office/drawing/2014/main" id="{07AE0122-31B5-4F4A-BC71-E7DDE4F0FCF2}"/>
                </a:ext>
              </a:extLst>
            </p:cNvPr>
            <p:cNvSpPr txBox="1"/>
            <p:nvPr/>
          </p:nvSpPr>
          <p:spPr>
            <a:xfrm rot="13358356">
              <a:off x="4445999" y="1715224"/>
              <a:ext cx="79020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w Cen MT" panose="020B0602020104020603" pitchFamily="34" charset="0"/>
                </a:rPr>
                <a:t>300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="" xmlns:a16="http://schemas.microsoft.com/office/drawing/2014/main" id="{069D7A7F-B543-4887-97C7-CED46D7E945A}"/>
                </a:ext>
              </a:extLst>
            </p:cNvPr>
            <p:cNvSpPr txBox="1"/>
            <p:nvPr/>
          </p:nvSpPr>
          <p:spPr>
            <a:xfrm rot="15311981">
              <a:off x="5238082" y="1413175"/>
              <a:ext cx="78862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Tw Cen MT" panose="020B0602020104020603" pitchFamily="34" charset="0"/>
                </a:rPr>
                <a:t>900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="" xmlns:a16="http://schemas.microsoft.com/office/drawing/2014/main" id="{1446158D-8E1C-4F9E-B352-E831FF6B96DE}"/>
                </a:ext>
              </a:extLst>
            </p:cNvPr>
            <p:cNvSpPr txBox="1"/>
            <p:nvPr/>
          </p:nvSpPr>
          <p:spPr>
            <a:xfrm rot="17000997">
              <a:off x="5636718" y="1492232"/>
              <a:ext cx="137902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solidFill>
                    <a:schemeClr val="bg1"/>
                  </a:solidFill>
                  <a:latin typeface="Tw Cen MT" panose="020B0602020104020603" pitchFamily="34" charset="0"/>
                </a:rPr>
                <a:t>GẤP ĐÔI</a:t>
              </a:r>
            </a:p>
          </p:txBody>
        </p:sp>
      </p:grpSp>
      <p:sp>
        <p:nvSpPr>
          <p:cNvPr id="228" name="Freeform: Shape 227">
            <a:extLst>
              <a:ext uri="{FF2B5EF4-FFF2-40B4-BE49-F238E27FC236}">
                <a16:creationId xmlns="" xmlns:a16="http://schemas.microsoft.com/office/drawing/2014/main" id="{659C230E-3E02-4EC2-AF3A-D1C8C10DFB24}"/>
              </a:ext>
            </a:extLst>
          </p:cNvPr>
          <p:cNvSpPr/>
          <p:nvPr/>
        </p:nvSpPr>
        <p:spPr>
          <a:xfrm rot="10800000">
            <a:off x="4463038" y="4603438"/>
            <a:ext cx="117107" cy="583199"/>
          </a:xfrm>
          <a:custGeom>
            <a:avLst/>
            <a:gdLst>
              <a:gd name="connsiteX0" fmla="*/ 0 w 156142"/>
              <a:gd name="connsiteY0" fmla="*/ 0 h 885825"/>
              <a:gd name="connsiteX1" fmla="*/ 156142 w 156142"/>
              <a:gd name="connsiteY1" fmla="*/ 0 h 885825"/>
              <a:gd name="connsiteX2" fmla="*/ 156142 w 156142"/>
              <a:gd name="connsiteY2" fmla="*/ 738672 h 885825"/>
              <a:gd name="connsiteX3" fmla="*/ 78071 w 156142"/>
              <a:gd name="connsiteY3" fmla="*/ 885825 h 885825"/>
              <a:gd name="connsiteX4" fmla="*/ 0 w 156142"/>
              <a:gd name="connsiteY4" fmla="*/ 738672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42" h="885825">
                <a:moveTo>
                  <a:pt x="0" y="0"/>
                </a:moveTo>
                <a:lnTo>
                  <a:pt x="156142" y="0"/>
                </a:lnTo>
                <a:lnTo>
                  <a:pt x="156142" y="738672"/>
                </a:lnTo>
                <a:lnTo>
                  <a:pt x="78071" y="885825"/>
                </a:lnTo>
                <a:lnTo>
                  <a:pt x="0" y="738672"/>
                </a:ln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42000">
                <a:schemeClr val="accent4">
                  <a:lumMod val="75000"/>
                </a:schemeClr>
              </a:gs>
              <a:gs pos="69000">
                <a:srgbClr val="FFC000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7" name="Oval 236">
            <a:extLst>
              <a:ext uri="{FF2B5EF4-FFF2-40B4-BE49-F238E27FC236}">
                <a16:creationId xmlns="" xmlns:a16="http://schemas.microsoft.com/office/drawing/2014/main" id="{4EFF3A6F-2940-4811-B21D-81C9E8F35B7D}"/>
              </a:ext>
            </a:extLst>
          </p:cNvPr>
          <p:cNvSpPr/>
          <p:nvPr/>
        </p:nvSpPr>
        <p:spPr>
          <a:xfrm>
            <a:off x="4437950" y="5086151"/>
            <a:ext cx="165459" cy="16545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17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4012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</p:childTnLst>
        </p:cTn>
      </p:par>
    </p:tnLst>
    <p:bldLst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8783"/>
              </p:ext>
            </p:extLst>
          </p:nvPr>
        </p:nvGraphicFramePr>
        <p:xfrm>
          <a:off x="2147415" y="4572000"/>
          <a:ext cx="6989761" cy="19647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722561"/>
                <a:gridCol w="1447800"/>
                <a:gridCol w="14478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Đỏ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Xanh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Vàng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Số lần (k)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Tỉ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</a:rPr>
                        <a:t>(        )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711168"/>
              </p:ext>
            </p:extLst>
          </p:nvPr>
        </p:nvGraphicFramePr>
        <p:xfrm>
          <a:off x="3200400" y="5486400"/>
          <a:ext cx="5318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531834" imgH="958612" progId="Equation.DSMT4">
                  <p:embed/>
                </p:oleObj>
              </mc:Choice>
              <mc:Fallback>
                <p:oleObj name="Equation" r:id="rId3" imgW="531834" imgH="95861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5486400"/>
                        <a:ext cx="531813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57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1219200"/>
            <a:ext cx="8077200" cy="2819400"/>
          </a:xfrm>
          <a:prstGeom prst="roundRect">
            <a:avLst/>
          </a:prstGeom>
          <a:solidFill>
            <a:srgbClr val="FCF98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số                                                          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là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suất thực nghiệm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sự kiện 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 tên chỉ vào ô màu vàng</a:t>
            </a:r>
            <a:r>
              <a:rPr lang="en-US" sz="280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470476"/>
              </p:ext>
            </p:extLst>
          </p:nvPr>
        </p:nvGraphicFramePr>
        <p:xfrm>
          <a:off x="1600200" y="1447800"/>
          <a:ext cx="5092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4" imgW="5092560" imgH="914400" progId="Equation.DSMT4">
                  <p:embed/>
                </p:oleObj>
              </mc:Choice>
              <mc:Fallback>
                <p:oleObj name="Equation" r:id="rId4" imgW="50925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1447800"/>
                        <a:ext cx="5092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2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990600"/>
            <a:ext cx="6705600" cy="57912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5334000" y="0"/>
            <a:ext cx="3822510" cy="3048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suất thực nghiệm sự kiện tung đồng xu mặt xấp là bao nhiêu?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277939"/>
            <a:ext cx="9144000" cy="58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</TotalTime>
  <Words>268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Tw Cen MT</vt:lpstr>
      <vt:lpstr>Office Theme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126</cp:revision>
  <dcterms:created xsi:type="dcterms:W3CDTF">2021-01-25T00:54:03Z</dcterms:created>
  <dcterms:modified xsi:type="dcterms:W3CDTF">2023-06-13T06:58:37Z</dcterms:modified>
</cp:coreProperties>
</file>