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27"/>
  </p:notesMasterIdLst>
  <p:sldIdLst>
    <p:sldId id="345" r:id="rId2"/>
    <p:sldId id="264" r:id="rId3"/>
    <p:sldId id="267" r:id="rId4"/>
    <p:sldId id="268" r:id="rId5"/>
    <p:sldId id="269" r:id="rId6"/>
    <p:sldId id="347" r:id="rId7"/>
    <p:sldId id="362" r:id="rId8"/>
    <p:sldId id="364" r:id="rId9"/>
    <p:sldId id="326" r:id="rId10"/>
    <p:sldId id="324" r:id="rId11"/>
    <p:sldId id="327" r:id="rId12"/>
    <p:sldId id="348" r:id="rId13"/>
    <p:sldId id="360" r:id="rId14"/>
    <p:sldId id="332" r:id="rId15"/>
    <p:sldId id="363" r:id="rId16"/>
    <p:sldId id="358" r:id="rId17"/>
    <p:sldId id="336" r:id="rId18"/>
    <p:sldId id="335" r:id="rId19"/>
    <p:sldId id="322" r:id="rId20"/>
    <p:sldId id="337" r:id="rId21"/>
    <p:sldId id="338" r:id="rId22"/>
    <p:sldId id="349" r:id="rId23"/>
    <p:sldId id="355" r:id="rId24"/>
    <p:sldId id="366" r:id="rId25"/>
    <p:sldId id="365" r:id="rId26"/>
  </p:sldIdLst>
  <p:sldSz cx="12192000" cy="6858000"/>
  <p:notesSz cx="6858000" cy="9144000"/>
  <p:defaultTextStyle>
    <a:defPPr>
      <a:defRPr lang="en-US"/>
    </a:defPPr>
    <a:lvl1pPr marL="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7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5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0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82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5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91" algn="l" defTabSz="91415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77A9"/>
    <a:srgbClr val="9DD2B6"/>
    <a:srgbClr val="2A11DF"/>
    <a:srgbClr val="FF7B00"/>
    <a:srgbClr val="006600"/>
    <a:srgbClr val="009900"/>
    <a:srgbClr val="092442"/>
    <a:srgbClr val="F7C433"/>
    <a:srgbClr val="EF8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9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871ED-0D9B-4498-A852-E7AAF77EF687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1B57D6-E334-41FB-A2E6-0528E963B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9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1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0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01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82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50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1" algn="l" defTabSz="9141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51AC683D-5348-44A2-BC6E-2EFB75D50E72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fld id="{5EB0CCB7-850C-43A8-8B6F-371A09699E8D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4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777D2-4C64-446F-A2B3-29830354B2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65161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82EF-62EA-4CDB-B581-4F2D54F56D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727936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432A-4AC4-4593-BB5F-F066377C96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62569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45336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t="18492" r="5573" b="1436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282192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8888" y="2165137"/>
            <a:ext cx="13208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58888" y="4146337"/>
            <a:ext cx="13208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任意多边形: 形状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4113" y="2165137"/>
            <a:ext cx="13208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4113" y="4146337"/>
            <a:ext cx="1320800" cy="1320800"/>
          </a:xfrm>
          <a:custGeom>
            <a:avLst/>
            <a:gdLst>
              <a:gd name="connsiteX0" fmla="*/ 660400 w 1320800"/>
              <a:gd name="connsiteY0" fmla="*/ 0 h 1320800"/>
              <a:gd name="connsiteX1" fmla="*/ 1320800 w 1320800"/>
              <a:gd name="connsiteY1" fmla="*/ 660400 h 1320800"/>
              <a:gd name="connsiteX2" fmla="*/ 660400 w 1320800"/>
              <a:gd name="connsiteY2" fmla="*/ 1320800 h 1320800"/>
              <a:gd name="connsiteX3" fmla="*/ 0 w 1320800"/>
              <a:gd name="connsiteY3" fmla="*/ 660400 h 1320800"/>
              <a:gd name="connsiteX4" fmla="*/ 660400 w 1320800"/>
              <a:gd name="connsiteY4" fmla="*/ 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0800" h="1320800">
                <a:moveTo>
                  <a:pt x="660400" y="0"/>
                </a:moveTo>
                <a:cubicBezTo>
                  <a:pt x="1025129" y="0"/>
                  <a:pt x="1320800" y="295671"/>
                  <a:pt x="1320800" y="660400"/>
                </a:cubicBezTo>
                <a:cubicBezTo>
                  <a:pt x="1320800" y="1025129"/>
                  <a:pt x="1025129" y="1320800"/>
                  <a:pt x="660400" y="1320800"/>
                </a:cubicBezTo>
                <a:cubicBezTo>
                  <a:pt x="295671" y="1320800"/>
                  <a:pt x="0" y="1025129"/>
                  <a:pt x="0" y="660400"/>
                </a:cubicBezTo>
                <a:cubicBezTo>
                  <a:pt x="0" y="295671"/>
                  <a:pt x="295671" y="0"/>
                  <a:pt x="660400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60783081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17407" y="3211535"/>
            <a:ext cx="1147916" cy="1147916"/>
          </a:xfrm>
          <a:custGeom>
            <a:avLst/>
            <a:gdLst>
              <a:gd name="connsiteX0" fmla="*/ 573958 w 1147916"/>
              <a:gd name="connsiteY0" fmla="*/ 0 h 1147916"/>
              <a:gd name="connsiteX1" fmla="*/ 1147916 w 1147916"/>
              <a:gd name="connsiteY1" fmla="*/ 573958 h 1147916"/>
              <a:gd name="connsiteX2" fmla="*/ 573958 w 1147916"/>
              <a:gd name="connsiteY2" fmla="*/ 1147916 h 1147916"/>
              <a:gd name="connsiteX3" fmla="*/ 0 w 1147916"/>
              <a:gd name="connsiteY3" fmla="*/ 573958 h 1147916"/>
              <a:gd name="connsiteX4" fmla="*/ 573958 w 1147916"/>
              <a:gd name="connsiteY4" fmla="*/ 0 h 114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916" h="1147916">
                <a:moveTo>
                  <a:pt x="573958" y="0"/>
                </a:moveTo>
                <a:cubicBezTo>
                  <a:pt x="890946" y="0"/>
                  <a:pt x="1147916" y="256970"/>
                  <a:pt x="1147916" y="573958"/>
                </a:cubicBezTo>
                <a:cubicBezTo>
                  <a:pt x="1147916" y="890946"/>
                  <a:pt x="890946" y="1147916"/>
                  <a:pt x="573958" y="1147916"/>
                </a:cubicBezTo>
                <a:cubicBezTo>
                  <a:pt x="256970" y="1147916"/>
                  <a:pt x="0" y="890946"/>
                  <a:pt x="0" y="573958"/>
                </a:cubicBezTo>
                <a:cubicBezTo>
                  <a:pt x="0" y="256970"/>
                  <a:pt x="256970" y="0"/>
                  <a:pt x="57395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innerShdw blurRad="635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>
            <a:lvl1pPr>
              <a:defRPr lang="zh-CN" altLang="en-US" sz="2700">
                <a:solidFill>
                  <a:srgbClr val="FFFFFF"/>
                </a:solidFill>
              </a:defRPr>
            </a:lvl1pPr>
          </a:lstStyle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77497199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6413" y="1612505"/>
            <a:ext cx="3976688" cy="1734395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任意多边形: 形状 8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6413" y="4006081"/>
            <a:ext cx="3976688" cy="1734395"/>
          </a:xfrm>
          <a:custGeom>
            <a:avLst/>
            <a:gdLst>
              <a:gd name="connsiteX0" fmla="*/ 112857 w 3976688"/>
              <a:gd name="connsiteY0" fmla="*/ 0 h 1734395"/>
              <a:gd name="connsiteX1" fmla="*/ 3863831 w 3976688"/>
              <a:gd name="connsiteY1" fmla="*/ 0 h 1734395"/>
              <a:gd name="connsiteX2" fmla="*/ 3976688 w 3976688"/>
              <a:gd name="connsiteY2" fmla="*/ 112857 h 1734395"/>
              <a:gd name="connsiteX3" fmla="*/ 3976688 w 3976688"/>
              <a:gd name="connsiteY3" fmla="*/ 1621538 h 1734395"/>
              <a:gd name="connsiteX4" fmla="*/ 3863831 w 3976688"/>
              <a:gd name="connsiteY4" fmla="*/ 1734395 h 1734395"/>
              <a:gd name="connsiteX5" fmla="*/ 112857 w 3976688"/>
              <a:gd name="connsiteY5" fmla="*/ 1734395 h 1734395"/>
              <a:gd name="connsiteX6" fmla="*/ 0 w 3976688"/>
              <a:gd name="connsiteY6" fmla="*/ 1621538 h 1734395"/>
              <a:gd name="connsiteX7" fmla="*/ 0 w 3976688"/>
              <a:gd name="connsiteY7" fmla="*/ 112857 h 1734395"/>
              <a:gd name="connsiteX8" fmla="*/ 112857 w 3976688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6688" h="1734395">
                <a:moveTo>
                  <a:pt x="112857" y="0"/>
                </a:moveTo>
                <a:lnTo>
                  <a:pt x="3863831" y="0"/>
                </a:lnTo>
                <a:cubicBezTo>
                  <a:pt x="3926160" y="0"/>
                  <a:pt x="3976688" y="50528"/>
                  <a:pt x="3976688" y="112857"/>
                </a:cubicBezTo>
                <a:lnTo>
                  <a:pt x="3976688" y="1621538"/>
                </a:lnTo>
                <a:cubicBezTo>
                  <a:pt x="3976688" y="1683867"/>
                  <a:pt x="3926160" y="1734395"/>
                  <a:pt x="3863831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06169861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191112" y="2671411"/>
            <a:ext cx="2084549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11032" y="4018640"/>
            <a:ext cx="2084549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8" name="任意多边形: 形状 1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53728" y="4067024"/>
            <a:ext cx="2084549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5268" y="2671411"/>
            <a:ext cx="2084549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7" name="任意多边形: 形状 16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96424" y="4067024"/>
            <a:ext cx="2084549" cy="1529237"/>
          </a:xfrm>
          <a:custGeom>
            <a:avLst/>
            <a:gdLst>
              <a:gd name="connsiteX0" fmla="*/ 0 w 2084549"/>
              <a:gd name="connsiteY0" fmla="*/ 0 h 1529237"/>
              <a:gd name="connsiteX1" fmla="*/ 2084549 w 2084549"/>
              <a:gd name="connsiteY1" fmla="*/ 0 h 1529237"/>
              <a:gd name="connsiteX2" fmla="*/ 2084549 w 2084549"/>
              <a:gd name="connsiteY2" fmla="*/ 1529237 h 1529237"/>
              <a:gd name="connsiteX3" fmla="*/ 0 w 2084549"/>
              <a:gd name="connsiteY3" fmla="*/ 1529237 h 152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4549" h="1529237">
                <a:moveTo>
                  <a:pt x="0" y="0"/>
                </a:moveTo>
                <a:lnTo>
                  <a:pt x="2084549" y="0"/>
                </a:lnTo>
                <a:lnTo>
                  <a:pt x="2084549" y="1529237"/>
                </a:lnTo>
                <a:lnTo>
                  <a:pt x="0" y="1529237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64798195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74763" y="1812157"/>
            <a:ext cx="1441732" cy="1441731"/>
          </a:xfrm>
          <a:custGeom>
            <a:avLst/>
            <a:gdLst>
              <a:gd name="connsiteX0" fmla="*/ 720866 w 1441732"/>
              <a:gd name="connsiteY0" fmla="*/ 0 h 1441730"/>
              <a:gd name="connsiteX1" fmla="*/ 1441732 w 1441732"/>
              <a:gd name="connsiteY1" fmla="*/ 720865 h 1441730"/>
              <a:gd name="connsiteX2" fmla="*/ 720866 w 1441732"/>
              <a:gd name="connsiteY2" fmla="*/ 1441730 h 1441730"/>
              <a:gd name="connsiteX3" fmla="*/ 0 w 1441732"/>
              <a:gd name="connsiteY3" fmla="*/ 720865 h 1441730"/>
              <a:gd name="connsiteX4" fmla="*/ 720866 w 1441732"/>
              <a:gd name="connsiteY4" fmla="*/ 0 h 14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1732" h="1441730">
                <a:moveTo>
                  <a:pt x="720866" y="0"/>
                </a:moveTo>
                <a:cubicBezTo>
                  <a:pt x="1118989" y="0"/>
                  <a:pt x="1441732" y="322742"/>
                  <a:pt x="1441732" y="720865"/>
                </a:cubicBezTo>
                <a:cubicBezTo>
                  <a:pt x="1441732" y="1118988"/>
                  <a:pt x="1118989" y="1441730"/>
                  <a:pt x="720866" y="1441730"/>
                </a:cubicBezTo>
                <a:cubicBezTo>
                  <a:pt x="322743" y="1441730"/>
                  <a:pt x="0" y="1118988"/>
                  <a:pt x="0" y="720865"/>
                </a:cubicBezTo>
                <a:cubicBezTo>
                  <a:pt x="0" y="322742"/>
                  <a:pt x="322743" y="0"/>
                  <a:pt x="720866" y="0"/>
                </a:cubicBezTo>
                <a:close/>
              </a:path>
            </a:pathLst>
          </a:cu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3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0" bIns="0" anchor="ctr">
            <a:normAutofit/>
          </a:bodyPr>
          <a:lstStyle>
            <a:lvl1pPr>
              <a:defRPr lang="zh-CN" altLang="en-US" sz="2100" kern="0">
                <a:solidFill>
                  <a:srgbClr val="F9F9F9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19251" y="2652455"/>
            <a:ext cx="2164656" cy="2164656"/>
          </a:xfrm>
          <a:custGeom>
            <a:avLst/>
            <a:gdLst>
              <a:gd name="connsiteX0" fmla="*/ 1082328 w 2164656"/>
              <a:gd name="connsiteY0" fmla="*/ 0 h 2164656"/>
              <a:gd name="connsiteX1" fmla="*/ 2164656 w 2164656"/>
              <a:gd name="connsiteY1" fmla="*/ 1082328 h 2164656"/>
              <a:gd name="connsiteX2" fmla="*/ 1082328 w 2164656"/>
              <a:gd name="connsiteY2" fmla="*/ 2164656 h 2164656"/>
              <a:gd name="connsiteX3" fmla="*/ 0 w 2164656"/>
              <a:gd name="connsiteY3" fmla="*/ 1082328 h 2164656"/>
              <a:gd name="connsiteX4" fmla="*/ 1082328 w 2164656"/>
              <a:gd name="connsiteY4" fmla="*/ 0 h 216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4656" h="2164656">
                <a:moveTo>
                  <a:pt x="1082328" y="0"/>
                </a:moveTo>
                <a:cubicBezTo>
                  <a:pt x="1680081" y="0"/>
                  <a:pt x="2164656" y="484575"/>
                  <a:pt x="2164656" y="1082328"/>
                </a:cubicBezTo>
                <a:cubicBezTo>
                  <a:pt x="2164656" y="1680081"/>
                  <a:pt x="1680081" y="2164656"/>
                  <a:pt x="1082328" y="2164656"/>
                </a:cubicBezTo>
                <a:cubicBezTo>
                  <a:pt x="484575" y="2164656"/>
                  <a:pt x="0" y="1680081"/>
                  <a:pt x="0" y="1082328"/>
                </a:cubicBezTo>
                <a:cubicBezTo>
                  <a:pt x="0" y="484575"/>
                  <a:pt x="484575" y="0"/>
                  <a:pt x="1082328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txBody>
          <a:bodyPr lIns="0" tIns="0" rIns="287735" bIns="0" anchor="ctr">
            <a:normAutofit/>
          </a:bodyPr>
          <a:lstStyle>
            <a:lvl1pPr>
              <a:defRPr lang="zh-CN" altLang="en-US" sz="2400" kern="0">
                <a:solidFill>
                  <a:srgbClr val="F9F9F9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15" name="任意多边形: 形状 1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7565" y="2655802"/>
            <a:ext cx="2926715" cy="2926715"/>
          </a:xfrm>
          <a:custGeom>
            <a:avLst/>
            <a:gdLst>
              <a:gd name="connsiteX0" fmla="*/ 1463357 w 2926714"/>
              <a:gd name="connsiteY0" fmla="*/ 0 h 2926714"/>
              <a:gd name="connsiteX1" fmla="*/ 2926714 w 2926714"/>
              <a:gd name="connsiteY1" fmla="*/ 1463357 h 2926714"/>
              <a:gd name="connsiteX2" fmla="*/ 1463357 w 2926714"/>
              <a:gd name="connsiteY2" fmla="*/ 2926714 h 2926714"/>
              <a:gd name="connsiteX3" fmla="*/ 0 w 2926714"/>
              <a:gd name="connsiteY3" fmla="*/ 1463357 h 2926714"/>
              <a:gd name="connsiteX4" fmla="*/ 1463357 w 2926714"/>
              <a:gd name="connsiteY4" fmla="*/ 0 h 292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714" h="2926714">
                <a:moveTo>
                  <a:pt x="1463357" y="0"/>
                </a:moveTo>
                <a:cubicBezTo>
                  <a:pt x="2271547" y="0"/>
                  <a:pt x="2926714" y="655167"/>
                  <a:pt x="2926714" y="1463357"/>
                </a:cubicBezTo>
                <a:cubicBezTo>
                  <a:pt x="2926714" y="2271547"/>
                  <a:pt x="2271547" y="2926714"/>
                  <a:pt x="1463357" y="2926714"/>
                </a:cubicBezTo>
                <a:cubicBezTo>
                  <a:pt x="655167" y="2926714"/>
                  <a:pt x="0" y="2271547"/>
                  <a:pt x="0" y="1463357"/>
                </a:cubicBezTo>
                <a:cubicBezTo>
                  <a:pt x="0" y="655167"/>
                  <a:pt x="655167" y="0"/>
                  <a:pt x="1463357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165100" dir="13500000" algn="br" rotWithShape="0">
              <a:schemeClr val="accent1">
                <a:lumMod val="60000"/>
                <a:lumOff val="40000"/>
                <a:alpha val="40000"/>
              </a:schemeClr>
            </a:outerShdw>
          </a:effectLst>
        </p:spPr>
        <p:txBody>
          <a:bodyPr lIns="0" tIns="239787" rIns="0" bIns="0" anchor="ctr">
            <a:normAutofit/>
          </a:bodyPr>
          <a:lstStyle>
            <a:lvl1pPr>
              <a:defRPr lang="zh-CN" altLang="en-US" sz="2400" kern="0">
                <a:solidFill>
                  <a:srgbClr val="F9F9F9"/>
                </a:solidFill>
              </a:defRPr>
            </a:lvl1pPr>
          </a:lstStyle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2316539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48153" y="2035625"/>
            <a:ext cx="1130419" cy="1128601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32484" y="2035625"/>
            <a:ext cx="1130419" cy="1128601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32484" y="4414593"/>
            <a:ext cx="1130419" cy="1128601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8153" y="4414593"/>
            <a:ext cx="1130419" cy="1128601"/>
          </a:xfrm>
          <a:custGeom>
            <a:avLst/>
            <a:gdLst>
              <a:gd name="connsiteX0" fmla="*/ 565209 w 1130418"/>
              <a:gd name="connsiteY0" fmla="*/ 0 h 1128600"/>
              <a:gd name="connsiteX1" fmla="*/ 1130418 w 1130418"/>
              <a:gd name="connsiteY1" fmla="*/ 564300 h 1128600"/>
              <a:gd name="connsiteX2" fmla="*/ 565209 w 1130418"/>
              <a:gd name="connsiteY2" fmla="*/ 1128600 h 1128600"/>
              <a:gd name="connsiteX3" fmla="*/ 0 w 1130418"/>
              <a:gd name="connsiteY3" fmla="*/ 564300 h 1128600"/>
              <a:gd name="connsiteX4" fmla="*/ 565209 w 1130418"/>
              <a:gd name="connsiteY4" fmla="*/ 0 h 11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0418" h="1128600">
                <a:moveTo>
                  <a:pt x="565209" y="0"/>
                </a:moveTo>
                <a:cubicBezTo>
                  <a:pt x="877365" y="0"/>
                  <a:pt x="1130418" y="252646"/>
                  <a:pt x="1130418" y="564300"/>
                </a:cubicBezTo>
                <a:cubicBezTo>
                  <a:pt x="1130418" y="875954"/>
                  <a:pt x="877365" y="1128600"/>
                  <a:pt x="565209" y="1128600"/>
                </a:cubicBezTo>
                <a:cubicBezTo>
                  <a:pt x="253053" y="1128600"/>
                  <a:pt x="0" y="875954"/>
                  <a:pt x="0" y="564300"/>
                </a:cubicBezTo>
                <a:cubicBezTo>
                  <a:pt x="0" y="252646"/>
                  <a:pt x="253053" y="0"/>
                  <a:pt x="565209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27328759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26173-4DEF-4591-BB2A-A0F6DE6D57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44104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56205" y="2420697"/>
            <a:ext cx="2370683" cy="2377051"/>
          </a:xfrm>
          <a:custGeom>
            <a:avLst/>
            <a:gdLst>
              <a:gd name="connsiteX0" fmla="*/ 1081685 w 2370682"/>
              <a:gd name="connsiteY0" fmla="*/ 321 h 2377051"/>
              <a:gd name="connsiteX1" fmla="*/ 1252147 w 2370682"/>
              <a:gd name="connsiteY1" fmla="*/ 61218 h 2377051"/>
              <a:gd name="connsiteX2" fmla="*/ 2245839 w 2370682"/>
              <a:gd name="connsiteY2" fmla="*/ 800414 h 2377051"/>
              <a:gd name="connsiteX3" fmla="*/ 2309465 w 2370682"/>
              <a:gd name="connsiteY3" fmla="*/ 1233648 h 2377051"/>
              <a:gd name="connsiteX4" fmla="*/ 1551771 w 2370682"/>
              <a:gd name="connsiteY4" fmla="*/ 2252208 h 2377051"/>
              <a:gd name="connsiteX5" fmla="*/ 1118537 w 2370682"/>
              <a:gd name="connsiteY5" fmla="*/ 2315834 h 2377051"/>
              <a:gd name="connsiteX6" fmla="*/ 124844 w 2370682"/>
              <a:gd name="connsiteY6" fmla="*/ 1576638 h 2377051"/>
              <a:gd name="connsiteX7" fmla="*/ 61218 w 2370682"/>
              <a:gd name="connsiteY7" fmla="*/ 1143404 h 2377051"/>
              <a:gd name="connsiteX8" fmla="*/ 818912 w 2370682"/>
              <a:gd name="connsiteY8" fmla="*/ 124844 h 2377051"/>
              <a:gd name="connsiteX9" fmla="*/ 1081685 w 2370682"/>
              <a:gd name="connsiteY9" fmla="*/ 321 h 23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70682" h="2377051">
                <a:moveTo>
                  <a:pt x="1081685" y="321"/>
                </a:moveTo>
                <a:cubicBezTo>
                  <a:pt x="1141262" y="3029"/>
                  <a:pt x="1200695" y="22944"/>
                  <a:pt x="1252147" y="61218"/>
                </a:cubicBezTo>
                <a:lnTo>
                  <a:pt x="2245839" y="800414"/>
                </a:lnTo>
                <a:cubicBezTo>
                  <a:pt x="2383043" y="902478"/>
                  <a:pt x="2411529" y="1096445"/>
                  <a:pt x="2309465" y="1233648"/>
                </a:cubicBezTo>
                <a:lnTo>
                  <a:pt x="1551771" y="2252208"/>
                </a:lnTo>
                <a:cubicBezTo>
                  <a:pt x="1449707" y="2389412"/>
                  <a:pt x="1255740" y="2417898"/>
                  <a:pt x="1118537" y="2315834"/>
                </a:cubicBezTo>
                <a:lnTo>
                  <a:pt x="124844" y="1576638"/>
                </a:lnTo>
                <a:cubicBezTo>
                  <a:pt x="-12360" y="1474574"/>
                  <a:pt x="-40846" y="1280608"/>
                  <a:pt x="61218" y="1143404"/>
                </a:cubicBezTo>
                <a:lnTo>
                  <a:pt x="818912" y="124844"/>
                </a:lnTo>
                <a:cubicBezTo>
                  <a:pt x="882703" y="39092"/>
                  <a:pt x="982392" y="-4193"/>
                  <a:pt x="1081685" y="321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65493" y="3594502"/>
            <a:ext cx="2022631" cy="2049007"/>
          </a:xfrm>
          <a:custGeom>
            <a:avLst/>
            <a:gdLst>
              <a:gd name="connsiteX0" fmla="*/ 467047 w 2022631"/>
              <a:gd name="connsiteY0" fmla="*/ 594 h 2049006"/>
              <a:gd name="connsiteX1" fmla="*/ 529715 w 2022631"/>
              <a:gd name="connsiteY1" fmla="*/ 3060 h 2049006"/>
              <a:gd name="connsiteX2" fmla="*/ 1756111 w 2022631"/>
              <a:gd name="connsiteY2" fmla="*/ 175642 h 2049006"/>
              <a:gd name="connsiteX3" fmla="*/ 2019572 w 2022631"/>
              <a:gd name="connsiteY3" fmla="*/ 525397 h 2049006"/>
              <a:gd name="connsiteX4" fmla="*/ 1842671 w 2022631"/>
              <a:gd name="connsiteY4" fmla="*/ 1782486 h 2049006"/>
              <a:gd name="connsiteX5" fmla="*/ 1492916 w 2022631"/>
              <a:gd name="connsiteY5" fmla="*/ 2045947 h 2049006"/>
              <a:gd name="connsiteX6" fmla="*/ 266521 w 2022631"/>
              <a:gd name="connsiteY6" fmla="*/ 1873365 h 2049006"/>
              <a:gd name="connsiteX7" fmla="*/ 3060 w 2022631"/>
              <a:gd name="connsiteY7" fmla="*/ 1523611 h 2049006"/>
              <a:gd name="connsiteX8" fmla="*/ 179960 w 2022631"/>
              <a:gd name="connsiteY8" fmla="*/ 266522 h 2049006"/>
              <a:gd name="connsiteX9" fmla="*/ 467047 w 2022631"/>
              <a:gd name="connsiteY9" fmla="*/ 594 h 204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2631" h="2049006">
                <a:moveTo>
                  <a:pt x="467047" y="594"/>
                </a:moveTo>
                <a:cubicBezTo>
                  <a:pt x="487581" y="-682"/>
                  <a:pt x="508548" y="82"/>
                  <a:pt x="529715" y="3060"/>
                </a:cubicBezTo>
                <a:lnTo>
                  <a:pt x="1756111" y="175642"/>
                </a:lnTo>
                <a:cubicBezTo>
                  <a:pt x="1925445" y="199471"/>
                  <a:pt x="2043401" y="356062"/>
                  <a:pt x="2019572" y="525397"/>
                </a:cubicBezTo>
                <a:lnTo>
                  <a:pt x="1842671" y="1782486"/>
                </a:lnTo>
                <a:cubicBezTo>
                  <a:pt x="1818842" y="1951820"/>
                  <a:pt x="1662251" y="2069776"/>
                  <a:pt x="1492916" y="2045947"/>
                </a:cubicBezTo>
                <a:lnTo>
                  <a:pt x="266521" y="1873365"/>
                </a:lnTo>
                <a:cubicBezTo>
                  <a:pt x="97186" y="1849536"/>
                  <a:pt x="-20770" y="1692945"/>
                  <a:pt x="3060" y="1523611"/>
                </a:cubicBezTo>
                <a:lnTo>
                  <a:pt x="179960" y="266522"/>
                </a:lnTo>
                <a:cubicBezTo>
                  <a:pt x="200811" y="118354"/>
                  <a:pt x="323307" y="9523"/>
                  <a:pt x="467047" y="594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13143" y="3407020"/>
            <a:ext cx="2229079" cy="2246989"/>
          </a:xfrm>
          <a:custGeom>
            <a:avLst/>
            <a:gdLst>
              <a:gd name="connsiteX0" fmla="*/ 1477732 w 2229078"/>
              <a:gd name="connsiteY0" fmla="*/ 196 h 2246989"/>
              <a:gd name="connsiteX1" fmla="*/ 1756117 w 2229078"/>
              <a:gd name="connsiteY1" fmla="*/ 199338 h 2246989"/>
              <a:gd name="connsiteX2" fmla="*/ 2208654 w 2229078"/>
              <a:gd name="connsiteY2" fmla="*/ 1385414 h 2246989"/>
              <a:gd name="connsiteX3" fmla="*/ 2029742 w 2229078"/>
              <a:gd name="connsiteY3" fmla="*/ 1785077 h 2246989"/>
              <a:gd name="connsiteX4" fmla="*/ 872625 w 2229078"/>
              <a:gd name="connsiteY4" fmla="*/ 2226565 h 2246989"/>
              <a:gd name="connsiteX5" fmla="*/ 472962 w 2229078"/>
              <a:gd name="connsiteY5" fmla="*/ 2047652 h 2246989"/>
              <a:gd name="connsiteX6" fmla="*/ 20425 w 2229078"/>
              <a:gd name="connsiteY6" fmla="*/ 861577 h 2246989"/>
              <a:gd name="connsiteX7" fmla="*/ 199338 w 2229078"/>
              <a:gd name="connsiteY7" fmla="*/ 461914 h 2246989"/>
              <a:gd name="connsiteX8" fmla="*/ 1356454 w 2229078"/>
              <a:gd name="connsiteY8" fmla="*/ 20426 h 2246989"/>
              <a:gd name="connsiteX9" fmla="*/ 1477732 w 2229078"/>
              <a:gd name="connsiteY9" fmla="*/ 196 h 224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29078" h="2246989">
                <a:moveTo>
                  <a:pt x="1477732" y="196"/>
                </a:moveTo>
                <a:cubicBezTo>
                  <a:pt x="1598317" y="4497"/>
                  <a:pt x="1710399" y="79512"/>
                  <a:pt x="1756117" y="199338"/>
                </a:cubicBezTo>
                <a:lnTo>
                  <a:pt x="2208654" y="1385414"/>
                </a:lnTo>
                <a:cubicBezTo>
                  <a:pt x="2269612" y="1545182"/>
                  <a:pt x="2189510" y="1724118"/>
                  <a:pt x="2029742" y="1785077"/>
                </a:cubicBezTo>
                <a:lnTo>
                  <a:pt x="872625" y="2226565"/>
                </a:lnTo>
                <a:cubicBezTo>
                  <a:pt x="712856" y="2287523"/>
                  <a:pt x="533920" y="2207421"/>
                  <a:pt x="472962" y="2047652"/>
                </a:cubicBezTo>
                <a:lnTo>
                  <a:pt x="20425" y="861577"/>
                </a:lnTo>
                <a:cubicBezTo>
                  <a:pt x="-40533" y="701808"/>
                  <a:pt x="39569" y="522872"/>
                  <a:pt x="199338" y="461914"/>
                </a:cubicBezTo>
                <a:lnTo>
                  <a:pt x="1356454" y="20426"/>
                </a:lnTo>
                <a:cubicBezTo>
                  <a:pt x="1396396" y="5186"/>
                  <a:pt x="1437536" y="-1237"/>
                  <a:pt x="1477732" y="196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51471693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23199" y="2655855"/>
            <a:ext cx="2889871" cy="2544776"/>
          </a:xfrm>
          <a:custGeom>
            <a:avLst/>
            <a:gdLst>
              <a:gd name="connsiteX0" fmla="*/ 0 w 2889870"/>
              <a:gd name="connsiteY0" fmla="*/ 0 h 2544776"/>
              <a:gd name="connsiteX1" fmla="*/ 2889870 w 2889870"/>
              <a:gd name="connsiteY1" fmla="*/ 0 h 2544776"/>
              <a:gd name="connsiteX2" fmla="*/ 2889870 w 2889870"/>
              <a:gd name="connsiteY2" fmla="*/ 2544776 h 2544776"/>
              <a:gd name="connsiteX3" fmla="*/ 0 w 2889870"/>
              <a:gd name="connsiteY3" fmla="*/ 2544776 h 254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870" h="2544776">
                <a:moveTo>
                  <a:pt x="0" y="0"/>
                </a:moveTo>
                <a:lnTo>
                  <a:pt x="2889870" y="0"/>
                </a:lnTo>
                <a:lnTo>
                  <a:pt x="2889870" y="2544776"/>
                </a:lnTo>
                <a:lnTo>
                  <a:pt x="0" y="2544776"/>
                </a:ln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00699428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8181" y="1721341"/>
            <a:ext cx="3180055" cy="1734395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任意多边形: 形状 8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8181" y="4045441"/>
            <a:ext cx="3180055" cy="1734395"/>
          </a:xfrm>
          <a:custGeom>
            <a:avLst/>
            <a:gdLst>
              <a:gd name="connsiteX0" fmla="*/ 112857 w 3180055"/>
              <a:gd name="connsiteY0" fmla="*/ 0 h 1734395"/>
              <a:gd name="connsiteX1" fmla="*/ 3067198 w 3180055"/>
              <a:gd name="connsiteY1" fmla="*/ 0 h 1734395"/>
              <a:gd name="connsiteX2" fmla="*/ 3180055 w 3180055"/>
              <a:gd name="connsiteY2" fmla="*/ 112857 h 1734395"/>
              <a:gd name="connsiteX3" fmla="*/ 3180055 w 3180055"/>
              <a:gd name="connsiteY3" fmla="*/ 1621538 h 1734395"/>
              <a:gd name="connsiteX4" fmla="*/ 3067198 w 3180055"/>
              <a:gd name="connsiteY4" fmla="*/ 1734395 h 1734395"/>
              <a:gd name="connsiteX5" fmla="*/ 112857 w 3180055"/>
              <a:gd name="connsiteY5" fmla="*/ 1734395 h 1734395"/>
              <a:gd name="connsiteX6" fmla="*/ 0 w 3180055"/>
              <a:gd name="connsiteY6" fmla="*/ 1621538 h 1734395"/>
              <a:gd name="connsiteX7" fmla="*/ 0 w 3180055"/>
              <a:gd name="connsiteY7" fmla="*/ 112857 h 1734395"/>
              <a:gd name="connsiteX8" fmla="*/ 112857 w 3180055"/>
              <a:gd name="connsiteY8" fmla="*/ 0 h 1734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0055" h="1734395">
                <a:moveTo>
                  <a:pt x="112857" y="0"/>
                </a:moveTo>
                <a:lnTo>
                  <a:pt x="3067198" y="0"/>
                </a:lnTo>
                <a:cubicBezTo>
                  <a:pt x="3129527" y="0"/>
                  <a:pt x="3180055" y="50528"/>
                  <a:pt x="3180055" y="112857"/>
                </a:cubicBezTo>
                <a:lnTo>
                  <a:pt x="3180055" y="1621538"/>
                </a:lnTo>
                <a:cubicBezTo>
                  <a:pt x="3180055" y="1683867"/>
                  <a:pt x="3129527" y="1734395"/>
                  <a:pt x="3067198" y="1734395"/>
                </a:cubicBezTo>
                <a:lnTo>
                  <a:pt x="112857" y="1734395"/>
                </a:lnTo>
                <a:cubicBezTo>
                  <a:pt x="50528" y="1734395"/>
                  <a:pt x="0" y="1683867"/>
                  <a:pt x="0" y="1621538"/>
                </a:cubicBezTo>
                <a:lnTo>
                  <a:pt x="0" y="112857"/>
                </a:lnTo>
                <a:cubicBezTo>
                  <a:pt x="0" y="50528"/>
                  <a:pt x="50528" y="0"/>
                  <a:pt x="112857" y="0"/>
                </a:cubicBezTo>
                <a:close/>
              </a:path>
            </a:pathLst>
          </a:custGeom>
        </p:spPr>
        <p:txBody>
          <a:bodyPr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67440789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8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1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2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3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5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6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7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8984F-4CAC-45C3-9ACE-74C05607C9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31293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CB5DB-55D0-413B-AE3F-29C30274B7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22617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87" indent="0">
              <a:buNone/>
              <a:defRPr sz="2700" b="1"/>
            </a:lvl2pPr>
            <a:lvl3pPr marL="1218184" indent="0">
              <a:buNone/>
              <a:defRPr sz="2400" b="1"/>
            </a:lvl3pPr>
            <a:lvl4pPr marL="1827266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43" indent="0">
              <a:buNone/>
              <a:defRPr sz="2100" b="1"/>
            </a:lvl6pPr>
            <a:lvl7pPr marL="3654523" indent="0">
              <a:buNone/>
              <a:defRPr sz="2100" b="1"/>
            </a:lvl7pPr>
            <a:lvl8pPr marL="4263616" indent="0">
              <a:buNone/>
              <a:defRPr sz="2100" b="1"/>
            </a:lvl8pPr>
            <a:lvl9pPr marL="487270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87" indent="0">
              <a:buNone/>
              <a:defRPr sz="2700" b="1"/>
            </a:lvl2pPr>
            <a:lvl3pPr marL="1218184" indent="0">
              <a:buNone/>
              <a:defRPr sz="2400" b="1"/>
            </a:lvl3pPr>
            <a:lvl4pPr marL="1827266" indent="0">
              <a:buNone/>
              <a:defRPr sz="2100" b="1"/>
            </a:lvl4pPr>
            <a:lvl5pPr marL="2436358" indent="0">
              <a:buNone/>
              <a:defRPr sz="2100" b="1"/>
            </a:lvl5pPr>
            <a:lvl6pPr marL="3045443" indent="0">
              <a:buNone/>
              <a:defRPr sz="2100" b="1"/>
            </a:lvl6pPr>
            <a:lvl7pPr marL="3654523" indent="0">
              <a:buNone/>
              <a:defRPr sz="2100" b="1"/>
            </a:lvl7pPr>
            <a:lvl8pPr marL="4263616" indent="0">
              <a:buNone/>
              <a:defRPr sz="2100" b="1"/>
            </a:lvl8pPr>
            <a:lvl9pPr marL="4872706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0AAC-E421-42EF-ABCC-2BB448B09B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56314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68E91-4725-460F-8669-0FECB1EDFA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55415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C20D-73EE-4A28-9A07-FDE867F107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144031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87" indent="0">
              <a:buNone/>
              <a:defRPr sz="1600"/>
            </a:lvl2pPr>
            <a:lvl3pPr marL="1218184" indent="0">
              <a:buNone/>
              <a:defRPr sz="1300"/>
            </a:lvl3pPr>
            <a:lvl4pPr marL="1827266" indent="0">
              <a:buNone/>
              <a:defRPr sz="1200"/>
            </a:lvl4pPr>
            <a:lvl5pPr marL="2436358" indent="0">
              <a:buNone/>
              <a:defRPr sz="1200"/>
            </a:lvl5pPr>
            <a:lvl6pPr marL="3045443" indent="0">
              <a:buNone/>
              <a:defRPr sz="1200"/>
            </a:lvl6pPr>
            <a:lvl7pPr marL="3654523" indent="0">
              <a:buNone/>
              <a:defRPr sz="1200"/>
            </a:lvl7pPr>
            <a:lvl8pPr marL="4263616" indent="0">
              <a:buNone/>
              <a:defRPr sz="1200"/>
            </a:lvl8pPr>
            <a:lvl9pPr marL="487270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097B-E6AC-4A42-98CF-ED26DAF642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53743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087" indent="0">
              <a:buNone/>
              <a:defRPr sz="3700"/>
            </a:lvl2pPr>
            <a:lvl3pPr marL="1218184" indent="0">
              <a:buNone/>
              <a:defRPr sz="3200"/>
            </a:lvl3pPr>
            <a:lvl4pPr marL="1827266" indent="0">
              <a:buNone/>
              <a:defRPr sz="2700"/>
            </a:lvl4pPr>
            <a:lvl5pPr marL="2436358" indent="0">
              <a:buNone/>
              <a:defRPr sz="2700"/>
            </a:lvl5pPr>
            <a:lvl6pPr marL="3045443" indent="0">
              <a:buNone/>
              <a:defRPr sz="2700"/>
            </a:lvl6pPr>
            <a:lvl7pPr marL="3654523" indent="0">
              <a:buNone/>
              <a:defRPr sz="2700"/>
            </a:lvl7pPr>
            <a:lvl8pPr marL="4263616" indent="0">
              <a:buNone/>
              <a:defRPr sz="2700"/>
            </a:lvl8pPr>
            <a:lvl9pPr marL="4872706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87" indent="0">
              <a:buNone/>
              <a:defRPr sz="1600"/>
            </a:lvl2pPr>
            <a:lvl3pPr marL="1218184" indent="0">
              <a:buNone/>
              <a:defRPr sz="1300"/>
            </a:lvl3pPr>
            <a:lvl4pPr marL="1827266" indent="0">
              <a:buNone/>
              <a:defRPr sz="1200"/>
            </a:lvl4pPr>
            <a:lvl5pPr marL="2436358" indent="0">
              <a:buNone/>
              <a:defRPr sz="1200"/>
            </a:lvl5pPr>
            <a:lvl6pPr marL="3045443" indent="0">
              <a:buNone/>
              <a:defRPr sz="1200"/>
            </a:lvl6pPr>
            <a:lvl7pPr marL="3654523" indent="0">
              <a:buNone/>
              <a:defRPr sz="1200"/>
            </a:lvl7pPr>
            <a:lvl8pPr marL="4263616" indent="0">
              <a:buNone/>
              <a:defRPr sz="1200"/>
            </a:lvl8pPr>
            <a:lvl9pPr marL="487270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405C0-7CA5-4F13-9963-CD0B051560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27753"/>
      </p:ext>
    </p:extLst>
  </p:cSld>
  <p:clrMapOvr>
    <a:masterClrMapping/>
  </p:clrMapOvr>
  <p:transition spd="slow">
    <p:wheel spokes="8"/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21" tIns="60912" rIns="121821" bIns="609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1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21" tIns="60912" rIns="121821" bIns="60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6183"/>
          </a:xfrm>
          <a:prstGeom prst="rect">
            <a:avLst/>
          </a:prstGeom>
        </p:spPr>
        <p:txBody>
          <a:bodyPr vert="horz" lIns="121821" tIns="60912" rIns="121821" bIns="6091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6183"/>
          </a:xfrm>
          <a:prstGeom prst="rect">
            <a:avLst/>
          </a:prstGeom>
        </p:spPr>
        <p:txBody>
          <a:bodyPr vert="horz" lIns="121821" tIns="60912" rIns="121821" bIns="6091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6183"/>
          </a:xfrm>
          <a:prstGeom prst="rect">
            <a:avLst/>
          </a:prstGeom>
        </p:spPr>
        <p:txBody>
          <a:bodyPr vert="horz" lIns="121821" tIns="60912" rIns="121821" bIns="6091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 fontAlgn="base">
              <a:spcBef>
                <a:spcPct val="0"/>
              </a:spcBef>
              <a:spcAft>
                <a:spcPct val="0"/>
              </a:spcAft>
              <a:defRPr/>
            </a:pPr>
            <a:fld id="{45F97910-728B-4F75-BB2A-0E79CD1751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 Black" pitchFamily="34" charset="0"/>
                <a:cs typeface="Arial" charset="0"/>
              </a:rPr>
              <a:pPr defTabSz="91421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</p:sldLayoutIdLst>
  <p:transition spd="slow">
    <p:wheel spokes="8"/>
    <p:sndAc>
      <p:stSnd>
        <p:snd r:embed="rId24" name="applause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5pPr>
      <a:lvl6pPr marL="60908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184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7266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6358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4979" indent="-45497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266" indent="-3788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43" indent="-3026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004" indent="-3026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470" indent="-30261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983" indent="-304543" algn="l" defTabSz="12181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076" indent="-304543" algn="l" defTabSz="12181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66" indent="-304543" algn="l" defTabSz="12181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245" indent="-304543" algn="l" defTabSz="121818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87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184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266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358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43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523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616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706" algn="l" defTabSz="12181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Box 4"/>
          <p:cNvSpPr txBox="1">
            <a:spLocks noChangeArrowheads="1"/>
          </p:cNvSpPr>
          <p:nvPr/>
        </p:nvSpPr>
        <p:spPr bwMode="auto">
          <a:xfrm>
            <a:off x="580343" y="4318307"/>
            <a:ext cx="10692260" cy="160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13" tIns="60908" rIns="121813" bIns="609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defTabSz="12188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8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THCS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endParaRPr lang="en-US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21887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8B8-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70840"/>
            <a:ext cx="12192000" cy="1784999"/>
          </a:xfrm>
          <a:prstGeom prst="rect">
            <a:avLst/>
          </a:prstGeom>
          <a:noFill/>
        </p:spPr>
        <p:txBody>
          <a:bodyPr wrap="square" lIns="121813" tIns="60908" rIns="121813" bIns="60908">
            <a:spAutoFit/>
          </a:bodyPr>
          <a:lstStyle/>
          <a:p>
            <a:pPr algn="ctr" defTabSz="12188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NHIỆT LIỆT CHÀO 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MỪNG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THẦY 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CÔ 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 </a:t>
            </a:r>
          </a:p>
          <a:p>
            <a:pPr algn="ctr" defTabSz="12188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VỀ </a:t>
            </a: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DỰ GIỜ 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HỘI THI GIÁO VIÊN DẠY GIỎI CẤP QUẬN</a:t>
            </a:r>
          </a:p>
          <a:p>
            <a:pPr algn="ctr" defTabSz="12188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Năm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2022-2023</a:t>
            </a:r>
            <a:endParaRPr lang="en-U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10628" y="2720301"/>
            <a:ext cx="4488729" cy="80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813" tIns="60908" rIns="121813" bIns="609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defTabSz="121887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MÔN: VẬT LÝ 8</a:t>
            </a:r>
          </a:p>
        </p:txBody>
      </p:sp>
    </p:spTree>
    <p:extLst>
      <p:ext uri="{BB962C8B-B14F-4D97-AF65-F5344CB8AC3E}">
        <p14:creationId xmlns:p14="http://schemas.microsoft.com/office/powerpoint/2010/main" val="2405091099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D3A7843C-D84A-459C-8304-EBB748DB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1963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Dai phun nuoc">
            <a:extLst>
              <a:ext uri="{FF2B5EF4-FFF2-40B4-BE49-F238E27FC236}">
                <a16:creationId xmlns="" xmlns:a16="http://schemas.microsoft.com/office/drawing/2014/main" id="{B9FC54F6-254A-45C7-83A1-09F5A1D81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33" y="0"/>
            <a:ext cx="7772367" cy="62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>
            <a:extLst>
              <a:ext uri="{FF2B5EF4-FFF2-40B4-BE49-F238E27FC236}">
                <a16:creationId xmlns="" xmlns:a16="http://schemas.microsoft.com/office/drawing/2014/main" id="{3AE5B0B5-D328-4657-8530-9F478B907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058" y="6273226"/>
            <a:ext cx="4015839" cy="5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7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8" rIns="91418" bIns="45718" rtlCol="0" anchor="ctr"/>
          <a:lstStyle/>
          <a:p>
            <a:pPr algn="ctr"/>
            <a:endParaRPr lang="en-US"/>
          </a:p>
        </p:txBody>
      </p:sp>
      <p:pic>
        <p:nvPicPr>
          <p:cNvPr id="2" name="VẬT-LÝ-8-BÌNH-THÔNG-NHAU">
            <a:hlinkClick r:id="" action="ppaction://media"/>
            <a:extLst>
              <a:ext uri="{FF2B5EF4-FFF2-40B4-BE49-F238E27FC236}">
                <a16:creationId xmlns="" xmlns:a16="http://schemas.microsoft.com/office/drawing/2014/main" id="{5ABF17A0-9BB7-42F2-8360-48553876FE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97" end="131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71" y="643470"/>
            <a:ext cx="9904119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57272B-928C-4D19-9196-C8B5288D9E57}"/>
              </a:ext>
            </a:extLst>
          </p:cNvPr>
          <p:cNvSpPr txBox="1"/>
          <p:nvPr/>
        </p:nvSpPr>
        <p:spPr>
          <a:xfrm>
            <a:off x="365985" y="18403"/>
            <a:ext cx="11048059" cy="461663"/>
          </a:xfrm>
          <a:prstGeom prst="rect">
            <a:avLst/>
          </a:prstGeom>
          <a:noFill/>
        </p:spPr>
        <p:txBody>
          <a:bodyPr wrap="square" lIns="91418" tIns="45718" rIns="91418" bIns="45718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tường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so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mặt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509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ới thiệu bộ kích cá sấu và mễ kê nâng hạ gầm ô tô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161" y="1333535"/>
            <a:ext cx="10766323" cy="48902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1160" y="1"/>
            <a:ext cx="10913808" cy="1077219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805054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icture2">
            <a:extLst>
              <a:ext uri="{FF2B5EF4-FFF2-40B4-BE49-F238E27FC236}">
                <a16:creationId xmlns:a16="http://schemas.microsoft.com/office/drawing/2014/main" xmlns="" id="{F5888995-6191-4545-A27A-432F06320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3" y="882339"/>
            <a:ext cx="10576459" cy="36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254AD9-9064-4E6C-A1A7-106EA9A3C748}"/>
              </a:ext>
            </a:extLst>
          </p:cNvPr>
          <p:cNvSpPr txBox="1"/>
          <p:nvPr/>
        </p:nvSpPr>
        <p:spPr>
          <a:xfrm>
            <a:off x="674579" y="4505561"/>
            <a:ext cx="10427111" cy="1352706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txBody>
          <a:bodyPr wrap="square" lIns="91418" tIns="45718" rIns="91418" bIns="45718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	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Nghiên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SGK – Tr 31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       </a:t>
            </a:r>
            <a:r>
              <a:rPr lang="en-US" sz="3200" b="1" dirty="0" err="1" smtClean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cấu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tạo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lực</a:t>
            </a:r>
            <a:r>
              <a:rPr lang="en-US" sz="3200" b="1" dirty="0" smtClean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2A11DF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57" name="Hộp Văn bản 7">
            <a:extLst>
              <a:ext uri="{FF2B5EF4-FFF2-40B4-BE49-F238E27FC236}"/>
            </a:extLst>
          </p:cNvPr>
          <p:cNvSpPr txBox="1"/>
          <p:nvPr/>
        </p:nvSpPr>
        <p:spPr>
          <a:xfrm>
            <a:off x="3367765" y="297565"/>
            <a:ext cx="5040723" cy="584771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THẢO LUẬN NHÓM ĐÔI</a:t>
            </a:r>
          </a:p>
        </p:txBody>
      </p:sp>
      <p:pic>
        <p:nvPicPr>
          <p:cNvPr id="3" name="Đồng hồ đếm ngược 30 giấy có âm thanh sinh độ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3059" y="5537331"/>
            <a:ext cx="1757263" cy="13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8">
            <a:extLst>
              <a:ext uri="{FF2B5EF4-FFF2-40B4-BE49-F238E27FC236}">
                <a16:creationId xmlns="" xmlns:a16="http://schemas.microsoft.com/office/drawing/2014/main" id="{CCD68C86-97F6-403E-BE48-48A782479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29" y="2218430"/>
            <a:ext cx="11326761" cy="2509238"/>
          </a:xfrm>
          <a:prstGeom prst="snip1Rect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dash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18" tIns="45718" rIns="91418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Paxcan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254AD9-9064-4E6C-A1A7-106EA9A3C748}"/>
              </a:ext>
            </a:extLst>
          </p:cNvPr>
          <p:cNvSpPr txBox="1"/>
          <p:nvPr/>
        </p:nvSpPr>
        <p:spPr>
          <a:xfrm>
            <a:off x="1588479" y="7"/>
            <a:ext cx="8900540" cy="755948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txBody>
          <a:bodyPr wrap="square" lIns="91418" tIns="45718" rIns="91418" bIns="45718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endParaRPr lang="en-US" altLang="en-US" sz="3200" b="1" dirty="0">
              <a:solidFill>
                <a:srgbClr val="2A11DF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536" y="29986"/>
            <a:ext cx="11980469" cy="55030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PHIẾU HỌC TẬP: 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Điền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từ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thích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chỗ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trống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tác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f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pittông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A.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gây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ra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áp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suất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mặt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lỏng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:  p = …</a:t>
            </a:r>
            <a:r>
              <a:rPr lang="en-US" altLang="en-US" sz="3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…..</a:t>
            </a:r>
          </a:p>
          <a:p>
            <a:pPr lvl="0">
              <a:lnSpc>
                <a:spcPct val="150000"/>
              </a:lnSpc>
            </a:pP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Áp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suất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lỏng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nguyên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vẹn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đến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pittông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B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gây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ra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F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nâng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pit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tông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…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. </a:t>
            </a:r>
          </a:p>
          <a:p>
            <a:pPr lvl="0">
              <a:lnSpc>
                <a:spcPct val="120000"/>
              </a:lnSpc>
            </a:pPr>
            <a:endParaRPr lang="en-US" altLang="en-US" sz="32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ea typeface="Open Sans" pitchFamily="2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7901" y="4156092"/>
            <a:ext cx="6305979" cy="25545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Trong đó: </a:t>
            </a:r>
            <a:endParaRPr lang="en-US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f là lực tác dụng lên pittông  s( N)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F là lực tác dụng lên pittông S( N)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s là tiết diện pit tông nhỏ( m</a:t>
            </a:r>
            <a:r>
              <a:rPr lang="pt-BR" sz="3200" b="1" baseline="30000" dirty="0">
                <a:solidFill>
                  <a:srgbClr val="002060"/>
                </a:solidFill>
                <a:latin typeface="Times New Roman"/>
              </a:rPr>
              <a:t>2</a:t>
            </a:r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)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S là tiết diện pit tông lớn ( m</a:t>
            </a:r>
            <a:r>
              <a:rPr lang="pt-BR" sz="3200" b="1" baseline="30000" dirty="0">
                <a:solidFill>
                  <a:srgbClr val="002060"/>
                </a:solidFill>
                <a:latin typeface="Times New Roman"/>
              </a:rPr>
              <a:t>2</a:t>
            </a:r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)</a:t>
            </a:r>
            <a:endParaRPr lang="en-US" sz="2000" dirty="0">
              <a:latin typeface="Times New Roman"/>
              <a:ea typeface="Times New Roman"/>
            </a:endParaRPr>
          </a:p>
        </p:txBody>
      </p:sp>
      <p:sp>
        <p:nvSpPr>
          <p:cNvPr id="62" name="Hộp Văn bản 7">
            <a:extLst>
              <a:ext uri="{FF2B5EF4-FFF2-40B4-BE49-F238E27FC236}"/>
            </a:extLst>
          </p:cNvPr>
          <p:cNvSpPr txBox="1"/>
          <p:nvPr/>
        </p:nvSpPr>
        <p:spPr>
          <a:xfrm>
            <a:off x="445340" y="5433362"/>
            <a:ext cx="4789649" cy="1077215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hoàn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5340" y="4589251"/>
                <a:ext cx="5242560" cy="746871"/>
              </a:xfrm>
              <a:prstGeom prst="rect">
                <a:avLst/>
              </a:prstGeom>
              <a:noFill/>
            </p:spPr>
            <p:txBody>
              <a:bodyPr wrap="square" lIns="91430" tIns="45718" rIns="91430" bIns="45718" rtlCol="0">
                <a:spAutoFit/>
              </a:bodyPr>
              <a:lstStyle/>
              <a:p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F= p. S = …  . S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…</m:t>
                        </m:r>
                      </m:num>
                      <m:den>
                        <m:r>
                          <a:rPr lang="en-US" sz="3200" b="1" i="1">
                            <a:latin typeface="Cambria Math"/>
                          </a:rPr>
                          <m:t>𝒔</m:t>
                        </m:r>
                      </m:den>
                    </m:f>
                    <m:r>
                      <a:rPr lang="en-US" sz="32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…</m:t>
                        </m:r>
                      </m:num>
                      <m:den>
                        <m:r>
                          <a:rPr lang="en-US" sz="3200" b="1" i="1"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40" y="4589251"/>
                <a:ext cx="5242560" cy="746871"/>
              </a:xfrm>
              <a:prstGeom prst="rect">
                <a:avLst/>
              </a:prstGeom>
              <a:blipFill rotWithShape="1">
                <a:blip r:embed="rId2"/>
                <a:stretch>
                  <a:fillRect l="-2907" t="-11475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72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T-LÝ-8-MÁY-THUỶ-LỰC">
            <a:hlinkClick r:id="" action="ppaction://media"/>
            <a:extLst>
              <a:ext uri="{FF2B5EF4-FFF2-40B4-BE49-F238E27FC236}">
                <a16:creationId xmlns="" xmlns:a16="http://schemas.microsoft.com/office/drawing/2014/main" id="{918AA5EA-6FBE-461A-8752-049A827B17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7" end="118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108" y="697613"/>
            <a:ext cx="12015020" cy="609935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6" name="TextBox 5"/>
          <p:cNvSpPr txBox="1"/>
          <p:nvPr/>
        </p:nvSpPr>
        <p:spPr>
          <a:xfrm>
            <a:off x="3093720" y="3688091"/>
            <a:ext cx="320040" cy="58477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69880" y="3840480"/>
            <a:ext cx="320040" cy="58477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4271" y="112838"/>
            <a:ext cx="8818568" cy="584775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QUAN SÁT VIDEO ĐỂ HOÀN THÀNH 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76401689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254AD9-9064-4E6C-A1A7-106EA9A3C748}"/>
              </a:ext>
            </a:extLst>
          </p:cNvPr>
          <p:cNvSpPr txBox="1"/>
          <p:nvPr/>
        </p:nvSpPr>
        <p:spPr>
          <a:xfrm>
            <a:off x="1588479" y="7"/>
            <a:ext cx="8900540" cy="755948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txBody>
          <a:bodyPr wrap="square" lIns="91418" tIns="45718" rIns="91418" bIns="45718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endParaRPr lang="en-US" altLang="en-US" sz="3200" b="1" dirty="0">
              <a:solidFill>
                <a:srgbClr val="2A11DF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1536" y="29986"/>
            <a:ext cx="11980469" cy="55030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	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PHIẾU HỌC TẬP: </a:t>
            </a:r>
          </a:p>
          <a:p>
            <a:pPr lvl="0" algn="ctr">
              <a:lnSpc>
                <a:spcPct val="120000"/>
              </a:lnSpc>
              <a:spcBef>
                <a:spcPct val="0"/>
              </a:spcBef>
            </a:pP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Điền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từ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thích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hợp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chỗ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trống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Khi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tác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f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pittông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A.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gây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ra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áp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suất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mặt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lỏng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:  p = …</a:t>
            </a:r>
            <a:r>
              <a:rPr lang="en-US" altLang="en-US" sz="36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…..</a:t>
            </a:r>
          </a:p>
          <a:p>
            <a:pPr lvl="0">
              <a:lnSpc>
                <a:spcPct val="150000"/>
              </a:lnSpc>
            </a:pP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	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Áp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suất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này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lỏng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truyền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nguyên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vẹn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đến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pittông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B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gây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ra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F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nâng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pit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tông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 … </a:t>
            </a:r>
            <a:r>
              <a:rPr lang="en-US" altLang="en-US" sz="3200" b="1" dirty="0" err="1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4F81BD">
                    <a:lumMod val="50000"/>
                  </a:srgbClr>
                </a:solidFill>
                <a:latin typeface="Times New Roman" pitchFamily="18" charset="0"/>
                <a:ea typeface="Open Sans" pitchFamily="2" charset="0"/>
                <a:cs typeface="Times New Roman" pitchFamily="18" charset="0"/>
              </a:rPr>
              <a:t>. </a:t>
            </a:r>
          </a:p>
          <a:p>
            <a:pPr lvl="0">
              <a:lnSpc>
                <a:spcPct val="120000"/>
              </a:lnSpc>
            </a:pPr>
            <a:endParaRPr lang="en-US" altLang="en-US" sz="32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ea typeface="Open Sans" pitchFamily="2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7901" y="4156092"/>
            <a:ext cx="6305979" cy="2554541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Trong đó: </a:t>
            </a:r>
            <a:endParaRPr lang="en-US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f là lực tác dụng lên pittông  s( N)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F là lực tác dụng lên pittông S( N)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s là tiết diện pit tông nhỏ( m</a:t>
            </a:r>
            <a:r>
              <a:rPr lang="pt-BR" sz="3200" b="1" baseline="30000" dirty="0">
                <a:solidFill>
                  <a:srgbClr val="002060"/>
                </a:solidFill>
                <a:latin typeface="Times New Roman"/>
              </a:rPr>
              <a:t>2</a:t>
            </a:r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)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S là tiết diện pit tông lớn ( m</a:t>
            </a:r>
            <a:r>
              <a:rPr lang="pt-BR" sz="3200" b="1" baseline="30000" dirty="0">
                <a:solidFill>
                  <a:srgbClr val="002060"/>
                </a:solidFill>
                <a:latin typeface="Times New Roman"/>
              </a:rPr>
              <a:t>2</a:t>
            </a:r>
            <a:r>
              <a:rPr lang="pt-BR" sz="3200" b="1" dirty="0">
                <a:solidFill>
                  <a:srgbClr val="002060"/>
                </a:solidFill>
                <a:latin typeface="Times New Roman"/>
              </a:rPr>
              <a:t>)</a:t>
            </a:r>
            <a:endParaRPr lang="en-US" sz="2000" dirty="0">
              <a:latin typeface="Times New Roman"/>
              <a:ea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005827" y="1961230"/>
                <a:ext cx="2032924" cy="1028551"/>
              </a:xfrm>
              <a:prstGeom prst="rect">
                <a:avLst/>
              </a:prstGeom>
              <a:noFill/>
            </p:spPr>
            <p:txBody>
              <a:bodyPr wrap="square" lIns="91430" tIns="45718" rIns="91430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en-US" altLang="en-US" sz="32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825" y="1961223"/>
                <a:ext cx="2032924" cy="102855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316777" y="3571323"/>
            <a:ext cx="516195" cy="58477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8569" y="4238326"/>
            <a:ext cx="516195" cy="70788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158058" y="4372932"/>
                <a:ext cx="762129" cy="917161"/>
              </a:xfrm>
              <a:prstGeom prst="rect">
                <a:avLst/>
              </a:prstGeom>
              <a:noFill/>
            </p:spPr>
            <p:txBody>
              <a:bodyPr wrap="square" lIns="91430" tIns="45718" rIns="91430" bIns="4571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8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en-US" altLang="en-US" sz="2800" b="1" i="1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051" y="4372925"/>
                <a:ext cx="762129" cy="91716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520013" y="4266081"/>
            <a:ext cx="516195" cy="646331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5340" y="4589251"/>
                <a:ext cx="5242560" cy="746871"/>
              </a:xfrm>
              <a:prstGeom prst="rect">
                <a:avLst/>
              </a:prstGeom>
              <a:noFill/>
            </p:spPr>
            <p:txBody>
              <a:bodyPr wrap="square" lIns="91430" tIns="45718" rIns="91430" bIns="45718" rtlCol="0">
                <a:spAutoFit/>
              </a:bodyPr>
              <a:lstStyle/>
              <a:p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F= p. S = …  . S 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…</m:t>
                        </m:r>
                      </m:num>
                      <m:den>
                        <m:r>
                          <a:rPr lang="en-US" sz="3200" b="1" i="1">
                            <a:latin typeface="Cambria Math"/>
                          </a:rPr>
                          <m:t>𝒔</m:t>
                        </m:r>
                      </m:den>
                    </m:f>
                    <m:r>
                      <a:rPr lang="en-US" sz="32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/>
                          </a:rPr>
                          <m:t>…</m:t>
                        </m:r>
                      </m:num>
                      <m:den>
                        <m:r>
                          <a:rPr lang="en-US" sz="3200" b="1" i="1">
                            <a:latin typeface="Cambria Math"/>
                          </a:rPr>
                          <m:t>𝒇</m:t>
                        </m:r>
                      </m:den>
                    </m:f>
                  </m:oMath>
                </a14:m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40" y="4589251"/>
                <a:ext cx="5242560" cy="746871"/>
              </a:xfrm>
              <a:prstGeom prst="rect">
                <a:avLst/>
              </a:prstGeom>
              <a:blipFill rotWithShape="1">
                <a:blip r:embed="rId7"/>
                <a:stretch>
                  <a:fillRect l="-2907" t="-11475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11533" y="57079"/>
            <a:ext cx="3577035" cy="58477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Mỗi</a:t>
            </a:r>
            <a:r>
              <a:rPr lang="en-US" sz="3200" b="1" i="1" dirty="0">
                <a:solidFill>
                  <a:srgbClr val="FF0000"/>
                </a:solidFill>
              </a:rPr>
              <a:t> ý </a:t>
            </a:r>
            <a:r>
              <a:rPr lang="en-US" sz="3200" b="1" i="1" dirty="0" err="1">
                <a:solidFill>
                  <a:srgbClr val="FF0000"/>
                </a:solidFill>
              </a:rPr>
              <a:t>đúng</a:t>
            </a:r>
            <a:r>
              <a:rPr lang="en-US" sz="3200" b="1" i="1" dirty="0">
                <a:solidFill>
                  <a:srgbClr val="FF0000"/>
                </a:solidFill>
              </a:rPr>
              <a:t> : 2 </a:t>
            </a:r>
            <a:r>
              <a:rPr lang="en-US" sz="3200" b="1" i="1" dirty="0" err="1">
                <a:solidFill>
                  <a:srgbClr val="FF0000"/>
                </a:solidFill>
              </a:rPr>
              <a:t>điểm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05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>
            <a:extLst>
              <a:ext uri="{FF2B5EF4-FFF2-40B4-BE49-F238E27FC236}">
                <a16:creationId xmlns="" xmlns:a16="http://schemas.microsoft.com/office/drawing/2014/main" id="{916FB1C8-2EEB-48BF-A882-1395FE8D3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7"/>
            <a:ext cx="838200" cy="40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56324" name="Picture 4" descr="ep ngoi">
            <a:extLst>
              <a:ext uri="{FF2B5EF4-FFF2-40B4-BE49-F238E27FC236}">
                <a16:creationId xmlns="" xmlns:a16="http://schemas.microsoft.com/office/drawing/2014/main" id="{52854284-2B2D-491A-ACFC-E820615D7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kich thuy luc">
            <a:extLst>
              <a:ext uri="{FF2B5EF4-FFF2-40B4-BE49-F238E27FC236}">
                <a16:creationId xmlns="" xmlns:a16="http://schemas.microsoft.com/office/drawing/2014/main" id="{DA07613F-0BE4-495C-9B95-F3FE667E6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052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may khoan">
            <a:extLst>
              <a:ext uri="{FF2B5EF4-FFF2-40B4-BE49-F238E27FC236}">
                <a16:creationId xmlns="" xmlns:a16="http://schemas.microsoft.com/office/drawing/2014/main" id="{7E009481-B22D-4982-91F5-5C78827F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may ep phang">
            <a:extLst>
              <a:ext uri="{FF2B5EF4-FFF2-40B4-BE49-F238E27FC236}">
                <a16:creationId xmlns="" xmlns:a16="http://schemas.microsoft.com/office/drawing/2014/main" id="{D476CECF-464F-4268-B993-26DAC58B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8">
            <a:extLst>
              <a:ext uri="{FF2B5EF4-FFF2-40B4-BE49-F238E27FC236}">
                <a16:creationId xmlns="" xmlns:a16="http://schemas.microsoft.com/office/drawing/2014/main" id="{EB8D03A9-26B6-4C41-BB76-29028CE6D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964" y="3126545"/>
            <a:ext cx="372405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Máy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khoan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lực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6329" name="Text Box 9">
            <a:extLst>
              <a:ext uri="{FF2B5EF4-FFF2-40B4-BE49-F238E27FC236}">
                <a16:creationId xmlns="" xmlns:a16="http://schemas.microsoft.com/office/drawing/2014/main" id="{00D27E0B-6EB5-4877-BD84-465A2F5A5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14" y="3272861"/>
            <a:ext cx="4237013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Máy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ép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phẳng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lực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6330" name="Text Box 10">
            <a:extLst>
              <a:ext uri="{FF2B5EF4-FFF2-40B4-BE49-F238E27FC236}">
                <a16:creationId xmlns="" xmlns:a16="http://schemas.microsoft.com/office/drawing/2014/main" id="{A15B78C6-6496-45B7-BFD2-6B8435867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834" y="6184617"/>
            <a:ext cx="248172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kích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lực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6331" name="Text Box 11">
            <a:extLst>
              <a:ext uri="{FF2B5EF4-FFF2-40B4-BE49-F238E27FC236}">
                <a16:creationId xmlns="" xmlns:a16="http://schemas.microsoft.com/office/drawing/2014/main" id="{0B116978-36B4-4471-B56E-2E409671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6326" y="6172205"/>
            <a:ext cx="3895574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Máy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ép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ngói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thủy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lực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56332" name="Text Box 12">
            <a:extLst>
              <a:ext uri="{FF2B5EF4-FFF2-40B4-BE49-F238E27FC236}">
                <a16:creationId xmlns="" xmlns:a16="http://schemas.microsoft.com/office/drawing/2014/main" id="{7429500B-05E8-49DE-B6BE-133568CD9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784" y="107752"/>
            <a:ext cx="5997533" cy="584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8" tIns="45718" rIns="91418" bIns="45718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nén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lực</a:t>
            </a:r>
            <a:endParaRPr lang="en-US" sz="3200" b="1" dirty="0">
              <a:solidFill>
                <a:srgbClr val="2A11DF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8" grpId="0"/>
      <p:bldP spid="56329" grpId="0"/>
      <p:bldP spid="56330" grpId="0"/>
      <p:bldP spid="563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="" xmlns:a16="http://schemas.microsoft.com/office/drawing/2014/main" id="{C6FA6AB3-C2DE-45CE-8A03-1D13AF607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34538" t="7500" r="33485" b="15313"/>
          <a:stretch/>
        </p:blipFill>
        <p:spPr bwMode="auto">
          <a:xfrm>
            <a:off x="1" y="132736"/>
            <a:ext cx="6096000" cy="532194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="" xmlns:a16="http://schemas.microsoft.com/office/drawing/2014/main" id="{98ABC106-5C99-4A7C-A075-253AABA02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4714" t="7812" r="33661" b="15625"/>
          <a:stretch/>
        </p:blipFill>
        <p:spPr bwMode="auto">
          <a:xfrm>
            <a:off x="6096011" y="132739"/>
            <a:ext cx="5923935" cy="527749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9">
            <a:extLst>
              <a:ext uri="{FF2B5EF4-FFF2-40B4-BE49-F238E27FC236}">
                <a16:creationId xmlns="" xmlns:a16="http://schemas.microsoft.com/office/drawing/2014/main" id="{28ECC958-8856-48AC-8B91-3DE7AB2F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31" y="5590011"/>
            <a:ext cx="11444748" cy="107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Pictur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7" y="471956"/>
            <a:ext cx="10589343" cy="594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4"/>
          <p:cNvSpPr>
            <a:spLocks noGrp="1" noChangeArrowheads="1"/>
          </p:cNvSpPr>
          <p:nvPr>
            <p:ph idx="1"/>
          </p:nvPr>
        </p:nvSpPr>
        <p:spPr>
          <a:xfrm>
            <a:off x="2684211" y="324471"/>
            <a:ext cx="7226711" cy="5161935"/>
          </a:xfrm>
          <a:prstGeom prst="cloud">
            <a:avLst/>
          </a:prstGeom>
          <a:solidFill>
            <a:srgbClr val="0000FF"/>
          </a:solidFill>
          <a:ln>
            <a:noFill/>
            <a:round/>
            <a:headEnd/>
            <a:tailEnd/>
          </a:ln>
        </p:spPr>
        <p:txBody>
          <a:bodyPr rtlCol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  <a:tabLst>
                <a:tab pos="4807578" algn="l"/>
              </a:tabLst>
            </a:pP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Bác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thợ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xây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muốn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kiểm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tra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chiều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cao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bức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tường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nhau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thì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thế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? </a:t>
            </a:r>
          </a:p>
          <a:p>
            <a:pPr marL="45718" indent="0" algn="ctr">
              <a:buClr>
                <a:schemeClr val="accent6">
                  <a:lumMod val="75000"/>
                </a:schemeClr>
              </a:buClr>
              <a:buNone/>
              <a:defRPr/>
            </a:pPr>
            <a:endParaRPr lang="en-US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3501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SUS\Desktop\dung-cu-thay-lop-xe-oto-1.jpg">
            <a:extLst>
              <a:ext uri="{FF2B5EF4-FFF2-40B4-BE49-F238E27FC236}">
                <a16:creationId xmlns="" xmlns:a16="http://schemas.microsoft.com/office/drawing/2014/main" id="{487F77A6-04CF-4DE2-AFE6-AED11C5C5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9" y="304800"/>
            <a:ext cx="1132676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5" name="Picture 21">
            <a:extLst>
              <a:ext uri="{FF2B5EF4-FFF2-40B4-BE49-F238E27FC236}">
                <a16:creationId xmlns="" xmlns:a16="http://schemas.microsoft.com/office/drawing/2014/main" id="{67D4F845-EBA1-4098-A68E-C6573C972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811" y="5945773"/>
            <a:ext cx="1435100" cy="9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="" xmlns:a16="http://schemas.microsoft.com/office/drawing/2014/main" id="{1680B558-DFDA-4342-A03C-1F340A65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68" y="4636640"/>
            <a:ext cx="1393101" cy="15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="" xmlns:a16="http://schemas.microsoft.com/office/drawing/2014/main" id="{04A7BE6D-9448-41A9-9DDB-50E900E3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88" y="3568581"/>
            <a:ext cx="1168400" cy="60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="" xmlns:a16="http://schemas.microsoft.com/office/drawing/2014/main" id="{CCDDC650-BAF1-4CF6-822B-3260F872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61" y="4498335"/>
            <a:ext cx="14128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="" xmlns:a16="http://schemas.microsoft.com/office/drawing/2014/main" id="{13EE7D7E-9FCC-4E50-9307-BCBAEE2F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68" y="4427091"/>
            <a:ext cx="21336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="" xmlns:a16="http://schemas.microsoft.com/office/drawing/2014/main" id="{B4111727-9FA4-41D4-9ED8-8E86C4D3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617" y="3162972"/>
            <a:ext cx="1295400" cy="7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="" xmlns:a16="http://schemas.microsoft.com/office/drawing/2014/main" id="{96296E67-50F9-4871-9E89-5EF9153C6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239" y="3401541"/>
            <a:ext cx="2077892" cy="14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="" xmlns:a16="http://schemas.microsoft.com/office/drawing/2014/main" id="{1ED02FCF-26B0-40BC-89D1-D4C1C688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37" y="3162975"/>
            <a:ext cx="3916147" cy="17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="" xmlns:a16="http://schemas.microsoft.com/office/drawing/2014/main" id="{C956EA26-6185-4AB1-B537-DB2D0BA08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40" y="929225"/>
            <a:ext cx="1442533" cy="65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="" xmlns:a16="http://schemas.microsoft.com/office/drawing/2014/main" id="{AB0530ED-03B9-43EA-B9BB-F9DC7A638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35" y="1762799"/>
            <a:ext cx="1497012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="" xmlns:a16="http://schemas.microsoft.com/office/drawing/2014/main" id="{5B63ED14-9B3B-4687-ACFE-33E8C98A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385" y="1629017"/>
            <a:ext cx="1441451" cy="95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="" xmlns:a16="http://schemas.microsoft.com/office/drawing/2014/main" id="{2E8D05C3-1EB3-480B-919C-5F987B9B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38" y="1313903"/>
            <a:ext cx="2425417" cy="63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="" xmlns:a16="http://schemas.microsoft.com/office/drawing/2014/main" id="{44E705F6-EDD2-45D1-8156-1E081CF2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227" y="167587"/>
            <a:ext cx="1385888" cy="53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="" xmlns:a16="http://schemas.microsoft.com/office/drawing/2014/main" id="{72127DCE-2AB1-4E51-B5DA-71D72ABE8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667" y="187677"/>
            <a:ext cx="2638652" cy="125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="" xmlns:a16="http://schemas.microsoft.com/office/drawing/2014/main" id="{DFB27B74-7832-4706-A131-3B150845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92" y="840105"/>
            <a:ext cx="3905765" cy="267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evel 1"/>
          <p:cNvSpPr/>
          <p:nvPr/>
        </p:nvSpPr>
        <p:spPr>
          <a:xfrm>
            <a:off x="147490" y="1350951"/>
            <a:ext cx="3687097" cy="3302044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 THÔNG NHAU- MÁY  NÉN THỦY LỰC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1057" y="866200"/>
            <a:ext cx="3613355" cy="96949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8" rIns="91430" bIns="45718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969974" y="1189253"/>
            <a:ext cx="2989049" cy="2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AutoShape 19"/>
          <p:cNvSpPr>
            <a:spLocks noChangeArrowheads="1"/>
          </p:cNvSpPr>
          <p:nvPr/>
        </p:nvSpPr>
        <p:spPr bwMode="auto">
          <a:xfrm>
            <a:off x="8769246" y="2555335"/>
            <a:ext cx="2906407" cy="2525594"/>
          </a:xfrm>
          <a:prstGeom prst="wedgeEllipseCallout">
            <a:avLst>
              <a:gd name="adj1" fmla="val -89753"/>
              <a:gd name="adj2" fmla="val -25221"/>
            </a:avLst>
          </a:prstGeom>
          <a:solidFill>
            <a:srgbClr val="33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lIns="91420" tIns="45718" rIns="91420" bIns="45718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liệu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suốt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B</a:t>
            </a:r>
          </a:p>
        </p:txBody>
      </p:sp>
      <p:sp>
        <p:nvSpPr>
          <p:cNvPr id="10273" name="AutoShape 33"/>
          <p:cNvSpPr>
            <a:spLocks noChangeArrowheads="1"/>
          </p:cNvSpPr>
          <p:nvPr/>
        </p:nvSpPr>
        <p:spPr bwMode="auto">
          <a:xfrm>
            <a:off x="190270" y="2663214"/>
            <a:ext cx="3217569" cy="2703265"/>
          </a:xfrm>
          <a:prstGeom prst="wedgeEllipseCallout">
            <a:avLst>
              <a:gd name="adj1" fmla="val 63358"/>
              <a:gd name="adj2" fmla="val -2152"/>
            </a:avLst>
          </a:prstGeom>
          <a:solidFill>
            <a:srgbClr val="33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lIns="91420" tIns="45718" rIns="91420" bIns="45718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grpSp>
        <p:nvGrpSpPr>
          <p:cNvPr id="4" name="Group 109"/>
          <p:cNvGrpSpPr>
            <a:grpSpLocks/>
          </p:cNvGrpSpPr>
          <p:nvPr/>
        </p:nvGrpSpPr>
        <p:grpSpPr bwMode="auto">
          <a:xfrm>
            <a:off x="3861343" y="2288460"/>
            <a:ext cx="3759200" cy="2792469"/>
            <a:chOff x="4656" y="1248"/>
            <a:chExt cx="840" cy="1472"/>
          </a:xfrm>
        </p:grpSpPr>
        <p:sp>
          <p:nvSpPr>
            <p:cNvPr id="18441" name="Rectangle 90"/>
            <p:cNvSpPr>
              <a:spLocks noChangeArrowheads="1"/>
            </p:cNvSpPr>
            <p:nvPr/>
          </p:nvSpPr>
          <p:spPr bwMode="auto">
            <a:xfrm>
              <a:off x="5352" y="2600"/>
              <a:ext cx="144" cy="4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173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grpSp>
          <p:nvGrpSpPr>
            <p:cNvPr id="18442" name="Group 91"/>
            <p:cNvGrpSpPr>
              <a:grpSpLocks/>
            </p:cNvGrpSpPr>
            <p:nvPr/>
          </p:nvGrpSpPr>
          <p:grpSpPr bwMode="auto">
            <a:xfrm>
              <a:off x="4656" y="1248"/>
              <a:ext cx="840" cy="1472"/>
              <a:chOff x="2064" y="1104"/>
              <a:chExt cx="840" cy="1472"/>
            </a:xfrm>
          </p:grpSpPr>
          <p:grpSp>
            <p:nvGrpSpPr>
              <p:cNvPr id="18443" name="Group 92"/>
              <p:cNvGrpSpPr>
                <a:grpSpLocks/>
              </p:cNvGrpSpPr>
              <p:nvPr/>
            </p:nvGrpSpPr>
            <p:grpSpPr bwMode="auto">
              <a:xfrm>
                <a:off x="2064" y="1104"/>
                <a:ext cx="840" cy="1472"/>
                <a:chOff x="1776" y="672"/>
                <a:chExt cx="1968" cy="3024"/>
              </a:xfrm>
            </p:grpSpPr>
            <p:sp>
              <p:nvSpPr>
                <p:cNvPr id="18448" name="Line 93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4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49" name="Rectangle 94"/>
                <p:cNvSpPr>
                  <a:spLocks noChangeArrowheads="1"/>
                </p:cNvSpPr>
                <p:nvPr/>
              </p:nvSpPr>
              <p:spPr bwMode="auto">
                <a:xfrm>
                  <a:off x="1776" y="672"/>
                  <a:ext cx="1488" cy="3024"/>
                </a:xfrm>
                <a:prstGeom prst="rect">
                  <a:avLst/>
                </a:prstGeom>
                <a:solidFill>
                  <a:srgbClr val="CC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0" name="Line 95"/>
                <p:cNvSpPr>
                  <a:spLocks noChangeShapeType="1"/>
                </p:cNvSpPr>
                <p:nvPr/>
              </p:nvSpPr>
              <p:spPr bwMode="auto">
                <a:xfrm>
                  <a:off x="3264" y="960"/>
                  <a:ext cx="38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1" name="Line 96"/>
                <p:cNvSpPr>
                  <a:spLocks noChangeShapeType="1"/>
                </p:cNvSpPr>
                <p:nvPr/>
              </p:nvSpPr>
              <p:spPr bwMode="auto">
                <a:xfrm>
                  <a:off x="3408" y="816"/>
                  <a:ext cx="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2" name="Line 97"/>
                <p:cNvSpPr>
                  <a:spLocks noChangeShapeType="1"/>
                </p:cNvSpPr>
                <p:nvPr/>
              </p:nvSpPr>
              <p:spPr bwMode="auto">
                <a:xfrm>
                  <a:off x="3360" y="81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3" name="Line 98"/>
                <p:cNvSpPr>
                  <a:spLocks noChangeShapeType="1"/>
                </p:cNvSpPr>
                <p:nvPr/>
              </p:nvSpPr>
              <p:spPr bwMode="auto">
                <a:xfrm>
                  <a:off x="3408" y="3360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4" name="Line 99"/>
                <p:cNvSpPr>
                  <a:spLocks noChangeShapeType="1"/>
                </p:cNvSpPr>
                <p:nvPr/>
              </p:nvSpPr>
              <p:spPr bwMode="auto">
                <a:xfrm>
                  <a:off x="3636" y="960"/>
                  <a:ext cx="0" cy="24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5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3264" y="344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6" name="Line 101"/>
                <p:cNvSpPr>
                  <a:spLocks noChangeShapeType="1"/>
                </p:cNvSpPr>
                <p:nvPr/>
              </p:nvSpPr>
              <p:spPr bwMode="auto">
                <a:xfrm>
                  <a:off x="3744" y="864"/>
                  <a:ext cx="0" cy="26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7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64" y="3456"/>
                  <a:ext cx="144" cy="9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8" name="Line 103"/>
                <p:cNvSpPr>
                  <a:spLocks noChangeShapeType="1"/>
                </p:cNvSpPr>
                <p:nvPr/>
              </p:nvSpPr>
              <p:spPr bwMode="auto">
                <a:xfrm>
                  <a:off x="3360" y="3360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59" name="Line 104"/>
                <p:cNvSpPr>
                  <a:spLocks noChangeShapeType="1"/>
                </p:cNvSpPr>
                <p:nvPr/>
              </p:nvSpPr>
              <p:spPr bwMode="auto">
                <a:xfrm>
                  <a:off x="3264" y="3552"/>
                  <a:ext cx="48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8444" name="Group 105"/>
              <p:cNvGrpSpPr>
                <a:grpSpLocks/>
              </p:cNvGrpSpPr>
              <p:nvPr/>
            </p:nvGrpSpPr>
            <p:grpSpPr bwMode="auto">
              <a:xfrm>
                <a:off x="2729" y="1200"/>
                <a:ext cx="174" cy="1302"/>
                <a:chOff x="3357" y="870"/>
                <a:chExt cx="387" cy="2688"/>
              </a:xfrm>
            </p:grpSpPr>
            <p:sp>
              <p:nvSpPr>
                <p:cNvPr id="18445" name="Rectangle 106"/>
                <p:cNvSpPr>
                  <a:spLocks noChangeArrowheads="1"/>
                </p:cNvSpPr>
                <p:nvPr/>
              </p:nvSpPr>
              <p:spPr bwMode="auto">
                <a:xfrm>
                  <a:off x="3357" y="3456"/>
                  <a:ext cx="195" cy="9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46" name="Line 107"/>
                <p:cNvSpPr>
                  <a:spLocks noChangeShapeType="1"/>
                </p:cNvSpPr>
                <p:nvPr/>
              </p:nvSpPr>
              <p:spPr bwMode="auto">
                <a:xfrm>
                  <a:off x="3744" y="870"/>
                  <a:ext cx="0" cy="26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47" name="Rectangle 108"/>
                <p:cNvSpPr>
                  <a:spLocks noChangeArrowheads="1"/>
                </p:cNvSpPr>
                <p:nvPr/>
              </p:nvSpPr>
              <p:spPr bwMode="auto">
                <a:xfrm>
                  <a:off x="3648" y="1638"/>
                  <a:ext cx="96" cy="1824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defTabSz="914173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90270" y="183629"/>
            <a:ext cx="11724968" cy="2062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20" tIns="45718" rIns="91420" bIns="45718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Arial" charset="0"/>
                <a:cs typeface="Arial" charset="0"/>
              </a:defRPr>
            </a:lvl9pPr>
          </a:lstStyle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4E67C8">
                    <a:lumMod val="50000"/>
                  </a:srgbClr>
                </a:solidFill>
              </a:rPr>
              <a:t>	</a:t>
            </a:r>
            <a:r>
              <a:rPr lang="en-US" sz="3200" b="1" dirty="0">
                <a:solidFill>
                  <a:srgbClr val="0000FF"/>
                </a:solidFill>
              </a:rPr>
              <a:t>C9: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8.9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vẽ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kín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gắn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thiết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bị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biết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lỏng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chứa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nó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bằng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vật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liệu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suốt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Thiết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bị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B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được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làm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bằng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vật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liệu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suốt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Hãy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xác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định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lỏng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hình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A?</a:t>
            </a:r>
            <a:endParaRPr lang="en-US" sz="3200" b="1" dirty="0">
              <a:solidFill>
                <a:srgbClr val="4E67C8">
                  <a:lumMod val="50000"/>
                </a:srgbClr>
              </a:solidFill>
            </a:endParaRPr>
          </a:p>
        </p:txBody>
      </p:sp>
      <p:sp>
        <p:nvSpPr>
          <p:cNvPr id="2" name="Right Arrow 1">
            <a:hlinkClick r:id="rId2" action="ppaction://hlinksldjump"/>
          </p:cNvPr>
          <p:cNvSpPr/>
          <p:nvPr/>
        </p:nvSpPr>
        <p:spPr>
          <a:xfrm>
            <a:off x="10942823" y="6265895"/>
            <a:ext cx="614596" cy="404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86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 animBg="1" autoUpdateAnimBg="0"/>
      <p:bldP spid="10273" grpId="0" animBg="1" autoUpdateAnimBg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Line 25"/>
          <p:cNvSpPr>
            <a:spLocks noChangeShapeType="1"/>
          </p:cNvSpPr>
          <p:nvPr/>
        </p:nvSpPr>
        <p:spPr bwMode="auto">
          <a:xfrm>
            <a:off x="452965" y="-1226659"/>
            <a:ext cx="191288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8" rIns="91430" bIns="45718"/>
          <a:lstStyle/>
          <a:p>
            <a:pPr defTabSz="91417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aphicFrame>
        <p:nvGraphicFramePr>
          <p:cNvPr id="19463" name="Object 30"/>
          <p:cNvGraphicFramePr>
            <a:graphicFrameLocks noChangeAspect="1"/>
          </p:cNvGraphicFramePr>
          <p:nvPr/>
        </p:nvGraphicFramePr>
        <p:xfrm>
          <a:off x="5283200" y="2374913"/>
          <a:ext cx="1219200" cy="198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7" name="Equation" r:id="rId3" imgW="435285" imgH="677109" progId="Equation.DSMT4">
                  <p:embed/>
                </p:oleObj>
              </mc:Choice>
              <mc:Fallback>
                <p:oleObj name="Equation" r:id="rId3" imgW="435285" imgH="67710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2374913"/>
                        <a:ext cx="1219200" cy="1984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3254" y="854865"/>
            <a:ext cx="11876689" cy="4524311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>
                <a:solidFill>
                  <a:srgbClr val="2A11DF"/>
                </a:solidFill>
                <a:latin typeface="Times New Roman" pitchFamily="18" charset="0"/>
              </a:rPr>
              <a:t>Bài</a:t>
            </a:r>
            <a:r>
              <a:rPr lang="en-US" altLang="en-US" sz="3200" b="1" u="sng" dirty="0">
                <a:solidFill>
                  <a:srgbClr val="2A11DF"/>
                </a:solidFill>
                <a:latin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2A11DF"/>
                </a:solidFill>
                <a:latin typeface="Times New Roman" pitchFamily="18" charset="0"/>
              </a:rPr>
              <a:t>tập</a:t>
            </a:r>
            <a:r>
              <a:rPr lang="en-US" altLang="en-US" sz="3200" b="1" dirty="0">
                <a:solidFill>
                  <a:srgbClr val="2A11DF"/>
                </a:solidFill>
                <a:latin typeface="Times New Roman" pitchFamily="18" charset="0"/>
              </a:rPr>
              <a:t>: </a:t>
            </a:r>
            <a:endParaRPr lang="en-US" altLang="en-US" sz="3200" b="1" dirty="0" smtClean="0">
              <a:solidFill>
                <a:srgbClr val="2A11DF"/>
              </a:solidFill>
              <a:latin typeface="Times New Roman" pitchFamily="18" charset="0"/>
            </a:endParaRPr>
          </a:p>
          <a:p>
            <a:pPr algn="ctr" defTabSz="91417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200" b="1" dirty="0">
              <a:solidFill>
                <a:srgbClr val="2A11DF"/>
              </a:solidFill>
              <a:latin typeface="Times New Roman" pitchFamily="18" charset="0"/>
            </a:endParaRPr>
          </a:p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altLang="en-US" sz="3200" b="1" dirty="0" smtClean="0">
                <a:solidFill>
                  <a:srgbClr val="000000"/>
                </a:solidFill>
                <a:latin typeface="Times New Roman" pitchFamily="18" charset="0"/>
              </a:rPr>
              <a:t>	Một </a:t>
            </a:r>
            <a:r>
              <a:rPr lang="nl-NL" altLang="en-US" sz="3200" b="1" dirty="0">
                <a:solidFill>
                  <a:srgbClr val="000000"/>
                </a:solidFill>
                <a:latin typeface="Times New Roman" pitchFamily="18" charset="0"/>
              </a:rPr>
              <a:t>ô tô có trọng lượng của là P=20000N</a:t>
            </a:r>
            <a:endParaRPr lang="en-US" alt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514254" indent="-514254" defTabSz="914173"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Nếu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nâng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ô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tô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trực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thì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cần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F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độ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thiểu</a:t>
            </a:r>
            <a:endParaRPr lang="en-US" altLang="en-US" sz="32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bao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nhiêu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?</a:t>
            </a:r>
          </a:p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b)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thực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tế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dùng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máy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nén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thủy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nâng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ôtô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pittông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nhỏ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diện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s = 0.03 m</a:t>
            </a:r>
            <a:r>
              <a:rPr lang="en-US" altLang="en-US" sz="3200" b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,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Pittông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lớn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diện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tích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S = 3 m</a:t>
            </a:r>
            <a:r>
              <a:rPr lang="en-US" altLang="en-US" sz="3200" b="1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tính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f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tối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thiểu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người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đó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tác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dụng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vào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máy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91417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nén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thủy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để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nâng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ôtô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itchFamily="18" charset="0"/>
              </a:rPr>
              <a:t>lên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vi-VN" altLang="en-US" sz="32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172541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609528" y="680307"/>
            <a:ext cx="9652000" cy="8617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840" tIns="60921" rIns="121840" bIns="6092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24" name="Text Box 148"/>
          <p:cNvSpPr txBox="1">
            <a:spLocks noChangeArrowheads="1"/>
          </p:cNvSpPr>
          <p:nvPr/>
        </p:nvSpPr>
        <p:spPr bwMode="auto">
          <a:xfrm>
            <a:off x="304800" y="2429908"/>
            <a:ext cx="11887200" cy="353935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1840" tIns="60921" rIns="121840" bIns="60921">
            <a:spAutoFit/>
          </a:bodyPr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37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*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Đối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với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học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tiết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Chuẩn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bị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Bài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9: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Áp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suất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khí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quyển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sz="3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Tìm</a:t>
            </a:r>
            <a:r>
              <a:rPr lang="en-US" sz="3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hiểu</a:t>
            </a:r>
            <a:r>
              <a:rPr lang="en-US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 biết Áp suất khí quyển tồn tại như thế nào?</a:t>
            </a:r>
            <a:endParaRPr lang="vi-VN" sz="3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13309"/>
      </p:ext>
    </p:extLst>
  </p:cSld>
  <p:clrMapOvr>
    <a:masterClrMapping/>
  </p:clrMapOvr>
  <p:transition spd="slow">
    <p:wheel spokes="8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powerpoint mới nhất - Tìm với Goo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47649"/>
            <a:ext cx="12192000" cy="753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Phuong\Downloads\ảnh-cảm-ơn-đẹ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26582"/>
            <a:ext cx="6152325" cy="410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4760175"/>
            <a:ext cx="12028287" cy="938714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Cảm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ơn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thầy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cô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học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5300" b="1" dirty="0" err="1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sinh</a:t>
            </a:r>
            <a:r>
              <a:rPr lang="en-US" sz="5300" b="1" dirty="0">
                <a:ln w="10541" cmpd="sng">
                  <a:solidFill>
                    <a:srgbClr val="EEECE1">
                      <a:lumMod val="10000"/>
                    </a:srgb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695655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F35151-A578-4224-BC10-45E941BCF28E}"/>
              </a:ext>
            </a:extLst>
          </p:cNvPr>
          <p:cNvSpPr txBox="1"/>
          <p:nvPr/>
        </p:nvSpPr>
        <p:spPr>
          <a:xfrm>
            <a:off x="1029493" y="1831748"/>
            <a:ext cx="10117393" cy="2145264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txBody>
          <a:bodyPr wrap="square" lIns="91418" tIns="45718" rIns="91418" bIns="4571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BÀI 8: BÌNH THÔNG NHAU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ea typeface="Roboto Black" panose="02000000000000000000" pitchFamily="2" charset="0"/>
                <a:cs typeface="Times New Roman" pitchFamily="18" charset="0"/>
              </a:rPr>
              <a:t>MÁY NÉN THỦY LỰC- BÀI TẬP (TIẾT 2)</a:t>
            </a:r>
          </a:p>
        </p:txBody>
      </p:sp>
    </p:spTree>
    <p:extLst>
      <p:ext uri="{BB962C8B-B14F-4D97-AF65-F5344CB8AC3E}">
        <p14:creationId xmlns:p14="http://schemas.microsoft.com/office/powerpoint/2010/main" val="14027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1047146" y="1217553"/>
            <a:ext cx="2455607" cy="3678915"/>
            <a:chOff x="8859" y="3156"/>
            <a:chExt cx="1560" cy="2111"/>
          </a:xfrm>
        </p:grpSpPr>
        <p:grpSp>
          <p:nvGrpSpPr>
            <p:cNvPr id="9238" name="Group 11"/>
            <p:cNvGrpSpPr>
              <a:grpSpLocks/>
            </p:cNvGrpSpPr>
            <p:nvPr/>
          </p:nvGrpSpPr>
          <p:grpSpPr bwMode="auto">
            <a:xfrm>
              <a:off x="8859" y="3156"/>
              <a:ext cx="1560" cy="1365"/>
              <a:chOff x="4680" y="1815"/>
              <a:chExt cx="1560" cy="1365"/>
            </a:xfrm>
          </p:grpSpPr>
          <p:grpSp>
            <p:nvGrpSpPr>
              <p:cNvPr id="9242" name="Group 12"/>
              <p:cNvGrpSpPr>
                <a:grpSpLocks/>
              </p:cNvGrpSpPr>
              <p:nvPr/>
            </p:nvGrpSpPr>
            <p:grpSpPr bwMode="auto">
              <a:xfrm>
                <a:off x="4680" y="1815"/>
                <a:ext cx="210" cy="1365"/>
                <a:chOff x="4695" y="1755"/>
                <a:chExt cx="210" cy="2040"/>
              </a:xfrm>
            </p:grpSpPr>
            <p:sp>
              <p:nvSpPr>
                <p:cNvPr id="9246" name="Line 13"/>
                <p:cNvSpPr>
                  <a:spLocks noChangeShapeType="1"/>
                </p:cNvSpPr>
                <p:nvPr/>
              </p:nvSpPr>
              <p:spPr bwMode="auto">
                <a:xfrm>
                  <a:off x="469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7" name="Line 14"/>
                <p:cNvSpPr>
                  <a:spLocks noChangeShapeType="1"/>
                </p:cNvSpPr>
                <p:nvPr/>
              </p:nvSpPr>
              <p:spPr bwMode="auto">
                <a:xfrm>
                  <a:off x="490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43" name="Group 15"/>
              <p:cNvGrpSpPr>
                <a:grpSpLocks/>
              </p:cNvGrpSpPr>
              <p:nvPr/>
            </p:nvGrpSpPr>
            <p:grpSpPr bwMode="auto">
              <a:xfrm>
                <a:off x="6030" y="1815"/>
                <a:ext cx="210" cy="1365"/>
                <a:chOff x="4695" y="1755"/>
                <a:chExt cx="210" cy="2040"/>
              </a:xfrm>
            </p:grpSpPr>
            <p:sp>
              <p:nvSpPr>
                <p:cNvPr id="9244" name="Line 16"/>
                <p:cNvSpPr>
                  <a:spLocks noChangeShapeType="1"/>
                </p:cNvSpPr>
                <p:nvPr/>
              </p:nvSpPr>
              <p:spPr bwMode="auto">
                <a:xfrm>
                  <a:off x="469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5" name="Line 17"/>
                <p:cNvSpPr>
                  <a:spLocks noChangeShapeType="1"/>
                </p:cNvSpPr>
                <p:nvPr/>
              </p:nvSpPr>
              <p:spPr bwMode="auto">
                <a:xfrm>
                  <a:off x="4905" y="1755"/>
                  <a:ext cx="0" cy="204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9239" name="Group 18"/>
            <p:cNvGrpSpPr>
              <a:grpSpLocks/>
            </p:cNvGrpSpPr>
            <p:nvPr/>
          </p:nvGrpSpPr>
          <p:grpSpPr bwMode="auto">
            <a:xfrm>
              <a:off x="8861" y="4490"/>
              <a:ext cx="1553" cy="777"/>
              <a:chOff x="4682" y="3149"/>
              <a:chExt cx="1553" cy="777"/>
            </a:xfrm>
          </p:grpSpPr>
          <p:sp>
            <p:nvSpPr>
              <p:cNvPr id="9240" name="Arc 19" descr="浅色上对角线"/>
              <p:cNvSpPr>
                <a:spLocks/>
              </p:cNvSpPr>
              <p:nvPr/>
            </p:nvSpPr>
            <p:spPr bwMode="auto">
              <a:xfrm rot="5400000" flipV="1">
                <a:off x="5070" y="2761"/>
                <a:ext cx="777" cy="1553"/>
              </a:xfrm>
              <a:custGeom>
                <a:avLst/>
                <a:gdLst>
                  <a:gd name="T0" fmla="*/ 0 w 22050"/>
                  <a:gd name="T1" fmla="*/ 0 h 43200"/>
                  <a:gd name="T2" fmla="*/ 0 w 22050"/>
                  <a:gd name="T3" fmla="*/ 0 h 43200"/>
                  <a:gd name="T4" fmla="*/ 0 w 2205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lnTo>
                      <a:pt x="449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pattFill prst="ltUpDiag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Arc 20"/>
              <p:cNvSpPr>
                <a:spLocks/>
              </p:cNvSpPr>
              <p:nvPr/>
            </p:nvSpPr>
            <p:spPr bwMode="auto">
              <a:xfrm rot="5400000" flipV="1">
                <a:off x="5177" y="2868"/>
                <a:ext cx="567" cy="1134"/>
              </a:xfrm>
              <a:custGeom>
                <a:avLst/>
                <a:gdLst>
                  <a:gd name="T0" fmla="*/ 0 w 22050"/>
                  <a:gd name="T1" fmla="*/ 0 h 43200"/>
                  <a:gd name="T2" fmla="*/ 0 w 22050"/>
                  <a:gd name="T3" fmla="*/ 0 h 43200"/>
                  <a:gd name="T4" fmla="*/ 0 w 22050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050" h="43200" fill="none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</a:path>
                  <a:path w="22050" h="43200" stroke="0" extrusionOk="0">
                    <a:moveTo>
                      <a:pt x="449" y="0"/>
                    </a:moveTo>
                    <a:cubicBezTo>
                      <a:pt x="12379" y="0"/>
                      <a:pt x="22050" y="9670"/>
                      <a:pt x="22050" y="21600"/>
                    </a:cubicBezTo>
                    <a:cubicBezTo>
                      <a:pt x="22050" y="33529"/>
                      <a:pt x="12379" y="43200"/>
                      <a:pt x="450" y="43200"/>
                    </a:cubicBezTo>
                    <a:cubicBezTo>
                      <a:pt x="299" y="43200"/>
                      <a:pt x="149" y="43198"/>
                      <a:pt x="-1" y="43195"/>
                    </a:cubicBezTo>
                    <a:lnTo>
                      <a:pt x="450" y="21600"/>
                    </a:lnTo>
                    <a:lnTo>
                      <a:pt x="449" y="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069" name="Picture 21" descr="am-r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408" y="1405743"/>
            <a:ext cx="3500285" cy="346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5" name="Group 107"/>
          <p:cNvGrpSpPr>
            <a:grpSpLocks/>
          </p:cNvGrpSpPr>
          <p:nvPr/>
        </p:nvGrpSpPr>
        <p:grpSpPr bwMode="auto">
          <a:xfrm>
            <a:off x="4254501" y="1286501"/>
            <a:ext cx="4048843" cy="3609975"/>
            <a:chOff x="1482" y="778"/>
            <a:chExt cx="2700" cy="1394"/>
          </a:xfrm>
        </p:grpSpPr>
        <p:sp>
          <p:nvSpPr>
            <p:cNvPr id="9226" name="Rectangle 14"/>
            <p:cNvSpPr>
              <a:spLocks noChangeArrowheads="1"/>
            </p:cNvSpPr>
            <p:nvPr/>
          </p:nvSpPr>
          <p:spPr bwMode="auto">
            <a:xfrm>
              <a:off x="1497" y="2019"/>
              <a:ext cx="2676" cy="138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7" name="Rectangle 15"/>
            <p:cNvSpPr>
              <a:spLocks noChangeArrowheads="1"/>
            </p:cNvSpPr>
            <p:nvPr/>
          </p:nvSpPr>
          <p:spPr bwMode="auto">
            <a:xfrm>
              <a:off x="1497" y="1026"/>
              <a:ext cx="432" cy="100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8" name="Rectangle 17"/>
            <p:cNvSpPr>
              <a:spLocks noChangeArrowheads="1"/>
            </p:cNvSpPr>
            <p:nvPr/>
          </p:nvSpPr>
          <p:spPr bwMode="auto">
            <a:xfrm>
              <a:off x="3324" y="1032"/>
              <a:ext cx="849" cy="112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29" name="Line 7"/>
            <p:cNvSpPr>
              <a:spLocks noChangeShapeType="1"/>
            </p:cNvSpPr>
            <p:nvPr/>
          </p:nvSpPr>
          <p:spPr bwMode="auto">
            <a:xfrm>
              <a:off x="1488" y="789"/>
              <a:ext cx="2" cy="13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Line 8"/>
            <p:cNvSpPr>
              <a:spLocks noChangeShapeType="1"/>
            </p:cNvSpPr>
            <p:nvPr/>
          </p:nvSpPr>
          <p:spPr bwMode="auto">
            <a:xfrm>
              <a:off x="1922" y="786"/>
              <a:ext cx="2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1" name="Line 9"/>
            <p:cNvSpPr>
              <a:spLocks noChangeShapeType="1"/>
            </p:cNvSpPr>
            <p:nvPr/>
          </p:nvSpPr>
          <p:spPr bwMode="auto">
            <a:xfrm>
              <a:off x="3323" y="786"/>
              <a:ext cx="0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2" name="Line 10"/>
            <p:cNvSpPr>
              <a:spLocks noChangeShapeType="1"/>
            </p:cNvSpPr>
            <p:nvPr/>
          </p:nvSpPr>
          <p:spPr bwMode="auto">
            <a:xfrm>
              <a:off x="4182" y="786"/>
              <a:ext cx="0" cy="13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Line 12"/>
            <p:cNvSpPr>
              <a:spLocks noChangeShapeType="1"/>
            </p:cNvSpPr>
            <p:nvPr/>
          </p:nvSpPr>
          <p:spPr bwMode="auto">
            <a:xfrm>
              <a:off x="1921" y="2013"/>
              <a:ext cx="1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3"/>
            <p:cNvSpPr>
              <a:spLocks noChangeShapeType="1"/>
            </p:cNvSpPr>
            <p:nvPr/>
          </p:nvSpPr>
          <p:spPr bwMode="auto">
            <a:xfrm>
              <a:off x="1482" y="2163"/>
              <a:ext cx="26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Rectangle 15"/>
            <p:cNvSpPr>
              <a:spLocks noChangeArrowheads="1"/>
            </p:cNvSpPr>
            <p:nvPr/>
          </p:nvSpPr>
          <p:spPr bwMode="auto">
            <a:xfrm>
              <a:off x="2361" y="1026"/>
              <a:ext cx="336" cy="1002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36" name="Line 7"/>
            <p:cNvSpPr>
              <a:spLocks noChangeShapeType="1"/>
            </p:cNvSpPr>
            <p:nvPr/>
          </p:nvSpPr>
          <p:spPr bwMode="auto">
            <a:xfrm>
              <a:off x="2352" y="789"/>
              <a:ext cx="2" cy="1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7" name="Line 8"/>
            <p:cNvSpPr>
              <a:spLocks noChangeShapeType="1"/>
            </p:cNvSpPr>
            <p:nvPr/>
          </p:nvSpPr>
          <p:spPr bwMode="auto">
            <a:xfrm>
              <a:off x="2682" y="778"/>
              <a:ext cx="2" cy="12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6139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022393" y="2399080"/>
            <a:ext cx="10431075" cy="1927440"/>
            <a:chOff x="562" y="1140"/>
            <a:chExt cx="4628" cy="1823"/>
          </a:xfrm>
        </p:grpSpPr>
        <p:sp>
          <p:nvSpPr>
            <p:cNvPr id="6179" name="AutoShape 5"/>
            <p:cNvSpPr>
              <a:spLocks noChangeArrowheads="1"/>
            </p:cNvSpPr>
            <p:nvPr/>
          </p:nvSpPr>
          <p:spPr bwMode="auto">
            <a:xfrm rot="10800000">
              <a:off x="782" y="2131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0" name="Line 6"/>
            <p:cNvSpPr>
              <a:spLocks noChangeShapeType="1"/>
            </p:cNvSpPr>
            <p:nvPr/>
          </p:nvSpPr>
          <p:spPr bwMode="auto">
            <a:xfrm flipV="1">
              <a:off x="782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Line 7"/>
            <p:cNvSpPr>
              <a:spLocks noChangeShapeType="1"/>
            </p:cNvSpPr>
            <p:nvPr/>
          </p:nvSpPr>
          <p:spPr bwMode="auto">
            <a:xfrm flipV="1">
              <a:off x="988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Line 8"/>
            <p:cNvSpPr>
              <a:spLocks noChangeShapeType="1"/>
            </p:cNvSpPr>
            <p:nvPr/>
          </p:nvSpPr>
          <p:spPr bwMode="auto">
            <a:xfrm flipV="1">
              <a:off x="1404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3" name="Line 9"/>
            <p:cNvSpPr>
              <a:spLocks noChangeShapeType="1"/>
            </p:cNvSpPr>
            <p:nvPr/>
          </p:nvSpPr>
          <p:spPr bwMode="auto">
            <a:xfrm flipV="1">
              <a:off x="161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790" y="1234"/>
              <a:ext cx="192" cy="13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cs typeface="Arial" panose="020B0604020202020204" pitchFamily="34" charset="0"/>
              </a:endParaRPr>
            </a:p>
          </p:txBody>
        </p:sp>
        <p:sp>
          <p:nvSpPr>
            <p:cNvPr id="6185" name="Rectangle 11"/>
            <p:cNvSpPr>
              <a:spLocks noChangeArrowheads="1"/>
            </p:cNvSpPr>
            <p:nvPr/>
          </p:nvSpPr>
          <p:spPr bwMode="auto">
            <a:xfrm>
              <a:off x="1411" y="1779"/>
              <a:ext cx="194" cy="78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cs typeface="Arial" panose="020B0604020202020204" pitchFamily="34" charset="0"/>
              </a:endParaRPr>
            </a:p>
          </p:txBody>
        </p:sp>
        <p:sp>
          <p:nvSpPr>
            <p:cNvPr id="6186" name="AutoShape 15"/>
            <p:cNvSpPr>
              <a:spLocks noChangeArrowheads="1"/>
            </p:cNvSpPr>
            <p:nvPr/>
          </p:nvSpPr>
          <p:spPr bwMode="auto">
            <a:xfrm rot="10800000">
              <a:off x="2416" y="2135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7" name="Line 16"/>
            <p:cNvSpPr>
              <a:spLocks noChangeShapeType="1"/>
            </p:cNvSpPr>
            <p:nvPr/>
          </p:nvSpPr>
          <p:spPr bwMode="auto">
            <a:xfrm flipV="1">
              <a:off x="2416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8" name="Line 17"/>
            <p:cNvSpPr>
              <a:spLocks noChangeShapeType="1"/>
            </p:cNvSpPr>
            <p:nvPr/>
          </p:nvSpPr>
          <p:spPr bwMode="auto">
            <a:xfrm flipV="1">
              <a:off x="262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9" name="Line 18"/>
            <p:cNvSpPr>
              <a:spLocks noChangeShapeType="1"/>
            </p:cNvSpPr>
            <p:nvPr/>
          </p:nvSpPr>
          <p:spPr bwMode="auto">
            <a:xfrm flipV="1">
              <a:off x="3038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0" name="Line 19"/>
            <p:cNvSpPr>
              <a:spLocks noChangeShapeType="1"/>
            </p:cNvSpPr>
            <p:nvPr/>
          </p:nvSpPr>
          <p:spPr bwMode="auto">
            <a:xfrm flipV="1">
              <a:off x="3246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1" name="Rectangle 20"/>
            <p:cNvSpPr>
              <a:spLocks noChangeArrowheads="1"/>
            </p:cNvSpPr>
            <p:nvPr/>
          </p:nvSpPr>
          <p:spPr bwMode="auto">
            <a:xfrm>
              <a:off x="2424" y="1778"/>
              <a:ext cx="192" cy="79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cs typeface="Arial" panose="020B0604020202020204" pitchFamily="34" charset="0"/>
              </a:endParaRPr>
            </a:p>
          </p:txBody>
        </p:sp>
        <p:sp>
          <p:nvSpPr>
            <p:cNvPr id="6192" name="Rectangle 21"/>
            <p:cNvSpPr>
              <a:spLocks noChangeArrowheads="1"/>
            </p:cNvSpPr>
            <p:nvPr/>
          </p:nvSpPr>
          <p:spPr bwMode="auto">
            <a:xfrm>
              <a:off x="3045" y="1217"/>
              <a:ext cx="194" cy="134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cs typeface="Arial" panose="020B0604020202020204" pitchFamily="34" charset="0"/>
              </a:endParaRPr>
            </a:p>
          </p:txBody>
        </p:sp>
        <p:sp>
          <p:nvSpPr>
            <p:cNvPr id="6193" name="AutoShape 22"/>
            <p:cNvSpPr>
              <a:spLocks noChangeArrowheads="1"/>
            </p:cNvSpPr>
            <p:nvPr/>
          </p:nvSpPr>
          <p:spPr bwMode="auto">
            <a:xfrm rot="10800000">
              <a:off x="4104" y="2133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94" name="Line 23"/>
            <p:cNvSpPr>
              <a:spLocks noChangeShapeType="1"/>
            </p:cNvSpPr>
            <p:nvPr/>
          </p:nvSpPr>
          <p:spPr bwMode="auto">
            <a:xfrm flipV="1">
              <a:off x="4104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5" name="Line 24"/>
            <p:cNvSpPr>
              <a:spLocks noChangeShapeType="1"/>
            </p:cNvSpPr>
            <p:nvPr/>
          </p:nvSpPr>
          <p:spPr bwMode="auto">
            <a:xfrm flipV="1">
              <a:off x="4310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6" name="Line 25"/>
            <p:cNvSpPr>
              <a:spLocks noChangeShapeType="1"/>
            </p:cNvSpPr>
            <p:nvPr/>
          </p:nvSpPr>
          <p:spPr bwMode="auto">
            <a:xfrm flipV="1">
              <a:off x="4726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7" name="Line 26"/>
            <p:cNvSpPr>
              <a:spLocks noChangeShapeType="1"/>
            </p:cNvSpPr>
            <p:nvPr/>
          </p:nvSpPr>
          <p:spPr bwMode="auto">
            <a:xfrm flipV="1">
              <a:off x="4934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98" name="Rectangle 27"/>
            <p:cNvSpPr>
              <a:spLocks noChangeArrowheads="1"/>
            </p:cNvSpPr>
            <p:nvPr/>
          </p:nvSpPr>
          <p:spPr bwMode="auto">
            <a:xfrm>
              <a:off x="4112" y="1512"/>
              <a:ext cx="192" cy="105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cs typeface="Arial" panose="020B0604020202020204" pitchFamily="34" charset="0"/>
              </a:endParaRPr>
            </a:p>
          </p:txBody>
        </p:sp>
        <p:sp>
          <p:nvSpPr>
            <p:cNvPr id="6199" name="Rectangle 28"/>
            <p:cNvSpPr>
              <a:spLocks noChangeArrowheads="1"/>
            </p:cNvSpPr>
            <p:nvPr/>
          </p:nvSpPr>
          <p:spPr bwMode="auto">
            <a:xfrm>
              <a:off x="4733" y="1521"/>
              <a:ext cx="194" cy="103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cs typeface="Arial" panose="020B0604020202020204" pitchFamily="34" charset="0"/>
              </a:endParaRPr>
            </a:p>
          </p:txBody>
        </p:sp>
        <p:sp>
          <p:nvSpPr>
            <p:cNvPr id="6200" name="Line 30"/>
            <p:cNvSpPr>
              <a:spLocks noChangeShapeType="1"/>
            </p:cNvSpPr>
            <p:nvPr/>
          </p:nvSpPr>
          <p:spPr bwMode="auto">
            <a:xfrm>
              <a:off x="78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1" name="Line 31"/>
            <p:cNvSpPr>
              <a:spLocks noChangeShapeType="1"/>
            </p:cNvSpPr>
            <p:nvPr/>
          </p:nvSpPr>
          <p:spPr bwMode="auto">
            <a:xfrm>
              <a:off x="2424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2" name="Line 32"/>
            <p:cNvSpPr>
              <a:spLocks noChangeShapeType="1"/>
            </p:cNvSpPr>
            <p:nvPr/>
          </p:nvSpPr>
          <p:spPr bwMode="auto">
            <a:xfrm>
              <a:off x="411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03" name="Text Box 33"/>
            <p:cNvSpPr txBox="1">
              <a:spLocks noChangeArrowheads="1"/>
            </p:cNvSpPr>
            <p:nvPr/>
          </p:nvSpPr>
          <p:spPr bwMode="auto">
            <a:xfrm>
              <a:off x="562" y="1932"/>
              <a:ext cx="2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204" name="Text Box 34"/>
            <p:cNvSpPr txBox="1">
              <a:spLocks noChangeArrowheads="1"/>
            </p:cNvSpPr>
            <p:nvPr/>
          </p:nvSpPr>
          <p:spPr bwMode="auto">
            <a:xfrm>
              <a:off x="4950" y="1938"/>
              <a:ext cx="2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205" name="Text Box 35"/>
            <p:cNvSpPr txBox="1">
              <a:spLocks noChangeArrowheads="1"/>
            </p:cNvSpPr>
            <p:nvPr/>
          </p:nvSpPr>
          <p:spPr bwMode="auto">
            <a:xfrm>
              <a:off x="3846" y="1920"/>
              <a:ext cx="2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206" name="Text Box 36"/>
            <p:cNvSpPr txBox="1">
              <a:spLocks noChangeArrowheads="1"/>
            </p:cNvSpPr>
            <p:nvPr/>
          </p:nvSpPr>
          <p:spPr bwMode="auto">
            <a:xfrm>
              <a:off x="2118" y="1950"/>
              <a:ext cx="2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 dirty="0"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207" name="Text Box 37"/>
            <p:cNvSpPr txBox="1">
              <a:spLocks noChangeArrowheads="1"/>
            </p:cNvSpPr>
            <p:nvPr/>
          </p:nvSpPr>
          <p:spPr bwMode="auto">
            <a:xfrm>
              <a:off x="1656" y="1950"/>
              <a:ext cx="2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208" name="Text Box 38"/>
            <p:cNvSpPr txBox="1">
              <a:spLocks noChangeArrowheads="1"/>
            </p:cNvSpPr>
            <p:nvPr/>
          </p:nvSpPr>
          <p:spPr bwMode="auto">
            <a:xfrm>
              <a:off x="3264" y="1914"/>
              <a:ext cx="2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432228" y="4247088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a)</a:t>
            </a:r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4635071" y="4158423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b)</a:t>
            </a:r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8439492" y="394853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c)</a:t>
            </a:r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5152679" y="4504363"/>
            <a:ext cx="1714500" cy="461963"/>
            <a:chOff x="952" y="3016"/>
            <a:chExt cx="1080" cy="291"/>
          </a:xfrm>
        </p:grpSpPr>
        <p:sp>
          <p:nvSpPr>
            <p:cNvPr id="6176" name="Text Box 75"/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77" name="Rectangle 76"/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8" name="Text Box 77"/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dirty="0" err="1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 dirty="0" err="1">
                  <a:latin typeface="Times New Roman" panose="02020603050405020304" pitchFamily="18" charset="0"/>
                </a:rPr>
                <a:t>B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9241339" y="4559188"/>
            <a:ext cx="1714500" cy="461963"/>
            <a:chOff x="952" y="3016"/>
            <a:chExt cx="1080" cy="291"/>
          </a:xfrm>
        </p:grpSpPr>
        <p:sp>
          <p:nvSpPr>
            <p:cNvPr id="6173" name="Text Box 79"/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74" name="Rectangle 80"/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5" name="Text Box 81"/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B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02"/>
          <p:cNvGrpSpPr>
            <a:grpSpLocks/>
          </p:cNvGrpSpPr>
          <p:nvPr/>
        </p:nvGrpSpPr>
        <p:grpSpPr bwMode="auto">
          <a:xfrm>
            <a:off x="1170911" y="4504363"/>
            <a:ext cx="1714500" cy="461963"/>
            <a:chOff x="952" y="3016"/>
            <a:chExt cx="1080" cy="291"/>
          </a:xfrm>
        </p:grpSpPr>
        <p:sp>
          <p:nvSpPr>
            <p:cNvPr id="6170" name="Text Box 103"/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171" name="Rectangle 104"/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2" name="Text Box 105"/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>
                  <a:latin typeface="Times New Roman" panose="02020603050405020304" pitchFamily="18" charset="0"/>
                </a:rPr>
                <a:t>p</a:t>
              </a:r>
              <a:r>
                <a:rPr lang="en-US" altLang="en-US" sz="2400" baseline="-25000">
                  <a:latin typeface="Times New Roman" panose="02020603050405020304" pitchFamily="18" charset="0"/>
                </a:rPr>
                <a:t>B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168" name="Text Box 110"/>
          <p:cNvSpPr txBox="1">
            <a:spLocks noChangeArrowheads="1"/>
          </p:cNvSpPr>
          <p:nvPr/>
        </p:nvSpPr>
        <p:spPr bwMode="auto">
          <a:xfrm>
            <a:off x="231280" y="11"/>
            <a:ext cx="11714917" cy="216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200" b="1" u="sng" dirty="0">
                <a:solidFill>
                  <a:schemeClr val="accent2"/>
                </a:solidFill>
                <a:latin typeface="Times New Roman" panose="02020603050405020304" pitchFamily="18" charset="0"/>
              </a:rPr>
              <a:t>C5.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Đổ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). </a:t>
            </a:r>
          </a:p>
          <a:p>
            <a:pPr algn="just"/>
            <a:r>
              <a:rPr lang="en-US" altLang="en-US" sz="3200" b="1" dirty="0">
                <a:latin typeface="Times New Roman" panose="02020603050405020304" pitchFamily="18" charset="0"/>
              </a:rPr>
              <a:t>- 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dựa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thức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áp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suất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lỏng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áp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suất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lỏng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200" b="1" dirty="0">
                <a:latin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áp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suất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</a:t>
            </a:r>
            <a:r>
              <a:rPr lang="en-US" altLang="en-US" sz="3200" b="1" baseline="-25000" dirty="0" err="1">
                <a:latin typeface="Times New Roman" panose="02020603050405020304" pitchFamily="18" charset="0"/>
              </a:rPr>
              <a:t>A</a:t>
            </a:r>
            <a:r>
              <a:rPr lang="en-US" altLang="en-US" sz="3200" b="1" dirty="0">
                <a:latin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p</a:t>
            </a:r>
            <a:r>
              <a:rPr lang="en-US" altLang="en-US" sz="3200" b="1" baseline="-25000" dirty="0" err="1"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vẽ</a:t>
            </a:r>
            <a:endParaRPr lang="en-US" altLang="en-US" sz="3200" b="1" dirty="0">
              <a:latin typeface="Times New Roman" panose="02020603050405020304" pitchFamily="18" charset="0"/>
            </a:endParaRPr>
          </a:p>
        </p:txBody>
      </p:sp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3527104" y="3948537"/>
            <a:ext cx="1181689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2A11DF"/>
                </a:solidFill>
              </a:rPr>
              <a:t>Hình</a:t>
            </a:r>
            <a:r>
              <a:rPr lang="en-US" altLang="en-US" b="1" dirty="0">
                <a:solidFill>
                  <a:srgbClr val="2A11DF"/>
                </a:solidFill>
              </a:rPr>
              <a:t> 8.6</a:t>
            </a:r>
          </a:p>
        </p:txBody>
      </p:sp>
      <p:sp>
        <p:nvSpPr>
          <p:cNvPr id="96" name="Text Box 67"/>
          <p:cNvSpPr txBox="1">
            <a:spLocks noChangeArrowheads="1"/>
          </p:cNvSpPr>
          <p:nvPr/>
        </p:nvSpPr>
        <p:spPr bwMode="auto">
          <a:xfrm>
            <a:off x="307963" y="5111456"/>
            <a:ext cx="11638232" cy="15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 smtClean="0">
                <a:latin typeface="Times New Roman" panose="02020603050405020304" pitchFamily="18" charset="0"/>
              </a:rPr>
              <a:t>- 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Dự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đoán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xem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yên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mực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32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 8.6a, b, c</a:t>
            </a:r>
          </a:p>
          <a:p>
            <a:pPr algn="just"/>
            <a:r>
              <a:rPr lang="en-US" altLang="en-US" sz="3200" b="1" dirty="0">
                <a:latin typeface="Times New Roman" panose="02020603050405020304" pitchFamily="18" charset="0"/>
              </a:rPr>
              <a:t>-   </a:t>
            </a:r>
            <a:r>
              <a:rPr lang="en-US" altLang="en-US" sz="3200" b="1" dirty="0" err="1" smtClean="0">
                <a:latin typeface="Times New Roman" panose="02020603050405020304" pitchFamily="18" charset="0"/>
              </a:rPr>
              <a:t>Thí</a:t>
            </a:r>
            <a:r>
              <a:rPr lang="en-US" alt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nghiệm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kiểm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dự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đoán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4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1862474" y="897641"/>
            <a:ext cx="7831567" cy="1485493"/>
            <a:chOff x="562" y="1140"/>
            <a:chExt cx="4628" cy="1823"/>
          </a:xfrm>
        </p:grpSpPr>
        <p:sp>
          <p:nvSpPr>
            <p:cNvPr id="6179" name="AutoShape 5"/>
            <p:cNvSpPr>
              <a:spLocks noChangeArrowheads="1"/>
            </p:cNvSpPr>
            <p:nvPr/>
          </p:nvSpPr>
          <p:spPr bwMode="auto">
            <a:xfrm rot="10800000">
              <a:off x="782" y="2131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180" name="Line 6"/>
            <p:cNvSpPr>
              <a:spLocks noChangeShapeType="1"/>
            </p:cNvSpPr>
            <p:nvPr/>
          </p:nvSpPr>
          <p:spPr bwMode="auto">
            <a:xfrm flipV="1">
              <a:off x="782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1" name="Line 7"/>
            <p:cNvSpPr>
              <a:spLocks noChangeShapeType="1"/>
            </p:cNvSpPr>
            <p:nvPr/>
          </p:nvSpPr>
          <p:spPr bwMode="auto">
            <a:xfrm flipV="1">
              <a:off x="988" y="1140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2" name="Line 8"/>
            <p:cNvSpPr>
              <a:spLocks noChangeShapeType="1"/>
            </p:cNvSpPr>
            <p:nvPr/>
          </p:nvSpPr>
          <p:spPr bwMode="auto">
            <a:xfrm flipV="1">
              <a:off x="1404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3" name="Line 9"/>
            <p:cNvSpPr>
              <a:spLocks noChangeShapeType="1"/>
            </p:cNvSpPr>
            <p:nvPr/>
          </p:nvSpPr>
          <p:spPr bwMode="auto">
            <a:xfrm flipV="1">
              <a:off x="161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4" name="Rectangle 10"/>
            <p:cNvSpPr>
              <a:spLocks noChangeArrowheads="1"/>
            </p:cNvSpPr>
            <p:nvPr/>
          </p:nvSpPr>
          <p:spPr bwMode="auto">
            <a:xfrm>
              <a:off x="790" y="1234"/>
              <a:ext cx="192" cy="13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85" name="Rectangle 11"/>
            <p:cNvSpPr>
              <a:spLocks noChangeArrowheads="1"/>
            </p:cNvSpPr>
            <p:nvPr/>
          </p:nvSpPr>
          <p:spPr bwMode="auto">
            <a:xfrm>
              <a:off x="1411" y="1779"/>
              <a:ext cx="194" cy="784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86" name="AutoShape 15"/>
            <p:cNvSpPr>
              <a:spLocks noChangeArrowheads="1"/>
            </p:cNvSpPr>
            <p:nvPr/>
          </p:nvSpPr>
          <p:spPr bwMode="auto">
            <a:xfrm rot="10800000">
              <a:off x="2416" y="2135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187" name="Line 16"/>
            <p:cNvSpPr>
              <a:spLocks noChangeShapeType="1"/>
            </p:cNvSpPr>
            <p:nvPr/>
          </p:nvSpPr>
          <p:spPr bwMode="auto">
            <a:xfrm flipV="1">
              <a:off x="2416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8" name="Line 17"/>
            <p:cNvSpPr>
              <a:spLocks noChangeShapeType="1"/>
            </p:cNvSpPr>
            <p:nvPr/>
          </p:nvSpPr>
          <p:spPr bwMode="auto">
            <a:xfrm flipV="1">
              <a:off x="2622" y="1144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89" name="Line 18"/>
            <p:cNvSpPr>
              <a:spLocks noChangeShapeType="1"/>
            </p:cNvSpPr>
            <p:nvPr/>
          </p:nvSpPr>
          <p:spPr bwMode="auto">
            <a:xfrm flipV="1">
              <a:off x="3038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0" name="Line 19"/>
            <p:cNvSpPr>
              <a:spLocks noChangeShapeType="1"/>
            </p:cNvSpPr>
            <p:nvPr/>
          </p:nvSpPr>
          <p:spPr bwMode="auto">
            <a:xfrm flipV="1">
              <a:off x="3246" y="1148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1" name="Rectangle 20"/>
            <p:cNvSpPr>
              <a:spLocks noChangeArrowheads="1"/>
            </p:cNvSpPr>
            <p:nvPr/>
          </p:nvSpPr>
          <p:spPr bwMode="auto">
            <a:xfrm>
              <a:off x="2424" y="1778"/>
              <a:ext cx="192" cy="79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92" name="Rectangle 21"/>
            <p:cNvSpPr>
              <a:spLocks noChangeArrowheads="1"/>
            </p:cNvSpPr>
            <p:nvPr/>
          </p:nvSpPr>
          <p:spPr bwMode="auto">
            <a:xfrm>
              <a:off x="3045" y="1217"/>
              <a:ext cx="194" cy="134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93" name="AutoShape 22"/>
            <p:cNvSpPr>
              <a:spLocks noChangeArrowheads="1"/>
            </p:cNvSpPr>
            <p:nvPr/>
          </p:nvSpPr>
          <p:spPr bwMode="auto">
            <a:xfrm rot="10800000">
              <a:off x="4104" y="2133"/>
              <a:ext cx="828" cy="8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0066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194" name="Line 23"/>
            <p:cNvSpPr>
              <a:spLocks noChangeShapeType="1"/>
            </p:cNvSpPr>
            <p:nvPr/>
          </p:nvSpPr>
          <p:spPr bwMode="auto">
            <a:xfrm flipV="1">
              <a:off x="4104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5" name="Line 24"/>
            <p:cNvSpPr>
              <a:spLocks noChangeShapeType="1"/>
            </p:cNvSpPr>
            <p:nvPr/>
          </p:nvSpPr>
          <p:spPr bwMode="auto">
            <a:xfrm flipV="1">
              <a:off x="4310" y="1142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6" name="Line 25"/>
            <p:cNvSpPr>
              <a:spLocks noChangeShapeType="1"/>
            </p:cNvSpPr>
            <p:nvPr/>
          </p:nvSpPr>
          <p:spPr bwMode="auto">
            <a:xfrm flipV="1">
              <a:off x="4726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7" name="Line 26"/>
            <p:cNvSpPr>
              <a:spLocks noChangeShapeType="1"/>
            </p:cNvSpPr>
            <p:nvPr/>
          </p:nvSpPr>
          <p:spPr bwMode="auto">
            <a:xfrm flipV="1">
              <a:off x="4934" y="1146"/>
              <a:ext cx="0" cy="1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198" name="Rectangle 27"/>
            <p:cNvSpPr>
              <a:spLocks noChangeArrowheads="1"/>
            </p:cNvSpPr>
            <p:nvPr/>
          </p:nvSpPr>
          <p:spPr bwMode="auto">
            <a:xfrm>
              <a:off x="4112" y="1512"/>
              <a:ext cx="192" cy="105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99" name="Rectangle 28"/>
            <p:cNvSpPr>
              <a:spLocks noChangeArrowheads="1"/>
            </p:cNvSpPr>
            <p:nvPr/>
          </p:nvSpPr>
          <p:spPr bwMode="auto">
            <a:xfrm>
              <a:off x="4733" y="1521"/>
              <a:ext cx="194" cy="1036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9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00" name="Line 30"/>
            <p:cNvSpPr>
              <a:spLocks noChangeShapeType="1"/>
            </p:cNvSpPr>
            <p:nvPr/>
          </p:nvSpPr>
          <p:spPr bwMode="auto">
            <a:xfrm>
              <a:off x="78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1" name="Line 31"/>
            <p:cNvSpPr>
              <a:spLocks noChangeShapeType="1"/>
            </p:cNvSpPr>
            <p:nvPr/>
          </p:nvSpPr>
          <p:spPr bwMode="auto">
            <a:xfrm>
              <a:off x="2424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2" name="Line 32"/>
            <p:cNvSpPr>
              <a:spLocks noChangeShapeType="1"/>
            </p:cNvSpPr>
            <p:nvPr/>
          </p:nvSpPr>
          <p:spPr bwMode="auto">
            <a:xfrm>
              <a:off x="4116" y="2064"/>
              <a:ext cx="8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203" name="Text Box 33"/>
            <p:cNvSpPr txBox="1">
              <a:spLocks noChangeArrowheads="1"/>
            </p:cNvSpPr>
            <p:nvPr/>
          </p:nvSpPr>
          <p:spPr bwMode="auto">
            <a:xfrm>
              <a:off x="562" y="1932"/>
              <a:ext cx="24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 dirty="0">
                  <a:solidFill>
                    <a:prstClr val="black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204" name="Text Box 34"/>
            <p:cNvSpPr txBox="1">
              <a:spLocks noChangeArrowheads="1"/>
            </p:cNvSpPr>
            <p:nvPr/>
          </p:nvSpPr>
          <p:spPr bwMode="auto">
            <a:xfrm>
              <a:off x="4950" y="1938"/>
              <a:ext cx="24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 dirty="0">
                  <a:solidFill>
                    <a:prstClr val="black"/>
                  </a:solidFill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205" name="Text Box 35"/>
            <p:cNvSpPr txBox="1">
              <a:spLocks noChangeArrowheads="1"/>
            </p:cNvSpPr>
            <p:nvPr/>
          </p:nvSpPr>
          <p:spPr bwMode="auto">
            <a:xfrm>
              <a:off x="3846" y="1920"/>
              <a:ext cx="24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solidFill>
                    <a:prstClr val="black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206" name="Text Box 36"/>
            <p:cNvSpPr txBox="1">
              <a:spLocks noChangeArrowheads="1"/>
            </p:cNvSpPr>
            <p:nvPr/>
          </p:nvSpPr>
          <p:spPr bwMode="auto">
            <a:xfrm>
              <a:off x="2118" y="1950"/>
              <a:ext cx="24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 dirty="0">
                  <a:solidFill>
                    <a:prstClr val="black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207" name="Text Box 37"/>
            <p:cNvSpPr txBox="1">
              <a:spLocks noChangeArrowheads="1"/>
            </p:cNvSpPr>
            <p:nvPr/>
          </p:nvSpPr>
          <p:spPr bwMode="auto">
            <a:xfrm>
              <a:off x="1656" y="1950"/>
              <a:ext cx="24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solidFill>
                    <a:prstClr val="black"/>
                  </a:solidFill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6208" name="Text Box 38"/>
            <p:cNvSpPr txBox="1">
              <a:spLocks noChangeArrowheads="1"/>
            </p:cNvSpPr>
            <p:nvPr/>
          </p:nvSpPr>
          <p:spPr bwMode="auto">
            <a:xfrm>
              <a:off x="3264" y="1914"/>
              <a:ext cx="240" cy="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900" b="1">
                  <a:solidFill>
                    <a:prstClr val="black"/>
                  </a:solidFill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3135" name="Text Box 63"/>
          <p:cNvSpPr txBox="1">
            <a:spLocks noChangeArrowheads="1"/>
          </p:cNvSpPr>
          <p:nvPr/>
        </p:nvSpPr>
        <p:spPr bwMode="auto">
          <a:xfrm>
            <a:off x="1252875" y="2410237"/>
            <a:ext cx="6096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prstClr val="black"/>
                </a:solidFill>
              </a:rPr>
              <a:t>a)</a:t>
            </a:r>
          </a:p>
        </p:txBody>
      </p:sp>
      <p:sp>
        <p:nvSpPr>
          <p:cNvPr id="3136" name="Text Box 64"/>
          <p:cNvSpPr txBox="1">
            <a:spLocks noChangeArrowheads="1"/>
          </p:cNvSpPr>
          <p:nvPr/>
        </p:nvSpPr>
        <p:spPr bwMode="auto">
          <a:xfrm>
            <a:off x="4419964" y="2469809"/>
            <a:ext cx="6096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prstClr val="black"/>
                </a:solidFill>
              </a:rPr>
              <a:t>b)</a:t>
            </a:r>
          </a:p>
        </p:txBody>
      </p:sp>
      <p:sp>
        <p:nvSpPr>
          <p:cNvPr id="3137" name="Text Box 65"/>
          <p:cNvSpPr txBox="1">
            <a:spLocks noChangeArrowheads="1"/>
          </p:cNvSpPr>
          <p:nvPr/>
        </p:nvSpPr>
        <p:spPr bwMode="auto">
          <a:xfrm>
            <a:off x="7454395" y="251688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c)</a:t>
            </a:r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5096979" y="2481502"/>
            <a:ext cx="1714500" cy="584201"/>
            <a:chOff x="952" y="3016"/>
            <a:chExt cx="1080" cy="368"/>
          </a:xfrm>
        </p:grpSpPr>
        <p:sp>
          <p:nvSpPr>
            <p:cNvPr id="6176" name="Text Box 75"/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200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77" name="Rectangle 76"/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178" name="Text Box 77"/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200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8095428" y="2469781"/>
            <a:ext cx="1598613" cy="595315"/>
            <a:chOff x="1001" y="2978"/>
            <a:chExt cx="1007" cy="375"/>
          </a:xfrm>
        </p:grpSpPr>
        <p:sp>
          <p:nvSpPr>
            <p:cNvPr id="6173" name="Text Box 79"/>
            <p:cNvSpPr txBox="1">
              <a:spLocks noChangeArrowheads="1"/>
            </p:cNvSpPr>
            <p:nvPr/>
          </p:nvSpPr>
          <p:spPr bwMode="auto">
            <a:xfrm>
              <a:off x="1001" y="2985"/>
              <a:ext cx="38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200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74" name="Rectangle 80"/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175" name="Text Box 81"/>
            <p:cNvSpPr txBox="1">
              <a:spLocks noChangeArrowheads="1"/>
            </p:cNvSpPr>
            <p:nvPr/>
          </p:nvSpPr>
          <p:spPr bwMode="auto">
            <a:xfrm>
              <a:off x="1624" y="2978"/>
              <a:ext cx="38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200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102"/>
          <p:cNvGrpSpPr>
            <a:grpSpLocks/>
          </p:cNvGrpSpPr>
          <p:nvPr/>
        </p:nvGrpSpPr>
        <p:grpSpPr bwMode="auto">
          <a:xfrm>
            <a:off x="1862474" y="2458919"/>
            <a:ext cx="1714500" cy="584201"/>
            <a:chOff x="952" y="3016"/>
            <a:chExt cx="1080" cy="368"/>
          </a:xfrm>
        </p:grpSpPr>
        <p:sp>
          <p:nvSpPr>
            <p:cNvPr id="6170" name="Text Box 103"/>
            <p:cNvSpPr txBox="1">
              <a:spLocks noChangeArrowheads="1"/>
            </p:cNvSpPr>
            <p:nvPr/>
          </p:nvSpPr>
          <p:spPr bwMode="auto">
            <a:xfrm>
              <a:off x="952" y="3016"/>
              <a:ext cx="38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200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A</a:t>
              </a: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71" name="Rectangle 104"/>
            <p:cNvSpPr>
              <a:spLocks noChangeArrowheads="1"/>
            </p:cNvSpPr>
            <p:nvPr/>
          </p:nvSpPr>
          <p:spPr bwMode="auto">
            <a:xfrm>
              <a:off x="1344" y="3072"/>
              <a:ext cx="240" cy="1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prstClr val="black"/>
                </a:solidFill>
              </a:endParaRPr>
            </a:p>
          </p:txBody>
        </p:sp>
        <p:sp>
          <p:nvSpPr>
            <p:cNvPr id="6172" name="Text Box 105"/>
            <p:cNvSpPr txBox="1">
              <a:spLocks noChangeArrowheads="1"/>
            </p:cNvSpPr>
            <p:nvPr/>
          </p:nvSpPr>
          <p:spPr bwMode="auto">
            <a:xfrm>
              <a:off x="1648" y="3016"/>
              <a:ext cx="38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200" baseline="-25000" dirty="0" err="1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168" name="Text Box 110"/>
          <p:cNvSpPr txBox="1">
            <a:spLocks noChangeArrowheads="1"/>
          </p:cNvSpPr>
          <p:nvPr/>
        </p:nvSpPr>
        <p:spPr bwMode="auto">
          <a:xfrm>
            <a:off x="231280" y="11"/>
            <a:ext cx="11714917" cy="68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200" b="1" u="sng" dirty="0">
                <a:solidFill>
                  <a:srgbClr val="C0504D"/>
                </a:solidFill>
                <a:latin typeface="Times New Roman" panose="02020603050405020304" pitchFamily="18" charset="0"/>
              </a:rPr>
              <a:t>C5. 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1- So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suất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200" b="1" baseline="-25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sz="3200" b="1" baseline="-25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200" b="1" baseline="-25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hợp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83" name="Rectangle 111"/>
          <p:cNvSpPr>
            <a:spLocks noChangeArrowheads="1"/>
          </p:cNvSpPr>
          <p:nvPr/>
        </p:nvSpPr>
        <p:spPr bwMode="auto">
          <a:xfrm>
            <a:off x="293503" y="1204807"/>
            <a:ext cx="158247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2A11DF"/>
                </a:solidFill>
              </a:rPr>
              <a:t>Hình</a:t>
            </a:r>
            <a:r>
              <a:rPr lang="en-US" altLang="en-US" sz="2800" b="1" dirty="0">
                <a:solidFill>
                  <a:srgbClr val="2A11DF"/>
                </a:solidFill>
              </a:rPr>
              <a:t> 8.6</a:t>
            </a:r>
          </a:p>
        </p:txBody>
      </p:sp>
      <p:sp>
        <p:nvSpPr>
          <p:cNvPr id="96" name="Text Box 67"/>
          <p:cNvSpPr txBox="1">
            <a:spLocks noChangeArrowheads="1"/>
          </p:cNvSpPr>
          <p:nvPr/>
        </p:nvSpPr>
        <p:spPr bwMode="auto">
          <a:xfrm>
            <a:off x="346557" y="3226547"/>
            <a:ext cx="11472611" cy="107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2-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2A11DF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en-US" sz="3200" b="1" dirty="0">
                <a:solidFill>
                  <a:srgbClr val="2A11D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yên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mực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sẽ</a:t>
            </a:r>
            <a:r>
              <a:rPr lang="en-US" altLang="en-US" sz="32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:…………</a:t>
            </a:r>
          </a:p>
        </p:txBody>
      </p:sp>
      <p:sp>
        <p:nvSpPr>
          <p:cNvPr id="97" name="Hộp Văn bản 7">
            <a:extLst>
              <a:ext uri="{FF2B5EF4-FFF2-40B4-BE49-F238E27FC236}"/>
            </a:extLst>
          </p:cNvPr>
          <p:cNvSpPr txBox="1"/>
          <p:nvPr/>
        </p:nvSpPr>
        <p:spPr>
          <a:xfrm>
            <a:off x="3758440" y="6154941"/>
            <a:ext cx="4241653" cy="584771"/>
          </a:xfrm>
          <a:prstGeom prst="rect">
            <a:avLst/>
          </a:prstGeom>
          <a:noFill/>
        </p:spPr>
        <p:txBody>
          <a:bodyPr wrap="square" lIns="91420" tIns="45718" rIns="91420" bIns="45718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7" name="5 Minute Countdown Timer with Music For Kids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4707" y="138143"/>
            <a:ext cx="1474592" cy="830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823" y="4303762"/>
            <a:ext cx="11555279" cy="1865127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3-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Thí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kiểm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tra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dự</a:t>
            </a: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đoán</a:t>
            </a:r>
            <a:endParaRPr lang="en-US" sz="3200" b="1" dirty="0">
              <a:solidFill>
                <a:srgbClr val="2A11DF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sz="3200" b="1" dirty="0">
                <a:solidFill>
                  <a:srgbClr val="2A11DF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	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bình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chứa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lỏng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đứng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yên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mực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lỏng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nhánh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luôn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luôn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ở …………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độ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cao</a:t>
            </a:r>
            <a:r>
              <a:rPr lang="en-US" sz="3200" b="1" dirty="0"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33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737224" cy="344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4" y="8"/>
            <a:ext cx="6454776" cy="34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47740"/>
            <a:ext cx="4272197" cy="341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933" y="3447736"/>
            <a:ext cx="4472067" cy="341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66879" y="4145421"/>
            <a:ext cx="2353455" cy="224676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37028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"/>
            <a:ext cx="5771212" cy="512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557" y="5001655"/>
            <a:ext cx="5383755" cy="1569660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Lavabo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17" y="2"/>
            <a:ext cx="6570689" cy="500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22212" y="5391905"/>
            <a:ext cx="4448013" cy="1077219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30432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="" xmlns:a16="http://schemas.microsoft.com/office/drawing/2014/main" id="{A9FBA647-1CF4-48CF-8AEC-E53F15DAD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2"/>
          <a:stretch>
            <a:fillRect/>
          </a:stretch>
        </p:blipFill>
        <p:spPr bwMode="auto">
          <a:xfrm>
            <a:off x="1872073" y="1209379"/>
            <a:ext cx="9042912" cy="539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9" name="Text Box 73">
            <a:extLst>
              <a:ext uri="{FF2B5EF4-FFF2-40B4-BE49-F238E27FC236}">
                <a16:creationId xmlns="" xmlns:a16="http://schemas.microsoft.com/office/drawing/2014/main" id="{C4D12E9D-2FC8-416B-974C-BEB4DE8C4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21" y="3919132"/>
            <a:ext cx="2420067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/>
              <a:t>Trạm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bơm</a:t>
            </a:r>
            <a:endParaRPr lang="en-US" altLang="en-US" sz="3200" b="1" dirty="0"/>
          </a:p>
        </p:txBody>
      </p:sp>
      <p:sp>
        <p:nvSpPr>
          <p:cNvPr id="4170" name="Text Box 74">
            <a:extLst>
              <a:ext uri="{FF2B5EF4-FFF2-40B4-BE49-F238E27FC236}">
                <a16:creationId xmlns="" xmlns:a16="http://schemas.microsoft.com/office/drawing/2014/main" id="{7307C954-25A4-4277-A3F3-B3250BD5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5" y="1813228"/>
            <a:ext cx="3409335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/>
              <a:t>Bể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chứa</a:t>
            </a:r>
            <a:endParaRPr lang="en-US" altLang="en-US" sz="3200" b="1" dirty="0"/>
          </a:p>
        </p:txBody>
      </p:sp>
      <p:sp>
        <p:nvSpPr>
          <p:cNvPr id="11" name="Text Box 68">
            <a:extLst>
              <a:ext uri="{FF2B5EF4-FFF2-40B4-BE49-F238E27FC236}">
                <a16:creationId xmlns="" xmlns:a16="http://schemas.microsoft.com/office/drawing/2014/main" id="{707B2275-210C-4079-8509-DE0D5010E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015" y="502336"/>
            <a:ext cx="5651028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8" rIns="91418" bIns="457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eaLnBrk="1" hangingPunct="1">
              <a:spcBef>
                <a:spcPct val="50000"/>
              </a:spcBef>
            </a:pPr>
            <a:r>
              <a:rPr lang="en-US" sz="3200" b="1" i="1" dirty="0">
                <a:solidFill>
                  <a:srgbClr val="2A11DF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cs typeface="Times New Roman" pitchFamily="18" charset="0"/>
              </a:rPr>
              <a:t>Hệ</a:t>
            </a:r>
            <a:r>
              <a:rPr lang="en-US" altLang="en-US" sz="32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cs typeface="Times New Roman" pitchFamily="18" charset="0"/>
              </a:rPr>
              <a:t>thống</a:t>
            </a:r>
            <a:r>
              <a:rPr lang="en-US" altLang="en-US" sz="32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cs typeface="Times New Roman" pitchFamily="18" charset="0"/>
              </a:rPr>
              <a:t>cung</a:t>
            </a:r>
            <a:r>
              <a:rPr lang="en-US" altLang="en-US" sz="32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cs typeface="Times New Roman" pitchFamily="18" charset="0"/>
              </a:rPr>
              <a:t>cấp</a:t>
            </a:r>
            <a:r>
              <a:rPr lang="en-US" altLang="en-US" sz="32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cs typeface="Times New Roman" pitchFamily="18" charset="0"/>
              </a:rPr>
              <a:t>nước</a:t>
            </a:r>
            <a:r>
              <a:rPr lang="en-US" altLang="en-US" sz="32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cs typeface="Times New Roman" pitchFamily="18" charset="0"/>
              </a:rPr>
              <a:t>máy</a:t>
            </a:r>
            <a:endParaRPr lang="en-US" altLang="en-US" sz="3200" b="1" dirty="0">
              <a:solidFill>
                <a:prstClr val="black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3742</TotalTime>
  <Words>711</Words>
  <Application>Microsoft Office PowerPoint</Application>
  <PresentationFormat>Custom</PresentationFormat>
  <Paragraphs>127</Paragraphs>
  <Slides>25</Slides>
  <Notes>2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ĐÁNH BAY COVID</dc:title>
  <dc:creator>Admin</dc:creator>
  <cp:lastModifiedBy>Admin</cp:lastModifiedBy>
  <cp:revision>237</cp:revision>
  <dcterms:created xsi:type="dcterms:W3CDTF">2021-11-10T15:33:48Z</dcterms:created>
  <dcterms:modified xsi:type="dcterms:W3CDTF">2022-11-01T07:47:57Z</dcterms:modified>
</cp:coreProperties>
</file>