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6" r:id="rId2"/>
    <p:sldMasterId id="2147483699" r:id="rId3"/>
    <p:sldMasterId id="2147483711" r:id="rId4"/>
    <p:sldMasterId id="2147483722" r:id="rId5"/>
    <p:sldMasterId id="2147483734" r:id="rId6"/>
  </p:sldMasterIdLst>
  <p:notesMasterIdLst>
    <p:notesMasterId r:id="rId35"/>
  </p:notesMasterIdLst>
  <p:sldIdLst>
    <p:sldId id="640" r:id="rId7"/>
    <p:sldId id="564" r:id="rId8"/>
    <p:sldId id="565" r:id="rId9"/>
    <p:sldId id="256" r:id="rId10"/>
    <p:sldId id="634" r:id="rId11"/>
    <p:sldId id="552" r:id="rId12"/>
    <p:sldId id="569" r:id="rId13"/>
    <p:sldId id="570" r:id="rId14"/>
    <p:sldId id="627" r:id="rId15"/>
    <p:sldId id="626" r:id="rId16"/>
    <p:sldId id="622" r:id="rId17"/>
    <p:sldId id="576" r:id="rId18"/>
    <p:sldId id="639" r:id="rId19"/>
    <p:sldId id="637" r:id="rId20"/>
    <p:sldId id="583" r:id="rId21"/>
    <p:sldId id="585" r:id="rId22"/>
    <p:sldId id="638" r:id="rId23"/>
    <p:sldId id="600" r:id="rId24"/>
    <p:sldId id="601" r:id="rId25"/>
    <p:sldId id="605" r:id="rId26"/>
    <p:sldId id="606" r:id="rId27"/>
    <p:sldId id="629" r:id="rId28"/>
    <p:sldId id="625" r:id="rId29"/>
    <p:sldId id="612" r:id="rId30"/>
    <p:sldId id="631" r:id="rId31"/>
    <p:sldId id="632" r:id="rId32"/>
    <p:sldId id="633" r:id="rId33"/>
    <p:sldId id="630" r:id="rId34"/>
  </p:sldIdLst>
  <p:sldSz cx="12192000" cy="6858000"/>
  <p:notesSz cx="6858000" cy="9144000"/>
  <p:embeddedFontLst>
    <p:embeddedFont>
      <p:font typeface="Arial Black" pitchFamily="34" charset="0"/>
      <p:bold r:id="rId36"/>
    </p:embeddedFont>
    <p:embeddedFont>
      <p:font typeface="UTM Duepuntozero" pitchFamily="18" charset="0"/>
      <p:regular r:id="rId37"/>
    </p:embeddedFont>
    <p:embeddedFont>
      <p:font typeface="Calibri Light" pitchFamily="34" charset="0"/>
      <p:regular r:id="rId38"/>
      <p:italic r:id="rId39"/>
    </p:embeddedFont>
    <p:embeddedFont>
      <p:font typeface="Calibri" pitchFamily="34" charset="0"/>
      <p:regular r:id="rId40"/>
      <p:bold r:id="rId41"/>
      <p:italic r:id="rId42"/>
      <p:boldItalic r:id="rId43"/>
    </p:embeddedFont>
    <p:embeddedFont>
      <p:font typeface="微软雅黑" pitchFamily="34" charset="-122"/>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998A"/>
    <a:srgbClr val="FFC4A4"/>
    <a:srgbClr val="FBA2D0"/>
    <a:srgbClr val="CED2DB"/>
    <a:srgbClr val="A39C9C"/>
    <a:srgbClr val="64C1D2"/>
    <a:srgbClr val="2EB1A1"/>
    <a:srgbClr val="B7EDFD"/>
    <a:srgbClr val="92B9E4"/>
    <a:srgbClr val="6C7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1" d="100"/>
          <a:sy n="71" d="100"/>
        </p:scale>
        <p:origin x="-654" y="-306"/>
      </p:cViewPr>
      <p:guideLst>
        <p:guide orient="horz" pos="2160"/>
        <p:guide pos="3840"/>
      </p:guideLst>
    </p:cSldViewPr>
  </p:slideViewPr>
  <p:notesTextViewPr>
    <p:cViewPr>
      <p:scale>
        <a:sx n="1" d="1"/>
        <a:sy n="1" d="1"/>
      </p:scale>
      <p:origin x="0" y="0"/>
    </p:cViewPr>
  </p:notesTextViewPr>
  <p:sorterViewPr>
    <p:cViewPr>
      <p:scale>
        <a:sx n="100" d="100"/>
        <a:sy n="100" d="100"/>
      </p:scale>
      <p:origin x="0" y="32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2.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C:\Users\phuong\Videos\Đồng hồ đếm ngược 1 phút.WMV"/>
  <ax:ocxPr ax:name="rate" ax:value="1"/>
  <ax:ocxPr ax:name="balance" ax:value="0"/>
  <ax:ocxPr ax:name="currentPosition" ax:value="0"/>
  <ax:ocxPr ax:name="defaultFrame" ax:value=""/>
  <ax:ocxPr ax:name="playCount" ax:value="1"/>
  <ax:ocxPr ax:name="autoStart" ax:value="0"/>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7303"/>
  <ax:ocxPr ax:name="_cy" ax:value="5715"/>
</ax:ocx>
</file>

<file path=ppt/activeX/activeX2.xml><?xml version="1.0" encoding="utf-8"?>
<ax:ocx xmlns:ax="http://schemas.microsoft.com/office/2006/activeX" xmlns:r="http://schemas.openxmlformats.org/officeDocument/2006/relationships" ax:classid="{6BF52A52-394A-11D3-B153-00C04F79FAA6}" ax:persistence="persistPropertyBag">
  <ax:ocxPr ax:name="URL" ax:value="C:\Users\phuong\Videos\2 Minutes timer (Đồng hồ đếm ngược 2 phút).WMV"/>
  <ax:ocxPr ax:name="rate" ax:value="1"/>
  <ax:ocxPr ax:name="balance" ax:value="0"/>
  <ax:ocxPr ax:name="currentPosition" ax:value="0"/>
  <ax:ocxPr ax:name="defaultFrame" ax:value=""/>
  <ax:ocxPr ax:name="playCount" ax:value="1"/>
  <ax:ocxPr ax:name="autoStart" ax:value="0"/>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4974"/>
  <ax:ocxPr ax:name="_cy" ax:value="4366"/>
</ax:ocx>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7BCEA-379F-4939-9F3E-11659BA5B421}"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62BAF-2B89-4D82-83E0-4896FDEB1914}" type="slidenum">
              <a:rPr lang="en-US" smtClean="0"/>
              <a:t>‹#›</a:t>
            </a:fld>
            <a:endParaRPr lang="en-US"/>
          </a:p>
        </p:txBody>
      </p:sp>
    </p:spTree>
    <p:extLst>
      <p:ext uri="{BB962C8B-B14F-4D97-AF65-F5344CB8AC3E}">
        <p14:creationId xmlns:p14="http://schemas.microsoft.com/office/powerpoint/2010/main" val="308538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3775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3" name="Google Shape;69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fld id="{00000000-1234-1234-1234-123412341234}" type="slidenum">
              <a:rPr lang="en-US">
                <a:latin typeface="Times New Roman"/>
                <a:ea typeface="Times New Roman"/>
                <a:cs typeface="Times New Roman"/>
                <a:sym typeface="Times New Roman"/>
              </a:rPr>
              <a:pPr/>
              <a:t>27</a:t>
            </a:fld>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488057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20A03C-CE24-4219-B3E5-5A0E1337E7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2CD7920-D39C-471F-B054-D00C8EEB5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B6414E1-792B-437C-A7B7-09B5661E34F4}"/>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5" name="Footer Placeholder 4">
            <a:extLst>
              <a:ext uri="{FF2B5EF4-FFF2-40B4-BE49-F238E27FC236}">
                <a16:creationId xmlns:a16="http://schemas.microsoft.com/office/drawing/2014/main" xmlns="" id="{73166F68-2A6F-40C9-8060-F95A7B7D9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E6E414-6096-4FB8-B9B7-F63E6E0E887F}"/>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144687039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0E501B-F4BD-4923-A09B-72298E8A45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E200E62-0899-427D-9028-89CFB40FD9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719595-27D6-4C0C-B03A-91469F42B3AA}"/>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5" name="Footer Placeholder 4">
            <a:extLst>
              <a:ext uri="{FF2B5EF4-FFF2-40B4-BE49-F238E27FC236}">
                <a16:creationId xmlns:a16="http://schemas.microsoft.com/office/drawing/2014/main" xmlns="" id="{48E4AF72-5C09-40FA-952D-E4A518307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D0087D-F82F-4D9A-9613-3D8F70BD11E7}"/>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54358074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41BF9D-B15C-43F0-B142-07A3A0B3A2A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EA7A958-8742-462F-B08D-A8866ED3C025}"/>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39B651-FEF4-4C9E-902B-EC8183B0D52F}"/>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5" name="Footer Placeholder 4">
            <a:extLst>
              <a:ext uri="{FF2B5EF4-FFF2-40B4-BE49-F238E27FC236}">
                <a16:creationId xmlns:a16="http://schemas.microsoft.com/office/drawing/2014/main" xmlns="" id="{C335E1D8-BDFE-4037-B8D0-626E3F8E1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8A0E12-D77C-4BF7-97B0-B0169A18BEBA}"/>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74464560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5A069E-0699-4D51-B226-FADE30888D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483A907-2CA6-45F0-8F02-FB61183789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BDA6D39-CA90-42CB-A36C-A03D0D69419A}"/>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8911558-6A4B-4D06-861E-0B9DC360B6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FBFAA6-CC2B-4DF0-A30E-1CA3A6667AC9}"/>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98326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3F927D-74FB-4EF5-A25D-498AA528B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C1F2F2-E2A3-4C97-B257-75388956B3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E5B3F3-E2E3-4FD4-AC36-9DBB408582CB}"/>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34FF84F-E6F2-4D3B-B2F5-2C8228107B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96FEA6F-D39B-438B-8E18-BA8A7907BECE}"/>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73467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1CFE9-352C-42C5-B5EA-9F8C288C0C4A}"/>
              </a:ext>
            </a:extLst>
          </p:cNvPr>
          <p:cNvSpPr>
            <a:spLocks noGrp="1"/>
          </p:cNvSpPr>
          <p:nvPr>
            <p:ph type="title"/>
          </p:nvPr>
        </p:nvSpPr>
        <p:spPr>
          <a:xfrm>
            <a:off x="831851" y="170975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65A8E2-B231-48D7-9A59-D3ACEAEB006F}"/>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FE0392D-E445-4EB6-A1D9-FD30CFF34D11}"/>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1E1154-CFD4-4257-9663-A2AEC4CB06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39AC8D7-1E72-49AD-BE4B-F60C0EEE1B00}"/>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1137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2FC53-B5E0-44B3-875A-A6369BD7B3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DF5AE6-8396-4CAD-94AE-E1394E718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C0CEE51-51E6-4826-859B-49893BB33D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3977DA-C3CF-45BF-9452-82C5F77E2C36}"/>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2FBEAAC-BC32-4238-AFD6-79F4613F7A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80932CC-33D8-4330-A010-3B6B5A0BF0FC}"/>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02466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275EDC-77BF-43E8-A5C1-FBCCBF228EFE}"/>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E3BBDD3-CBB0-4082-B423-058401CF5DC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423A3C-0E4F-49CA-A0C7-D02350432EA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973C2BC-6E37-4B17-BABF-1661A578DA6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16B6DB-1904-4DA0-AA06-27D164C9BF2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17E132C-CBD1-4751-A48C-0D8CBB5818E3}"/>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021BE569-2F0A-4A63-ABE1-C8F486A1152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F874791-4E4B-4E3B-BD6A-2764ADD0D80A}"/>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501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0E88A-D410-4815-9751-172EEFC8D7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BB4FA1-0313-4AC0-BFC0-1413E489B865}"/>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0939B10-16B0-4F11-B375-7414BE24437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D8010DF-910A-483C-8A88-51ACC2E69074}"/>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74122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1D038C-F09E-45AA-9EE4-BDC3501FFA0D}"/>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36CBF0E-71FD-44B2-B882-D72F0711CA4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676AD71-1E16-4E1D-8BB3-C12EFAC4BB5C}"/>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92722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2EA7E-E1BD-42FB-B2A2-ED59D5F02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C15950-2AF3-4619-8745-29CA5D2210A2}"/>
              </a:ext>
            </a:extLst>
          </p:cNvPr>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175BFB-104D-4111-BC80-C497D9910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E05E262-8BA7-43AF-BA6C-5D3AECF3AA7F}"/>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DB8A166-E0B2-4E67-B6F1-100F1B2E87F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15998EE-DD5C-4C87-85A5-AE717C925B91}"/>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68530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ADBB2C-215F-45E4-BB1B-FA0F24FCAD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864FB1-4444-4AA4-9302-AB3DCED079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4EF7A5-8D65-44F5-BAE2-FFF7FB6A74A9}"/>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5" name="Footer Placeholder 4">
            <a:extLst>
              <a:ext uri="{FF2B5EF4-FFF2-40B4-BE49-F238E27FC236}">
                <a16:creationId xmlns:a16="http://schemas.microsoft.com/office/drawing/2014/main" xmlns="" id="{378242E5-7CBC-48CD-B894-72FE753B3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3648F1-9756-4AD4-B9B0-E137B70B3263}"/>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29627377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C935B0-39D8-45FB-9277-09175FE15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7DAD9D6-7569-42ED-9F7E-6A4D49D2DC6B}"/>
              </a:ext>
            </a:extLst>
          </p:cNvPr>
          <p:cNvSpPr>
            <a:spLocks noGrp="1"/>
          </p:cNvSpPr>
          <p:nvPr>
            <p:ph type="pic" idx="1"/>
          </p:nvPr>
        </p:nvSpPr>
        <p:spPr>
          <a:xfrm>
            <a:off x="5183188" y="98744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ECADCCC-0958-4EFF-9CD8-CA6C5D07E1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65B6CC5-718F-4BD7-BA05-FFC9E2527385}"/>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0F7B601-E760-422E-92F9-0806EF9BFA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F064450-4DD9-49B9-8543-29434B1EBEA1}"/>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10465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6EFA7F-E119-466B-9854-9F8D0E3BF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ACA7ED-044B-4C3A-9B02-17539D637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0BE96D-5D28-43F2-AF81-E0B00BC43138}"/>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931F6F6-EB81-4F1C-9F53-F6BF9FA573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6424AC4-BD89-4BBE-A476-2CDD77562FD5}"/>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52117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C6E019-5F8F-4EAA-9452-AD27A63A6810}"/>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567CC2-C71E-4822-A1B6-AE3CA4040EBB}"/>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EDD150-C755-4CF1-BB56-E5008113EA2F}"/>
              </a:ext>
            </a:extLst>
          </p:cNvPr>
          <p:cNvSpPr>
            <a:spLocks noGrp="1"/>
          </p:cNvSpPr>
          <p:nvPr>
            <p:ph type="dt" sz="half" idx="10"/>
          </p:nvPr>
        </p:nvSpPr>
        <p:spPr/>
        <p:txBody>
          <a:body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FD66854-6F7C-4F6C-959B-CFF4979EF1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86FBFA7-E5BC-4923-B0DD-71F1F17E41F9}"/>
              </a:ext>
            </a:extLst>
          </p:cNvPr>
          <p:cNvSpPr>
            <a:spLocks noGrp="1"/>
          </p:cNvSpPr>
          <p:nvPr>
            <p:ph type="sldNum" sz="quarter" idx="12"/>
          </p:nvPr>
        </p:nvSpPr>
        <p:spPr/>
        <p:txBody>
          <a:body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22126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2" name="Picture 2" descr="LocalZine: Dế Mèn phiêu lưu ký - Ký ức sống mãi của tuổi thơ - The  Millennials Life">
            <a:extLst>
              <a:ext uri="{FF2B5EF4-FFF2-40B4-BE49-F238E27FC236}">
                <a16:creationId xmlns:a16="http://schemas.microsoft.com/office/drawing/2014/main" xmlns="" id="{36BFEC32-796E-E738-E86C-9172447323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CB8BF85-C791-0636-2E9A-F8CA85009CF1}"/>
              </a:ext>
            </a:extLst>
          </p:cNvPr>
          <p:cNvSpPr/>
          <p:nvPr userDrawn="1"/>
        </p:nvSpPr>
        <p:spPr>
          <a:xfrm>
            <a:off x="0" y="0"/>
            <a:ext cx="12192000" cy="6858000"/>
          </a:xfrm>
          <a:prstGeom prst="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889381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35925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68295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39908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20167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60932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21665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B9001-3574-49F8-A9C6-C507372FFDED}"/>
              </a:ext>
            </a:extLst>
          </p:cNvPr>
          <p:cNvSpPr>
            <a:spLocks noGrp="1"/>
          </p:cNvSpPr>
          <p:nvPr>
            <p:ph type="title"/>
          </p:nvPr>
        </p:nvSpPr>
        <p:spPr>
          <a:xfrm>
            <a:off x="831851" y="170975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09E1054-EE38-4748-873C-DF476B0B6BCD}"/>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2647822-3241-479C-A65C-5B4C4C94AEF4}"/>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5" name="Footer Placeholder 4">
            <a:extLst>
              <a:ext uri="{FF2B5EF4-FFF2-40B4-BE49-F238E27FC236}">
                <a16:creationId xmlns:a16="http://schemas.microsoft.com/office/drawing/2014/main" xmlns="" id="{7ED53446-A37B-486A-9BCE-4B5968FDB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F65F84-0F63-4004-8175-77F478A13AE6}"/>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354991999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04560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13990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5344"/>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102445"/>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3305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788897" y="609600"/>
            <a:ext cx="10614211" cy="838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06824" y="1524008"/>
            <a:ext cx="10578352" cy="46021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37"/>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27980748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7"/>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7"/>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8060522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0"/>
          <p:cNvSpPr txBox="1">
            <a:spLocks noGrp="1"/>
          </p:cNvSpPr>
          <p:nvPr>
            <p:ph type="title"/>
          </p:nvPr>
        </p:nvSpPr>
        <p:spPr>
          <a:xfrm>
            <a:off x="963084" y="4407273"/>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Arial Black"/>
              <a:buNone/>
              <a:defRPr sz="40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lt1"/>
              </a:buClr>
              <a:buSzPts val="2000"/>
              <a:buNone/>
              <a:defRPr sz="2000">
                <a:solidFill>
                  <a:schemeClr val="lt1"/>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0"/>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0"/>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0"/>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8993436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51"/>
          <p:cNvSpPr txBox="1">
            <a:spLocks noGrp="1"/>
          </p:cNvSpPr>
          <p:nvPr>
            <p:ph type="title"/>
          </p:nvPr>
        </p:nvSpPr>
        <p:spPr>
          <a:xfrm>
            <a:off x="788897" y="609600"/>
            <a:ext cx="10614211" cy="838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1"/>
          <p:cNvSpPr txBox="1">
            <a:spLocks noGrp="1"/>
          </p:cNvSpPr>
          <p:nvPr>
            <p:ph type="body" idx="1"/>
          </p:nvPr>
        </p:nvSpPr>
        <p:spPr>
          <a:xfrm>
            <a:off x="812800" y="1600206"/>
            <a:ext cx="5181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1"/>
          <p:cNvSpPr txBox="1">
            <a:spLocks noGrp="1"/>
          </p:cNvSpPr>
          <p:nvPr>
            <p:ph type="body" idx="2"/>
          </p:nvPr>
        </p:nvSpPr>
        <p:spPr>
          <a:xfrm>
            <a:off x="6197600" y="1600206"/>
            <a:ext cx="5181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1"/>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1"/>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1"/>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0203608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52"/>
          <p:cNvSpPr txBox="1">
            <a:spLocks noGrp="1"/>
          </p:cNvSpPr>
          <p:nvPr>
            <p:ph type="title"/>
          </p:nvPr>
        </p:nvSpPr>
        <p:spPr>
          <a:xfrm>
            <a:off x="788897" y="609600"/>
            <a:ext cx="10614211" cy="838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000"/>
              <a:buFont typeface="Arial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2"/>
          <p:cNvSpPr txBox="1">
            <a:spLocks noGrp="1"/>
          </p:cNvSpPr>
          <p:nvPr>
            <p:ph type="body" idx="1"/>
          </p:nvPr>
        </p:nvSpPr>
        <p:spPr>
          <a:xfrm>
            <a:off x="812800" y="1535113"/>
            <a:ext cx="51837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lt1"/>
              </a:buClr>
              <a:buSzPts val="2000"/>
              <a:buNone/>
              <a:defRPr sz="20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52"/>
          <p:cNvSpPr txBox="1">
            <a:spLocks noGrp="1"/>
          </p:cNvSpPr>
          <p:nvPr>
            <p:ph type="body" idx="2"/>
          </p:nvPr>
        </p:nvSpPr>
        <p:spPr>
          <a:xfrm>
            <a:off x="812800" y="2174875"/>
            <a:ext cx="51837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52"/>
          <p:cNvSpPr txBox="1">
            <a:spLocks noGrp="1"/>
          </p:cNvSpPr>
          <p:nvPr>
            <p:ph type="body" idx="3"/>
          </p:nvPr>
        </p:nvSpPr>
        <p:spPr>
          <a:xfrm>
            <a:off x="6193616" y="1535113"/>
            <a:ext cx="51858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lt1"/>
              </a:buClr>
              <a:buSzPts val="2000"/>
              <a:buNone/>
              <a:defRPr sz="20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52"/>
          <p:cNvSpPr txBox="1">
            <a:spLocks noGrp="1"/>
          </p:cNvSpPr>
          <p:nvPr>
            <p:ph type="body" idx="4"/>
          </p:nvPr>
        </p:nvSpPr>
        <p:spPr>
          <a:xfrm>
            <a:off x="6193616" y="2174875"/>
            <a:ext cx="51858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52"/>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2"/>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2"/>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62824774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53FF59-721C-499B-91A3-AA4C0E8347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0C0C7B-E807-4F99-A6E8-C30D9E3560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A779957-DA93-43D1-A128-33B1A00831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88F07D9-7A4B-4E15-A4A6-2C5D0050F18C}"/>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6" name="Footer Placeholder 5">
            <a:extLst>
              <a:ext uri="{FF2B5EF4-FFF2-40B4-BE49-F238E27FC236}">
                <a16:creationId xmlns:a16="http://schemas.microsoft.com/office/drawing/2014/main" xmlns="" id="{B1B62FC7-84D9-4150-AA7B-FEA74956CB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F9C5FB9-D5AC-4EE5-A50E-16EE05D73108}"/>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3067110410"/>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53"/>
          <p:cNvSpPr txBox="1">
            <a:spLocks noGrp="1"/>
          </p:cNvSpPr>
          <p:nvPr>
            <p:ph type="title"/>
          </p:nvPr>
        </p:nvSpPr>
        <p:spPr>
          <a:xfrm>
            <a:off x="788897" y="609600"/>
            <a:ext cx="10614211" cy="838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3"/>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3"/>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3"/>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2457624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54"/>
          <p:cNvSpPr txBox="1">
            <a:spLocks noGrp="1"/>
          </p:cNvSpPr>
          <p:nvPr>
            <p:ph type="title"/>
          </p:nvPr>
        </p:nvSpPr>
        <p:spPr>
          <a:xfrm>
            <a:off x="812803" y="685800"/>
            <a:ext cx="38078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Arial Blac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4"/>
          <p:cNvSpPr txBox="1">
            <a:spLocks noGrp="1"/>
          </p:cNvSpPr>
          <p:nvPr>
            <p:ph type="body" idx="1"/>
          </p:nvPr>
        </p:nvSpPr>
        <p:spPr>
          <a:xfrm>
            <a:off x="4766733" y="686173"/>
            <a:ext cx="6612467" cy="54403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sz="3200"/>
            </a:lvl1pPr>
            <a:lvl2pPr marL="914400" lvl="1" indent="-406400" algn="l">
              <a:spcBef>
                <a:spcPts val="560"/>
              </a:spcBef>
              <a:spcAft>
                <a:spcPts val="0"/>
              </a:spcAft>
              <a:buClr>
                <a:schemeClr val="lt1"/>
              </a:buClr>
              <a:buSzPts val="2800"/>
              <a:buChar char="–"/>
              <a:defRPr sz="2800"/>
            </a:lvl2pPr>
            <a:lvl3pPr marL="1371600" lvl="2" indent="-381000" algn="l">
              <a:spcBef>
                <a:spcPts val="480"/>
              </a:spcBef>
              <a:spcAft>
                <a:spcPts val="0"/>
              </a:spcAft>
              <a:buClr>
                <a:schemeClr val="lt1"/>
              </a:buClr>
              <a:buSzPts val="2400"/>
              <a:buChar char="•"/>
              <a:defRPr sz="2400"/>
            </a:lvl3pPr>
            <a:lvl4pPr marL="1828800" lvl="3" indent="-355600" algn="l">
              <a:spcBef>
                <a:spcPts val="400"/>
              </a:spcBef>
              <a:spcAft>
                <a:spcPts val="0"/>
              </a:spcAft>
              <a:buClr>
                <a:schemeClr val="lt1"/>
              </a:buClr>
              <a:buSzPts val="2000"/>
              <a:buChar char="–"/>
              <a:defRPr sz="2000"/>
            </a:lvl4pPr>
            <a:lvl5pPr marL="2286000" lvl="4" indent="-355600" algn="l">
              <a:spcBef>
                <a:spcPts val="400"/>
              </a:spcBef>
              <a:spcAft>
                <a:spcPts val="0"/>
              </a:spcAft>
              <a:buClr>
                <a:schemeClr val="lt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54"/>
          <p:cNvSpPr txBox="1">
            <a:spLocks noGrp="1"/>
          </p:cNvSpPr>
          <p:nvPr>
            <p:ph type="body" idx="2"/>
          </p:nvPr>
        </p:nvSpPr>
        <p:spPr>
          <a:xfrm>
            <a:off x="812803" y="1981207"/>
            <a:ext cx="3807884" cy="41449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54"/>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4"/>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4"/>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6047919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5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Arial Black"/>
              <a:buNone/>
              <a:defRPr sz="2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5"/>
          <p:cNvSpPr>
            <a:spLocks noGrp="1"/>
          </p:cNvSpPr>
          <p:nvPr>
            <p:ph type="pic" idx="2"/>
          </p:nvPr>
        </p:nvSpPr>
        <p:spPr>
          <a:xfrm>
            <a:off x="2389717" y="838201"/>
            <a:ext cx="7315200" cy="3889374"/>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5"/>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5"/>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5"/>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501689722"/>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56"/>
          <p:cNvSpPr txBox="1">
            <a:spLocks noGrp="1"/>
          </p:cNvSpPr>
          <p:nvPr>
            <p:ph type="title"/>
          </p:nvPr>
        </p:nvSpPr>
        <p:spPr>
          <a:xfrm>
            <a:off x="788897" y="609600"/>
            <a:ext cx="10614211" cy="838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6"/>
          <p:cNvSpPr txBox="1">
            <a:spLocks noGrp="1"/>
          </p:cNvSpPr>
          <p:nvPr>
            <p:ph type="body" idx="1"/>
          </p:nvPr>
        </p:nvSpPr>
        <p:spPr>
          <a:xfrm rot="5400000">
            <a:off x="3794918" y="-1464087"/>
            <a:ext cx="4602163" cy="1057835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6"/>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6"/>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6"/>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94937202"/>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57"/>
          <p:cNvSpPr txBox="1">
            <a:spLocks noGrp="1"/>
          </p:cNvSpPr>
          <p:nvPr>
            <p:ph type="title"/>
          </p:nvPr>
        </p:nvSpPr>
        <p:spPr>
          <a:xfrm rot="5400000">
            <a:off x="7350918" y="2098254"/>
            <a:ext cx="5516563" cy="2540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7"/>
          <p:cNvSpPr txBox="1">
            <a:spLocks noGrp="1"/>
          </p:cNvSpPr>
          <p:nvPr>
            <p:ph type="body" idx="1"/>
          </p:nvPr>
        </p:nvSpPr>
        <p:spPr>
          <a:xfrm rot="5400000">
            <a:off x="1966119" y="-543345"/>
            <a:ext cx="5516563" cy="7823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7"/>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7"/>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7"/>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4560740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20A03C-CE24-4219-B3E5-5A0E1337E7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2CD7920-D39C-471F-B054-D00C8EEB5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B6414E1-792B-437C-A7B7-09B5661E34F4}"/>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3166F68-2A6F-40C9-8060-F95A7B7D98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AE6E414-6096-4FB8-B9B7-F63E6E0E887F}"/>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27429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ADBB2C-215F-45E4-BB1B-FA0F24FCAD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864FB1-4444-4AA4-9302-AB3DCED079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4EF7A5-8D65-44F5-BAE2-FFF7FB6A74A9}"/>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78242E5-7CBC-48CD-B894-72FE753B32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3648F1-9756-4AD4-B9B0-E137B70B3263}"/>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086442"/>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B9001-3574-49F8-A9C6-C507372FFDED}"/>
              </a:ext>
            </a:extLst>
          </p:cNvPr>
          <p:cNvSpPr>
            <a:spLocks noGrp="1"/>
          </p:cNvSpPr>
          <p:nvPr>
            <p:ph type="title"/>
          </p:nvPr>
        </p:nvSpPr>
        <p:spPr>
          <a:xfrm>
            <a:off x="831851" y="170975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09E1054-EE38-4748-873C-DF476B0B6BCD}"/>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2647822-3241-479C-A65C-5B4C4C94AEF4}"/>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ED53446-A37B-486A-9BCE-4B5968FDBD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6F65F84-0F63-4004-8175-77F478A13AE6}"/>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623274"/>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53FF59-721C-499B-91A3-AA4C0E8347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0C0C7B-E807-4F99-A6E8-C30D9E3560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A779957-DA93-43D1-A128-33B1A00831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88F07D9-7A4B-4E15-A4A6-2C5D0050F18C}"/>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1B62FC7-84D9-4150-AA7B-FEA74956CB4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F9C5FB9-D5AC-4EE5-A50E-16EE05D73108}"/>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88111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BBEACE-E06C-4CB3-B085-615D2F0DA0C8}"/>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E0C1891-01EB-47F7-B2BF-BA40C07D9A9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240370E-77F1-49EA-B49A-71CAE36AEA5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4A51A0F-F322-4116-A89E-B81036ACFF9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37EE7DB-B1F1-4F58-B338-3DD9B536D624}"/>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AEDB402-A3AA-4447-A4D5-D3A4F69B1042}"/>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26909AA-8C06-4DD2-8788-70852623F14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73ACFFB-5FF3-4F18-8CC2-9704E7EC002A}"/>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03188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BBEACE-E06C-4CB3-B085-615D2F0DA0C8}"/>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E0C1891-01EB-47F7-B2BF-BA40C07D9A9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240370E-77F1-49EA-B49A-71CAE36AEA5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4A51A0F-F322-4116-A89E-B81036ACFF9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37EE7DB-B1F1-4F58-B338-3DD9B536D624}"/>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AEDB402-A3AA-4447-A4D5-D3A4F69B1042}"/>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8" name="Footer Placeholder 7">
            <a:extLst>
              <a:ext uri="{FF2B5EF4-FFF2-40B4-BE49-F238E27FC236}">
                <a16:creationId xmlns:a16="http://schemas.microsoft.com/office/drawing/2014/main" xmlns="" id="{326909AA-8C06-4DD2-8788-70852623F1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73ACFFB-5FF3-4F18-8CC2-9704E7EC002A}"/>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208367133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5C5443-85B3-4BF4-8B4D-DAEB5B2067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1BB92B-1536-41BD-82AB-0202F02507F9}"/>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11B81FF-4867-4149-A654-4944662315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F1C12F0-A54F-447D-8F17-87C946B28D7A}"/>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00883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33EBA8A-44E2-46A3-BC76-9F9D66C8C28E}"/>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69A9519-C654-4C68-9E7C-CAD5719A20B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93BFCA0-E34C-4615-BE6E-781D24CB97D7}"/>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688675"/>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69FC29-EC54-4E65-900D-ECBE64BA2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A8D6B8-F886-4326-946A-67F969F30587}"/>
              </a:ext>
            </a:extLst>
          </p:cNvPr>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89C45D-5F6A-431B-9C64-2134A4746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16E8F6-9278-42FC-BA8A-9E8E8734A4F6}"/>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500D2FB-32B8-4B95-9BC6-DCF06F867C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4355140-8E73-42CB-B3B6-AAC223A44272}"/>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38164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0D014-D486-4CCF-AFE3-BE9761686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A688C5-7012-4FDC-8E36-3D01E9731C12}"/>
              </a:ext>
            </a:extLst>
          </p:cNvPr>
          <p:cNvSpPr>
            <a:spLocks noGrp="1"/>
          </p:cNvSpPr>
          <p:nvPr>
            <p:ph type="pic" idx="1"/>
          </p:nvPr>
        </p:nvSpPr>
        <p:spPr>
          <a:xfrm>
            <a:off x="5183188" y="98744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73DF2E2-484C-4F4F-9C72-657CD6DD7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EEE343-0D15-458E-A254-CBB6253F0E18}"/>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837303D-B331-47FD-8A42-4C096CF0E29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F29D1E0-8E65-4583-BB40-98DE2B626146}"/>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739492"/>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0E501B-F4BD-4923-A09B-72298E8A45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E200E62-0899-427D-9028-89CFB40FD9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719595-27D6-4C0C-B03A-91469F42B3AA}"/>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8E4AF72-5C09-40FA-952D-E4A5183070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AD0087D-F82F-4D9A-9613-3D8F70BD11E7}"/>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5986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41BF9D-B15C-43F0-B142-07A3A0B3A2A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EA7A958-8742-462F-B08D-A8866ED3C025}"/>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39B651-FEF4-4C9E-902B-EC8183B0D52F}"/>
              </a:ext>
            </a:extLst>
          </p:cNvPr>
          <p:cNvSpPr>
            <a:spLocks noGrp="1"/>
          </p:cNvSpPr>
          <p:nvPr>
            <p:ph type="dt" sz="half" idx="10"/>
          </p:nvPr>
        </p:nvSpPr>
        <p:spPr/>
        <p:txBody>
          <a:body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35E1D8-BDFE-4037-B8D0-626E3F8E13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78A0E12-D77C-4BF7-97B0-B0169A18BEBA}"/>
              </a:ext>
            </a:extLst>
          </p:cNvPr>
          <p:cNvSpPr>
            <a:spLocks noGrp="1"/>
          </p:cNvSpPr>
          <p:nvPr>
            <p:ph type="sldNum" sz="quarter" idx="12"/>
          </p:nvPr>
        </p:nvSpPr>
        <p:spPr/>
        <p:txBody>
          <a:body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09387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90990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19065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85220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65165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5C5443-85B3-4BF4-8B4D-DAEB5B2067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1BB92B-1536-41BD-82AB-0202F02507F9}"/>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4" name="Footer Placeholder 3">
            <a:extLst>
              <a:ext uri="{FF2B5EF4-FFF2-40B4-BE49-F238E27FC236}">
                <a16:creationId xmlns:a16="http://schemas.microsoft.com/office/drawing/2014/main" xmlns="" id="{211B81FF-4867-4149-A654-4944662315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1C12F0-A54F-447D-8F17-87C946B28D7A}"/>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413927031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00434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22694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92877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61916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8561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7361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6778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文本框 4"/>
          <p:cNvSpPr txBox="1"/>
          <p:nvPr userDrawn="1"/>
        </p:nvSpPr>
        <p:spPr>
          <a:xfrm>
            <a:off x="724263" y="2523490"/>
            <a:ext cx="10888824" cy="646331"/>
          </a:xfrm>
          <a:prstGeom prst="rect">
            <a:avLst/>
          </a:prstGeom>
          <a:noFill/>
        </p:spPr>
        <p:txBody>
          <a:bodyPr wrap="square" rtlCol="0">
            <a:spAutoFit/>
          </a:bodyPr>
          <a:lstStyle/>
          <a:p>
            <a:pPr algn="just"/>
            <a:r>
              <a:rPr lang="zh-CN" altLang="en-US" dirty="0">
                <a:noFill/>
              </a:rPr>
              <a:t>此模板版权为熊猫办公网所有！提示：此</a:t>
            </a:r>
            <a:r>
              <a:rPr lang="en-US" altLang="zh-CN" dirty="0">
                <a:noFill/>
              </a:rPr>
              <a:t>PPT</a:t>
            </a:r>
            <a:r>
              <a:rPr lang="zh-CN" altLang="en-US" dirty="0">
                <a:noFill/>
              </a:rPr>
              <a:t>为盗版熊猫办公网模板，如下载使用，会因兼容问题导致软件崩溃，请勿下载！！！</a:t>
            </a:r>
          </a:p>
        </p:txBody>
      </p:sp>
      <p:sp>
        <p:nvSpPr>
          <p:cNvPr id="3" name="文本框 2"/>
          <p:cNvSpPr txBox="1"/>
          <p:nvPr userDrawn="1"/>
        </p:nvSpPr>
        <p:spPr>
          <a:xfrm>
            <a:off x="724263" y="3301041"/>
            <a:ext cx="10888824" cy="646331"/>
          </a:xfrm>
          <a:prstGeom prst="rect">
            <a:avLst/>
          </a:prstGeom>
          <a:noFill/>
        </p:spPr>
        <p:txBody>
          <a:bodyPr wrap="square" rtlCol="0">
            <a:spAutoFit/>
          </a:bodyPr>
          <a:lstStyle/>
          <a:p>
            <a:pPr algn="just"/>
            <a:r>
              <a:rPr lang="zh-CN" altLang="en-US" dirty="0">
                <a:noFill/>
              </a:rPr>
              <a:t>此模板版权为熊猫办公网所有！提示：此</a:t>
            </a:r>
            <a:r>
              <a:rPr lang="en-US" altLang="zh-CN" dirty="0">
                <a:noFill/>
              </a:rPr>
              <a:t>PPT</a:t>
            </a:r>
            <a:r>
              <a:rPr lang="zh-CN" altLang="en-US" dirty="0">
                <a:noFill/>
              </a:rPr>
              <a:t>为盗版熊猫办公网模板，如下载使用，会因兼容问题导致软件崩溃，请勿下载！！！</a:t>
            </a:r>
          </a:p>
        </p:txBody>
      </p:sp>
      <p:sp>
        <p:nvSpPr>
          <p:cNvPr id="4" name="矩形 3"/>
          <p:cNvSpPr/>
          <p:nvPr userDrawn="1"/>
        </p:nvSpPr>
        <p:spPr>
          <a:xfrm>
            <a:off x="0" y="0"/>
            <a:ext cx="12192000" cy="6858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descr="校园-"/>
          <p:cNvPicPr>
            <a:picLocks noChangeAspect="1"/>
          </p:cNvPicPr>
          <p:nvPr userDrawn="1"/>
        </p:nvPicPr>
        <p:blipFill>
          <a:blip r:embed="rId2"/>
          <a:stretch>
            <a:fillRect/>
          </a:stretch>
        </p:blipFill>
        <p:spPr>
          <a:xfrm>
            <a:off x="0" y="0"/>
            <a:ext cx="12193270" cy="6857365"/>
          </a:xfrm>
          <a:prstGeom prst="rect">
            <a:avLst/>
          </a:prstGeom>
        </p:spPr>
      </p:pic>
      <p:pic>
        <p:nvPicPr>
          <p:cNvPr id="6" name="图片 5" descr="校园-3"/>
          <p:cNvPicPr>
            <a:picLocks noChangeAspect="1"/>
          </p:cNvPicPr>
          <p:nvPr userDrawn="1"/>
        </p:nvPicPr>
        <p:blipFill>
          <a:blip r:embed="rId3"/>
          <a:stretch>
            <a:fillRect/>
          </a:stretch>
        </p:blipFill>
        <p:spPr>
          <a:xfrm>
            <a:off x="0" y="0"/>
            <a:ext cx="12192000" cy="6858000"/>
          </a:xfrm>
          <a:prstGeom prst="rect">
            <a:avLst/>
          </a:prstGeom>
        </p:spPr>
      </p:pic>
      <p:sp>
        <p:nvSpPr>
          <p:cNvPr id="14" name="文本框 13"/>
          <p:cNvSpPr txBox="1"/>
          <p:nvPr userDrawn="1"/>
        </p:nvSpPr>
        <p:spPr>
          <a:xfrm>
            <a:off x="63873108" y="2743200"/>
            <a:ext cx="10888824" cy="646331"/>
          </a:xfrm>
          <a:prstGeom prst="rect">
            <a:avLst/>
          </a:prstGeom>
          <a:noFill/>
        </p:spPr>
        <p:txBody>
          <a:bodyPr wrap="square" rtlCol="0">
            <a:spAutoFit/>
          </a:bodyPr>
          <a:lstStyle/>
          <a:p>
            <a:pPr algn="just"/>
            <a:r>
              <a:rPr lang="zh-CN" altLang="en-US" dirty="0">
                <a:noFill/>
              </a:rPr>
              <a:t>此模板版权为熊猫办公网所有！提示：此</a:t>
            </a:r>
            <a:r>
              <a:rPr lang="en-US" altLang="zh-CN" dirty="0">
                <a:noFill/>
              </a:rPr>
              <a:t>PPT</a:t>
            </a:r>
            <a:r>
              <a:rPr lang="zh-CN" altLang="en-US" dirty="0">
                <a:noFill/>
              </a:rPr>
              <a:t>为盗版熊猫办公网模板，如下载使用，会因兼容问题导致软件崩溃，请勿下载！！！</a:t>
            </a:r>
          </a:p>
        </p:txBody>
      </p:sp>
      <p:sp>
        <p:nvSpPr>
          <p:cNvPr id="15" name="文本框 14"/>
          <p:cNvSpPr txBox="1"/>
          <p:nvPr userDrawn="1"/>
        </p:nvSpPr>
        <p:spPr>
          <a:xfrm>
            <a:off x="63873108" y="3520751"/>
            <a:ext cx="10888824" cy="646331"/>
          </a:xfrm>
          <a:prstGeom prst="rect">
            <a:avLst/>
          </a:prstGeom>
          <a:noFill/>
        </p:spPr>
        <p:txBody>
          <a:bodyPr wrap="square" rtlCol="0">
            <a:spAutoFit/>
          </a:bodyPr>
          <a:lstStyle/>
          <a:p>
            <a:pPr algn="just"/>
            <a:r>
              <a:rPr lang="zh-CN" altLang="en-US" dirty="0">
                <a:noFill/>
              </a:rPr>
              <a:t>此模板版权为熊猫办公网所有！提示：此</a:t>
            </a:r>
            <a:r>
              <a:rPr lang="en-US" altLang="zh-CN" dirty="0">
                <a:noFill/>
              </a:rPr>
              <a:t>PPT</a:t>
            </a:r>
            <a:r>
              <a:rPr lang="zh-CN" altLang="en-US" dirty="0">
                <a:noFill/>
              </a:rPr>
              <a:t>为盗版熊猫办公网模板，如下载使用，会因兼容问题导致软件崩溃，请勿下载！！！</a:t>
            </a:r>
          </a:p>
        </p:txBody>
      </p:sp>
      <p:sp>
        <p:nvSpPr>
          <p:cNvPr id="7" name="文本框 6"/>
          <p:cNvSpPr txBox="1"/>
          <p:nvPr userDrawn="1"/>
        </p:nvSpPr>
        <p:spPr>
          <a:xfrm>
            <a:off x="-103359857" y="2096770"/>
            <a:ext cx="10888824" cy="646331"/>
          </a:xfrm>
          <a:prstGeom prst="rect">
            <a:avLst/>
          </a:prstGeom>
          <a:noFill/>
        </p:spPr>
        <p:txBody>
          <a:bodyPr wrap="square" rtlCol="0">
            <a:spAutoFit/>
          </a:bodyPr>
          <a:lstStyle/>
          <a:p>
            <a:pPr algn="just"/>
            <a:r>
              <a:rPr lang="zh-CN" altLang="en-US" dirty="0">
                <a:noFill/>
              </a:rPr>
              <a:t>此模板版权为熊猫办公网所有！提示：此</a:t>
            </a:r>
            <a:r>
              <a:rPr lang="en-US" altLang="zh-CN" dirty="0">
                <a:noFill/>
              </a:rPr>
              <a:t>PPT</a:t>
            </a:r>
            <a:r>
              <a:rPr lang="zh-CN" altLang="en-US" dirty="0">
                <a:noFill/>
              </a:rPr>
              <a:t>为盗版熊猫办公网模板，如下载使用，会因兼容问题导致软件崩溃，请勿下载！！！</a:t>
            </a:r>
          </a:p>
        </p:txBody>
      </p:sp>
      <p:sp>
        <p:nvSpPr>
          <p:cNvPr id="8" name="文本框 7"/>
          <p:cNvSpPr txBox="1"/>
          <p:nvPr userDrawn="1"/>
        </p:nvSpPr>
        <p:spPr>
          <a:xfrm>
            <a:off x="-103359857" y="2874321"/>
            <a:ext cx="10888824" cy="646331"/>
          </a:xfrm>
          <a:prstGeom prst="rect">
            <a:avLst/>
          </a:prstGeom>
          <a:noFill/>
        </p:spPr>
        <p:txBody>
          <a:bodyPr wrap="square" rtlCol="0">
            <a:spAutoFit/>
          </a:bodyPr>
          <a:lstStyle/>
          <a:p>
            <a:pPr algn="just"/>
            <a:r>
              <a:rPr lang="zh-CN" altLang="en-US" dirty="0">
                <a:noFill/>
              </a:rPr>
              <a:t>此模板版权为熊猫办公网所有！提示：此</a:t>
            </a:r>
            <a:r>
              <a:rPr lang="en-US" altLang="zh-CN" dirty="0">
                <a:noFill/>
              </a:rPr>
              <a:t>PPT</a:t>
            </a:r>
            <a:r>
              <a:rPr lang="zh-CN" altLang="en-US" dirty="0">
                <a:noFill/>
              </a:rPr>
              <a:t>为盗版熊猫办公网模板，如下载使用，会因兼容问题导致软件崩溃，请勿下载！！！</a:t>
            </a:r>
          </a:p>
        </p:txBody>
      </p:sp>
    </p:spTree>
    <p:extLst>
      <p:ext uri="{BB962C8B-B14F-4D97-AF65-F5344CB8AC3E}">
        <p14:creationId xmlns:p14="http://schemas.microsoft.com/office/powerpoint/2010/main" val="1969582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33EBA8A-44E2-46A3-BC76-9F9D66C8C28E}"/>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3" name="Footer Placeholder 2">
            <a:extLst>
              <a:ext uri="{FF2B5EF4-FFF2-40B4-BE49-F238E27FC236}">
                <a16:creationId xmlns:a16="http://schemas.microsoft.com/office/drawing/2014/main" xmlns="" id="{769A9519-C654-4C68-9E7C-CAD5719A20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93BFCA0-E34C-4615-BE6E-781D24CB97D7}"/>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3475937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69FC29-EC54-4E65-900D-ECBE64BA2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A8D6B8-F886-4326-946A-67F969F30587}"/>
              </a:ext>
            </a:extLst>
          </p:cNvPr>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89C45D-5F6A-431B-9C64-2134A4746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16E8F6-9278-42FC-BA8A-9E8E8734A4F6}"/>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6" name="Footer Placeholder 5">
            <a:extLst>
              <a:ext uri="{FF2B5EF4-FFF2-40B4-BE49-F238E27FC236}">
                <a16:creationId xmlns:a16="http://schemas.microsoft.com/office/drawing/2014/main" xmlns="" id="{2500D2FB-32B8-4B95-9BC6-DCF06F867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4355140-8E73-42CB-B3B6-AAC223A44272}"/>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14579646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0D014-D486-4CCF-AFE3-BE9761686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A688C5-7012-4FDC-8E36-3D01E9731C12}"/>
              </a:ext>
            </a:extLst>
          </p:cNvPr>
          <p:cNvSpPr>
            <a:spLocks noGrp="1"/>
          </p:cNvSpPr>
          <p:nvPr>
            <p:ph type="pic" idx="1"/>
          </p:nvPr>
        </p:nvSpPr>
        <p:spPr>
          <a:xfrm>
            <a:off x="5183188" y="98744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73DF2E2-484C-4F4F-9C72-657CD6DD7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EEE343-0D15-458E-A254-CBB6253F0E18}"/>
              </a:ext>
            </a:extLst>
          </p:cNvPr>
          <p:cNvSpPr>
            <a:spLocks noGrp="1"/>
          </p:cNvSpPr>
          <p:nvPr>
            <p:ph type="dt" sz="half" idx="10"/>
          </p:nvPr>
        </p:nvSpPr>
        <p:spPr/>
        <p:txBody>
          <a:bodyPr/>
          <a:lstStyle/>
          <a:p>
            <a:fld id="{A37B10ED-5E83-449D-A482-8B639676AF9B}" type="datetimeFigureOut">
              <a:rPr lang="en-US" smtClean="0"/>
              <a:t>3/16/2023</a:t>
            </a:fld>
            <a:endParaRPr lang="en-US"/>
          </a:p>
        </p:txBody>
      </p:sp>
      <p:sp>
        <p:nvSpPr>
          <p:cNvPr id="6" name="Footer Placeholder 5">
            <a:extLst>
              <a:ext uri="{FF2B5EF4-FFF2-40B4-BE49-F238E27FC236}">
                <a16:creationId xmlns:a16="http://schemas.microsoft.com/office/drawing/2014/main" xmlns="" id="{E837303D-B331-47FD-8A42-4C096CF0E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F29D1E0-8E65-4583-BB40-98DE2B626146}"/>
              </a:ext>
            </a:extLst>
          </p:cNvPr>
          <p:cNvSpPr>
            <a:spLocks noGrp="1"/>
          </p:cNvSpPr>
          <p:nvPr>
            <p:ph type="sldNum" sz="quarter" idx="12"/>
          </p:nvPr>
        </p:nvSpPr>
        <p:spPr/>
        <p:txBody>
          <a:bodyPr/>
          <a:lstStyle/>
          <a:p>
            <a:fld id="{324BBE1B-81FD-43BF-AC4E-C755388847DF}" type="slidenum">
              <a:rPr lang="en-US" smtClean="0"/>
              <a:t>‹#›</a:t>
            </a:fld>
            <a:endParaRPr lang="en-US"/>
          </a:p>
        </p:txBody>
      </p:sp>
    </p:spTree>
    <p:extLst>
      <p:ext uri="{BB962C8B-B14F-4D97-AF65-F5344CB8AC3E}">
        <p14:creationId xmlns:p14="http://schemas.microsoft.com/office/powerpoint/2010/main" val="123956224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9E8B227-E2A5-44DC-A269-6EB5EDB6F7B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194316E-42E3-4F56-A48F-CA960B7A26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A6634B-DBAE-44B7-ADA6-F02877815276}"/>
              </a:ext>
            </a:extLst>
          </p:cNvPr>
          <p:cNvSpPr>
            <a:spLocks noGrp="1"/>
          </p:cNvSpPr>
          <p:nvPr>
            <p:ph type="dt" sz="half" idx="2"/>
          </p:nvPr>
        </p:nvSpPr>
        <p:spPr>
          <a:xfrm>
            <a:off x="838200" y="63563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B10ED-5E83-449D-A482-8B639676AF9B}" type="datetimeFigureOut">
              <a:rPr lang="en-US" smtClean="0"/>
              <a:t>3/16/2023</a:t>
            </a:fld>
            <a:endParaRPr lang="en-US"/>
          </a:p>
        </p:txBody>
      </p:sp>
      <p:sp>
        <p:nvSpPr>
          <p:cNvPr id="5" name="Footer Placeholder 4">
            <a:extLst>
              <a:ext uri="{FF2B5EF4-FFF2-40B4-BE49-F238E27FC236}">
                <a16:creationId xmlns:a16="http://schemas.microsoft.com/office/drawing/2014/main" xmlns="" id="{BB927BAE-3D79-4373-B97E-906F2A4287A7}"/>
              </a:ext>
            </a:extLst>
          </p:cNvPr>
          <p:cNvSpPr>
            <a:spLocks noGrp="1"/>
          </p:cNvSpPr>
          <p:nvPr>
            <p:ph type="ftr" sz="quarter" idx="3"/>
          </p:nvPr>
        </p:nvSpPr>
        <p:spPr>
          <a:xfrm>
            <a:off x="4038600" y="63563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B8ADC01-3B9E-4E41-92F4-AABE3BC3A218}"/>
              </a:ext>
            </a:extLst>
          </p:cNvPr>
          <p:cNvSpPr>
            <a:spLocks noGrp="1"/>
          </p:cNvSpPr>
          <p:nvPr>
            <p:ph type="sldNum" sz="quarter" idx="4"/>
          </p:nvPr>
        </p:nvSpPr>
        <p:spPr>
          <a:xfrm>
            <a:off x="8610600" y="63563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BBE1B-81FD-43BF-AC4E-C755388847DF}" type="slidenum">
              <a:rPr lang="en-US" smtClean="0"/>
              <a:t>‹#›</a:t>
            </a:fld>
            <a:endParaRPr lang="en-US"/>
          </a:p>
        </p:txBody>
      </p:sp>
    </p:spTree>
    <p:extLst>
      <p:ext uri="{BB962C8B-B14F-4D97-AF65-F5344CB8AC3E}">
        <p14:creationId xmlns:p14="http://schemas.microsoft.com/office/powerpoint/2010/main" val="3621630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7AC4F1-DBCC-4515-81B3-29258D9E50B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8F6FBCC-E153-4DFA-8957-61BD77FDF5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15FB0B3-DA56-411A-B839-363849C00D33}"/>
              </a:ext>
            </a:extLst>
          </p:cNvPr>
          <p:cNvSpPr>
            <a:spLocks noGrp="1"/>
          </p:cNvSpPr>
          <p:nvPr>
            <p:ph type="dt" sz="half" idx="2"/>
          </p:nvPr>
        </p:nvSpPr>
        <p:spPr>
          <a:xfrm>
            <a:off x="838200" y="63563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073D6-B1E8-41AA-9A8C-1D9F27E8DD6C}"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A157AB-5A8A-400F-A0FA-825BD7879565}"/>
              </a:ext>
            </a:extLst>
          </p:cNvPr>
          <p:cNvSpPr>
            <a:spLocks noGrp="1"/>
          </p:cNvSpPr>
          <p:nvPr>
            <p:ph type="ftr" sz="quarter" idx="3"/>
          </p:nvPr>
        </p:nvSpPr>
        <p:spPr>
          <a:xfrm>
            <a:off x="4038600" y="63563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8C1941C-6D77-4669-9FA3-80BD9944F67D}"/>
              </a:ext>
            </a:extLst>
          </p:cNvPr>
          <p:cNvSpPr>
            <a:spLocks noGrp="1"/>
          </p:cNvSpPr>
          <p:nvPr>
            <p:ph type="sldNum" sz="quarter" idx="4"/>
          </p:nvPr>
        </p:nvSpPr>
        <p:spPr>
          <a:xfrm>
            <a:off x="8610600" y="63563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25FDA-3CAD-4E93-9446-F553A962C6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1978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A58EB1-4C4B-496D-8407-7E235141E08D}"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8A507-7625-4608-9EC9-5D461B6DFB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5168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788897" y="609600"/>
            <a:ext cx="10614211" cy="8382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4000"/>
              <a:buFont typeface="Arial Black"/>
              <a:buNone/>
              <a:defRPr sz="40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06824" y="1524008"/>
            <a:ext cx="10578352" cy="46021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609600" y="635672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3" name="Google Shape;13;p36"/>
          <p:cNvSpPr txBox="1">
            <a:spLocks noGrp="1"/>
          </p:cNvSpPr>
          <p:nvPr>
            <p:ph type="ftr" idx="11"/>
          </p:nvPr>
        </p:nvSpPr>
        <p:spPr>
          <a:xfrm>
            <a:off x="4165600" y="635672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4" name="Google Shape;14;p36"/>
          <p:cNvSpPr txBox="1">
            <a:spLocks noGrp="1"/>
          </p:cNvSpPr>
          <p:nvPr>
            <p:ph type="sldNum" idx="12"/>
          </p:nvPr>
        </p:nvSpPr>
        <p:spPr>
          <a:xfrm>
            <a:off x="8737600" y="635672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812435699"/>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9E8B227-E2A5-44DC-A269-6EB5EDB6F7B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194316E-42E3-4F56-A48F-CA960B7A26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A6634B-DBAE-44B7-ADA6-F02877815276}"/>
              </a:ext>
            </a:extLst>
          </p:cNvPr>
          <p:cNvSpPr>
            <a:spLocks noGrp="1"/>
          </p:cNvSpPr>
          <p:nvPr>
            <p:ph type="dt" sz="half" idx="2"/>
          </p:nvPr>
        </p:nvSpPr>
        <p:spPr>
          <a:xfrm>
            <a:off x="838200" y="63563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B10ED-5E83-449D-A482-8B639676AF9B}" type="datetimeFigureOut">
              <a:rPr lang="en-US" smtClean="0">
                <a:solidFill>
                  <a:prstClr val="black">
                    <a:tint val="75000"/>
                  </a:prstClr>
                </a:solidFill>
              </a:rPr>
              <a:pPr/>
              <a:t>3/16/2023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B927BAE-3D79-4373-B97E-906F2A4287A7}"/>
              </a:ext>
            </a:extLst>
          </p:cNvPr>
          <p:cNvSpPr>
            <a:spLocks noGrp="1"/>
          </p:cNvSpPr>
          <p:nvPr>
            <p:ph type="ftr" sz="quarter" idx="3"/>
          </p:nvPr>
        </p:nvSpPr>
        <p:spPr>
          <a:xfrm>
            <a:off x="4038600" y="63563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B8ADC01-3B9E-4E41-92F4-AABE3BC3A218}"/>
              </a:ext>
            </a:extLst>
          </p:cNvPr>
          <p:cNvSpPr>
            <a:spLocks noGrp="1"/>
          </p:cNvSpPr>
          <p:nvPr>
            <p:ph type="sldNum" sz="quarter" idx="4"/>
          </p:nvPr>
        </p:nvSpPr>
        <p:spPr>
          <a:xfrm>
            <a:off x="8610600" y="63563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BBE1B-81FD-43BF-AC4E-C75538884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369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2023/3/16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772631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 Id="rId5"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3.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1300" y="228600"/>
            <a:ext cx="11709400" cy="6400165"/>
          </a:xfrm>
          <a:prstGeom prst="rect">
            <a:avLst/>
          </a:prstGeom>
          <a:solidFill>
            <a:srgbClr val="BF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图片 11" descr="未标题-2"/>
          <p:cNvPicPr>
            <a:picLocks noChangeAspect="1"/>
          </p:cNvPicPr>
          <p:nvPr/>
        </p:nvPicPr>
        <p:blipFill>
          <a:blip r:embed="rId3"/>
          <a:stretch>
            <a:fillRect/>
          </a:stretch>
        </p:blipFill>
        <p:spPr>
          <a:xfrm>
            <a:off x="11313160" y="228600"/>
            <a:ext cx="637540" cy="2785110"/>
          </a:xfrm>
          <a:prstGeom prst="rect">
            <a:avLst/>
          </a:prstGeom>
        </p:spPr>
      </p:pic>
      <p:pic>
        <p:nvPicPr>
          <p:cNvPr id="13" name="图片 12" descr="未标题-3"/>
          <p:cNvPicPr>
            <a:picLocks noChangeAspect="1"/>
          </p:cNvPicPr>
          <p:nvPr/>
        </p:nvPicPr>
        <p:blipFill>
          <a:blip r:embed="rId4"/>
          <a:stretch>
            <a:fillRect/>
          </a:stretch>
        </p:blipFill>
        <p:spPr>
          <a:xfrm>
            <a:off x="241300" y="4297045"/>
            <a:ext cx="1147445" cy="2331720"/>
          </a:xfrm>
          <a:prstGeom prst="rect">
            <a:avLst/>
          </a:prstGeom>
        </p:spPr>
      </p:pic>
      <p:pic>
        <p:nvPicPr>
          <p:cNvPr id="14" name="图片 13" descr="未标题-4"/>
          <p:cNvPicPr>
            <a:picLocks noChangeAspect="1"/>
          </p:cNvPicPr>
          <p:nvPr/>
        </p:nvPicPr>
        <p:blipFill>
          <a:blip r:embed="rId5"/>
          <a:stretch>
            <a:fillRect/>
          </a:stretch>
        </p:blipFill>
        <p:spPr>
          <a:xfrm>
            <a:off x="241300" y="228600"/>
            <a:ext cx="1702435" cy="2016760"/>
          </a:xfrm>
          <a:prstGeom prst="rect">
            <a:avLst/>
          </a:prstGeom>
        </p:spPr>
      </p:pic>
      <p:sp>
        <p:nvSpPr>
          <p:cNvPr id="17" name="文本框 16"/>
          <p:cNvSpPr txBox="1"/>
          <p:nvPr/>
        </p:nvSpPr>
        <p:spPr>
          <a:xfrm>
            <a:off x="2234751" y="1660387"/>
            <a:ext cx="8592541" cy="1938992"/>
          </a:xfrm>
          <a:prstGeom prst="rect">
            <a:avLst/>
          </a:prstGeom>
          <a:noFill/>
        </p:spPr>
        <p:txBody>
          <a:bodyPr wrap="square" rtlCol="0">
            <a:spAutoFit/>
          </a:bodyPr>
          <a:lstStyle/>
          <a:p>
            <a:pPr algn="ctr"/>
            <a:r>
              <a:rPr lang="en-US" altLang="zh-CN" sz="4000" b="1" dirty="0">
                <a:ln w="12700" cmpd="sng">
                  <a:noFill/>
                  <a:prstDash val="solid"/>
                </a:ln>
                <a:solidFill>
                  <a:srgbClr val="18407F"/>
                </a:solidFill>
                <a:latin typeface="字魂95号-手刻宋" panose="00000500000000000000" charset="-122"/>
                <a:ea typeface="字魂95号-手刻宋" panose="00000500000000000000" charset="-122"/>
                <a:cs typeface="字魂95号-手刻宋" panose="00000500000000000000" charset="-122"/>
              </a:rPr>
              <a:t>CHÀO MỪNG CÁC </a:t>
            </a:r>
          </a:p>
          <a:p>
            <a:pPr algn="ctr"/>
            <a:r>
              <a:rPr lang="en-US" altLang="zh-CN" sz="4000" b="1" dirty="0">
                <a:ln w="12700" cmpd="sng">
                  <a:noFill/>
                  <a:prstDash val="solid"/>
                </a:ln>
                <a:solidFill>
                  <a:srgbClr val="18407F"/>
                </a:solidFill>
                <a:latin typeface="字魂95号-手刻宋" panose="00000500000000000000" charset="-122"/>
                <a:ea typeface="字魂95号-手刻宋" panose="00000500000000000000" charset="-122"/>
                <a:cs typeface="字魂95号-手刻宋" panose="00000500000000000000" charset="-122"/>
              </a:rPr>
              <a:t>THẦY, CÔ GIÁO TỚI DỰ </a:t>
            </a:r>
            <a:r>
              <a:rPr lang="en-US" altLang="zh-CN" sz="4000" b="1" dirty="0" smtClean="0">
                <a:ln w="12700" cmpd="sng">
                  <a:noFill/>
                  <a:prstDash val="solid"/>
                </a:ln>
                <a:solidFill>
                  <a:srgbClr val="18407F"/>
                </a:solidFill>
                <a:latin typeface="字魂95号-手刻宋" panose="00000500000000000000" charset="-122"/>
                <a:ea typeface="字魂95号-手刻宋" panose="00000500000000000000" charset="-122"/>
                <a:cs typeface="字魂95号-手刻宋" panose="00000500000000000000" charset="-122"/>
              </a:rPr>
              <a:t>TIẾT NGỮ VĂN LỚP </a:t>
            </a:r>
            <a:r>
              <a:rPr lang="en-US" altLang="zh-CN" sz="4000" b="1" dirty="0">
                <a:ln w="12700" cmpd="sng">
                  <a:noFill/>
                  <a:prstDash val="solid"/>
                </a:ln>
                <a:solidFill>
                  <a:srgbClr val="18407F"/>
                </a:solidFill>
                <a:latin typeface="字魂95号-手刻宋" panose="00000500000000000000" charset="-122"/>
                <a:ea typeface="字魂95号-手刻宋" panose="00000500000000000000" charset="-122"/>
                <a:cs typeface="字魂95号-手刻宋" panose="00000500000000000000" charset="-122"/>
              </a:rPr>
              <a:t>8</a:t>
            </a:r>
            <a:endParaRPr lang="zh-CN" altLang="en-US" sz="4000" b="1" dirty="0">
              <a:ln w="12700" cmpd="sng">
                <a:noFill/>
                <a:prstDash val="solid"/>
              </a:ln>
              <a:solidFill>
                <a:srgbClr val="18407F"/>
              </a:solidFill>
              <a:latin typeface="字魂95号-手刻宋" panose="00000500000000000000" charset="-122"/>
              <a:ea typeface="字魂95号-手刻宋" panose="00000500000000000000" charset="-122"/>
              <a:cs typeface="字魂95号-手刻宋" panose="00000500000000000000" charset="-122"/>
            </a:endParaRPr>
          </a:p>
        </p:txBody>
      </p:sp>
      <p:sp>
        <p:nvSpPr>
          <p:cNvPr id="19" name="对角圆角矩形 18"/>
          <p:cNvSpPr/>
          <p:nvPr/>
        </p:nvSpPr>
        <p:spPr>
          <a:xfrm>
            <a:off x="2517049" y="4276289"/>
            <a:ext cx="7411811" cy="484505"/>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ln w="12700" cmpd="sng">
                  <a:noFill/>
                  <a:prstDash val="solid"/>
                </a:ln>
                <a:solidFill>
                  <a:srgbClr val="FF0000"/>
                </a:solidFill>
                <a:effectLst>
                  <a:outerShdw blurRad="38100" dist="38100" dir="2700000" algn="tl">
                    <a:srgbClr val="000000">
                      <a:alpha val="43137"/>
                    </a:srgbClr>
                  </a:outerShdw>
                </a:effectLst>
                <a:latin typeface="字魂95号-手刻宋" panose="00000500000000000000" charset="-122"/>
                <a:ea typeface="字魂95号-手刻宋" panose="00000500000000000000" charset="-122"/>
                <a:cs typeface="字魂95号-手刻宋" panose="00000500000000000000" charset="-122"/>
                <a:sym typeface="+mn-ea"/>
              </a:rPr>
              <a:t>Giáo</a:t>
            </a:r>
            <a:r>
              <a:rPr lang="en-US" altLang="zh-CN" sz="3200" b="1" dirty="0">
                <a:ln w="12700" cmpd="sng">
                  <a:noFill/>
                  <a:prstDash val="solid"/>
                </a:ln>
                <a:solidFill>
                  <a:srgbClr val="FF0000"/>
                </a:solidFill>
                <a:effectLst>
                  <a:outerShdw blurRad="38100" dist="38100" dir="2700000" algn="tl">
                    <a:srgbClr val="000000">
                      <a:alpha val="43137"/>
                    </a:srgbClr>
                  </a:outerShdw>
                </a:effectLst>
                <a:latin typeface="字魂95号-手刻宋" panose="00000500000000000000" charset="-122"/>
                <a:ea typeface="字魂95号-手刻宋" panose="00000500000000000000" charset="-122"/>
                <a:cs typeface="字魂95号-手刻宋" panose="00000500000000000000" charset="-122"/>
                <a:sym typeface="+mn-ea"/>
              </a:rPr>
              <a:t> </a:t>
            </a:r>
            <a:r>
              <a:rPr lang="en-US" altLang="zh-CN" sz="3200" b="1" dirty="0" err="1">
                <a:ln w="12700" cmpd="sng">
                  <a:noFill/>
                  <a:prstDash val="solid"/>
                </a:ln>
                <a:solidFill>
                  <a:srgbClr val="FF0000"/>
                </a:solidFill>
                <a:effectLst>
                  <a:outerShdw blurRad="38100" dist="38100" dir="2700000" algn="tl">
                    <a:srgbClr val="000000">
                      <a:alpha val="43137"/>
                    </a:srgbClr>
                  </a:outerShdw>
                </a:effectLst>
                <a:latin typeface="字魂95号-手刻宋" panose="00000500000000000000" charset="-122"/>
                <a:ea typeface="字魂95号-手刻宋" panose="00000500000000000000" charset="-122"/>
                <a:cs typeface="字魂95号-手刻宋" panose="00000500000000000000" charset="-122"/>
                <a:sym typeface="+mn-ea"/>
              </a:rPr>
              <a:t>viên</a:t>
            </a:r>
            <a:r>
              <a:rPr lang="en-US" altLang="zh-CN" sz="3200" b="1" dirty="0">
                <a:ln w="12700" cmpd="sng">
                  <a:noFill/>
                  <a:prstDash val="solid"/>
                </a:ln>
                <a:solidFill>
                  <a:srgbClr val="FF0000"/>
                </a:solidFill>
                <a:effectLst>
                  <a:outerShdw blurRad="38100" dist="38100" dir="2700000" algn="tl">
                    <a:srgbClr val="000000">
                      <a:alpha val="43137"/>
                    </a:srgbClr>
                  </a:outerShdw>
                </a:effectLst>
                <a:latin typeface="字魂95号-手刻宋" panose="00000500000000000000" charset="-122"/>
                <a:ea typeface="字魂95号-手刻宋" panose="00000500000000000000" charset="-122"/>
                <a:cs typeface="字魂95号-手刻宋" panose="00000500000000000000" charset="-122"/>
                <a:sym typeface="+mn-ea"/>
              </a:rPr>
              <a:t>: </a:t>
            </a:r>
            <a:r>
              <a:rPr lang="en-US" altLang="zh-CN" sz="3200" b="1" dirty="0" smtClean="0">
                <a:ln w="12700" cmpd="sng">
                  <a:noFill/>
                  <a:prstDash val="solid"/>
                </a:ln>
                <a:solidFill>
                  <a:srgbClr val="FF0000"/>
                </a:solidFill>
                <a:effectLst>
                  <a:outerShdw blurRad="38100" dist="38100" dir="2700000" algn="tl">
                    <a:srgbClr val="000000">
                      <a:alpha val="43137"/>
                    </a:srgbClr>
                  </a:outerShdw>
                </a:effectLst>
                <a:latin typeface="字魂95号-手刻宋" panose="00000500000000000000" charset="-122"/>
                <a:ea typeface="字魂95号-手刻宋" panose="00000500000000000000" charset="-122"/>
                <a:cs typeface="字魂95号-手刻宋" panose="00000500000000000000" charset="-122"/>
                <a:sym typeface="+mn-ea"/>
              </a:rPr>
              <a:t>ĐẶNG NGỌC TÂN</a:t>
            </a:r>
            <a:endParaRPr lang="zh-CN" altLang="en-US" sz="3200" b="1" dirty="0">
              <a:ln w="12700" cmpd="sng">
                <a:noFill/>
                <a:prstDash val="solid"/>
              </a:ln>
              <a:solidFill>
                <a:srgbClr val="FF0000"/>
              </a:solidFill>
              <a:effectLst>
                <a:outerShdw blurRad="38100" dist="38100" dir="2700000" algn="tl">
                  <a:srgbClr val="000000">
                    <a:alpha val="43137"/>
                  </a:srgbClr>
                </a:outerShdw>
              </a:effectLst>
              <a:latin typeface="字魂95号-手刻宋" panose="00000500000000000000" charset="-122"/>
              <a:ea typeface="字魂95号-手刻宋" panose="00000500000000000000" charset="-122"/>
              <a:cs typeface="字魂95号-手刻宋" panose="00000500000000000000" charset="-122"/>
              <a:sym typeface="+mn-ea"/>
            </a:endParaRPr>
          </a:p>
        </p:txBody>
      </p:sp>
      <p:sp>
        <p:nvSpPr>
          <p:cNvPr id="20" name="文本框 19"/>
          <p:cNvSpPr txBox="1"/>
          <p:nvPr/>
        </p:nvSpPr>
        <p:spPr>
          <a:xfrm>
            <a:off x="4087301" y="5816077"/>
            <a:ext cx="3193415" cy="306705"/>
          </a:xfrm>
          <a:prstGeom prst="rect">
            <a:avLst/>
          </a:prstGeom>
          <a:noFill/>
        </p:spPr>
        <p:txBody>
          <a:bodyPr wrap="square" rtlCol="0">
            <a:spAutoFit/>
          </a:bodyPr>
          <a:lstStyle/>
          <a:p>
            <a:pPr algn="dist"/>
            <a:r>
              <a:rPr lang="en-US" altLang="zh-CN" sz="1400">
                <a:ln w="12700" cmpd="sng">
                  <a:noFill/>
                  <a:prstDash val="solid"/>
                </a:ln>
                <a:solidFill>
                  <a:prstClr val="black">
                    <a:lumMod val="75000"/>
                    <a:lumOff val="25000"/>
                  </a:prstClr>
                </a:solidFill>
                <a:latin typeface="字魂95号-手刻宋" panose="00000500000000000000" charset="-122"/>
                <a:ea typeface="字魂95号-手刻宋" panose="00000500000000000000" charset="-122"/>
                <a:cs typeface="字魂95号-手刻宋" panose="00000500000000000000" charset="-122"/>
              </a:rPr>
              <a:t>Năm học 2022 - 2023</a:t>
            </a:r>
            <a:endParaRPr lang="en-US" altLang="zh-CN" sz="1400" dirty="0">
              <a:ln w="12700" cmpd="sng">
                <a:noFill/>
                <a:prstDash val="solid"/>
              </a:ln>
              <a:solidFill>
                <a:prstClr val="black">
                  <a:lumMod val="75000"/>
                  <a:lumOff val="25000"/>
                </a:prstClr>
              </a:solidFill>
              <a:latin typeface="字魂95号-手刻宋" panose="00000500000000000000" charset="-122"/>
              <a:ea typeface="字魂95号-手刻宋" panose="00000500000000000000" charset="-122"/>
              <a:cs typeface="字魂95号-手刻宋" panose="00000500000000000000" charset="-122"/>
            </a:endParaRPr>
          </a:p>
        </p:txBody>
      </p:sp>
      <p:pic>
        <p:nvPicPr>
          <p:cNvPr id="11" name="图片 10" descr="未标题-1"/>
          <p:cNvPicPr>
            <a:picLocks noChangeAspect="1"/>
          </p:cNvPicPr>
          <p:nvPr/>
        </p:nvPicPr>
        <p:blipFill>
          <a:blip r:embed="rId6"/>
          <a:stretch>
            <a:fillRect/>
          </a:stretch>
        </p:blipFill>
        <p:spPr>
          <a:xfrm>
            <a:off x="8781415" y="3982085"/>
            <a:ext cx="3169285" cy="2646680"/>
          </a:xfrm>
          <a:prstGeom prst="rect">
            <a:avLst/>
          </a:prstGeom>
        </p:spPr>
      </p:pic>
    </p:spTree>
    <p:extLst>
      <p:ext uri="{BB962C8B-B14F-4D97-AF65-F5344CB8AC3E}">
        <p14:creationId xmlns:p14="http://schemas.microsoft.com/office/powerpoint/2010/main" val="11022291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1000"/>
                            </p:stCondLst>
                            <p:childTnLst>
                              <p:par>
                                <p:cTn id="24" presetID="53" presetClass="entr" presetSubtype="16" fill="hold" grpId="1"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1500"/>
                            </p:stCondLst>
                            <p:childTnLst>
                              <p:par>
                                <p:cTn id="30" presetID="12" presetClass="entr" presetSubtype="4" fill="hold" grpId="1"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p:tgtEl>
                                          <p:spTgt spid="19"/>
                                        </p:tgtEl>
                                        <p:attrNameLst>
                                          <p:attrName>ppt_y</p:attrName>
                                        </p:attrNameLst>
                                      </p:cBhvr>
                                      <p:tavLst>
                                        <p:tav tm="0">
                                          <p:val>
                                            <p:strVal val="#ppt_y+#ppt_h*1.125000"/>
                                          </p:val>
                                        </p:tav>
                                        <p:tav tm="100000">
                                          <p:val>
                                            <p:strVal val="#ppt_y"/>
                                          </p:val>
                                        </p:tav>
                                      </p:tavLst>
                                    </p:anim>
                                    <p:animEffect transition="in" filter="wipe(up)">
                                      <p:cBhvr>
                                        <p:cTn id="33" dur="500"/>
                                        <p:tgtEl>
                                          <p:spTgt spid="19"/>
                                        </p:tgtEl>
                                      </p:cBhvr>
                                    </p:animEffect>
                                  </p:childTnLst>
                                </p:cTn>
                              </p:par>
                            </p:childTnLst>
                          </p:cTn>
                        </p:par>
                        <p:par>
                          <p:cTn id="34" fill="hold">
                            <p:stCondLst>
                              <p:cond delay="2000"/>
                            </p:stCondLst>
                            <p:childTnLst>
                              <p:par>
                                <p:cTn id="35" presetID="53" presetClass="entr" presetSubtype="16" fill="hold" grpId="1"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7" grpId="1"/>
      <p:bldP spid="19" grpId="0"/>
      <p:bldP spid="19" grpId="1"/>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Group 2"/>
          <p:cNvGraphicFramePr>
            <a:graphicFrameLocks noGrp="1"/>
          </p:cNvGraphicFramePr>
          <p:nvPr>
            <p:extLst>
              <p:ext uri="{D42A27DB-BD31-4B8C-83A1-F6EECF244321}">
                <p14:modId xmlns:p14="http://schemas.microsoft.com/office/powerpoint/2010/main" val="3967295149"/>
              </p:ext>
            </p:extLst>
          </p:nvPr>
        </p:nvGraphicFramePr>
        <p:xfrm>
          <a:off x="287385" y="1447813"/>
          <a:ext cx="11756572" cy="3535701"/>
        </p:xfrm>
        <a:graphic>
          <a:graphicData uri="http://schemas.openxmlformats.org/drawingml/2006/table">
            <a:tbl>
              <a:tblPr/>
              <a:tblGrid>
                <a:gridCol w="2503715"/>
                <a:gridCol w="4680857"/>
                <a:gridCol w="4572000"/>
              </a:tblGrid>
              <a:tr h="53517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anose="02020603050405020304" pitchFamily="18" charset="0"/>
                        </a:rPr>
                        <a:t>Thể</a:t>
                      </a:r>
                      <a:r>
                        <a:rPr kumimoji="0" lang="en-US" sz="2400" b="1" i="0" u="none" strike="noStrike" cap="none" normalizeH="0" baseline="0" dirty="0" smtClean="0">
                          <a:ln>
                            <a:noFill/>
                          </a:ln>
                          <a:solidFill>
                            <a:srgbClr val="FF0000"/>
                          </a:solidFill>
                          <a:effectLst/>
                          <a:latin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rPr>
                        <a:t>loại</a:t>
                      </a:r>
                      <a:r>
                        <a:rPr kumimoji="0" lang="en-US" sz="2800" b="1" i="0" u="none" strike="noStrike" cap="none" normalizeH="0" baseline="0" dirty="0" smtClean="0">
                          <a:ln>
                            <a:noFill/>
                          </a:ln>
                          <a:solidFill>
                            <a:srgbClr val="FF0000"/>
                          </a:solidFill>
                          <a:effectLst/>
                          <a:latin typeface="Times New Roman" panose="02020603050405020304" pitchFamily="18" charset="0"/>
                        </a:rPr>
                        <a:t>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anose="02020603050405020304" pitchFamily="18" charset="0"/>
                        </a:rPr>
                        <a:t>Chiếu</a:t>
                      </a:r>
                      <a:r>
                        <a:rPr kumimoji="0" lang="en-US" sz="2400" b="1" i="0" u="none" strike="noStrike" cap="none" normalizeH="0" baseline="0" dirty="0" smtClean="0">
                          <a:ln>
                            <a:noFill/>
                          </a:ln>
                          <a:solidFill>
                            <a:srgbClr val="FF0000"/>
                          </a:solidFill>
                          <a:effectLst/>
                          <a:latin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rPr>
                        <a:t>Hịch</a:t>
                      </a:r>
                      <a:r>
                        <a:rPr kumimoji="0" lang="en-US" sz="2400" b="1" i="0" u="none" strike="noStrike" cap="none" normalizeH="0" baseline="0" dirty="0" smtClean="0">
                          <a:ln>
                            <a:noFill/>
                          </a:ln>
                          <a:solidFill>
                            <a:srgbClr val="FF0000"/>
                          </a:solidFill>
                          <a:effectLst/>
                          <a:latin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rPr>
                        <a:t>Cáo</a:t>
                      </a:r>
                      <a:endParaRPr kumimoji="0" lang="en-US" sz="2400" b="1" i="0" u="none" strike="noStrike" cap="none" normalizeH="0" baseline="0" dirty="0" smtClean="0">
                        <a:ln>
                          <a:noFill/>
                        </a:ln>
                        <a:solidFill>
                          <a:srgbClr val="FF0000"/>
                        </a:solidFill>
                        <a:effectLst/>
                        <a:latin typeface="Times New Roman" panose="02020603050405020304" pitchFamily="18"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anose="02020603050405020304" pitchFamily="18" charset="0"/>
                        </a:rPr>
                        <a:t>Tấu</a:t>
                      </a:r>
                      <a:endParaRPr kumimoji="0" lang="en-US" sz="2400" b="1" i="0" u="none" strike="noStrike" cap="none" normalizeH="0" baseline="0" dirty="0" smtClean="0">
                        <a:ln>
                          <a:noFill/>
                        </a:ln>
                        <a:solidFill>
                          <a:srgbClr val="FF0000"/>
                        </a:solidFill>
                        <a:effectLst/>
                        <a:latin typeface="Times New Roman" panose="02020603050405020304" pitchFamily="18"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4051">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cap="none" normalizeH="0" baseline="0" dirty="0" err="1" smtClean="0">
                          <a:ln>
                            <a:noFill/>
                          </a:ln>
                          <a:solidFill>
                            <a:schemeClr val="tx1"/>
                          </a:solidFill>
                          <a:effectLst/>
                          <a:latin typeface="Times New Roman" panose="02020603050405020304" pitchFamily="18" charset="0"/>
                        </a:rPr>
                        <a:t>Giống</a:t>
                      </a:r>
                      <a:endParaRPr kumimoji="0" lang="en-US" sz="2800" b="1"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Times New Roman" panose="02020603050405020304" pitchFamily="18"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Times New Roman" panose="02020603050405020304" pitchFamily="18"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1919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rPr>
                        <a:t>Khác</a:t>
                      </a:r>
                      <a:endParaRPr kumimoji="0" lang="en-US" sz="2800" b="1" i="0" u="none" strike="noStrike" cap="none" normalizeH="0" baseline="0" dirty="0" smtClean="0">
                        <a:ln>
                          <a:noFill/>
                        </a:ln>
                        <a:solidFill>
                          <a:schemeClr val="tx1"/>
                        </a:solidFill>
                        <a:effectLst/>
                        <a:latin typeface="Times New Roman" panose="02020603050405020304" pitchFamily="18"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6600FF"/>
                        </a:solidFill>
                        <a:effectLst/>
                        <a:latin typeface=".VnTime" panose="020B7200000000000000"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6600FF"/>
                        </a:solidFill>
                        <a:effectLst/>
                        <a:latin typeface=".VnTime" panose="020B7200000000000000"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075" name="Text Box 19"/>
          <p:cNvSpPr txBox="1">
            <a:spLocks noChangeArrowheads="1"/>
          </p:cNvSpPr>
          <p:nvPr/>
        </p:nvSpPr>
        <p:spPr bwMode="auto">
          <a:xfrm>
            <a:off x="3251200" y="3428492"/>
            <a:ext cx="4368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do </a:t>
            </a:r>
            <a:r>
              <a:rPr lang="en-US" sz="2800" b="1" dirty="0" err="1">
                <a:solidFill>
                  <a:prstClr val="black"/>
                </a:solidFill>
                <a:latin typeface="Times New Roman" panose="02020603050405020304" pitchFamily="18" charset="0"/>
                <a:cs typeface="Times New Roman" panose="02020603050405020304" pitchFamily="18" charset="0"/>
              </a:rPr>
              <a:t>vua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chúa</a:t>
            </a:r>
            <a:r>
              <a:rPr lang="en-US" sz="2800" b="1" dirty="0">
                <a:solidFill>
                  <a:prstClr val="black"/>
                </a:solidFill>
                <a:latin typeface="Times New Roman" panose="02020603050405020304" pitchFamily="18" charset="0"/>
                <a:cs typeface="Times New Roman" panose="02020603050405020304" pitchFamily="18" charset="0"/>
              </a:rPr>
              <a:t> ban </a:t>
            </a:r>
            <a:r>
              <a:rPr lang="en-US" sz="2800" b="1" dirty="0" err="1" smtClean="0">
                <a:solidFill>
                  <a:prstClr val="black"/>
                </a:solidFill>
                <a:latin typeface="Times New Roman" panose="02020603050405020304" pitchFamily="18" charset="0"/>
                <a:cs typeface="Times New Roman" panose="02020603050405020304" pitchFamily="18" charset="0"/>
              </a:rPr>
              <a:t>truyền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xuống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thần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dân</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45076" name="Text Box 20"/>
          <p:cNvSpPr txBox="1">
            <a:spLocks noChangeArrowheads="1"/>
          </p:cNvSpPr>
          <p:nvPr/>
        </p:nvSpPr>
        <p:spPr bwMode="auto">
          <a:xfrm>
            <a:off x="7620000" y="3613163"/>
            <a:ext cx="43586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một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loại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thư</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tôi</a:t>
            </a:r>
            <a:r>
              <a:rPr lang="en-US" sz="2800" b="1" dirty="0">
                <a:solidFill>
                  <a:prstClr val="black"/>
                </a:solidFill>
                <a:latin typeface="Times New Roman" panose="02020603050405020304" pitchFamily="18" charset="0"/>
                <a:cs typeface="Times New Roman" panose="02020603050405020304" pitchFamily="18" charset="0"/>
              </a:rPr>
              <a:t> , </a:t>
            </a:r>
            <a:r>
              <a:rPr lang="en-US" sz="2800" b="1" dirty="0" err="1">
                <a:solidFill>
                  <a:prstClr val="black"/>
                </a:solidFill>
                <a:latin typeface="Times New Roman" panose="02020603050405020304" pitchFamily="18" charset="0"/>
                <a:cs typeface="Times New Roman" panose="02020603050405020304" pitchFamily="18" charset="0"/>
              </a:rPr>
              <a:t>thần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gửi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vua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chúa</a:t>
            </a:r>
            <a:r>
              <a:rPr lang="en-US" sz="2800" b="1" dirty="0">
                <a:solidFill>
                  <a:prstClr val="black"/>
                </a:solidFill>
                <a:latin typeface="Times New Roman" panose="02020603050405020304" pitchFamily="18" charset="0"/>
                <a:cs typeface="Times New Roman" panose="02020603050405020304" pitchFamily="18" charset="0"/>
              </a:rPr>
              <a:t> .</a:t>
            </a:r>
          </a:p>
        </p:txBody>
      </p:sp>
      <p:sp>
        <p:nvSpPr>
          <p:cNvPr id="45077" name="Rectangle 21"/>
          <p:cNvSpPr>
            <a:spLocks noChangeArrowheads="1"/>
          </p:cNvSpPr>
          <p:nvPr/>
        </p:nvSpPr>
        <p:spPr bwMode="auto">
          <a:xfrm>
            <a:off x="3108960" y="2209813"/>
            <a:ext cx="877824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Đều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luận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cổ</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được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xuôi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vần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hoặc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biền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ngẫu</a:t>
            </a:r>
            <a:r>
              <a:rPr lang="en-US" sz="2800" b="1" dirty="0" smtClean="0">
                <a:solidFill>
                  <a:prstClr val="black"/>
                </a:solidFill>
                <a:latin typeface="Times New Roman" panose="02020603050405020304" pitchFamily="18" charset="0"/>
                <a:cs typeface="Times New Roman" panose="02020603050405020304" pitchFamily="18" charset="0"/>
              </a:rPr>
              <a:t>.</a:t>
            </a:r>
          </a:p>
          <a:p>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9" name="!!2">
            <a:extLst>
              <a:ext uri="{FF2B5EF4-FFF2-40B4-BE49-F238E27FC236}">
                <a16:creationId xmlns:a16="http://schemas.microsoft.com/office/drawing/2014/main" xmlns="" id="{5FAD6B77-635E-4731-9543-D0C7EF5DF8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41131" y="4449508"/>
            <a:ext cx="3159876" cy="2760942"/>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1083376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blinds(horizontal)">
                                      <p:cBhvr>
                                        <p:cTn id="7" dur="5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5077"/>
                                        </p:tgtEl>
                                        <p:attrNameLst>
                                          <p:attrName>style.visibility</p:attrName>
                                        </p:attrNameLst>
                                      </p:cBhvr>
                                      <p:to>
                                        <p:strVal val="visible"/>
                                      </p:to>
                                    </p:set>
                                    <p:anim calcmode="lin" valueType="num">
                                      <p:cBhvr additive="base">
                                        <p:cTn id="12" dur="500" fill="hold"/>
                                        <p:tgtEl>
                                          <p:spTgt spid="45077"/>
                                        </p:tgtEl>
                                        <p:attrNameLst>
                                          <p:attrName>ppt_x</p:attrName>
                                        </p:attrNameLst>
                                      </p:cBhvr>
                                      <p:tavLst>
                                        <p:tav tm="0">
                                          <p:val>
                                            <p:strVal val="#ppt_x"/>
                                          </p:val>
                                        </p:tav>
                                        <p:tav tm="100000">
                                          <p:val>
                                            <p:strVal val="#ppt_x"/>
                                          </p:val>
                                        </p:tav>
                                      </p:tavLst>
                                    </p:anim>
                                    <p:anim calcmode="lin" valueType="num">
                                      <p:cBhvr additive="base">
                                        <p:cTn id="13" dur="500" fill="hold"/>
                                        <p:tgtEl>
                                          <p:spTgt spid="4507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50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45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5" grpId="0" autoUpdateAnimBg="0"/>
      <p:bldP spid="45076" grpId="0" autoUpdateAnimBg="0"/>
      <p:bldP spid="4507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31D1847A-11C0-44B1-8283-B61CCAC2A8F5}"/>
              </a:ext>
            </a:extLst>
          </p:cNvPr>
          <p:cNvSpPr/>
          <p:nvPr/>
        </p:nvSpPr>
        <p:spPr>
          <a:xfrm>
            <a:off x="6606915" y="-434"/>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a:extLst>
              <a:ext uri="{FF2B5EF4-FFF2-40B4-BE49-F238E27FC236}">
                <a16:creationId xmlns:a16="http://schemas.microsoft.com/office/drawing/2014/main" xmlns="" id="{34D6704E-1EA6-4976-81A0-81DE399B16C2}"/>
              </a:ext>
            </a:extLst>
          </p:cNvPr>
          <p:cNvSpPr/>
          <p:nvPr/>
        </p:nvSpPr>
        <p:spPr>
          <a:xfrm>
            <a:off x="6322062" y="2916"/>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a:extLst>
              <a:ext uri="{FF2B5EF4-FFF2-40B4-BE49-F238E27FC236}">
                <a16:creationId xmlns:a16="http://schemas.microsoft.com/office/drawing/2014/main" xmlns="" id="{1AF49025-2777-4CC4-92C2-BDD636D7B9C0}"/>
              </a:ext>
            </a:extLst>
          </p:cNvPr>
          <p:cNvSpPr/>
          <p:nvPr/>
        </p:nvSpPr>
        <p:spPr>
          <a:xfrm>
            <a:off x="6456554" y="-3866"/>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a:extLst>
              <a:ext uri="{FF2B5EF4-FFF2-40B4-BE49-F238E27FC236}">
                <a16:creationId xmlns:a16="http://schemas.microsoft.com/office/drawing/2014/main" xmlns="" id="{9B8DED61-C545-43C7-90A6-D5522F40FD8C}"/>
              </a:ext>
            </a:extLst>
          </p:cNvPr>
          <p:cNvSpPr/>
          <p:nvPr/>
        </p:nvSpPr>
        <p:spPr>
          <a:xfrm>
            <a:off x="13" y="6649278"/>
            <a:ext cx="12191999" cy="2087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6" name="!!2">
            <a:extLst>
              <a:ext uri="{FF2B5EF4-FFF2-40B4-BE49-F238E27FC236}">
                <a16:creationId xmlns:a16="http://schemas.microsoft.com/office/drawing/2014/main" xmlns="" id="{2027FC60-3022-4B7A-B66D-227E0A2D4C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01621" y="2618017"/>
            <a:ext cx="4120279" cy="3723234"/>
          </a:xfrm>
          <a:prstGeom prst="rect">
            <a:avLst/>
          </a:prstGeom>
        </p:spPr>
      </p:pic>
      <p:sp>
        <p:nvSpPr>
          <p:cNvPr id="38" name="TextBox 37">
            <a:extLst>
              <a:ext uri="{FF2B5EF4-FFF2-40B4-BE49-F238E27FC236}">
                <a16:creationId xmlns:a16="http://schemas.microsoft.com/office/drawing/2014/main" xmlns="" id="{929D521F-36FA-4B93-87D7-BD6548BCD28B}"/>
              </a:ext>
            </a:extLst>
          </p:cNvPr>
          <p:cNvSpPr txBox="1"/>
          <p:nvPr/>
        </p:nvSpPr>
        <p:spPr>
          <a:xfrm>
            <a:off x="865788" y="399337"/>
            <a:ext cx="2054529" cy="584775"/>
          </a:xfrm>
          <a:prstGeom prst="rect">
            <a:avLst/>
          </a:prstGeom>
          <a:noFill/>
        </p:spPr>
        <p:txBody>
          <a:bodyPr wrap="square" rtlCol="0">
            <a:spAutoFit/>
          </a:bodyPr>
          <a:lstStyle>
            <a:defPPr>
              <a:defRPr lang="en-US"/>
            </a:defPPr>
            <a:lvl1pPr marL="514350" indent="-514350">
              <a:spcBef>
                <a:spcPts val="600"/>
              </a:spcBef>
              <a:buFontTx/>
              <a:buAutoNum type="alphaLcParenR"/>
              <a:defRPr sz="2600" kern="0">
                <a:latin typeface="UTM Duepuntozero" panose="02040603050506020204" pitchFamily="18" charset="0"/>
                <a:cs typeface="Arial" pitchFamily="34" charset="0"/>
              </a:defRPr>
            </a:lvl1pPr>
          </a:lstStyle>
          <a:p>
            <a:pPr marL="0" indent="0">
              <a:buFontTx/>
              <a:buNone/>
            </a:pPr>
            <a:r>
              <a:rPr lang="vi-VN" sz="3200" b="1" u="sng" dirty="0">
                <a:solidFill>
                  <a:prstClr val="black"/>
                </a:solidFill>
              </a:rPr>
              <a:t>d) Bố cục:</a:t>
            </a:r>
            <a:endParaRPr lang="en-US" sz="3200" b="1" u="sng" dirty="0">
              <a:solidFill>
                <a:prstClr val="black"/>
              </a:solidFill>
            </a:endParaRPr>
          </a:p>
        </p:txBody>
      </p:sp>
      <p:sp>
        <p:nvSpPr>
          <p:cNvPr id="39" name="TextBox 38">
            <a:extLst>
              <a:ext uri="{FF2B5EF4-FFF2-40B4-BE49-F238E27FC236}">
                <a16:creationId xmlns:a16="http://schemas.microsoft.com/office/drawing/2014/main" xmlns="" id="{7B06A14E-CAFA-494A-950F-51774DAE037E}"/>
              </a:ext>
            </a:extLst>
          </p:cNvPr>
          <p:cNvSpPr txBox="1"/>
          <p:nvPr/>
        </p:nvSpPr>
        <p:spPr>
          <a:xfrm>
            <a:off x="755523" y="1233494"/>
            <a:ext cx="6097656" cy="1077218"/>
          </a:xfrm>
          <a:prstGeom prst="rect">
            <a:avLst/>
          </a:prstGeom>
          <a:noFill/>
        </p:spPr>
        <p:txBody>
          <a:bodyPr wrap="square">
            <a:spAutoFit/>
          </a:bodyPr>
          <a:lstStyle>
            <a:defPPr>
              <a:defRPr lang="en-US"/>
            </a:defPPr>
            <a:lvl1pPr>
              <a:defRPr sz="2600">
                <a:latin typeface="UTM Duepuntozero" panose="02040603050506020204" pitchFamily="18" charset="0"/>
              </a:defRPr>
            </a:lvl1pPr>
          </a:lstStyle>
          <a:p>
            <a:r>
              <a:rPr lang="vi-VN" altLang="en-US" sz="3200" b="1" dirty="0">
                <a:solidFill>
                  <a:prstClr val="black">
                    <a:lumMod val="65000"/>
                    <a:lumOff val="35000"/>
                  </a:prstClr>
                </a:solidFill>
              </a:rPr>
              <a:t>Phần 1: </a:t>
            </a:r>
            <a:r>
              <a:rPr lang="vi-VN" altLang="en-US" sz="3200" b="1" i="1" dirty="0">
                <a:solidFill>
                  <a:prstClr val="black">
                    <a:lumMod val="65000"/>
                    <a:lumOff val="35000"/>
                  </a:prstClr>
                </a:solidFill>
              </a:rPr>
              <a:t>“</a:t>
            </a:r>
            <a:r>
              <a:rPr lang="en-US" altLang="en-US" sz="3200" i="1" dirty="0">
                <a:solidFill>
                  <a:prstClr val="black"/>
                </a:solidFill>
              </a:rPr>
              <a:t>Ngọc không mài…học điều ấy.”</a:t>
            </a:r>
          </a:p>
          <a:p>
            <a:r>
              <a:rPr lang="en-US" altLang="en-US" sz="3200" dirty="0">
                <a:solidFill>
                  <a:srgbClr val="FF0000"/>
                </a:solidFill>
                <a:sym typeface="Wingdings" pitchFamily="2" charset="2"/>
              </a:rPr>
              <a:t> </a:t>
            </a:r>
            <a:r>
              <a:rPr lang="en-US" altLang="en-US" sz="3200" dirty="0">
                <a:solidFill>
                  <a:srgbClr val="FF0000"/>
                </a:solidFill>
              </a:rPr>
              <a:t>Mục đích chân chính của việc học</a:t>
            </a:r>
          </a:p>
        </p:txBody>
      </p:sp>
      <p:sp>
        <p:nvSpPr>
          <p:cNvPr id="40" name="TextBox 39">
            <a:extLst>
              <a:ext uri="{FF2B5EF4-FFF2-40B4-BE49-F238E27FC236}">
                <a16:creationId xmlns:a16="http://schemas.microsoft.com/office/drawing/2014/main" xmlns="" id="{9E241211-0846-4F01-9251-9CF759488E7C}"/>
              </a:ext>
            </a:extLst>
          </p:cNvPr>
          <p:cNvSpPr txBox="1"/>
          <p:nvPr/>
        </p:nvSpPr>
        <p:spPr>
          <a:xfrm>
            <a:off x="755523" y="2443205"/>
            <a:ext cx="7552424" cy="1569660"/>
          </a:xfrm>
          <a:prstGeom prst="rect">
            <a:avLst/>
          </a:prstGeom>
          <a:noFill/>
        </p:spPr>
        <p:txBody>
          <a:bodyPr wrap="square">
            <a:spAutoFit/>
          </a:bodyPr>
          <a:lstStyle>
            <a:defPPr>
              <a:defRPr lang="en-US"/>
            </a:defPPr>
            <a:lvl1pPr>
              <a:defRPr sz="2600">
                <a:latin typeface="UTM Duepuntozero" panose="02040603050506020204" pitchFamily="18" charset="0"/>
              </a:defRPr>
            </a:lvl1pPr>
          </a:lstStyle>
          <a:p>
            <a:r>
              <a:rPr lang="vi-VN" sz="3200" b="1" dirty="0">
                <a:solidFill>
                  <a:prstClr val="black">
                    <a:lumMod val="65000"/>
                    <a:lumOff val="35000"/>
                  </a:prstClr>
                </a:solidFill>
              </a:rPr>
              <a:t>Phần 2: </a:t>
            </a:r>
            <a:r>
              <a:rPr lang="en-US" altLang="en-US" sz="3200" i="1" dirty="0">
                <a:solidFill>
                  <a:prstClr val="black"/>
                </a:solidFill>
              </a:rPr>
              <a:t>“Nước Việt ta… điều tệ hại ấy.” </a:t>
            </a:r>
            <a:endParaRPr lang="vi-VN" altLang="en-US" sz="3200" i="1" dirty="0">
              <a:solidFill>
                <a:prstClr val="black"/>
              </a:solidFill>
            </a:endParaRPr>
          </a:p>
          <a:p>
            <a:r>
              <a:rPr lang="en-US" altLang="en-US" sz="3200" dirty="0">
                <a:solidFill>
                  <a:srgbClr val="FF0000"/>
                </a:solidFill>
                <a:sym typeface="Wingdings" pitchFamily="2" charset="2"/>
              </a:rPr>
              <a:t> </a:t>
            </a:r>
            <a:r>
              <a:rPr lang="vi-VN" sz="3200" dirty="0">
                <a:solidFill>
                  <a:srgbClr val="FF0000"/>
                </a:solidFill>
              </a:rPr>
              <a:t>N</a:t>
            </a:r>
            <a:r>
              <a:rPr lang="en-US" sz="3200" dirty="0">
                <a:solidFill>
                  <a:srgbClr val="FF0000"/>
                </a:solidFill>
              </a:rPr>
              <a:t>hững lệch lạc sai trái trong việc học</a:t>
            </a:r>
            <a:r>
              <a:rPr lang="vi-VN" sz="3200" dirty="0">
                <a:solidFill>
                  <a:srgbClr val="FF0000"/>
                </a:solidFill>
              </a:rPr>
              <a:t> và hậu quả của nó</a:t>
            </a:r>
            <a:endParaRPr lang="en-US" sz="3200" dirty="0">
              <a:solidFill>
                <a:srgbClr val="FF0000"/>
              </a:solidFill>
            </a:endParaRPr>
          </a:p>
        </p:txBody>
      </p:sp>
      <p:sp>
        <p:nvSpPr>
          <p:cNvPr id="41" name="TextBox 40">
            <a:extLst>
              <a:ext uri="{FF2B5EF4-FFF2-40B4-BE49-F238E27FC236}">
                <a16:creationId xmlns:a16="http://schemas.microsoft.com/office/drawing/2014/main" xmlns="" id="{8F9EA44D-92D6-4181-8EED-80C7BE71E691}"/>
              </a:ext>
            </a:extLst>
          </p:cNvPr>
          <p:cNvSpPr txBox="1"/>
          <p:nvPr/>
        </p:nvSpPr>
        <p:spPr>
          <a:xfrm>
            <a:off x="536905" y="3998876"/>
            <a:ext cx="7364716" cy="1569660"/>
          </a:xfrm>
          <a:prstGeom prst="rect">
            <a:avLst/>
          </a:prstGeom>
          <a:noFill/>
        </p:spPr>
        <p:txBody>
          <a:bodyPr wrap="square">
            <a:spAutoFit/>
          </a:bodyPr>
          <a:lstStyle/>
          <a:p>
            <a:r>
              <a:rPr lang="vi-VN" sz="3200" b="1" dirty="0">
                <a:solidFill>
                  <a:prstClr val="black">
                    <a:lumMod val="65000"/>
                    <a:lumOff val="35000"/>
                  </a:prstClr>
                </a:solidFill>
                <a:latin typeface="UTM Duepuntozero" panose="02040603050506020204" pitchFamily="18" charset="0"/>
              </a:rPr>
              <a:t>Phần 3: </a:t>
            </a:r>
            <a:r>
              <a:rPr lang="vi-VN" sz="3200" i="1" dirty="0">
                <a:solidFill>
                  <a:prstClr val="black"/>
                </a:solidFill>
                <a:latin typeface="UTM Duepuntozero" panose="02040603050506020204" pitchFamily="18" charset="0"/>
              </a:rPr>
              <a:t>Còn lại</a:t>
            </a:r>
          </a:p>
          <a:p>
            <a:r>
              <a:rPr lang="en-US" altLang="en-US" sz="3200" dirty="0">
                <a:solidFill>
                  <a:srgbClr val="FF0000"/>
                </a:solidFill>
                <a:sym typeface="Wingdings" pitchFamily="2" charset="2"/>
              </a:rPr>
              <a:t> </a:t>
            </a:r>
            <a:r>
              <a:rPr lang="vi-VN" sz="3200" dirty="0">
                <a:solidFill>
                  <a:srgbClr val="FF0000"/>
                </a:solidFill>
                <a:latin typeface="UTM Duepuntozero" panose="02040603050506020204" pitchFamily="18" charset="0"/>
              </a:rPr>
              <a:t>Quan điểm, phương pháp học tập đúng đắn và tác dụng mang lại</a:t>
            </a:r>
            <a:endParaRPr lang="en-US" sz="3200" dirty="0">
              <a:solidFill>
                <a:srgbClr val="FF0000"/>
              </a:solidFill>
              <a:latin typeface="UTM Duepuntozero" panose="02040603050506020204" pitchFamily="18" charset="0"/>
            </a:endParaRPr>
          </a:p>
        </p:txBody>
      </p:sp>
    </p:spTree>
    <p:extLst>
      <p:ext uri="{BB962C8B-B14F-4D97-AF65-F5344CB8AC3E}">
        <p14:creationId xmlns:p14="http://schemas.microsoft.com/office/powerpoint/2010/main" val="2578836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389FC93F-B12A-412A-9E9A-C0E6C05B4194}"/>
              </a:ext>
            </a:extLst>
          </p:cNvPr>
          <p:cNvSpPr/>
          <p:nvPr/>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3C16CA10-484F-4C55-BD90-3A0DA838FEE3}"/>
              </a:ext>
            </a:extLst>
          </p:cNvPr>
          <p:cNvSpPr txBox="1"/>
          <p:nvPr/>
        </p:nvSpPr>
        <p:spPr>
          <a:xfrm>
            <a:off x="1" y="630556"/>
            <a:ext cx="12157059" cy="584775"/>
          </a:xfrm>
          <a:prstGeom prst="rect">
            <a:avLst/>
          </a:prstGeom>
          <a:noFill/>
        </p:spPr>
        <p:txBody>
          <a:bodyPr wrap="square">
            <a:spAutoFit/>
          </a:bodyPr>
          <a:lstStyle/>
          <a:p>
            <a:pPr algn="ctr"/>
            <a:r>
              <a:rPr lang="en-US" sz="3200" b="1" dirty="0">
                <a:solidFill>
                  <a:srgbClr val="002060"/>
                </a:solidFill>
                <a:latin typeface="UTM Duepuntozero" panose="02040603050506020204" pitchFamily="18" charset="0"/>
              </a:rPr>
              <a:t>1. Mục đích chân chính của việc học</a:t>
            </a:r>
          </a:p>
        </p:txBody>
      </p:sp>
      <p:pic>
        <p:nvPicPr>
          <p:cNvPr id="18" name="Picture 5">
            <a:extLst>
              <a:ext uri="{FF2B5EF4-FFF2-40B4-BE49-F238E27FC236}">
                <a16:creationId xmlns:a16="http://schemas.microsoft.com/office/drawing/2014/main" xmlns="" id="{405B9EEC-FEB9-49C8-9D7C-865CE03159F3}"/>
              </a:ext>
            </a:extLst>
          </p:cNvPr>
          <p:cNvPicPr>
            <a:picLocks noChangeAspect="1"/>
          </p:cNvPicPr>
          <p:nvPr/>
        </p:nvPicPr>
        <p:blipFill>
          <a:blip r:embed="rId2"/>
          <a:srcRect/>
          <a:stretch>
            <a:fillRect/>
          </a:stretch>
        </p:blipFill>
        <p:spPr>
          <a:xfrm>
            <a:off x="34943" y="3003423"/>
            <a:ext cx="5253484" cy="3446130"/>
          </a:xfrm>
          <a:prstGeom prst="rect">
            <a:avLst/>
          </a:prstGeom>
          <a:effectLst>
            <a:softEdge rad="635000"/>
          </a:effectLst>
        </p:spPr>
      </p:pic>
      <p:sp>
        <p:nvSpPr>
          <p:cNvPr id="20" name="TextBox 19">
            <a:extLst>
              <a:ext uri="{FF2B5EF4-FFF2-40B4-BE49-F238E27FC236}">
                <a16:creationId xmlns:a16="http://schemas.microsoft.com/office/drawing/2014/main" xmlns="" id="{38F2B1AD-5287-4ADE-B0CC-5EBD555BE021}"/>
              </a:ext>
            </a:extLst>
          </p:cNvPr>
          <p:cNvSpPr txBox="1"/>
          <p:nvPr/>
        </p:nvSpPr>
        <p:spPr>
          <a:xfrm>
            <a:off x="620376" y="1735295"/>
            <a:ext cx="10819565" cy="369332"/>
          </a:xfrm>
          <a:prstGeom prst="rect">
            <a:avLst/>
          </a:prstGeom>
          <a:solidFill>
            <a:srgbClr val="FFFF00"/>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xmlns="" id="{3E92F245-2D87-4246-AB60-252CBC69BCBA}"/>
              </a:ext>
            </a:extLst>
          </p:cNvPr>
          <p:cNvSpPr txBox="1"/>
          <p:nvPr/>
        </p:nvSpPr>
        <p:spPr>
          <a:xfrm>
            <a:off x="514288" y="1733323"/>
            <a:ext cx="11174128" cy="1077218"/>
          </a:xfrm>
          <a:prstGeom prst="rect">
            <a:avLst/>
          </a:prstGeom>
          <a:noFill/>
          <a:ln>
            <a:solidFill>
              <a:schemeClr val="accent1"/>
            </a:solidFill>
          </a:ln>
        </p:spPr>
        <p:txBody>
          <a:bodyPr wrap="square">
            <a:spAutoFit/>
          </a:bodyPr>
          <a:lstStyle>
            <a:defPPr>
              <a:defRPr lang="en-US"/>
            </a:defPPr>
            <a:lvl1pPr>
              <a:defRPr sz="2800">
                <a:latin typeface="UTM Duepuntozero" panose="02040603050506020204" pitchFamily="18" charset="0"/>
              </a:defRPr>
            </a:lvl1pPr>
          </a:lstStyle>
          <a:p>
            <a:pPr algn="ctr"/>
            <a:r>
              <a:rPr lang="vi-VN" sz="3200" dirty="0"/>
              <a:t>"Ngọc không mài, không thành đổ vật ; người không học, không biết rõ đạo".</a:t>
            </a:r>
          </a:p>
          <a:p>
            <a:pPr algn="ctr"/>
            <a:r>
              <a:rPr lang="vi-VN" sz="3200" dirty="0">
                <a:solidFill>
                  <a:srgbClr val="FF0000"/>
                </a:solidFill>
              </a:rPr>
              <a:t>Đạo là</a:t>
            </a:r>
            <a:r>
              <a:rPr lang="vi-VN" sz="3200" dirty="0"/>
              <a:t> lẽ đối xử hằng ngày giữa mọi người. </a:t>
            </a:r>
            <a:r>
              <a:rPr lang="vi-VN" sz="3200" dirty="0">
                <a:solidFill>
                  <a:srgbClr val="FF0000"/>
                </a:solidFill>
              </a:rPr>
              <a:t>Kẻ đi học là </a:t>
            </a:r>
            <a:r>
              <a:rPr lang="vi-VN" sz="3200" dirty="0"/>
              <a:t>học điều ấy. </a:t>
            </a:r>
            <a:endParaRPr lang="en-US" sz="3200" dirty="0"/>
          </a:p>
        </p:txBody>
      </p:sp>
      <p:pic>
        <p:nvPicPr>
          <p:cNvPr id="23" name="!!2">
            <a:extLst>
              <a:ext uri="{FF2B5EF4-FFF2-40B4-BE49-F238E27FC236}">
                <a16:creationId xmlns:a16="http://schemas.microsoft.com/office/drawing/2014/main" xmlns="" id="{AD289C46-B61C-484F-8E28-35A4469701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97585" y="81214"/>
            <a:ext cx="1874977" cy="1638261"/>
          </a:xfrm>
          <a:prstGeom prst="rect">
            <a:avLst/>
          </a:prstGeom>
        </p:spPr>
      </p:pic>
      <p:sp>
        <p:nvSpPr>
          <p:cNvPr id="34" name="Text Box 55">
            <a:extLst>
              <a:ext uri="{FF2B5EF4-FFF2-40B4-BE49-F238E27FC236}">
                <a16:creationId xmlns:a16="http://schemas.microsoft.com/office/drawing/2014/main" xmlns="" id="{DA0EDA0E-2B0E-4F7D-8089-E12A88C936B5}"/>
              </a:ext>
            </a:extLst>
          </p:cNvPr>
          <p:cNvSpPr txBox="1">
            <a:spLocks noChangeArrowheads="1"/>
          </p:cNvSpPr>
          <p:nvPr/>
        </p:nvSpPr>
        <p:spPr bwMode="auto">
          <a:xfrm>
            <a:off x="4808227" y="3031926"/>
            <a:ext cx="7200447" cy="2246769"/>
          </a:xfrm>
          <a:prstGeom prst="rect">
            <a:avLst/>
          </a:prstGeom>
          <a:noFill/>
        </p:spPr>
        <p:txBody>
          <a:bodyPr wrap="square">
            <a:spAutoFit/>
          </a:bodyPr>
          <a:lstStyle>
            <a:defPPr>
              <a:defRPr lang="en-US"/>
            </a:defPPr>
            <a:lvl1pPr algn="ctr">
              <a:defRPr sz="2800" b="1">
                <a:solidFill>
                  <a:srgbClr val="002060"/>
                </a:solidFill>
                <a:latin typeface="UTM Duepuntozero" panose="02040603050506020204" pitchFamily="18" charset="0"/>
              </a:defRPr>
            </a:lvl1pPr>
          </a:lstStyle>
          <a:p>
            <a:pPr algn="just"/>
            <a:r>
              <a:rPr lang="en-US" altLang="en-US" b="0" dirty="0">
                <a:solidFill>
                  <a:schemeClr val="tx1"/>
                </a:solidFill>
                <a:sym typeface="Wingdings" panose="05000000000000000000" pitchFamily="2" charset="2"/>
              </a:rPr>
              <a:t> </a:t>
            </a:r>
            <a:r>
              <a:rPr lang="vi-VN" altLang="en-US" dirty="0">
                <a:solidFill>
                  <a:schemeClr val="tx1"/>
                </a:solidFill>
                <a:sym typeface="Wingdings" panose="05000000000000000000" pitchFamily="2" charset="2"/>
              </a:rPr>
              <a:t>Bằng cách dùng</a:t>
            </a:r>
            <a:r>
              <a:rPr lang="en-US" altLang="en-US" dirty="0">
                <a:solidFill>
                  <a:schemeClr val="tx1"/>
                </a:solidFill>
                <a:sym typeface="Wingdings" panose="05000000000000000000" pitchFamily="2" charset="2"/>
              </a:rPr>
              <a:t> câu châm ngôn có hình ảnh ẩn dụ, so sánh</a:t>
            </a:r>
            <a:r>
              <a:rPr lang="vi-VN" altLang="en-US" dirty="0">
                <a:solidFill>
                  <a:schemeClr val="tx1"/>
                </a:solidFill>
                <a:sym typeface="Wingdings" panose="05000000000000000000" pitchFamily="2" charset="2"/>
              </a:rPr>
              <a:t> tác giả đã khái quát mục đích chân chính của việc học là : </a:t>
            </a:r>
            <a:r>
              <a:rPr lang="vi-VN" altLang="en-US" dirty="0">
                <a:solidFill>
                  <a:srgbClr val="FF0000"/>
                </a:solidFill>
                <a:sym typeface="Wingdings" panose="05000000000000000000" pitchFamily="2" charset="2"/>
              </a:rPr>
              <a:t>Học để rõ ĐẠO, học để LÀM </a:t>
            </a:r>
            <a:r>
              <a:rPr lang="vi-VN" altLang="en-US" dirty="0" smtClean="0">
                <a:solidFill>
                  <a:srgbClr val="FF0000"/>
                </a:solidFill>
                <a:sym typeface="Wingdings" panose="05000000000000000000" pitchFamily="2" charset="2"/>
              </a:rPr>
              <a:t>NGƯỜI</a:t>
            </a:r>
            <a:endParaRPr lang="en-US" altLang="en-US" dirty="0" smtClean="0">
              <a:solidFill>
                <a:srgbClr val="FF0000"/>
              </a:solidFill>
              <a:sym typeface="Wingdings" panose="05000000000000000000" pitchFamily="2" charset="2"/>
            </a:endParaRPr>
          </a:p>
          <a:p>
            <a:pPr algn="just"/>
            <a:r>
              <a:rPr lang="en-US" altLang="en-US" dirty="0" err="1" smtClean="0">
                <a:solidFill>
                  <a:schemeClr val="tx1"/>
                </a:solidFill>
                <a:sym typeface="Wingdings" panose="05000000000000000000" pitchFamily="2" charset="2"/>
              </a:rPr>
              <a:t>Lập</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luận</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bằng</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cách</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giải</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thích</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ngắn</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gọn</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dễ</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hiểu</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thuyết</a:t>
            </a:r>
            <a:r>
              <a:rPr lang="en-US" altLang="en-US" dirty="0" smtClean="0">
                <a:solidFill>
                  <a:schemeClr val="tx1"/>
                </a:solidFill>
                <a:sym typeface="Wingdings" panose="05000000000000000000" pitchFamily="2" charset="2"/>
              </a:rPr>
              <a:t> </a:t>
            </a:r>
            <a:r>
              <a:rPr lang="en-US" altLang="en-US" dirty="0" err="1" smtClean="0">
                <a:solidFill>
                  <a:schemeClr val="tx1"/>
                </a:solidFill>
                <a:sym typeface="Wingdings" panose="05000000000000000000" pitchFamily="2" charset="2"/>
              </a:rPr>
              <a:t>phục</a:t>
            </a:r>
            <a:r>
              <a:rPr lang="en-US" altLang="en-US" dirty="0" smtClean="0">
                <a:solidFill>
                  <a:schemeClr val="tx1"/>
                </a:solidFill>
                <a:sym typeface="Wingdings" panose="05000000000000000000" pitchFamily="2" charset="2"/>
              </a:rPr>
              <a:t> </a:t>
            </a:r>
            <a:endParaRPr lang="en-US" altLang="en-US" dirty="0">
              <a:solidFill>
                <a:schemeClr val="tx1"/>
              </a:solidFill>
              <a:sym typeface="Wingdings" panose="05000000000000000000" pitchFamily="2" charset="2"/>
            </a:endParaRPr>
          </a:p>
        </p:txBody>
      </p:sp>
      <p:pic>
        <p:nvPicPr>
          <p:cNvPr id="39" name="Graphic 38" descr="Back with solid fill">
            <a:extLst>
              <a:ext uri="{FF2B5EF4-FFF2-40B4-BE49-F238E27FC236}">
                <a16:creationId xmlns:a16="http://schemas.microsoft.com/office/drawing/2014/main" xmlns="" id="{79FA64B1-4F7B-4D5B-9FE9-1DB0513CA8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1147733" flipV="1">
            <a:off x="3686103" y="3992194"/>
            <a:ext cx="914400" cy="677245"/>
          </a:xfrm>
          <a:prstGeom prst="rect">
            <a:avLst/>
          </a:prstGeom>
        </p:spPr>
      </p:pic>
    </p:spTree>
    <p:extLst>
      <p:ext uri="{BB962C8B-B14F-4D97-AF65-F5344CB8AC3E}">
        <p14:creationId xmlns:p14="http://schemas.microsoft.com/office/powerpoint/2010/main" val="3724545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9B8DED61-C545-43C7-90A6-D5522F40FD8C}"/>
              </a:ext>
            </a:extLst>
          </p:cNvPr>
          <p:cNvSpPr/>
          <p:nvPr/>
        </p:nvSpPr>
        <p:spPr>
          <a:xfrm>
            <a:off x="13" y="6649278"/>
            <a:ext cx="12191999" cy="2087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6" name="!!2">
            <a:extLst>
              <a:ext uri="{FF2B5EF4-FFF2-40B4-BE49-F238E27FC236}">
                <a16:creationId xmlns:a16="http://schemas.microsoft.com/office/drawing/2014/main" xmlns="" id="{2027FC60-3022-4B7A-B66D-227E0A2D4C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41255" y="3414852"/>
            <a:ext cx="4120279" cy="3723234"/>
          </a:xfrm>
          <a:prstGeom prst="rect">
            <a:avLst/>
          </a:prstGeom>
        </p:spPr>
      </p:pic>
      <p:sp>
        <p:nvSpPr>
          <p:cNvPr id="2" name="Rectangle 1"/>
          <p:cNvSpPr/>
          <p:nvPr/>
        </p:nvSpPr>
        <p:spPr>
          <a:xfrm>
            <a:off x="339634" y="514031"/>
            <a:ext cx="11116492" cy="2123658"/>
          </a:xfrm>
          <a:prstGeom prst="rect">
            <a:avLst/>
          </a:prstGeom>
        </p:spPr>
        <p:txBody>
          <a:bodyPr wrap="square">
            <a:spAutoFit/>
          </a:bodyPr>
          <a:lstStyle/>
          <a:p>
            <a:pPr algn="ctr">
              <a:tabLst>
                <a:tab pos="3081655" algn="l"/>
              </a:tabLst>
            </a:pPr>
            <a:r>
              <a:rPr lang="it-IT" sz="3600" b="1" dirty="0">
                <a:solidFill>
                  <a:srgbClr val="FF0000"/>
                </a:solidFill>
                <a:latin typeface="Times New Roman"/>
                <a:ea typeface="Times New Roman"/>
                <a:cs typeface="Times New Roman"/>
              </a:rPr>
              <a:t>Thảo luận nhóm </a:t>
            </a:r>
            <a:r>
              <a:rPr lang="it-IT" sz="3600" b="1" dirty="0" smtClean="0">
                <a:solidFill>
                  <a:srgbClr val="FF0000"/>
                </a:solidFill>
                <a:latin typeface="Times New Roman"/>
                <a:ea typeface="Times New Roman"/>
                <a:cs typeface="Times New Roman"/>
              </a:rPr>
              <a:t>2( </a:t>
            </a:r>
            <a:r>
              <a:rPr lang="it-IT" sz="3600" b="1" dirty="0">
                <a:solidFill>
                  <a:srgbClr val="FF0000"/>
                </a:solidFill>
                <a:latin typeface="Times New Roman"/>
                <a:ea typeface="Times New Roman"/>
                <a:cs typeface="Times New Roman"/>
              </a:rPr>
              <a:t>tổ</a:t>
            </a:r>
            <a:r>
              <a:rPr lang="it-IT" sz="3600" b="1" dirty="0" smtClean="0">
                <a:solidFill>
                  <a:srgbClr val="FF0000"/>
                </a:solidFill>
                <a:latin typeface="Times New Roman"/>
                <a:ea typeface="Times New Roman"/>
                <a:cs typeface="Times New Roman"/>
              </a:rPr>
              <a:t>) </a:t>
            </a:r>
            <a:r>
              <a:rPr lang="it-IT" sz="3600" b="1" dirty="0">
                <a:solidFill>
                  <a:srgbClr val="FF0000"/>
                </a:solidFill>
                <a:latin typeface="Times New Roman"/>
                <a:ea typeface="Times New Roman"/>
                <a:cs typeface="Times New Roman"/>
              </a:rPr>
              <a:t>( đã giao việc tiết trước):</a:t>
            </a:r>
            <a:endParaRPr lang="en-US" sz="3600" dirty="0">
              <a:solidFill>
                <a:srgbClr val="FF0000"/>
              </a:solidFill>
              <a:latin typeface=".VnTime"/>
              <a:ea typeface="Times New Roman"/>
              <a:cs typeface="Times New Roman"/>
            </a:endParaRPr>
          </a:p>
          <a:p>
            <a:r>
              <a:rPr lang="it-IT" sz="3200" b="1" dirty="0" smtClean="0">
                <a:solidFill>
                  <a:prstClr val="black"/>
                </a:solidFill>
                <a:latin typeface="Times New Roman"/>
                <a:ea typeface="Times New Roman"/>
                <a:cs typeface="Times New Roman"/>
              </a:rPr>
              <a:t>Nhóm 1(tổ 1+2): </a:t>
            </a:r>
            <a:r>
              <a:rPr lang="it-IT" sz="3200" b="1" i="1" dirty="0">
                <a:solidFill>
                  <a:prstClr val="black"/>
                </a:solidFill>
                <a:latin typeface="Times New Roman"/>
                <a:ea typeface="Times New Roman"/>
                <a:cs typeface="Times New Roman"/>
              </a:rPr>
              <a:t>Tìm hiểu về </a:t>
            </a:r>
            <a:r>
              <a:rPr lang="en-US" sz="3200" b="1" i="1" dirty="0" err="1">
                <a:solidFill>
                  <a:prstClr val="black"/>
                </a:solidFill>
                <a:latin typeface="Times New Roman"/>
                <a:ea typeface="Times New Roman"/>
                <a:cs typeface="Times New Roman"/>
              </a:rPr>
              <a:t>những</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lệch</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lạc</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sai</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trái</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trong</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việc</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học</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và</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hậu</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quả</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của</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nó</a:t>
            </a:r>
            <a:r>
              <a:rPr lang="en-US" sz="3200" b="1" i="1" dirty="0">
                <a:solidFill>
                  <a:prstClr val="black"/>
                </a:solidFill>
                <a:latin typeface="Times New Roman"/>
                <a:ea typeface="Times New Roman"/>
                <a:cs typeface="Times New Roman"/>
              </a:rPr>
              <a:t>.</a:t>
            </a:r>
            <a:endParaRPr lang="en-US" sz="3200" b="1" i="1" dirty="0">
              <a:solidFill>
                <a:prstClr val="black"/>
              </a:solidFill>
              <a:latin typeface=".VnTime"/>
              <a:ea typeface="Times New Roman"/>
              <a:cs typeface="Times New Roman"/>
            </a:endParaRPr>
          </a:p>
          <a:p>
            <a:r>
              <a:rPr lang="en-US" sz="3200" b="1" dirty="0" err="1">
                <a:solidFill>
                  <a:prstClr val="black"/>
                </a:solidFill>
                <a:latin typeface="Times New Roman"/>
                <a:ea typeface="Times New Roman"/>
                <a:cs typeface="Times New Roman"/>
              </a:rPr>
              <a:t>Nhóm</a:t>
            </a:r>
            <a:r>
              <a:rPr lang="en-US" sz="3200" b="1" dirty="0">
                <a:solidFill>
                  <a:prstClr val="black"/>
                </a:solidFill>
                <a:latin typeface="Times New Roman"/>
                <a:ea typeface="Times New Roman"/>
                <a:cs typeface="Times New Roman"/>
              </a:rPr>
              <a:t> </a:t>
            </a:r>
            <a:r>
              <a:rPr lang="en-US" sz="3200" b="1" dirty="0" smtClean="0">
                <a:solidFill>
                  <a:prstClr val="black"/>
                </a:solidFill>
                <a:latin typeface="Times New Roman"/>
                <a:ea typeface="Times New Roman"/>
                <a:cs typeface="Times New Roman"/>
              </a:rPr>
              <a:t>2( </a:t>
            </a:r>
            <a:r>
              <a:rPr lang="en-US" sz="3200" b="1" dirty="0" err="1" smtClean="0">
                <a:solidFill>
                  <a:prstClr val="black"/>
                </a:solidFill>
                <a:latin typeface="Times New Roman"/>
                <a:ea typeface="Times New Roman"/>
                <a:cs typeface="Times New Roman"/>
              </a:rPr>
              <a:t>tổ</a:t>
            </a:r>
            <a:r>
              <a:rPr lang="en-US" sz="3200" b="1" dirty="0" smtClean="0">
                <a:solidFill>
                  <a:prstClr val="black"/>
                </a:solidFill>
                <a:latin typeface="Times New Roman"/>
                <a:ea typeface="Times New Roman"/>
                <a:cs typeface="Times New Roman"/>
              </a:rPr>
              <a:t> 3+4): </a:t>
            </a:r>
            <a:r>
              <a:rPr lang="en-US" sz="3200" b="1" i="1" dirty="0" err="1">
                <a:solidFill>
                  <a:prstClr val="black"/>
                </a:solidFill>
                <a:latin typeface="Times New Roman"/>
                <a:ea typeface="Times New Roman"/>
                <a:cs typeface="Times New Roman"/>
              </a:rPr>
              <a:t>Tìm</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hiểu</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những</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đề</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xuất</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các</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phép</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học</a:t>
            </a:r>
            <a:r>
              <a:rPr lang="en-US" sz="3200" b="1" i="1" dirty="0">
                <a:solidFill>
                  <a:prstClr val="black"/>
                </a:solidFill>
                <a:latin typeface="Times New Roman"/>
                <a:ea typeface="Times New Roman"/>
                <a:cs typeface="Times New Roman"/>
              </a:rPr>
              <a:t> </a:t>
            </a:r>
            <a:r>
              <a:rPr lang="en-US" sz="3200" b="1" i="1" dirty="0" err="1">
                <a:solidFill>
                  <a:prstClr val="black"/>
                </a:solidFill>
                <a:latin typeface="Times New Roman"/>
                <a:ea typeface="Times New Roman"/>
                <a:cs typeface="Times New Roman"/>
              </a:rPr>
              <a:t>đúng</a:t>
            </a:r>
            <a:r>
              <a:rPr lang="en-US" sz="3200" b="1" i="1" dirty="0" smtClean="0">
                <a:solidFill>
                  <a:prstClr val="black"/>
                </a:solidFill>
                <a:latin typeface="Times New Roman"/>
                <a:ea typeface="Times New Roman"/>
                <a:cs typeface="Times New Roman"/>
              </a:rPr>
              <a:t>.</a:t>
            </a:r>
            <a:endParaRPr lang="en-US" sz="3200" b="1" i="1"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71751497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9B8DED61-C545-43C7-90A6-D5522F40FD8C}"/>
              </a:ext>
            </a:extLst>
          </p:cNvPr>
          <p:cNvSpPr/>
          <p:nvPr/>
        </p:nvSpPr>
        <p:spPr>
          <a:xfrm>
            <a:off x="13" y="6649278"/>
            <a:ext cx="12191999" cy="2087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6" name="!!2">
            <a:extLst>
              <a:ext uri="{FF2B5EF4-FFF2-40B4-BE49-F238E27FC236}">
                <a16:creationId xmlns:a16="http://schemas.microsoft.com/office/drawing/2014/main" xmlns="" id="{2027FC60-3022-4B7A-B66D-227E0A2D4C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900582">
            <a:off x="9562011" y="4153320"/>
            <a:ext cx="1950437" cy="3723234"/>
          </a:xfrm>
          <a:prstGeom prst="rect">
            <a:avLst/>
          </a:prstGeom>
        </p:spPr>
      </p:pic>
      <p:sp>
        <p:nvSpPr>
          <p:cNvPr id="2" name="Rectangle 1"/>
          <p:cNvSpPr/>
          <p:nvPr/>
        </p:nvSpPr>
        <p:spPr>
          <a:xfrm>
            <a:off x="339633" y="514031"/>
            <a:ext cx="11469189" cy="4696799"/>
          </a:xfrm>
          <a:prstGeom prst="rect">
            <a:avLst/>
          </a:prstGeom>
        </p:spPr>
        <p:txBody>
          <a:bodyPr wrap="square">
            <a:spAutoFit/>
          </a:bodyPr>
          <a:lstStyle/>
          <a:p>
            <a:r>
              <a:rPr lang="it-IT" sz="3200" b="1" dirty="0" smtClean="0">
                <a:solidFill>
                  <a:srgbClr val="FF0000"/>
                </a:solidFill>
                <a:latin typeface="Times New Roman"/>
                <a:ea typeface="Times New Roman"/>
                <a:cs typeface="Times New Roman"/>
              </a:rPr>
              <a:t>Nhóm 1(tổ 1+2): </a:t>
            </a:r>
            <a:r>
              <a:rPr lang="it-IT" sz="3200" b="1" i="1" dirty="0">
                <a:solidFill>
                  <a:srgbClr val="FF0000"/>
                </a:solidFill>
                <a:latin typeface="Times New Roman"/>
                <a:ea typeface="Times New Roman"/>
                <a:cs typeface="Times New Roman"/>
              </a:rPr>
              <a:t>Tìm hiểu về </a:t>
            </a:r>
            <a:r>
              <a:rPr lang="en-US" sz="3200" b="1" i="1" dirty="0" err="1">
                <a:solidFill>
                  <a:srgbClr val="FF0000"/>
                </a:solidFill>
                <a:latin typeface="Times New Roman"/>
                <a:ea typeface="Times New Roman"/>
                <a:cs typeface="Times New Roman"/>
              </a:rPr>
              <a:t>những</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lệch</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lạc</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sai</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trái</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trong</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việc</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học</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và</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hậu</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quả</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của</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nó</a:t>
            </a:r>
            <a:r>
              <a:rPr lang="en-US" sz="3200" b="1" i="1" dirty="0">
                <a:solidFill>
                  <a:srgbClr val="FF0000"/>
                </a:solidFill>
                <a:latin typeface="Times New Roman"/>
                <a:ea typeface="Times New Roman"/>
                <a:cs typeface="Times New Roman"/>
              </a:rPr>
              <a:t>.</a:t>
            </a:r>
            <a:endParaRPr lang="en-US" sz="3200" b="1" i="1" dirty="0">
              <a:solidFill>
                <a:srgbClr val="FF0000"/>
              </a:solidFill>
              <a:latin typeface=".VnTime"/>
              <a:ea typeface="Times New Roman"/>
              <a:cs typeface="Times New Roman"/>
            </a:endParaRPr>
          </a:p>
          <a:p>
            <a:pPr algn="just">
              <a:lnSpc>
                <a:spcPct val="107000"/>
              </a:lnSpc>
            </a:pPr>
            <a:r>
              <a:rPr lang="en-US" sz="3200" dirty="0" smtClean="0">
                <a:solidFill>
                  <a:prstClr val="black"/>
                </a:solidFill>
                <a:latin typeface="Times New Roman"/>
                <a:ea typeface="Times New Roman"/>
                <a:cs typeface="Times New Roman"/>
              </a:rPr>
              <a:t>	</a:t>
            </a:r>
            <a:r>
              <a:rPr lang="en-US" sz="3200" b="1" i="1" dirty="0" err="1" smtClean="0">
                <a:solidFill>
                  <a:prstClr val="black"/>
                </a:solidFill>
                <a:latin typeface="Times New Roman"/>
                <a:ea typeface="Times New Roman"/>
                <a:cs typeface="Times New Roman"/>
              </a:rPr>
              <a:t>Gợi</a:t>
            </a:r>
            <a:r>
              <a:rPr lang="en-US" sz="3200" b="1" i="1" dirty="0" smtClean="0">
                <a:solidFill>
                  <a:prstClr val="black"/>
                </a:solidFill>
                <a:latin typeface="Times New Roman"/>
                <a:ea typeface="Times New Roman"/>
                <a:cs typeface="Times New Roman"/>
              </a:rPr>
              <a:t> ý:</a:t>
            </a:r>
            <a:r>
              <a:rPr lang="en-US" sz="3200" dirty="0" smtClean="0">
                <a:solidFill>
                  <a:prstClr val="black"/>
                </a:solidFill>
                <a:latin typeface="Times New Roman"/>
                <a:ea typeface="Times New Roman"/>
                <a:cs typeface="Times New Roman"/>
              </a:rPr>
              <a:t> </a:t>
            </a:r>
            <a:r>
              <a:rPr lang="en-US" sz="3200" b="1" dirty="0" err="1" smtClean="0">
                <a:solidFill>
                  <a:prstClr val="black"/>
                </a:solidFill>
                <a:latin typeface="Times New Roman"/>
                <a:ea typeface="Times New Roman"/>
                <a:cs typeface="Times New Roman"/>
              </a:rPr>
              <a:t>Soi</a:t>
            </a:r>
            <a:r>
              <a:rPr lang="en-US" sz="3200" b="1" dirty="0" smtClean="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vào</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sử</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sách</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tác</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giả</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đã</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chỉ</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ra</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những</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lối</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học</a:t>
            </a:r>
            <a:r>
              <a:rPr lang="en-US" sz="3200" b="1" dirty="0">
                <a:solidFill>
                  <a:prstClr val="black"/>
                </a:solidFill>
                <a:latin typeface="Times New Roman"/>
                <a:ea typeface="Times New Roman"/>
                <a:cs typeface="Times New Roman"/>
              </a:rPr>
              <a:t> ở </a:t>
            </a:r>
            <a:r>
              <a:rPr lang="en-US" sz="3200" b="1" dirty="0" err="1">
                <a:solidFill>
                  <a:prstClr val="black"/>
                </a:solidFill>
                <a:latin typeface="Times New Roman"/>
                <a:ea typeface="Times New Roman"/>
                <a:cs typeface="Times New Roman"/>
              </a:rPr>
              <a:t>xã</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hội</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cũ</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là</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gì</a:t>
            </a:r>
            <a:r>
              <a:rPr lang="en-US" sz="3200" b="1" dirty="0">
                <a:solidFill>
                  <a:prstClr val="black"/>
                </a:solidFill>
                <a:latin typeface="Times New Roman"/>
                <a:ea typeface="Times New Roman"/>
                <a:cs typeface="Times New Roman"/>
              </a:rPr>
              <a:t>?</a:t>
            </a:r>
            <a:endParaRPr lang="en-US" sz="3200" b="1" dirty="0">
              <a:solidFill>
                <a:prstClr val="black"/>
              </a:solidFill>
              <a:latin typeface=".VnTime"/>
              <a:ea typeface="Times New Roman"/>
              <a:cs typeface="Times New Roman"/>
            </a:endParaRPr>
          </a:p>
          <a:p>
            <a:pPr algn="just">
              <a:lnSpc>
                <a:spcPct val="107000"/>
              </a:lnSpc>
            </a:pP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Em</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hiểu</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thế</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nào</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là</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học</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hình</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thức</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Học</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cầu</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danh</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lợi</a:t>
            </a:r>
            <a:r>
              <a:rPr lang="en-US" sz="3200" b="1" dirty="0">
                <a:solidFill>
                  <a:prstClr val="black"/>
                </a:solidFill>
                <a:latin typeface="Times New Roman"/>
                <a:ea typeface="Times New Roman"/>
                <a:cs typeface="Times New Roman"/>
              </a:rPr>
              <a:t>?</a:t>
            </a:r>
            <a:endParaRPr lang="en-US" sz="3200" b="1" dirty="0">
              <a:solidFill>
                <a:prstClr val="black"/>
              </a:solidFill>
              <a:latin typeface=".VnTime"/>
              <a:ea typeface="Times New Roman"/>
              <a:cs typeface="Times New Roman"/>
            </a:endParaRPr>
          </a:p>
          <a:p>
            <a:pPr algn="just">
              <a:lnSpc>
                <a:spcPct val="107000"/>
              </a:lnSpc>
            </a:pPr>
            <a:r>
              <a:rPr lang="en-US" sz="3200" b="1" dirty="0">
                <a:solidFill>
                  <a:prstClr val="black"/>
                </a:solidFill>
                <a:latin typeface="Times New Roman"/>
                <a:ea typeface="Times New Roman"/>
                <a:cs typeface="Times New Roman"/>
              </a:rPr>
              <a:t>?</a:t>
            </a:r>
            <a:r>
              <a:rPr lang="en-US" sz="3200" b="1" dirty="0" err="1">
                <a:solidFill>
                  <a:prstClr val="black"/>
                </a:solidFill>
                <a:latin typeface="Times New Roman"/>
                <a:ea typeface="Times New Roman"/>
                <a:cs typeface="Times New Roman"/>
              </a:rPr>
              <a:t>Em</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có</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nhận</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xét</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gì</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về</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những</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lối</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học</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này</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Đó</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là</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những</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hậu</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quả</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như</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thế</a:t>
            </a:r>
            <a:r>
              <a:rPr lang="en-US" sz="3200" b="1" dirty="0">
                <a:solidFill>
                  <a:prstClr val="black"/>
                </a:solidFill>
                <a:latin typeface="Times New Roman"/>
                <a:ea typeface="Times New Roman"/>
                <a:cs typeface="Times New Roman"/>
              </a:rPr>
              <a:t> </a:t>
            </a:r>
            <a:r>
              <a:rPr lang="en-US" sz="3200" b="1" dirty="0" err="1">
                <a:solidFill>
                  <a:prstClr val="black"/>
                </a:solidFill>
                <a:latin typeface="Times New Roman"/>
                <a:ea typeface="Times New Roman"/>
                <a:cs typeface="Times New Roman"/>
              </a:rPr>
              <a:t>nào</a:t>
            </a:r>
            <a:r>
              <a:rPr lang="en-US" sz="3200" b="1" dirty="0">
                <a:solidFill>
                  <a:prstClr val="black"/>
                </a:solidFill>
                <a:latin typeface="Times New Roman"/>
                <a:ea typeface="Times New Roman"/>
                <a:cs typeface="Times New Roman"/>
              </a:rPr>
              <a:t>?</a:t>
            </a:r>
            <a:endParaRPr lang="en-US" sz="3200" b="1" dirty="0">
              <a:solidFill>
                <a:prstClr val="black"/>
              </a:solidFill>
              <a:latin typeface=".VnTime"/>
              <a:ea typeface="Times New Roman"/>
              <a:cs typeface="Times New Roman"/>
            </a:endParaRPr>
          </a:p>
          <a:p>
            <a:r>
              <a:rPr lang="en-US" sz="3200" b="1" dirty="0">
                <a:solidFill>
                  <a:prstClr val="black"/>
                </a:solidFill>
                <a:latin typeface="Times New Roman"/>
                <a:ea typeface="Calibri"/>
              </a:rPr>
              <a:t>? </a:t>
            </a:r>
            <a:r>
              <a:rPr lang="en-US" sz="3200" b="1" dirty="0" err="1">
                <a:solidFill>
                  <a:prstClr val="black"/>
                </a:solidFill>
                <a:latin typeface="Times New Roman"/>
                <a:ea typeface="Calibri"/>
              </a:rPr>
              <a:t>Từ</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việc</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đưa</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ra</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nguyên</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nhân</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là</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cách</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học</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sai</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trái</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sẽ</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dẫn</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tới</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hậu</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quả</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xấu</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tác</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giả</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đã</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sử</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dụng</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cách</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lập</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luận</a:t>
            </a:r>
            <a:r>
              <a:rPr lang="en-US" sz="3200" b="1" dirty="0">
                <a:solidFill>
                  <a:prstClr val="black"/>
                </a:solidFill>
                <a:latin typeface="Times New Roman"/>
                <a:ea typeface="Calibri"/>
              </a:rPr>
              <a:t> </a:t>
            </a:r>
            <a:r>
              <a:rPr lang="en-US" sz="3200" b="1" dirty="0" err="1">
                <a:solidFill>
                  <a:prstClr val="black"/>
                </a:solidFill>
                <a:latin typeface="Times New Roman"/>
                <a:ea typeface="Calibri"/>
              </a:rPr>
              <a:t>gì</a:t>
            </a:r>
            <a:r>
              <a:rPr lang="en-US" sz="3200" b="1" dirty="0">
                <a:solidFill>
                  <a:prstClr val="black"/>
                </a:solidFill>
                <a:latin typeface="Times New Roman"/>
                <a:ea typeface="Calibri"/>
              </a:rPr>
              <a:t> ở </a:t>
            </a:r>
            <a:r>
              <a:rPr lang="en-US" sz="3200" b="1" dirty="0" err="1">
                <a:solidFill>
                  <a:prstClr val="black"/>
                </a:solidFill>
                <a:latin typeface="Times New Roman"/>
                <a:ea typeface="Calibri"/>
              </a:rPr>
              <a:t>đây</a:t>
            </a:r>
            <a:r>
              <a:rPr lang="en-US" sz="3200" b="1" dirty="0">
                <a:solidFill>
                  <a:prstClr val="black"/>
                </a:solidFill>
                <a:latin typeface="Times New Roman"/>
                <a:ea typeface="Calibri"/>
              </a:rPr>
              <a:t>?</a:t>
            </a:r>
            <a:endParaRPr lang="en-US" sz="3200" b="1" i="1"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257512416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C1B1AD9F-472A-4AD9-8034-B78131EE2145}"/>
              </a:ext>
            </a:extLst>
          </p:cNvPr>
          <p:cNvSpPr/>
          <p:nvPr/>
        </p:nvSpPr>
        <p:spPr>
          <a:xfrm>
            <a:off x="227032" y="1709530"/>
            <a:ext cx="10169301" cy="4174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6CB1591-2FF1-4E09-81DF-5B805D4D6FCC}"/>
              </a:ext>
            </a:extLst>
          </p:cNvPr>
          <p:cNvSpPr txBox="1"/>
          <p:nvPr/>
        </p:nvSpPr>
        <p:spPr>
          <a:xfrm>
            <a:off x="227327" y="1209490"/>
            <a:ext cx="11551816" cy="1384995"/>
          </a:xfrm>
          <a:prstGeom prst="rect">
            <a:avLst/>
          </a:prstGeom>
          <a:noFill/>
        </p:spPr>
        <p:txBody>
          <a:bodyPr wrap="square">
            <a:spAutoFit/>
          </a:bodyPr>
          <a:lstStyle>
            <a:defPPr>
              <a:defRPr lang="en-US"/>
            </a:defPPr>
            <a:lvl1pPr algn="ctr">
              <a:defRPr sz="2800">
                <a:latin typeface="UTM Duepuntozero" panose="02040603050506020204" pitchFamily="18" charset="0"/>
              </a:defRPr>
            </a:lvl1pPr>
          </a:lstStyle>
          <a:p>
            <a:pPr algn="just"/>
            <a:r>
              <a:rPr lang="vi-VN" dirty="0"/>
              <a:t>Nước Việt ta, từ khi lập quốc đến giờ, nền chính học đã bị thất truyền. Người ta đua nhau</a:t>
            </a:r>
          </a:p>
          <a:p>
            <a:pPr algn="just"/>
            <a:r>
              <a:rPr lang="vi-VN" dirty="0"/>
              <a:t>lối học hình thức hòng cầu danh lợi, không còn biết đến tam cương, ngũ thường. Chúa tầm thường, thần nịnh hót. Nước mất, nhà tan đều do những điều tệ hại ấy.</a:t>
            </a:r>
            <a:endParaRPr lang="en-US" dirty="0"/>
          </a:p>
        </p:txBody>
      </p:sp>
      <p:sp>
        <p:nvSpPr>
          <p:cNvPr id="27" name="Rectangle: Rounded Corners 26">
            <a:extLst>
              <a:ext uri="{FF2B5EF4-FFF2-40B4-BE49-F238E27FC236}">
                <a16:creationId xmlns:a16="http://schemas.microsoft.com/office/drawing/2014/main" xmlns="" id="{CD4EF1D3-73F4-49F9-B878-EC7D9C627951}"/>
              </a:ext>
            </a:extLst>
          </p:cNvPr>
          <p:cNvSpPr/>
          <p:nvPr/>
        </p:nvSpPr>
        <p:spPr>
          <a:xfrm>
            <a:off x="2017341" y="2923211"/>
            <a:ext cx="3227395" cy="5456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a:solidFill>
                  <a:schemeClr val="tx1"/>
                </a:solidFill>
                <a:latin typeface="UTM Duepuntozero" panose="02040603050506020204" pitchFamily="18" charset="0"/>
              </a:rPr>
              <a:t> Hình </a:t>
            </a:r>
            <a:r>
              <a:rPr lang="vi-VN" altLang="en-US" sz="2800" dirty="0">
                <a:solidFill>
                  <a:schemeClr val="tx1"/>
                </a:solidFill>
                <a:latin typeface="UTM Duepuntozero" panose="02040603050506020204" pitchFamily="18" charset="0"/>
              </a:rPr>
              <a:t>thức, cầu danh lợi</a:t>
            </a:r>
            <a:endParaRPr lang="en-US" altLang="en-US" sz="2800" dirty="0">
              <a:solidFill>
                <a:schemeClr val="tx1"/>
              </a:solidFill>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xmlns="" id="{3086B4D0-4445-4962-AA93-3EFA5C9B2A9C}"/>
              </a:ext>
            </a:extLst>
          </p:cNvPr>
          <p:cNvSpPr/>
          <p:nvPr/>
        </p:nvSpPr>
        <p:spPr>
          <a:xfrm>
            <a:off x="2017341" y="3866179"/>
            <a:ext cx="3227395" cy="8759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dirty="0" err="1" smtClean="0">
                <a:solidFill>
                  <a:srgbClr val="002060"/>
                </a:solidFill>
                <a:latin typeface="UTM Duepuntozero" panose="02040603050506020204" pitchFamily="18" charset="0"/>
              </a:rPr>
              <a:t>Không</a:t>
            </a:r>
            <a:r>
              <a:rPr lang="en-US" altLang="en-US" sz="2800" b="1" dirty="0" smtClean="0">
                <a:solidFill>
                  <a:srgbClr val="002060"/>
                </a:solidFill>
                <a:latin typeface="UTM Duepuntozero" panose="02040603050506020204" pitchFamily="18" charset="0"/>
              </a:rPr>
              <a:t> </a:t>
            </a:r>
            <a:r>
              <a:rPr lang="en-US" altLang="en-US" sz="2800" b="1" dirty="0">
                <a:solidFill>
                  <a:srgbClr val="002060"/>
                </a:solidFill>
                <a:latin typeface="UTM Duepuntozero" panose="02040603050506020204" pitchFamily="18" charset="0"/>
              </a:rPr>
              <a:t>còn biết đến </a:t>
            </a:r>
            <a:r>
              <a:rPr lang="en-US" altLang="en-US" sz="2800" dirty="0">
                <a:solidFill>
                  <a:schemeClr val="tx1"/>
                </a:solidFill>
                <a:latin typeface="UTM Duepuntozero" panose="02040603050506020204" pitchFamily="18" charset="0"/>
              </a:rPr>
              <a:t>tam cương ngũ thường</a:t>
            </a:r>
            <a:endParaRPr lang="en-US" sz="2800" dirty="0">
              <a:solidFill>
                <a:schemeClr val="tx1"/>
              </a:solidFill>
              <a:latin typeface="UTM Duepuntozero" panose="02040603050506020204" pitchFamily="18" charset="0"/>
            </a:endParaRPr>
          </a:p>
        </p:txBody>
      </p:sp>
      <p:sp>
        <p:nvSpPr>
          <p:cNvPr id="37" name="Rectangle: Rounded Corners 36">
            <a:extLst>
              <a:ext uri="{FF2B5EF4-FFF2-40B4-BE49-F238E27FC236}">
                <a16:creationId xmlns:a16="http://schemas.microsoft.com/office/drawing/2014/main" xmlns="" id="{B08E4526-1F0C-4645-BA60-146D08B31A6A}"/>
              </a:ext>
            </a:extLst>
          </p:cNvPr>
          <p:cNvSpPr/>
          <p:nvPr/>
        </p:nvSpPr>
        <p:spPr>
          <a:xfrm>
            <a:off x="6197352" y="2851841"/>
            <a:ext cx="5767323" cy="9012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solidFill>
                <a:latin typeface="UTM Duepuntozero" panose="02040603050506020204" pitchFamily="18" charset="0"/>
              </a:rPr>
              <a:t> </a:t>
            </a:r>
            <a:r>
              <a:rPr lang="vi-VN" altLang="en-US" sz="2400" dirty="0">
                <a:solidFill>
                  <a:schemeClr val="tx1"/>
                </a:solidFill>
                <a:latin typeface="UTM Duepuntozero" panose="02040603050506020204" pitchFamily="18" charset="0"/>
              </a:rPr>
              <a:t>Học thuộc lòng câu chữ mà không hiểu nội dung, học để có danh tiếng, được trọng vọng, lợi lộc</a:t>
            </a:r>
            <a:endParaRPr lang="en-US" altLang="en-US" sz="2400" dirty="0">
              <a:solidFill>
                <a:schemeClr val="tx1"/>
              </a:solidFill>
              <a:latin typeface="UTM Duepuntozero" panose="02040603050506020204" pitchFamily="18" charset="0"/>
            </a:endParaRPr>
          </a:p>
        </p:txBody>
      </p:sp>
      <p:sp>
        <p:nvSpPr>
          <p:cNvPr id="39" name="Rectangle: Rounded Corners 38">
            <a:extLst>
              <a:ext uri="{FF2B5EF4-FFF2-40B4-BE49-F238E27FC236}">
                <a16:creationId xmlns:a16="http://schemas.microsoft.com/office/drawing/2014/main" xmlns="" id="{A84391AA-D6F7-4365-9548-163B96C5664D}"/>
              </a:ext>
            </a:extLst>
          </p:cNvPr>
          <p:cNvSpPr/>
          <p:nvPr/>
        </p:nvSpPr>
        <p:spPr>
          <a:xfrm>
            <a:off x="6197352" y="3884734"/>
            <a:ext cx="5767323" cy="11288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tx1"/>
              </a:solidFill>
            </a:endParaRPr>
          </a:p>
          <a:p>
            <a:pPr algn="ctr"/>
            <a:r>
              <a:rPr lang="en-US" sz="2400" dirty="0">
                <a:solidFill>
                  <a:schemeClr val="tx1"/>
                </a:solidFill>
                <a:latin typeface="UTM Duepuntozero" panose="02040603050506020204" pitchFamily="18" charset="0"/>
              </a:rPr>
              <a:t>Tam cương : ba mối quan hệ gốc trong xã hội phong kiến là quân thần</a:t>
            </a:r>
          </a:p>
          <a:p>
            <a:pPr algn="ctr"/>
            <a:r>
              <a:rPr lang="en-US" sz="2400" b="1" dirty="0">
                <a:solidFill>
                  <a:srgbClr val="FF0000"/>
                </a:solidFill>
                <a:latin typeface="UTM Duepuntozero" panose="02040603050506020204" pitchFamily="18" charset="0"/>
              </a:rPr>
              <a:t>(vua tôi), phụ tử (cha con), phu phụ (chồng vợ).</a:t>
            </a:r>
          </a:p>
          <a:p>
            <a:pPr algn="ctr"/>
            <a:r>
              <a:rPr lang="en-US" altLang="en-US" sz="2400" dirty="0">
                <a:solidFill>
                  <a:schemeClr val="tx1"/>
                </a:solidFill>
                <a:latin typeface="UTM Duepuntozero" panose="02040603050506020204" pitchFamily="18" charset="0"/>
              </a:rPr>
              <a:t> </a:t>
            </a:r>
          </a:p>
        </p:txBody>
      </p:sp>
      <p:sp>
        <p:nvSpPr>
          <p:cNvPr id="46" name="Rectangle: Rounded Corners 45">
            <a:extLst>
              <a:ext uri="{FF2B5EF4-FFF2-40B4-BE49-F238E27FC236}">
                <a16:creationId xmlns:a16="http://schemas.microsoft.com/office/drawing/2014/main" xmlns="" id="{A62F271C-0EBE-4102-AE20-19A213691A72}"/>
              </a:ext>
            </a:extLst>
          </p:cNvPr>
          <p:cNvSpPr/>
          <p:nvPr/>
        </p:nvSpPr>
        <p:spPr>
          <a:xfrm>
            <a:off x="6197352" y="5213701"/>
            <a:ext cx="5767323" cy="78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tx1"/>
              </a:solidFill>
            </a:endParaRPr>
          </a:p>
          <a:p>
            <a:pPr algn="ctr"/>
            <a:r>
              <a:rPr lang="en-US" sz="2400" dirty="0">
                <a:solidFill>
                  <a:schemeClr val="tx1"/>
                </a:solidFill>
                <a:latin typeface="UTM Duepuntozero" panose="02040603050506020204" pitchFamily="18" charset="0"/>
              </a:rPr>
              <a:t>Ngũ thường : năm đức tính của con người là </a:t>
            </a:r>
            <a:r>
              <a:rPr lang="en-US" sz="2400" b="1" dirty="0">
                <a:solidFill>
                  <a:srgbClr val="FF0000"/>
                </a:solidFill>
                <a:latin typeface="UTM Duepuntozero" panose="02040603050506020204" pitchFamily="18" charset="0"/>
              </a:rPr>
              <a:t>nhân, nghĩa, lễ, trí, tín.</a:t>
            </a:r>
          </a:p>
          <a:p>
            <a:pPr algn="ctr"/>
            <a:r>
              <a:rPr lang="en-US" altLang="en-US" sz="2400" dirty="0">
                <a:solidFill>
                  <a:schemeClr val="tx1"/>
                </a:solidFill>
                <a:latin typeface="UTM Duepuntozero" panose="02040603050506020204" pitchFamily="18" charset="0"/>
              </a:rPr>
              <a:t> </a:t>
            </a:r>
          </a:p>
        </p:txBody>
      </p:sp>
      <p:cxnSp>
        <p:nvCxnSpPr>
          <p:cNvPr id="48" name="Straight Arrow Connector 47">
            <a:extLst>
              <a:ext uri="{FF2B5EF4-FFF2-40B4-BE49-F238E27FC236}">
                <a16:creationId xmlns:a16="http://schemas.microsoft.com/office/drawing/2014/main" xmlns="" id="{C38F8844-5F6D-40AE-AA3E-FE9A5A2EEAFF}"/>
              </a:ext>
            </a:extLst>
          </p:cNvPr>
          <p:cNvCxnSpPr>
            <a:cxnSpLocks/>
            <a:stCxn id="27" idx="3"/>
          </p:cNvCxnSpPr>
          <p:nvPr/>
        </p:nvCxnSpPr>
        <p:spPr>
          <a:xfrm>
            <a:off x="5244747" y="3196020"/>
            <a:ext cx="9526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124F00E5-C2DA-4B04-9DDA-19D50BB2DB26}"/>
              </a:ext>
            </a:extLst>
          </p:cNvPr>
          <p:cNvCxnSpPr>
            <a:cxnSpLocks/>
          </p:cNvCxnSpPr>
          <p:nvPr/>
        </p:nvCxnSpPr>
        <p:spPr>
          <a:xfrm>
            <a:off x="5244747" y="4321413"/>
            <a:ext cx="952615" cy="1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59305732-93B7-4EFD-9DDE-EE5804FFC56F}"/>
              </a:ext>
            </a:extLst>
          </p:cNvPr>
          <p:cNvCxnSpPr>
            <a:cxnSpLocks/>
            <a:stCxn id="29" idx="3"/>
          </p:cNvCxnSpPr>
          <p:nvPr/>
        </p:nvCxnSpPr>
        <p:spPr>
          <a:xfrm>
            <a:off x="5244747" y="4304188"/>
            <a:ext cx="952615" cy="1326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D398D570-B4CE-4ADE-9F3F-365E06C2F28B}"/>
              </a:ext>
            </a:extLst>
          </p:cNvPr>
          <p:cNvSpPr txBox="1"/>
          <p:nvPr/>
        </p:nvSpPr>
        <p:spPr>
          <a:xfrm>
            <a:off x="0" y="6176990"/>
            <a:ext cx="12192000" cy="715581"/>
          </a:xfrm>
          <a:prstGeom prst="rect">
            <a:avLst/>
          </a:prstGeom>
          <a:solidFill>
            <a:schemeClr val="accent5">
              <a:lumMod val="50000"/>
            </a:schemeClr>
          </a:solidFill>
        </p:spPr>
        <p:txBody>
          <a:bodyPr wrap="square" rtlCol="0" anchor="ctr">
            <a:spAutoFit/>
          </a:bodyPr>
          <a:lstStyle/>
          <a:p>
            <a:pPr algn="ctr">
              <a:lnSpc>
                <a:spcPct val="150000"/>
              </a:lnSpc>
            </a:pPr>
            <a:r>
              <a:rPr lang="vi-VN" sz="2700" b="1" dirty="0">
                <a:solidFill>
                  <a:srgbClr val="FFFF00"/>
                </a:solidFill>
                <a:latin typeface="UTM Duepuntozero" panose="02040603050506020204" pitchFamily="18" charset="0"/>
              </a:rPr>
              <a:t>Phê phán lối học hình thức, học không nắm rõ bản chất, không biết đến những đạo lí làm người </a:t>
            </a:r>
            <a:endParaRPr lang="en-US" sz="2700" b="1" dirty="0">
              <a:solidFill>
                <a:srgbClr val="FFFF00"/>
              </a:solidFill>
              <a:latin typeface="UTM Duepuntozero" panose="02040603050506020204" pitchFamily="18" charset="0"/>
            </a:endParaRPr>
          </a:p>
        </p:txBody>
      </p:sp>
      <p:sp>
        <p:nvSpPr>
          <p:cNvPr id="10" name="Rectangle: Rounded Corners 9">
            <a:extLst>
              <a:ext uri="{FF2B5EF4-FFF2-40B4-BE49-F238E27FC236}">
                <a16:creationId xmlns:a16="http://schemas.microsoft.com/office/drawing/2014/main" xmlns="" id="{FE966AEE-2341-4034-9CE0-27B07F5AC785}"/>
              </a:ext>
            </a:extLst>
          </p:cNvPr>
          <p:cNvSpPr/>
          <p:nvPr/>
        </p:nvSpPr>
        <p:spPr>
          <a:xfrm>
            <a:off x="2279317" y="3884716"/>
            <a:ext cx="2703443" cy="396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65FED14E-85E0-4F6C-8D1C-9A3C88044A29}"/>
              </a:ext>
            </a:extLst>
          </p:cNvPr>
          <p:cNvSpPr txBox="1"/>
          <p:nvPr/>
        </p:nvSpPr>
        <p:spPr>
          <a:xfrm>
            <a:off x="80849" y="2590382"/>
            <a:ext cx="1814291" cy="3108543"/>
          </a:xfrm>
          <a:prstGeom prst="rect">
            <a:avLst/>
          </a:prstGeom>
          <a:solidFill>
            <a:schemeClr val="accent4">
              <a:lumMod val="20000"/>
              <a:lumOff val="80000"/>
            </a:schemeClr>
          </a:solidFill>
          <a:ln>
            <a:solidFill>
              <a:srgbClr val="C00000"/>
            </a:solidFill>
          </a:ln>
        </p:spPr>
        <p:txBody>
          <a:bodyPr wrap="square">
            <a:spAutoFit/>
          </a:bodyPr>
          <a:lstStyle/>
          <a:p>
            <a:pPr algn="ctr"/>
            <a:endParaRPr lang="vi-VN" sz="2800" dirty="0">
              <a:latin typeface="UTM Duepuntozero" panose="02040603050506020204" pitchFamily="18" charset="0"/>
            </a:endParaRPr>
          </a:p>
          <a:p>
            <a:pPr algn="ctr"/>
            <a:endParaRPr lang="vi-VN" sz="2800" dirty="0">
              <a:latin typeface="UTM Duepuntozero" panose="02040603050506020204" pitchFamily="18" charset="0"/>
            </a:endParaRPr>
          </a:p>
          <a:p>
            <a:pPr algn="ctr"/>
            <a:endParaRPr lang="vi-VN" sz="2800" dirty="0">
              <a:latin typeface="UTM Duepuntozero" panose="02040603050506020204" pitchFamily="18" charset="0"/>
            </a:endParaRPr>
          </a:p>
          <a:p>
            <a:pPr algn="ctr"/>
            <a:r>
              <a:rPr lang="vi-VN" sz="2800" dirty="0">
                <a:latin typeface="UTM Duepuntozero" panose="02040603050506020204" pitchFamily="18" charset="0"/>
              </a:rPr>
              <a:t>N</a:t>
            </a:r>
            <a:r>
              <a:rPr lang="en-US" sz="2800" dirty="0">
                <a:latin typeface="UTM Duepuntozero" panose="02040603050506020204" pitchFamily="18" charset="0"/>
              </a:rPr>
              <a:t>hững </a:t>
            </a:r>
            <a:r>
              <a:rPr lang="en-US" sz="2800" b="1" dirty="0">
                <a:solidFill>
                  <a:srgbClr val="002060"/>
                </a:solidFill>
                <a:latin typeface="UTM Duepuntozero" panose="02040603050506020204" pitchFamily="18" charset="0"/>
              </a:rPr>
              <a:t>lệch lạc sai trái </a:t>
            </a:r>
            <a:r>
              <a:rPr lang="en-US" sz="2800" dirty="0">
                <a:latin typeface="UTM Duepuntozero" panose="02040603050506020204" pitchFamily="18" charset="0"/>
              </a:rPr>
              <a:t>trong việc học</a:t>
            </a:r>
            <a:r>
              <a:rPr lang="vi-VN" sz="2800" dirty="0">
                <a:latin typeface="UTM Duepuntozero" panose="02040603050506020204" pitchFamily="18" charset="0"/>
              </a:rPr>
              <a:t> </a:t>
            </a:r>
            <a:endParaRPr lang="en-US" sz="2800" dirty="0"/>
          </a:p>
        </p:txBody>
      </p:sp>
      <p:pic>
        <p:nvPicPr>
          <p:cNvPr id="26" name="Picture 4">
            <a:extLst>
              <a:ext uri="{FF2B5EF4-FFF2-40B4-BE49-F238E27FC236}">
                <a16:creationId xmlns:a16="http://schemas.microsoft.com/office/drawing/2014/main" xmlns="" id="{27B7C33E-1990-4188-8B06-E91549DAC0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0198" y="2752514"/>
            <a:ext cx="1301335" cy="1137041"/>
          </a:xfrm>
          <a:prstGeom prst="rect">
            <a:avLst/>
          </a:prstGeom>
        </p:spPr>
      </p:pic>
    </p:spTree>
    <p:extLst>
      <p:ext uri="{BB962C8B-B14F-4D97-AF65-F5344CB8AC3E}">
        <p14:creationId xmlns:p14="http://schemas.microsoft.com/office/powerpoint/2010/main" val="1007057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left)">
                                      <p:cBhvr>
                                        <p:cTn id="38" dur="500"/>
                                        <p:tgtEl>
                                          <p:spTgt spid="4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8" fill="hold" grpId="1" nodeType="clickEffect">
                                  <p:stCondLst>
                                    <p:cond delay="0"/>
                                  </p:stCondLst>
                                  <p:childTnLst>
                                    <p:animEffect transition="out" filter="wipe(left)">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additive="base">
                                        <p:cTn id="75" dur="500" fill="hold"/>
                                        <p:tgtEl>
                                          <p:spTgt spid="57"/>
                                        </p:tgtEl>
                                        <p:attrNameLst>
                                          <p:attrName>ppt_x</p:attrName>
                                        </p:attrNameLst>
                                      </p:cBhvr>
                                      <p:tavLst>
                                        <p:tav tm="0">
                                          <p:val>
                                            <p:strVal val="#ppt_x"/>
                                          </p:val>
                                        </p:tav>
                                        <p:tav tm="100000">
                                          <p:val>
                                            <p:strVal val="#ppt_x"/>
                                          </p:val>
                                        </p:tav>
                                      </p:tavLst>
                                    </p:anim>
                                    <p:anim calcmode="lin" valueType="num">
                                      <p:cBhvr additive="base">
                                        <p:cTn id="7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27" grpId="0" animBg="1"/>
      <p:bldP spid="29" grpId="0" animBg="1"/>
      <p:bldP spid="37" grpId="0" animBg="1"/>
      <p:bldP spid="39" grpId="0" animBg="1"/>
      <p:bldP spid="46" grpId="0" animBg="1"/>
      <p:bldP spid="57" grpId="0" animBg="1"/>
      <p:bldP spid="10" grpId="0" animBg="1"/>
      <p:bldP spid="10" grpId="1"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76CB1591-2FF1-4E09-81DF-5B805D4D6FCC}"/>
              </a:ext>
            </a:extLst>
          </p:cNvPr>
          <p:cNvSpPr txBox="1"/>
          <p:nvPr/>
        </p:nvSpPr>
        <p:spPr>
          <a:xfrm>
            <a:off x="421443" y="1150359"/>
            <a:ext cx="11551816" cy="954107"/>
          </a:xfrm>
          <a:prstGeom prst="rect">
            <a:avLst/>
          </a:prstGeom>
          <a:noFill/>
        </p:spPr>
        <p:txBody>
          <a:bodyPr wrap="square">
            <a:spAutoFit/>
          </a:bodyPr>
          <a:lstStyle>
            <a:defPPr>
              <a:defRPr lang="en-US"/>
            </a:defPPr>
            <a:lvl1pPr algn="ctr">
              <a:defRPr sz="2800">
                <a:latin typeface="UTM Duepuntozero" panose="02040603050506020204" pitchFamily="18" charset="0"/>
              </a:defRPr>
            </a:lvl1pPr>
          </a:lstStyle>
          <a:p>
            <a:pPr algn="just"/>
            <a:r>
              <a:rPr lang="vi-VN" dirty="0"/>
              <a:t>Nước Việt ta, từ khi lập quốc đến giờ, nền chính học đã bị thất truyền. Người ta đua nhau</a:t>
            </a:r>
          </a:p>
          <a:p>
            <a:pPr algn="just"/>
            <a:r>
              <a:rPr lang="vi-VN" dirty="0"/>
              <a:t>lối học hình thức hòng cầu danh lợi, không còn biết đến tam cương, ngũ thường. </a:t>
            </a:r>
            <a:endParaRPr lang="en-US" dirty="0"/>
          </a:p>
        </p:txBody>
      </p:sp>
      <p:sp>
        <p:nvSpPr>
          <p:cNvPr id="27" name="Rectangle: Rounded Corners 26">
            <a:extLst>
              <a:ext uri="{FF2B5EF4-FFF2-40B4-BE49-F238E27FC236}">
                <a16:creationId xmlns:a16="http://schemas.microsoft.com/office/drawing/2014/main" xmlns="" id="{CD4EF1D3-73F4-49F9-B878-EC7D9C627951}"/>
              </a:ext>
            </a:extLst>
          </p:cNvPr>
          <p:cNvSpPr/>
          <p:nvPr/>
        </p:nvSpPr>
        <p:spPr>
          <a:xfrm>
            <a:off x="3760021" y="3495552"/>
            <a:ext cx="3227395" cy="8038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a:solidFill>
                  <a:schemeClr val="tx1"/>
                </a:solidFill>
                <a:latin typeface="UTM Duepuntozero" panose="02040603050506020204" pitchFamily="18" charset="0"/>
              </a:rPr>
              <a:t> </a:t>
            </a:r>
            <a:r>
              <a:rPr lang="vi-VN" altLang="en-US" sz="3200" dirty="0">
                <a:solidFill>
                  <a:schemeClr val="tx1"/>
                </a:solidFill>
                <a:latin typeface="UTM Duepuntozero" panose="02040603050506020204" pitchFamily="18" charset="0"/>
              </a:rPr>
              <a:t>Chúa tầm thường, thần nịnh hót</a:t>
            </a:r>
            <a:endParaRPr lang="en-US" altLang="en-US" sz="3200" dirty="0">
              <a:solidFill>
                <a:schemeClr val="tx1"/>
              </a:solidFill>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xmlns="" id="{3086B4D0-4445-4962-AA93-3EFA5C9B2A9C}"/>
              </a:ext>
            </a:extLst>
          </p:cNvPr>
          <p:cNvSpPr/>
          <p:nvPr/>
        </p:nvSpPr>
        <p:spPr>
          <a:xfrm>
            <a:off x="8385633" y="3429000"/>
            <a:ext cx="3227395" cy="8759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UTM Duepuntozero" panose="02040603050506020204" pitchFamily="18" charset="0"/>
              </a:rPr>
              <a:t>Nước mất nhà tan</a:t>
            </a:r>
            <a:endParaRPr lang="en-US" sz="3200" b="1" dirty="0">
              <a:solidFill>
                <a:srgbClr val="FF0000"/>
              </a:solidFill>
              <a:latin typeface="UTM Duepuntozero" panose="02040603050506020204" pitchFamily="18" charset="0"/>
            </a:endParaRPr>
          </a:p>
        </p:txBody>
      </p:sp>
      <p:pic>
        <p:nvPicPr>
          <p:cNvPr id="21" name="!!3">
            <a:extLst>
              <a:ext uri="{FF2B5EF4-FFF2-40B4-BE49-F238E27FC236}">
                <a16:creationId xmlns:a16="http://schemas.microsoft.com/office/drawing/2014/main" xmlns="" id="{4E33E912-A537-4E0D-8179-66C024F69E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39656" y="18014"/>
            <a:ext cx="1552189" cy="1356225"/>
          </a:xfrm>
          <a:prstGeom prst="rect">
            <a:avLst/>
          </a:prstGeom>
        </p:spPr>
      </p:pic>
      <p:sp>
        <p:nvSpPr>
          <p:cNvPr id="24" name="TextBox 23">
            <a:extLst>
              <a:ext uri="{FF2B5EF4-FFF2-40B4-BE49-F238E27FC236}">
                <a16:creationId xmlns:a16="http://schemas.microsoft.com/office/drawing/2014/main" xmlns="" id="{65FED14E-85E0-4F6C-8D1C-9A3C88044A29}"/>
              </a:ext>
            </a:extLst>
          </p:cNvPr>
          <p:cNvSpPr txBox="1"/>
          <p:nvPr/>
        </p:nvSpPr>
        <p:spPr>
          <a:xfrm>
            <a:off x="942221" y="3137299"/>
            <a:ext cx="1868183" cy="1938992"/>
          </a:xfrm>
          <a:prstGeom prst="rect">
            <a:avLst/>
          </a:prstGeom>
          <a:solidFill>
            <a:schemeClr val="accent4">
              <a:lumMod val="20000"/>
              <a:lumOff val="80000"/>
            </a:schemeClr>
          </a:solidFill>
          <a:ln>
            <a:solidFill>
              <a:srgbClr val="C00000"/>
            </a:solidFill>
          </a:ln>
        </p:spPr>
        <p:txBody>
          <a:bodyPr wrap="square">
            <a:spAutoFit/>
          </a:bodyPr>
          <a:lstStyle>
            <a:defPPr>
              <a:defRPr lang="en-US"/>
            </a:defPPr>
            <a:lvl1pPr algn="just">
              <a:defRPr sz="2800">
                <a:latin typeface="UTM Duepuntozero" panose="02040603050506020204" pitchFamily="18" charset="0"/>
              </a:defRPr>
            </a:lvl1pPr>
          </a:lstStyle>
          <a:p>
            <a:pPr algn="ctr"/>
            <a:r>
              <a:rPr lang="vi-VN" sz="6000" dirty="0"/>
              <a:t>Hậu quả</a:t>
            </a:r>
            <a:endParaRPr lang="en-US" sz="6000" dirty="0"/>
          </a:p>
        </p:txBody>
      </p:sp>
      <p:cxnSp>
        <p:nvCxnSpPr>
          <p:cNvPr id="15" name="Straight Connector 14">
            <a:extLst>
              <a:ext uri="{FF2B5EF4-FFF2-40B4-BE49-F238E27FC236}">
                <a16:creationId xmlns:a16="http://schemas.microsoft.com/office/drawing/2014/main" xmlns="" id="{BF9C0C26-2967-4016-B4C2-5A3019F2C5A5}"/>
              </a:ext>
            </a:extLst>
          </p:cNvPr>
          <p:cNvCxnSpPr>
            <a:cxnSpLocks/>
          </p:cNvCxnSpPr>
          <p:nvPr/>
        </p:nvCxnSpPr>
        <p:spPr>
          <a:xfrm>
            <a:off x="2810395" y="3866991"/>
            <a:ext cx="949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51CC56AB-1F23-471B-ABB2-F3EB1DEE732E}"/>
              </a:ext>
            </a:extLst>
          </p:cNvPr>
          <p:cNvCxnSpPr>
            <a:cxnSpLocks/>
            <a:endCxn id="29" idx="1"/>
          </p:cNvCxnSpPr>
          <p:nvPr/>
        </p:nvCxnSpPr>
        <p:spPr>
          <a:xfrm>
            <a:off x="6987415" y="3866553"/>
            <a:ext cx="1398216" cy="4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xmlns="" id="{854A04E8-BC8A-46F3-99DE-0B640DA54015}"/>
              </a:ext>
            </a:extLst>
          </p:cNvPr>
          <p:cNvSpPr txBox="1"/>
          <p:nvPr/>
        </p:nvSpPr>
        <p:spPr>
          <a:xfrm>
            <a:off x="10446038" y="1560786"/>
            <a:ext cx="1649895" cy="523220"/>
          </a:xfrm>
          <a:prstGeom prst="rect">
            <a:avLst/>
          </a:prstGeom>
          <a:noFill/>
        </p:spPr>
        <p:txBody>
          <a:bodyPr wrap="square" rtlCol="0">
            <a:spAutoFit/>
          </a:bodyPr>
          <a:lstStyle/>
          <a:p>
            <a:r>
              <a:rPr lang="vi-VN" sz="2800">
                <a:latin typeface="UTM Duepuntozero" panose="02040603050506020204" pitchFamily="18" charset="0"/>
              </a:rPr>
              <a:t>Chúa tầm</a:t>
            </a:r>
            <a:endParaRPr lang="en-US" sz="2800" dirty="0">
              <a:latin typeface="UTM Duepuntozero" panose="02040603050506020204" pitchFamily="18" charset="0"/>
            </a:endParaRPr>
          </a:p>
        </p:txBody>
      </p:sp>
      <p:sp>
        <p:nvSpPr>
          <p:cNvPr id="38" name="TextBox 37">
            <a:extLst>
              <a:ext uri="{FF2B5EF4-FFF2-40B4-BE49-F238E27FC236}">
                <a16:creationId xmlns:a16="http://schemas.microsoft.com/office/drawing/2014/main" xmlns="" id="{13673BD6-D7C2-4A3E-BCDD-A3B4A70C6CC1}"/>
              </a:ext>
            </a:extLst>
          </p:cNvPr>
          <p:cNvSpPr txBox="1"/>
          <p:nvPr/>
        </p:nvSpPr>
        <p:spPr>
          <a:xfrm>
            <a:off x="421443" y="2024652"/>
            <a:ext cx="9961320" cy="523220"/>
          </a:xfrm>
          <a:prstGeom prst="rect">
            <a:avLst/>
          </a:prstGeom>
          <a:noFill/>
        </p:spPr>
        <p:txBody>
          <a:bodyPr wrap="square" rtlCol="0">
            <a:spAutoFit/>
          </a:bodyPr>
          <a:lstStyle/>
          <a:p>
            <a:r>
              <a:rPr lang="vi-VN" sz="2800" dirty="0">
                <a:latin typeface="UTM Duepuntozero" panose="02040603050506020204" pitchFamily="18" charset="0"/>
              </a:rPr>
              <a:t>Thường, thần nịnh hót. Nước mất, nhà tan đều do những điều tệ hại ấy</a:t>
            </a:r>
            <a:endParaRPr lang="en-US" sz="2800" dirty="0">
              <a:latin typeface="UTM Duepuntozero" panose="02040603050506020204" pitchFamily="18" charset="0"/>
            </a:endParaRPr>
          </a:p>
        </p:txBody>
      </p:sp>
      <p:sp>
        <p:nvSpPr>
          <p:cNvPr id="40" name="TextBox 39">
            <a:extLst>
              <a:ext uri="{FF2B5EF4-FFF2-40B4-BE49-F238E27FC236}">
                <a16:creationId xmlns:a16="http://schemas.microsoft.com/office/drawing/2014/main" xmlns="" id="{49A086B9-B5B1-4ACB-8101-501C548FED2C}"/>
              </a:ext>
            </a:extLst>
          </p:cNvPr>
          <p:cNvSpPr txBox="1"/>
          <p:nvPr/>
        </p:nvSpPr>
        <p:spPr>
          <a:xfrm>
            <a:off x="1765372" y="5546944"/>
            <a:ext cx="9202133" cy="954107"/>
          </a:xfrm>
          <a:prstGeom prst="rect">
            <a:avLst/>
          </a:prstGeom>
          <a:solidFill>
            <a:srgbClr val="FFC000"/>
          </a:solidFill>
        </p:spPr>
        <p:txBody>
          <a:bodyPr wrap="square">
            <a:spAutoFit/>
          </a:bodyPr>
          <a:lstStyle/>
          <a:p>
            <a:pPr algn="ctr" eaLnBrk="0" fontAlgn="base" hangingPunct="0">
              <a:spcBef>
                <a:spcPct val="0"/>
              </a:spcBef>
              <a:spcAft>
                <a:spcPct val="0"/>
              </a:spcAft>
            </a:pPr>
            <a:r>
              <a:rPr lang="vi-VN" altLang="en-US" sz="2800" b="1" i="1" dirty="0">
                <a:solidFill>
                  <a:srgbClr val="C00000"/>
                </a:solidFill>
                <a:latin typeface="UTM Duepuntozero" panose="02040603050506020204" pitchFamily="18" charset="0"/>
              </a:rPr>
              <a:t>L</a:t>
            </a:r>
            <a:r>
              <a:rPr lang="pt-PT" altLang="en-US" sz="2800" b="1" i="1" dirty="0">
                <a:solidFill>
                  <a:srgbClr val="C00000"/>
                </a:solidFill>
                <a:latin typeface="UTM Duepuntozero" panose="02040603050506020204" pitchFamily="18" charset="0"/>
              </a:rPr>
              <a:t>ập luận theo </a:t>
            </a:r>
            <a:r>
              <a:rPr lang="pt-PT" altLang="en-US" sz="2800" b="1" i="1" u="sng" dirty="0">
                <a:solidFill>
                  <a:srgbClr val="C00000"/>
                </a:solidFill>
                <a:latin typeface="UTM Duepuntozero" panose="02040603050506020204" pitchFamily="18" charset="0"/>
              </a:rPr>
              <a:t>quan hệ nhân quả</a:t>
            </a:r>
            <a:r>
              <a:rPr lang="vi-VN" altLang="en-US" sz="2800" b="1" i="1" u="sng" dirty="0">
                <a:solidFill>
                  <a:srgbClr val="C00000"/>
                </a:solidFill>
                <a:latin typeface="UTM Duepuntozero" panose="02040603050506020204" pitchFamily="18" charset="0"/>
                <a:cs typeface="Times New Roman" panose="02020603050405020304" pitchFamily="18" charset="0"/>
              </a:rPr>
              <a:t> </a:t>
            </a:r>
            <a:r>
              <a:rPr lang="vi-VN" altLang="en-US" sz="2800" b="1" i="1" dirty="0">
                <a:solidFill>
                  <a:srgbClr val="C00000"/>
                </a:solidFill>
                <a:latin typeface="UTM Duepuntozero" panose="02040603050506020204" pitchFamily="18" charset="0"/>
                <a:cs typeface="Times New Roman" panose="02020603050405020304" pitchFamily="18" charset="0"/>
              </a:rPr>
              <a:t>, tác giả đã chỉ rõ tác hại lớn của lối học chuộng hình thức cầu danh lợi</a:t>
            </a:r>
            <a:endParaRPr lang="en-US" altLang="en-US" sz="2800" b="1" i="1" dirty="0">
              <a:solidFill>
                <a:srgbClr val="C00000"/>
              </a:solidFill>
              <a:latin typeface="UTM Duepuntozero" panose="02040603050506020204" pitchFamily="18" charset="0"/>
              <a:cs typeface="Times New Roman" panose="02020603050405020304" pitchFamily="18" charset="0"/>
            </a:endParaRPr>
          </a:p>
        </p:txBody>
      </p:sp>
      <p:pic>
        <p:nvPicPr>
          <p:cNvPr id="41" name="Graphic 40" descr="Back with solid fill">
            <a:extLst>
              <a:ext uri="{FF2B5EF4-FFF2-40B4-BE49-F238E27FC236}">
                <a16:creationId xmlns:a16="http://schemas.microsoft.com/office/drawing/2014/main" xmlns="" id="{46BE81A6-8FA3-407E-9CCC-28E9A6791D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1147733" flipV="1">
            <a:off x="693449" y="5554417"/>
            <a:ext cx="1178801" cy="873072"/>
          </a:xfrm>
          <a:prstGeom prst="rect">
            <a:avLst/>
          </a:prstGeom>
        </p:spPr>
      </p:pic>
    </p:spTree>
    <p:extLst>
      <p:ext uri="{BB962C8B-B14F-4D97-AF65-F5344CB8AC3E}">
        <p14:creationId xmlns:p14="http://schemas.microsoft.com/office/powerpoint/2010/main" val="134807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mph" presetSubtype="0" fill="hold" grpId="0" nodeType="clickEffect">
                                  <p:stCondLst>
                                    <p:cond delay="0"/>
                                  </p:stCondLst>
                                  <p:iterate type="lt">
                                    <p:tmPct val="4000"/>
                                  </p:iterate>
                                  <p:childTnLst>
                                    <p:set>
                                      <p:cBhvr override="childStyle">
                                        <p:cTn id="13" dur="500" fill="hold"/>
                                        <p:tgtEl>
                                          <p:spTgt spid="38"/>
                                        </p:tgtEl>
                                        <p:attrNameLst>
                                          <p:attrName>style.color</p:attrName>
                                        </p:attrNameLst>
                                      </p:cBhvr>
                                      <p:to>
                                        <p:clrVal>
                                          <a:srgbClr val="FF0000"/>
                                        </p:clrVal>
                                      </p:to>
                                    </p:set>
                                    <p:set>
                                      <p:cBhvr>
                                        <p:cTn id="14" dur="500" fill="hold"/>
                                        <p:tgtEl>
                                          <p:spTgt spid="38"/>
                                        </p:tgtEl>
                                        <p:attrNameLst>
                                          <p:attrName>fillcolor</p:attrName>
                                        </p:attrNameLst>
                                      </p:cBhvr>
                                      <p:to>
                                        <p:clrVal>
                                          <a:srgbClr val="FF0000"/>
                                        </p:clrVal>
                                      </p:to>
                                    </p:set>
                                    <p:set>
                                      <p:cBhvr>
                                        <p:cTn id="15" dur="500" fill="hold"/>
                                        <p:tgtEl>
                                          <p:spTgt spid="38"/>
                                        </p:tgtEl>
                                        <p:attrNameLst>
                                          <p:attrName>fill.type</p:attrName>
                                        </p:attrNameLst>
                                      </p:cBhvr>
                                      <p:to>
                                        <p:strVal val="solid"/>
                                      </p:to>
                                    </p:set>
                                  </p:childTnLst>
                                </p:cTn>
                              </p:par>
                              <p:par>
                                <p:cTn id="16" presetID="16" presetClass="emph" presetSubtype="0" fill="hold" grpId="0" nodeType="withEffect">
                                  <p:stCondLst>
                                    <p:cond delay="0"/>
                                  </p:stCondLst>
                                  <p:iterate type="lt">
                                    <p:tmPct val="4000"/>
                                  </p:iterate>
                                  <p:childTnLst>
                                    <p:set>
                                      <p:cBhvr override="childStyle">
                                        <p:cTn id="17" dur="500" fill="hold"/>
                                        <p:tgtEl>
                                          <p:spTgt spid="25"/>
                                        </p:tgtEl>
                                        <p:attrNameLst>
                                          <p:attrName>style.color</p:attrName>
                                        </p:attrNameLst>
                                      </p:cBhvr>
                                      <p:to>
                                        <p:clrVal>
                                          <a:srgbClr val="FF0000"/>
                                        </p:clrVal>
                                      </p:to>
                                    </p:set>
                                    <p:set>
                                      <p:cBhvr>
                                        <p:cTn id="18" dur="500" fill="hold"/>
                                        <p:tgtEl>
                                          <p:spTgt spid="25"/>
                                        </p:tgtEl>
                                        <p:attrNameLst>
                                          <p:attrName>fillcolor</p:attrName>
                                        </p:attrNameLst>
                                      </p:cBhvr>
                                      <p:to>
                                        <p:clrVal>
                                          <a:srgbClr val="FF0000"/>
                                        </p:clrVal>
                                      </p:to>
                                    </p:set>
                                    <p:set>
                                      <p:cBhvr>
                                        <p:cTn id="19" dur="500" fill="hold"/>
                                        <p:tgtEl>
                                          <p:spTgt spid="2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24" grpId="0" animBg="1"/>
      <p:bldP spid="25" grpId="0"/>
      <p:bldP spid="38" grpId="0"/>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9B8DED61-C545-43C7-90A6-D5522F40FD8C}"/>
              </a:ext>
            </a:extLst>
          </p:cNvPr>
          <p:cNvSpPr/>
          <p:nvPr/>
        </p:nvSpPr>
        <p:spPr>
          <a:xfrm>
            <a:off x="13" y="6649278"/>
            <a:ext cx="12191999" cy="2087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6" name="!!2">
            <a:extLst>
              <a:ext uri="{FF2B5EF4-FFF2-40B4-BE49-F238E27FC236}">
                <a16:creationId xmlns:a16="http://schemas.microsoft.com/office/drawing/2014/main" xmlns="" id="{2027FC60-3022-4B7A-B66D-227E0A2D4C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115585">
            <a:off x="9744889" y="2763640"/>
            <a:ext cx="1950437" cy="3723234"/>
          </a:xfrm>
          <a:prstGeom prst="rect">
            <a:avLst/>
          </a:prstGeom>
        </p:spPr>
      </p:pic>
      <p:sp>
        <p:nvSpPr>
          <p:cNvPr id="2" name="Rectangle 1"/>
          <p:cNvSpPr/>
          <p:nvPr/>
        </p:nvSpPr>
        <p:spPr>
          <a:xfrm>
            <a:off x="339633" y="514031"/>
            <a:ext cx="11469189" cy="2131096"/>
          </a:xfrm>
          <a:prstGeom prst="rect">
            <a:avLst/>
          </a:prstGeom>
        </p:spPr>
        <p:txBody>
          <a:bodyPr wrap="square">
            <a:spAutoFit/>
          </a:bodyPr>
          <a:lstStyle/>
          <a:p>
            <a:pPr lvl="0" algn="ctr"/>
            <a:r>
              <a:rPr lang="en-US" sz="3200" b="1" dirty="0" err="1">
                <a:solidFill>
                  <a:srgbClr val="FF0000"/>
                </a:solidFill>
                <a:latin typeface="Times New Roman"/>
                <a:ea typeface="Times New Roman"/>
                <a:cs typeface="Times New Roman"/>
              </a:rPr>
              <a:t>Nhóm</a:t>
            </a:r>
            <a:r>
              <a:rPr lang="en-US" sz="3200" b="1" dirty="0">
                <a:solidFill>
                  <a:srgbClr val="FF0000"/>
                </a:solidFill>
                <a:latin typeface="Times New Roman"/>
                <a:ea typeface="Times New Roman"/>
                <a:cs typeface="Times New Roman"/>
              </a:rPr>
              <a:t> 2( </a:t>
            </a:r>
            <a:r>
              <a:rPr lang="en-US" sz="3200" b="1" dirty="0" err="1">
                <a:solidFill>
                  <a:srgbClr val="FF0000"/>
                </a:solidFill>
                <a:latin typeface="Times New Roman"/>
                <a:ea typeface="Times New Roman"/>
                <a:cs typeface="Times New Roman"/>
              </a:rPr>
              <a:t>tổ</a:t>
            </a:r>
            <a:r>
              <a:rPr lang="en-US" sz="3200" b="1" dirty="0">
                <a:solidFill>
                  <a:srgbClr val="FF0000"/>
                </a:solidFill>
                <a:latin typeface="Times New Roman"/>
                <a:ea typeface="Times New Roman"/>
                <a:cs typeface="Times New Roman"/>
              </a:rPr>
              <a:t> 3+4): </a:t>
            </a:r>
            <a:r>
              <a:rPr lang="en-US" sz="3200" b="1" i="1" dirty="0" err="1">
                <a:solidFill>
                  <a:srgbClr val="FF0000"/>
                </a:solidFill>
                <a:latin typeface="Times New Roman"/>
                <a:ea typeface="Times New Roman"/>
                <a:cs typeface="Times New Roman"/>
              </a:rPr>
              <a:t>Tìm</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hiểu</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những</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đề</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xuất</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các</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phép</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học</a:t>
            </a:r>
            <a:r>
              <a:rPr lang="en-US" sz="3200" b="1" i="1" dirty="0">
                <a:solidFill>
                  <a:srgbClr val="FF0000"/>
                </a:solidFill>
                <a:latin typeface="Times New Roman"/>
                <a:ea typeface="Times New Roman"/>
                <a:cs typeface="Times New Roman"/>
              </a:rPr>
              <a:t> </a:t>
            </a:r>
            <a:r>
              <a:rPr lang="en-US" sz="3200" b="1" i="1" dirty="0" err="1">
                <a:solidFill>
                  <a:srgbClr val="FF0000"/>
                </a:solidFill>
                <a:latin typeface="Times New Roman"/>
                <a:ea typeface="Times New Roman"/>
                <a:cs typeface="Times New Roman"/>
              </a:rPr>
              <a:t>đúng</a:t>
            </a:r>
            <a:r>
              <a:rPr lang="en-US" sz="3200" b="1" i="1" dirty="0">
                <a:solidFill>
                  <a:srgbClr val="FF0000"/>
                </a:solidFill>
                <a:latin typeface="Times New Roman"/>
                <a:ea typeface="Times New Roman"/>
                <a:cs typeface="Times New Roman"/>
              </a:rPr>
              <a:t>.</a:t>
            </a:r>
            <a:endParaRPr lang="en-US" sz="3200" b="1" i="1" dirty="0">
              <a:solidFill>
                <a:srgbClr val="FF0000"/>
              </a:solidFill>
              <a:latin typeface=".VnTime"/>
              <a:ea typeface="Times New Roman"/>
              <a:cs typeface="Times New Roman"/>
            </a:endParaRPr>
          </a:p>
          <a:p>
            <a:pPr algn="just">
              <a:lnSpc>
                <a:spcPct val="107000"/>
              </a:lnSpc>
            </a:pPr>
            <a:r>
              <a:rPr lang="en-US" sz="3200" b="1" i="1" dirty="0" err="1">
                <a:solidFill>
                  <a:prstClr val="black"/>
                </a:solidFill>
                <a:latin typeface="Times New Roman"/>
                <a:ea typeface="Times New Roman"/>
                <a:cs typeface="Times New Roman"/>
              </a:rPr>
              <a:t>Gợi</a:t>
            </a:r>
            <a:r>
              <a:rPr lang="en-US" sz="3200" b="1" i="1" dirty="0">
                <a:solidFill>
                  <a:prstClr val="black"/>
                </a:solidFill>
                <a:latin typeface="Times New Roman"/>
                <a:ea typeface="Times New Roman"/>
                <a:cs typeface="Times New Roman"/>
              </a:rPr>
              <a:t> ý: </a:t>
            </a:r>
            <a:r>
              <a:rPr lang="en-US" sz="3200" dirty="0" smtClean="0">
                <a:solidFill>
                  <a:prstClr val="black"/>
                </a:solidFill>
                <a:latin typeface="Times New Roman"/>
                <a:ea typeface="Times New Roman"/>
                <a:cs typeface="Times New Roman"/>
              </a:rPr>
              <a:t>	</a:t>
            </a:r>
          </a:p>
          <a:p>
            <a:pPr algn="just">
              <a:lnSpc>
                <a:spcPct val="107000"/>
              </a:lnSpc>
            </a:pPr>
            <a:r>
              <a:rPr lang="en-US" sz="3200" b="1" dirty="0" smtClean="0">
                <a:solidFill>
                  <a:prstClr val="black"/>
                </a:solidFill>
                <a:latin typeface="Times New Roman"/>
                <a:ea typeface="Times New Roman"/>
                <a:cs typeface="Times New Roman"/>
              </a:rPr>
              <a:t>- </a:t>
            </a:r>
            <a:r>
              <a:rPr lang="en-US" sz="3200" b="1" dirty="0" err="1" smtClean="0">
                <a:latin typeface="Times New Roman"/>
                <a:ea typeface="Times New Roman"/>
                <a:cs typeface="Times New Roman"/>
              </a:rPr>
              <a:t>Tác</a:t>
            </a:r>
            <a:r>
              <a:rPr lang="en-US" sz="3200" b="1" dirty="0" smtClean="0">
                <a:latin typeface="Times New Roman"/>
                <a:ea typeface="Times New Roman"/>
                <a:cs typeface="Times New Roman"/>
              </a:rPr>
              <a:t> </a:t>
            </a:r>
            <a:r>
              <a:rPr lang="en-US" sz="3200" b="1" dirty="0" err="1">
                <a:latin typeface="Times New Roman"/>
                <a:ea typeface="Times New Roman"/>
                <a:cs typeface="Times New Roman"/>
              </a:rPr>
              <a:t>giả</a:t>
            </a:r>
            <a:r>
              <a:rPr lang="en-US" sz="3200" b="1" dirty="0">
                <a:latin typeface="Times New Roman"/>
                <a:ea typeface="Times New Roman"/>
                <a:cs typeface="Times New Roman"/>
              </a:rPr>
              <a:t> </a:t>
            </a:r>
            <a:r>
              <a:rPr lang="en-US" sz="3200" b="1" dirty="0" err="1">
                <a:latin typeface="Times New Roman"/>
                <a:ea typeface="Times New Roman"/>
                <a:cs typeface="Times New Roman"/>
              </a:rPr>
              <a:t>đã</a:t>
            </a:r>
            <a:r>
              <a:rPr lang="en-US" sz="3200" b="1" dirty="0">
                <a:latin typeface="Times New Roman"/>
                <a:ea typeface="Times New Roman"/>
                <a:cs typeface="Times New Roman"/>
              </a:rPr>
              <a:t> </a:t>
            </a:r>
            <a:r>
              <a:rPr lang="en-US" sz="3200" b="1" dirty="0" err="1">
                <a:latin typeface="Times New Roman"/>
                <a:ea typeface="Times New Roman"/>
                <a:cs typeface="Times New Roman"/>
              </a:rPr>
              <a:t>đưa</a:t>
            </a:r>
            <a:r>
              <a:rPr lang="en-US" sz="3200" b="1" dirty="0">
                <a:latin typeface="Times New Roman"/>
                <a:ea typeface="Times New Roman"/>
                <a:cs typeface="Times New Roman"/>
              </a:rPr>
              <a:t> </a:t>
            </a:r>
            <a:r>
              <a:rPr lang="en-US" sz="3200" b="1" dirty="0" err="1">
                <a:latin typeface="Times New Roman"/>
                <a:ea typeface="Times New Roman"/>
                <a:cs typeface="Times New Roman"/>
              </a:rPr>
              <a:t>ra</a:t>
            </a:r>
            <a:r>
              <a:rPr lang="en-US" sz="3200" b="1" dirty="0">
                <a:latin typeface="Times New Roman"/>
                <a:ea typeface="Times New Roman"/>
                <a:cs typeface="Times New Roman"/>
              </a:rPr>
              <a:t> </a:t>
            </a:r>
            <a:r>
              <a:rPr lang="en-US" sz="3200" b="1" dirty="0" err="1">
                <a:latin typeface="Times New Roman"/>
                <a:ea typeface="Times New Roman"/>
                <a:cs typeface="Times New Roman"/>
              </a:rPr>
              <a:t>những</a:t>
            </a:r>
            <a:r>
              <a:rPr lang="en-US" sz="3200" b="1" dirty="0">
                <a:latin typeface="Times New Roman"/>
                <a:ea typeface="Times New Roman"/>
                <a:cs typeface="Times New Roman"/>
              </a:rPr>
              <a:t> </a:t>
            </a:r>
            <a:r>
              <a:rPr lang="en-US" sz="3200" b="1" dirty="0" err="1">
                <a:latin typeface="Times New Roman"/>
                <a:ea typeface="Times New Roman"/>
                <a:cs typeface="Times New Roman"/>
              </a:rPr>
              <a:t>đề</a:t>
            </a:r>
            <a:r>
              <a:rPr lang="en-US" sz="3200" b="1" dirty="0">
                <a:latin typeface="Times New Roman"/>
                <a:ea typeface="Times New Roman"/>
                <a:cs typeface="Times New Roman"/>
              </a:rPr>
              <a:t> </a:t>
            </a:r>
            <a:r>
              <a:rPr lang="en-US" sz="3200" b="1" dirty="0" err="1">
                <a:latin typeface="Times New Roman"/>
                <a:ea typeface="Times New Roman"/>
                <a:cs typeface="Times New Roman"/>
              </a:rPr>
              <a:t>xuất</a:t>
            </a:r>
            <a:r>
              <a:rPr lang="en-US" sz="3200" b="1" dirty="0">
                <a:latin typeface="Times New Roman"/>
                <a:ea typeface="Times New Roman"/>
                <a:cs typeface="Times New Roman"/>
              </a:rPr>
              <a:t> </a:t>
            </a:r>
            <a:r>
              <a:rPr lang="en-US" sz="3200" b="1" dirty="0" err="1">
                <a:latin typeface="Times New Roman"/>
                <a:ea typeface="Times New Roman"/>
                <a:cs typeface="Times New Roman"/>
              </a:rPr>
              <a:t>nào</a:t>
            </a:r>
            <a:r>
              <a:rPr lang="en-US" sz="3200" b="1" dirty="0">
                <a:latin typeface="Times New Roman"/>
                <a:ea typeface="Times New Roman"/>
                <a:cs typeface="Times New Roman"/>
              </a:rPr>
              <a:t> </a:t>
            </a:r>
            <a:r>
              <a:rPr lang="en-US" sz="3200" b="1" dirty="0" err="1">
                <a:latin typeface="Times New Roman"/>
                <a:ea typeface="Times New Roman"/>
                <a:cs typeface="Times New Roman"/>
              </a:rPr>
              <a:t>về</a:t>
            </a:r>
            <a:r>
              <a:rPr lang="en-US" sz="3200" b="1" dirty="0">
                <a:latin typeface="Times New Roman"/>
                <a:ea typeface="Times New Roman"/>
                <a:cs typeface="Times New Roman"/>
              </a:rPr>
              <a:t> </a:t>
            </a:r>
            <a:r>
              <a:rPr lang="en-US" sz="3200" b="1" dirty="0" err="1">
                <a:latin typeface="Times New Roman"/>
                <a:ea typeface="Times New Roman"/>
                <a:cs typeface="Times New Roman"/>
              </a:rPr>
              <a:t>phép</a:t>
            </a:r>
            <a:r>
              <a:rPr lang="en-US" sz="3200" b="1" dirty="0">
                <a:latin typeface="Times New Roman"/>
                <a:ea typeface="Times New Roman"/>
                <a:cs typeface="Times New Roman"/>
              </a:rPr>
              <a:t> </a:t>
            </a:r>
            <a:r>
              <a:rPr lang="en-US" sz="3200" b="1" dirty="0" err="1">
                <a:latin typeface="Times New Roman"/>
                <a:ea typeface="Times New Roman"/>
                <a:cs typeface="Times New Roman"/>
              </a:rPr>
              <a:t>học</a:t>
            </a:r>
            <a:r>
              <a:rPr lang="en-US" sz="3200" b="1" dirty="0">
                <a:latin typeface="Times New Roman"/>
                <a:ea typeface="Times New Roman"/>
                <a:cs typeface="Times New Roman"/>
              </a:rPr>
              <a:t>?</a:t>
            </a:r>
            <a:endParaRPr lang="en-US" sz="3200" b="1" dirty="0">
              <a:latin typeface=".VnTime"/>
              <a:ea typeface="Times New Roman"/>
              <a:cs typeface="Times New Roman"/>
            </a:endParaRPr>
          </a:p>
          <a:p>
            <a:r>
              <a:rPr lang="en-US" sz="3200" b="1" dirty="0" smtClean="0">
                <a:latin typeface="Times New Roman"/>
                <a:ea typeface="Times New Roman"/>
              </a:rPr>
              <a:t>- </a:t>
            </a:r>
            <a:r>
              <a:rPr lang="en-US" sz="3200" b="1" dirty="0" err="1" smtClean="0">
                <a:latin typeface="Times New Roman"/>
                <a:ea typeface="Times New Roman"/>
              </a:rPr>
              <a:t>Nhận</a:t>
            </a:r>
            <a:r>
              <a:rPr lang="en-US" sz="3200" b="1" dirty="0" smtClean="0">
                <a:latin typeface="Times New Roman"/>
                <a:ea typeface="Times New Roman"/>
              </a:rPr>
              <a:t> </a:t>
            </a:r>
            <a:r>
              <a:rPr lang="en-US" sz="3200" b="1" dirty="0" err="1">
                <a:latin typeface="Times New Roman"/>
                <a:ea typeface="Times New Roman"/>
              </a:rPr>
              <a:t>xét</a:t>
            </a:r>
            <a:r>
              <a:rPr lang="en-US" sz="3200" b="1" dirty="0">
                <a:latin typeface="Times New Roman"/>
                <a:ea typeface="Times New Roman"/>
              </a:rPr>
              <a:t> </a:t>
            </a:r>
            <a:r>
              <a:rPr lang="en-US" sz="3200" b="1" dirty="0" err="1">
                <a:latin typeface="Times New Roman"/>
                <a:ea typeface="Times New Roman"/>
              </a:rPr>
              <a:t>về</a:t>
            </a:r>
            <a:r>
              <a:rPr lang="en-US" sz="3200" b="1" dirty="0">
                <a:latin typeface="Times New Roman"/>
                <a:ea typeface="Times New Roman"/>
              </a:rPr>
              <a:t> </a:t>
            </a:r>
            <a:r>
              <a:rPr lang="en-US" sz="3200" b="1" dirty="0" err="1">
                <a:latin typeface="Times New Roman"/>
                <a:ea typeface="Times New Roman"/>
              </a:rPr>
              <a:t>nghệ</a:t>
            </a:r>
            <a:r>
              <a:rPr lang="en-US" sz="3200" b="1" dirty="0">
                <a:latin typeface="Times New Roman"/>
                <a:ea typeface="Times New Roman"/>
              </a:rPr>
              <a:t> </a:t>
            </a:r>
            <a:r>
              <a:rPr lang="en-US" sz="3200" b="1" dirty="0" err="1">
                <a:latin typeface="Times New Roman"/>
                <a:ea typeface="Times New Roman"/>
              </a:rPr>
              <a:t>thuật</a:t>
            </a:r>
            <a:r>
              <a:rPr lang="en-US" sz="3200" b="1" dirty="0">
                <a:latin typeface="Times New Roman"/>
                <a:ea typeface="Times New Roman"/>
              </a:rPr>
              <a:t> </a:t>
            </a:r>
            <a:r>
              <a:rPr lang="en-US" sz="3200" b="1" dirty="0" err="1">
                <a:latin typeface="Times New Roman"/>
                <a:ea typeface="Times New Roman"/>
              </a:rPr>
              <a:t>được</a:t>
            </a:r>
            <a:r>
              <a:rPr lang="en-US" sz="3200" b="1" dirty="0">
                <a:latin typeface="Times New Roman"/>
                <a:ea typeface="Times New Roman"/>
              </a:rPr>
              <a:t> </a:t>
            </a:r>
            <a:r>
              <a:rPr lang="en-US" sz="3200" b="1" dirty="0" err="1">
                <a:latin typeface="Times New Roman"/>
                <a:ea typeface="Times New Roman"/>
              </a:rPr>
              <a:t>tác</a:t>
            </a:r>
            <a:r>
              <a:rPr lang="en-US" sz="3200" b="1" dirty="0">
                <a:latin typeface="Times New Roman"/>
                <a:ea typeface="Times New Roman"/>
              </a:rPr>
              <a:t> </a:t>
            </a:r>
            <a:r>
              <a:rPr lang="en-US" sz="3200" b="1" dirty="0" err="1">
                <a:latin typeface="Times New Roman"/>
                <a:ea typeface="Times New Roman"/>
              </a:rPr>
              <a:t>giả</a:t>
            </a:r>
            <a:r>
              <a:rPr lang="en-US" sz="3200" b="1" dirty="0">
                <a:latin typeface="Times New Roman"/>
                <a:ea typeface="Times New Roman"/>
              </a:rPr>
              <a:t> </a:t>
            </a:r>
            <a:r>
              <a:rPr lang="en-US" sz="3200" b="1" dirty="0" err="1">
                <a:latin typeface="Times New Roman"/>
                <a:ea typeface="Times New Roman"/>
              </a:rPr>
              <a:t>sử</a:t>
            </a:r>
            <a:r>
              <a:rPr lang="en-US" sz="3200" b="1" dirty="0">
                <a:latin typeface="Times New Roman"/>
                <a:ea typeface="Times New Roman"/>
              </a:rPr>
              <a:t> </a:t>
            </a:r>
            <a:r>
              <a:rPr lang="en-US" sz="3200" b="1" dirty="0" err="1">
                <a:latin typeface="Times New Roman"/>
                <a:ea typeface="Times New Roman"/>
              </a:rPr>
              <a:t>dụng</a:t>
            </a:r>
            <a:r>
              <a:rPr lang="en-US" sz="3200" b="1" dirty="0">
                <a:latin typeface="Times New Roman"/>
                <a:ea typeface="Times New Roman"/>
              </a:rPr>
              <a:t>?</a:t>
            </a:r>
            <a:endParaRPr lang="en-US" sz="3200" b="1" i="1"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199751397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DB68BF8F-9358-4CFB-83C4-D23B7D9007BA}"/>
              </a:ext>
            </a:extLst>
          </p:cNvPr>
          <p:cNvSpPr txBox="1"/>
          <p:nvPr/>
        </p:nvSpPr>
        <p:spPr>
          <a:xfrm>
            <a:off x="1395126" y="111857"/>
            <a:ext cx="9886453" cy="507831"/>
          </a:xfrm>
          <a:prstGeom prst="rect">
            <a:avLst/>
          </a:prstGeom>
          <a:solidFill>
            <a:schemeClr val="accent2">
              <a:lumMod val="75000"/>
            </a:schemeClr>
          </a:solidFill>
        </p:spPr>
        <p:txBody>
          <a:bodyPr wrap="square">
            <a:spAutoFit/>
          </a:bodyPr>
          <a:lstStyle>
            <a:defPPr>
              <a:defRPr lang="en-US"/>
            </a:defPPr>
            <a:lvl1pPr marL="457200" indent="-457200" algn="ctr">
              <a:buFont typeface="Wingdings" panose="05000000000000000000" pitchFamily="2" charset="2"/>
              <a:buChar char="Ø"/>
              <a:defRPr sz="2800">
                <a:latin typeface="UTM Duepuntozero" panose="02040603050506020204" pitchFamily="18" charset="0"/>
              </a:defRPr>
            </a:lvl1pPr>
          </a:lstStyle>
          <a:p>
            <a:pPr marL="0" indent="0">
              <a:buNone/>
            </a:pPr>
            <a:r>
              <a:rPr lang="en-US" sz="2700" b="1" dirty="0" err="1">
                <a:solidFill>
                  <a:schemeClr val="bg1"/>
                </a:solidFill>
              </a:rPr>
              <a:t>Nguyễn</a:t>
            </a:r>
            <a:r>
              <a:rPr lang="en-US" sz="2700" b="1" dirty="0">
                <a:solidFill>
                  <a:schemeClr val="bg1"/>
                </a:solidFill>
              </a:rPr>
              <a:t> Thiếp khuyên vua Quang Trung thực hiện những chính sách:</a:t>
            </a:r>
          </a:p>
        </p:txBody>
      </p:sp>
      <p:sp>
        <p:nvSpPr>
          <p:cNvPr id="17" name="TextBox 16">
            <a:extLst>
              <a:ext uri="{FF2B5EF4-FFF2-40B4-BE49-F238E27FC236}">
                <a16:creationId xmlns:a16="http://schemas.microsoft.com/office/drawing/2014/main" xmlns="" id="{B143E14D-210C-4D52-9D8D-A43B126D7736}"/>
              </a:ext>
            </a:extLst>
          </p:cNvPr>
          <p:cNvSpPr txBox="1"/>
          <p:nvPr/>
        </p:nvSpPr>
        <p:spPr>
          <a:xfrm>
            <a:off x="229415" y="865379"/>
            <a:ext cx="5170632" cy="523220"/>
          </a:xfrm>
          <a:prstGeom prst="rect">
            <a:avLst/>
          </a:prstGeom>
          <a:noFill/>
        </p:spPr>
        <p:txBody>
          <a:bodyPr wrap="square">
            <a:spAutoFit/>
          </a:bodyPr>
          <a:lstStyle>
            <a:defPPr>
              <a:defRPr lang="en-US"/>
            </a:defPPr>
            <a:lvl1pPr marL="457200" indent="-457200" algn="ctr">
              <a:buFont typeface="Wingdings" panose="05000000000000000000" pitchFamily="2" charset="2"/>
              <a:buChar char="Ø"/>
              <a:defRPr sz="2800">
                <a:latin typeface="UTM Duepuntozero" panose="02040603050506020204" pitchFamily="18" charset="0"/>
              </a:defRPr>
            </a:lvl1pPr>
          </a:lstStyle>
          <a:p>
            <a:pPr>
              <a:buFont typeface="Courier New" panose="02070309020205020404" pitchFamily="49" charset="0"/>
              <a:buChar char="o"/>
            </a:pPr>
            <a:r>
              <a:rPr lang="vi-VN" dirty="0"/>
              <a:t>B</a:t>
            </a:r>
            <a:r>
              <a:rPr lang="en-US" dirty="0"/>
              <a:t>an chiếu thư </a:t>
            </a:r>
            <a:r>
              <a:rPr lang="en-US" b="1" dirty="0">
                <a:solidFill>
                  <a:srgbClr val="FF0000"/>
                </a:solidFill>
              </a:rPr>
              <a:t>mở rộng trường học</a:t>
            </a:r>
          </a:p>
        </p:txBody>
      </p:sp>
      <p:sp>
        <p:nvSpPr>
          <p:cNvPr id="19" name="TextBox 18">
            <a:extLst>
              <a:ext uri="{FF2B5EF4-FFF2-40B4-BE49-F238E27FC236}">
                <a16:creationId xmlns:a16="http://schemas.microsoft.com/office/drawing/2014/main" xmlns="" id="{26EB8ADA-CC43-4216-A45C-ADA39492E2B7}"/>
              </a:ext>
            </a:extLst>
          </p:cNvPr>
          <p:cNvSpPr txBox="1"/>
          <p:nvPr/>
        </p:nvSpPr>
        <p:spPr>
          <a:xfrm>
            <a:off x="-65371" y="1543553"/>
            <a:ext cx="11310016" cy="523220"/>
          </a:xfrm>
          <a:prstGeom prst="rect">
            <a:avLst/>
          </a:prstGeom>
          <a:noFill/>
        </p:spPr>
        <p:txBody>
          <a:bodyPr wrap="square">
            <a:spAutoFit/>
          </a:bodyPr>
          <a:lstStyle>
            <a:defPPr>
              <a:defRPr lang="en-US"/>
            </a:defPPr>
            <a:lvl1pPr indent="0" algn="ctr">
              <a:buFont typeface="Wingdings" panose="05000000000000000000" pitchFamily="2" charset="2"/>
              <a:buNone/>
              <a:defRPr sz="2800">
                <a:latin typeface="UTM Duepuntozero" panose="02040603050506020204" pitchFamily="18" charset="0"/>
              </a:defRPr>
            </a:lvl1pPr>
          </a:lstStyle>
          <a:p>
            <a:pPr marL="457200" indent="-457200">
              <a:buFont typeface="Courier New" panose="02070309020205020404" pitchFamily="49" charset="0"/>
              <a:buChar char="o"/>
            </a:pPr>
            <a:r>
              <a:rPr lang="vi-VN" dirty="0"/>
              <a:t>Á</a:t>
            </a:r>
            <a:r>
              <a:rPr lang="en-US" dirty="0"/>
              <a:t>p dụng những </a:t>
            </a:r>
            <a:r>
              <a:rPr lang="vi-VN" dirty="0"/>
              <a:t>phương pháp học tập</a:t>
            </a:r>
            <a:r>
              <a:rPr lang="en-US" dirty="0"/>
              <a:t> tiến bộ để đào tạo nhân tào cho đất nước:</a:t>
            </a:r>
          </a:p>
        </p:txBody>
      </p:sp>
      <p:sp>
        <p:nvSpPr>
          <p:cNvPr id="21" name="TextBox 20">
            <a:extLst>
              <a:ext uri="{FF2B5EF4-FFF2-40B4-BE49-F238E27FC236}">
                <a16:creationId xmlns:a16="http://schemas.microsoft.com/office/drawing/2014/main" xmlns="" id="{01798E28-8D72-4D03-8365-0AE8157088E7}"/>
              </a:ext>
            </a:extLst>
          </p:cNvPr>
          <p:cNvSpPr txBox="1"/>
          <p:nvPr/>
        </p:nvSpPr>
        <p:spPr>
          <a:xfrm>
            <a:off x="7386442" y="4199588"/>
            <a:ext cx="4606383" cy="1200329"/>
          </a:xfrm>
          <a:prstGeom prst="rect">
            <a:avLst/>
          </a:prstGeom>
          <a:noFill/>
          <a:ln>
            <a:solidFill>
              <a:schemeClr val="tx1"/>
            </a:solidFill>
            <a:prstDash val="dash"/>
          </a:ln>
        </p:spPr>
        <p:txBody>
          <a:bodyPr wrap="square">
            <a:spAutoFit/>
          </a:bodyPr>
          <a:lstStyle>
            <a:defPPr>
              <a:defRPr lang="en-US"/>
            </a:defPPr>
            <a:lvl1pPr marL="457200" indent="-457200" algn="ctr">
              <a:buFont typeface="Courier New" panose="02070309020205020404" pitchFamily="49" charset="0"/>
              <a:buChar char="o"/>
              <a:defRPr sz="2800">
                <a:latin typeface="UTM Duepuntozero" panose="02040603050506020204" pitchFamily="18" charset="0"/>
              </a:defRPr>
            </a:lvl1pPr>
          </a:lstStyle>
          <a:p>
            <a:pPr marL="0" indent="0" algn="l">
              <a:lnSpc>
                <a:spcPct val="150000"/>
              </a:lnSpc>
              <a:buNone/>
            </a:pPr>
            <a:r>
              <a:rPr lang="en-US" sz="2400" dirty="0"/>
              <a:t>HỌC RỘNG NHƯNG PHẢI </a:t>
            </a:r>
            <a:r>
              <a:rPr lang="en-US" sz="2400" b="1" dirty="0">
                <a:solidFill>
                  <a:srgbClr val="FF0000"/>
                </a:solidFill>
              </a:rPr>
              <a:t>NẮM LẤY CỐT LÕI</a:t>
            </a:r>
            <a:r>
              <a:rPr lang="en-US" sz="2400" dirty="0">
                <a:solidFill>
                  <a:srgbClr val="FF0000"/>
                </a:solidFill>
              </a:rPr>
              <a:t>. </a:t>
            </a:r>
            <a:r>
              <a:rPr lang="en-US" sz="2400" b="1" dirty="0">
                <a:solidFill>
                  <a:srgbClr val="FF0000"/>
                </a:solidFill>
              </a:rPr>
              <a:t>HỌC PHẢI ĐI ĐÔI VỚI HÀNH.</a:t>
            </a:r>
          </a:p>
        </p:txBody>
      </p:sp>
      <p:sp>
        <p:nvSpPr>
          <p:cNvPr id="23" name="TextBox 22">
            <a:extLst>
              <a:ext uri="{FF2B5EF4-FFF2-40B4-BE49-F238E27FC236}">
                <a16:creationId xmlns:a16="http://schemas.microsoft.com/office/drawing/2014/main" xmlns="" id="{2AA873C2-2C09-48C6-BB5F-D2A82C835972}"/>
              </a:ext>
            </a:extLst>
          </p:cNvPr>
          <p:cNvSpPr txBox="1"/>
          <p:nvPr/>
        </p:nvSpPr>
        <p:spPr>
          <a:xfrm>
            <a:off x="143661" y="2586223"/>
            <a:ext cx="5445976" cy="892552"/>
          </a:xfrm>
          <a:prstGeom prst="rect">
            <a:avLst/>
          </a:prstGeom>
          <a:solidFill>
            <a:schemeClr val="accent4">
              <a:lumMod val="40000"/>
              <a:lumOff val="60000"/>
            </a:schemeClr>
          </a:solidFill>
          <a:effectLst>
            <a:softEdge rad="635000"/>
          </a:effectLst>
        </p:spPr>
        <p:txBody>
          <a:bodyPr wrap="square">
            <a:spAutoFit/>
          </a:bodyPr>
          <a:lstStyle>
            <a:defPPr>
              <a:defRPr lang="en-US"/>
            </a:defPPr>
            <a:lvl1pPr indent="0">
              <a:buFont typeface="Courier New" panose="02070309020205020404" pitchFamily="49" charset="0"/>
              <a:buNone/>
              <a:defRPr sz="2800">
                <a:latin typeface="UTM Duepuntozero" panose="02040603050506020204" pitchFamily="18" charset="0"/>
              </a:defRPr>
            </a:lvl1pPr>
          </a:lstStyle>
          <a:p>
            <a:pPr algn="ctr"/>
            <a:r>
              <a:rPr lang="vi-VN" sz="2600" i="1" dirty="0"/>
              <a:t>”Lúc đầu học tiểu học để bồi lấy gốc. Tuần tự tiến lên học đến tứ thư, ngũ kinh, chư sử” </a:t>
            </a:r>
          </a:p>
        </p:txBody>
      </p:sp>
      <p:sp>
        <p:nvSpPr>
          <p:cNvPr id="25" name="TextBox 24">
            <a:extLst>
              <a:ext uri="{FF2B5EF4-FFF2-40B4-BE49-F238E27FC236}">
                <a16:creationId xmlns:a16="http://schemas.microsoft.com/office/drawing/2014/main" xmlns="" id="{2D51EBB4-56C1-46EC-9C2B-D5C781DB80BF}"/>
              </a:ext>
            </a:extLst>
          </p:cNvPr>
          <p:cNvSpPr txBox="1"/>
          <p:nvPr/>
        </p:nvSpPr>
        <p:spPr>
          <a:xfrm>
            <a:off x="282793" y="4180865"/>
            <a:ext cx="4045508" cy="1200329"/>
          </a:xfrm>
          <a:prstGeom prst="rect">
            <a:avLst/>
          </a:prstGeom>
          <a:noFill/>
          <a:ln>
            <a:solidFill>
              <a:schemeClr val="tx1"/>
            </a:solidFill>
            <a:prstDash val="dash"/>
          </a:ln>
        </p:spPr>
        <p:txBody>
          <a:bodyPr wrap="square">
            <a:spAutoFit/>
          </a:bodyPr>
          <a:lstStyle>
            <a:defPPr>
              <a:defRPr lang="en-US"/>
            </a:defPPr>
            <a:lvl1pPr indent="0">
              <a:buFont typeface="Courier New" panose="02070309020205020404" pitchFamily="49" charset="0"/>
              <a:buNone/>
              <a:defRPr sz="2400">
                <a:latin typeface="UTM Duepuntozero" panose="02040603050506020204" pitchFamily="18" charset="0"/>
              </a:defRPr>
            </a:lvl1pPr>
          </a:lstStyle>
          <a:p>
            <a:pPr algn="ctr">
              <a:lnSpc>
                <a:spcPct val="150000"/>
              </a:lnSpc>
            </a:pPr>
            <a:r>
              <a:rPr lang="vi-VN" dirty="0"/>
              <a:t>H</a:t>
            </a:r>
            <a:r>
              <a:rPr lang="en-US" dirty="0"/>
              <a:t>ỌC MỘT CÁCH CÓ HỆ THỐNG: </a:t>
            </a:r>
            <a:r>
              <a:rPr lang="en-US" b="1" dirty="0">
                <a:solidFill>
                  <a:srgbClr val="FF0000"/>
                </a:solidFill>
              </a:rPr>
              <a:t>TỪ THẤP LÊN CAO</a:t>
            </a:r>
            <a:r>
              <a:rPr lang="vi-VN" b="1" dirty="0">
                <a:solidFill>
                  <a:srgbClr val="FF0000"/>
                </a:solidFill>
              </a:rPr>
              <a:t> </a:t>
            </a:r>
            <a:endParaRPr lang="en-US" b="1" dirty="0">
              <a:solidFill>
                <a:srgbClr val="FF0000"/>
              </a:solidFill>
            </a:endParaRPr>
          </a:p>
        </p:txBody>
      </p:sp>
      <p:sp>
        <p:nvSpPr>
          <p:cNvPr id="28" name="TextBox 27">
            <a:extLst>
              <a:ext uri="{FF2B5EF4-FFF2-40B4-BE49-F238E27FC236}">
                <a16:creationId xmlns:a16="http://schemas.microsoft.com/office/drawing/2014/main" xmlns="" id="{EDF5C037-3BDD-4094-BA0E-E5E8A836E8F6}"/>
              </a:ext>
            </a:extLst>
          </p:cNvPr>
          <p:cNvSpPr txBox="1"/>
          <p:nvPr/>
        </p:nvSpPr>
        <p:spPr>
          <a:xfrm>
            <a:off x="8141058" y="2586223"/>
            <a:ext cx="3974199" cy="892552"/>
          </a:xfrm>
          <a:prstGeom prst="rect">
            <a:avLst/>
          </a:prstGeom>
          <a:solidFill>
            <a:schemeClr val="accent4">
              <a:lumMod val="40000"/>
              <a:lumOff val="60000"/>
            </a:schemeClr>
          </a:solidFill>
          <a:effectLst>
            <a:softEdge rad="635000"/>
          </a:effectLst>
        </p:spPr>
        <p:txBody>
          <a:bodyPr wrap="square">
            <a:spAutoFit/>
          </a:bodyPr>
          <a:lstStyle>
            <a:defPPr>
              <a:defRPr lang="en-US"/>
            </a:defPPr>
            <a:lvl1pPr indent="0">
              <a:buFont typeface="Courier New" panose="02070309020205020404" pitchFamily="49" charset="0"/>
              <a:buNone/>
              <a:defRPr sz="2800">
                <a:latin typeface="UTM Duepuntozero" panose="02040603050506020204" pitchFamily="18" charset="0"/>
              </a:defRPr>
            </a:lvl1pPr>
          </a:lstStyle>
          <a:p>
            <a:pPr algn="ctr"/>
            <a:r>
              <a:rPr lang="vi-VN" sz="2600" i="1" dirty="0"/>
              <a:t>“Học rộng rồi tóm lược cho gọn, theo điều học mà làm”</a:t>
            </a:r>
            <a:endParaRPr lang="en-US" sz="2600" i="1" dirty="0"/>
          </a:p>
        </p:txBody>
      </p:sp>
      <p:pic>
        <p:nvPicPr>
          <p:cNvPr id="31" name="Graphic 30" descr="Arrow Down with solid fill">
            <a:extLst>
              <a:ext uri="{FF2B5EF4-FFF2-40B4-BE49-F238E27FC236}">
                <a16:creationId xmlns:a16="http://schemas.microsoft.com/office/drawing/2014/main" xmlns="" id="{6A1A2AE1-17B5-4D4C-800C-46AC8311CD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305547" y="3478775"/>
            <a:ext cx="675165" cy="675165"/>
          </a:xfrm>
          <a:prstGeom prst="rect">
            <a:avLst/>
          </a:prstGeom>
        </p:spPr>
      </p:pic>
      <p:pic>
        <p:nvPicPr>
          <p:cNvPr id="32" name="Graphic 31" descr="Arrow Down with solid fill">
            <a:extLst>
              <a:ext uri="{FF2B5EF4-FFF2-40B4-BE49-F238E27FC236}">
                <a16:creationId xmlns:a16="http://schemas.microsoft.com/office/drawing/2014/main" xmlns="" id="{48B692BD-2902-4AFC-B6DC-A9E8799F111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689633" y="3478775"/>
            <a:ext cx="675165" cy="675165"/>
          </a:xfrm>
          <a:prstGeom prst="rect">
            <a:avLst/>
          </a:prstGeom>
        </p:spPr>
      </p:pic>
      <p:cxnSp>
        <p:nvCxnSpPr>
          <p:cNvPr id="11" name="Straight Arrow Connector 10">
            <a:extLst>
              <a:ext uri="{FF2B5EF4-FFF2-40B4-BE49-F238E27FC236}">
                <a16:creationId xmlns:a16="http://schemas.microsoft.com/office/drawing/2014/main" xmlns="" id="{3B3AB012-9400-4195-BBB3-3FA74DF6BAF0}"/>
              </a:ext>
            </a:extLst>
          </p:cNvPr>
          <p:cNvCxnSpPr>
            <a:cxnSpLocks/>
            <a:endCxn id="23" idx="0"/>
          </p:cNvCxnSpPr>
          <p:nvPr/>
        </p:nvCxnSpPr>
        <p:spPr>
          <a:xfrm flipH="1">
            <a:off x="2866649" y="2194560"/>
            <a:ext cx="3364002" cy="39166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AA0A090F-E38C-43B0-8870-07777104D3C1}"/>
              </a:ext>
            </a:extLst>
          </p:cNvPr>
          <p:cNvCxnSpPr>
            <a:cxnSpLocks/>
          </p:cNvCxnSpPr>
          <p:nvPr/>
        </p:nvCxnSpPr>
        <p:spPr>
          <a:xfrm>
            <a:off x="6178731" y="2181497"/>
            <a:ext cx="3069772" cy="47026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1554481" y="5426323"/>
            <a:ext cx="8908868" cy="954107"/>
          </a:xfrm>
          <a:prstGeom prst="rect">
            <a:avLst/>
          </a:prstGeom>
        </p:spPr>
        <p:txBody>
          <a:bodyPr wrap="square">
            <a:spAutoFit/>
          </a:bodyPr>
          <a:lstStyle/>
          <a:p>
            <a:pPr lvl="0" algn="just">
              <a:buClr>
                <a:srgbClr val="000000"/>
              </a:buClr>
            </a:pPr>
            <a:r>
              <a:rPr lang="vi-VN" sz="2800" b="1" kern="0" dirty="0">
                <a:latin typeface="Times New Roman"/>
                <a:ea typeface="Times New Roman"/>
                <a:cs typeface="Times New Roman"/>
                <a:sym typeface="Times New Roman"/>
              </a:rPr>
              <a:t>Luận cứ toàn diện, lập luận chặt chẽ =&gt; Quan điểm và phương pháp học đúng đắn, toàn diện, tiến bộ, nhân văn.</a:t>
            </a:r>
            <a:endParaRPr lang="vi-VN" sz="1600" b="1" kern="0" dirty="0">
              <a:cs typeface="Arial"/>
              <a:sym typeface="Arial"/>
            </a:endParaRPr>
          </a:p>
        </p:txBody>
      </p:sp>
    </p:spTree>
    <p:extLst>
      <p:ext uri="{BB962C8B-B14F-4D97-AF65-F5344CB8AC3E}">
        <p14:creationId xmlns:p14="http://schemas.microsoft.com/office/powerpoint/2010/main" val="3494934942"/>
      </p:ext>
    </p:extLst>
  </p:cSld>
  <p:clrMapOvr>
    <a:masterClrMapping/>
  </p:clrMapOvr>
  <mc:AlternateContent xmlns:mc="http://schemas.openxmlformats.org/markup-compatibility/2006" xmlns:p14="http://schemas.microsoft.com/office/powerpoint/2010/main">
    <mc:Choice Requires="p14">
      <p:transition spd="slow" p14:dur="1500" advTm="0">
        <p:fad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up)">
                                      <p:cBhvr>
                                        <p:cTn id="52" dur="500"/>
                                        <p:tgtEl>
                                          <p:spTgt spid="3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8">
                                            <p:txEl>
                                              <p:pRg st="0" end="0"/>
                                            </p:txEl>
                                          </p:spTgt>
                                        </p:tgtEl>
                                        <p:attrNameLst>
                                          <p:attrName>style.visibility</p:attrName>
                                        </p:attrNameLst>
                                      </p:cBhvr>
                                      <p:to>
                                        <p:strVal val="visible"/>
                                      </p:to>
                                    </p:set>
                                    <p:animEffect transition="in" filter="fade">
                                      <p:cBhvr>
                                        <p:cTn id="60" dur="1000"/>
                                        <p:tgtEl>
                                          <p:spTgt spid="8">
                                            <p:txEl>
                                              <p:pRg st="0" end="0"/>
                                            </p:txEl>
                                          </p:spTgt>
                                        </p:tgtEl>
                                      </p:cBhvr>
                                    </p:animEffect>
                                    <p:anim calcmode="lin" valueType="num">
                                      <p:cBhvr>
                                        <p:cTn id="6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21" grpId="0" animBg="1"/>
      <p:bldP spid="23" grpId="0" animBg="1"/>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DDF174FB-ED8C-47C9-9E57-0932DFF1A2EF}"/>
              </a:ext>
            </a:extLst>
          </p:cNvPr>
          <p:cNvPicPr>
            <a:picLocks noChangeAspect="1"/>
          </p:cNvPicPr>
          <p:nvPr/>
        </p:nvPicPr>
        <p:blipFill>
          <a:blip r:embed="rId2"/>
          <a:srcRect/>
          <a:stretch>
            <a:fillRect/>
          </a:stretch>
        </p:blipFill>
        <p:spPr>
          <a:xfrm>
            <a:off x="254310" y="3809868"/>
            <a:ext cx="1817525" cy="2966768"/>
          </a:xfrm>
          <a:prstGeom prst="rect">
            <a:avLst/>
          </a:prstGeom>
        </p:spPr>
      </p:pic>
      <p:sp>
        <p:nvSpPr>
          <p:cNvPr id="15" name="Oval 14">
            <a:extLst>
              <a:ext uri="{FF2B5EF4-FFF2-40B4-BE49-F238E27FC236}">
                <a16:creationId xmlns:a16="http://schemas.microsoft.com/office/drawing/2014/main" xmlns="" id="{888D345F-963B-4B2A-BFB7-40951C1D80F1}"/>
              </a:ext>
            </a:extLst>
          </p:cNvPr>
          <p:cNvSpPr/>
          <p:nvPr/>
        </p:nvSpPr>
        <p:spPr>
          <a:xfrm>
            <a:off x="671689" y="1522748"/>
            <a:ext cx="1931504" cy="18144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UTM Duepuntozero" panose="02040603050506020204" pitchFamily="18" charset="0"/>
              </a:rPr>
              <a:t>Tác dụng</a:t>
            </a:r>
            <a:endParaRPr lang="en-US" sz="4000" dirty="0">
              <a:latin typeface="UTM Duepuntozero" panose="02040603050506020204" pitchFamily="18" charset="0"/>
            </a:endParaRPr>
          </a:p>
        </p:txBody>
      </p:sp>
      <p:sp>
        <p:nvSpPr>
          <p:cNvPr id="21" name="Arrow: Right 20">
            <a:extLst>
              <a:ext uri="{FF2B5EF4-FFF2-40B4-BE49-F238E27FC236}">
                <a16:creationId xmlns:a16="http://schemas.microsoft.com/office/drawing/2014/main" xmlns="" id="{90037667-D26E-4206-89BC-8CE461926B6B}"/>
              </a:ext>
            </a:extLst>
          </p:cNvPr>
          <p:cNvSpPr/>
          <p:nvPr/>
        </p:nvSpPr>
        <p:spPr>
          <a:xfrm>
            <a:off x="3794353" y="1522748"/>
            <a:ext cx="6677339" cy="4081854"/>
          </a:xfrm>
          <a:prstGeom prst="rightArrow">
            <a:avLst/>
          </a:prstGeom>
        </p:spPr>
        <p:style>
          <a:lnRef idx="0">
            <a:schemeClr val="dk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sp>
      <p:grpSp>
        <p:nvGrpSpPr>
          <p:cNvPr id="22" name="Group 21">
            <a:extLst>
              <a:ext uri="{FF2B5EF4-FFF2-40B4-BE49-F238E27FC236}">
                <a16:creationId xmlns:a16="http://schemas.microsoft.com/office/drawing/2014/main" xmlns="" id="{AD94B853-131B-4E02-853A-0100B1BE39D6}"/>
              </a:ext>
            </a:extLst>
          </p:cNvPr>
          <p:cNvGrpSpPr/>
          <p:nvPr/>
        </p:nvGrpSpPr>
        <p:grpSpPr>
          <a:xfrm>
            <a:off x="2947231" y="2723946"/>
            <a:ext cx="2356708" cy="1632741"/>
            <a:chOff x="0" y="1625600"/>
            <a:chExt cx="2438400" cy="2167466"/>
          </a:xfrm>
        </p:grpSpPr>
        <p:sp>
          <p:nvSpPr>
            <p:cNvPr id="29" name="Rectangle: Rounded Corners 28">
              <a:extLst>
                <a:ext uri="{FF2B5EF4-FFF2-40B4-BE49-F238E27FC236}">
                  <a16:creationId xmlns:a16="http://schemas.microsoft.com/office/drawing/2014/main" xmlns="" id="{46BEB8CB-6B15-4BDC-8ED0-969B18E9FB4F}"/>
                </a:ext>
              </a:extLst>
            </p:cNvPr>
            <p:cNvSpPr/>
            <p:nvPr/>
          </p:nvSpPr>
          <p:spPr>
            <a:xfrm>
              <a:off x="0" y="1625600"/>
              <a:ext cx="2438400" cy="2167466"/>
            </a:xfrm>
            <a:prstGeom prst="roundRect">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30" name="Rectangle: Rounded Corners 5">
              <a:extLst>
                <a:ext uri="{FF2B5EF4-FFF2-40B4-BE49-F238E27FC236}">
                  <a16:creationId xmlns:a16="http://schemas.microsoft.com/office/drawing/2014/main" xmlns="" id="{CA218980-18DF-44C3-A4B9-90C46D7ACCF6}"/>
                </a:ext>
              </a:extLst>
            </p:cNvPr>
            <p:cNvSpPr txBox="1"/>
            <p:nvPr/>
          </p:nvSpPr>
          <p:spPr>
            <a:xfrm>
              <a:off x="105807" y="1731407"/>
              <a:ext cx="2226786"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endParaRPr lang="en-US" sz="6100" kern="1200"/>
            </a:p>
          </p:txBody>
        </p:sp>
      </p:grpSp>
      <p:grpSp>
        <p:nvGrpSpPr>
          <p:cNvPr id="23" name="Group 22">
            <a:extLst>
              <a:ext uri="{FF2B5EF4-FFF2-40B4-BE49-F238E27FC236}">
                <a16:creationId xmlns:a16="http://schemas.microsoft.com/office/drawing/2014/main" xmlns="" id="{37D75997-7279-450C-BF9F-DFA36CF43096}"/>
              </a:ext>
            </a:extLst>
          </p:cNvPr>
          <p:cNvGrpSpPr/>
          <p:nvPr/>
        </p:nvGrpSpPr>
        <p:grpSpPr>
          <a:xfrm>
            <a:off x="5792031" y="2733885"/>
            <a:ext cx="2356708" cy="1632741"/>
            <a:chOff x="2844799" y="1625600"/>
            <a:chExt cx="2438400" cy="2167466"/>
          </a:xfrm>
        </p:grpSpPr>
        <p:sp>
          <p:nvSpPr>
            <p:cNvPr id="27" name="Rectangle: Rounded Corners 26">
              <a:extLst>
                <a:ext uri="{FF2B5EF4-FFF2-40B4-BE49-F238E27FC236}">
                  <a16:creationId xmlns:a16="http://schemas.microsoft.com/office/drawing/2014/main" xmlns="" id="{D0D92839-A741-43A6-AB96-ED415343D01A}"/>
                </a:ext>
              </a:extLst>
            </p:cNvPr>
            <p:cNvSpPr/>
            <p:nvPr/>
          </p:nvSpPr>
          <p:spPr>
            <a:xfrm>
              <a:off x="2844799" y="1625600"/>
              <a:ext cx="2438400" cy="2167466"/>
            </a:xfrm>
            <a:prstGeom prst="roundRect">
              <a:avLst/>
            </a:prstGeom>
          </p:spPr>
          <p:style>
            <a:lnRef idx="2">
              <a:schemeClr val="lt1">
                <a:hueOff val="0"/>
                <a:satOff val="0"/>
                <a:lumOff val="0"/>
                <a:alphaOff val="0"/>
              </a:schemeClr>
            </a:lnRef>
            <a:fillRef idx="1">
              <a:schemeClr val="accent1">
                <a:shade val="50000"/>
                <a:hueOff val="268329"/>
                <a:satOff val="-6535"/>
                <a:lumOff val="28597"/>
                <a:alphaOff val="0"/>
              </a:schemeClr>
            </a:fillRef>
            <a:effectRef idx="0">
              <a:schemeClr val="accent1">
                <a:shade val="50000"/>
                <a:hueOff val="268329"/>
                <a:satOff val="-6535"/>
                <a:lumOff val="28597"/>
                <a:alphaOff val="0"/>
              </a:schemeClr>
            </a:effectRef>
            <a:fontRef idx="minor">
              <a:schemeClr val="lt1"/>
            </a:fontRef>
          </p:style>
        </p:sp>
        <p:sp>
          <p:nvSpPr>
            <p:cNvPr id="28" name="Rectangle: Rounded Corners 7">
              <a:extLst>
                <a:ext uri="{FF2B5EF4-FFF2-40B4-BE49-F238E27FC236}">
                  <a16:creationId xmlns:a16="http://schemas.microsoft.com/office/drawing/2014/main" xmlns="" id="{BE2AB99C-5365-49EC-ADC6-094C6FD309E3}"/>
                </a:ext>
              </a:extLst>
            </p:cNvPr>
            <p:cNvSpPr txBox="1"/>
            <p:nvPr/>
          </p:nvSpPr>
          <p:spPr>
            <a:xfrm>
              <a:off x="2950606" y="1731407"/>
              <a:ext cx="2226786"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endParaRPr lang="en-US" sz="6100" kern="1200" dirty="0"/>
            </a:p>
          </p:txBody>
        </p:sp>
      </p:grpSp>
      <p:grpSp>
        <p:nvGrpSpPr>
          <p:cNvPr id="24" name="Group 23">
            <a:extLst>
              <a:ext uri="{FF2B5EF4-FFF2-40B4-BE49-F238E27FC236}">
                <a16:creationId xmlns:a16="http://schemas.microsoft.com/office/drawing/2014/main" xmlns="" id="{39DECD45-08DF-493E-A4CF-601AE599CBBC}"/>
              </a:ext>
            </a:extLst>
          </p:cNvPr>
          <p:cNvGrpSpPr/>
          <p:nvPr/>
        </p:nvGrpSpPr>
        <p:grpSpPr>
          <a:xfrm>
            <a:off x="8636831" y="2723946"/>
            <a:ext cx="2356708" cy="1632741"/>
            <a:chOff x="5689600" y="1625600"/>
            <a:chExt cx="2438400" cy="2167466"/>
          </a:xfrm>
        </p:grpSpPr>
        <p:sp>
          <p:nvSpPr>
            <p:cNvPr id="25" name="Rectangle: Rounded Corners 24">
              <a:extLst>
                <a:ext uri="{FF2B5EF4-FFF2-40B4-BE49-F238E27FC236}">
                  <a16:creationId xmlns:a16="http://schemas.microsoft.com/office/drawing/2014/main" xmlns="" id="{BC15B9CD-89FD-485B-98B0-FD3FBE75AF6B}"/>
                </a:ext>
              </a:extLst>
            </p:cNvPr>
            <p:cNvSpPr/>
            <p:nvPr/>
          </p:nvSpPr>
          <p:spPr>
            <a:xfrm>
              <a:off x="5689600" y="1625600"/>
              <a:ext cx="2438400" cy="2167466"/>
            </a:xfrm>
            <a:prstGeom prst="roundRect">
              <a:avLst/>
            </a:prstGeom>
          </p:spPr>
          <p:style>
            <a:lnRef idx="2">
              <a:schemeClr val="lt1">
                <a:hueOff val="0"/>
                <a:satOff val="0"/>
                <a:lumOff val="0"/>
                <a:alphaOff val="0"/>
              </a:schemeClr>
            </a:lnRef>
            <a:fillRef idx="1">
              <a:schemeClr val="accent1">
                <a:shade val="50000"/>
                <a:hueOff val="268329"/>
                <a:satOff val="-6535"/>
                <a:lumOff val="28597"/>
                <a:alphaOff val="0"/>
              </a:schemeClr>
            </a:fillRef>
            <a:effectRef idx="0">
              <a:schemeClr val="accent1">
                <a:shade val="50000"/>
                <a:hueOff val="268329"/>
                <a:satOff val="-6535"/>
                <a:lumOff val="28597"/>
                <a:alphaOff val="0"/>
              </a:schemeClr>
            </a:effectRef>
            <a:fontRef idx="minor">
              <a:schemeClr val="lt1"/>
            </a:fontRef>
          </p:style>
        </p:sp>
        <p:sp>
          <p:nvSpPr>
            <p:cNvPr id="26" name="Rectangle: Rounded Corners 9">
              <a:extLst>
                <a:ext uri="{FF2B5EF4-FFF2-40B4-BE49-F238E27FC236}">
                  <a16:creationId xmlns:a16="http://schemas.microsoft.com/office/drawing/2014/main" xmlns="" id="{A4FE95EB-7087-4719-BEB7-12CDD973E818}"/>
                </a:ext>
              </a:extLst>
            </p:cNvPr>
            <p:cNvSpPr txBox="1"/>
            <p:nvPr/>
          </p:nvSpPr>
          <p:spPr>
            <a:xfrm>
              <a:off x="5795407" y="1731407"/>
              <a:ext cx="2226786"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endParaRPr lang="en-US" sz="6100" kern="1200"/>
            </a:p>
          </p:txBody>
        </p:sp>
      </p:grpSp>
      <p:sp>
        <p:nvSpPr>
          <p:cNvPr id="32" name="TextBox 31">
            <a:extLst>
              <a:ext uri="{FF2B5EF4-FFF2-40B4-BE49-F238E27FC236}">
                <a16:creationId xmlns:a16="http://schemas.microsoft.com/office/drawing/2014/main" xmlns="" id="{5CE0B626-1C91-4BAB-AB45-A81719DD1EA7}"/>
              </a:ext>
            </a:extLst>
          </p:cNvPr>
          <p:cNvSpPr txBox="1"/>
          <p:nvPr/>
        </p:nvSpPr>
        <p:spPr>
          <a:xfrm>
            <a:off x="2947229" y="2901927"/>
            <a:ext cx="2438400" cy="1384995"/>
          </a:xfrm>
          <a:prstGeom prst="rect">
            <a:avLst/>
          </a:prstGeom>
          <a:noFill/>
        </p:spPr>
        <p:txBody>
          <a:bodyPr wrap="square">
            <a:spAutoFit/>
          </a:bodyPr>
          <a:lstStyle/>
          <a:p>
            <a:pPr algn="ctr"/>
            <a:r>
              <a:rPr lang="vi-VN" sz="2800" dirty="0">
                <a:solidFill>
                  <a:schemeClr val="bg1"/>
                </a:solidFill>
              </a:rPr>
              <a:t>Có nhiều ngươi tốt, nhân tài</a:t>
            </a:r>
            <a:endParaRPr lang="en-US" sz="2800" dirty="0">
              <a:solidFill>
                <a:schemeClr val="bg1"/>
              </a:solidFill>
            </a:endParaRPr>
          </a:p>
        </p:txBody>
      </p:sp>
      <p:sp>
        <p:nvSpPr>
          <p:cNvPr id="34" name="TextBox 33">
            <a:extLst>
              <a:ext uri="{FF2B5EF4-FFF2-40B4-BE49-F238E27FC236}">
                <a16:creationId xmlns:a16="http://schemas.microsoft.com/office/drawing/2014/main" xmlns="" id="{86C60F85-EB56-46D3-8EC1-641877CBEE16}"/>
              </a:ext>
            </a:extLst>
          </p:cNvPr>
          <p:cNvSpPr txBox="1"/>
          <p:nvPr/>
        </p:nvSpPr>
        <p:spPr>
          <a:xfrm>
            <a:off x="5962800" y="3135258"/>
            <a:ext cx="2152184" cy="954107"/>
          </a:xfrm>
          <a:prstGeom prst="rect">
            <a:avLst/>
          </a:prstGeom>
          <a:noFill/>
        </p:spPr>
        <p:txBody>
          <a:bodyPr wrap="square">
            <a:spAutoFit/>
          </a:bodyPr>
          <a:lstStyle/>
          <a:p>
            <a:pPr algn="ctr"/>
            <a:r>
              <a:rPr lang="vi-VN" sz="2800" dirty="0">
                <a:solidFill>
                  <a:schemeClr val="bg1"/>
                </a:solidFill>
              </a:rPr>
              <a:t>Nhà nước vững yên</a:t>
            </a:r>
            <a:endParaRPr lang="en-US" sz="2800" dirty="0">
              <a:solidFill>
                <a:schemeClr val="bg1"/>
              </a:solidFill>
            </a:endParaRPr>
          </a:p>
        </p:txBody>
      </p:sp>
      <p:sp>
        <p:nvSpPr>
          <p:cNvPr id="36" name="TextBox 35">
            <a:extLst>
              <a:ext uri="{FF2B5EF4-FFF2-40B4-BE49-F238E27FC236}">
                <a16:creationId xmlns:a16="http://schemas.microsoft.com/office/drawing/2014/main" xmlns="" id="{C2A14171-5C3D-48BD-BAE1-96208504F593}"/>
              </a:ext>
            </a:extLst>
          </p:cNvPr>
          <p:cNvSpPr txBox="1"/>
          <p:nvPr/>
        </p:nvSpPr>
        <p:spPr>
          <a:xfrm>
            <a:off x="8512422" y="2901927"/>
            <a:ext cx="2605545" cy="1815882"/>
          </a:xfrm>
          <a:prstGeom prst="rect">
            <a:avLst/>
          </a:prstGeom>
          <a:noFill/>
        </p:spPr>
        <p:txBody>
          <a:bodyPr wrap="square">
            <a:spAutoFit/>
          </a:bodyPr>
          <a:lstStyle/>
          <a:p>
            <a:pPr algn="ctr"/>
            <a:r>
              <a:rPr lang="vi-VN" sz="2800" dirty="0">
                <a:solidFill>
                  <a:schemeClr val="bg1"/>
                </a:solidFill>
              </a:rPr>
              <a:t>Triều đình ngay ngắn, thiên hạ thịnh trị</a:t>
            </a:r>
            <a:endParaRPr lang="en-US" sz="2800" dirty="0">
              <a:solidFill>
                <a:schemeClr val="bg1"/>
              </a:solidFill>
            </a:endParaRPr>
          </a:p>
        </p:txBody>
      </p:sp>
      <p:sp>
        <p:nvSpPr>
          <p:cNvPr id="3" name="Rectangle 2"/>
          <p:cNvSpPr/>
          <p:nvPr/>
        </p:nvSpPr>
        <p:spPr>
          <a:xfrm>
            <a:off x="2345485" y="4833185"/>
            <a:ext cx="9575074" cy="1815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000000"/>
              </a:buClr>
              <a:buSzPts val="2800"/>
            </a:pPr>
            <a:r>
              <a:rPr lang="vi-VN" sz="2800" b="1" i="1" kern="0" dirty="0">
                <a:ea typeface="Times New Roman"/>
                <a:cs typeface="Times New Roman"/>
                <a:sym typeface="Times New Roman"/>
              </a:rPr>
              <a:t>Lập luận theo kiểu móc xích</a:t>
            </a:r>
            <a:r>
              <a:rPr lang="vi-VN" sz="2800" b="1" kern="0" dirty="0">
                <a:ea typeface="Times New Roman"/>
                <a:cs typeface="Times New Roman"/>
                <a:sym typeface="Times New Roman"/>
              </a:rPr>
              <a:t> -&gt; Lập luận chặt chẽ, sức thuyết phục lớn </a:t>
            </a:r>
            <a:endParaRPr lang="en-US" sz="2800" b="1" kern="0" dirty="0" smtClean="0">
              <a:ea typeface="Times New Roman"/>
              <a:cs typeface="Times New Roman"/>
              <a:sym typeface="Times New Roman"/>
            </a:endParaRPr>
          </a:p>
          <a:p>
            <a:pPr lvl="0">
              <a:buClr>
                <a:srgbClr val="000000"/>
              </a:buClr>
              <a:buSzPts val="2800"/>
            </a:pPr>
            <a:r>
              <a:rPr lang="vi-VN" sz="2800" b="1" kern="0" dirty="0" smtClean="0">
                <a:ea typeface="Times New Roman"/>
                <a:cs typeface="Times New Roman"/>
                <a:sym typeface="Times New Roman"/>
              </a:rPr>
              <a:t>=&gt; </a:t>
            </a:r>
            <a:r>
              <a:rPr lang="vi-VN" sz="2800" b="1" dirty="0">
                <a:ea typeface="Times New Roman"/>
              </a:rPr>
              <a:t>Tạo nên những con người tốt đẹp cho triều đình và xã hội thịnh trị.</a:t>
            </a:r>
            <a:endParaRPr lang="vi-VN" sz="2800" b="1" kern="0" dirty="0">
              <a:ea typeface="Calibri"/>
              <a:cs typeface="Calibri"/>
              <a:sym typeface="Calibri"/>
            </a:endParaRPr>
          </a:p>
        </p:txBody>
      </p:sp>
    </p:spTree>
    <p:extLst>
      <p:ext uri="{BB962C8B-B14F-4D97-AF65-F5344CB8AC3E}">
        <p14:creationId xmlns:p14="http://schemas.microsoft.com/office/powerpoint/2010/main" val="973147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p:bldP spid="34" grpId="0"/>
      <p:bldP spid="36"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D0F36338-D277-486D-8D33-4506B29F8A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46324" y="1737398"/>
            <a:ext cx="4948389" cy="4294292"/>
          </a:xfrm>
          <a:prstGeom prst="rect">
            <a:avLst/>
          </a:prstGeom>
        </p:spPr>
      </p:pic>
      <p:sp>
        <p:nvSpPr>
          <p:cNvPr id="5" name="TextBox 4">
            <a:extLst>
              <a:ext uri="{FF2B5EF4-FFF2-40B4-BE49-F238E27FC236}">
                <a16:creationId xmlns:a16="http://schemas.microsoft.com/office/drawing/2014/main" xmlns="" id="{A492B4BB-397F-4562-838E-1F22C4C0D312}"/>
              </a:ext>
            </a:extLst>
          </p:cNvPr>
          <p:cNvSpPr txBox="1"/>
          <p:nvPr/>
        </p:nvSpPr>
        <p:spPr>
          <a:xfrm>
            <a:off x="1706879" y="145081"/>
            <a:ext cx="8778240" cy="769441"/>
          </a:xfrm>
          <a:prstGeom prst="rect">
            <a:avLst/>
          </a:prstGeom>
          <a:noFill/>
        </p:spPr>
        <p:txBody>
          <a:bodyPr wrap="square" rtlCol="0">
            <a:spAutoFit/>
          </a:bodyPr>
          <a:lstStyle/>
          <a:p>
            <a:pPr algn="ctr"/>
            <a:r>
              <a:rPr lang="vi-VN" sz="4400" b="1" dirty="0">
                <a:solidFill>
                  <a:srgbClr val="002060"/>
                </a:solidFill>
                <a:latin typeface="+mj-lt"/>
              </a:rPr>
              <a:t>HỌC ĐỂ LÀM GÌ?</a:t>
            </a:r>
            <a:endParaRPr lang="en-US" sz="4400" b="1" dirty="0">
              <a:solidFill>
                <a:srgbClr val="002060"/>
              </a:solidFill>
              <a:latin typeface="+mj-lt"/>
            </a:endParaRPr>
          </a:p>
        </p:txBody>
      </p:sp>
      <p:sp>
        <p:nvSpPr>
          <p:cNvPr id="6" name="TextBox 5">
            <a:extLst>
              <a:ext uri="{FF2B5EF4-FFF2-40B4-BE49-F238E27FC236}">
                <a16:creationId xmlns:a16="http://schemas.microsoft.com/office/drawing/2014/main" xmlns="" id="{FCF29AFF-98AF-419C-96A6-F5F77A492F62}"/>
              </a:ext>
            </a:extLst>
          </p:cNvPr>
          <p:cNvSpPr txBox="1"/>
          <p:nvPr/>
        </p:nvSpPr>
        <p:spPr>
          <a:xfrm>
            <a:off x="5456727" y="1299741"/>
            <a:ext cx="5303520" cy="523220"/>
          </a:xfrm>
          <a:prstGeom prst="rect">
            <a:avLst/>
          </a:prstGeom>
          <a:noFill/>
        </p:spPr>
        <p:txBody>
          <a:bodyPr wrap="square" rtlCol="0">
            <a:spAutoFit/>
          </a:bodyPr>
          <a:lstStyle/>
          <a:p>
            <a:pPr marL="457200" indent="-457200">
              <a:buFont typeface="Wingdings" panose="05000000000000000000" pitchFamily="2" charset="2"/>
              <a:buChar char="q"/>
            </a:pPr>
            <a:r>
              <a:rPr lang="vi-VN" sz="2800" dirty="0">
                <a:latin typeface="UTM Duepuntozero" panose="02040603050506020204" pitchFamily="18" charset="0"/>
              </a:rPr>
              <a:t>Mỗi </a:t>
            </a:r>
            <a:r>
              <a:rPr lang="vi-VN" sz="2800" dirty="0" smtClean="0">
                <a:latin typeface="UTM Duepuntozero" panose="02040603050506020204" pitchFamily="18" charset="0"/>
              </a:rPr>
              <a:t>nhóm </a:t>
            </a:r>
            <a:r>
              <a:rPr lang="vi-VN" sz="2800" dirty="0">
                <a:latin typeface="UTM Duepuntozero" panose="02040603050506020204" pitchFamily="18" charset="0"/>
              </a:rPr>
              <a:t>nhận 1 tờ giấy </a:t>
            </a:r>
            <a:r>
              <a:rPr lang="vi-VN" sz="2800" dirty="0" smtClean="0">
                <a:latin typeface="UTM Duepuntozero" panose="02040603050506020204" pitchFamily="18" charset="0"/>
              </a:rPr>
              <a:t>A</a:t>
            </a:r>
            <a:r>
              <a:rPr lang="en-US" sz="2800" dirty="0" smtClean="0">
                <a:latin typeface="UTM Duepuntozero" panose="02040603050506020204" pitchFamily="18" charset="0"/>
              </a:rPr>
              <a:t>2</a:t>
            </a:r>
            <a:endParaRPr lang="en-US" sz="2800" dirty="0">
              <a:latin typeface="UTM Duepuntozero" panose="02040603050506020204" pitchFamily="18" charset="0"/>
            </a:endParaRPr>
          </a:p>
        </p:txBody>
      </p:sp>
      <p:sp>
        <p:nvSpPr>
          <p:cNvPr id="7" name="TextBox 6">
            <a:extLst>
              <a:ext uri="{FF2B5EF4-FFF2-40B4-BE49-F238E27FC236}">
                <a16:creationId xmlns:a16="http://schemas.microsoft.com/office/drawing/2014/main" xmlns="" id="{27F5AA48-B47B-4647-96F4-0768333C7ECA}"/>
              </a:ext>
            </a:extLst>
          </p:cNvPr>
          <p:cNvSpPr txBox="1"/>
          <p:nvPr/>
        </p:nvSpPr>
        <p:spPr>
          <a:xfrm>
            <a:off x="5456727" y="2208217"/>
            <a:ext cx="6665700" cy="1384995"/>
          </a:xfrm>
          <a:prstGeom prst="rect">
            <a:avLst/>
          </a:prstGeom>
          <a:noFill/>
        </p:spPr>
        <p:txBody>
          <a:bodyPr wrap="square" rtlCol="0">
            <a:spAutoFit/>
          </a:bodyPr>
          <a:lstStyle/>
          <a:p>
            <a:pPr marL="457200" indent="-457200">
              <a:buFont typeface="Wingdings" panose="05000000000000000000" pitchFamily="2" charset="2"/>
              <a:buChar char="q"/>
            </a:pPr>
            <a:r>
              <a:rPr lang="vi-VN" sz="2800" dirty="0">
                <a:latin typeface="UTM Duepuntozero" panose="02040603050506020204" pitchFamily="18" charset="0"/>
              </a:rPr>
              <a:t>Trong thời gian 1 phút chuyền lần lượt cho các thành viên trong nhóm, mỗi thành viên viết 1 câu trả lời ( Câu trả lời không được trùng nhau)</a:t>
            </a:r>
            <a:endParaRPr lang="en-US" sz="2800" dirty="0">
              <a:latin typeface="UTM Duepuntozero" panose="02040603050506020204" pitchFamily="18" charset="0"/>
            </a:endParaRPr>
          </a:p>
        </p:txBody>
      </p:sp>
      <p:sp>
        <p:nvSpPr>
          <p:cNvPr id="8" name="TextBox 7">
            <a:extLst>
              <a:ext uri="{FF2B5EF4-FFF2-40B4-BE49-F238E27FC236}">
                <a16:creationId xmlns:a16="http://schemas.microsoft.com/office/drawing/2014/main" xmlns="" id="{764B12D8-BD18-458E-8ED1-EF3C7DD5EC1E}"/>
              </a:ext>
            </a:extLst>
          </p:cNvPr>
          <p:cNvSpPr txBox="1"/>
          <p:nvPr/>
        </p:nvSpPr>
        <p:spPr>
          <a:xfrm>
            <a:off x="5456727" y="3679044"/>
            <a:ext cx="5303520" cy="954107"/>
          </a:xfrm>
          <a:prstGeom prst="rect">
            <a:avLst/>
          </a:prstGeom>
          <a:noFill/>
        </p:spPr>
        <p:txBody>
          <a:bodyPr wrap="square" rtlCol="0">
            <a:spAutoFit/>
          </a:bodyPr>
          <a:lstStyle/>
          <a:p>
            <a:pPr marL="457200" indent="-457200">
              <a:buFont typeface="Wingdings" panose="05000000000000000000" pitchFamily="2" charset="2"/>
              <a:buChar char="q"/>
            </a:pPr>
            <a:r>
              <a:rPr lang="vi-VN" sz="2800" dirty="0">
                <a:latin typeface="UTM Duepuntozero" panose="02040603050506020204" pitchFamily="18" charset="0"/>
              </a:rPr>
              <a:t>Nhóm nào liệt kê được nhiều nhất sẽ nhận được một phần thưởng   </a:t>
            </a:r>
            <a:endParaRPr lang="en-US" sz="2800" dirty="0">
              <a:latin typeface="UTM Duepuntozero" panose="02040603050506020204" pitchFamily="18" charset="0"/>
            </a:endParaRPr>
          </a:p>
        </p:txBody>
      </p:sp>
    </p:spTree>
    <p:controls>
      <mc:AlternateContent xmlns:mc="http://schemas.openxmlformats.org/markup-compatibility/2006">
        <mc:Choice xmlns:v="urn:schemas-microsoft-com:vml" Requires="v">
          <p:control spid="3076" name="WindowsMediaPlayer1" r:id="rId2" imgW="2619048" imgH="2057143"/>
        </mc:Choice>
        <mc:Fallback>
          <p:control name="WindowsMediaPlayer1" r:id="rId2" imgW="2619048" imgH="2057143">
            <p:pic>
              <p:nvPicPr>
                <p:cNvPr id="0" name="WindowsMediaPlayer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9317038" y="4805363"/>
                  <a:ext cx="2625725" cy="20526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730110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9AA72BD9-2C5A-4EDC-931F-5AA08EACA0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DD3981AC-7B61-4947-BCF3-F7AA7FA385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488CCCD-3868-47FA-BC8B-4C682AF959B3}"/>
              </a:ext>
            </a:extLst>
          </p:cNvPr>
          <p:cNvSpPr txBox="1"/>
          <p:nvPr/>
        </p:nvSpPr>
        <p:spPr>
          <a:xfrm>
            <a:off x="224459" y="1033753"/>
            <a:ext cx="6097656" cy="1292662"/>
          </a:xfrm>
          <a:prstGeom prst="rect">
            <a:avLst/>
          </a:prstGeom>
          <a:noFill/>
        </p:spPr>
        <p:txBody>
          <a:bodyPr wrap="square">
            <a:spAutoFit/>
          </a:bodyPr>
          <a:lstStyle>
            <a:defPPr>
              <a:defRPr lang="en-US"/>
            </a:defPPr>
            <a:lvl1pPr algn="ctr">
              <a:defRPr sz="3200" b="1">
                <a:latin typeface="UTM Duepuntozero" panose="02040603050506020204" pitchFamily="18" charset="0"/>
              </a:defRPr>
            </a:lvl1pPr>
          </a:lstStyle>
          <a:p>
            <a:pPr algn="just"/>
            <a:r>
              <a:rPr lang="vi-VN" altLang="en-US" sz="2600" b="0" dirty="0"/>
              <a:t>Nguyễn Thiếp là người có thiên tư sáng suốt, học rộng hiểu sâu, có lòng yêu nước, quan tâm đến vận mệnh của đất nước; trọng chữ, trọng tài</a:t>
            </a:r>
            <a:endParaRPr lang="en-US" altLang="en-US" sz="2600" b="0" dirty="0"/>
          </a:p>
        </p:txBody>
      </p:sp>
      <p:sp>
        <p:nvSpPr>
          <p:cNvPr id="9" name="TextBox 8">
            <a:extLst>
              <a:ext uri="{FF2B5EF4-FFF2-40B4-BE49-F238E27FC236}">
                <a16:creationId xmlns:a16="http://schemas.microsoft.com/office/drawing/2014/main" xmlns="" id="{65645953-C70D-4C80-82C1-1A3B51EA8C55}"/>
              </a:ext>
            </a:extLst>
          </p:cNvPr>
          <p:cNvSpPr txBox="1"/>
          <p:nvPr/>
        </p:nvSpPr>
        <p:spPr>
          <a:xfrm>
            <a:off x="224472" y="2653215"/>
            <a:ext cx="5565913" cy="1292662"/>
          </a:xfrm>
          <a:prstGeom prst="rect">
            <a:avLst/>
          </a:prstGeom>
          <a:noFill/>
        </p:spPr>
        <p:txBody>
          <a:bodyPr wrap="square">
            <a:spAutoFit/>
          </a:bodyPr>
          <a:lstStyle>
            <a:defPPr>
              <a:defRPr lang="en-US"/>
            </a:defPPr>
            <a:lvl1pPr algn="ctr">
              <a:defRPr sz="3200" b="1">
                <a:latin typeface="UTM Duepuntozero" panose="02040603050506020204" pitchFamily="18" charset="0"/>
              </a:defRPr>
            </a:lvl1pPr>
          </a:lstStyle>
          <a:p>
            <a:pPr algn="just"/>
            <a:r>
              <a:rPr lang="vi-VN" altLang="en-US" sz="2600" b="0" dirty="0"/>
              <a:t>Tư tưởng của Nguyễn Thiếp là nền tảng cho những quan điểm học tập đúng đắn ngày nay, </a:t>
            </a:r>
            <a:r>
              <a:rPr lang="vi-VN" altLang="en-US" sz="2600" b="0" dirty="0">
                <a:solidFill>
                  <a:schemeClr val="accent4">
                    <a:lumMod val="40000"/>
                    <a:lumOff val="60000"/>
                  </a:schemeClr>
                </a:solidFill>
              </a:rPr>
              <a:t>học để làm người, học đi đôi với hành</a:t>
            </a:r>
            <a:endParaRPr lang="en-US" altLang="en-US" sz="2600" b="0" dirty="0">
              <a:solidFill>
                <a:schemeClr val="accent4">
                  <a:lumMod val="40000"/>
                  <a:lumOff val="60000"/>
                </a:schemeClr>
              </a:solidFill>
            </a:endParaRPr>
          </a:p>
        </p:txBody>
      </p:sp>
    </p:spTree>
    <p:extLst>
      <p:ext uri="{BB962C8B-B14F-4D97-AF65-F5344CB8AC3E}">
        <p14:creationId xmlns:p14="http://schemas.microsoft.com/office/powerpoint/2010/main" val="2904561918"/>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96B3881-2B4F-4BF4-9659-A4AF72F1003E}"/>
              </a:ext>
            </a:extLst>
          </p:cNvPr>
          <p:cNvSpPr/>
          <p:nvPr/>
        </p:nvSpPr>
        <p:spPr>
          <a:xfrm>
            <a:off x="210255" y="962868"/>
            <a:ext cx="2454576" cy="584775"/>
          </a:xfrm>
          <a:prstGeom prst="rect">
            <a:avLst/>
          </a:prstGeom>
        </p:spPr>
        <p:txBody>
          <a:bodyPr wrap="square">
            <a:spAutoFit/>
          </a:bodyPr>
          <a:lstStyle/>
          <a:p>
            <a:pPr>
              <a:spcBef>
                <a:spcPts val="600"/>
              </a:spcBef>
              <a:defRPr/>
            </a:pPr>
            <a:r>
              <a:rPr lang="en-US" sz="3200" b="1" kern="0" dirty="0">
                <a:solidFill>
                  <a:srgbClr val="002060"/>
                </a:solidFill>
                <a:latin typeface="UTM Duepuntozero" panose="02040603050506020204" pitchFamily="18" charset="0"/>
                <a:cs typeface="Arial" pitchFamily="34" charset="0"/>
              </a:rPr>
              <a:t>1. Nội dung</a:t>
            </a:r>
          </a:p>
        </p:txBody>
      </p:sp>
      <p:sp>
        <p:nvSpPr>
          <p:cNvPr id="11" name="TextBox 10">
            <a:extLst>
              <a:ext uri="{FF2B5EF4-FFF2-40B4-BE49-F238E27FC236}">
                <a16:creationId xmlns:a16="http://schemas.microsoft.com/office/drawing/2014/main" xmlns="" id="{4564ECDD-E8AF-4D4A-9D2B-46E50967D183}"/>
              </a:ext>
            </a:extLst>
          </p:cNvPr>
          <p:cNvSpPr txBox="1"/>
          <p:nvPr/>
        </p:nvSpPr>
        <p:spPr>
          <a:xfrm>
            <a:off x="210255" y="3417235"/>
            <a:ext cx="2454576" cy="584775"/>
          </a:xfrm>
          <a:prstGeom prst="rect">
            <a:avLst/>
          </a:prstGeom>
          <a:noFill/>
        </p:spPr>
        <p:txBody>
          <a:bodyPr wrap="square">
            <a:spAutoFit/>
          </a:bodyPr>
          <a:lstStyle/>
          <a:p>
            <a:pPr>
              <a:spcBef>
                <a:spcPts val="600"/>
              </a:spcBef>
              <a:defRPr/>
            </a:pPr>
            <a:r>
              <a:rPr lang="en-US" sz="3200" b="1" kern="0" dirty="0">
                <a:solidFill>
                  <a:srgbClr val="002060"/>
                </a:solidFill>
                <a:latin typeface="UTM Duepuntozero" panose="02040603050506020204" pitchFamily="18" charset="0"/>
                <a:cs typeface="Arial" pitchFamily="34" charset="0"/>
              </a:rPr>
              <a:t>2. Nghệ thuật</a:t>
            </a:r>
          </a:p>
        </p:txBody>
      </p:sp>
      <p:sp>
        <p:nvSpPr>
          <p:cNvPr id="13" name="TextBox 12">
            <a:extLst>
              <a:ext uri="{FF2B5EF4-FFF2-40B4-BE49-F238E27FC236}">
                <a16:creationId xmlns:a16="http://schemas.microsoft.com/office/drawing/2014/main" xmlns="" id="{E46D7896-2330-4DA1-B6FE-CACC3D9D43C9}"/>
              </a:ext>
            </a:extLst>
          </p:cNvPr>
          <p:cNvSpPr txBox="1"/>
          <p:nvPr/>
        </p:nvSpPr>
        <p:spPr>
          <a:xfrm>
            <a:off x="0" y="1641058"/>
            <a:ext cx="12192000" cy="1569660"/>
          </a:xfrm>
          <a:prstGeom prst="rect">
            <a:avLst/>
          </a:prstGeom>
          <a:solidFill>
            <a:schemeClr val="accent4">
              <a:lumMod val="20000"/>
              <a:lumOff val="80000"/>
            </a:schemeClr>
          </a:solidFill>
        </p:spPr>
        <p:txBody>
          <a:bodyPr wrap="square">
            <a:spAutoFit/>
          </a:bodyPr>
          <a:lstStyle>
            <a:defPPr>
              <a:defRPr lang="en-US"/>
            </a:defPPr>
            <a:lvl1pPr>
              <a:spcBef>
                <a:spcPts val="600"/>
              </a:spcBef>
              <a:defRPr sz="2800" kern="0">
                <a:latin typeface="UTM Duepuntozero" panose="02040603050506020204" pitchFamily="18" charset="0"/>
                <a:cs typeface="Arial" pitchFamily="34" charset="0"/>
              </a:defRPr>
            </a:lvl1pPr>
          </a:lstStyle>
          <a:p>
            <a:pPr algn="just"/>
            <a:r>
              <a:rPr lang="en-US" sz="3200" b="1" dirty="0">
                <a:latin typeface="Times New Roman"/>
                <a:ea typeface="Times New Roman"/>
              </a:rPr>
              <a:t>- </a:t>
            </a:r>
            <a:r>
              <a:rPr lang="en-US" sz="3200" b="1" dirty="0" err="1">
                <a:latin typeface="Times New Roman"/>
                <a:ea typeface="Times New Roman"/>
              </a:rPr>
              <a:t>Chỉ</a:t>
            </a:r>
            <a:r>
              <a:rPr lang="en-US" sz="3200" b="1" dirty="0">
                <a:latin typeface="Times New Roman"/>
                <a:ea typeface="Times New Roman"/>
              </a:rPr>
              <a:t> </a:t>
            </a:r>
            <a:r>
              <a:rPr lang="en-US" sz="3200" b="1" dirty="0" err="1">
                <a:latin typeface="Times New Roman"/>
                <a:ea typeface="Times New Roman"/>
              </a:rPr>
              <a:t>rõ</a:t>
            </a:r>
            <a:r>
              <a:rPr lang="en-US" sz="3200" b="1" dirty="0">
                <a:latin typeface="Times New Roman"/>
                <a:ea typeface="Times New Roman"/>
              </a:rPr>
              <a:t> </a:t>
            </a:r>
            <a:r>
              <a:rPr lang="en-US" sz="3200" b="1" dirty="0" err="1">
                <a:latin typeface="Times New Roman"/>
                <a:ea typeface="Times New Roman"/>
              </a:rPr>
              <a:t>nội</a:t>
            </a:r>
            <a:r>
              <a:rPr lang="en-US" sz="3200" b="1" dirty="0">
                <a:latin typeface="Times New Roman"/>
                <a:ea typeface="Times New Roman"/>
              </a:rPr>
              <a:t> dung </a:t>
            </a:r>
            <a:r>
              <a:rPr lang="en-US" sz="3200" b="1" dirty="0" err="1">
                <a:latin typeface="Times New Roman"/>
                <a:ea typeface="Times New Roman"/>
              </a:rPr>
              <a:t>của</a:t>
            </a:r>
            <a:r>
              <a:rPr lang="en-US" sz="3200" b="1" dirty="0">
                <a:latin typeface="Times New Roman"/>
                <a:ea typeface="Times New Roman"/>
              </a:rPr>
              <a:t> </a:t>
            </a:r>
            <a:r>
              <a:rPr lang="en-US" sz="3200" b="1" dirty="0" err="1">
                <a:latin typeface="Times New Roman"/>
                <a:ea typeface="Times New Roman"/>
              </a:rPr>
              <a:t>việc</a:t>
            </a:r>
            <a:r>
              <a:rPr lang="en-US" sz="3200" b="1" dirty="0">
                <a:latin typeface="Times New Roman"/>
                <a:ea typeface="Times New Roman"/>
              </a:rPr>
              <a:t> </a:t>
            </a:r>
            <a:r>
              <a:rPr lang="en-US" sz="3200" b="1" dirty="0" err="1">
                <a:latin typeface="Times New Roman"/>
                <a:ea typeface="Times New Roman"/>
              </a:rPr>
              <a:t>học</a:t>
            </a:r>
            <a:r>
              <a:rPr lang="en-US" sz="3200" b="1" dirty="0">
                <a:latin typeface="Times New Roman"/>
                <a:ea typeface="Times New Roman"/>
              </a:rPr>
              <a:t> </a:t>
            </a:r>
            <a:r>
              <a:rPr lang="en-US" sz="3200" b="1" dirty="0" err="1">
                <a:latin typeface="Times New Roman"/>
                <a:ea typeface="Times New Roman"/>
              </a:rPr>
              <a:t>để</a:t>
            </a:r>
            <a:r>
              <a:rPr lang="en-US" sz="3200" b="1" dirty="0">
                <a:latin typeface="Times New Roman"/>
                <a:ea typeface="Times New Roman"/>
              </a:rPr>
              <a:t> </a:t>
            </a:r>
            <a:r>
              <a:rPr lang="en-US" sz="3200" b="1" dirty="0" err="1">
                <a:latin typeface="Times New Roman"/>
                <a:ea typeface="Times New Roman"/>
              </a:rPr>
              <a:t>làm</a:t>
            </a:r>
            <a:r>
              <a:rPr lang="en-US" sz="3200" b="1" dirty="0">
                <a:latin typeface="Times New Roman"/>
                <a:ea typeface="Times New Roman"/>
              </a:rPr>
              <a:t> </a:t>
            </a:r>
            <a:r>
              <a:rPr lang="en-US" sz="3200" b="1" dirty="0" err="1">
                <a:latin typeface="Times New Roman"/>
                <a:ea typeface="Times New Roman"/>
              </a:rPr>
              <a:t>người</a:t>
            </a:r>
            <a:r>
              <a:rPr lang="en-US" sz="3200" b="1" dirty="0">
                <a:latin typeface="Times New Roman"/>
                <a:ea typeface="Times New Roman"/>
              </a:rPr>
              <a:t>, </a:t>
            </a:r>
            <a:r>
              <a:rPr lang="en-US" sz="3200" b="1" dirty="0" err="1">
                <a:latin typeface="Times New Roman"/>
                <a:ea typeface="Times New Roman"/>
              </a:rPr>
              <a:t>người</a:t>
            </a:r>
            <a:r>
              <a:rPr lang="en-US" sz="3200" b="1" dirty="0">
                <a:latin typeface="Times New Roman"/>
                <a:ea typeface="Times New Roman"/>
              </a:rPr>
              <a:t> </a:t>
            </a:r>
            <a:r>
              <a:rPr lang="en-US" sz="3200" b="1" dirty="0" err="1">
                <a:latin typeface="Times New Roman"/>
                <a:ea typeface="Times New Roman"/>
              </a:rPr>
              <a:t>có</a:t>
            </a:r>
            <a:r>
              <a:rPr lang="en-US" sz="3200" b="1" dirty="0">
                <a:latin typeface="Times New Roman"/>
                <a:ea typeface="Times New Roman"/>
              </a:rPr>
              <a:t> </a:t>
            </a:r>
            <a:r>
              <a:rPr lang="en-US" sz="3200" b="1" dirty="0" err="1">
                <a:latin typeface="Times New Roman"/>
                <a:ea typeface="Times New Roman"/>
              </a:rPr>
              <a:t>tài</a:t>
            </a:r>
            <a:r>
              <a:rPr lang="en-US" sz="3200" b="1" dirty="0">
                <a:latin typeface="Times New Roman"/>
                <a:ea typeface="Times New Roman"/>
              </a:rPr>
              <a:t> </a:t>
            </a:r>
            <a:r>
              <a:rPr lang="en-US" sz="3200" b="1" dirty="0" err="1">
                <a:latin typeface="Times New Roman"/>
                <a:ea typeface="Times New Roman"/>
              </a:rPr>
              <a:t>có</a:t>
            </a:r>
            <a:r>
              <a:rPr lang="en-US" sz="3200" b="1" dirty="0">
                <a:latin typeface="Times New Roman"/>
                <a:ea typeface="Times New Roman"/>
              </a:rPr>
              <a:t> </a:t>
            </a:r>
            <a:r>
              <a:rPr lang="en-US" sz="3200" b="1" dirty="0" err="1">
                <a:latin typeface="Times New Roman"/>
                <a:ea typeface="Times New Roman"/>
              </a:rPr>
              <a:t>đức</a:t>
            </a:r>
            <a:r>
              <a:rPr lang="en-US" sz="3200" b="1" dirty="0">
                <a:latin typeface="Times New Roman"/>
                <a:ea typeface="Times New Roman"/>
              </a:rPr>
              <a:t> </a:t>
            </a:r>
            <a:r>
              <a:rPr lang="en-US" sz="3200" b="1" dirty="0" err="1">
                <a:latin typeface="Times New Roman"/>
                <a:ea typeface="Times New Roman"/>
              </a:rPr>
              <a:t>góp</a:t>
            </a:r>
            <a:r>
              <a:rPr lang="en-US" sz="3200" b="1" dirty="0">
                <a:latin typeface="Times New Roman"/>
                <a:ea typeface="Times New Roman"/>
              </a:rPr>
              <a:t> </a:t>
            </a:r>
            <a:r>
              <a:rPr lang="en-US" sz="3200" b="1" dirty="0" err="1">
                <a:latin typeface="Times New Roman"/>
                <a:ea typeface="Times New Roman"/>
              </a:rPr>
              <a:t>phần</a:t>
            </a:r>
            <a:r>
              <a:rPr lang="en-US" sz="3200" b="1" dirty="0">
                <a:latin typeface="Times New Roman"/>
                <a:ea typeface="Times New Roman"/>
              </a:rPr>
              <a:t> </a:t>
            </a:r>
            <a:r>
              <a:rPr lang="en-US" sz="3200" b="1" dirty="0" err="1">
                <a:latin typeface="Times New Roman"/>
                <a:ea typeface="Times New Roman"/>
              </a:rPr>
              <a:t>đất</a:t>
            </a:r>
            <a:r>
              <a:rPr lang="en-US" sz="3200" b="1" dirty="0">
                <a:latin typeface="Times New Roman"/>
                <a:ea typeface="Times New Roman"/>
              </a:rPr>
              <a:t> </a:t>
            </a:r>
            <a:r>
              <a:rPr lang="en-US" sz="3200" b="1" dirty="0" err="1">
                <a:latin typeface="Times New Roman"/>
                <a:ea typeface="Times New Roman"/>
              </a:rPr>
              <a:t>nước</a:t>
            </a:r>
            <a:r>
              <a:rPr lang="en-US" sz="3200" b="1" dirty="0">
                <a:latin typeface="Times New Roman"/>
                <a:ea typeface="Times New Roman"/>
              </a:rPr>
              <a:t> </a:t>
            </a:r>
            <a:r>
              <a:rPr lang="en-US" sz="3200" b="1" dirty="0" err="1">
                <a:latin typeface="Times New Roman"/>
                <a:ea typeface="Times New Roman"/>
              </a:rPr>
              <a:t>hưng</a:t>
            </a:r>
            <a:r>
              <a:rPr lang="en-US" sz="3200" b="1" dirty="0">
                <a:latin typeface="Times New Roman"/>
                <a:ea typeface="Times New Roman"/>
              </a:rPr>
              <a:t> </a:t>
            </a:r>
            <a:r>
              <a:rPr lang="en-US" sz="3200" b="1" dirty="0" err="1">
                <a:latin typeface="Times New Roman"/>
                <a:ea typeface="Times New Roman"/>
              </a:rPr>
              <a:t>thịnh</a:t>
            </a:r>
            <a:r>
              <a:rPr lang="en-US" sz="3200" b="1" dirty="0">
                <a:latin typeface="Times New Roman"/>
                <a:ea typeface="Times New Roman"/>
              </a:rPr>
              <a:t>. </a:t>
            </a:r>
            <a:r>
              <a:rPr lang="en-US" sz="3200" b="1" dirty="0" err="1">
                <a:latin typeface="Times New Roman"/>
                <a:ea typeface="Times New Roman"/>
              </a:rPr>
              <a:t>Nếu</a:t>
            </a:r>
            <a:r>
              <a:rPr lang="en-US" sz="3200" b="1" dirty="0">
                <a:latin typeface="Times New Roman"/>
                <a:ea typeface="Times New Roman"/>
              </a:rPr>
              <a:t> </a:t>
            </a:r>
            <a:r>
              <a:rPr lang="en-US" sz="3200" b="1" dirty="0" err="1">
                <a:latin typeface="Times New Roman"/>
                <a:ea typeface="Times New Roman"/>
              </a:rPr>
              <a:t>vậy</a:t>
            </a:r>
            <a:r>
              <a:rPr lang="en-US" sz="3200" b="1" dirty="0">
                <a:latin typeface="Times New Roman"/>
                <a:ea typeface="Times New Roman"/>
              </a:rPr>
              <a:t> </a:t>
            </a:r>
            <a:r>
              <a:rPr lang="en-US" sz="3200" b="1" dirty="0" err="1">
                <a:latin typeface="Times New Roman"/>
                <a:ea typeface="Times New Roman"/>
              </a:rPr>
              <a:t>phải</a:t>
            </a:r>
            <a:r>
              <a:rPr lang="en-US" sz="3200" b="1" dirty="0">
                <a:latin typeface="Times New Roman"/>
                <a:ea typeface="Times New Roman"/>
              </a:rPr>
              <a:t> </a:t>
            </a:r>
            <a:r>
              <a:rPr lang="en-US" sz="3200" b="1" dirty="0" err="1">
                <a:latin typeface="Times New Roman"/>
                <a:ea typeface="Times New Roman"/>
              </a:rPr>
              <a:t>có</a:t>
            </a:r>
            <a:r>
              <a:rPr lang="en-US" sz="3200" b="1" dirty="0">
                <a:latin typeface="Times New Roman"/>
                <a:ea typeface="Times New Roman"/>
              </a:rPr>
              <a:t> </a:t>
            </a:r>
            <a:r>
              <a:rPr lang="en-US" sz="3200" b="1" dirty="0" err="1">
                <a:latin typeface="Times New Roman"/>
                <a:ea typeface="Times New Roman"/>
              </a:rPr>
              <a:t>phương</a:t>
            </a:r>
            <a:r>
              <a:rPr lang="en-US" sz="3200" b="1" dirty="0">
                <a:latin typeface="Times New Roman"/>
                <a:ea typeface="Times New Roman"/>
              </a:rPr>
              <a:t> </a:t>
            </a:r>
            <a:r>
              <a:rPr lang="en-US" sz="3200" b="1" dirty="0" err="1">
                <a:latin typeface="Times New Roman"/>
                <a:ea typeface="Times New Roman"/>
              </a:rPr>
              <a:t>pháp</a:t>
            </a:r>
            <a:r>
              <a:rPr lang="en-US" sz="3200" b="1" dirty="0">
                <a:latin typeface="Times New Roman"/>
                <a:ea typeface="Times New Roman"/>
              </a:rPr>
              <a:t> </a:t>
            </a:r>
            <a:r>
              <a:rPr lang="en-US" sz="3200" b="1" dirty="0" err="1">
                <a:latin typeface="Times New Roman"/>
                <a:ea typeface="Times New Roman"/>
              </a:rPr>
              <a:t>học</a:t>
            </a:r>
            <a:r>
              <a:rPr lang="en-US" sz="3200" b="1" dirty="0">
                <a:latin typeface="Times New Roman"/>
                <a:ea typeface="Times New Roman"/>
              </a:rPr>
              <a:t> </a:t>
            </a:r>
            <a:r>
              <a:rPr lang="en-US" sz="3200" b="1" dirty="0" err="1">
                <a:latin typeface="Times New Roman"/>
                <a:ea typeface="Times New Roman"/>
              </a:rPr>
              <a:t>rộng</a:t>
            </a:r>
            <a:r>
              <a:rPr lang="en-US" sz="3200" b="1" dirty="0">
                <a:latin typeface="Times New Roman"/>
                <a:ea typeface="Times New Roman"/>
              </a:rPr>
              <a:t> </a:t>
            </a:r>
            <a:r>
              <a:rPr lang="en-US" sz="3200" b="1" dirty="0" err="1">
                <a:latin typeface="Times New Roman"/>
                <a:ea typeface="Times New Roman"/>
              </a:rPr>
              <a:t>tóm</a:t>
            </a:r>
            <a:r>
              <a:rPr lang="en-US" sz="3200" b="1" dirty="0">
                <a:latin typeface="Times New Roman"/>
                <a:ea typeface="Times New Roman"/>
              </a:rPr>
              <a:t> </a:t>
            </a:r>
            <a:r>
              <a:rPr lang="en-US" sz="3200" b="1" dirty="0" err="1">
                <a:latin typeface="Times New Roman"/>
                <a:ea typeface="Times New Roman"/>
              </a:rPr>
              <a:t>lược</a:t>
            </a:r>
            <a:r>
              <a:rPr lang="en-US" sz="3200" b="1" dirty="0">
                <a:latin typeface="Times New Roman"/>
                <a:ea typeface="Times New Roman"/>
              </a:rPr>
              <a:t>, </a:t>
            </a:r>
            <a:r>
              <a:rPr lang="en-US" sz="3200" b="1" dirty="0" err="1">
                <a:latin typeface="Times New Roman"/>
                <a:ea typeface="Times New Roman"/>
              </a:rPr>
              <a:t>học</a:t>
            </a:r>
            <a:r>
              <a:rPr lang="en-US" sz="3200" b="1" dirty="0">
                <a:latin typeface="Times New Roman"/>
                <a:ea typeface="Times New Roman"/>
              </a:rPr>
              <a:t> </a:t>
            </a:r>
            <a:r>
              <a:rPr lang="en-US" sz="3200" b="1" dirty="0" err="1">
                <a:latin typeface="Times New Roman"/>
                <a:ea typeface="Times New Roman"/>
              </a:rPr>
              <a:t>đi</a:t>
            </a:r>
            <a:r>
              <a:rPr lang="en-US" sz="3200" b="1" dirty="0">
                <a:latin typeface="Times New Roman"/>
                <a:ea typeface="Times New Roman"/>
              </a:rPr>
              <a:t> </a:t>
            </a:r>
            <a:r>
              <a:rPr lang="en-US" sz="3200" b="1" dirty="0" err="1">
                <a:latin typeface="Times New Roman"/>
                <a:ea typeface="Times New Roman"/>
              </a:rPr>
              <a:t>đôi</a:t>
            </a:r>
            <a:r>
              <a:rPr lang="en-US" sz="3200" b="1" dirty="0">
                <a:latin typeface="Times New Roman"/>
                <a:ea typeface="Times New Roman"/>
              </a:rPr>
              <a:t> </a:t>
            </a:r>
            <a:r>
              <a:rPr lang="en-US" sz="3200" b="1" dirty="0" err="1">
                <a:latin typeface="Times New Roman"/>
                <a:ea typeface="Times New Roman"/>
              </a:rPr>
              <a:t>với</a:t>
            </a:r>
            <a:r>
              <a:rPr lang="en-US" sz="3200" b="1" dirty="0">
                <a:latin typeface="Times New Roman"/>
                <a:ea typeface="Times New Roman"/>
              </a:rPr>
              <a:t> </a:t>
            </a:r>
            <a:r>
              <a:rPr lang="en-US" sz="3200" b="1" dirty="0" err="1">
                <a:latin typeface="Times New Roman"/>
                <a:ea typeface="Times New Roman"/>
              </a:rPr>
              <a:t>hành</a:t>
            </a:r>
            <a:r>
              <a:rPr lang="en-US" sz="3200" b="1" dirty="0">
                <a:latin typeface="Times New Roman"/>
                <a:ea typeface="Times New Roman"/>
              </a:rPr>
              <a:t>.</a:t>
            </a:r>
            <a:endParaRPr lang="en-US" sz="3200" b="1" dirty="0"/>
          </a:p>
        </p:txBody>
      </p:sp>
      <p:sp>
        <p:nvSpPr>
          <p:cNvPr id="15" name="TextBox 14">
            <a:extLst>
              <a:ext uri="{FF2B5EF4-FFF2-40B4-BE49-F238E27FC236}">
                <a16:creationId xmlns:a16="http://schemas.microsoft.com/office/drawing/2014/main" xmlns="" id="{4CF9D9D7-9A1F-422A-9D48-77F03712EEB3}"/>
              </a:ext>
            </a:extLst>
          </p:cNvPr>
          <p:cNvSpPr txBox="1"/>
          <p:nvPr/>
        </p:nvSpPr>
        <p:spPr>
          <a:xfrm>
            <a:off x="0" y="4080038"/>
            <a:ext cx="12192000" cy="2554545"/>
          </a:xfrm>
          <a:prstGeom prst="rect">
            <a:avLst/>
          </a:prstGeom>
          <a:solidFill>
            <a:schemeClr val="accent4">
              <a:lumMod val="20000"/>
              <a:lumOff val="80000"/>
            </a:schemeClr>
          </a:solidFill>
        </p:spPr>
        <p:txBody>
          <a:bodyPr wrap="square">
            <a:spAutoFit/>
          </a:bodyPr>
          <a:lstStyle>
            <a:defPPr>
              <a:defRPr lang="en-US"/>
            </a:defPPr>
            <a:lvl1pPr>
              <a:spcBef>
                <a:spcPts val="600"/>
              </a:spcBef>
              <a:defRPr sz="2800" kern="0">
                <a:latin typeface="UTM Duepuntozero" panose="02040603050506020204" pitchFamily="18" charset="0"/>
                <a:cs typeface="Arial" pitchFamily="34" charset="0"/>
              </a:defRPr>
            </a:lvl1pPr>
          </a:lstStyle>
          <a:p>
            <a:pPr algn="just">
              <a:spcBef>
                <a:spcPts val="0"/>
              </a:spcBef>
            </a:pPr>
            <a:r>
              <a:rPr lang="en-US" sz="3200" b="1" dirty="0">
                <a:latin typeface="Times New Roman"/>
                <a:ea typeface="Times New Roman"/>
                <a:cs typeface="Times New Roman"/>
              </a:rPr>
              <a:t>- </a:t>
            </a:r>
            <a:r>
              <a:rPr lang="en-US" sz="3200" b="1" dirty="0" err="1">
                <a:latin typeface="Times New Roman"/>
                <a:ea typeface="Times New Roman"/>
                <a:cs typeface="Times New Roman"/>
              </a:rPr>
              <a:t>Cách</a:t>
            </a:r>
            <a:r>
              <a:rPr lang="en-US" sz="3200" b="1" dirty="0">
                <a:latin typeface="Times New Roman"/>
                <a:ea typeface="Times New Roman"/>
                <a:cs typeface="Times New Roman"/>
              </a:rPr>
              <a:t> </a:t>
            </a:r>
            <a:r>
              <a:rPr lang="en-US" sz="3200" b="1" dirty="0" err="1">
                <a:latin typeface="Times New Roman"/>
                <a:ea typeface="Times New Roman"/>
                <a:cs typeface="Times New Roman"/>
              </a:rPr>
              <a:t>lập</a:t>
            </a:r>
            <a:r>
              <a:rPr lang="en-US" sz="3200" b="1" dirty="0">
                <a:latin typeface="Times New Roman"/>
                <a:ea typeface="Times New Roman"/>
                <a:cs typeface="Times New Roman"/>
              </a:rPr>
              <a:t> </a:t>
            </a:r>
            <a:r>
              <a:rPr lang="en-US" sz="3200" b="1" dirty="0" err="1">
                <a:latin typeface="Times New Roman"/>
                <a:ea typeface="Times New Roman"/>
                <a:cs typeface="Times New Roman"/>
              </a:rPr>
              <a:t>luận</a:t>
            </a:r>
            <a:r>
              <a:rPr lang="en-US" sz="3200" b="1" dirty="0">
                <a:latin typeface="Times New Roman"/>
                <a:ea typeface="Times New Roman"/>
                <a:cs typeface="Times New Roman"/>
              </a:rPr>
              <a:t> </a:t>
            </a:r>
            <a:r>
              <a:rPr lang="en-US" sz="3200" b="1" dirty="0" err="1">
                <a:latin typeface="Times New Roman"/>
                <a:ea typeface="Times New Roman"/>
                <a:cs typeface="Times New Roman"/>
              </a:rPr>
              <a:t>chặt</a:t>
            </a:r>
            <a:r>
              <a:rPr lang="en-US" sz="3200" b="1" dirty="0">
                <a:latin typeface="Times New Roman"/>
                <a:ea typeface="Times New Roman"/>
                <a:cs typeface="Times New Roman"/>
              </a:rPr>
              <a:t> </a:t>
            </a:r>
            <a:r>
              <a:rPr lang="en-US" sz="3200" b="1" dirty="0" err="1">
                <a:latin typeface="Times New Roman"/>
                <a:ea typeface="Times New Roman"/>
                <a:cs typeface="Times New Roman"/>
              </a:rPr>
              <a:t>chẽ</a:t>
            </a:r>
            <a:r>
              <a:rPr lang="en-US" sz="3200" b="1" dirty="0">
                <a:latin typeface="Times New Roman"/>
                <a:ea typeface="Times New Roman"/>
                <a:cs typeface="Times New Roman"/>
              </a:rPr>
              <a:t>: </a:t>
            </a:r>
            <a:r>
              <a:rPr lang="en-US" sz="3200" b="1" dirty="0" err="1">
                <a:latin typeface="Times New Roman"/>
                <a:ea typeface="Times New Roman"/>
                <a:cs typeface="Times New Roman"/>
              </a:rPr>
              <a:t>có</a:t>
            </a:r>
            <a:r>
              <a:rPr lang="en-US" sz="3200" b="1" dirty="0">
                <a:latin typeface="Times New Roman"/>
                <a:ea typeface="Times New Roman"/>
                <a:cs typeface="Times New Roman"/>
              </a:rPr>
              <a:t> </a:t>
            </a:r>
            <a:r>
              <a:rPr lang="en-US" sz="3200" b="1" dirty="0" err="1">
                <a:latin typeface="Times New Roman"/>
                <a:ea typeface="Times New Roman"/>
                <a:cs typeface="Times New Roman"/>
              </a:rPr>
              <a:t>quan</a:t>
            </a:r>
            <a:r>
              <a:rPr lang="en-US" sz="3200" b="1" dirty="0">
                <a:latin typeface="Times New Roman"/>
                <a:ea typeface="Times New Roman"/>
                <a:cs typeface="Times New Roman"/>
              </a:rPr>
              <a:t> </a:t>
            </a:r>
            <a:r>
              <a:rPr lang="en-US" sz="3200" b="1" dirty="0" err="1">
                <a:latin typeface="Times New Roman"/>
                <a:ea typeface="Times New Roman"/>
                <a:cs typeface="Times New Roman"/>
              </a:rPr>
              <a:t>niệm</a:t>
            </a:r>
            <a:r>
              <a:rPr lang="en-US" sz="3200" b="1" dirty="0">
                <a:latin typeface="Times New Roman"/>
                <a:ea typeface="Times New Roman"/>
                <a:cs typeface="Times New Roman"/>
              </a:rPr>
              <a:t> </a:t>
            </a:r>
            <a:r>
              <a:rPr lang="en-US" sz="3200" b="1" dirty="0" err="1">
                <a:latin typeface="Times New Roman"/>
                <a:ea typeface="Times New Roman"/>
                <a:cs typeface="Times New Roman"/>
              </a:rPr>
              <a:t>về</a:t>
            </a:r>
            <a:r>
              <a:rPr lang="en-US" sz="3200" b="1" dirty="0">
                <a:latin typeface="Times New Roman"/>
                <a:ea typeface="Times New Roman"/>
                <a:cs typeface="Times New Roman"/>
              </a:rPr>
              <a:t> </a:t>
            </a:r>
            <a:r>
              <a:rPr lang="en-US" sz="3200" b="1" dirty="0" err="1">
                <a:latin typeface="Times New Roman"/>
                <a:ea typeface="Times New Roman"/>
                <a:cs typeface="Times New Roman"/>
              </a:rPr>
              <a:t>việc</a:t>
            </a:r>
            <a:r>
              <a:rPr lang="en-US" sz="3200" b="1" dirty="0">
                <a:latin typeface="Times New Roman"/>
                <a:ea typeface="Times New Roman"/>
                <a:cs typeface="Times New Roman"/>
              </a:rPr>
              <a:t> </a:t>
            </a:r>
            <a:r>
              <a:rPr lang="en-US" sz="3200" b="1" dirty="0" err="1">
                <a:latin typeface="Times New Roman"/>
                <a:ea typeface="Times New Roman"/>
                <a:cs typeface="Times New Roman"/>
              </a:rPr>
              <a:t>học</a:t>
            </a:r>
            <a:r>
              <a:rPr lang="en-US" sz="3200" b="1" dirty="0">
                <a:latin typeface="Times New Roman"/>
                <a:ea typeface="Times New Roman"/>
                <a:cs typeface="Times New Roman"/>
              </a:rPr>
              <a:t>, </a:t>
            </a:r>
            <a:r>
              <a:rPr lang="en-US" sz="3200" b="1" dirty="0" err="1">
                <a:latin typeface="Times New Roman"/>
                <a:ea typeface="Times New Roman"/>
                <a:cs typeface="Times New Roman"/>
              </a:rPr>
              <a:t>thái</a:t>
            </a:r>
            <a:r>
              <a:rPr lang="en-US" sz="3200" b="1" dirty="0">
                <a:latin typeface="Times New Roman"/>
                <a:ea typeface="Times New Roman"/>
                <a:cs typeface="Times New Roman"/>
              </a:rPr>
              <a:t> </a:t>
            </a:r>
            <a:r>
              <a:rPr lang="en-US" sz="3200" b="1" dirty="0" err="1">
                <a:latin typeface="Times New Roman"/>
                <a:ea typeface="Times New Roman"/>
                <a:cs typeface="Times New Roman"/>
              </a:rPr>
              <a:t>độ</a:t>
            </a:r>
            <a:r>
              <a:rPr lang="en-US" sz="3200" b="1" dirty="0">
                <a:latin typeface="Times New Roman"/>
                <a:ea typeface="Times New Roman"/>
                <a:cs typeface="Times New Roman"/>
              </a:rPr>
              <a:t> </a:t>
            </a:r>
            <a:r>
              <a:rPr lang="en-US" sz="3200" b="1" dirty="0" err="1">
                <a:latin typeface="Times New Roman"/>
                <a:ea typeface="Times New Roman"/>
                <a:cs typeface="Times New Roman"/>
              </a:rPr>
              <a:t>phê</a:t>
            </a:r>
            <a:r>
              <a:rPr lang="en-US" sz="3200" b="1" dirty="0">
                <a:latin typeface="Times New Roman"/>
                <a:ea typeface="Times New Roman"/>
                <a:cs typeface="Times New Roman"/>
              </a:rPr>
              <a:t> </a:t>
            </a:r>
            <a:r>
              <a:rPr lang="en-US" sz="3200" b="1" dirty="0" err="1">
                <a:latin typeface="Times New Roman"/>
                <a:ea typeface="Times New Roman"/>
                <a:cs typeface="Times New Roman"/>
              </a:rPr>
              <a:t>phán</a:t>
            </a:r>
            <a:r>
              <a:rPr lang="en-US" sz="3200" b="1" dirty="0">
                <a:latin typeface="Times New Roman"/>
                <a:ea typeface="Times New Roman"/>
                <a:cs typeface="Times New Roman"/>
              </a:rPr>
              <a:t> </a:t>
            </a:r>
            <a:r>
              <a:rPr lang="en-US" sz="3200" b="1" dirty="0" err="1">
                <a:latin typeface="Times New Roman"/>
                <a:ea typeface="Times New Roman"/>
                <a:cs typeface="Times New Roman"/>
              </a:rPr>
              <a:t>việc</a:t>
            </a:r>
            <a:r>
              <a:rPr lang="en-US" sz="3200" b="1" dirty="0">
                <a:latin typeface="Times New Roman"/>
                <a:ea typeface="Times New Roman"/>
                <a:cs typeface="Times New Roman"/>
              </a:rPr>
              <a:t> </a:t>
            </a:r>
            <a:r>
              <a:rPr lang="en-US" sz="3200" b="1" dirty="0" err="1">
                <a:latin typeface="Times New Roman"/>
                <a:ea typeface="Times New Roman"/>
                <a:cs typeface="Times New Roman"/>
              </a:rPr>
              <a:t>học</a:t>
            </a:r>
            <a:r>
              <a:rPr lang="en-US" sz="3200" b="1" dirty="0">
                <a:latin typeface="Times New Roman"/>
                <a:ea typeface="Times New Roman"/>
                <a:cs typeface="Times New Roman"/>
              </a:rPr>
              <a:t> </a:t>
            </a:r>
            <a:r>
              <a:rPr lang="en-US" sz="3200" b="1" dirty="0" err="1">
                <a:latin typeface="Times New Roman"/>
                <a:ea typeface="Times New Roman"/>
                <a:cs typeface="Times New Roman"/>
              </a:rPr>
              <a:t>cầu</a:t>
            </a:r>
            <a:r>
              <a:rPr lang="en-US" sz="3200" b="1" dirty="0">
                <a:latin typeface="Times New Roman"/>
                <a:ea typeface="Times New Roman"/>
                <a:cs typeface="Times New Roman"/>
              </a:rPr>
              <a:t> </a:t>
            </a:r>
            <a:r>
              <a:rPr lang="en-US" sz="3200" b="1" dirty="0" err="1">
                <a:latin typeface="Times New Roman"/>
                <a:ea typeface="Times New Roman"/>
                <a:cs typeface="Times New Roman"/>
              </a:rPr>
              <a:t>lợi</a:t>
            </a:r>
            <a:r>
              <a:rPr lang="en-US" sz="3200" b="1" dirty="0">
                <a:latin typeface="Times New Roman"/>
                <a:ea typeface="Times New Roman"/>
                <a:cs typeface="Times New Roman"/>
              </a:rPr>
              <a:t>.</a:t>
            </a:r>
            <a:endParaRPr lang="en-US" sz="3200" b="1" dirty="0">
              <a:latin typeface=".VnTime"/>
              <a:ea typeface="Times New Roman"/>
              <a:cs typeface="Times New Roman"/>
            </a:endParaRPr>
          </a:p>
          <a:p>
            <a:pPr algn="just">
              <a:spcBef>
                <a:spcPts val="0"/>
              </a:spcBef>
            </a:pPr>
            <a:r>
              <a:rPr lang="en-US" sz="3200" b="1" dirty="0">
                <a:latin typeface="Times New Roman"/>
                <a:ea typeface="Times New Roman"/>
                <a:cs typeface="Times New Roman"/>
              </a:rPr>
              <a:t>- </a:t>
            </a:r>
            <a:r>
              <a:rPr lang="en-US" sz="3200" b="1" dirty="0" err="1">
                <a:latin typeface="Times New Roman"/>
                <a:ea typeface="Times New Roman"/>
                <a:cs typeface="Times New Roman"/>
              </a:rPr>
              <a:t>Luận</a:t>
            </a:r>
            <a:r>
              <a:rPr lang="en-US" sz="3200" b="1" dirty="0">
                <a:latin typeface="Times New Roman"/>
                <a:ea typeface="Times New Roman"/>
                <a:cs typeface="Times New Roman"/>
              </a:rPr>
              <a:t> </a:t>
            </a:r>
            <a:r>
              <a:rPr lang="en-US" sz="3200" b="1" dirty="0" err="1">
                <a:latin typeface="Times New Roman"/>
                <a:ea typeface="Times New Roman"/>
                <a:cs typeface="Times New Roman"/>
              </a:rPr>
              <a:t>cứ</a:t>
            </a:r>
            <a:r>
              <a:rPr lang="en-US" sz="3200" b="1" dirty="0">
                <a:latin typeface="Times New Roman"/>
                <a:ea typeface="Times New Roman"/>
                <a:cs typeface="Times New Roman"/>
              </a:rPr>
              <a:t> </a:t>
            </a:r>
            <a:r>
              <a:rPr lang="en-US" sz="3200" b="1" dirty="0" err="1">
                <a:latin typeface="Times New Roman"/>
                <a:ea typeface="Times New Roman"/>
                <a:cs typeface="Times New Roman"/>
              </a:rPr>
              <a:t>đưa</a:t>
            </a:r>
            <a:r>
              <a:rPr lang="en-US" sz="3200" b="1" dirty="0">
                <a:latin typeface="Times New Roman"/>
                <a:ea typeface="Times New Roman"/>
                <a:cs typeface="Times New Roman"/>
              </a:rPr>
              <a:t> </a:t>
            </a:r>
            <a:r>
              <a:rPr lang="en-US" sz="3200" b="1" dirty="0" err="1">
                <a:latin typeface="Times New Roman"/>
                <a:ea typeface="Times New Roman"/>
                <a:cs typeface="Times New Roman"/>
              </a:rPr>
              <a:t>ra</a:t>
            </a:r>
            <a:r>
              <a:rPr lang="en-US" sz="3200" b="1" dirty="0">
                <a:latin typeface="Times New Roman"/>
                <a:ea typeface="Times New Roman"/>
                <a:cs typeface="Times New Roman"/>
              </a:rPr>
              <a:t> </a:t>
            </a:r>
            <a:r>
              <a:rPr lang="en-US" sz="3200" b="1" dirty="0" err="1">
                <a:latin typeface="Times New Roman"/>
                <a:ea typeface="Times New Roman"/>
                <a:cs typeface="Times New Roman"/>
              </a:rPr>
              <a:t>đúng</a:t>
            </a:r>
            <a:r>
              <a:rPr lang="en-US" sz="3200" b="1" dirty="0">
                <a:latin typeface="Times New Roman"/>
                <a:ea typeface="Times New Roman"/>
                <a:cs typeface="Times New Roman"/>
              </a:rPr>
              <a:t> </a:t>
            </a:r>
            <a:r>
              <a:rPr lang="en-US" sz="3200" b="1" dirty="0" err="1">
                <a:latin typeface="Times New Roman"/>
                <a:ea typeface="Times New Roman"/>
                <a:cs typeface="Times New Roman"/>
              </a:rPr>
              <a:t>đắn</a:t>
            </a:r>
            <a:r>
              <a:rPr lang="en-US" sz="3200" b="1" dirty="0">
                <a:latin typeface="Times New Roman"/>
                <a:ea typeface="Times New Roman"/>
                <a:cs typeface="Times New Roman"/>
              </a:rPr>
              <a:t> </a:t>
            </a:r>
            <a:r>
              <a:rPr lang="en-US" sz="3200" b="1" dirty="0" err="1">
                <a:latin typeface="Times New Roman"/>
                <a:ea typeface="Times New Roman"/>
                <a:cs typeface="Times New Roman"/>
              </a:rPr>
              <a:t>cụ</a:t>
            </a:r>
            <a:r>
              <a:rPr lang="en-US" sz="3200" b="1" dirty="0">
                <a:latin typeface="Times New Roman"/>
                <a:ea typeface="Times New Roman"/>
                <a:cs typeface="Times New Roman"/>
              </a:rPr>
              <a:t> </a:t>
            </a:r>
            <a:r>
              <a:rPr lang="en-US" sz="3200" b="1" dirty="0" err="1">
                <a:latin typeface="Times New Roman"/>
                <a:ea typeface="Times New Roman"/>
                <a:cs typeface="Times New Roman"/>
              </a:rPr>
              <a:t>thể</a:t>
            </a:r>
            <a:r>
              <a:rPr lang="en-US" sz="3200" b="1" dirty="0">
                <a:latin typeface="Times New Roman"/>
                <a:ea typeface="Times New Roman"/>
                <a:cs typeface="Times New Roman"/>
              </a:rPr>
              <a:t> </a:t>
            </a:r>
            <a:r>
              <a:rPr lang="en-US" sz="3200" b="1" dirty="0" err="1">
                <a:latin typeface="Times New Roman"/>
                <a:ea typeface="Times New Roman"/>
                <a:cs typeface="Times New Roman"/>
              </a:rPr>
              <a:t>sâu</a:t>
            </a:r>
            <a:r>
              <a:rPr lang="en-US" sz="3200" b="1" dirty="0">
                <a:latin typeface="Times New Roman"/>
                <a:ea typeface="Times New Roman"/>
                <a:cs typeface="Times New Roman"/>
              </a:rPr>
              <a:t> </a:t>
            </a:r>
            <a:r>
              <a:rPr lang="en-US" sz="3200" b="1" dirty="0" err="1">
                <a:latin typeface="Times New Roman"/>
                <a:ea typeface="Times New Roman"/>
                <a:cs typeface="Times New Roman"/>
              </a:rPr>
              <a:t>sắc</a:t>
            </a:r>
            <a:endParaRPr lang="en-US" sz="3200" b="1" dirty="0">
              <a:latin typeface=".VnTime"/>
              <a:ea typeface="Times New Roman"/>
              <a:cs typeface="Times New Roman"/>
            </a:endParaRPr>
          </a:p>
          <a:p>
            <a:pPr algn="just">
              <a:spcBef>
                <a:spcPts val="0"/>
              </a:spcBef>
            </a:pPr>
            <a:r>
              <a:rPr lang="en-US" sz="3200" b="1" dirty="0">
                <a:latin typeface="Times New Roman"/>
                <a:ea typeface="Times New Roman"/>
                <a:cs typeface="Times New Roman"/>
              </a:rPr>
              <a:t>- </a:t>
            </a:r>
            <a:r>
              <a:rPr lang="en-US" sz="3200" b="1" dirty="0" err="1">
                <a:latin typeface="Times New Roman"/>
                <a:ea typeface="Times New Roman"/>
                <a:cs typeface="Times New Roman"/>
              </a:rPr>
              <a:t>Luận</a:t>
            </a:r>
            <a:r>
              <a:rPr lang="en-US" sz="3200" b="1" dirty="0">
                <a:latin typeface="Times New Roman"/>
                <a:ea typeface="Times New Roman"/>
                <a:cs typeface="Times New Roman"/>
              </a:rPr>
              <a:t> </a:t>
            </a:r>
            <a:r>
              <a:rPr lang="en-US" sz="3200" b="1" dirty="0" err="1">
                <a:latin typeface="Times New Roman"/>
                <a:ea typeface="Times New Roman"/>
                <a:cs typeface="Times New Roman"/>
              </a:rPr>
              <a:t>điểm</a:t>
            </a:r>
            <a:r>
              <a:rPr lang="en-US" sz="3200" b="1" dirty="0">
                <a:latin typeface="Times New Roman"/>
                <a:ea typeface="Times New Roman"/>
                <a:cs typeface="Times New Roman"/>
              </a:rPr>
              <a:t>: </a:t>
            </a:r>
            <a:r>
              <a:rPr lang="en-US" sz="3200" b="1" dirty="0" err="1">
                <a:latin typeface="Times New Roman"/>
                <a:ea typeface="Times New Roman"/>
                <a:cs typeface="Times New Roman"/>
              </a:rPr>
              <a:t>rõ</a:t>
            </a:r>
            <a:r>
              <a:rPr lang="en-US" sz="3200" b="1" dirty="0">
                <a:latin typeface="Times New Roman"/>
                <a:ea typeface="Times New Roman"/>
                <a:cs typeface="Times New Roman"/>
              </a:rPr>
              <a:t> </a:t>
            </a:r>
            <a:r>
              <a:rPr lang="en-US" sz="3200" b="1" dirty="0" err="1">
                <a:latin typeface="Times New Roman"/>
                <a:ea typeface="Times New Roman"/>
                <a:cs typeface="Times New Roman"/>
              </a:rPr>
              <a:t>ràng</a:t>
            </a:r>
            <a:r>
              <a:rPr lang="en-US" sz="3200" b="1" dirty="0">
                <a:latin typeface="Times New Roman"/>
                <a:ea typeface="Times New Roman"/>
                <a:cs typeface="Times New Roman"/>
              </a:rPr>
              <a:t>, </a:t>
            </a:r>
            <a:r>
              <a:rPr lang="en-US" sz="3200" b="1" dirty="0" err="1">
                <a:latin typeface="Times New Roman"/>
                <a:ea typeface="Times New Roman"/>
                <a:cs typeface="Times New Roman"/>
              </a:rPr>
              <a:t>lời</a:t>
            </a:r>
            <a:r>
              <a:rPr lang="en-US" sz="3200" b="1" dirty="0">
                <a:latin typeface="Times New Roman"/>
                <a:ea typeface="Times New Roman"/>
                <a:cs typeface="Times New Roman"/>
              </a:rPr>
              <a:t> </a:t>
            </a:r>
            <a:r>
              <a:rPr lang="en-US" sz="3200" b="1" dirty="0" err="1">
                <a:latin typeface="Times New Roman"/>
                <a:ea typeface="Times New Roman"/>
                <a:cs typeface="Times New Roman"/>
              </a:rPr>
              <a:t>văn</a:t>
            </a:r>
            <a:r>
              <a:rPr lang="en-US" sz="3200" b="1" dirty="0">
                <a:latin typeface="Times New Roman"/>
                <a:ea typeface="Times New Roman"/>
                <a:cs typeface="Times New Roman"/>
              </a:rPr>
              <a:t> </a:t>
            </a:r>
            <a:r>
              <a:rPr lang="en-US" sz="3200" b="1" dirty="0" err="1">
                <a:latin typeface="Times New Roman"/>
                <a:ea typeface="Times New Roman"/>
                <a:cs typeface="Times New Roman"/>
              </a:rPr>
              <a:t>khúc</a:t>
            </a:r>
            <a:r>
              <a:rPr lang="en-US" sz="3200" b="1" dirty="0">
                <a:latin typeface="Times New Roman"/>
                <a:ea typeface="Times New Roman"/>
                <a:cs typeface="Times New Roman"/>
              </a:rPr>
              <a:t> </a:t>
            </a:r>
            <a:r>
              <a:rPr lang="en-US" sz="3200" b="1" dirty="0" err="1">
                <a:latin typeface="Times New Roman"/>
                <a:ea typeface="Times New Roman"/>
                <a:cs typeface="Times New Roman"/>
              </a:rPr>
              <a:t>chiết</a:t>
            </a:r>
            <a:r>
              <a:rPr lang="en-US" sz="3200" b="1" dirty="0">
                <a:latin typeface="Times New Roman"/>
                <a:ea typeface="Times New Roman"/>
                <a:cs typeface="Times New Roman"/>
              </a:rPr>
              <a:t>, </a:t>
            </a:r>
            <a:r>
              <a:rPr lang="en-US" sz="3200" b="1" dirty="0" err="1">
                <a:latin typeface="Times New Roman"/>
                <a:ea typeface="Times New Roman"/>
                <a:cs typeface="Times New Roman"/>
              </a:rPr>
              <a:t>thể</a:t>
            </a:r>
            <a:r>
              <a:rPr lang="en-US" sz="3200" b="1" dirty="0">
                <a:latin typeface="Times New Roman"/>
                <a:ea typeface="Times New Roman"/>
                <a:cs typeface="Times New Roman"/>
              </a:rPr>
              <a:t> </a:t>
            </a:r>
            <a:r>
              <a:rPr lang="en-US" sz="3200" b="1" dirty="0" err="1">
                <a:latin typeface="Times New Roman"/>
                <a:ea typeface="Times New Roman"/>
                <a:cs typeface="Times New Roman"/>
              </a:rPr>
              <a:t>hiện</a:t>
            </a:r>
            <a:r>
              <a:rPr lang="en-US" sz="3200" b="1" dirty="0">
                <a:latin typeface="Times New Roman"/>
                <a:ea typeface="Times New Roman"/>
                <a:cs typeface="Times New Roman"/>
              </a:rPr>
              <a:t> </a:t>
            </a:r>
            <a:r>
              <a:rPr lang="en-US" sz="3200" b="1" dirty="0" err="1">
                <a:latin typeface="Times New Roman"/>
                <a:ea typeface="Times New Roman"/>
                <a:cs typeface="Times New Roman"/>
              </a:rPr>
              <a:t>tấm</a:t>
            </a:r>
            <a:r>
              <a:rPr lang="en-US" sz="3200" b="1" dirty="0">
                <a:latin typeface="Times New Roman"/>
                <a:ea typeface="Times New Roman"/>
                <a:cs typeface="Times New Roman"/>
              </a:rPr>
              <a:t> </a:t>
            </a:r>
            <a:r>
              <a:rPr lang="en-US" sz="3200" b="1" dirty="0" err="1">
                <a:latin typeface="Times New Roman"/>
                <a:ea typeface="Times New Roman"/>
                <a:cs typeface="Times New Roman"/>
              </a:rPr>
              <a:t>lòng</a:t>
            </a:r>
            <a:r>
              <a:rPr lang="en-US" sz="3200" b="1" dirty="0">
                <a:latin typeface="Times New Roman"/>
                <a:ea typeface="Times New Roman"/>
                <a:cs typeface="Times New Roman"/>
              </a:rPr>
              <a:t> </a:t>
            </a:r>
            <a:r>
              <a:rPr lang="en-US" sz="3200" b="1" dirty="0" err="1">
                <a:latin typeface="Times New Roman"/>
                <a:ea typeface="Times New Roman"/>
                <a:cs typeface="Times New Roman"/>
              </a:rPr>
              <a:t>của</a:t>
            </a:r>
            <a:r>
              <a:rPr lang="en-US" sz="3200" b="1" dirty="0">
                <a:latin typeface="Times New Roman"/>
                <a:ea typeface="Times New Roman"/>
                <a:cs typeface="Times New Roman"/>
              </a:rPr>
              <a:t> </a:t>
            </a:r>
            <a:r>
              <a:rPr lang="en-US" sz="3200" b="1" dirty="0" err="1">
                <a:latin typeface="Times New Roman"/>
                <a:ea typeface="Times New Roman"/>
                <a:cs typeface="Times New Roman"/>
              </a:rPr>
              <a:t>một</a:t>
            </a:r>
            <a:r>
              <a:rPr lang="en-US" sz="3200" b="1" dirty="0">
                <a:latin typeface="Times New Roman"/>
                <a:ea typeface="Times New Roman"/>
                <a:cs typeface="Times New Roman"/>
              </a:rPr>
              <a:t> </a:t>
            </a:r>
            <a:r>
              <a:rPr lang="en-US" sz="3200" b="1" dirty="0" err="1">
                <a:latin typeface="Times New Roman"/>
                <a:ea typeface="Times New Roman"/>
                <a:cs typeface="Times New Roman"/>
              </a:rPr>
              <a:t>trí</a:t>
            </a:r>
            <a:r>
              <a:rPr lang="en-US" sz="3200" b="1" dirty="0">
                <a:latin typeface="Times New Roman"/>
                <a:ea typeface="Times New Roman"/>
                <a:cs typeface="Times New Roman"/>
              </a:rPr>
              <a:t> </a:t>
            </a:r>
            <a:r>
              <a:rPr lang="en-US" sz="3200" b="1" dirty="0" err="1">
                <a:latin typeface="Times New Roman"/>
                <a:ea typeface="Times New Roman"/>
                <a:cs typeface="Times New Roman"/>
              </a:rPr>
              <a:t>thức</a:t>
            </a:r>
            <a:r>
              <a:rPr lang="en-US" sz="3200" b="1" dirty="0">
                <a:latin typeface="Times New Roman"/>
                <a:ea typeface="Times New Roman"/>
                <a:cs typeface="Times New Roman"/>
              </a:rPr>
              <a:t> </a:t>
            </a:r>
            <a:r>
              <a:rPr lang="en-US" sz="3200" b="1" dirty="0" err="1">
                <a:latin typeface="Times New Roman"/>
                <a:ea typeface="Times New Roman"/>
                <a:cs typeface="Times New Roman"/>
              </a:rPr>
              <a:t>chân</a:t>
            </a:r>
            <a:r>
              <a:rPr lang="en-US" sz="3200" b="1" dirty="0">
                <a:latin typeface="Times New Roman"/>
                <a:ea typeface="Times New Roman"/>
                <a:cs typeface="Times New Roman"/>
              </a:rPr>
              <a:t> </a:t>
            </a:r>
            <a:r>
              <a:rPr lang="en-US" sz="3200" b="1" dirty="0" err="1">
                <a:latin typeface="Times New Roman"/>
                <a:ea typeface="Times New Roman"/>
                <a:cs typeface="Times New Roman"/>
              </a:rPr>
              <a:t>chính</a:t>
            </a:r>
            <a:r>
              <a:rPr lang="en-US" sz="3200" b="1" dirty="0">
                <a:latin typeface="Times New Roman"/>
                <a:ea typeface="Times New Roman"/>
                <a:cs typeface="Times New Roman"/>
              </a:rPr>
              <a:t> </a:t>
            </a:r>
            <a:r>
              <a:rPr lang="en-US" sz="3200" b="1" dirty="0" err="1">
                <a:latin typeface="Times New Roman"/>
                <a:ea typeface="Times New Roman"/>
                <a:cs typeface="Times New Roman"/>
              </a:rPr>
              <a:t>với</a:t>
            </a:r>
            <a:r>
              <a:rPr lang="en-US" sz="3200" b="1" dirty="0">
                <a:latin typeface="Times New Roman"/>
                <a:ea typeface="Times New Roman"/>
                <a:cs typeface="Times New Roman"/>
              </a:rPr>
              <a:t> </a:t>
            </a:r>
            <a:r>
              <a:rPr lang="en-US" sz="3200" b="1" dirty="0" err="1">
                <a:latin typeface="Times New Roman"/>
                <a:ea typeface="Times New Roman"/>
                <a:cs typeface="Times New Roman"/>
              </a:rPr>
              <a:t>đất</a:t>
            </a:r>
            <a:r>
              <a:rPr lang="en-US" sz="3200" b="1" dirty="0">
                <a:latin typeface="Times New Roman"/>
                <a:ea typeface="Times New Roman"/>
                <a:cs typeface="Times New Roman"/>
              </a:rPr>
              <a:t> </a:t>
            </a:r>
            <a:r>
              <a:rPr lang="en-US" sz="3200" b="1" dirty="0" err="1">
                <a:latin typeface="Times New Roman"/>
                <a:ea typeface="Times New Roman"/>
                <a:cs typeface="Times New Roman"/>
              </a:rPr>
              <a:t>nước</a:t>
            </a:r>
            <a:r>
              <a:rPr lang="en-US" sz="3200" b="1" dirty="0">
                <a:latin typeface="Times New Roman"/>
                <a:ea typeface="Times New Roman"/>
                <a:cs typeface="Times New Roman"/>
              </a:rPr>
              <a:t>.</a:t>
            </a:r>
            <a:endParaRPr lang="en-US" sz="3200" b="1" dirty="0">
              <a:effectLst/>
              <a:latin typeface=".VnTime"/>
              <a:ea typeface="Times New Roman"/>
              <a:cs typeface="Times New Roman"/>
            </a:endParaRPr>
          </a:p>
        </p:txBody>
      </p:sp>
    </p:spTree>
    <p:extLst>
      <p:ext uri="{BB962C8B-B14F-4D97-AF65-F5344CB8AC3E}">
        <p14:creationId xmlns:p14="http://schemas.microsoft.com/office/powerpoint/2010/main" val="3828805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1" name="Google Shape;651;p29"/>
          <p:cNvSpPr txBox="1"/>
          <p:nvPr/>
        </p:nvSpPr>
        <p:spPr>
          <a:xfrm>
            <a:off x="778164" y="514245"/>
            <a:ext cx="10769600" cy="52322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2800" b="1" kern="0">
                <a:solidFill>
                  <a:srgbClr val="F4EE00"/>
                </a:solidFill>
                <a:latin typeface="Times New Roman"/>
                <a:ea typeface="Times New Roman"/>
                <a:cs typeface="Times New Roman"/>
                <a:sym typeface="Times New Roman"/>
              </a:rPr>
              <a:t>SƠ ĐỒ TRÌNH TỰ LẬP LUẬN CỦA VĂN BẢN:</a:t>
            </a:r>
            <a:endParaRPr sz="2800" b="1" kern="0">
              <a:solidFill>
                <a:srgbClr val="F4EE00"/>
              </a:solidFill>
              <a:latin typeface="Times New Roman"/>
              <a:ea typeface="Times New Roman"/>
              <a:cs typeface="Times New Roman"/>
              <a:sym typeface="Times New Roman"/>
            </a:endParaRPr>
          </a:p>
        </p:txBody>
      </p:sp>
      <p:sp>
        <p:nvSpPr>
          <p:cNvPr id="652" name="Google Shape;652;p29"/>
          <p:cNvSpPr/>
          <p:nvPr/>
        </p:nvSpPr>
        <p:spPr>
          <a:xfrm>
            <a:off x="3724564" y="1524000"/>
            <a:ext cx="4673600" cy="1295400"/>
          </a:xfrm>
          <a:prstGeom prst="rect">
            <a:avLst/>
          </a:prstGeom>
          <a:noFill/>
          <a:ln w="381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653" name="Google Shape;653;p29"/>
          <p:cNvSpPr/>
          <p:nvPr/>
        </p:nvSpPr>
        <p:spPr>
          <a:xfrm>
            <a:off x="990600" y="3429000"/>
            <a:ext cx="4292600" cy="1295400"/>
          </a:xfrm>
          <a:prstGeom prst="rect">
            <a:avLst/>
          </a:prstGeom>
          <a:noFill/>
          <a:ln w="38100" cap="flat" cmpd="sng">
            <a:solidFill>
              <a:srgbClr val="F4EE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654" name="Google Shape;654;p29"/>
          <p:cNvSpPr/>
          <p:nvPr/>
        </p:nvSpPr>
        <p:spPr>
          <a:xfrm>
            <a:off x="6908800" y="3429000"/>
            <a:ext cx="4165600" cy="1295400"/>
          </a:xfrm>
          <a:prstGeom prst="rect">
            <a:avLst/>
          </a:prstGeom>
          <a:noFill/>
          <a:ln w="38100" cap="flat" cmpd="sng">
            <a:solidFill>
              <a:srgbClr val="F4EE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655" name="Google Shape;655;p29"/>
          <p:cNvSpPr/>
          <p:nvPr/>
        </p:nvSpPr>
        <p:spPr>
          <a:xfrm>
            <a:off x="3657600" y="5181600"/>
            <a:ext cx="4876800" cy="1059597"/>
          </a:xfrm>
          <a:prstGeom prst="rect">
            <a:avLst/>
          </a:prstGeom>
          <a:noFill/>
          <a:ln w="38100" cap="flat" cmpd="sng">
            <a:solidFill>
              <a:srgbClr val="F4EE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cxnSp>
        <p:nvCxnSpPr>
          <p:cNvPr id="656" name="Google Shape;656;p29"/>
          <p:cNvCxnSpPr/>
          <p:nvPr/>
        </p:nvCxnSpPr>
        <p:spPr>
          <a:xfrm flipH="1">
            <a:off x="990600" y="2057400"/>
            <a:ext cx="2768600" cy="1341429"/>
          </a:xfrm>
          <a:prstGeom prst="straightConnector1">
            <a:avLst/>
          </a:prstGeom>
          <a:noFill/>
          <a:ln w="38100" cap="flat" cmpd="sng">
            <a:solidFill>
              <a:srgbClr val="CC3300"/>
            </a:solidFill>
            <a:prstDash val="solid"/>
            <a:round/>
            <a:headEnd type="none" w="med" len="med"/>
            <a:tailEnd type="triangle" w="med" len="med"/>
          </a:ln>
        </p:spPr>
      </p:cxnSp>
      <p:cxnSp>
        <p:nvCxnSpPr>
          <p:cNvPr id="657" name="Google Shape;657;p29"/>
          <p:cNvCxnSpPr/>
          <p:nvPr/>
        </p:nvCxnSpPr>
        <p:spPr>
          <a:xfrm>
            <a:off x="1117600" y="4724400"/>
            <a:ext cx="2540000" cy="1371600"/>
          </a:xfrm>
          <a:prstGeom prst="straightConnector1">
            <a:avLst/>
          </a:prstGeom>
          <a:noFill/>
          <a:ln w="38100" cap="flat" cmpd="sng">
            <a:solidFill>
              <a:srgbClr val="CC3300"/>
            </a:solidFill>
            <a:prstDash val="solid"/>
            <a:round/>
            <a:headEnd type="none" w="med" len="med"/>
            <a:tailEnd type="triangle" w="med" len="med"/>
          </a:ln>
        </p:spPr>
      </p:cxnSp>
      <p:cxnSp>
        <p:nvCxnSpPr>
          <p:cNvPr id="658" name="Google Shape;658;p29"/>
          <p:cNvCxnSpPr/>
          <p:nvPr/>
        </p:nvCxnSpPr>
        <p:spPr>
          <a:xfrm flipH="1">
            <a:off x="8534400" y="4724400"/>
            <a:ext cx="2540000" cy="1371600"/>
          </a:xfrm>
          <a:prstGeom prst="straightConnector1">
            <a:avLst/>
          </a:prstGeom>
          <a:noFill/>
          <a:ln w="38100" cap="flat" cmpd="sng">
            <a:solidFill>
              <a:srgbClr val="CC3300"/>
            </a:solidFill>
            <a:prstDash val="solid"/>
            <a:round/>
            <a:headEnd type="none" w="med" len="med"/>
            <a:tailEnd type="triangle" w="med" len="med"/>
          </a:ln>
        </p:spPr>
      </p:cxnSp>
      <p:cxnSp>
        <p:nvCxnSpPr>
          <p:cNvPr id="659" name="Google Shape;659;p29"/>
          <p:cNvCxnSpPr/>
          <p:nvPr/>
        </p:nvCxnSpPr>
        <p:spPr>
          <a:xfrm>
            <a:off x="8432800" y="1981200"/>
            <a:ext cx="2641600" cy="1408974"/>
          </a:xfrm>
          <a:prstGeom prst="straightConnector1">
            <a:avLst/>
          </a:prstGeom>
          <a:noFill/>
          <a:ln w="38100" cap="flat" cmpd="sng">
            <a:solidFill>
              <a:srgbClr val="CC3300"/>
            </a:solidFill>
            <a:prstDash val="solid"/>
            <a:round/>
            <a:headEnd type="none" w="med" len="med"/>
            <a:tailEnd type="triangle" w="med" len="med"/>
          </a:ln>
        </p:spPr>
      </p:cxnSp>
      <p:sp>
        <p:nvSpPr>
          <p:cNvPr id="660" name="Google Shape;660;p29"/>
          <p:cNvSpPr txBox="1"/>
          <p:nvPr/>
        </p:nvSpPr>
        <p:spPr>
          <a:xfrm>
            <a:off x="4130964" y="1756201"/>
            <a:ext cx="4064000" cy="830997"/>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2400" b="1" kern="0" dirty="0">
                <a:solidFill>
                  <a:srgbClr val="FFFFFF"/>
                </a:solidFill>
                <a:latin typeface="Times New Roman"/>
                <a:ea typeface="Times New Roman"/>
                <a:cs typeface="Times New Roman"/>
                <a:sym typeface="Times New Roman"/>
              </a:rPr>
              <a:t>MỤC ĐÍCH CHÂN CHÍNH</a:t>
            </a:r>
            <a:endParaRPr sz="1400" kern="0" dirty="0">
              <a:solidFill>
                <a:srgbClr val="000000"/>
              </a:solidFill>
              <a:cs typeface="Arial"/>
              <a:sym typeface="Arial"/>
            </a:endParaRPr>
          </a:p>
          <a:p>
            <a:pPr algn="ctr">
              <a:buClr>
                <a:srgbClr val="000000"/>
              </a:buClr>
              <a:buFont typeface="Arial"/>
              <a:buNone/>
            </a:pPr>
            <a:r>
              <a:rPr lang="en-US" sz="2400" b="1" kern="0" dirty="0">
                <a:solidFill>
                  <a:srgbClr val="FFFFFF"/>
                </a:solidFill>
                <a:latin typeface="Times New Roman"/>
                <a:ea typeface="Times New Roman"/>
                <a:cs typeface="Times New Roman"/>
                <a:sym typeface="Times New Roman"/>
              </a:rPr>
              <a:t> CỦA VIỆC HỌC .</a:t>
            </a:r>
            <a:endParaRPr sz="2400" b="1" kern="0" dirty="0">
              <a:solidFill>
                <a:srgbClr val="FFFFFF"/>
              </a:solidFill>
              <a:latin typeface="Times New Roman"/>
              <a:ea typeface="Times New Roman"/>
              <a:cs typeface="Times New Roman"/>
              <a:sym typeface="Times New Roman"/>
            </a:endParaRPr>
          </a:p>
        </p:txBody>
      </p:sp>
      <p:sp>
        <p:nvSpPr>
          <p:cNvPr id="661" name="Google Shape;661;p29"/>
          <p:cNvSpPr txBox="1"/>
          <p:nvPr/>
        </p:nvSpPr>
        <p:spPr>
          <a:xfrm>
            <a:off x="990600" y="3661201"/>
            <a:ext cx="4267200" cy="830997"/>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2400" b="1" kern="0" dirty="0">
                <a:solidFill>
                  <a:srgbClr val="FFFFFF"/>
                </a:solidFill>
                <a:latin typeface="Times New Roman"/>
                <a:ea typeface="Times New Roman"/>
                <a:cs typeface="Times New Roman"/>
                <a:sym typeface="Times New Roman"/>
              </a:rPr>
              <a:t>PHÊ PHÁN LỐI HỌC LỆCH LẠC,</a:t>
            </a:r>
            <a:r>
              <a:rPr lang="en-US" sz="2400" kern="0" dirty="0">
                <a:solidFill>
                  <a:srgbClr val="FFFFFF"/>
                </a:solidFill>
                <a:latin typeface="Times New Roman"/>
                <a:ea typeface="Times New Roman"/>
                <a:cs typeface="Times New Roman"/>
                <a:sym typeface="Times New Roman"/>
              </a:rPr>
              <a:t> </a:t>
            </a:r>
            <a:r>
              <a:rPr lang="en-US" sz="2400" b="1" kern="0" dirty="0">
                <a:solidFill>
                  <a:srgbClr val="FFFFFF"/>
                </a:solidFill>
                <a:latin typeface="Times New Roman"/>
                <a:ea typeface="Times New Roman"/>
                <a:cs typeface="Times New Roman"/>
                <a:sym typeface="Times New Roman"/>
              </a:rPr>
              <a:t>SAI TRÁI .</a:t>
            </a:r>
            <a:endParaRPr sz="2400" b="1" kern="0" dirty="0">
              <a:solidFill>
                <a:srgbClr val="FFFFFF"/>
              </a:solidFill>
              <a:latin typeface="Times New Roman"/>
              <a:ea typeface="Times New Roman"/>
              <a:cs typeface="Times New Roman"/>
              <a:sym typeface="Times New Roman"/>
            </a:endParaRPr>
          </a:p>
        </p:txBody>
      </p:sp>
      <p:sp>
        <p:nvSpPr>
          <p:cNvPr id="662" name="Google Shape;662;p29"/>
          <p:cNvSpPr txBox="1"/>
          <p:nvPr/>
        </p:nvSpPr>
        <p:spPr>
          <a:xfrm>
            <a:off x="6918036" y="3602181"/>
            <a:ext cx="4156364" cy="120032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2400" b="1" kern="0">
                <a:solidFill>
                  <a:srgbClr val="FFFFFF"/>
                </a:solidFill>
                <a:ea typeface="Arial"/>
                <a:cs typeface="Arial"/>
                <a:sym typeface="Arial"/>
              </a:rPr>
              <a:t> </a:t>
            </a:r>
            <a:r>
              <a:rPr lang="en-US" sz="2400" b="1" kern="0">
                <a:solidFill>
                  <a:srgbClr val="FFFFFF"/>
                </a:solidFill>
                <a:latin typeface="Times New Roman"/>
                <a:ea typeface="Times New Roman"/>
                <a:cs typeface="Times New Roman"/>
                <a:sym typeface="Times New Roman"/>
              </a:rPr>
              <a:t>QUAN ĐIỂM, </a:t>
            </a:r>
            <a:endParaRPr sz="1400" kern="0">
              <a:solidFill>
                <a:srgbClr val="000000"/>
              </a:solidFill>
              <a:cs typeface="Arial"/>
              <a:sym typeface="Arial"/>
            </a:endParaRPr>
          </a:p>
          <a:p>
            <a:pPr algn="ctr">
              <a:buClr>
                <a:srgbClr val="000000"/>
              </a:buClr>
              <a:buFont typeface="Arial"/>
              <a:buNone/>
            </a:pPr>
            <a:r>
              <a:rPr lang="en-US" sz="2400" b="1" kern="0">
                <a:solidFill>
                  <a:srgbClr val="FFFFFF"/>
                </a:solidFill>
                <a:latin typeface="Times New Roman"/>
                <a:ea typeface="Times New Roman"/>
                <a:cs typeface="Times New Roman"/>
                <a:sym typeface="Times New Roman"/>
              </a:rPr>
              <a:t>PHƯƠNG PHÁP HỌC TẬP ĐÚNG ĐẮN  </a:t>
            </a:r>
            <a:endParaRPr sz="1400" kern="0">
              <a:solidFill>
                <a:srgbClr val="000000"/>
              </a:solidFill>
              <a:cs typeface="Arial"/>
              <a:sym typeface="Arial"/>
            </a:endParaRPr>
          </a:p>
        </p:txBody>
      </p:sp>
      <p:sp>
        <p:nvSpPr>
          <p:cNvPr id="663" name="Google Shape;663;p29"/>
          <p:cNvSpPr txBox="1"/>
          <p:nvPr/>
        </p:nvSpPr>
        <p:spPr>
          <a:xfrm>
            <a:off x="3797300" y="5334000"/>
            <a:ext cx="4470400" cy="830997"/>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2400" b="1" kern="0">
                <a:solidFill>
                  <a:srgbClr val="FFFFFF"/>
                </a:solidFill>
                <a:latin typeface="Times New Roman"/>
                <a:ea typeface="Times New Roman"/>
                <a:cs typeface="Times New Roman"/>
                <a:sym typeface="Times New Roman"/>
              </a:rPr>
              <a:t>TÁC DỤNG CỦA VIỆC HỌC CHÂN CHÍNH.</a:t>
            </a:r>
            <a:endParaRPr sz="2400" b="1"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375368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1"/>
                                        </p:tgtEl>
                                        <p:attrNameLst>
                                          <p:attrName>style.visibility</p:attrName>
                                        </p:attrNameLst>
                                      </p:cBhvr>
                                      <p:to>
                                        <p:strVal val="visible"/>
                                      </p:to>
                                    </p:set>
                                    <p:animEffect transition="in" filter="fade">
                                      <p:cBhvr>
                                        <p:cTn id="7" dur="1000"/>
                                        <p:tgtEl>
                                          <p:spTgt spid="6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3"/>
                                        </p:tgtEl>
                                        <p:attrNameLst>
                                          <p:attrName>style.visibility</p:attrName>
                                        </p:attrNameLst>
                                      </p:cBhvr>
                                      <p:to>
                                        <p:strVal val="visible"/>
                                      </p:to>
                                    </p:set>
                                    <p:animEffect transition="in" filter="fade">
                                      <p:cBhvr>
                                        <p:cTn id="12" dur="1000"/>
                                        <p:tgtEl>
                                          <p:spTgt spid="653"/>
                                        </p:tgtEl>
                                      </p:cBhvr>
                                    </p:animEffect>
                                  </p:childTnLst>
                                </p:cTn>
                              </p:par>
                              <p:par>
                                <p:cTn id="13" presetID="10" presetClass="entr" presetSubtype="0" fill="hold" nodeType="withEffect">
                                  <p:stCondLst>
                                    <p:cond delay="0"/>
                                  </p:stCondLst>
                                  <p:childTnLst>
                                    <p:set>
                                      <p:cBhvr>
                                        <p:cTn id="14" dur="1" fill="hold">
                                          <p:stCondLst>
                                            <p:cond delay="0"/>
                                          </p:stCondLst>
                                        </p:cTn>
                                        <p:tgtEl>
                                          <p:spTgt spid="661"/>
                                        </p:tgtEl>
                                        <p:attrNameLst>
                                          <p:attrName>style.visibility</p:attrName>
                                        </p:attrNameLst>
                                      </p:cBhvr>
                                      <p:to>
                                        <p:strVal val="visible"/>
                                      </p:to>
                                    </p:set>
                                    <p:animEffect transition="in" filter="fade">
                                      <p:cBhvr>
                                        <p:cTn id="15" dur="1000"/>
                                        <p:tgtEl>
                                          <p:spTgt spid="661"/>
                                        </p:tgtEl>
                                      </p:cBhvr>
                                    </p:animEffect>
                                  </p:childTnLst>
                                </p:cTn>
                              </p:par>
                              <p:par>
                                <p:cTn id="16" presetID="10" presetClass="entr" presetSubtype="0" fill="hold" nodeType="withEffect">
                                  <p:stCondLst>
                                    <p:cond delay="0"/>
                                  </p:stCondLst>
                                  <p:childTnLst>
                                    <p:set>
                                      <p:cBhvr>
                                        <p:cTn id="17" dur="1" fill="hold">
                                          <p:stCondLst>
                                            <p:cond delay="0"/>
                                          </p:stCondLst>
                                        </p:cTn>
                                        <p:tgtEl>
                                          <p:spTgt spid="656"/>
                                        </p:tgtEl>
                                        <p:attrNameLst>
                                          <p:attrName>style.visibility</p:attrName>
                                        </p:attrNameLst>
                                      </p:cBhvr>
                                      <p:to>
                                        <p:strVal val="visible"/>
                                      </p:to>
                                    </p:set>
                                    <p:animEffect transition="in" filter="fade">
                                      <p:cBhvr>
                                        <p:cTn id="18" dur="1000"/>
                                        <p:tgtEl>
                                          <p:spTgt spid="656"/>
                                        </p:tgtEl>
                                      </p:cBhvr>
                                    </p:animEffect>
                                  </p:childTnLst>
                                </p:cTn>
                              </p:par>
                              <p:par>
                                <p:cTn id="19" presetID="10" presetClass="entr" presetSubtype="0" fill="hold" nodeType="withEffect">
                                  <p:stCondLst>
                                    <p:cond delay="0"/>
                                  </p:stCondLst>
                                  <p:childTnLst>
                                    <p:set>
                                      <p:cBhvr>
                                        <p:cTn id="20" dur="1" fill="hold">
                                          <p:stCondLst>
                                            <p:cond delay="0"/>
                                          </p:stCondLst>
                                        </p:cTn>
                                        <p:tgtEl>
                                          <p:spTgt spid="660"/>
                                        </p:tgtEl>
                                        <p:attrNameLst>
                                          <p:attrName>style.visibility</p:attrName>
                                        </p:attrNameLst>
                                      </p:cBhvr>
                                      <p:to>
                                        <p:strVal val="visible"/>
                                      </p:to>
                                    </p:set>
                                    <p:animEffect transition="in" filter="fade">
                                      <p:cBhvr>
                                        <p:cTn id="21" dur="1000"/>
                                        <p:tgtEl>
                                          <p:spTgt spid="660"/>
                                        </p:tgtEl>
                                      </p:cBhvr>
                                    </p:animEffect>
                                  </p:childTnLst>
                                </p:cTn>
                              </p:par>
                              <p:par>
                                <p:cTn id="22" presetID="10" presetClass="entr" presetSubtype="0" fill="hold" nodeType="withEffect">
                                  <p:stCondLst>
                                    <p:cond delay="0"/>
                                  </p:stCondLst>
                                  <p:childTnLst>
                                    <p:set>
                                      <p:cBhvr>
                                        <p:cTn id="23" dur="1" fill="hold">
                                          <p:stCondLst>
                                            <p:cond delay="0"/>
                                          </p:stCondLst>
                                        </p:cTn>
                                        <p:tgtEl>
                                          <p:spTgt spid="652"/>
                                        </p:tgtEl>
                                        <p:attrNameLst>
                                          <p:attrName>style.visibility</p:attrName>
                                        </p:attrNameLst>
                                      </p:cBhvr>
                                      <p:to>
                                        <p:strVal val="visible"/>
                                      </p:to>
                                    </p:set>
                                    <p:animEffect transition="in" filter="fade">
                                      <p:cBhvr>
                                        <p:cTn id="24" dur="1000"/>
                                        <p:tgtEl>
                                          <p:spTgt spid="652"/>
                                        </p:tgtEl>
                                      </p:cBhvr>
                                    </p:animEffect>
                                  </p:childTnLst>
                                </p:cTn>
                              </p:par>
                              <p:par>
                                <p:cTn id="25" presetID="10" presetClass="entr" presetSubtype="0" fill="hold" nodeType="withEffect">
                                  <p:stCondLst>
                                    <p:cond delay="0"/>
                                  </p:stCondLst>
                                  <p:childTnLst>
                                    <p:set>
                                      <p:cBhvr>
                                        <p:cTn id="26" dur="1" fill="hold">
                                          <p:stCondLst>
                                            <p:cond delay="0"/>
                                          </p:stCondLst>
                                        </p:cTn>
                                        <p:tgtEl>
                                          <p:spTgt spid="659"/>
                                        </p:tgtEl>
                                        <p:attrNameLst>
                                          <p:attrName>style.visibility</p:attrName>
                                        </p:attrNameLst>
                                      </p:cBhvr>
                                      <p:to>
                                        <p:strVal val="visible"/>
                                      </p:to>
                                    </p:set>
                                    <p:animEffect transition="in" filter="fade">
                                      <p:cBhvr>
                                        <p:cTn id="27" dur="1000"/>
                                        <p:tgtEl>
                                          <p:spTgt spid="659"/>
                                        </p:tgtEl>
                                      </p:cBhvr>
                                    </p:animEffect>
                                  </p:childTnLst>
                                </p:cTn>
                              </p:par>
                              <p:par>
                                <p:cTn id="28" presetID="10" presetClass="entr" presetSubtype="0" fill="hold" nodeType="withEffect">
                                  <p:stCondLst>
                                    <p:cond delay="0"/>
                                  </p:stCondLst>
                                  <p:childTnLst>
                                    <p:set>
                                      <p:cBhvr>
                                        <p:cTn id="29" dur="1" fill="hold">
                                          <p:stCondLst>
                                            <p:cond delay="0"/>
                                          </p:stCondLst>
                                        </p:cTn>
                                        <p:tgtEl>
                                          <p:spTgt spid="654"/>
                                        </p:tgtEl>
                                        <p:attrNameLst>
                                          <p:attrName>style.visibility</p:attrName>
                                        </p:attrNameLst>
                                      </p:cBhvr>
                                      <p:to>
                                        <p:strVal val="visible"/>
                                      </p:to>
                                    </p:set>
                                    <p:animEffect transition="in" filter="fade">
                                      <p:cBhvr>
                                        <p:cTn id="30" dur="1000"/>
                                        <p:tgtEl>
                                          <p:spTgt spid="654"/>
                                        </p:tgtEl>
                                      </p:cBhvr>
                                    </p:animEffect>
                                  </p:childTnLst>
                                </p:cTn>
                              </p:par>
                              <p:par>
                                <p:cTn id="31" presetID="10" presetClass="entr" presetSubtype="0" fill="hold" nodeType="withEffect">
                                  <p:stCondLst>
                                    <p:cond delay="0"/>
                                  </p:stCondLst>
                                  <p:childTnLst>
                                    <p:set>
                                      <p:cBhvr>
                                        <p:cTn id="32" dur="1" fill="hold">
                                          <p:stCondLst>
                                            <p:cond delay="0"/>
                                          </p:stCondLst>
                                        </p:cTn>
                                        <p:tgtEl>
                                          <p:spTgt spid="662"/>
                                        </p:tgtEl>
                                        <p:attrNameLst>
                                          <p:attrName>style.visibility</p:attrName>
                                        </p:attrNameLst>
                                      </p:cBhvr>
                                      <p:to>
                                        <p:strVal val="visible"/>
                                      </p:to>
                                    </p:set>
                                    <p:animEffect transition="in" filter="fade">
                                      <p:cBhvr>
                                        <p:cTn id="33" dur="1000"/>
                                        <p:tgtEl>
                                          <p:spTgt spid="662"/>
                                        </p:tgtEl>
                                      </p:cBhvr>
                                    </p:animEffect>
                                  </p:childTnLst>
                                </p:cTn>
                              </p:par>
                              <p:par>
                                <p:cTn id="34" presetID="10" presetClass="entr" presetSubtype="0" fill="hold" nodeType="withEffect">
                                  <p:stCondLst>
                                    <p:cond delay="0"/>
                                  </p:stCondLst>
                                  <p:childTnLst>
                                    <p:set>
                                      <p:cBhvr>
                                        <p:cTn id="35" dur="1" fill="hold">
                                          <p:stCondLst>
                                            <p:cond delay="0"/>
                                          </p:stCondLst>
                                        </p:cTn>
                                        <p:tgtEl>
                                          <p:spTgt spid="658"/>
                                        </p:tgtEl>
                                        <p:attrNameLst>
                                          <p:attrName>style.visibility</p:attrName>
                                        </p:attrNameLst>
                                      </p:cBhvr>
                                      <p:to>
                                        <p:strVal val="visible"/>
                                      </p:to>
                                    </p:set>
                                    <p:animEffect transition="in" filter="fade">
                                      <p:cBhvr>
                                        <p:cTn id="36" dur="1000"/>
                                        <p:tgtEl>
                                          <p:spTgt spid="658"/>
                                        </p:tgtEl>
                                      </p:cBhvr>
                                    </p:animEffect>
                                  </p:childTnLst>
                                </p:cTn>
                              </p:par>
                              <p:par>
                                <p:cTn id="37" presetID="10" presetClass="entr" presetSubtype="0" fill="hold" nodeType="withEffect">
                                  <p:stCondLst>
                                    <p:cond delay="0"/>
                                  </p:stCondLst>
                                  <p:childTnLst>
                                    <p:set>
                                      <p:cBhvr>
                                        <p:cTn id="38" dur="1" fill="hold">
                                          <p:stCondLst>
                                            <p:cond delay="0"/>
                                          </p:stCondLst>
                                        </p:cTn>
                                        <p:tgtEl>
                                          <p:spTgt spid="655"/>
                                        </p:tgtEl>
                                        <p:attrNameLst>
                                          <p:attrName>style.visibility</p:attrName>
                                        </p:attrNameLst>
                                      </p:cBhvr>
                                      <p:to>
                                        <p:strVal val="visible"/>
                                      </p:to>
                                    </p:set>
                                    <p:animEffect transition="in" filter="fade">
                                      <p:cBhvr>
                                        <p:cTn id="39" dur="1000"/>
                                        <p:tgtEl>
                                          <p:spTgt spid="655"/>
                                        </p:tgtEl>
                                      </p:cBhvr>
                                    </p:animEffect>
                                  </p:childTnLst>
                                </p:cTn>
                              </p:par>
                              <p:par>
                                <p:cTn id="40" presetID="10" presetClass="entr" presetSubtype="0" fill="hold" nodeType="withEffect">
                                  <p:stCondLst>
                                    <p:cond delay="0"/>
                                  </p:stCondLst>
                                  <p:childTnLst>
                                    <p:set>
                                      <p:cBhvr>
                                        <p:cTn id="41" dur="1" fill="hold">
                                          <p:stCondLst>
                                            <p:cond delay="0"/>
                                          </p:stCondLst>
                                        </p:cTn>
                                        <p:tgtEl>
                                          <p:spTgt spid="663"/>
                                        </p:tgtEl>
                                        <p:attrNameLst>
                                          <p:attrName>style.visibility</p:attrName>
                                        </p:attrNameLst>
                                      </p:cBhvr>
                                      <p:to>
                                        <p:strVal val="visible"/>
                                      </p:to>
                                    </p:set>
                                    <p:animEffect transition="in" filter="fade">
                                      <p:cBhvr>
                                        <p:cTn id="42" dur="1000"/>
                                        <p:tgtEl>
                                          <p:spTgt spid="663"/>
                                        </p:tgtEl>
                                      </p:cBhvr>
                                    </p:animEffect>
                                  </p:childTnLst>
                                </p:cTn>
                              </p:par>
                              <p:par>
                                <p:cTn id="43" presetID="10" presetClass="entr" presetSubtype="0" fill="hold" nodeType="withEffect">
                                  <p:stCondLst>
                                    <p:cond delay="0"/>
                                  </p:stCondLst>
                                  <p:childTnLst>
                                    <p:set>
                                      <p:cBhvr>
                                        <p:cTn id="44" dur="1" fill="hold">
                                          <p:stCondLst>
                                            <p:cond delay="0"/>
                                          </p:stCondLst>
                                        </p:cTn>
                                        <p:tgtEl>
                                          <p:spTgt spid="657"/>
                                        </p:tgtEl>
                                        <p:attrNameLst>
                                          <p:attrName>style.visibility</p:attrName>
                                        </p:attrNameLst>
                                      </p:cBhvr>
                                      <p:to>
                                        <p:strVal val="visible"/>
                                      </p:to>
                                    </p:set>
                                    <p:animEffect transition="in" filter="fade">
                                      <p:cBhvr>
                                        <p:cTn id="45" dur="1000"/>
                                        <p:tgtEl>
                                          <p:spTgt spid="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06C6E-DF80-4665-97D2-FA870273E8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36FAE21-A937-4F19-A8F7-F0783EC6A34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5A042C5C-FDAE-4B10-BBEF-11AB8149195E}"/>
              </a:ext>
            </a:extLst>
          </p:cNvPr>
          <p:cNvPicPr>
            <a:picLocks noChangeAspect="1"/>
          </p:cNvPicPr>
          <p:nvPr/>
        </p:nvPicPr>
        <p:blipFill>
          <a:blip r:embed="rId2"/>
          <a:stretch>
            <a:fillRect/>
          </a:stretch>
        </p:blipFill>
        <p:spPr>
          <a:xfrm>
            <a:off x="0" y="34568"/>
            <a:ext cx="12192000" cy="6788871"/>
          </a:xfrm>
          <a:prstGeom prst="rect">
            <a:avLst/>
          </a:prstGeom>
        </p:spPr>
      </p:pic>
      <p:sp>
        <p:nvSpPr>
          <p:cNvPr id="4" name="Rectangle 3">
            <a:extLst>
              <a:ext uri="{FF2B5EF4-FFF2-40B4-BE49-F238E27FC236}">
                <a16:creationId xmlns:a16="http://schemas.microsoft.com/office/drawing/2014/main" xmlns="" id="{BE97C39A-B927-4A21-A80A-266A40FB8C83}"/>
              </a:ext>
            </a:extLst>
          </p:cNvPr>
          <p:cNvSpPr/>
          <p:nvPr/>
        </p:nvSpPr>
        <p:spPr>
          <a:xfrm>
            <a:off x="7535917" y="6169639"/>
            <a:ext cx="4656083" cy="646472"/>
          </a:xfrm>
          <a:prstGeom prst="rect">
            <a:avLst/>
          </a:prstGeom>
          <a:solidFill>
            <a:srgbClr val="03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456C3183-9D2B-40B9-B736-4D0D8AB3B025}"/>
              </a:ext>
            </a:extLst>
          </p:cNvPr>
          <p:cNvSpPr/>
          <p:nvPr/>
        </p:nvSpPr>
        <p:spPr>
          <a:xfrm>
            <a:off x="3090054" y="1944414"/>
            <a:ext cx="8996855" cy="42179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84B417E9-5A35-4384-B005-0BD6F803D5F0}"/>
              </a:ext>
            </a:extLst>
          </p:cNvPr>
          <p:cNvSpPr/>
          <p:nvPr/>
        </p:nvSpPr>
        <p:spPr>
          <a:xfrm>
            <a:off x="105114" y="1937090"/>
            <a:ext cx="7367751" cy="8965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extLst>
              <a:ext uri="{FF2B5EF4-FFF2-40B4-BE49-F238E27FC236}">
                <a16:creationId xmlns:a16="http://schemas.microsoft.com/office/drawing/2014/main" xmlns="" id="{54D5536F-B62C-4D3E-99B4-B693C07AB293}"/>
              </a:ext>
            </a:extLst>
          </p:cNvPr>
          <p:cNvSpPr/>
          <p:nvPr/>
        </p:nvSpPr>
        <p:spPr>
          <a:xfrm rot="5400000">
            <a:off x="9847469" y="3817777"/>
            <a:ext cx="4513823" cy="175263"/>
          </a:xfrm>
          <a:prstGeom prst="rect">
            <a:avLst/>
          </a:prstGeom>
          <a:solidFill>
            <a:srgbClr val="03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xmlns="" id="{7B6AF6C6-21B4-4E89-A0D9-8F6EAD111548}"/>
              </a:ext>
            </a:extLst>
          </p:cNvPr>
          <p:cNvSpPr/>
          <p:nvPr/>
        </p:nvSpPr>
        <p:spPr>
          <a:xfrm rot="5400000">
            <a:off x="-2151808" y="3745315"/>
            <a:ext cx="4513823" cy="140321"/>
          </a:xfrm>
          <a:prstGeom prst="rect">
            <a:avLst/>
          </a:prstGeom>
          <a:solidFill>
            <a:srgbClr val="03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76" y="3105835"/>
            <a:ext cx="11841473" cy="1077218"/>
          </a:xfrm>
          <a:prstGeom prst="rect">
            <a:avLst/>
          </a:prstGeom>
        </p:spPr>
        <p:txBody>
          <a:bodyPr wrap="square">
            <a:spAutoFit/>
          </a:bodyPr>
          <a:lstStyle/>
          <a:p>
            <a:pPr algn="just"/>
            <a:r>
              <a:rPr lang="en-US" sz="3200" b="1" dirty="0" smtClean="0">
                <a:latin typeface="Times New Roman"/>
                <a:ea typeface="Times New Roman"/>
              </a:rPr>
              <a:t>	</a:t>
            </a:r>
            <a:r>
              <a:rPr lang="en-US" sz="3200" b="1" dirty="0" err="1" smtClean="0">
                <a:latin typeface="Times New Roman"/>
                <a:ea typeface="Times New Roman"/>
              </a:rPr>
              <a:t>Viết</a:t>
            </a:r>
            <a:r>
              <a:rPr lang="en-US" sz="3200" b="1" dirty="0" smtClean="0">
                <a:latin typeface="Times New Roman"/>
                <a:ea typeface="Times New Roman"/>
              </a:rPr>
              <a:t> </a:t>
            </a:r>
            <a:r>
              <a:rPr lang="en-US" sz="3200" b="1" dirty="0" err="1">
                <a:latin typeface="Times New Roman"/>
                <a:ea typeface="Times New Roman"/>
              </a:rPr>
              <a:t>đoạn</a:t>
            </a:r>
            <a:r>
              <a:rPr lang="en-US" sz="3200" b="1" dirty="0">
                <a:latin typeface="Times New Roman"/>
                <a:ea typeface="Times New Roman"/>
              </a:rPr>
              <a:t> </a:t>
            </a:r>
            <a:r>
              <a:rPr lang="en-US" sz="3200" b="1" dirty="0" err="1">
                <a:latin typeface="Times New Roman"/>
                <a:ea typeface="Times New Roman"/>
              </a:rPr>
              <a:t>văn</a:t>
            </a:r>
            <a:r>
              <a:rPr lang="en-US" sz="3200" b="1" dirty="0">
                <a:latin typeface="Times New Roman"/>
                <a:ea typeface="Times New Roman"/>
              </a:rPr>
              <a:t> </a:t>
            </a:r>
            <a:r>
              <a:rPr lang="en-US" sz="3200" b="1" dirty="0" err="1">
                <a:latin typeface="Times New Roman"/>
                <a:ea typeface="Times New Roman"/>
              </a:rPr>
              <a:t>ngắn</a:t>
            </a:r>
            <a:r>
              <a:rPr lang="en-US" sz="3200" b="1" dirty="0">
                <a:latin typeface="Times New Roman"/>
                <a:ea typeface="Times New Roman"/>
              </a:rPr>
              <a:t> </a:t>
            </a:r>
            <a:r>
              <a:rPr lang="en-US" sz="3200" b="1" dirty="0" err="1">
                <a:latin typeface="Times New Roman"/>
                <a:ea typeface="Times New Roman"/>
              </a:rPr>
              <a:t>khoảng</a:t>
            </a:r>
            <a:r>
              <a:rPr lang="en-US" sz="3200" b="1" dirty="0">
                <a:latin typeface="Times New Roman"/>
                <a:ea typeface="Times New Roman"/>
              </a:rPr>
              <a:t> 4-5 </a:t>
            </a:r>
            <a:r>
              <a:rPr lang="en-US" sz="3200" b="1" dirty="0" err="1">
                <a:latin typeface="Times New Roman"/>
                <a:ea typeface="Times New Roman"/>
              </a:rPr>
              <a:t>câu</a:t>
            </a:r>
            <a:r>
              <a:rPr lang="en-US" sz="3200" b="1" dirty="0">
                <a:latin typeface="Times New Roman"/>
                <a:ea typeface="Times New Roman"/>
              </a:rPr>
              <a:t> </a:t>
            </a:r>
            <a:r>
              <a:rPr lang="en-US" sz="3200" b="1" dirty="0" err="1">
                <a:latin typeface="Times New Roman"/>
                <a:ea typeface="Times New Roman"/>
              </a:rPr>
              <a:t>trình</a:t>
            </a:r>
            <a:r>
              <a:rPr lang="en-US" sz="3200" b="1" dirty="0">
                <a:latin typeface="Times New Roman"/>
                <a:ea typeface="Times New Roman"/>
              </a:rPr>
              <a:t> </a:t>
            </a:r>
            <a:r>
              <a:rPr lang="en-US" sz="3200" b="1" dirty="0" err="1">
                <a:latin typeface="Times New Roman"/>
                <a:ea typeface="Times New Roman"/>
              </a:rPr>
              <a:t>bày</a:t>
            </a:r>
            <a:r>
              <a:rPr lang="en-US" sz="3200" b="1" dirty="0">
                <a:latin typeface="Times New Roman"/>
                <a:ea typeface="Times New Roman"/>
              </a:rPr>
              <a:t> </a:t>
            </a:r>
            <a:r>
              <a:rPr lang="en-US" sz="3200" b="1" dirty="0" err="1">
                <a:latin typeface="Times New Roman"/>
                <a:ea typeface="Times New Roman"/>
              </a:rPr>
              <a:t>suy</a:t>
            </a:r>
            <a:r>
              <a:rPr lang="en-US" sz="3200" b="1" dirty="0">
                <a:latin typeface="Times New Roman"/>
                <a:ea typeface="Times New Roman"/>
              </a:rPr>
              <a:t> </a:t>
            </a:r>
            <a:r>
              <a:rPr lang="en-US" sz="3200" b="1" dirty="0" err="1">
                <a:latin typeface="Times New Roman"/>
                <a:ea typeface="Times New Roman"/>
              </a:rPr>
              <a:t>nghĩ</a:t>
            </a:r>
            <a:r>
              <a:rPr lang="en-US" sz="3200" b="1" dirty="0">
                <a:latin typeface="Times New Roman"/>
                <a:ea typeface="Times New Roman"/>
              </a:rPr>
              <a:t> </a:t>
            </a:r>
            <a:r>
              <a:rPr lang="en-US" sz="3200" b="1" dirty="0" err="1">
                <a:latin typeface="Times New Roman"/>
                <a:ea typeface="Times New Roman"/>
              </a:rPr>
              <a:t>của</a:t>
            </a:r>
            <a:r>
              <a:rPr lang="en-US" sz="3200" b="1" dirty="0">
                <a:latin typeface="Times New Roman"/>
                <a:ea typeface="Times New Roman"/>
              </a:rPr>
              <a:t> </a:t>
            </a:r>
            <a:r>
              <a:rPr lang="en-US" sz="3200" b="1" dirty="0" err="1">
                <a:latin typeface="Times New Roman"/>
                <a:ea typeface="Times New Roman"/>
              </a:rPr>
              <a:t>em</a:t>
            </a:r>
            <a:r>
              <a:rPr lang="en-US" sz="3200" b="1" dirty="0">
                <a:latin typeface="Times New Roman"/>
                <a:ea typeface="Times New Roman"/>
              </a:rPr>
              <a:t> </a:t>
            </a:r>
            <a:r>
              <a:rPr lang="en-US" sz="3200" b="1" dirty="0" err="1">
                <a:latin typeface="Times New Roman"/>
                <a:ea typeface="Times New Roman"/>
              </a:rPr>
              <a:t>về</a:t>
            </a:r>
            <a:r>
              <a:rPr lang="en-US" sz="3200" b="1" dirty="0">
                <a:latin typeface="Times New Roman"/>
                <a:ea typeface="Times New Roman"/>
              </a:rPr>
              <a:t> </a:t>
            </a:r>
            <a:r>
              <a:rPr lang="en-US" sz="3200" b="1" dirty="0" err="1">
                <a:latin typeface="Times New Roman"/>
                <a:ea typeface="Times New Roman"/>
              </a:rPr>
              <a:t>phương</a:t>
            </a:r>
            <a:r>
              <a:rPr lang="en-US" sz="3200" b="1" dirty="0">
                <a:latin typeface="Times New Roman"/>
                <a:ea typeface="Times New Roman"/>
              </a:rPr>
              <a:t> </a:t>
            </a:r>
            <a:r>
              <a:rPr lang="en-US" sz="3200" b="1" dirty="0" err="1">
                <a:latin typeface="Times New Roman"/>
                <a:ea typeface="Times New Roman"/>
              </a:rPr>
              <a:t>pháp</a:t>
            </a:r>
            <a:r>
              <a:rPr lang="en-US" sz="3200" b="1" dirty="0">
                <a:latin typeface="Times New Roman"/>
                <a:ea typeface="Times New Roman"/>
              </a:rPr>
              <a:t> </a:t>
            </a:r>
            <a:r>
              <a:rPr lang="en-US" sz="3200" b="1" dirty="0" err="1">
                <a:latin typeface="Times New Roman"/>
                <a:ea typeface="Times New Roman"/>
              </a:rPr>
              <a:t>học</a:t>
            </a:r>
            <a:r>
              <a:rPr lang="en-US" sz="3200" b="1" dirty="0">
                <a:latin typeface="Times New Roman"/>
                <a:ea typeface="Times New Roman"/>
              </a:rPr>
              <a:t> </a:t>
            </a:r>
            <a:r>
              <a:rPr lang="en-US" sz="3200" b="1" dirty="0" err="1">
                <a:latin typeface="Times New Roman"/>
                <a:ea typeface="Times New Roman"/>
              </a:rPr>
              <a:t>tập</a:t>
            </a:r>
            <a:r>
              <a:rPr lang="en-US" sz="3200" b="1" dirty="0">
                <a:latin typeface="Times New Roman"/>
                <a:ea typeface="Times New Roman"/>
              </a:rPr>
              <a:t> </a:t>
            </a:r>
            <a:r>
              <a:rPr lang="en-US" sz="3200" b="1" dirty="0" err="1" smtClean="0">
                <a:latin typeface="Times New Roman"/>
                <a:ea typeface="Times New Roman"/>
              </a:rPr>
              <a:t>đúng</a:t>
            </a:r>
            <a:r>
              <a:rPr lang="en-US" sz="3200" b="1" dirty="0" smtClean="0">
                <a:latin typeface="Times New Roman"/>
                <a:ea typeface="Times New Roman"/>
              </a:rPr>
              <a:t>.</a:t>
            </a:r>
            <a:endParaRPr lang="en-US" sz="3200" b="1" dirty="0"/>
          </a:p>
        </p:txBody>
      </p:sp>
    </p:spTree>
    <p:extLst>
      <p:ext uri="{BB962C8B-B14F-4D97-AF65-F5344CB8AC3E}">
        <p14:creationId xmlns:p14="http://schemas.microsoft.com/office/powerpoint/2010/main" val="125292549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346177D-ADC4-4968-B747-5CFCD390B5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ex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5" name="Picture 4" descr="Icon&#10;&#10;Description automatically generated">
            <a:extLst>
              <a:ext uri="{FF2B5EF4-FFF2-40B4-BE49-F238E27FC236}">
                <a16:creationId xmlns:a16="http://schemas.microsoft.com/office/drawing/2014/main" xmlns="" id="{B3793AAA-22F1-4414-AA8E-7EDD9FAABDEE}"/>
              </a:ext>
            </a:extLst>
          </p:cNvPr>
          <p:cNvPicPr>
            <a:picLocks noChangeAspect="1"/>
          </p:cNvPicPr>
          <p:nvPr/>
        </p:nvPicPr>
        <p:blipFill rotWithShape="1">
          <a:blip r:embed="rId4">
            <a:extLst>
              <a:ext uri="{28A0092B-C50C-407E-A947-70E740481C1C}">
                <a14:useLocalDpi xmlns:a14="http://schemas.microsoft.com/office/drawing/2010/main" val="0"/>
              </a:ext>
            </a:extLst>
          </a:blip>
          <a:srcRect l="1971" r="2621"/>
          <a:stretch/>
        </p:blipFill>
        <p:spPr>
          <a:xfrm>
            <a:off x="564250" y="1666730"/>
            <a:ext cx="3756475" cy="4204214"/>
          </a:xfrm>
          <a:prstGeom prst="rect">
            <a:avLst/>
          </a:prstGeom>
        </p:spPr>
      </p:pic>
      <p:sp>
        <p:nvSpPr>
          <p:cNvPr id="2" name="TextBox 1">
            <a:extLst>
              <a:ext uri="{FF2B5EF4-FFF2-40B4-BE49-F238E27FC236}">
                <a16:creationId xmlns:a16="http://schemas.microsoft.com/office/drawing/2014/main" xmlns="" id="{1021BA4B-F661-453C-993E-B009D464B4EE}"/>
              </a:ext>
            </a:extLst>
          </p:cNvPr>
          <p:cNvSpPr txBox="1"/>
          <p:nvPr/>
        </p:nvSpPr>
        <p:spPr>
          <a:xfrm>
            <a:off x="13" y="0"/>
            <a:ext cx="12191999" cy="1191112"/>
          </a:xfrm>
          <a:prstGeom prst="rect">
            <a:avLst/>
          </a:prstGeom>
          <a:solidFill>
            <a:srgbClr val="002060"/>
          </a:solidFill>
        </p:spPr>
        <p:txBody>
          <a:bodyPr vert="horz" lIns="91440" tIns="45720" rIns="91440" bIns="45720" rtlCol="0" anchor="t">
            <a:noAutofit/>
          </a:bodyPr>
          <a:lstStyle/>
          <a:p>
            <a:pPr algn="ctr">
              <a:lnSpc>
                <a:spcPct val="150000"/>
              </a:lnSpc>
              <a:spcBef>
                <a:spcPct val="0"/>
              </a:spcBef>
              <a:spcAft>
                <a:spcPts val="600"/>
              </a:spcAft>
            </a:pPr>
            <a:r>
              <a:rPr lang="vi-VN" sz="2600" b="1" dirty="0">
                <a:solidFill>
                  <a:schemeClr val="bg1"/>
                </a:solidFill>
                <a:latin typeface="UTM Duepuntozero" panose="02040603050506020204" pitchFamily="18" charset="0"/>
              </a:rPr>
              <a:t>G</a:t>
            </a:r>
            <a:r>
              <a:rPr lang="en-US" sz="2600" b="1" dirty="0" err="1">
                <a:solidFill>
                  <a:schemeClr val="bg1"/>
                </a:solidFill>
                <a:latin typeface="UTM Duepuntozero" panose="02040603050506020204" pitchFamily="18" charset="0"/>
              </a:rPr>
              <a:t>ần</a:t>
            </a:r>
            <a:r>
              <a:rPr lang="en-US" sz="2600" b="1" dirty="0">
                <a:solidFill>
                  <a:schemeClr val="bg1"/>
                </a:solidFill>
                <a:latin typeface="UTM Duepuntozero" panose="02040603050506020204" pitchFamily="18" charset="0"/>
              </a:rPr>
              <a:t> gũi nhất trong môi trường học đường hiện nay, cụ thể là trong quá trình học tập của học sinh cũng đang tiếp diễn “lối học hình thức” “lối học cầu danh lợi”. Em </a:t>
            </a:r>
            <a:r>
              <a:rPr lang="vi-VN" sz="2600" b="1" dirty="0">
                <a:solidFill>
                  <a:schemeClr val="bg1"/>
                </a:solidFill>
                <a:latin typeface="UTM Duepuntozero" panose="02040603050506020204" pitchFamily="18" charset="0"/>
              </a:rPr>
              <a:t>hãy:</a:t>
            </a:r>
            <a:endParaRPr lang="en-US" sz="2600" b="1" dirty="0">
              <a:solidFill>
                <a:schemeClr val="bg1"/>
              </a:solidFill>
              <a:latin typeface="UTM Duepuntozero" panose="02040603050506020204" pitchFamily="18" charset="0"/>
            </a:endParaRPr>
          </a:p>
        </p:txBody>
      </p:sp>
      <p:sp>
        <p:nvSpPr>
          <p:cNvPr id="12" name="Rectangle 11">
            <a:extLst>
              <a:ext uri="{FF2B5EF4-FFF2-40B4-BE49-F238E27FC236}">
                <a16:creationId xmlns:a16="http://schemas.microsoft.com/office/drawing/2014/main" xmlns="" id="{0844A943-BF79-4FEA-ABB1-3BD54D2366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817"/>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437CC72-F4A8-4DC3-AFAB-D22C482C81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11" y="6400799"/>
            <a:ext cx="8153399"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224E404-F77B-4FCC-AF9D-F3718F380990}"/>
              </a:ext>
            </a:extLst>
          </p:cNvPr>
          <p:cNvSpPr txBox="1"/>
          <p:nvPr/>
        </p:nvSpPr>
        <p:spPr>
          <a:xfrm>
            <a:off x="3551593" y="2016508"/>
            <a:ext cx="8358295" cy="954107"/>
          </a:xfrm>
          <a:prstGeom prst="rect">
            <a:avLst/>
          </a:prstGeom>
          <a:solidFill>
            <a:schemeClr val="accent2">
              <a:lumMod val="20000"/>
              <a:lumOff val="80000"/>
            </a:schemeClr>
          </a:solidFill>
        </p:spPr>
        <p:txBody>
          <a:bodyPr wrap="square">
            <a:spAutoFit/>
          </a:bodyPr>
          <a:lstStyle/>
          <a:p>
            <a:r>
              <a:rPr lang="en-US" sz="2800" b="1" dirty="0" smtClean="0">
                <a:solidFill>
                  <a:srgbClr val="FF0000"/>
                </a:solidFill>
                <a:latin typeface="UTM Duepuntozero" panose="02040603050506020204" pitchFamily="18" charset="0"/>
              </a:rPr>
              <a:t>	</a:t>
            </a:r>
            <a:r>
              <a:rPr lang="vi-VN" sz="2800" b="1" dirty="0" smtClean="0">
                <a:solidFill>
                  <a:srgbClr val="FF0000"/>
                </a:solidFill>
                <a:latin typeface="UTM Duepuntozero" panose="02040603050506020204" pitchFamily="18" charset="0"/>
              </a:rPr>
              <a:t>Những</a:t>
            </a:r>
            <a:r>
              <a:rPr lang="en-US" sz="2800" b="1" dirty="0" smtClean="0">
                <a:solidFill>
                  <a:srgbClr val="FF0000"/>
                </a:solidFill>
                <a:latin typeface="UTM Duepuntozero" panose="02040603050506020204" pitchFamily="18" charset="0"/>
              </a:rPr>
              <a:t> </a:t>
            </a:r>
            <a:r>
              <a:rPr lang="en-US" sz="2800" b="1" dirty="0">
                <a:solidFill>
                  <a:srgbClr val="FF0000"/>
                </a:solidFill>
                <a:latin typeface="UTM Duepuntozero" panose="02040603050506020204" pitchFamily="18" charset="0"/>
              </a:rPr>
              <a:t>biểu hiện</a:t>
            </a:r>
            <a:r>
              <a:rPr lang="vi-VN" sz="2800" b="1" dirty="0">
                <a:solidFill>
                  <a:srgbClr val="FF0000"/>
                </a:solidFill>
                <a:latin typeface="UTM Duepuntozero" panose="02040603050506020204" pitchFamily="18" charset="0"/>
              </a:rPr>
              <a:t> </a:t>
            </a:r>
            <a:r>
              <a:rPr lang="vi-VN" sz="2800" b="1" dirty="0">
                <a:latin typeface="UTM Duepuntozero" panose="02040603050506020204" pitchFamily="18" charset="0"/>
              </a:rPr>
              <a:t>của “lối học hình thức” “lối học cầu danh lợi” trong phạm vi học tập của học sinh.</a:t>
            </a:r>
            <a:endParaRPr lang="en-US" sz="2800" b="1" dirty="0"/>
          </a:p>
        </p:txBody>
      </p:sp>
      <p:sp>
        <p:nvSpPr>
          <p:cNvPr id="13" name="TextBox 12">
            <a:extLst>
              <a:ext uri="{FF2B5EF4-FFF2-40B4-BE49-F238E27FC236}">
                <a16:creationId xmlns:a16="http://schemas.microsoft.com/office/drawing/2014/main" xmlns="" id="{8FA06E80-724D-4932-AFC3-80F12FD9097B}"/>
              </a:ext>
            </a:extLst>
          </p:cNvPr>
          <p:cNvSpPr txBox="1"/>
          <p:nvPr/>
        </p:nvSpPr>
        <p:spPr>
          <a:xfrm>
            <a:off x="3551593" y="3141299"/>
            <a:ext cx="8358295" cy="954107"/>
          </a:xfrm>
          <a:prstGeom prst="rect">
            <a:avLst/>
          </a:prstGeom>
          <a:solidFill>
            <a:schemeClr val="accent2">
              <a:lumMod val="20000"/>
              <a:lumOff val="80000"/>
            </a:schemeClr>
          </a:solidFill>
        </p:spPr>
        <p:txBody>
          <a:bodyPr wrap="square">
            <a:spAutoFit/>
          </a:bodyPr>
          <a:lstStyle/>
          <a:p>
            <a:pPr lvl="0"/>
            <a:r>
              <a:rPr lang="en-US" sz="2800" b="1" dirty="0" smtClean="0">
                <a:solidFill>
                  <a:srgbClr val="FF0000"/>
                </a:solidFill>
                <a:latin typeface="UTM Duepuntozero" panose="02040603050506020204" pitchFamily="18" charset="0"/>
              </a:rPr>
              <a:t>	</a:t>
            </a:r>
            <a:r>
              <a:rPr lang="vi-VN" sz="2800" b="1" dirty="0" smtClean="0">
                <a:solidFill>
                  <a:srgbClr val="FF0000"/>
                </a:solidFill>
                <a:latin typeface="UTM Duepuntozero" panose="02040603050506020204" pitchFamily="18" charset="0"/>
              </a:rPr>
              <a:t>Đề xuất giải pháp </a:t>
            </a:r>
            <a:r>
              <a:rPr lang="en-US" sz="2800" b="1" dirty="0" err="1" smtClean="0">
                <a:solidFill>
                  <a:prstClr val="black"/>
                </a:solidFill>
                <a:latin typeface="Times New Roman"/>
                <a:ea typeface="Times New Roman"/>
                <a:cs typeface="Times New Roman"/>
              </a:rPr>
              <a:t>trước</a:t>
            </a:r>
            <a:r>
              <a:rPr lang="en-US" sz="2800" b="1" dirty="0" smtClean="0">
                <a:solidFill>
                  <a:prstClr val="black"/>
                </a:solidFill>
                <a:latin typeface="Times New Roman"/>
                <a:ea typeface="Times New Roman"/>
                <a:cs typeface="Times New Roman"/>
              </a:rPr>
              <a:t> </a:t>
            </a:r>
            <a:r>
              <a:rPr lang="en-US" sz="2800" b="1" dirty="0" err="1">
                <a:solidFill>
                  <a:prstClr val="black"/>
                </a:solidFill>
                <a:latin typeface="Times New Roman"/>
                <a:ea typeface="Times New Roman"/>
                <a:cs typeface="Times New Roman"/>
              </a:rPr>
              <a:t>thực</a:t>
            </a:r>
            <a:r>
              <a:rPr lang="en-US" sz="2800" b="1" dirty="0">
                <a:solidFill>
                  <a:prstClr val="black"/>
                </a:solidFill>
                <a:latin typeface="Times New Roman"/>
                <a:ea typeface="Times New Roman"/>
                <a:cs typeface="Times New Roman"/>
              </a:rPr>
              <a:t> </a:t>
            </a:r>
            <a:r>
              <a:rPr lang="en-US" sz="2800" b="1" dirty="0" err="1">
                <a:solidFill>
                  <a:prstClr val="black"/>
                </a:solidFill>
                <a:latin typeface="Times New Roman"/>
                <a:ea typeface="Times New Roman"/>
                <a:cs typeface="Times New Roman"/>
              </a:rPr>
              <a:t>trạng</a:t>
            </a:r>
            <a:r>
              <a:rPr lang="en-US" sz="2800" b="1" dirty="0">
                <a:solidFill>
                  <a:prstClr val="black"/>
                </a:solidFill>
                <a:latin typeface="Times New Roman"/>
                <a:ea typeface="Times New Roman"/>
                <a:cs typeface="Times New Roman"/>
              </a:rPr>
              <a:t> </a:t>
            </a:r>
            <a:r>
              <a:rPr lang="en-US" sz="2800" b="1" dirty="0" err="1">
                <a:solidFill>
                  <a:prstClr val="black"/>
                </a:solidFill>
                <a:latin typeface="Times New Roman"/>
                <a:ea typeface="Times New Roman"/>
                <a:cs typeface="Times New Roman"/>
              </a:rPr>
              <a:t>đó</a:t>
            </a:r>
            <a:r>
              <a:rPr lang="en-US" sz="2800" b="1" dirty="0">
                <a:solidFill>
                  <a:prstClr val="black"/>
                </a:solidFill>
                <a:latin typeface="Times New Roman"/>
                <a:ea typeface="Times New Roman"/>
                <a:cs typeface="Times New Roman"/>
              </a:rPr>
              <a:t>. </a:t>
            </a:r>
            <a:endParaRPr lang="en-US" sz="2800" b="1" dirty="0">
              <a:solidFill>
                <a:prstClr val="black"/>
              </a:solidFill>
              <a:latin typeface=".VnTime"/>
              <a:ea typeface="Times New Roman"/>
              <a:cs typeface="Times New Roman"/>
            </a:endParaRPr>
          </a:p>
          <a:p>
            <a:pPr marL="457200" indent="-457200">
              <a:buFont typeface="Wingdings" panose="05000000000000000000" pitchFamily="2" charset="2"/>
              <a:buChar char="v"/>
            </a:pPr>
            <a:endParaRPr lang="en-US" sz="2800" b="1" dirty="0"/>
          </a:p>
        </p:txBody>
      </p:sp>
      <p:sp>
        <p:nvSpPr>
          <p:cNvPr id="7" name="TextBox 6">
            <a:extLst>
              <a:ext uri="{FF2B5EF4-FFF2-40B4-BE49-F238E27FC236}">
                <a16:creationId xmlns:a16="http://schemas.microsoft.com/office/drawing/2014/main" xmlns="" id="{48174955-37E6-4090-8CC7-59893CBC2874}"/>
              </a:ext>
            </a:extLst>
          </p:cNvPr>
          <p:cNvSpPr txBox="1"/>
          <p:nvPr/>
        </p:nvSpPr>
        <p:spPr>
          <a:xfrm>
            <a:off x="5700787" y="1343565"/>
            <a:ext cx="3279913" cy="646331"/>
          </a:xfrm>
          <a:prstGeom prst="rect">
            <a:avLst/>
          </a:prstGeom>
          <a:noFill/>
        </p:spPr>
        <p:txBody>
          <a:bodyPr wrap="square" rtlCol="0">
            <a:spAutoFit/>
          </a:bodyPr>
          <a:lstStyle/>
          <a:p>
            <a:r>
              <a:rPr lang="vi-VN" sz="3600" b="1" dirty="0">
                <a:solidFill>
                  <a:srgbClr val="FF0000"/>
                </a:solidFill>
                <a:latin typeface="UTM Duepuntozero" panose="02040603050506020204" pitchFamily="18" charset="0"/>
              </a:rPr>
              <a:t>Viết ra giấy note</a:t>
            </a:r>
            <a:endParaRPr lang="en-US" sz="3600" b="1" dirty="0">
              <a:solidFill>
                <a:srgbClr val="FF0000"/>
              </a:solidFill>
              <a:latin typeface="UTM Duepuntozero" panose="02040603050506020204" pitchFamily="18" charset="0"/>
            </a:endParaRPr>
          </a:p>
        </p:txBody>
      </p:sp>
      <p:pic>
        <p:nvPicPr>
          <p:cNvPr id="8" name="Picture 7">
            <a:extLst>
              <a:ext uri="{FF2B5EF4-FFF2-40B4-BE49-F238E27FC236}">
                <a16:creationId xmlns:a16="http://schemas.microsoft.com/office/drawing/2014/main" xmlns="" id="{344B18B9-2D1D-4971-AF21-FE4E09B7D43A}"/>
              </a:ext>
            </a:extLst>
          </p:cNvPr>
          <p:cNvPicPr>
            <a:picLocks noChangeAspect="1"/>
          </p:cNvPicPr>
          <p:nvPr/>
        </p:nvPicPr>
        <p:blipFill>
          <a:blip r:embed="rId5"/>
          <a:stretch>
            <a:fillRect/>
          </a:stretch>
        </p:blipFill>
        <p:spPr>
          <a:xfrm>
            <a:off x="4320725" y="4095422"/>
            <a:ext cx="2822683" cy="2260395"/>
          </a:xfrm>
          <a:prstGeom prst="rect">
            <a:avLst/>
          </a:prstGeom>
        </p:spPr>
      </p:pic>
    </p:spTree>
    <p:controls>
      <mc:AlternateContent xmlns:mc="http://schemas.openxmlformats.org/markup-compatibility/2006">
        <mc:Choice xmlns:v="urn:schemas-microsoft-com:vml" Requires="v">
          <p:control spid="2059" name="WindowsMediaPlayer1" r:id="rId2" imgW="1790476" imgH="1571844"/>
        </mc:Choice>
        <mc:Fallback>
          <p:control name="WindowsMediaPlayer1" r:id="rId2" imgW="1790476" imgH="1571844">
            <p:pic>
              <p:nvPicPr>
                <p:cNvPr id="0" name="WindowsMediaPlayer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9413875" y="4570413"/>
                  <a:ext cx="1790700" cy="15684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2451967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2A03B2E-0416-430A-B0B1-A94561817952}"/>
              </a:ext>
            </a:extLst>
          </p:cNvPr>
          <p:cNvSpPr txBox="1"/>
          <p:nvPr/>
        </p:nvSpPr>
        <p:spPr>
          <a:xfrm>
            <a:off x="3985593" y="0"/>
            <a:ext cx="3617843" cy="923330"/>
          </a:xfrm>
          <a:prstGeom prst="rect">
            <a:avLst/>
          </a:prstGeom>
          <a:solidFill>
            <a:schemeClr val="accent1">
              <a:lumMod val="50000"/>
            </a:schemeClr>
          </a:solidFill>
        </p:spPr>
        <p:txBody>
          <a:bodyPr wrap="square" rtlCol="0">
            <a:spAutoFit/>
          </a:bodyPr>
          <a:lstStyle/>
          <a:p>
            <a:r>
              <a:rPr lang="vi-VN" sz="5400" dirty="0">
                <a:solidFill>
                  <a:prstClr val="white"/>
                </a:solidFill>
              </a:rPr>
              <a:t>GIẢI PHÁP</a:t>
            </a:r>
            <a:endParaRPr lang="en-US" sz="5400" dirty="0">
              <a:solidFill>
                <a:prstClr val="white"/>
              </a:solidFill>
            </a:endParaRPr>
          </a:p>
        </p:txBody>
      </p:sp>
      <p:sp>
        <p:nvSpPr>
          <p:cNvPr id="3" name="TextBox 2">
            <a:extLst>
              <a:ext uri="{FF2B5EF4-FFF2-40B4-BE49-F238E27FC236}">
                <a16:creationId xmlns:a16="http://schemas.microsoft.com/office/drawing/2014/main" xmlns="" id="{F4B735C5-023C-4448-91C5-D0FB0F149F05}"/>
              </a:ext>
            </a:extLst>
          </p:cNvPr>
          <p:cNvSpPr txBox="1"/>
          <p:nvPr/>
        </p:nvSpPr>
        <p:spPr>
          <a:xfrm>
            <a:off x="0" y="6673334"/>
            <a:ext cx="12192000" cy="184666"/>
          </a:xfrm>
          <a:prstGeom prst="rect">
            <a:avLst/>
          </a:prstGeom>
          <a:solidFill>
            <a:schemeClr val="accent1">
              <a:lumMod val="50000"/>
            </a:schemeClr>
          </a:solidFill>
        </p:spPr>
        <p:txBody>
          <a:bodyPr wrap="square" rtlCol="0">
            <a:spAutoFit/>
          </a:bodyPr>
          <a:lstStyle/>
          <a:p>
            <a:endParaRPr lang="en-US" sz="600" dirty="0">
              <a:solidFill>
                <a:prstClr val="white"/>
              </a:solidFill>
            </a:endParaRPr>
          </a:p>
        </p:txBody>
      </p:sp>
      <p:sp>
        <p:nvSpPr>
          <p:cNvPr id="6" name="Rectangle: Rounded Corners 5">
            <a:extLst>
              <a:ext uri="{FF2B5EF4-FFF2-40B4-BE49-F238E27FC236}">
                <a16:creationId xmlns:a16="http://schemas.microsoft.com/office/drawing/2014/main" xmlns="" id="{7069507B-596E-43EB-A0D3-C6B44F477CDD}"/>
              </a:ext>
            </a:extLst>
          </p:cNvPr>
          <p:cNvSpPr/>
          <p:nvPr/>
        </p:nvSpPr>
        <p:spPr>
          <a:xfrm>
            <a:off x="271685" y="1547986"/>
            <a:ext cx="2315817" cy="78519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rPr>
              <a:t>Bản thân</a:t>
            </a:r>
            <a:endParaRPr lang="en-US" sz="2800" dirty="0">
              <a:solidFill>
                <a:prstClr val="white"/>
              </a:solidFill>
            </a:endParaRPr>
          </a:p>
        </p:txBody>
      </p:sp>
      <p:sp>
        <p:nvSpPr>
          <p:cNvPr id="7" name="Rectangle: Rounded Corners 6">
            <a:extLst>
              <a:ext uri="{FF2B5EF4-FFF2-40B4-BE49-F238E27FC236}">
                <a16:creationId xmlns:a16="http://schemas.microsoft.com/office/drawing/2014/main" xmlns="" id="{95A817EC-E519-41F8-AD7E-65A5BC8233C2}"/>
              </a:ext>
            </a:extLst>
          </p:cNvPr>
          <p:cNvSpPr/>
          <p:nvPr/>
        </p:nvSpPr>
        <p:spPr>
          <a:xfrm>
            <a:off x="245177" y="4413423"/>
            <a:ext cx="2315817" cy="78519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rPr>
              <a:t>Nhà trường</a:t>
            </a:r>
            <a:endParaRPr lang="en-US" sz="2800" dirty="0">
              <a:solidFill>
                <a:prstClr val="white"/>
              </a:solidFill>
            </a:endParaRPr>
          </a:p>
        </p:txBody>
      </p:sp>
      <p:sp>
        <p:nvSpPr>
          <p:cNvPr id="8" name="Rectangle: Rounded Corners 7">
            <a:extLst>
              <a:ext uri="{FF2B5EF4-FFF2-40B4-BE49-F238E27FC236}">
                <a16:creationId xmlns:a16="http://schemas.microsoft.com/office/drawing/2014/main" xmlns="" id="{636A0E74-A4AB-4E1D-A89E-EFA8C82EAE55}"/>
              </a:ext>
            </a:extLst>
          </p:cNvPr>
          <p:cNvSpPr/>
          <p:nvPr/>
        </p:nvSpPr>
        <p:spPr>
          <a:xfrm>
            <a:off x="271684" y="2938687"/>
            <a:ext cx="2315817" cy="78519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rPr>
              <a:t>Gia đình</a:t>
            </a:r>
            <a:endParaRPr lang="en-US" sz="2800" dirty="0">
              <a:solidFill>
                <a:prstClr val="white"/>
              </a:solidFill>
            </a:endParaRPr>
          </a:p>
        </p:txBody>
      </p:sp>
      <p:sp>
        <p:nvSpPr>
          <p:cNvPr id="10" name="TextBox 9">
            <a:extLst>
              <a:ext uri="{FF2B5EF4-FFF2-40B4-BE49-F238E27FC236}">
                <a16:creationId xmlns:a16="http://schemas.microsoft.com/office/drawing/2014/main" xmlns="" id="{D791420D-635D-48B3-9F3F-E1E364097F93}"/>
              </a:ext>
            </a:extLst>
          </p:cNvPr>
          <p:cNvSpPr txBox="1"/>
          <p:nvPr/>
        </p:nvSpPr>
        <p:spPr>
          <a:xfrm>
            <a:off x="3035173" y="1536303"/>
            <a:ext cx="8616815" cy="861774"/>
          </a:xfrm>
          <a:prstGeom prst="rect">
            <a:avLst/>
          </a:prstGeom>
          <a:noFill/>
        </p:spPr>
        <p:txBody>
          <a:bodyPr wrap="square">
            <a:spAutoFit/>
          </a:bodyPr>
          <a:lstStyle/>
          <a:p>
            <a:r>
              <a:rPr lang="vi-VN" sz="2500" dirty="0">
                <a:solidFill>
                  <a:prstClr val="black"/>
                </a:solidFill>
              </a:rPr>
              <a:t>Cần có tinh thần tự giác trong học tập, tìm tòi học hỏi, hạn chế tối đa những hành vi không tốt trong học tập và thi cử.</a:t>
            </a:r>
          </a:p>
        </p:txBody>
      </p:sp>
      <p:sp>
        <p:nvSpPr>
          <p:cNvPr id="12" name="TextBox 11">
            <a:extLst>
              <a:ext uri="{FF2B5EF4-FFF2-40B4-BE49-F238E27FC236}">
                <a16:creationId xmlns:a16="http://schemas.microsoft.com/office/drawing/2014/main" xmlns="" id="{F7FD7F02-90B3-4A40-9FC6-2513D552012B}"/>
              </a:ext>
            </a:extLst>
          </p:cNvPr>
          <p:cNvSpPr txBox="1"/>
          <p:nvPr/>
        </p:nvSpPr>
        <p:spPr>
          <a:xfrm>
            <a:off x="3035172" y="2942789"/>
            <a:ext cx="7357441" cy="861774"/>
          </a:xfrm>
          <a:prstGeom prst="rect">
            <a:avLst/>
          </a:prstGeom>
          <a:noFill/>
        </p:spPr>
        <p:txBody>
          <a:bodyPr wrap="square">
            <a:spAutoFit/>
          </a:bodyPr>
          <a:lstStyle/>
          <a:p>
            <a:r>
              <a:rPr lang="vi-VN" sz="2500" dirty="0">
                <a:solidFill>
                  <a:prstClr val="black"/>
                </a:solidFill>
              </a:rPr>
              <a:t>Gia đình cần quan tâm và không quá áp đặt thành tích cho con</a:t>
            </a:r>
            <a:endParaRPr lang="en-US" sz="2500" dirty="0">
              <a:solidFill>
                <a:prstClr val="black"/>
              </a:solidFill>
            </a:endParaRPr>
          </a:p>
        </p:txBody>
      </p:sp>
      <p:sp>
        <p:nvSpPr>
          <p:cNvPr id="13" name="TextBox 12">
            <a:extLst>
              <a:ext uri="{FF2B5EF4-FFF2-40B4-BE49-F238E27FC236}">
                <a16:creationId xmlns:a16="http://schemas.microsoft.com/office/drawing/2014/main" xmlns="" id="{D101BE42-C78C-494A-93C0-609717488F4F}"/>
              </a:ext>
            </a:extLst>
          </p:cNvPr>
          <p:cNvSpPr txBox="1"/>
          <p:nvPr/>
        </p:nvSpPr>
        <p:spPr>
          <a:xfrm>
            <a:off x="3035160" y="4338547"/>
            <a:ext cx="8911675" cy="1246495"/>
          </a:xfrm>
          <a:prstGeom prst="rect">
            <a:avLst/>
          </a:prstGeom>
          <a:noFill/>
        </p:spPr>
        <p:txBody>
          <a:bodyPr wrap="square">
            <a:spAutoFit/>
          </a:bodyPr>
          <a:lstStyle/>
          <a:p>
            <a:r>
              <a:rPr lang="vi-VN" sz="2500" dirty="0">
                <a:solidFill>
                  <a:prstClr val="black"/>
                </a:solidFill>
              </a:rPr>
              <a:t>Thầy cô quan tâm, động viên theo sát tình hình học tập và đồng thời có những biện pháp nghiêm khắc đối với những trường hợp đối phó trong học tập của học sinh.</a:t>
            </a:r>
            <a:endParaRPr lang="en-US" sz="2500" dirty="0">
              <a:solidFill>
                <a:prstClr val="black"/>
              </a:solidFill>
            </a:endParaRPr>
          </a:p>
        </p:txBody>
      </p:sp>
    </p:spTree>
    <p:extLst>
      <p:ext uri="{BB962C8B-B14F-4D97-AF65-F5344CB8AC3E}">
        <p14:creationId xmlns:p14="http://schemas.microsoft.com/office/powerpoint/2010/main" val="763448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0"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6D295BC-C956-4D2F-91C5-25E361A406B6}"/>
              </a:ext>
            </a:extLst>
          </p:cNvPr>
          <p:cNvSpPr/>
          <p:nvPr/>
        </p:nvSpPr>
        <p:spPr>
          <a:xfrm>
            <a:off x="4636614" y="1827526"/>
            <a:ext cx="2315817" cy="78519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rPr>
              <a:t>Bản thân</a:t>
            </a:r>
            <a:endParaRPr lang="en-US" sz="2800" dirty="0">
              <a:solidFill>
                <a:prstClr val="white"/>
              </a:solidFill>
            </a:endParaRPr>
          </a:p>
        </p:txBody>
      </p:sp>
      <p:sp>
        <p:nvSpPr>
          <p:cNvPr id="3" name="TextBox 2">
            <a:extLst>
              <a:ext uri="{FF2B5EF4-FFF2-40B4-BE49-F238E27FC236}">
                <a16:creationId xmlns:a16="http://schemas.microsoft.com/office/drawing/2014/main" xmlns="" id="{25A4AB81-DDF4-4E32-BA38-5869A64CD95D}"/>
              </a:ext>
            </a:extLst>
          </p:cNvPr>
          <p:cNvSpPr txBox="1"/>
          <p:nvPr/>
        </p:nvSpPr>
        <p:spPr>
          <a:xfrm>
            <a:off x="1" y="0"/>
            <a:ext cx="3617843" cy="923330"/>
          </a:xfrm>
          <a:prstGeom prst="rect">
            <a:avLst/>
          </a:prstGeom>
          <a:solidFill>
            <a:schemeClr val="accent1">
              <a:lumMod val="50000"/>
            </a:schemeClr>
          </a:solidFill>
        </p:spPr>
        <p:txBody>
          <a:bodyPr wrap="square" rtlCol="0">
            <a:spAutoFit/>
          </a:bodyPr>
          <a:lstStyle/>
          <a:p>
            <a:r>
              <a:rPr lang="vi-VN" sz="5400" dirty="0">
                <a:solidFill>
                  <a:prstClr val="white"/>
                </a:solidFill>
              </a:rPr>
              <a:t>GIẢI PHÁP</a:t>
            </a:r>
            <a:endParaRPr lang="en-US" sz="5400" dirty="0">
              <a:solidFill>
                <a:prstClr val="white"/>
              </a:solidFill>
            </a:endParaRPr>
          </a:p>
        </p:txBody>
      </p:sp>
      <p:sp>
        <p:nvSpPr>
          <p:cNvPr id="4" name="TextBox 3">
            <a:extLst>
              <a:ext uri="{FF2B5EF4-FFF2-40B4-BE49-F238E27FC236}">
                <a16:creationId xmlns:a16="http://schemas.microsoft.com/office/drawing/2014/main" xmlns="" id="{61B6E1F8-059B-46E2-9083-A6828D68A043}"/>
              </a:ext>
            </a:extLst>
          </p:cNvPr>
          <p:cNvSpPr txBox="1"/>
          <p:nvPr/>
        </p:nvSpPr>
        <p:spPr>
          <a:xfrm>
            <a:off x="3381801" y="1090232"/>
            <a:ext cx="5428423" cy="584775"/>
          </a:xfrm>
          <a:prstGeom prst="rect">
            <a:avLst/>
          </a:prstGeom>
          <a:noFill/>
        </p:spPr>
        <p:txBody>
          <a:bodyPr wrap="square" rtlCol="0">
            <a:spAutoFit/>
          </a:bodyPr>
          <a:lstStyle/>
          <a:p>
            <a:r>
              <a:rPr lang="vi-VN" sz="3200" b="1" u="sng" dirty="0">
                <a:solidFill>
                  <a:prstClr val="black"/>
                </a:solidFill>
              </a:rPr>
              <a:t>ĐIỀU QUAN TRỌNG NHẤT</a:t>
            </a:r>
            <a:endParaRPr lang="en-US" sz="3200" b="1" u="sng" dirty="0">
              <a:solidFill>
                <a:prstClr val="black"/>
              </a:solidFill>
            </a:endParaRPr>
          </a:p>
        </p:txBody>
      </p:sp>
      <p:pic>
        <p:nvPicPr>
          <p:cNvPr id="1026" name="Picture 2" descr="Đặt mục tiêu để việc học có hiệu quả cao">
            <a:extLst>
              <a:ext uri="{FF2B5EF4-FFF2-40B4-BE49-F238E27FC236}">
                <a16:creationId xmlns:a16="http://schemas.microsoft.com/office/drawing/2014/main" xmlns="" id="{E01C9A18-4D88-4B14-9D64-D544FAC19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143" y="3812103"/>
            <a:ext cx="4567860" cy="3045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7C8DD4A-1E72-4199-B8C6-AB279A0A8703}"/>
              </a:ext>
            </a:extLst>
          </p:cNvPr>
          <p:cNvSpPr txBox="1"/>
          <p:nvPr/>
        </p:nvSpPr>
        <p:spPr>
          <a:xfrm>
            <a:off x="2579605" y="2765226"/>
            <a:ext cx="7156175" cy="954107"/>
          </a:xfrm>
          <a:prstGeom prst="rect">
            <a:avLst/>
          </a:prstGeom>
          <a:noFill/>
        </p:spPr>
        <p:txBody>
          <a:bodyPr wrap="square" rtlCol="0">
            <a:spAutoFit/>
          </a:bodyPr>
          <a:lstStyle/>
          <a:p>
            <a:pPr algn="ctr"/>
            <a:r>
              <a:rPr lang="vi-VN" sz="2800" b="1" dirty="0">
                <a:solidFill>
                  <a:srgbClr val="002060"/>
                </a:solidFill>
              </a:rPr>
              <a:t>Xác định </a:t>
            </a:r>
            <a:r>
              <a:rPr lang="vi-VN" sz="2800" b="1" dirty="0">
                <a:solidFill>
                  <a:srgbClr val="FF0000"/>
                </a:solidFill>
              </a:rPr>
              <a:t>MỤC TIÊU </a:t>
            </a:r>
            <a:r>
              <a:rPr lang="vi-VN" sz="2800" b="1" dirty="0">
                <a:solidFill>
                  <a:srgbClr val="002060"/>
                </a:solidFill>
              </a:rPr>
              <a:t>trong học tập là điều CẦN THIẾT và QUAN TRỌNG</a:t>
            </a:r>
            <a:endParaRPr lang="en-US" sz="2800" b="1" dirty="0">
              <a:solidFill>
                <a:srgbClr val="002060"/>
              </a:solidFill>
            </a:endParaRPr>
          </a:p>
        </p:txBody>
      </p:sp>
      <p:pic>
        <p:nvPicPr>
          <p:cNvPr id="1028" name="Picture 4" descr="Bí quyết để trở thành học sinh xuất sắc">
            <a:extLst>
              <a:ext uri="{FF2B5EF4-FFF2-40B4-BE49-F238E27FC236}">
                <a16:creationId xmlns:a16="http://schemas.microsoft.com/office/drawing/2014/main" xmlns="" id="{CAD17C89-497C-4F5B-83F5-84EA060D7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51" y="3871844"/>
            <a:ext cx="4880892" cy="29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046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34"/>
          <p:cNvSpPr txBox="1">
            <a:spLocks noGrp="1"/>
          </p:cNvSpPr>
          <p:nvPr>
            <p:ph type="title"/>
          </p:nvPr>
        </p:nvSpPr>
        <p:spPr>
          <a:xfrm>
            <a:off x="788897" y="609600"/>
            <a:ext cx="10614211" cy="838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00"/>
              </a:buClr>
              <a:buSzPts val="3600"/>
              <a:buFont typeface="Times New Roman"/>
              <a:buNone/>
            </a:pPr>
            <a:r>
              <a:rPr lang="en-US" sz="3600" b="1" dirty="0">
                <a:solidFill>
                  <a:srgbClr val="FFFF00"/>
                </a:solidFill>
                <a:latin typeface="Times New Roman"/>
                <a:ea typeface="Times New Roman"/>
                <a:cs typeface="Times New Roman"/>
                <a:sym typeface="Times New Roman"/>
              </a:rPr>
              <a:t>HƯỚNG DẪN </a:t>
            </a:r>
            <a:r>
              <a:rPr lang="en-US" sz="3600" b="1" dirty="0" smtClean="0">
                <a:solidFill>
                  <a:srgbClr val="FFFF00"/>
                </a:solidFill>
                <a:latin typeface="Times New Roman"/>
                <a:ea typeface="Times New Roman"/>
                <a:cs typeface="Times New Roman"/>
                <a:sym typeface="Times New Roman"/>
              </a:rPr>
              <a:t>VỀ NHÀ </a:t>
            </a:r>
            <a:endParaRPr dirty="0"/>
          </a:p>
        </p:txBody>
      </p:sp>
      <p:sp>
        <p:nvSpPr>
          <p:cNvPr id="697" name="Google Shape;697;p34"/>
          <p:cNvSpPr/>
          <p:nvPr/>
        </p:nvSpPr>
        <p:spPr>
          <a:xfrm>
            <a:off x="0" y="0"/>
            <a:ext cx="12192000" cy="68580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698" name="Google Shape;698;p34"/>
          <p:cNvSpPr txBox="1"/>
          <p:nvPr/>
        </p:nvSpPr>
        <p:spPr>
          <a:xfrm>
            <a:off x="838200" y="1524000"/>
            <a:ext cx="10134600" cy="3539430"/>
          </a:xfrm>
          <a:prstGeom prst="rect">
            <a:avLst/>
          </a:prstGeom>
          <a:noFill/>
          <a:ln>
            <a:noFill/>
          </a:ln>
          <a:effectLst>
            <a:outerShdw dist="35921" dir="2700000" sy="50000" kx="2115830" algn="bl" rotWithShape="0">
              <a:schemeClr val="lt2">
                <a:alpha val="79607"/>
              </a:schemeClr>
            </a:outerShdw>
          </a:effectLst>
        </p:spPr>
        <p:txBody>
          <a:bodyPr spcFirstLastPara="1" wrap="square" lIns="91425" tIns="45700" rIns="91425" bIns="45700" anchor="t" anchorCtr="0">
            <a:spAutoFit/>
          </a:bodyPr>
          <a:lstStyle/>
          <a:p>
            <a:pPr marL="342900" indent="-342900" algn="just">
              <a:buClr>
                <a:srgbClr val="F4EE00"/>
              </a:buClr>
              <a:buSzPts val="2800"/>
              <a:buFont typeface="Times New Roman"/>
              <a:buAutoNum type="arabicPeriod"/>
            </a:pPr>
            <a:r>
              <a:rPr lang="en-US" sz="2800" b="1" kern="0">
                <a:solidFill>
                  <a:srgbClr val="F4EE00"/>
                </a:solidFill>
                <a:latin typeface="Times New Roman"/>
                <a:ea typeface="Times New Roman"/>
                <a:cs typeface="Times New Roman"/>
                <a:sym typeface="Times New Roman"/>
              </a:rPr>
              <a:t>Học bài cũ:</a:t>
            </a:r>
            <a:endParaRPr sz="1400" kern="0">
              <a:solidFill>
                <a:srgbClr val="000000"/>
              </a:solidFill>
              <a:cs typeface="Arial"/>
              <a:sym typeface="Arial"/>
            </a:endParaRPr>
          </a:p>
          <a:p>
            <a:pPr algn="just">
              <a:spcBef>
                <a:spcPts val="1400"/>
              </a:spcBef>
              <a:buClr>
                <a:srgbClr val="000000"/>
              </a:buClr>
              <a:buFont typeface="Arial"/>
              <a:buNone/>
            </a:pPr>
            <a:r>
              <a:rPr lang="en-US" sz="2800" b="1" kern="0">
                <a:solidFill>
                  <a:srgbClr val="FFFFFF"/>
                </a:solidFill>
                <a:latin typeface="Times New Roman"/>
                <a:ea typeface="Times New Roman"/>
                <a:cs typeface="Times New Roman"/>
                <a:sym typeface="Times New Roman"/>
              </a:rPr>
              <a:t>-  Hoàn thành đoạn văn ở bài tập 2.</a:t>
            </a:r>
            <a:endParaRPr sz="2800" b="1" kern="0">
              <a:solidFill>
                <a:srgbClr val="FFFFFF"/>
              </a:solidFill>
              <a:latin typeface="Times New Roman"/>
              <a:ea typeface="Times New Roman"/>
              <a:cs typeface="Times New Roman"/>
              <a:sym typeface="Times New Roman"/>
            </a:endParaRPr>
          </a:p>
          <a:p>
            <a:pPr marL="342900" indent="-342900" algn="just">
              <a:spcBef>
                <a:spcPts val="1400"/>
              </a:spcBef>
              <a:buClr>
                <a:srgbClr val="FFFFFF"/>
              </a:buClr>
              <a:buSzPts val="2800"/>
              <a:buFont typeface="Times New Roman"/>
              <a:buChar char="-"/>
            </a:pPr>
            <a:r>
              <a:rPr lang="en-US" sz="2800" b="1" kern="0">
                <a:solidFill>
                  <a:srgbClr val="FFFFFF"/>
                </a:solidFill>
                <a:latin typeface="Times New Roman"/>
                <a:ea typeface="Times New Roman"/>
                <a:cs typeface="Times New Roman"/>
                <a:sym typeface="Times New Roman"/>
              </a:rPr>
              <a:t>Nắm được trình tự lập luận trong văn bản.</a:t>
            </a:r>
            <a:endParaRPr sz="2800" b="1" kern="0">
              <a:solidFill>
                <a:srgbClr val="FFFFFF"/>
              </a:solidFill>
              <a:latin typeface="Times New Roman"/>
              <a:ea typeface="Times New Roman"/>
              <a:cs typeface="Times New Roman"/>
              <a:sym typeface="Times New Roman"/>
            </a:endParaRPr>
          </a:p>
          <a:p>
            <a:pPr marL="342900" indent="-342900" algn="just">
              <a:spcBef>
                <a:spcPts val="1400"/>
              </a:spcBef>
              <a:buClr>
                <a:srgbClr val="FFFFFF"/>
              </a:buClr>
              <a:buSzPts val="2800"/>
              <a:buFont typeface="Times New Roman"/>
              <a:buChar char="-"/>
            </a:pPr>
            <a:r>
              <a:rPr lang="en-US" sz="2800" b="1" kern="0">
                <a:solidFill>
                  <a:srgbClr val="FFFFFF"/>
                </a:solidFill>
                <a:latin typeface="Times New Roman"/>
                <a:ea typeface="Times New Roman"/>
                <a:cs typeface="Times New Roman"/>
                <a:sym typeface="Times New Roman"/>
              </a:rPr>
              <a:t>Nhớ được các phương pháp học mà tác giả nêu ra, liên hệ với thời đại ngày nay.</a:t>
            </a:r>
            <a:endParaRPr sz="1400" kern="0">
              <a:solidFill>
                <a:srgbClr val="000000"/>
              </a:solidFill>
              <a:cs typeface="Arial"/>
              <a:sym typeface="Arial"/>
            </a:endParaRPr>
          </a:p>
          <a:p>
            <a:pPr marL="342900" indent="-342900" algn="just">
              <a:spcBef>
                <a:spcPts val="1400"/>
              </a:spcBef>
              <a:buClr>
                <a:srgbClr val="000000"/>
              </a:buClr>
              <a:buFont typeface="Arial"/>
              <a:buNone/>
            </a:pPr>
            <a:r>
              <a:rPr lang="en-US" sz="2800" b="1" kern="0">
                <a:solidFill>
                  <a:srgbClr val="F4EE00"/>
                </a:solidFill>
                <a:latin typeface="Times New Roman"/>
                <a:ea typeface="Times New Roman"/>
                <a:cs typeface="Times New Roman"/>
                <a:sym typeface="Times New Roman"/>
              </a:rPr>
              <a:t>2. Chuẩn bị bài mới: </a:t>
            </a:r>
            <a:r>
              <a:rPr lang="en-US" sz="2800" b="1" i="1" kern="0">
                <a:solidFill>
                  <a:srgbClr val="FFFFFF"/>
                </a:solidFill>
                <a:latin typeface="Times New Roman"/>
                <a:ea typeface="Times New Roman"/>
                <a:cs typeface="Times New Roman"/>
                <a:sym typeface="Times New Roman"/>
              </a:rPr>
              <a:t> Luyện tập xây dựng và trình bày luận điểm.</a:t>
            </a:r>
            <a:endParaRPr sz="2800" b="1" i="1"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62237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anim calcmode="lin" valueType="num">
                                      <p:cBhvr additive="base">
                                        <p:cTn id="7" dur="500"/>
                                        <p:tgtEl>
                                          <p:spTgt spid="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reading a book&#10;&#10;Description automatically generated with low confidence">
            <a:extLst>
              <a:ext uri="{FF2B5EF4-FFF2-40B4-BE49-F238E27FC236}">
                <a16:creationId xmlns:a16="http://schemas.microsoft.com/office/drawing/2014/main" xmlns="" id="{45961EFE-BAE5-4479-96DE-E1F505E8B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1">
            <a:extLst>
              <a:ext uri="{FF2B5EF4-FFF2-40B4-BE49-F238E27FC236}">
                <a16:creationId xmlns:a16="http://schemas.microsoft.com/office/drawing/2014/main" xmlns="" id="{B420A770-5B52-4196-8B2B-5F97BF22E5DD}"/>
              </a:ext>
            </a:extLst>
          </p:cNvPr>
          <p:cNvSpPr/>
          <p:nvPr/>
        </p:nvSpPr>
        <p:spPr>
          <a:xfrm>
            <a:off x="0" y="0"/>
            <a:ext cx="5613400" cy="6858000"/>
          </a:xfrm>
          <a:prstGeom prst="rect">
            <a:avLst/>
          </a:prstGeom>
          <a:solidFill>
            <a:schemeClr val="accent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a16="http://schemas.microsoft.com/office/drawing/2014/main" xmlns="" id="{05206E4D-C081-4AE5-9337-D4324DB41A78}"/>
              </a:ext>
            </a:extLst>
          </p:cNvPr>
          <p:cNvSpPr txBox="1"/>
          <p:nvPr/>
        </p:nvSpPr>
        <p:spPr>
          <a:xfrm>
            <a:off x="254532" y="1634046"/>
            <a:ext cx="5104341" cy="3564508"/>
          </a:xfrm>
          <a:prstGeom prst="rect">
            <a:avLst/>
          </a:prstGeom>
        </p:spPr>
        <p:txBody>
          <a:bodyPr vert="horz" lIns="91440" tIns="45720" rIns="91440" bIns="45720" rtlCol="0">
            <a:normAutofit fontScale="92500" lnSpcReduction="10000"/>
          </a:bodyPr>
          <a:lstStyle/>
          <a:p>
            <a:pPr>
              <a:lnSpc>
                <a:spcPct val="150000"/>
              </a:lnSpc>
              <a:spcAft>
                <a:spcPts val="600"/>
              </a:spcAft>
            </a:pPr>
            <a:r>
              <a:rPr lang="en-US" sz="3200" dirty="0">
                <a:solidFill>
                  <a:prstClr val="white"/>
                </a:solidFill>
                <a:latin typeface="UTM Duepuntozero" panose="02040603050506020204" pitchFamily="18" charset="0"/>
              </a:rPr>
              <a:t>Những gì chúng ta biết ngày hôm nay sẽ lỗi thời vào ngày hôm sau. Nếu chúng ta ngừng học thì chúng ta sẽ ngừng phát triển</a:t>
            </a:r>
            <a:endParaRPr lang="vi-VN" sz="3200" dirty="0">
              <a:solidFill>
                <a:prstClr val="white"/>
              </a:solidFill>
              <a:latin typeface="UTM Duepuntozero" panose="02040603050506020204" pitchFamily="18" charset="0"/>
            </a:endParaRPr>
          </a:p>
          <a:p>
            <a:pPr>
              <a:lnSpc>
                <a:spcPct val="150000"/>
              </a:lnSpc>
              <a:spcAft>
                <a:spcPts val="600"/>
              </a:spcAft>
            </a:pPr>
            <a:r>
              <a:rPr lang="vi-VN" sz="3200" dirty="0">
                <a:solidFill>
                  <a:prstClr val="white"/>
                </a:solidFill>
                <a:latin typeface="UTM Duepuntozero" panose="02040603050506020204" pitchFamily="18" charset="0"/>
              </a:rPr>
              <a:t>		</a:t>
            </a:r>
            <a:r>
              <a:rPr lang="en-US" sz="3200" dirty="0">
                <a:solidFill>
                  <a:prstClr val="white"/>
                </a:solidFill>
                <a:latin typeface="UTM Duepuntozero" panose="02040603050506020204" pitchFamily="18" charset="0"/>
              </a:rPr>
              <a:t>Dorothy </a:t>
            </a:r>
            <a:r>
              <a:rPr lang="en-US" sz="3200" dirty="0" err="1">
                <a:solidFill>
                  <a:prstClr val="white"/>
                </a:solidFill>
                <a:latin typeface="UTM Duepuntozero" panose="02040603050506020204" pitchFamily="18" charset="0"/>
              </a:rPr>
              <a:t>Billington</a:t>
            </a:r>
            <a:endParaRPr lang="en-US" sz="3200" dirty="0">
              <a:solidFill>
                <a:prstClr val="white"/>
              </a:solidFill>
              <a:latin typeface="UTM Duepuntozero" panose="02040603050506020204" pitchFamily="18" charset="0"/>
            </a:endParaRPr>
          </a:p>
        </p:txBody>
      </p:sp>
    </p:spTree>
    <p:extLst>
      <p:ext uri="{BB962C8B-B14F-4D97-AF65-F5344CB8AC3E}">
        <p14:creationId xmlns:p14="http://schemas.microsoft.com/office/powerpoint/2010/main" val="2933492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1" descr="Quan điểm bốn trụ cột giáo dục theo UNESCO">
            <a:extLst>
              <a:ext uri="{FF2B5EF4-FFF2-40B4-BE49-F238E27FC236}">
                <a16:creationId xmlns:a16="http://schemas.microsoft.com/office/drawing/2014/main" xmlns="" id="{E8DE3317-8C47-4EDB-908A-3F13676319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5"/>
          <a:stretch/>
        </p:blipFill>
        <p:spPr bwMode="auto">
          <a:xfrm>
            <a:off x="23"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204112"/>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xmlns="" id="{EBD9BCA3-F4FE-4BB0-8723-7FCF3020FCD8}"/>
              </a:ext>
            </a:extLst>
          </p:cNvPr>
          <p:cNvPicPr>
            <a:picLocks noChangeAspect="1"/>
          </p:cNvPicPr>
          <p:nvPr/>
        </p:nvPicPr>
        <p:blipFill>
          <a:blip r:embed="rId2"/>
          <a:srcRect/>
          <a:stretch>
            <a:fillRect/>
          </a:stretch>
        </p:blipFill>
        <p:spPr>
          <a:xfrm>
            <a:off x="-3" y="906"/>
            <a:ext cx="12192003" cy="6857099"/>
          </a:xfrm>
          <a:prstGeom prst="rect">
            <a:avLst/>
          </a:prstGeom>
        </p:spPr>
      </p:pic>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xmlns="" id="{9BF07024-E17C-4E1D-8FFD-FBA6DF0A6A29}"/>
              </a:ext>
            </a:extLst>
          </p:cNvPr>
          <p:cNvSpPr txBox="1"/>
          <p:nvPr/>
        </p:nvSpPr>
        <p:spPr>
          <a:xfrm>
            <a:off x="2424008" y="277710"/>
            <a:ext cx="7359925" cy="769441"/>
          </a:xfrm>
          <a:prstGeom prst="rect">
            <a:avLst/>
          </a:prstGeom>
          <a:noFill/>
        </p:spPr>
        <p:txBody>
          <a:bodyPr wrap="square" rtlCol="0">
            <a:spAutoFit/>
          </a:bodyPr>
          <a:lstStyle/>
          <a:p>
            <a:pPr algn="ctr"/>
            <a:r>
              <a:rPr lang="vi-VN" sz="4400" b="1" dirty="0">
                <a:solidFill>
                  <a:schemeClr val="accent4">
                    <a:lumMod val="20000"/>
                    <a:lumOff val="80000"/>
                  </a:schemeClr>
                </a:solidFill>
                <a:latin typeface="+mj-lt"/>
              </a:rPr>
              <a:t>BÀN LUẬN VỀ PHÉP HỌC</a:t>
            </a:r>
            <a:endParaRPr lang="en-US" sz="4400" b="1" dirty="0">
              <a:solidFill>
                <a:schemeClr val="accent4">
                  <a:lumMod val="20000"/>
                  <a:lumOff val="80000"/>
                </a:schemeClr>
              </a:solidFill>
              <a:latin typeface="+mj-lt"/>
            </a:endParaRPr>
          </a:p>
        </p:txBody>
      </p:sp>
      <p:cxnSp>
        <p:nvCxnSpPr>
          <p:cNvPr id="11" name="!!1">
            <a:extLst>
              <a:ext uri="{FF2B5EF4-FFF2-40B4-BE49-F238E27FC236}">
                <a16:creationId xmlns:a16="http://schemas.microsoft.com/office/drawing/2014/main" xmlns="" id="{591D0277-C340-4840-9B3A-28FCDBFC5489}"/>
              </a:ext>
            </a:extLst>
          </p:cNvPr>
          <p:cNvCxnSpPr>
            <a:cxnSpLocks/>
          </p:cNvCxnSpPr>
          <p:nvPr/>
        </p:nvCxnSpPr>
        <p:spPr>
          <a:xfrm flipV="1">
            <a:off x="2594115" y="1025100"/>
            <a:ext cx="6947452" cy="683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4571388D-A3A0-4435-8763-542133E8140F}"/>
              </a:ext>
            </a:extLst>
          </p:cNvPr>
          <p:cNvCxnSpPr>
            <a:cxnSpLocks/>
          </p:cNvCxnSpPr>
          <p:nvPr/>
        </p:nvCxnSpPr>
        <p:spPr>
          <a:xfrm>
            <a:off x="2594115" y="277701"/>
            <a:ext cx="694745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xmlns="" id="{6247D33E-6DB1-40E2-8077-C4778974DEC0}"/>
              </a:ext>
            </a:extLst>
          </p:cNvPr>
          <p:cNvSpPr txBox="1"/>
          <p:nvPr/>
        </p:nvSpPr>
        <p:spPr>
          <a:xfrm>
            <a:off x="2291079" y="1073006"/>
            <a:ext cx="7625799" cy="584775"/>
          </a:xfrm>
          <a:prstGeom prst="rect">
            <a:avLst/>
          </a:prstGeom>
          <a:noFill/>
        </p:spPr>
        <p:txBody>
          <a:bodyPr wrap="square" rtlCol="0">
            <a:spAutoFit/>
          </a:bodyPr>
          <a:lstStyle>
            <a:defPPr>
              <a:defRPr lang="en-US"/>
            </a:defPPr>
            <a:lvl1pPr algn="ctr">
              <a:defRPr sz="4400" b="1">
                <a:solidFill>
                  <a:schemeClr val="accent4">
                    <a:lumMod val="20000"/>
                    <a:lumOff val="80000"/>
                  </a:schemeClr>
                </a:solidFill>
                <a:latin typeface="+mj-lt"/>
              </a:defRPr>
            </a:lvl1pPr>
          </a:lstStyle>
          <a:p>
            <a:r>
              <a:rPr lang="vi-VN" sz="3200" dirty="0"/>
              <a:t>(Luận học pháp)</a:t>
            </a:r>
            <a:endParaRPr lang="en-US" sz="3200" dirty="0"/>
          </a:p>
        </p:txBody>
      </p:sp>
      <p:sp>
        <p:nvSpPr>
          <p:cNvPr id="37" name="TextBox 36">
            <a:extLst>
              <a:ext uri="{FF2B5EF4-FFF2-40B4-BE49-F238E27FC236}">
                <a16:creationId xmlns:a16="http://schemas.microsoft.com/office/drawing/2014/main" xmlns="" id="{42C2B7C8-821C-4C99-B676-5F4358448D45}"/>
              </a:ext>
            </a:extLst>
          </p:cNvPr>
          <p:cNvSpPr txBox="1"/>
          <p:nvPr/>
        </p:nvSpPr>
        <p:spPr>
          <a:xfrm>
            <a:off x="6887829" y="1596011"/>
            <a:ext cx="5076479" cy="523220"/>
          </a:xfrm>
          <a:prstGeom prst="rect">
            <a:avLst/>
          </a:prstGeom>
          <a:noFill/>
        </p:spPr>
        <p:txBody>
          <a:bodyPr wrap="square" rtlCol="0">
            <a:spAutoFit/>
          </a:bodyPr>
          <a:lstStyle>
            <a:defPPr>
              <a:defRPr lang="en-US"/>
            </a:defPPr>
            <a:lvl1pPr algn="ctr">
              <a:defRPr sz="4400" b="1">
                <a:solidFill>
                  <a:schemeClr val="accent4">
                    <a:lumMod val="20000"/>
                    <a:lumOff val="80000"/>
                  </a:schemeClr>
                </a:solidFill>
                <a:latin typeface="+mj-lt"/>
              </a:defRPr>
            </a:lvl1pPr>
          </a:lstStyle>
          <a:p>
            <a:pPr algn="r"/>
            <a:r>
              <a:rPr lang="vi-VN" sz="2800" b="0" dirty="0"/>
              <a:t>-La Sơn Phu Tử Nguyễn Thiếp-</a:t>
            </a:r>
            <a:endParaRPr lang="en-US" sz="2800" b="0" dirty="0"/>
          </a:p>
        </p:txBody>
      </p:sp>
    </p:spTree>
    <p:extLst>
      <p:ext uri="{BB962C8B-B14F-4D97-AF65-F5344CB8AC3E}">
        <p14:creationId xmlns:p14="http://schemas.microsoft.com/office/powerpoint/2010/main" val="156544012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287383" y="2006883"/>
            <a:ext cx="11247120" cy="2185214"/>
          </a:xfrm>
          <a:prstGeom prst="rect">
            <a:avLst/>
          </a:prstGeom>
        </p:spPr>
        <p:txBody>
          <a:bodyPr wrap="square">
            <a:spAutoFit/>
          </a:bodyPr>
          <a:lstStyle/>
          <a:p>
            <a:pPr algn="ctr"/>
            <a:r>
              <a:rPr lang="it-IT" sz="4000" b="1" dirty="0">
                <a:solidFill>
                  <a:srgbClr val="FF0000"/>
                </a:solidFill>
                <a:latin typeface="Times New Roman"/>
                <a:ea typeface="Times New Roman"/>
                <a:cs typeface="Times New Roman"/>
              </a:rPr>
              <a:t>Nhiệm vụ ( giao tiết trước): </a:t>
            </a:r>
            <a:endParaRPr lang="it-IT" sz="4000" b="1" dirty="0" smtClean="0">
              <a:solidFill>
                <a:srgbClr val="FF0000"/>
              </a:solidFill>
              <a:latin typeface="Times New Roman"/>
              <a:ea typeface="Times New Roman"/>
              <a:cs typeface="Times New Roman"/>
            </a:endParaRPr>
          </a:p>
          <a:p>
            <a:pPr algn="just"/>
            <a:r>
              <a:rPr lang="it-IT" sz="3200" b="1" dirty="0" smtClean="0">
                <a:latin typeface="Times New Roman"/>
                <a:ea typeface="Times New Roman"/>
                <a:cs typeface="Times New Roman"/>
              </a:rPr>
              <a:t>	Trình </a:t>
            </a:r>
            <a:r>
              <a:rPr lang="it-IT" sz="3200" b="1" dirty="0">
                <a:latin typeface="Times New Roman"/>
                <a:ea typeface="Times New Roman"/>
                <a:cs typeface="Times New Roman"/>
              </a:rPr>
              <a:t>bày hiểu biết của em về Nguyễn Thiếp và văn bản “Bàn về phép học” bằng những hình thức khác nhau ( video, trình chiếu powpoint...)</a:t>
            </a:r>
            <a:endParaRPr lang="en-US" sz="3200" b="1" dirty="0">
              <a:effectLst/>
              <a:latin typeface=".VnTime"/>
              <a:ea typeface="Times New Roman"/>
              <a:cs typeface="Times New Roman"/>
            </a:endParaRPr>
          </a:p>
        </p:txBody>
      </p:sp>
    </p:spTree>
    <p:extLst>
      <p:ext uri="{BB962C8B-B14F-4D97-AF65-F5344CB8AC3E}">
        <p14:creationId xmlns:p14="http://schemas.microsoft.com/office/powerpoint/2010/main" val="116290794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1">
            <a:extLst>
              <a:ext uri="{FF2B5EF4-FFF2-40B4-BE49-F238E27FC236}">
                <a16:creationId xmlns:a16="http://schemas.microsoft.com/office/drawing/2014/main" xmlns="" id="{93AF8FB2-D445-4739-B24E-F7610AD470EB}"/>
              </a:ext>
            </a:extLst>
          </p:cNvPr>
          <p:cNvSpPr txBox="1"/>
          <p:nvPr/>
        </p:nvSpPr>
        <p:spPr>
          <a:xfrm>
            <a:off x="370671" y="578830"/>
            <a:ext cx="1647823" cy="584775"/>
          </a:xfrm>
          <a:prstGeom prst="rect">
            <a:avLst/>
          </a:prstGeom>
          <a:noFill/>
        </p:spPr>
        <p:txBody>
          <a:bodyPr wrap="square" rtlCol="0">
            <a:spAutoFit/>
          </a:bodyPr>
          <a:lstStyle/>
          <a:p>
            <a:pPr>
              <a:spcBef>
                <a:spcPts val="600"/>
              </a:spcBef>
              <a:defRPr/>
            </a:pPr>
            <a:r>
              <a:rPr lang="en-US" sz="3200" b="1" kern="0" dirty="0">
                <a:solidFill>
                  <a:srgbClr val="FF0000"/>
                </a:solidFill>
                <a:latin typeface="UTM Duepuntozero" panose="02040603050506020204" pitchFamily="18" charset="0"/>
                <a:cs typeface="Arial" pitchFamily="34" charset="0"/>
              </a:rPr>
              <a:t>1. </a:t>
            </a:r>
            <a:r>
              <a:rPr lang="en-US" sz="3200" b="1" kern="0" dirty="0" err="1">
                <a:solidFill>
                  <a:srgbClr val="FF0000"/>
                </a:solidFill>
                <a:latin typeface="UTM Duepuntozero" panose="02040603050506020204" pitchFamily="18" charset="0"/>
                <a:cs typeface="Arial" pitchFamily="34" charset="0"/>
              </a:rPr>
              <a:t>Tác</a:t>
            </a:r>
            <a:r>
              <a:rPr lang="en-US" sz="3200" b="1" kern="0" dirty="0">
                <a:solidFill>
                  <a:srgbClr val="FF0000"/>
                </a:solidFill>
                <a:latin typeface="UTM Duepuntozero" panose="02040603050506020204" pitchFamily="18" charset="0"/>
                <a:cs typeface="Arial" pitchFamily="34" charset="0"/>
              </a:rPr>
              <a:t> </a:t>
            </a:r>
            <a:r>
              <a:rPr lang="en-US" sz="3200" b="1" kern="0" dirty="0" err="1">
                <a:solidFill>
                  <a:srgbClr val="FF0000"/>
                </a:solidFill>
                <a:latin typeface="UTM Duepuntozero" panose="02040603050506020204" pitchFamily="18" charset="0"/>
                <a:cs typeface="Arial" pitchFamily="34" charset="0"/>
              </a:rPr>
              <a:t>giả</a:t>
            </a:r>
            <a:endParaRPr lang="en-US" sz="3200" b="1" kern="0" dirty="0">
              <a:solidFill>
                <a:srgbClr val="FF0000"/>
              </a:solidFill>
              <a:latin typeface="UTM Duepuntozero" panose="02040603050506020204" pitchFamily="18" charset="0"/>
              <a:cs typeface="Arial" pitchFamily="34" charset="0"/>
            </a:endParaRPr>
          </a:p>
        </p:txBody>
      </p:sp>
      <p:sp>
        <p:nvSpPr>
          <p:cNvPr id="16" name="TextBox 15">
            <a:extLst>
              <a:ext uri="{FF2B5EF4-FFF2-40B4-BE49-F238E27FC236}">
                <a16:creationId xmlns:a16="http://schemas.microsoft.com/office/drawing/2014/main" xmlns="" id="{B37B6AF2-59D5-4C3C-B1F3-A6F751751E5D}"/>
              </a:ext>
            </a:extLst>
          </p:cNvPr>
          <p:cNvSpPr txBox="1"/>
          <p:nvPr/>
        </p:nvSpPr>
        <p:spPr>
          <a:xfrm>
            <a:off x="5013435" y="1383952"/>
            <a:ext cx="6167231" cy="954107"/>
          </a:xfrm>
          <a:prstGeom prst="rect">
            <a:avLst/>
          </a:prstGeom>
          <a:noFill/>
        </p:spPr>
        <p:txBody>
          <a:bodyPr wrap="square" rtlCol="0">
            <a:spAutoFit/>
          </a:bodyPr>
          <a:lstStyle>
            <a:defPPr>
              <a:defRPr lang="en-US"/>
            </a:defPPr>
            <a:lvl1pPr>
              <a:spcBef>
                <a:spcPts val="600"/>
              </a:spcBef>
              <a:defRPr sz="3200" kern="0">
                <a:latin typeface="UTM Duepuntozero" panose="02040603050506020204" pitchFamily="18" charset="0"/>
                <a:cs typeface="Arial" pitchFamily="34" charset="0"/>
              </a:defRPr>
            </a:lvl1pPr>
          </a:lstStyle>
          <a:p>
            <a:r>
              <a:rPr lang="vi-VN" sz="2800" dirty="0"/>
              <a:t>Nguyễn Thiếp (1723 – 1804) tự là Khải Xuyên, hiệu là Lạp Phong Cư Sĩ</a:t>
            </a:r>
          </a:p>
        </p:txBody>
      </p:sp>
      <p:sp>
        <p:nvSpPr>
          <p:cNvPr id="17" name="TextBox 16">
            <a:extLst>
              <a:ext uri="{FF2B5EF4-FFF2-40B4-BE49-F238E27FC236}">
                <a16:creationId xmlns:a16="http://schemas.microsoft.com/office/drawing/2014/main" xmlns="" id="{DBE494AC-A202-4BC7-A0E7-DCEC8BE57989}"/>
              </a:ext>
            </a:extLst>
          </p:cNvPr>
          <p:cNvSpPr txBox="1"/>
          <p:nvPr/>
        </p:nvSpPr>
        <p:spPr>
          <a:xfrm>
            <a:off x="5013428" y="2826906"/>
            <a:ext cx="3529647" cy="523220"/>
          </a:xfrm>
          <a:prstGeom prst="rect">
            <a:avLst/>
          </a:prstGeom>
          <a:noFill/>
        </p:spPr>
        <p:txBody>
          <a:bodyPr wrap="square" rtlCol="0">
            <a:spAutoFit/>
          </a:bodyPr>
          <a:lstStyle>
            <a:defPPr>
              <a:defRPr lang="en-US"/>
            </a:defPPr>
            <a:lvl1pPr>
              <a:spcBef>
                <a:spcPts val="600"/>
              </a:spcBef>
              <a:defRPr sz="3200" kern="0">
                <a:latin typeface="UTM Duepuntozero" panose="02040603050506020204" pitchFamily="18" charset="0"/>
                <a:cs typeface="Arial" pitchFamily="34" charset="0"/>
              </a:defRPr>
            </a:lvl1pPr>
          </a:lstStyle>
          <a:p>
            <a:r>
              <a:rPr lang="vi-VN" sz="2800" dirty="0"/>
              <a:t>Quê quán: Hà Tĩnh</a:t>
            </a:r>
          </a:p>
        </p:txBody>
      </p:sp>
      <p:sp>
        <p:nvSpPr>
          <p:cNvPr id="19" name="TextBox 18">
            <a:extLst>
              <a:ext uri="{FF2B5EF4-FFF2-40B4-BE49-F238E27FC236}">
                <a16:creationId xmlns:a16="http://schemas.microsoft.com/office/drawing/2014/main" xmlns="" id="{ADF0AE05-BDEF-44F7-A889-42D290349600}"/>
              </a:ext>
            </a:extLst>
          </p:cNvPr>
          <p:cNvSpPr txBox="1"/>
          <p:nvPr/>
        </p:nvSpPr>
        <p:spPr>
          <a:xfrm>
            <a:off x="5013425" y="3838865"/>
            <a:ext cx="6883715" cy="1384995"/>
          </a:xfrm>
          <a:prstGeom prst="rect">
            <a:avLst/>
          </a:prstGeom>
          <a:noFill/>
        </p:spPr>
        <p:txBody>
          <a:bodyPr wrap="square" rtlCol="0">
            <a:spAutoFit/>
          </a:bodyPr>
          <a:lstStyle>
            <a:defPPr>
              <a:defRPr lang="en-US"/>
            </a:defPPr>
            <a:lvl1pPr>
              <a:spcBef>
                <a:spcPts val="600"/>
              </a:spcBef>
              <a:defRPr sz="3200" kern="0">
                <a:latin typeface="UTM Duepuntozero" panose="02040603050506020204" pitchFamily="18" charset="0"/>
                <a:cs typeface="Arial" pitchFamily="34" charset="0"/>
              </a:defRPr>
            </a:lvl1pPr>
          </a:lstStyle>
          <a:p>
            <a:r>
              <a:rPr lang="vi-VN" sz="2800" dirty="0"/>
              <a:t>NguyễnThiếp là người </a:t>
            </a:r>
            <a:r>
              <a:rPr lang="vi-VN" sz="2800" b="1" dirty="0">
                <a:solidFill>
                  <a:srgbClr val="002060"/>
                </a:solidFill>
              </a:rPr>
              <a:t>"thiên tư sáng suốt, học rộng hiểu sâu“</a:t>
            </a:r>
            <a:r>
              <a:rPr lang="vi-VN" sz="2800" dirty="0"/>
              <a:t> được người đương thời kính trọng thường gọi là La Sơn Phu Tử</a:t>
            </a:r>
          </a:p>
        </p:txBody>
      </p:sp>
      <p:pic>
        <p:nvPicPr>
          <p:cNvPr id="26" name="Graphic 25" descr="Address Book outline">
            <a:extLst>
              <a:ext uri="{FF2B5EF4-FFF2-40B4-BE49-F238E27FC236}">
                <a16:creationId xmlns:a16="http://schemas.microsoft.com/office/drawing/2014/main" xmlns="" id="{FED5D81A-8B25-474B-A847-C13BB37530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446457" y="1600200"/>
            <a:ext cx="502720" cy="502720"/>
          </a:xfrm>
          <a:prstGeom prst="rect">
            <a:avLst/>
          </a:prstGeom>
        </p:spPr>
      </p:pic>
      <p:pic>
        <p:nvPicPr>
          <p:cNvPr id="28" name="Graphic 27" descr="Architecture outline">
            <a:extLst>
              <a:ext uri="{FF2B5EF4-FFF2-40B4-BE49-F238E27FC236}">
                <a16:creationId xmlns:a16="http://schemas.microsoft.com/office/drawing/2014/main" xmlns="" id="{9AD98DCC-073B-457E-8AD2-2276090BDB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446456" y="2826785"/>
            <a:ext cx="502720" cy="547996"/>
          </a:xfrm>
          <a:prstGeom prst="rect">
            <a:avLst/>
          </a:prstGeom>
        </p:spPr>
      </p:pic>
      <p:pic>
        <p:nvPicPr>
          <p:cNvPr id="30" name="Graphic 29" descr="Badge Tick outline">
            <a:extLst>
              <a:ext uri="{FF2B5EF4-FFF2-40B4-BE49-F238E27FC236}">
                <a16:creationId xmlns:a16="http://schemas.microsoft.com/office/drawing/2014/main" xmlns="" id="{3E236181-45B7-4165-BA34-F09C9081624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446456" y="4146629"/>
            <a:ext cx="502720" cy="502720"/>
          </a:xfrm>
          <a:prstGeom prst="rect">
            <a:avLst/>
          </a:prstGeom>
        </p:spPr>
      </p:pic>
      <p:cxnSp>
        <p:nvCxnSpPr>
          <p:cNvPr id="11" name="Straight Connector 10">
            <a:extLst>
              <a:ext uri="{FF2B5EF4-FFF2-40B4-BE49-F238E27FC236}">
                <a16:creationId xmlns:a16="http://schemas.microsoft.com/office/drawing/2014/main" xmlns="" id="{DF0404A5-3D35-41A4-9E4E-8C6ED26D0313}"/>
              </a:ext>
            </a:extLst>
          </p:cNvPr>
          <p:cNvCxnSpPr/>
          <p:nvPr/>
        </p:nvCxnSpPr>
        <p:spPr>
          <a:xfrm>
            <a:off x="5158411" y="2435087"/>
            <a:ext cx="6539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1FE81E1A-B9AF-4672-9B70-4C6BEFFBA6BB}"/>
              </a:ext>
            </a:extLst>
          </p:cNvPr>
          <p:cNvCxnSpPr/>
          <p:nvPr/>
        </p:nvCxnSpPr>
        <p:spPr>
          <a:xfrm>
            <a:off x="5185307" y="3538331"/>
            <a:ext cx="6539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1">
            <a:extLst>
              <a:ext uri="{FF2B5EF4-FFF2-40B4-BE49-F238E27FC236}">
                <a16:creationId xmlns:a16="http://schemas.microsoft.com/office/drawing/2014/main" xmlns="" id="{054AC9AC-336D-4F06-913D-E5AA87290BED}"/>
              </a:ext>
            </a:extLst>
          </p:cNvPr>
          <p:cNvCxnSpPr/>
          <p:nvPr/>
        </p:nvCxnSpPr>
        <p:spPr>
          <a:xfrm>
            <a:off x="5158411" y="5396948"/>
            <a:ext cx="65399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748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par>
                                <p:cTn id="39" presetID="22" presetClass="entr" presetSubtype="8"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1_ Bản tấu của bộ Lễ về việc đặt sách “Thực lục chính biên đệ lục kỷ” thờ tại hai điện Cần Chánh, Ngưng Hy, năm Duy Tân thứ 4 (1910).jpg">
            <a:extLst>
              <a:ext uri="{FF2B5EF4-FFF2-40B4-BE49-F238E27FC236}">
                <a16:creationId xmlns:a16="http://schemas.microsoft.com/office/drawing/2014/main" xmlns="" id="{5E9C535B-1F20-497F-B47C-91E0048378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1940" y="3005305"/>
            <a:ext cx="4214336" cy="29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1">
            <a:extLst>
              <a:ext uri="{FF2B5EF4-FFF2-40B4-BE49-F238E27FC236}">
                <a16:creationId xmlns:a16="http://schemas.microsoft.com/office/drawing/2014/main" xmlns="" id="{2E71860A-06BE-47EB-9A40-C4A60ED7A262}"/>
              </a:ext>
            </a:extLst>
          </p:cNvPr>
          <p:cNvSpPr txBox="1"/>
          <p:nvPr/>
        </p:nvSpPr>
        <p:spPr>
          <a:xfrm>
            <a:off x="370671" y="632477"/>
            <a:ext cx="2124063" cy="584775"/>
          </a:xfrm>
          <a:prstGeom prst="rect">
            <a:avLst/>
          </a:prstGeom>
          <a:noFill/>
        </p:spPr>
        <p:txBody>
          <a:bodyPr wrap="square" rtlCol="0">
            <a:spAutoFit/>
          </a:bodyPr>
          <a:lstStyle/>
          <a:p>
            <a:pPr>
              <a:spcBef>
                <a:spcPts val="600"/>
              </a:spcBef>
              <a:defRPr/>
            </a:pPr>
            <a:r>
              <a:rPr lang="vi-VN" sz="3200" b="1" kern="0" dirty="0">
                <a:latin typeface="UTM Duepuntozero" panose="02040603050506020204" pitchFamily="18" charset="0"/>
                <a:cs typeface="Arial" pitchFamily="34" charset="0"/>
              </a:rPr>
              <a:t>2</a:t>
            </a:r>
            <a:r>
              <a:rPr lang="en-US" sz="3200" b="1" kern="0" dirty="0">
                <a:latin typeface="UTM Duepuntozero" panose="02040603050506020204" pitchFamily="18" charset="0"/>
                <a:cs typeface="Arial" pitchFamily="34" charset="0"/>
              </a:rPr>
              <a:t>. Tác </a:t>
            </a:r>
            <a:r>
              <a:rPr lang="vi-VN" sz="3200" b="1" kern="0" dirty="0">
                <a:latin typeface="UTM Duepuntozero" panose="02040603050506020204" pitchFamily="18" charset="0"/>
                <a:cs typeface="Arial" pitchFamily="34" charset="0"/>
              </a:rPr>
              <a:t>phẩm</a:t>
            </a:r>
            <a:endParaRPr lang="en-US" sz="3200" b="1" kern="0" dirty="0">
              <a:latin typeface="UTM Duepuntozero" panose="02040603050506020204" pitchFamily="18" charset="0"/>
              <a:cs typeface="Arial" pitchFamily="34" charset="0"/>
            </a:endParaRPr>
          </a:p>
        </p:txBody>
      </p:sp>
      <p:sp>
        <p:nvSpPr>
          <p:cNvPr id="11" name="TextBox 10">
            <a:extLst>
              <a:ext uri="{FF2B5EF4-FFF2-40B4-BE49-F238E27FC236}">
                <a16:creationId xmlns:a16="http://schemas.microsoft.com/office/drawing/2014/main" xmlns="" id="{FC2E8B84-BB6A-4514-B174-A690F3C89E1B}"/>
              </a:ext>
            </a:extLst>
          </p:cNvPr>
          <p:cNvSpPr txBox="1"/>
          <p:nvPr/>
        </p:nvSpPr>
        <p:spPr>
          <a:xfrm>
            <a:off x="718489" y="1079438"/>
            <a:ext cx="6535179" cy="1384995"/>
          </a:xfrm>
          <a:prstGeom prst="rect">
            <a:avLst/>
          </a:prstGeom>
          <a:noFill/>
        </p:spPr>
        <p:txBody>
          <a:bodyPr wrap="square" rtlCol="0">
            <a:spAutoFit/>
          </a:bodyPr>
          <a:lstStyle>
            <a:defPPr>
              <a:defRPr lang="en-US"/>
            </a:defPPr>
            <a:lvl1pPr indent="0">
              <a:spcBef>
                <a:spcPts val="600"/>
              </a:spcBef>
              <a:buFontTx/>
              <a:buNone/>
              <a:defRPr sz="2600" kern="0">
                <a:latin typeface="UTM Duepuntozero" panose="02040603050506020204" pitchFamily="18" charset="0"/>
                <a:cs typeface="Arial" pitchFamily="34" charset="0"/>
              </a:defRPr>
            </a:lvl1pPr>
          </a:lstStyle>
          <a:p>
            <a:pPr>
              <a:lnSpc>
                <a:spcPct val="150000"/>
              </a:lnSpc>
            </a:pPr>
            <a:r>
              <a:rPr lang="vi-VN" sz="2800" b="1" dirty="0"/>
              <a:t>a) </a:t>
            </a:r>
            <a:r>
              <a:rPr lang="vi-VN" sz="2800" b="1" u="sng" dirty="0"/>
              <a:t>Hoàn cảnh sáng tác</a:t>
            </a:r>
            <a:r>
              <a:rPr lang="vi-VN" sz="2800" b="1" dirty="0">
                <a:solidFill>
                  <a:srgbClr val="002060"/>
                </a:solidFill>
              </a:rPr>
              <a:t>: </a:t>
            </a:r>
            <a:r>
              <a:rPr lang="en-US" altLang="en-US" sz="2800" dirty="0"/>
              <a:t>8/1791 khi </a:t>
            </a:r>
            <a:r>
              <a:rPr lang="en-US" altLang="en-US" sz="2800" dirty="0" err="1"/>
              <a:t>Nguyễn</a:t>
            </a:r>
            <a:r>
              <a:rPr lang="en-US" altLang="en-US" sz="2800" dirty="0"/>
              <a:t> Thiếp vào Phú Xuân hội kiến với vua Quang Trung.</a:t>
            </a:r>
            <a:r>
              <a:rPr lang="vi-VN" sz="2800" dirty="0"/>
              <a:t> </a:t>
            </a:r>
            <a:endParaRPr lang="en-US" sz="2800" dirty="0"/>
          </a:p>
        </p:txBody>
      </p:sp>
      <p:sp>
        <p:nvSpPr>
          <p:cNvPr id="31" name="Rectangle 30">
            <a:extLst>
              <a:ext uri="{FF2B5EF4-FFF2-40B4-BE49-F238E27FC236}">
                <a16:creationId xmlns:a16="http://schemas.microsoft.com/office/drawing/2014/main" xmlns="" id="{2840FF72-E086-4373-B8D8-DA38F113D9ED}"/>
              </a:ext>
            </a:extLst>
          </p:cNvPr>
          <p:cNvSpPr/>
          <p:nvPr/>
        </p:nvSpPr>
        <p:spPr>
          <a:xfrm>
            <a:off x="6744427" y="-3866"/>
            <a:ext cx="5447572" cy="15728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31D1847A-11C0-44B1-8283-B61CCAC2A8F5}"/>
              </a:ext>
            </a:extLst>
          </p:cNvPr>
          <p:cNvSpPr/>
          <p:nvPr/>
        </p:nvSpPr>
        <p:spPr>
          <a:xfrm>
            <a:off x="6606915" y="-434"/>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34D6704E-1EA6-4976-81A0-81DE399B16C2}"/>
              </a:ext>
            </a:extLst>
          </p:cNvPr>
          <p:cNvSpPr/>
          <p:nvPr/>
        </p:nvSpPr>
        <p:spPr>
          <a:xfrm>
            <a:off x="6322062" y="2916"/>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1AF49025-2777-4CC4-92C2-BDD636D7B9C0}"/>
              </a:ext>
            </a:extLst>
          </p:cNvPr>
          <p:cNvSpPr/>
          <p:nvPr/>
        </p:nvSpPr>
        <p:spPr>
          <a:xfrm>
            <a:off x="6456554" y="-3866"/>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xmlns="" id="{9B8DED61-C545-43C7-90A6-D5522F40FD8C}"/>
              </a:ext>
            </a:extLst>
          </p:cNvPr>
          <p:cNvSpPr/>
          <p:nvPr/>
        </p:nvSpPr>
        <p:spPr>
          <a:xfrm>
            <a:off x="13" y="6649278"/>
            <a:ext cx="12191999" cy="2087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guyễn Thiếp - Vị ẩn sĩ đức cao vọng trọng khiến vua Quang Trung đích thân  3 lần viết chiếu cầu hiền - Hồ Sơ Danh Nhân">
            <a:extLst>
              <a:ext uri="{FF2B5EF4-FFF2-40B4-BE49-F238E27FC236}">
                <a16:creationId xmlns:a16="http://schemas.microsoft.com/office/drawing/2014/main" xmlns="" id="{424871B0-8197-4A9A-9BCB-D21841572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7256" y="358424"/>
            <a:ext cx="4471869" cy="2441876"/>
          </a:xfrm>
          <a:prstGeom prst="rect">
            <a:avLst/>
          </a:prstGeom>
          <a:noFill/>
          <a:ln>
            <a:noFill/>
          </a:ln>
          <a:effectLst>
            <a:outerShdw blurRad="50800" dist="38100" algn="l" rotWithShape="0">
              <a:prstClr val="black">
                <a:alpha val="40000"/>
              </a:prst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783D4DA2-349E-480B-88E2-EED22461637B}"/>
              </a:ext>
            </a:extLst>
          </p:cNvPr>
          <p:cNvSpPr txBox="1"/>
          <p:nvPr/>
        </p:nvSpPr>
        <p:spPr>
          <a:xfrm>
            <a:off x="718489" y="2403322"/>
            <a:ext cx="2440877" cy="523220"/>
          </a:xfrm>
          <a:prstGeom prst="rect">
            <a:avLst/>
          </a:prstGeom>
          <a:noFill/>
        </p:spPr>
        <p:txBody>
          <a:bodyPr wrap="square" rtlCol="0">
            <a:spAutoFit/>
          </a:bodyPr>
          <a:lstStyle>
            <a:defPPr>
              <a:defRPr lang="en-US"/>
            </a:defPPr>
            <a:lvl1pPr>
              <a:spcBef>
                <a:spcPts val="600"/>
              </a:spcBef>
              <a:defRPr sz="3200" kern="0">
                <a:latin typeface="UTM Duepuntozero" panose="02040603050506020204" pitchFamily="18" charset="0"/>
                <a:cs typeface="Arial" pitchFamily="34" charset="0"/>
              </a:defRPr>
            </a:lvl1pPr>
          </a:lstStyle>
          <a:p>
            <a:r>
              <a:rPr lang="vi-VN" sz="2800" b="1" dirty="0"/>
              <a:t>b) </a:t>
            </a:r>
            <a:r>
              <a:rPr lang="en-US" sz="2800" b="1" u="sng" dirty="0"/>
              <a:t>Thể loại</a:t>
            </a:r>
            <a:r>
              <a:rPr lang="en-US" sz="2800" b="1" dirty="0"/>
              <a:t>:</a:t>
            </a:r>
            <a:r>
              <a:rPr lang="vi-VN" sz="2800" b="1" dirty="0"/>
              <a:t> </a:t>
            </a:r>
            <a:r>
              <a:rPr lang="vi-VN" sz="2800" b="1" dirty="0">
                <a:solidFill>
                  <a:srgbClr val="FF0000"/>
                </a:solidFill>
              </a:rPr>
              <a:t>Tấu </a:t>
            </a:r>
            <a:endParaRPr lang="en-US" sz="2800" i="1" dirty="0"/>
          </a:p>
        </p:txBody>
      </p:sp>
      <p:sp>
        <p:nvSpPr>
          <p:cNvPr id="75" name="Diamond 74">
            <a:extLst>
              <a:ext uri="{FF2B5EF4-FFF2-40B4-BE49-F238E27FC236}">
                <a16:creationId xmlns:a16="http://schemas.microsoft.com/office/drawing/2014/main" xmlns="" id="{921CD3DF-D235-4F6A-BAC5-25823ED3865A}"/>
              </a:ext>
            </a:extLst>
          </p:cNvPr>
          <p:cNvSpPr/>
          <p:nvPr/>
        </p:nvSpPr>
        <p:spPr>
          <a:xfrm>
            <a:off x="485895" y="2800318"/>
            <a:ext cx="4980639" cy="3824655"/>
          </a:xfrm>
          <a:prstGeom prst="diamond">
            <a:avLst/>
          </a:prstGeom>
          <a:solidFill>
            <a:schemeClr val="accent2">
              <a:lumMod val="40000"/>
              <a:lumOff val="6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76" name="Group 75">
            <a:extLst>
              <a:ext uri="{FF2B5EF4-FFF2-40B4-BE49-F238E27FC236}">
                <a16:creationId xmlns:a16="http://schemas.microsoft.com/office/drawing/2014/main" xmlns="" id="{F65B70B7-9739-4AA9-BA3B-F92154B6D262}"/>
              </a:ext>
            </a:extLst>
          </p:cNvPr>
          <p:cNvGrpSpPr/>
          <p:nvPr/>
        </p:nvGrpSpPr>
        <p:grpSpPr>
          <a:xfrm>
            <a:off x="901158" y="3298389"/>
            <a:ext cx="2105511" cy="1450265"/>
            <a:chOff x="1937745" y="346733"/>
            <a:chExt cx="1423433" cy="1423433"/>
          </a:xfrm>
          <a:solidFill>
            <a:srgbClr val="3D998A"/>
          </a:solidFill>
        </p:grpSpPr>
        <p:sp>
          <p:nvSpPr>
            <p:cNvPr id="86" name="Rectangle: Rounded Corners 85">
              <a:extLst>
                <a:ext uri="{FF2B5EF4-FFF2-40B4-BE49-F238E27FC236}">
                  <a16:creationId xmlns:a16="http://schemas.microsoft.com/office/drawing/2014/main" xmlns="" id="{249A90CE-A22C-4FF9-84EA-DDAECF192103}"/>
                </a:ext>
              </a:extLst>
            </p:cNvPr>
            <p:cNvSpPr/>
            <p:nvPr/>
          </p:nvSpPr>
          <p:spPr>
            <a:xfrm>
              <a:off x="1937745" y="346733"/>
              <a:ext cx="1423433" cy="142343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7" name="Rectangle: Rounded Corners 5">
              <a:extLst>
                <a:ext uri="{FF2B5EF4-FFF2-40B4-BE49-F238E27FC236}">
                  <a16:creationId xmlns:a16="http://schemas.microsoft.com/office/drawing/2014/main" xmlns="" id="{411971A1-8F9F-440E-A0BC-64C596896C1F}"/>
                </a:ext>
              </a:extLst>
            </p:cNvPr>
            <p:cNvSpPr txBox="1"/>
            <p:nvPr/>
          </p:nvSpPr>
          <p:spPr>
            <a:xfrm>
              <a:off x="2007231" y="416219"/>
              <a:ext cx="1284461" cy="12844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grpSp>
      <p:grpSp>
        <p:nvGrpSpPr>
          <p:cNvPr id="77" name="Group 76">
            <a:extLst>
              <a:ext uri="{FF2B5EF4-FFF2-40B4-BE49-F238E27FC236}">
                <a16:creationId xmlns:a16="http://schemas.microsoft.com/office/drawing/2014/main" xmlns="" id="{B99B0FB6-DAAF-4D01-A083-198D08230BC7}"/>
              </a:ext>
            </a:extLst>
          </p:cNvPr>
          <p:cNvGrpSpPr/>
          <p:nvPr/>
        </p:nvGrpSpPr>
        <p:grpSpPr>
          <a:xfrm>
            <a:off x="3116152" y="3325225"/>
            <a:ext cx="2133965" cy="1423433"/>
            <a:chOff x="3470673" y="346733"/>
            <a:chExt cx="1423433" cy="1423433"/>
          </a:xfrm>
          <a:solidFill>
            <a:srgbClr val="2EB1A1"/>
          </a:solidFill>
        </p:grpSpPr>
        <p:sp>
          <p:nvSpPr>
            <p:cNvPr id="84" name="Rectangle: Rounded Corners 83">
              <a:extLst>
                <a:ext uri="{FF2B5EF4-FFF2-40B4-BE49-F238E27FC236}">
                  <a16:creationId xmlns:a16="http://schemas.microsoft.com/office/drawing/2014/main" xmlns="" id="{F4263672-6D98-441B-AAEA-4FD6A0915610}"/>
                </a:ext>
              </a:extLst>
            </p:cNvPr>
            <p:cNvSpPr/>
            <p:nvPr/>
          </p:nvSpPr>
          <p:spPr>
            <a:xfrm>
              <a:off x="3470673" y="346733"/>
              <a:ext cx="1423433" cy="142343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Rectangle: Rounded Corners 7">
              <a:extLst>
                <a:ext uri="{FF2B5EF4-FFF2-40B4-BE49-F238E27FC236}">
                  <a16:creationId xmlns:a16="http://schemas.microsoft.com/office/drawing/2014/main" xmlns="" id="{7BDEA219-E308-4088-AF46-D098B20B4184}"/>
                </a:ext>
              </a:extLst>
            </p:cNvPr>
            <p:cNvSpPr txBox="1"/>
            <p:nvPr/>
          </p:nvSpPr>
          <p:spPr>
            <a:xfrm>
              <a:off x="3540159" y="416219"/>
              <a:ext cx="1284461" cy="12844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grpSp>
      <p:grpSp>
        <p:nvGrpSpPr>
          <p:cNvPr id="78" name="Group 77">
            <a:extLst>
              <a:ext uri="{FF2B5EF4-FFF2-40B4-BE49-F238E27FC236}">
                <a16:creationId xmlns:a16="http://schemas.microsoft.com/office/drawing/2014/main" xmlns="" id="{B6D9A637-0E05-4EF0-90E0-30A67D0500D7}"/>
              </a:ext>
            </a:extLst>
          </p:cNvPr>
          <p:cNvGrpSpPr/>
          <p:nvPr/>
        </p:nvGrpSpPr>
        <p:grpSpPr>
          <a:xfrm>
            <a:off x="901158" y="4858168"/>
            <a:ext cx="2105511" cy="1423433"/>
            <a:chOff x="1937745" y="1879662"/>
            <a:chExt cx="1423433" cy="1423433"/>
          </a:xfrm>
          <a:solidFill>
            <a:srgbClr val="64C1D2"/>
          </a:solidFill>
        </p:grpSpPr>
        <p:sp>
          <p:nvSpPr>
            <p:cNvPr id="82" name="Rectangle: Rounded Corners 81">
              <a:extLst>
                <a:ext uri="{FF2B5EF4-FFF2-40B4-BE49-F238E27FC236}">
                  <a16:creationId xmlns:a16="http://schemas.microsoft.com/office/drawing/2014/main" xmlns="" id="{8D1B6093-DC82-49F3-A0A7-B0A6BE3035A9}"/>
                </a:ext>
              </a:extLst>
            </p:cNvPr>
            <p:cNvSpPr/>
            <p:nvPr/>
          </p:nvSpPr>
          <p:spPr>
            <a:xfrm>
              <a:off x="1937745" y="1879662"/>
              <a:ext cx="1423433" cy="142343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3" name="Rectangle: Rounded Corners 9">
              <a:extLst>
                <a:ext uri="{FF2B5EF4-FFF2-40B4-BE49-F238E27FC236}">
                  <a16:creationId xmlns:a16="http://schemas.microsoft.com/office/drawing/2014/main" xmlns="" id="{D6561C55-C4D7-4A17-8A8F-956A43BF6453}"/>
                </a:ext>
              </a:extLst>
            </p:cNvPr>
            <p:cNvSpPr txBox="1"/>
            <p:nvPr/>
          </p:nvSpPr>
          <p:spPr>
            <a:xfrm>
              <a:off x="2007231" y="1949148"/>
              <a:ext cx="1284461" cy="12844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grpSp>
      <p:grpSp>
        <p:nvGrpSpPr>
          <p:cNvPr id="79" name="Group 78">
            <a:extLst>
              <a:ext uri="{FF2B5EF4-FFF2-40B4-BE49-F238E27FC236}">
                <a16:creationId xmlns:a16="http://schemas.microsoft.com/office/drawing/2014/main" xmlns="" id="{B5CB3E27-503C-4818-8F01-FFDAAD7A8054}"/>
              </a:ext>
            </a:extLst>
          </p:cNvPr>
          <p:cNvGrpSpPr/>
          <p:nvPr/>
        </p:nvGrpSpPr>
        <p:grpSpPr>
          <a:xfrm>
            <a:off x="3116155" y="4858151"/>
            <a:ext cx="2133964" cy="1370328"/>
            <a:chOff x="3470673" y="1879662"/>
            <a:chExt cx="1423433" cy="1423433"/>
          </a:xfrm>
          <a:solidFill>
            <a:srgbClr val="B7EDFD"/>
          </a:solidFill>
        </p:grpSpPr>
        <p:sp>
          <p:nvSpPr>
            <p:cNvPr id="80" name="Rectangle: Rounded Corners 79">
              <a:extLst>
                <a:ext uri="{FF2B5EF4-FFF2-40B4-BE49-F238E27FC236}">
                  <a16:creationId xmlns:a16="http://schemas.microsoft.com/office/drawing/2014/main" xmlns="" id="{7A7A4FB5-B0E1-4D06-8A4D-5BF69AA94014}"/>
                </a:ext>
              </a:extLst>
            </p:cNvPr>
            <p:cNvSpPr/>
            <p:nvPr/>
          </p:nvSpPr>
          <p:spPr>
            <a:xfrm>
              <a:off x="3470673" y="1879662"/>
              <a:ext cx="1423433" cy="142343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Rectangle: Rounded Corners 11">
              <a:extLst>
                <a:ext uri="{FF2B5EF4-FFF2-40B4-BE49-F238E27FC236}">
                  <a16:creationId xmlns:a16="http://schemas.microsoft.com/office/drawing/2014/main" xmlns="" id="{C1FCDDE1-69A9-47D8-A9FC-AAF1B2A1FD24}"/>
                </a:ext>
              </a:extLst>
            </p:cNvPr>
            <p:cNvSpPr txBox="1"/>
            <p:nvPr/>
          </p:nvSpPr>
          <p:spPr>
            <a:xfrm>
              <a:off x="3540159" y="1949148"/>
              <a:ext cx="1284461" cy="12844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grpSp>
      <p:sp>
        <p:nvSpPr>
          <p:cNvPr id="52" name="Google Shape;3863;p48">
            <a:extLst>
              <a:ext uri="{FF2B5EF4-FFF2-40B4-BE49-F238E27FC236}">
                <a16:creationId xmlns:a16="http://schemas.microsoft.com/office/drawing/2014/main" xmlns="" id="{EB4E671A-606E-43D7-90BD-8BE3F8C60FE1}"/>
              </a:ext>
            </a:extLst>
          </p:cNvPr>
          <p:cNvSpPr txBox="1">
            <a:spLocks/>
          </p:cNvSpPr>
          <p:nvPr/>
        </p:nvSpPr>
        <p:spPr>
          <a:xfrm>
            <a:off x="1054315" y="3593019"/>
            <a:ext cx="1652876" cy="892552"/>
          </a:xfrm>
          <a:prstGeom prst="rect">
            <a:avLst/>
          </a:prstGeom>
          <a:noFill/>
        </p:spPr>
        <p:txBody>
          <a:bodyPr wrap="square" rtlCol="0">
            <a:spAutoFit/>
          </a:bodyPr>
          <a:lstStyle>
            <a:defPPr>
              <a:defRPr lang="en-US"/>
            </a:defPPr>
            <a:lvl1pPr>
              <a:spcBef>
                <a:spcPts val="600"/>
              </a:spcBef>
              <a:defRPr sz="2600" b="1" kern="0">
                <a:solidFill>
                  <a:srgbClr val="002060"/>
                </a:solidFill>
                <a:latin typeface="UTM Duepuntozero" panose="02040603050506020204" pitchFamily="18" charset="0"/>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vi-VN" altLang="en-US" dirty="0">
                <a:solidFill>
                  <a:schemeClr val="bg1"/>
                </a:solidFill>
              </a:rPr>
              <a:t>Văn nghị luận cổ</a:t>
            </a:r>
            <a:endParaRPr lang="vi-VN" altLang="en-US" dirty="0">
              <a:solidFill>
                <a:schemeClr val="bg1"/>
              </a:solidFill>
              <a:sym typeface="Barlow Semi Condensed Light"/>
            </a:endParaRPr>
          </a:p>
        </p:txBody>
      </p:sp>
      <p:sp>
        <p:nvSpPr>
          <p:cNvPr id="54" name="Google Shape;3867;p48">
            <a:extLst>
              <a:ext uri="{FF2B5EF4-FFF2-40B4-BE49-F238E27FC236}">
                <a16:creationId xmlns:a16="http://schemas.microsoft.com/office/drawing/2014/main" xmlns="" id="{E2B6B7C5-141A-4D2C-9A25-47169B9D3ACA}"/>
              </a:ext>
            </a:extLst>
          </p:cNvPr>
          <p:cNvSpPr txBox="1">
            <a:spLocks/>
          </p:cNvSpPr>
          <p:nvPr/>
        </p:nvSpPr>
        <p:spPr>
          <a:xfrm>
            <a:off x="3205988" y="3429009"/>
            <a:ext cx="1871051" cy="1292662"/>
          </a:xfrm>
          <a:prstGeom prst="rect">
            <a:avLst/>
          </a:prstGeom>
          <a:noFill/>
        </p:spPr>
        <p:txBody>
          <a:bodyPr wrap="square" rtlCol="0">
            <a:spAutoFit/>
          </a:bodyPr>
          <a:lstStyle>
            <a:defPPr>
              <a:defRPr lang="en-US"/>
            </a:defPPr>
            <a:lvl1pPr>
              <a:spcBef>
                <a:spcPts val="600"/>
              </a:spcBef>
              <a:defRPr sz="2600" b="1" kern="0">
                <a:solidFill>
                  <a:srgbClr val="002060"/>
                </a:solidFill>
                <a:latin typeface="UTM Duepuntozero" panose="02040603050506020204" pitchFamily="18" charset="0"/>
                <a:cs typeface="Arial"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vi-VN" altLang="en-US" dirty="0">
                <a:solidFill>
                  <a:schemeClr val="bg1"/>
                </a:solidFill>
              </a:rPr>
              <a:t>Do bề tôi, thần dân viết gửi lên chúa</a:t>
            </a:r>
            <a:endParaRPr lang="en-US" altLang="en-US" dirty="0">
              <a:solidFill>
                <a:schemeClr val="bg1"/>
              </a:solidFill>
            </a:endParaRPr>
          </a:p>
        </p:txBody>
      </p:sp>
      <p:sp>
        <p:nvSpPr>
          <p:cNvPr id="53" name="Google Shape;3865;p48">
            <a:extLst>
              <a:ext uri="{FF2B5EF4-FFF2-40B4-BE49-F238E27FC236}">
                <a16:creationId xmlns:a16="http://schemas.microsoft.com/office/drawing/2014/main" xmlns="" id="{761C49DC-FAA1-4B38-A4C8-4C504B27DD33}"/>
              </a:ext>
            </a:extLst>
          </p:cNvPr>
          <p:cNvSpPr txBox="1">
            <a:spLocks/>
          </p:cNvSpPr>
          <p:nvPr/>
        </p:nvSpPr>
        <p:spPr>
          <a:xfrm>
            <a:off x="999107" y="4936722"/>
            <a:ext cx="1879663" cy="1292662"/>
          </a:xfrm>
          <a:prstGeom prst="rect">
            <a:avLst/>
          </a:prstGeom>
          <a:noFill/>
        </p:spPr>
        <p:txBody>
          <a:bodyPr wrap="square" rtlCol="0">
            <a:spAutoFit/>
          </a:bodyPr>
          <a:lstStyle>
            <a:defPPr>
              <a:defRPr lang="en-US"/>
            </a:defPPr>
            <a:lvl1pPr>
              <a:spcBef>
                <a:spcPts val="600"/>
              </a:spcBef>
              <a:defRPr sz="2600" b="1" kern="0">
                <a:solidFill>
                  <a:srgbClr val="002060"/>
                </a:solidFill>
                <a:latin typeface="UTM Duepuntozero" panose="02040603050506020204" pitchFamily="18" charset="0"/>
                <a:cs typeface="Arial"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vi-VN" altLang="en-US" dirty="0">
                <a:solidFill>
                  <a:schemeClr val="tx1"/>
                </a:solidFill>
              </a:rPr>
              <a:t>Trình bày sự việc, ý kiến, đề nghị</a:t>
            </a:r>
            <a:endParaRPr lang="en-US" altLang="en-US" dirty="0">
              <a:solidFill>
                <a:schemeClr val="tx1"/>
              </a:solidFill>
            </a:endParaRPr>
          </a:p>
        </p:txBody>
      </p:sp>
      <p:sp>
        <p:nvSpPr>
          <p:cNvPr id="55" name="Google Shape;3869;p48">
            <a:extLst>
              <a:ext uri="{FF2B5EF4-FFF2-40B4-BE49-F238E27FC236}">
                <a16:creationId xmlns:a16="http://schemas.microsoft.com/office/drawing/2014/main" xmlns="" id="{253406D9-ABF2-41AC-9FDB-CC2B0D9B99CD}"/>
              </a:ext>
            </a:extLst>
          </p:cNvPr>
          <p:cNvSpPr txBox="1">
            <a:spLocks/>
          </p:cNvSpPr>
          <p:nvPr/>
        </p:nvSpPr>
        <p:spPr>
          <a:xfrm>
            <a:off x="3201576" y="4949680"/>
            <a:ext cx="2133965" cy="1292662"/>
          </a:xfrm>
          <a:prstGeom prst="rect">
            <a:avLst/>
          </a:prstGeom>
          <a:noFill/>
        </p:spPr>
        <p:txBody>
          <a:bodyPr wrap="square" rtlCol="0">
            <a:spAutoFit/>
          </a:bodyPr>
          <a:lstStyle>
            <a:defPPr>
              <a:defRPr lang="en-US"/>
            </a:defPPr>
            <a:lvl1pPr>
              <a:spcBef>
                <a:spcPts val="600"/>
              </a:spcBef>
              <a:defRPr sz="2600" b="1" kern="0">
                <a:solidFill>
                  <a:srgbClr val="002060"/>
                </a:solidFill>
                <a:latin typeface="UTM Duepuntozero" panose="02040603050506020204" pitchFamily="18" charset="0"/>
                <a:cs typeface="Arial"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vi-VN" altLang="en-US" dirty="0">
                <a:solidFill>
                  <a:schemeClr val="tx1"/>
                </a:solidFill>
              </a:rPr>
              <a:t>Viết bằng văn xuôi ;văn vần; biền ngẫu</a:t>
            </a:r>
            <a:endParaRPr lang="en-US" altLang="en-US" dirty="0">
              <a:solidFill>
                <a:schemeClr val="tx1"/>
              </a:solidFill>
            </a:endParaRPr>
          </a:p>
        </p:txBody>
      </p:sp>
    </p:spTree>
    <p:extLst>
      <p:ext uri="{BB962C8B-B14F-4D97-AF65-F5344CB8AC3E}">
        <p14:creationId xmlns:p14="http://schemas.microsoft.com/office/powerpoint/2010/main" val="252243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barn(inVertical)">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barn(inVertical)">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wipe(up)">
                                      <p:cBhvr>
                                        <p:cTn id="38" dur="500"/>
                                        <p:tgtEl>
                                          <p:spTgt spid="7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1000"/>
                                        <p:tgtEl>
                                          <p:spTgt spid="76"/>
                                        </p:tgtEl>
                                      </p:cBhvr>
                                    </p:animEffect>
                                    <p:anim calcmode="lin" valueType="num">
                                      <p:cBhvr>
                                        <p:cTn id="44" dur="1000" fill="hold"/>
                                        <p:tgtEl>
                                          <p:spTgt spid="76"/>
                                        </p:tgtEl>
                                        <p:attrNameLst>
                                          <p:attrName>ppt_x</p:attrName>
                                        </p:attrNameLst>
                                      </p:cBhvr>
                                      <p:tavLst>
                                        <p:tav tm="0">
                                          <p:val>
                                            <p:strVal val="#ppt_x"/>
                                          </p:val>
                                        </p:tav>
                                        <p:tav tm="100000">
                                          <p:val>
                                            <p:strVal val="#ppt_x"/>
                                          </p:val>
                                        </p:tav>
                                      </p:tavLst>
                                    </p:anim>
                                    <p:anim calcmode="lin" valueType="num">
                                      <p:cBhvr>
                                        <p:cTn id="45" dur="1000" fill="hold"/>
                                        <p:tgtEl>
                                          <p:spTgt spid="7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anim calcmode="lin" valueType="num">
                                      <p:cBhvr>
                                        <p:cTn id="56" dur="1000" fill="hold"/>
                                        <p:tgtEl>
                                          <p:spTgt spid="54"/>
                                        </p:tgtEl>
                                        <p:attrNameLst>
                                          <p:attrName>ppt_x</p:attrName>
                                        </p:attrNameLst>
                                      </p:cBhvr>
                                      <p:tavLst>
                                        <p:tav tm="0">
                                          <p:val>
                                            <p:strVal val="#ppt_x"/>
                                          </p:val>
                                        </p:tav>
                                        <p:tav tm="100000">
                                          <p:val>
                                            <p:strVal val="#ppt_x"/>
                                          </p:val>
                                        </p:tav>
                                      </p:tavLst>
                                    </p:anim>
                                    <p:anim calcmode="lin" valueType="num">
                                      <p:cBhvr>
                                        <p:cTn id="57" dur="1000" fill="hold"/>
                                        <p:tgtEl>
                                          <p:spTgt spid="5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1000"/>
                                        <p:tgtEl>
                                          <p:spTgt spid="77"/>
                                        </p:tgtEl>
                                      </p:cBhvr>
                                    </p:animEffect>
                                    <p:anim calcmode="lin" valueType="num">
                                      <p:cBhvr>
                                        <p:cTn id="61" dur="1000" fill="hold"/>
                                        <p:tgtEl>
                                          <p:spTgt spid="77"/>
                                        </p:tgtEl>
                                        <p:attrNameLst>
                                          <p:attrName>ppt_x</p:attrName>
                                        </p:attrNameLst>
                                      </p:cBhvr>
                                      <p:tavLst>
                                        <p:tav tm="0">
                                          <p:val>
                                            <p:strVal val="#ppt_x"/>
                                          </p:val>
                                        </p:tav>
                                        <p:tav tm="100000">
                                          <p:val>
                                            <p:strVal val="#ppt_x"/>
                                          </p:val>
                                        </p:tav>
                                      </p:tavLst>
                                    </p:anim>
                                    <p:anim calcmode="lin" valueType="num">
                                      <p:cBhvr>
                                        <p:cTn id="62"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fade">
                                      <p:cBhvr>
                                        <p:cTn id="72" dur="1000"/>
                                        <p:tgtEl>
                                          <p:spTgt spid="78"/>
                                        </p:tgtEl>
                                      </p:cBhvr>
                                    </p:animEffect>
                                    <p:anim calcmode="lin" valueType="num">
                                      <p:cBhvr>
                                        <p:cTn id="73" dur="1000" fill="hold"/>
                                        <p:tgtEl>
                                          <p:spTgt spid="78"/>
                                        </p:tgtEl>
                                        <p:attrNameLst>
                                          <p:attrName>ppt_x</p:attrName>
                                        </p:attrNameLst>
                                      </p:cBhvr>
                                      <p:tavLst>
                                        <p:tav tm="0">
                                          <p:val>
                                            <p:strVal val="#ppt_x"/>
                                          </p:val>
                                        </p:tav>
                                        <p:tav tm="100000">
                                          <p:val>
                                            <p:strVal val="#ppt_x"/>
                                          </p:val>
                                        </p:tav>
                                      </p:tavLst>
                                    </p:anim>
                                    <p:anim calcmode="lin" valueType="num">
                                      <p:cBhvr>
                                        <p:cTn id="7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1000"/>
                                        <p:tgtEl>
                                          <p:spTgt spid="55"/>
                                        </p:tgtEl>
                                      </p:cBhvr>
                                    </p:animEffect>
                                    <p:anim calcmode="lin" valueType="num">
                                      <p:cBhvr>
                                        <p:cTn id="80" dur="1000" fill="hold"/>
                                        <p:tgtEl>
                                          <p:spTgt spid="55"/>
                                        </p:tgtEl>
                                        <p:attrNameLst>
                                          <p:attrName>ppt_x</p:attrName>
                                        </p:attrNameLst>
                                      </p:cBhvr>
                                      <p:tavLst>
                                        <p:tav tm="0">
                                          <p:val>
                                            <p:strVal val="#ppt_x"/>
                                          </p:val>
                                        </p:tav>
                                        <p:tav tm="100000">
                                          <p:val>
                                            <p:strVal val="#ppt_x"/>
                                          </p:val>
                                        </p:tav>
                                      </p:tavLst>
                                    </p:anim>
                                    <p:anim calcmode="lin" valueType="num">
                                      <p:cBhvr>
                                        <p:cTn id="81" dur="1000" fill="hold"/>
                                        <p:tgtEl>
                                          <p:spTgt spid="5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9" grpId="0"/>
      <p:bldP spid="52" grpId="0"/>
      <p:bldP spid="54" grpId="0"/>
      <p:bldP spid="53"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CF53CB70-7A48-486F-8529-BA37BA07F650}"/>
              </a:ext>
            </a:extLst>
          </p:cNvPr>
          <p:cNvSpPr txBox="1"/>
          <p:nvPr/>
        </p:nvSpPr>
        <p:spPr>
          <a:xfrm>
            <a:off x="922117" y="1224535"/>
            <a:ext cx="9241025" cy="1077218"/>
          </a:xfrm>
          <a:prstGeom prst="rect">
            <a:avLst/>
          </a:prstGeom>
          <a:noFill/>
        </p:spPr>
        <p:txBody>
          <a:bodyPr wrap="square" rtlCol="0">
            <a:spAutoFit/>
          </a:bodyPr>
          <a:lstStyle>
            <a:defPPr>
              <a:defRPr lang="en-US"/>
            </a:defPPr>
            <a:lvl1pPr marL="514350" indent="-514350">
              <a:spcBef>
                <a:spcPts val="600"/>
              </a:spcBef>
              <a:buAutoNum type="alphaLcParenR"/>
              <a:defRPr sz="3200" kern="0">
                <a:latin typeface="UTM Duepuntozero" panose="02040603050506020204" pitchFamily="18" charset="0"/>
                <a:cs typeface="Arial" pitchFamily="34" charset="0"/>
              </a:defRPr>
            </a:lvl1pPr>
          </a:lstStyle>
          <a:p>
            <a:pPr marL="457200" indent="-457200">
              <a:buFont typeface="Courier New" panose="02070309020205020404" pitchFamily="49" charset="0"/>
              <a:buChar char="o"/>
            </a:pPr>
            <a:r>
              <a:rPr lang="en-US" altLang="en-US" dirty="0"/>
              <a:t>Bài Tấu của </a:t>
            </a:r>
            <a:r>
              <a:rPr lang="en-US" altLang="en-US" dirty="0" err="1"/>
              <a:t>Nguyễn</a:t>
            </a:r>
            <a:r>
              <a:rPr lang="en-US" altLang="en-US" dirty="0"/>
              <a:t> Thiếp gửi vua Quang Trung bàn về ba điều mà theo ông bậc đế vương nên </a:t>
            </a:r>
            <a:r>
              <a:rPr lang="vi-VN" altLang="en-US" dirty="0"/>
              <a:t>biết:</a:t>
            </a:r>
            <a:endParaRPr lang="en-US" dirty="0"/>
          </a:p>
        </p:txBody>
      </p:sp>
      <p:sp>
        <p:nvSpPr>
          <p:cNvPr id="15" name="TextBox 14">
            <a:extLst>
              <a:ext uri="{FF2B5EF4-FFF2-40B4-BE49-F238E27FC236}">
                <a16:creationId xmlns:a16="http://schemas.microsoft.com/office/drawing/2014/main" xmlns="" id="{65CA32A7-3D1C-4EFA-9D07-17AA68117399}"/>
              </a:ext>
            </a:extLst>
          </p:cNvPr>
          <p:cNvSpPr txBox="1"/>
          <p:nvPr/>
        </p:nvSpPr>
        <p:spPr>
          <a:xfrm>
            <a:off x="8295670" y="2803373"/>
            <a:ext cx="1867473" cy="523220"/>
          </a:xfrm>
          <a:prstGeom prst="rect">
            <a:avLst/>
          </a:prstGeom>
          <a:solidFill>
            <a:schemeClr val="accent4">
              <a:lumMod val="20000"/>
              <a:lumOff val="80000"/>
            </a:schemeClr>
          </a:solidFill>
          <a:ln>
            <a:solidFill>
              <a:schemeClr val="accent1"/>
            </a:solidFill>
          </a:ln>
        </p:spPr>
        <p:txBody>
          <a:bodyPr wrap="square" rtlCol="0">
            <a:spAutoFit/>
          </a:bodyPr>
          <a:lstStyle>
            <a:defPPr>
              <a:defRPr lang="en-US"/>
            </a:defPPr>
            <a:lvl1pPr indent="0">
              <a:spcBef>
                <a:spcPts val="600"/>
              </a:spcBef>
              <a:buNone/>
              <a:defRPr sz="3200" kern="0">
                <a:latin typeface="UTM Duepuntozero" panose="02040603050506020204" pitchFamily="18" charset="0"/>
                <a:cs typeface="Arial" pitchFamily="34" charset="0"/>
              </a:defRPr>
            </a:lvl1pPr>
          </a:lstStyle>
          <a:p>
            <a:pPr algn="ctr"/>
            <a:r>
              <a:rPr lang="en-US" sz="2800" dirty="0"/>
              <a:t>HỌC PHÁP</a:t>
            </a:r>
          </a:p>
        </p:txBody>
      </p:sp>
      <p:sp>
        <p:nvSpPr>
          <p:cNvPr id="17" name="TextBox 16">
            <a:extLst>
              <a:ext uri="{FF2B5EF4-FFF2-40B4-BE49-F238E27FC236}">
                <a16:creationId xmlns:a16="http://schemas.microsoft.com/office/drawing/2014/main" xmlns="" id="{B99E9742-74D8-4DE2-89F8-F8A5451F6714}"/>
              </a:ext>
            </a:extLst>
          </p:cNvPr>
          <p:cNvSpPr txBox="1"/>
          <p:nvPr/>
        </p:nvSpPr>
        <p:spPr>
          <a:xfrm>
            <a:off x="2356677" y="2803373"/>
            <a:ext cx="1956552" cy="523220"/>
          </a:xfrm>
          <a:prstGeom prst="rect">
            <a:avLst/>
          </a:prstGeom>
          <a:solidFill>
            <a:schemeClr val="accent4">
              <a:lumMod val="20000"/>
              <a:lumOff val="80000"/>
            </a:schemeClr>
          </a:solidFill>
          <a:ln>
            <a:solidFill>
              <a:schemeClr val="accent1"/>
            </a:solidFill>
          </a:ln>
        </p:spPr>
        <p:txBody>
          <a:bodyPr wrap="square" rtlCol="0">
            <a:spAutoFit/>
          </a:bodyPr>
          <a:lstStyle>
            <a:defPPr>
              <a:defRPr lang="en-US"/>
            </a:defPPr>
            <a:lvl1pPr indent="0" algn="just">
              <a:spcBef>
                <a:spcPts val="600"/>
              </a:spcBef>
              <a:buNone/>
              <a:defRPr sz="2800" kern="0">
                <a:latin typeface="UTM Duepuntozero" panose="02040603050506020204" pitchFamily="18" charset="0"/>
                <a:cs typeface="Arial" pitchFamily="34" charset="0"/>
              </a:defRPr>
            </a:lvl1pPr>
          </a:lstStyle>
          <a:p>
            <a:pPr algn="ctr"/>
            <a:r>
              <a:rPr lang="en-US" dirty="0"/>
              <a:t>QUÂN ĐỨC</a:t>
            </a:r>
          </a:p>
        </p:txBody>
      </p:sp>
      <p:sp>
        <p:nvSpPr>
          <p:cNvPr id="18" name="TextBox 17">
            <a:extLst>
              <a:ext uri="{FF2B5EF4-FFF2-40B4-BE49-F238E27FC236}">
                <a16:creationId xmlns:a16="http://schemas.microsoft.com/office/drawing/2014/main" xmlns="" id="{41C08454-D5D8-4602-B16A-7C8287D3754E}"/>
              </a:ext>
            </a:extLst>
          </p:cNvPr>
          <p:cNvSpPr txBox="1"/>
          <p:nvPr/>
        </p:nvSpPr>
        <p:spPr>
          <a:xfrm>
            <a:off x="5370720" y="2803373"/>
            <a:ext cx="1867473" cy="523220"/>
          </a:xfrm>
          <a:prstGeom prst="rect">
            <a:avLst/>
          </a:prstGeom>
          <a:solidFill>
            <a:schemeClr val="accent4">
              <a:lumMod val="20000"/>
              <a:lumOff val="80000"/>
            </a:schemeClr>
          </a:solidFill>
          <a:ln>
            <a:solidFill>
              <a:schemeClr val="accent1"/>
            </a:solidFill>
          </a:ln>
        </p:spPr>
        <p:txBody>
          <a:bodyPr wrap="square" rtlCol="0">
            <a:spAutoFit/>
          </a:bodyPr>
          <a:lstStyle>
            <a:defPPr>
              <a:defRPr lang="en-US"/>
            </a:defPPr>
            <a:lvl1pPr indent="0" algn="just">
              <a:spcBef>
                <a:spcPts val="600"/>
              </a:spcBef>
              <a:buNone/>
              <a:defRPr sz="2800" kern="0">
                <a:latin typeface="UTM Duepuntozero" panose="02040603050506020204" pitchFamily="18" charset="0"/>
                <a:cs typeface="Arial" pitchFamily="34" charset="0"/>
              </a:defRPr>
            </a:lvl1pPr>
          </a:lstStyle>
          <a:p>
            <a:pPr algn="ctr"/>
            <a:r>
              <a:rPr lang="en-US" dirty="0"/>
              <a:t>DÂN TÂM</a:t>
            </a:r>
          </a:p>
        </p:txBody>
      </p:sp>
      <p:sp>
        <p:nvSpPr>
          <p:cNvPr id="20" name="TextBox 19">
            <a:extLst>
              <a:ext uri="{FF2B5EF4-FFF2-40B4-BE49-F238E27FC236}">
                <a16:creationId xmlns:a16="http://schemas.microsoft.com/office/drawing/2014/main" xmlns="" id="{DE8B60A6-E843-4301-BC34-429401B74D5A}"/>
              </a:ext>
            </a:extLst>
          </p:cNvPr>
          <p:cNvSpPr txBox="1"/>
          <p:nvPr/>
        </p:nvSpPr>
        <p:spPr>
          <a:xfrm>
            <a:off x="8280878" y="4142370"/>
            <a:ext cx="1867473" cy="1384995"/>
          </a:xfrm>
          <a:prstGeom prst="rect">
            <a:avLst/>
          </a:prstGeom>
          <a:solidFill>
            <a:schemeClr val="accent3">
              <a:lumMod val="20000"/>
              <a:lumOff val="80000"/>
            </a:schemeClr>
          </a:solidFill>
        </p:spPr>
        <p:txBody>
          <a:bodyPr wrap="square" rtlCol="0">
            <a:spAutoFit/>
          </a:bodyPr>
          <a:lstStyle>
            <a:defPPr>
              <a:defRPr lang="en-US"/>
            </a:defPPr>
            <a:lvl1pPr indent="0" algn="just">
              <a:spcBef>
                <a:spcPts val="600"/>
              </a:spcBef>
              <a:buNone/>
              <a:defRPr sz="2800" kern="0">
                <a:latin typeface="UTM Duepuntozero" panose="02040603050506020204" pitchFamily="18" charset="0"/>
                <a:cs typeface="Arial" pitchFamily="34" charset="0"/>
              </a:defRPr>
            </a:lvl1pPr>
          </a:lstStyle>
          <a:p>
            <a:pPr algn="ctr"/>
            <a:r>
              <a:rPr lang="vi-VN" dirty="0"/>
              <a:t>Khuyên vua chăm lo việc giáo dục </a:t>
            </a:r>
            <a:endParaRPr lang="en-US" dirty="0"/>
          </a:p>
        </p:txBody>
      </p:sp>
      <p:sp>
        <p:nvSpPr>
          <p:cNvPr id="22" name="TextBox 21">
            <a:extLst>
              <a:ext uri="{FF2B5EF4-FFF2-40B4-BE49-F238E27FC236}">
                <a16:creationId xmlns:a16="http://schemas.microsoft.com/office/drawing/2014/main" xmlns="" id="{4067B08C-7C12-4498-8FBC-72B687B17AB1}"/>
              </a:ext>
            </a:extLst>
          </p:cNvPr>
          <p:cNvSpPr txBox="1"/>
          <p:nvPr/>
        </p:nvSpPr>
        <p:spPr>
          <a:xfrm>
            <a:off x="1946948" y="4130474"/>
            <a:ext cx="2746449" cy="1384995"/>
          </a:xfrm>
          <a:prstGeom prst="rect">
            <a:avLst/>
          </a:prstGeom>
          <a:solidFill>
            <a:schemeClr val="accent3">
              <a:lumMod val="20000"/>
              <a:lumOff val="80000"/>
            </a:schemeClr>
          </a:solidFill>
        </p:spPr>
        <p:txBody>
          <a:bodyPr wrap="square" rtlCol="0">
            <a:spAutoFit/>
          </a:bodyPr>
          <a:lstStyle>
            <a:defPPr>
              <a:defRPr lang="en-US"/>
            </a:defPPr>
            <a:lvl1pPr indent="0" algn="just">
              <a:spcBef>
                <a:spcPts val="600"/>
              </a:spcBef>
              <a:buNone/>
              <a:defRPr sz="2800" kern="0">
                <a:latin typeface="UTM Duepuntozero" panose="02040603050506020204" pitchFamily="18" charset="0"/>
                <a:cs typeface="Arial" pitchFamily="34" charset="0"/>
              </a:defRPr>
            </a:lvl1pPr>
          </a:lstStyle>
          <a:p>
            <a:pPr algn="ctr"/>
            <a:r>
              <a:rPr lang="vi-VN" dirty="0"/>
              <a:t> Khuyên vua nên theo đạo Thánh hiền để trị nước </a:t>
            </a:r>
            <a:endParaRPr lang="en-US" dirty="0"/>
          </a:p>
        </p:txBody>
      </p:sp>
      <p:sp>
        <p:nvSpPr>
          <p:cNvPr id="24" name="TextBox 23">
            <a:extLst>
              <a:ext uri="{FF2B5EF4-FFF2-40B4-BE49-F238E27FC236}">
                <a16:creationId xmlns:a16="http://schemas.microsoft.com/office/drawing/2014/main" xmlns="" id="{41605A10-5B44-4E00-A7F4-6357E028337F}"/>
              </a:ext>
            </a:extLst>
          </p:cNvPr>
          <p:cNvSpPr txBox="1"/>
          <p:nvPr/>
        </p:nvSpPr>
        <p:spPr>
          <a:xfrm>
            <a:off x="4969267" y="4142361"/>
            <a:ext cx="3066988" cy="1384995"/>
          </a:xfrm>
          <a:prstGeom prst="rect">
            <a:avLst/>
          </a:prstGeom>
          <a:solidFill>
            <a:schemeClr val="accent3">
              <a:lumMod val="20000"/>
              <a:lumOff val="80000"/>
            </a:schemeClr>
          </a:solidFill>
        </p:spPr>
        <p:txBody>
          <a:bodyPr wrap="square" rtlCol="0">
            <a:spAutoFit/>
          </a:bodyPr>
          <a:lstStyle>
            <a:defPPr>
              <a:defRPr lang="en-US"/>
            </a:defPPr>
            <a:lvl1pPr indent="0" algn="just">
              <a:spcBef>
                <a:spcPts val="600"/>
              </a:spcBef>
              <a:buNone/>
              <a:defRPr sz="2800" kern="0">
                <a:latin typeface="UTM Duepuntozero" panose="02040603050506020204" pitchFamily="18" charset="0"/>
                <a:cs typeface="Arial" pitchFamily="34" charset="0"/>
              </a:defRPr>
            </a:lvl1pPr>
          </a:lstStyle>
          <a:p>
            <a:pPr algn="ctr"/>
            <a:r>
              <a:rPr lang="vi-VN" dirty="0"/>
              <a:t>Khuyên vua nên dùng nhân chính để thu phục lòng người</a:t>
            </a:r>
            <a:endParaRPr lang="en-US" dirty="0"/>
          </a:p>
        </p:txBody>
      </p:sp>
      <p:pic>
        <p:nvPicPr>
          <p:cNvPr id="26" name="Graphic 25" descr="Arrow Down with solid fill">
            <a:extLst>
              <a:ext uri="{FF2B5EF4-FFF2-40B4-BE49-F238E27FC236}">
                <a16:creationId xmlns:a16="http://schemas.microsoft.com/office/drawing/2014/main" xmlns="" id="{D04245CE-0EED-49C5-B123-7DF3889031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88675" y="3366988"/>
            <a:ext cx="914400" cy="726728"/>
          </a:xfrm>
          <a:prstGeom prst="rect">
            <a:avLst/>
          </a:prstGeom>
        </p:spPr>
      </p:pic>
      <p:pic>
        <p:nvPicPr>
          <p:cNvPr id="27" name="Graphic 26" descr="Arrow Down with solid fill">
            <a:extLst>
              <a:ext uri="{FF2B5EF4-FFF2-40B4-BE49-F238E27FC236}">
                <a16:creationId xmlns:a16="http://schemas.microsoft.com/office/drawing/2014/main" xmlns="" id="{F6357D69-B339-4C7E-B099-574D8BF074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727656" y="3378875"/>
            <a:ext cx="914400" cy="726728"/>
          </a:xfrm>
          <a:prstGeom prst="rect">
            <a:avLst/>
          </a:prstGeom>
        </p:spPr>
      </p:pic>
      <p:pic>
        <p:nvPicPr>
          <p:cNvPr id="28" name="Graphic 27" descr="Arrow Down with solid fill">
            <a:extLst>
              <a:ext uri="{FF2B5EF4-FFF2-40B4-BE49-F238E27FC236}">
                <a16:creationId xmlns:a16="http://schemas.microsoft.com/office/drawing/2014/main" xmlns="" id="{3B30AD7C-3486-4469-AB08-A4A4DE1E2B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758165" y="3363333"/>
            <a:ext cx="914400" cy="726728"/>
          </a:xfrm>
          <a:prstGeom prst="rect">
            <a:avLst/>
          </a:prstGeom>
        </p:spPr>
      </p:pic>
      <p:pic>
        <p:nvPicPr>
          <p:cNvPr id="29" name="!!2">
            <a:extLst>
              <a:ext uri="{FF2B5EF4-FFF2-40B4-BE49-F238E27FC236}">
                <a16:creationId xmlns:a16="http://schemas.microsoft.com/office/drawing/2014/main" xmlns="" id="{5FAD6B77-635E-4731-9543-D0C7EF5DF8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44699" y="149988"/>
            <a:ext cx="3159876" cy="2760942"/>
          </a:xfrm>
          <a:prstGeom prst="rect">
            <a:avLst/>
          </a:prstGeom>
          <a:effectLst>
            <a:outerShdw blurRad="50800" dist="38100" dir="10800000" algn="r" rotWithShape="0">
              <a:prstClr val="black">
                <a:alpha val="40000"/>
              </a:prstClr>
            </a:outerShdw>
          </a:effectLst>
        </p:spPr>
      </p:pic>
      <p:sp>
        <p:nvSpPr>
          <p:cNvPr id="31" name="Rectangle 30">
            <a:extLst>
              <a:ext uri="{FF2B5EF4-FFF2-40B4-BE49-F238E27FC236}">
                <a16:creationId xmlns:a16="http://schemas.microsoft.com/office/drawing/2014/main" xmlns="" id="{2840FF72-E086-4373-B8D8-DA38F113D9ED}"/>
              </a:ext>
            </a:extLst>
          </p:cNvPr>
          <p:cNvSpPr/>
          <p:nvPr/>
        </p:nvSpPr>
        <p:spPr>
          <a:xfrm>
            <a:off x="6744427" y="-3866"/>
            <a:ext cx="5447572" cy="15728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31D1847A-11C0-44B1-8283-B61CCAC2A8F5}"/>
              </a:ext>
            </a:extLst>
          </p:cNvPr>
          <p:cNvSpPr/>
          <p:nvPr/>
        </p:nvSpPr>
        <p:spPr>
          <a:xfrm>
            <a:off x="6606915" y="-434"/>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34D6704E-1EA6-4976-81A0-81DE399B16C2}"/>
              </a:ext>
            </a:extLst>
          </p:cNvPr>
          <p:cNvSpPr/>
          <p:nvPr/>
        </p:nvSpPr>
        <p:spPr>
          <a:xfrm>
            <a:off x="6322062" y="2916"/>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1AF49025-2777-4CC4-92C2-BDD636D7B9C0}"/>
              </a:ext>
            </a:extLst>
          </p:cNvPr>
          <p:cNvSpPr/>
          <p:nvPr/>
        </p:nvSpPr>
        <p:spPr>
          <a:xfrm>
            <a:off x="6456554" y="-3866"/>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9B8DED61-C545-43C7-90A6-D5522F40FD8C}"/>
              </a:ext>
            </a:extLst>
          </p:cNvPr>
          <p:cNvSpPr/>
          <p:nvPr/>
        </p:nvSpPr>
        <p:spPr>
          <a:xfrm>
            <a:off x="13" y="6649278"/>
            <a:ext cx="12191999" cy="2087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08A188A1-50A5-4C6C-8101-34536DB33B7A}"/>
              </a:ext>
            </a:extLst>
          </p:cNvPr>
          <p:cNvSpPr txBox="1"/>
          <p:nvPr/>
        </p:nvSpPr>
        <p:spPr>
          <a:xfrm>
            <a:off x="726496" y="378209"/>
            <a:ext cx="2440877" cy="523220"/>
          </a:xfrm>
          <a:prstGeom prst="rect">
            <a:avLst/>
          </a:prstGeom>
          <a:noFill/>
        </p:spPr>
        <p:txBody>
          <a:bodyPr wrap="square" rtlCol="0">
            <a:spAutoFit/>
          </a:bodyPr>
          <a:lstStyle>
            <a:defPPr>
              <a:defRPr lang="en-US"/>
            </a:defPPr>
            <a:lvl1pPr>
              <a:spcBef>
                <a:spcPts val="600"/>
              </a:spcBef>
              <a:defRPr sz="3200" kern="0">
                <a:latin typeface="UTM Duepuntozero" panose="02040603050506020204" pitchFamily="18" charset="0"/>
                <a:cs typeface="Arial" pitchFamily="34" charset="0"/>
              </a:defRPr>
            </a:lvl1pPr>
          </a:lstStyle>
          <a:p>
            <a:r>
              <a:rPr lang="vi-VN" sz="2800" b="1" dirty="0"/>
              <a:t>b) </a:t>
            </a:r>
            <a:r>
              <a:rPr lang="en-US" sz="2800" b="1" u="sng" dirty="0"/>
              <a:t>Thể loại</a:t>
            </a:r>
            <a:r>
              <a:rPr lang="en-US" sz="2800" b="1" dirty="0"/>
              <a:t>:</a:t>
            </a:r>
            <a:r>
              <a:rPr lang="vi-VN" sz="2800" b="1" dirty="0"/>
              <a:t> </a:t>
            </a:r>
            <a:r>
              <a:rPr lang="vi-VN" sz="2800" b="1" dirty="0">
                <a:solidFill>
                  <a:srgbClr val="FF0000"/>
                </a:solidFill>
              </a:rPr>
              <a:t>Tấu </a:t>
            </a:r>
            <a:endParaRPr lang="en-US" sz="2800" i="1" dirty="0"/>
          </a:p>
        </p:txBody>
      </p:sp>
    </p:spTree>
    <p:extLst>
      <p:ext uri="{BB962C8B-B14F-4D97-AF65-F5344CB8AC3E}">
        <p14:creationId xmlns:p14="http://schemas.microsoft.com/office/powerpoint/2010/main" val="3271781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up)">
                                      <p:cBhvr>
                                        <p:cTn id="39" dur="500"/>
                                        <p:tgtEl>
                                          <p:spTgt spid="27"/>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animBg="1"/>
      <p:bldP spid="17" grpId="0" animBg="1"/>
      <p:bldP spid="18" grpId="0" animBg="1"/>
      <p:bldP spid="20" grpId="0" animBg="1"/>
      <p:bldP spid="2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1">
            <a:extLst>
              <a:ext uri="{FF2B5EF4-FFF2-40B4-BE49-F238E27FC236}">
                <a16:creationId xmlns:a16="http://schemas.microsoft.com/office/drawing/2014/main" xmlns="" id="{2E71860A-06BE-47EB-9A40-C4A60ED7A262}"/>
              </a:ext>
            </a:extLst>
          </p:cNvPr>
          <p:cNvSpPr txBox="1"/>
          <p:nvPr/>
        </p:nvSpPr>
        <p:spPr>
          <a:xfrm>
            <a:off x="453798" y="563520"/>
            <a:ext cx="2124063" cy="584775"/>
          </a:xfrm>
          <a:prstGeom prst="rect">
            <a:avLst/>
          </a:prstGeom>
          <a:noFill/>
        </p:spPr>
        <p:txBody>
          <a:bodyPr wrap="square" rtlCol="0">
            <a:spAutoFit/>
          </a:bodyPr>
          <a:lstStyle/>
          <a:p>
            <a:pPr>
              <a:spcBef>
                <a:spcPts val="600"/>
              </a:spcBef>
              <a:defRPr/>
            </a:pPr>
            <a:r>
              <a:rPr lang="vi-VN" sz="3200" b="1" kern="0" dirty="0">
                <a:solidFill>
                  <a:prstClr val="black"/>
                </a:solidFill>
                <a:latin typeface="UTM Duepuntozero" panose="02040603050506020204" pitchFamily="18" charset="0"/>
                <a:cs typeface="Arial" pitchFamily="34" charset="0"/>
              </a:rPr>
              <a:t>2</a:t>
            </a:r>
            <a:r>
              <a:rPr lang="en-US" sz="3200" b="1" kern="0" dirty="0">
                <a:solidFill>
                  <a:prstClr val="black"/>
                </a:solidFill>
                <a:latin typeface="UTM Duepuntozero" panose="02040603050506020204" pitchFamily="18" charset="0"/>
                <a:cs typeface="Arial" pitchFamily="34" charset="0"/>
              </a:rPr>
              <a:t>. Tác </a:t>
            </a:r>
            <a:r>
              <a:rPr lang="vi-VN" sz="3200" b="1" kern="0" dirty="0">
                <a:solidFill>
                  <a:prstClr val="black"/>
                </a:solidFill>
                <a:latin typeface="UTM Duepuntozero" panose="02040603050506020204" pitchFamily="18" charset="0"/>
                <a:cs typeface="Arial" pitchFamily="34" charset="0"/>
              </a:rPr>
              <a:t>phẩm</a:t>
            </a:r>
            <a:endParaRPr lang="en-US" sz="3200" b="1" kern="0" dirty="0">
              <a:solidFill>
                <a:prstClr val="black"/>
              </a:solidFill>
              <a:latin typeface="UTM Duepuntozero" panose="02040603050506020204" pitchFamily="18" charset="0"/>
              <a:cs typeface="Arial" pitchFamily="34" charset="0"/>
            </a:endParaRPr>
          </a:p>
        </p:txBody>
      </p:sp>
      <p:sp>
        <p:nvSpPr>
          <p:cNvPr id="15" name="TextBox 14">
            <a:extLst>
              <a:ext uri="{FF2B5EF4-FFF2-40B4-BE49-F238E27FC236}">
                <a16:creationId xmlns:a16="http://schemas.microsoft.com/office/drawing/2014/main" xmlns="" id="{65CA32A7-3D1C-4EFA-9D07-17AA68117399}"/>
              </a:ext>
            </a:extLst>
          </p:cNvPr>
          <p:cNvSpPr txBox="1"/>
          <p:nvPr/>
        </p:nvSpPr>
        <p:spPr>
          <a:xfrm>
            <a:off x="718489" y="1867372"/>
            <a:ext cx="2464413" cy="646331"/>
          </a:xfrm>
          <a:prstGeom prst="rect">
            <a:avLst/>
          </a:prstGeom>
          <a:solidFill>
            <a:schemeClr val="accent4">
              <a:lumMod val="20000"/>
              <a:lumOff val="80000"/>
            </a:schemeClr>
          </a:solidFill>
          <a:ln>
            <a:solidFill>
              <a:schemeClr val="accent1"/>
            </a:solidFill>
          </a:ln>
        </p:spPr>
        <p:txBody>
          <a:bodyPr wrap="square" rtlCol="0">
            <a:spAutoFit/>
          </a:bodyPr>
          <a:lstStyle>
            <a:defPPr>
              <a:defRPr lang="en-US"/>
            </a:defPPr>
            <a:lvl1pPr indent="0">
              <a:spcBef>
                <a:spcPts val="600"/>
              </a:spcBef>
              <a:buNone/>
              <a:defRPr sz="3200" kern="0">
                <a:latin typeface="UTM Duepuntozero" panose="02040603050506020204" pitchFamily="18" charset="0"/>
                <a:cs typeface="Arial" pitchFamily="34" charset="0"/>
              </a:defRPr>
            </a:lvl1pPr>
          </a:lstStyle>
          <a:p>
            <a:pPr algn="ctr"/>
            <a:r>
              <a:rPr lang="en-US" sz="3600" dirty="0">
                <a:solidFill>
                  <a:prstClr val="black"/>
                </a:solidFill>
              </a:rPr>
              <a:t>HỌC PHÁP</a:t>
            </a:r>
          </a:p>
        </p:txBody>
      </p:sp>
      <p:sp>
        <p:nvSpPr>
          <p:cNvPr id="20" name="TextBox 19">
            <a:extLst>
              <a:ext uri="{FF2B5EF4-FFF2-40B4-BE49-F238E27FC236}">
                <a16:creationId xmlns:a16="http://schemas.microsoft.com/office/drawing/2014/main" xmlns="" id="{DE8B60A6-E843-4301-BC34-429401B74D5A}"/>
              </a:ext>
            </a:extLst>
          </p:cNvPr>
          <p:cNvSpPr txBox="1"/>
          <p:nvPr/>
        </p:nvSpPr>
        <p:spPr>
          <a:xfrm>
            <a:off x="4151468" y="1851137"/>
            <a:ext cx="4021333" cy="1200329"/>
          </a:xfrm>
          <a:prstGeom prst="rect">
            <a:avLst/>
          </a:prstGeom>
          <a:solidFill>
            <a:schemeClr val="accent3">
              <a:lumMod val="20000"/>
              <a:lumOff val="80000"/>
            </a:schemeClr>
          </a:solidFill>
        </p:spPr>
        <p:txBody>
          <a:bodyPr wrap="square" rtlCol="0">
            <a:spAutoFit/>
          </a:bodyPr>
          <a:lstStyle>
            <a:defPPr>
              <a:defRPr lang="en-US"/>
            </a:defPPr>
            <a:lvl1pPr indent="0" algn="just">
              <a:spcBef>
                <a:spcPts val="600"/>
              </a:spcBef>
              <a:buNone/>
              <a:defRPr sz="2800" kern="0">
                <a:latin typeface="UTM Duepuntozero" panose="02040603050506020204" pitchFamily="18" charset="0"/>
                <a:cs typeface="Arial" pitchFamily="34" charset="0"/>
              </a:defRPr>
            </a:lvl1pPr>
          </a:lstStyle>
          <a:p>
            <a:pPr algn="ctr"/>
            <a:r>
              <a:rPr lang="vi-VN" sz="3600" dirty="0">
                <a:solidFill>
                  <a:prstClr val="black"/>
                </a:solidFill>
              </a:rPr>
              <a:t>Khuyên vua chăm lo việc giáo dục </a:t>
            </a:r>
            <a:endParaRPr lang="en-US" sz="3600" dirty="0">
              <a:solidFill>
                <a:prstClr val="black"/>
              </a:solidFill>
            </a:endParaRPr>
          </a:p>
        </p:txBody>
      </p:sp>
      <p:pic>
        <p:nvPicPr>
          <p:cNvPr id="27" name="Graphic 26" descr="Arrow Down with solid fill">
            <a:extLst>
              <a:ext uri="{FF2B5EF4-FFF2-40B4-BE49-F238E27FC236}">
                <a16:creationId xmlns:a16="http://schemas.microsoft.com/office/drawing/2014/main" xmlns="" id="{F6357D69-B339-4C7E-B099-574D8BF074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3209984" y="1871389"/>
            <a:ext cx="914400" cy="726728"/>
          </a:xfrm>
          <a:prstGeom prst="rect">
            <a:avLst/>
          </a:prstGeom>
        </p:spPr>
      </p:pic>
      <p:sp>
        <p:nvSpPr>
          <p:cNvPr id="31" name="Rectangle 30">
            <a:extLst>
              <a:ext uri="{FF2B5EF4-FFF2-40B4-BE49-F238E27FC236}">
                <a16:creationId xmlns:a16="http://schemas.microsoft.com/office/drawing/2014/main" xmlns="" id="{2840FF72-E086-4373-B8D8-DA38F113D9ED}"/>
              </a:ext>
            </a:extLst>
          </p:cNvPr>
          <p:cNvSpPr/>
          <p:nvPr/>
        </p:nvSpPr>
        <p:spPr>
          <a:xfrm>
            <a:off x="6744427" y="-3866"/>
            <a:ext cx="5447572" cy="15728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a:extLst>
              <a:ext uri="{FF2B5EF4-FFF2-40B4-BE49-F238E27FC236}">
                <a16:creationId xmlns:a16="http://schemas.microsoft.com/office/drawing/2014/main" xmlns="" id="{31D1847A-11C0-44B1-8283-B61CCAC2A8F5}"/>
              </a:ext>
            </a:extLst>
          </p:cNvPr>
          <p:cNvSpPr/>
          <p:nvPr/>
        </p:nvSpPr>
        <p:spPr>
          <a:xfrm>
            <a:off x="6606915" y="-434"/>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a:extLst>
              <a:ext uri="{FF2B5EF4-FFF2-40B4-BE49-F238E27FC236}">
                <a16:creationId xmlns:a16="http://schemas.microsoft.com/office/drawing/2014/main" xmlns="" id="{34D6704E-1EA6-4976-81A0-81DE399B16C2}"/>
              </a:ext>
            </a:extLst>
          </p:cNvPr>
          <p:cNvSpPr/>
          <p:nvPr/>
        </p:nvSpPr>
        <p:spPr>
          <a:xfrm>
            <a:off x="6322062" y="2916"/>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a:extLst>
              <a:ext uri="{FF2B5EF4-FFF2-40B4-BE49-F238E27FC236}">
                <a16:creationId xmlns:a16="http://schemas.microsoft.com/office/drawing/2014/main" xmlns="" id="{1AF49025-2777-4CC4-92C2-BDD636D7B9C0}"/>
              </a:ext>
            </a:extLst>
          </p:cNvPr>
          <p:cNvSpPr/>
          <p:nvPr/>
        </p:nvSpPr>
        <p:spPr>
          <a:xfrm>
            <a:off x="6456554" y="-3866"/>
            <a:ext cx="80849" cy="15385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a:extLst>
              <a:ext uri="{FF2B5EF4-FFF2-40B4-BE49-F238E27FC236}">
                <a16:creationId xmlns:a16="http://schemas.microsoft.com/office/drawing/2014/main" xmlns="" id="{9B8DED61-C545-43C7-90A6-D5522F40FD8C}"/>
              </a:ext>
            </a:extLst>
          </p:cNvPr>
          <p:cNvSpPr/>
          <p:nvPr/>
        </p:nvSpPr>
        <p:spPr>
          <a:xfrm>
            <a:off x="13" y="6649278"/>
            <a:ext cx="12191999" cy="2087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a:extLst>
              <a:ext uri="{FF2B5EF4-FFF2-40B4-BE49-F238E27FC236}">
                <a16:creationId xmlns:a16="http://schemas.microsoft.com/office/drawing/2014/main" xmlns="" id="{F1977D3D-50AC-4482-9F15-DC200659FFF3}"/>
              </a:ext>
            </a:extLst>
          </p:cNvPr>
          <p:cNvSpPr txBox="1"/>
          <p:nvPr/>
        </p:nvSpPr>
        <p:spPr>
          <a:xfrm>
            <a:off x="718501" y="1111146"/>
            <a:ext cx="7942975" cy="584775"/>
          </a:xfrm>
          <a:prstGeom prst="rect">
            <a:avLst/>
          </a:prstGeom>
          <a:noFill/>
        </p:spPr>
        <p:txBody>
          <a:bodyPr wrap="square" rtlCol="0">
            <a:spAutoFit/>
          </a:bodyPr>
          <a:lstStyle>
            <a:defPPr>
              <a:defRPr lang="en-US"/>
            </a:defPPr>
            <a:lvl1pPr marL="514350" indent="-514350">
              <a:spcBef>
                <a:spcPts val="600"/>
              </a:spcBef>
              <a:buFontTx/>
              <a:buAutoNum type="alphaLcParenR"/>
              <a:defRPr sz="2600" kern="0">
                <a:latin typeface="UTM Duepuntozero" panose="02040603050506020204" pitchFamily="18" charset="0"/>
                <a:cs typeface="Arial" pitchFamily="34" charset="0"/>
              </a:defRPr>
            </a:lvl1pPr>
          </a:lstStyle>
          <a:p>
            <a:pPr marL="0" indent="0">
              <a:buFontTx/>
              <a:buNone/>
            </a:pPr>
            <a:r>
              <a:rPr lang="vi-VN" sz="3200" b="1" dirty="0">
                <a:solidFill>
                  <a:prstClr val="black"/>
                </a:solidFill>
              </a:rPr>
              <a:t>c) </a:t>
            </a:r>
            <a:r>
              <a:rPr lang="vi-VN" sz="3200" b="1" u="sng" dirty="0">
                <a:solidFill>
                  <a:prstClr val="black"/>
                </a:solidFill>
              </a:rPr>
              <a:t>Vị trí:</a:t>
            </a:r>
            <a:r>
              <a:rPr lang="vi-VN" sz="3200" b="1" dirty="0">
                <a:solidFill>
                  <a:prstClr val="black"/>
                </a:solidFill>
              </a:rPr>
              <a:t>  </a:t>
            </a:r>
            <a:r>
              <a:rPr lang="vi-VN" sz="3200" b="1" dirty="0">
                <a:solidFill>
                  <a:srgbClr val="FF0000"/>
                </a:solidFill>
              </a:rPr>
              <a:t>Nằm ở phần thứ 3 của bài tấu (Học pháp)</a:t>
            </a:r>
            <a:endParaRPr lang="en-US" sz="3200" b="1" dirty="0">
              <a:solidFill>
                <a:srgbClr val="FF0000"/>
              </a:solidFill>
            </a:endParaRPr>
          </a:p>
        </p:txBody>
      </p:sp>
      <p:pic>
        <p:nvPicPr>
          <p:cNvPr id="36" name="!!2">
            <a:extLst>
              <a:ext uri="{FF2B5EF4-FFF2-40B4-BE49-F238E27FC236}">
                <a16:creationId xmlns:a16="http://schemas.microsoft.com/office/drawing/2014/main" xmlns="" id="{2027FC60-3022-4B7A-B66D-227E0A2D4C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01621" y="2618017"/>
            <a:ext cx="4120279" cy="3723234"/>
          </a:xfrm>
          <a:prstGeom prst="rect">
            <a:avLst/>
          </a:prstGeom>
        </p:spPr>
      </p:pic>
    </p:spTree>
    <p:extLst>
      <p:ext uri="{BB962C8B-B14F-4D97-AF65-F5344CB8AC3E}">
        <p14:creationId xmlns:p14="http://schemas.microsoft.com/office/powerpoint/2010/main" val="476164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1599</TotalTime>
  <Words>1591</Words>
  <Application>Microsoft Office PowerPoint</Application>
  <PresentationFormat>Custom</PresentationFormat>
  <Paragraphs>149</Paragraphs>
  <Slides>28</Slides>
  <Notes>3</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28</vt:i4>
      </vt:variant>
    </vt:vector>
  </HeadingPairs>
  <TitlesOfParts>
    <vt:vector size="47" baseType="lpstr">
      <vt:lpstr>Arial</vt:lpstr>
      <vt:lpstr>Barlow Semi Condensed Light</vt:lpstr>
      <vt:lpstr>.VnTime</vt:lpstr>
      <vt:lpstr>Arial Black</vt:lpstr>
      <vt:lpstr>UTM Duepuntozero</vt:lpstr>
      <vt:lpstr>字魂95号-手刻宋</vt:lpstr>
      <vt:lpstr>Calibri Light</vt:lpstr>
      <vt:lpstr>Times New Roman</vt:lpstr>
      <vt:lpstr>Calibri</vt:lpstr>
      <vt:lpstr>等线</vt:lpstr>
      <vt:lpstr>微软雅黑</vt:lpstr>
      <vt:lpstr>Courier New</vt:lpstr>
      <vt:lpstr>Wingdings</vt:lpstr>
      <vt:lpstr>Office Theme</vt:lpstr>
      <vt:lpstr>3_Office Theme</vt:lpstr>
      <vt:lpstr>4_Office Theme</vt:lpstr>
      <vt:lpstr>1_Office Theme</vt:lpstr>
      <vt:lpstr>5_Office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phuong</cp:lastModifiedBy>
  <cp:revision>77</cp:revision>
  <dcterms:created xsi:type="dcterms:W3CDTF">2022-03-29T12:03:01Z</dcterms:created>
  <dcterms:modified xsi:type="dcterms:W3CDTF">2023-03-16T01:35:03Z</dcterms:modified>
</cp:coreProperties>
</file>