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78" r:id="rId3"/>
    <p:sldId id="295" r:id="rId4"/>
    <p:sldId id="259" r:id="rId5"/>
    <p:sldId id="260" r:id="rId6"/>
    <p:sldId id="502" r:id="rId7"/>
    <p:sldId id="412" r:id="rId9"/>
    <p:sldId id="261" r:id="rId10"/>
    <p:sldId id="434" r:id="rId11"/>
    <p:sldId id="463" r:id="rId12"/>
    <p:sldId id="399" r:id="rId13"/>
    <p:sldId id="526" r:id="rId14"/>
    <p:sldId id="363" r:id="rId15"/>
    <p:sldId id="454" r:id="rId16"/>
    <p:sldId id="461" r:id="rId17"/>
    <p:sldId id="268" r:id="rId18"/>
    <p:sldId id="352" r:id="rId19"/>
    <p:sldId id="458" r:id="rId20"/>
    <p:sldId id="460" r:id="rId21"/>
    <p:sldId id="376" r:id="rId22"/>
    <p:sldId id="271" r:id="rId23"/>
    <p:sldId id="455" r:id="rId24"/>
    <p:sldId id="272" r:id="rId25"/>
  </p:sldIdLst>
  <p:sldSz cx="9144000" cy="5143500" type="screen16x9"/>
  <p:notesSz cx="6858000" cy="9144000"/>
  <p:custDataLst>
    <p:tags r:id="rId3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32" y="66"/>
      </p:cViewPr>
      <p:guideLst>
        <p:guide orient="horz" pos="1875"/>
        <p:guide pos="27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1.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a:hlinkClick r:id="rId3"/>
              </a:rPr>
              <a:t>https://www.facebook.com/HankNguyenn</a:t>
            </a:r>
            <a:endParaRPr lang="en-SG" dirty="0"/>
          </a:p>
          <a:p>
            <a:endParaRPr lang="en-SG"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sz="13800" dirty="0" err="1"/>
              <a:t>Giáo</a:t>
            </a:r>
            <a:r>
              <a:rPr lang="en-SG" sz="13800" dirty="0"/>
              <a:t> </a:t>
            </a:r>
            <a:r>
              <a:rPr lang="en-SG" sz="13800" dirty="0" err="1"/>
              <a:t>án</a:t>
            </a:r>
            <a:r>
              <a:rPr lang="en-SG" sz="13800" dirty="0"/>
              <a:t> </a:t>
            </a:r>
            <a:r>
              <a:rPr lang="en-SG" sz="13800" dirty="0" err="1"/>
              <a:t>của</a:t>
            </a:r>
            <a:r>
              <a:rPr lang="en-SG" sz="13800" dirty="0"/>
              <a:t> </a:t>
            </a:r>
            <a:r>
              <a:rPr lang="en-SG" sz="13800" dirty="0" err="1"/>
              <a:t>Hạnh</a:t>
            </a:r>
            <a:r>
              <a:rPr lang="en-SG" sz="13800" dirty="0"/>
              <a:t> </a:t>
            </a:r>
            <a:r>
              <a:rPr lang="en-SG" sz="13800" dirty="0" err="1"/>
              <a:t>Nguyễn</a:t>
            </a:r>
            <a:r>
              <a:rPr lang="en-SG" sz="13800" dirty="0"/>
              <a:t>: </a:t>
            </a:r>
            <a:r>
              <a:rPr lang="en-SG" sz="13800" dirty="0">
                <a:hlinkClick r:id="rId3"/>
              </a:rPr>
              <a:t>https://www.facebook.com/HankNguyenn</a:t>
            </a:r>
            <a:endParaRPr lang="en-SG" sz="13800" dirty="0"/>
          </a:p>
          <a:p>
            <a:endParaRPr lang="en-SG"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hasCustomPrompt="1"/>
          </p:nvPr>
        </p:nvSpPr>
        <p:spPr>
          <a:prstGeom prst="rect">
            <a:avLst/>
          </a:prstGeom>
        </p:spPr>
        <p:txBody>
          <a:bodyPr/>
          <a:lstStyle/>
          <a:p>
            <a:r>
              <a:t>Title Text</a:t>
            </a:r>
          </a:p>
        </p:txBody>
      </p:sp>
      <p:sp>
        <p:nvSpPr>
          <p:cNvPr id="57" name="Body Level One…"/>
          <p:cNvSpPr txBox="1">
            <a:spLocks noGrp="1"/>
          </p:cNvSpPr>
          <p:nvPr>
            <p:ph type="body" idx="1" hasCustomPrompt="1"/>
          </p:nvPr>
        </p:nvSpPr>
        <p:spPr>
          <a:xfrm>
            <a:off x="892985" y="1460004"/>
            <a:ext cx="7358198" cy="3027164"/>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C170EA7C-835E-40B7-9F86-72784637E62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170EA7C-835E-40B7-9F86-72784637E627}"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C170EA7C-835E-40B7-9F86-72784637E627}"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99AB94-7851-47D1-83AE-3F2785799CC2}"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170EA7C-835E-40B7-9F86-72784637E627}" type="datetimeFigureOut">
              <a:rPr lang="vi-VN" smtClean="0"/>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B99AB94-7851-47D1-83AE-3F2785799CC2}"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hyperlink" Target="https://www.facebook.com/HankNguyenn"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www.facebook.com/HankNguyenn" TargetMode="Externa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4.xml"/><Relationship Id="rId2" Type="http://schemas.openxmlformats.org/officeDocument/2006/relationships/hyperlink" Target="https://www.facebook.com/HankNguyenn" TargetMode="Externa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microsoft.com/office/2007/relationships/media" Target="file:///C:\Users\My%20PC\Downloads\NIDO%20C&#7892;%20T&#205;CH%20-%20PHIM%20HO&#7840;T%20H&#204;NH-%20CA&#803;&#770;U%20BE&#769;%20CHA&#774;N%20CU&#795;&#768;U%20(online-video-cutter.com).mp4" TargetMode="External"/><Relationship Id="rId1" Type="http://schemas.openxmlformats.org/officeDocument/2006/relationships/video" Target="file:///C:\Users\My%20PC\Downloads\NIDO%20C&#7892;%20T&#205;CH%20-%20PHIM%20HO&#7840;T%20H&#204;NH-%20CA&#803;&#770;U%20BE&#769;%20CHA&#774;N%20CU&#795;&#768;U%20(online-video-cutter.com).mp4" TargetMode="Externa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30.png"/><Relationship Id="rId3"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png"/><Relationship Id="rId6" Type="http://schemas.microsoft.com/office/2007/relationships/media" Target="file:///C:\Users\My%20PC\Downloads\&#272;&#7891;ng%20h&#7891;%20&#273;&#7871;m%20ng&#432;&#7907;c%202%20ph&#250;t%20c&#243;%20ti&#7871;ng.mp4" TargetMode="External"/><Relationship Id="rId5" Type="http://schemas.openxmlformats.org/officeDocument/2006/relationships/video" Target="file:///C:\Users\My%20PC\Downloads\&#272;&#7891;ng%20h&#7891;%20&#273;&#7871;m%20ng&#432;&#7907;c%202%20ph&#250;t%20c&#243;%20ti&#7871;ng.mp4" TargetMode="External"/><Relationship Id="rId4" Type="http://schemas.openxmlformats.org/officeDocument/2006/relationships/image" Target="../media/image1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hyperlink" Target="https://www.facebook.com/HankNguyenn" TargetMode="External"/><Relationship Id="rId2" Type="http://schemas.openxmlformats.org/officeDocument/2006/relationships/image" Target="../media/image15.png"/><Relationship Id="rId1" Type="http://schemas.openxmlformats.org/officeDocument/2006/relationships/image" Target="../media/image14.em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2.png"/><Relationship Id="rId3" Type="http://schemas.microsoft.com/office/2007/relationships/media" Target="file:///C:\Users\My%20PC\Downloads\&#272;&#7891;ng%20h&#7891;%20&#273;&#7871;m%20ng&#432;&#7907;c%202%20ph&#250;t%20c&#243;%20ti&#7871;ng.mp4" TargetMode="External"/><Relationship Id="rId2" Type="http://schemas.openxmlformats.org/officeDocument/2006/relationships/video" Target="file:///C:\Users\My%20PC\Downloads\&#272;&#7891;ng%20h&#7891;%20&#273;&#7871;m%20ng&#432;&#7907;c%202%20ph&#250;t%20c&#243;%20ti&#7871;ng.mp4" TargetMode="Externa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1"/>
          <a:srcRect l="15285" t="10430" r="46645" b="11190"/>
          <a:stretch>
            <a:fillRect/>
          </a:stretch>
        </p:blipFill>
        <p:spPr>
          <a:xfrm>
            <a:off x="-527210" y="-260500"/>
            <a:ext cx="9934402" cy="5664455"/>
          </a:xfrm>
          <a:prstGeom prst="rect">
            <a:avLst/>
          </a:prstGeom>
          <a:noFill/>
          <a:ln>
            <a:noFill/>
          </a:ln>
        </p:spPr>
      </p:pic>
      <p:grpSp>
        <p:nvGrpSpPr>
          <p:cNvPr id="7" name="Group 2"/>
          <p:cNvGrpSpPr>
            <a:grpSpLocks noChangeAspect="1"/>
          </p:cNvGrpSpPr>
          <p:nvPr/>
        </p:nvGrpSpPr>
        <p:grpSpPr bwMode="auto">
          <a:xfrm>
            <a:off x="5173934" y="3160893"/>
            <a:ext cx="4231796" cy="2528927"/>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 name="Freeform 4"/>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0" name="Freeform 5"/>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1" name="Freeform 6"/>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2" name="Freeform 7"/>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3" name="Freeform 8"/>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4" name="Freeform 9"/>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5" name="Freeform 10"/>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6" name="Freeform 11"/>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7" name="Freeform 12"/>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8" name="Freeform 13"/>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19" name="Freeform 14"/>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0" name="Freeform 15"/>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1" name="Freeform 16"/>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2" name="Freeform 17"/>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3" name="Freeform 18"/>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4" name="Freeform 19"/>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5" name="Freeform 20"/>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6" name="Freeform 21"/>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sp>
          <p:nvSpPr>
            <p:cNvPr id="27" name="Freeform 22"/>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Trebuchet MS" panose="020B0603020202020204"/>
                <a:ea typeface="SimSun"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4968624" y="2746016"/>
            <a:ext cx="246992" cy="224225"/>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altLang="en-US" sz="1125" b="0"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Arial" panose="020B0604020202020204" pitchFamily="34" charset="0"/>
            </a:endParaRPr>
          </a:p>
        </p:txBody>
      </p:sp>
      <p:sp>
        <p:nvSpPr>
          <p:cNvPr id="29" name="AutoShape 8"/>
          <p:cNvSpPr>
            <a:spLocks noChangeArrowheads="1"/>
          </p:cNvSpPr>
          <p:nvPr/>
        </p:nvSpPr>
        <p:spPr bwMode="auto">
          <a:xfrm>
            <a:off x="3534241" y="556573"/>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015"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0" name="AutoShape 10"/>
          <p:cNvSpPr>
            <a:spLocks noChangeArrowheads="1"/>
          </p:cNvSpPr>
          <p:nvPr/>
        </p:nvSpPr>
        <p:spPr bwMode="auto">
          <a:xfrm>
            <a:off x="4976478" y="47726"/>
            <a:ext cx="212549" cy="219773"/>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altLang="en-US" sz="1125" b="0"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Arial" panose="020B0604020202020204" pitchFamily="34" charset="0"/>
            </a:endParaRPr>
          </a:p>
        </p:txBody>
      </p:sp>
      <p:sp>
        <p:nvSpPr>
          <p:cNvPr id="31" name="AutoShape 14"/>
          <p:cNvSpPr>
            <a:spLocks noChangeArrowheads="1"/>
          </p:cNvSpPr>
          <p:nvPr/>
        </p:nvSpPr>
        <p:spPr bwMode="auto">
          <a:xfrm>
            <a:off x="5611274" y="1118966"/>
            <a:ext cx="222291" cy="240739"/>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015" b="0" i="0" u="none" strike="noStrike" kern="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2" name="AutoShape 19"/>
          <p:cNvSpPr>
            <a:spLocks noChangeArrowheads="1"/>
          </p:cNvSpPr>
          <p:nvPr/>
        </p:nvSpPr>
        <p:spPr bwMode="auto">
          <a:xfrm>
            <a:off x="5173964" y="3249191"/>
            <a:ext cx="307364" cy="292013"/>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015"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3" name="AutoShape 4"/>
          <p:cNvSpPr>
            <a:spLocks noChangeArrowheads="1"/>
          </p:cNvSpPr>
          <p:nvPr/>
        </p:nvSpPr>
        <p:spPr bwMode="auto">
          <a:xfrm>
            <a:off x="549813" y="2117079"/>
            <a:ext cx="211316" cy="236393"/>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altLang="en-US" sz="1125" b="0"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Arial" panose="020B0604020202020204" pitchFamily="34" charset="0"/>
            </a:endParaRPr>
          </a:p>
        </p:txBody>
      </p:sp>
      <p:sp>
        <p:nvSpPr>
          <p:cNvPr id="34" name="AutoShape 7"/>
          <p:cNvSpPr>
            <a:spLocks noChangeArrowheads="1"/>
          </p:cNvSpPr>
          <p:nvPr/>
        </p:nvSpPr>
        <p:spPr bwMode="auto">
          <a:xfrm>
            <a:off x="1699611" y="65387"/>
            <a:ext cx="263455" cy="375446"/>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altLang="en-US" sz="1125" b="0"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107156" y="949779"/>
            <a:ext cx="6929988" cy="1655817"/>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NHIỆT LIỆT CHÀO MỪNG CÁC THẦY CÔ </a:t>
            </a:r>
            <a:endPar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ĐẾN DỰ HỘI THI GIÁO VIÊN GIỎI CẤP QUẬN</a:t>
            </a:r>
            <a:endPar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 NĂM HỌC 2022-2023</a:t>
            </a:r>
            <a:endPar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 MÔN GDCD: LỚP 6D6 </a:t>
            </a:r>
            <a:endParaRPr kumimoji="0" lang="en-US" sz="2695" b="0" i="0" u="none" strike="noStrike" kern="10" cap="none" spc="0" normalizeH="0" baseline="0" noProof="0" dirty="0">
              <a:ln w="9525">
                <a:rou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endParaRPr>
          </a:p>
        </p:txBody>
      </p:sp>
      <p:grpSp>
        <p:nvGrpSpPr>
          <p:cNvPr id="37" name="Group 27"/>
          <p:cNvGrpSpPr/>
          <p:nvPr/>
        </p:nvGrpSpPr>
        <p:grpSpPr bwMode="auto">
          <a:xfrm rot="-637170">
            <a:off x="6189271" y="3472331"/>
            <a:ext cx="1818782" cy="745832"/>
            <a:chOff x="336" y="2040"/>
            <a:chExt cx="1200" cy="2016"/>
          </a:xfrm>
        </p:grpSpPr>
        <p:pic>
          <p:nvPicPr>
            <p:cNvPr id="38"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TextBox 23"/>
          <p:cNvSpPr txBox="1">
            <a:spLocks noChangeArrowheads="1"/>
          </p:cNvSpPr>
          <p:nvPr/>
        </p:nvSpPr>
        <p:spPr bwMode="auto">
          <a:xfrm>
            <a:off x="1366996" y="3076020"/>
            <a:ext cx="43434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i="1">
                <a:solidFill>
                  <a:srgbClr val="0000FF"/>
                </a:solidFill>
                <a:cs typeface="Times New Roman" panose="02020603050405020304" pitchFamily="18" charset="0"/>
              </a:rPr>
              <a:t>GV:Bùi Thị Kim Oanh</a:t>
            </a:r>
            <a:endParaRPr lang="en-US" altLang="en-US" sz="2400" b="1" i="1">
              <a:solidFill>
                <a:srgbClr val="0000FF"/>
              </a:solidFill>
              <a:cs typeface="Times New Roman" panose="02020603050405020304" pitchFamily="18" charset="0"/>
            </a:endParaRPr>
          </a:p>
          <a:p>
            <a:pPr algn="ctr" eaLnBrk="1" hangingPunct="1">
              <a:spcBef>
                <a:spcPct val="0"/>
              </a:spcBef>
              <a:buFontTx/>
              <a:buNone/>
            </a:pPr>
            <a:r>
              <a:rPr lang="en-US" altLang="en-US" sz="2400" b="1" i="1">
                <a:solidFill>
                  <a:srgbClr val="0000FF"/>
                </a:solidFill>
                <a:cs typeface="Times New Roman" panose="02020603050405020304" pitchFamily="18" charset="0"/>
              </a:rPr>
              <a:t>Trường THCS Quang Trung</a:t>
            </a:r>
            <a:endParaRPr lang="en-US" altLang="en-US" sz="2400" b="1" i="1">
              <a:solidFill>
                <a:srgbClr val="0000FF"/>
              </a:solidFill>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30" grpId="0" bldLvl="0" animBg="1"/>
      <p:bldP spid="33" grpId="0" bldLvl="0" animBg="1"/>
      <p:bldP spid="3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Áo"/>
          <p:cNvSpPr/>
          <p:nvPr/>
        </p:nvSpPr>
        <p:spPr>
          <a:xfrm>
            <a:off x="2699078" y="195269"/>
            <a:ext cx="3146625" cy="929723"/>
          </a:xfrm>
          <a:prstGeom prst="ellipse">
            <a:avLst/>
          </a:prstGeom>
          <a:blipFill>
            <a:blip r:embed="rId1"/>
          </a:blipFill>
          <a:ln w="12700">
            <a:miter lim="400000"/>
          </a:ln>
          <a:effectLst>
            <a:outerShdw blurRad="63500" dir="16200000" rotWithShape="0">
              <a:srgbClr val="000000">
                <a:alpha val="50000"/>
              </a:srgbClr>
            </a:outerShdw>
          </a:effectLst>
        </p:spPr>
        <p:txBody>
          <a:bodyPr lIns="35719" tIns="35719" rIns="35719" bIns="35719" anchor="ctr"/>
          <a:lstStyle>
            <a:lvl1pPr>
              <a:spcBef>
                <a:spcPts val="3600"/>
              </a:spcBef>
              <a:defRPr sz="4000">
                <a:solidFill>
                  <a:srgbClr val="000000"/>
                </a:solidFill>
                <a:latin typeface="Chalkboard SE Regular"/>
                <a:ea typeface="Chalkboard SE Regular"/>
                <a:cs typeface="Chalkboard SE Regular"/>
                <a:sym typeface="Chalkboard SE Regular"/>
              </a:defRPr>
            </a:lvl1pPr>
          </a:lstStyle>
          <a:p>
            <a:endParaRPr lang="en-US" sz="3165" b="1" dirty="0">
              <a:solidFill>
                <a:schemeClr val="tx1"/>
              </a:solidFill>
              <a:latin typeface="Times New Roman" panose="02020603050405020304" pitchFamily="18" charset="0"/>
              <a:cs typeface="Times New Roman" panose="02020603050405020304" pitchFamily="18" charset="0"/>
            </a:endParaRPr>
          </a:p>
          <a:p>
            <a:r>
              <a:rPr lang="en-US" sz="3165" b="1" dirty="0">
                <a:solidFill>
                  <a:schemeClr val="tx1"/>
                </a:solidFill>
                <a:latin typeface="Times New Roman" panose="02020603050405020304" pitchFamily="18" charset="0"/>
                <a:cs typeface="Times New Roman" panose="02020603050405020304" pitchFamily="18" charset="0"/>
              </a:rPr>
              <a:t>     Sự thật   		</a:t>
            </a:r>
            <a:endParaRPr lang="en-US" sz="3165" b="1" dirty="0">
              <a:solidFill>
                <a:schemeClr val="tx1"/>
              </a:solidFill>
              <a:latin typeface="Times New Roman" panose="02020603050405020304" pitchFamily="18" charset="0"/>
              <a:cs typeface="Times New Roman" panose="02020603050405020304" pitchFamily="18" charset="0"/>
            </a:endParaRPr>
          </a:p>
          <a:p>
            <a:endParaRPr sz="3165" b="1" dirty="0">
              <a:solidFill>
                <a:schemeClr val="tx1"/>
              </a:solidFill>
              <a:latin typeface="Times New Roman" panose="02020603050405020304" pitchFamily="18" charset="0"/>
              <a:cs typeface="Times New Roman" panose="02020603050405020304" pitchFamily="18" charset="0"/>
            </a:endParaRPr>
          </a:p>
        </p:txBody>
      </p:sp>
      <p:sp>
        <p:nvSpPr>
          <p:cNvPr id="162" name="Bộ phận của áo"/>
          <p:cNvSpPr/>
          <p:nvPr/>
        </p:nvSpPr>
        <p:spPr>
          <a:xfrm>
            <a:off x="827405" y="1779905"/>
            <a:ext cx="2773045" cy="1294765"/>
          </a:xfrm>
          <a:prstGeom prst="roundRect">
            <a:avLst>
              <a:gd name="adj" fmla="val 11801"/>
            </a:avLst>
          </a:prstGeom>
          <a:blipFill>
            <a:blip r:embed="rId2"/>
          </a:blipFill>
          <a:ln w="12700">
            <a:miter lim="400000"/>
          </a:ln>
          <a:effectLst>
            <a:outerShdw blurRad="63500" dir="16200000" rotWithShape="0">
              <a:srgbClr val="000000">
                <a:alpha val="50000"/>
              </a:srgbClr>
            </a:outerShdw>
          </a:effectLst>
        </p:spPr>
        <p:txBody>
          <a:bodyPr lIns="35719" tIns="35719" rIns="35719" bIns="35719" anchor="ctr"/>
          <a:lstStyle>
            <a:lvl1pPr>
              <a:spcBef>
                <a:spcPts val="3600"/>
              </a:spcBef>
              <a:defRPr sz="4000">
                <a:solidFill>
                  <a:srgbClr val="000000"/>
                </a:solidFill>
                <a:latin typeface="Chalkboard SE Regular"/>
                <a:ea typeface="Chalkboard SE Regular"/>
                <a:cs typeface="Chalkboard SE Regular"/>
                <a:sym typeface="Chalkboard SE Regular"/>
              </a:defRPr>
            </a:lvl1pPr>
          </a:lstStyle>
          <a:p>
            <a:r>
              <a:rPr lang="en-US" sz="2815" dirty="0">
                <a:latin typeface="Times New Roman" panose="02020603050405020304" pitchFamily="18" charset="0"/>
                <a:cs typeface="Times New Roman" panose="02020603050405020304" pitchFamily="18" charset="0"/>
              </a:rPr>
              <a:t>Những gì có thật trong cuộc sống</a:t>
            </a:r>
            <a:endParaRPr lang="en-US" sz="2815" dirty="0">
              <a:latin typeface="Times New Roman" panose="02020603050405020304" pitchFamily="18" charset="0"/>
              <a:cs typeface="Times New Roman" panose="02020603050405020304" pitchFamily="18" charset="0"/>
            </a:endParaRPr>
          </a:p>
        </p:txBody>
      </p:sp>
      <p:pic>
        <p:nvPicPr>
          <p:cNvPr id="168" name="Line" descr="Line"/>
          <p:cNvPicPr/>
          <p:nvPr/>
        </p:nvPicPr>
        <p:blipFill>
          <a:blip r:embed="rId3"/>
          <a:stretch>
            <a:fillRect/>
          </a:stretch>
        </p:blipFill>
        <p:spPr>
          <a:xfrm rot="19674214">
            <a:off x="1995805" y="1219835"/>
            <a:ext cx="1723390" cy="285115"/>
          </a:xfrm>
          <a:prstGeom prst="rect">
            <a:avLst/>
          </a:prstGeom>
        </p:spPr>
      </p:pic>
      <p:sp>
        <p:nvSpPr>
          <p:cNvPr id="174" name="Các loại áo"/>
          <p:cNvSpPr/>
          <p:nvPr/>
        </p:nvSpPr>
        <p:spPr>
          <a:xfrm>
            <a:off x="3923665" y="1708150"/>
            <a:ext cx="3409315" cy="1355725"/>
          </a:xfrm>
          <a:prstGeom prst="roundRect">
            <a:avLst>
              <a:gd name="adj" fmla="val 11801"/>
            </a:avLst>
          </a:prstGeom>
          <a:blipFill>
            <a:blip r:embed="rId2"/>
          </a:blipFill>
          <a:ln w="12700">
            <a:miter lim="400000"/>
          </a:ln>
          <a:effectLst>
            <a:outerShdw blurRad="63500" dir="16200000" rotWithShape="0">
              <a:srgbClr val="000000">
                <a:alpha val="50000"/>
              </a:srgbClr>
            </a:outerShdw>
          </a:effectLst>
        </p:spPr>
        <p:txBody>
          <a:bodyPr lIns="35719" tIns="35719" rIns="35719" bIns="35719" anchor="ctr"/>
          <a:lstStyle>
            <a:lvl1pPr>
              <a:spcBef>
                <a:spcPts val="3600"/>
              </a:spcBef>
              <a:defRPr sz="4000">
                <a:solidFill>
                  <a:srgbClr val="000000"/>
                </a:solidFill>
                <a:latin typeface="Chalkboard SE Regular"/>
                <a:ea typeface="Chalkboard SE Regular"/>
                <a:cs typeface="Chalkboard SE Regular"/>
                <a:sym typeface="Chalkboard SE Regular"/>
              </a:defRPr>
            </a:lvl1pPr>
          </a:lstStyle>
          <a:p>
            <a:r>
              <a:rPr lang="en-US" sz="2815" dirty="0">
                <a:latin typeface="Times New Roman" panose="02020603050405020304" pitchFamily="18" charset="0"/>
                <a:cs typeface="Times New Roman" panose="02020603050405020304" pitchFamily="18" charset="0"/>
              </a:rPr>
              <a:t>Phản ánh đúng hiện thực cuộc sống</a:t>
            </a:r>
            <a:endParaRPr lang="en-US" sz="2815" dirty="0">
              <a:latin typeface="Times New Roman" panose="02020603050405020304" pitchFamily="18" charset="0"/>
              <a:cs typeface="Times New Roman" panose="02020603050405020304" pitchFamily="18" charset="0"/>
            </a:endParaRPr>
          </a:p>
        </p:txBody>
      </p:sp>
      <p:pic>
        <p:nvPicPr>
          <p:cNvPr id="22" name="Line" descr="Line"/>
          <p:cNvPicPr/>
          <p:nvPr/>
        </p:nvPicPr>
        <p:blipFill>
          <a:blip r:embed="rId4"/>
          <a:stretch>
            <a:fillRect/>
          </a:stretch>
        </p:blipFill>
        <p:spPr>
          <a:xfrm rot="12577395">
            <a:off x="4470400" y="1249045"/>
            <a:ext cx="1536700" cy="285115"/>
          </a:xfrm>
          <a:prstGeom prst="rect">
            <a:avLst/>
          </a:prstGeom>
        </p:spPr>
      </p:pic>
      <p:pic>
        <p:nvPicPr>
          <p:cNvPr id="2" name="Content Placeholder 1" descr="22858PICdbgea5Gz679dY_PIC2018.png"/>
          <p:cNvPicPr>
            <a:picLocks noGrp="1" noChangeAspect="1"/>
          </p:cNvPicPr>
          <p:nvPr>
            <p:ph idx="1"/>
          </p:nvPr>
        </p:nvPicPr>
        <p:blipFill>
          <a:blip r:embed="rId5" cstate="print"/>
          <a:stretch>
            <a:fillRect/>
          </a:stretch>
        </p:blipFill>
        <p:spPr>
          <a:xfrm>
            <a:off x="6804025" y="1203960"/>
            <a:ext cx="2984500" cy="2984500"/>
          </a:xfrm>
          <a:prstGeom prst="rect">
            <a:avLst/>
          </a:prstGeom>
        </p:spPr>
      </p:pic>
      <p:sp>
        <p:nvSpPr>
          <p:cNvPr id="3" name="Text Box 2"/>
          <p:cNvSpPr txBox="1"/>
          <p:nvPr/>
        </p:nvSpPr>
        <p:spPr>
          <a:xfrm>
            <a:off x="323850" y="3580130"/>
            <a:ext cx="7683500" cy="8299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a:latin typeface="Times New Roman" panose="02020603050405020304" pitchFamily="18" charset="0"/>
                <a:cs typeface="Times New Roman" panose="02020603050405020304" pitchFamily="18" charset="0"/>
              </a:rPr>
              <a:t>-</a:t>
            </a:r>
            <a:r>
              <a:rPr lang="en-US" sz="2400" b="1">
                <a:solidFill>
                  <a:srgbClr val="FF0000"/>
                </a:solidFill>
                <a:latin typeface="Times New Roman" panose="02020603050405020304" pitchFamily="18" charset="0"/>
                <a:cs typeface="Times New Roman" panose="02020603050405020304" pitchFamily="18" charset="0"/>
              </a:rPr>
              <a:t>&gt;SUY NGHĨ, NÓI VÀ LÀM THEO ĐÚNG SỰ THẬT, BẢO VỆ SỰ THẬT====&gt; TÔN TRỌNG SỰ THẬT</a:t>
            </a:r>
            <a:endParaRPr lang="en-US" sz="2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dissolv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circle(in)">
                                      <p:cBhvr>
                                        <p:cTn id="7" dur="20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randombar(horizontal)">
                                      <p:cBhvr>
                                        <p:cTn id="12" dur="500"/>
                                        <p:tgtEl>
                                          <p:spTgt spid="162"/>
                                        </p:tgtEl>
                                      </p:cBhvr>
                                    </p:animEffect>
                                  </p:childTnLst>
                                </p:cTn>
                              </p:par>
                              <p:par>
                                <p:cTn id="13" presetID="14" presetClass="entr" presetSubtype="10"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randombar(horizontal)">
                                      <p:cBhvr>
                                        <p:cTn id="15" dur="500"/>
                                        <p:tgtEl>
                                          <p:spTgt spid="16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4"/>
                                        </p:tgtEl>
                                        <p:attrNameLst>
                                          <p:attrName>style.visibility</p:attrName>
                                        </p:attrNameLst>
                                      </p:cBhvr>
                                      <p:to>
                                        <p:strVal val="visible"/>
                                      </p:to>
                                    </p:set>
                                    <p:animEffect transition="in" filter="randombar(horizontal)">
                                      <p:cBhvr>
                                        <p:cTn id="20" dur="500"/>
                                        <p:tgtEl>
                                          <p:spTgt spid="174"/>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plus(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ldLvl="0" animBg="1"/>
      <p:bldP spid="162" grpId="0" bldLvl="0" animBg="1"/>
      <p:bldP spid="174" grpId="0" bldLvl="0" animBg="1"/>
      <p:bldP spid="3" grpId="0" bldLvl="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5725" y="860425"/>
            <a:ext cx="4386580" cy="1567180"/>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 y="2427605"/>
            <a:ext cx="4509135" cy="13741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 y="3839845"/>
            <a:ext cx="4675505" cy="1364615"/>
          </a:xfrm>
          <a:prstGeom prst="rect">
            <a:avLst/>
          </a:prstGeom>
        </p:spPr>
      </p:pic>
      <p:sp>
        <p:nvSpPr>
          <p:cNvPr id="8" name="Text Box 7"/>
          <p:cNvSpPr txBox="1"/>
          <p:nvPr/>
        </p:nvSpPr>
        <p:spPr>
          <a:xfrm>
            <a:off x="5157470" y="177071"/>
            <a:ext cx="3868420" cy="1322070"/>
          </a:xfrm>
          <a:prstGeom prst="rect">
            <a:avLst/>
          </a:prstGeom>
          <a:noFill/>
          <a:ln>
            <a:solidFill>
              <a:srgbClr val="FF0000"/>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lầm</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Đổ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9" name="Text Box 8"/>
          <p:cNvSpPr txBox="1"/>
          <p:nvPr/>
        </p:nvSpPr>
        <p:spPr>
          <a:xfrm>
            <a:off x="4657725" y="1556385"/>
            <a:ext cx="4486275" cy="19380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2.A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phạm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Phê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quay </a:t>
            </a:r>
            <a:r>
              <a:rPr lang="en-US" sz="2000" dirty="0" err="1">
                <a:latin typeface="Times New Roman" panose="02020603050405020304" pitchFamily="18" charset="0"/>
                <a:cs typeface="Times New Roman" panose="02020603050405020304" pitchFamily="18" charset="0"/>
              </a:rPr>
              <a:t>cóp</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Phê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quay </a:t>
            </a:r>
            <a:r>
              <a:rPr lang="en-US" sz="2000" dirty="0" err="1">
                <a:latin typeface="Times New Roman" panose="02020603050405020304" pitchFamily="18" charset="0"/>
                <a:cs typeface="Times New Roman" panose="02020603050405020304" pitchFamily="18" charset="0"/>
              </a:rPr>
              <a:t>cóp</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0" name="Text Box 9"/>
          <p:cNvSpPr txBox="1"/>
          <p:nvPr/>
        </p:nvSpPr>
        <p:spPr>
          <a:xfrm>
            <a:off x="4500245" y="3551555"/>
            <a:ext cx="4739005" cy="19380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smtClean="0">
                <a:latin typeface="Times New Roman" panose="02020603050405020304" pitchFamily="18" charset="0"/>
                <a:cs typeface="Times New Roman" panose="02020603050405020304" pitchFamily="18" charset="0"/>
              </a:rPr>
              <a:t>3.A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dọa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Sợ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nạt</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Dũng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11" name="Oval 10"/>
          <p:cNvSpPr/>
          <p:nvPr/>
        </p:nvSpPr>
        <p:spPr>
          <a:xfrm>
            <a:off x="5157470" y="550074"/>
            <a:ext cx="432048" cy="288032"/>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05858" y="2551257"/>
            <a:ext cx="324728" cy="244186"/>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99992" y="4516184"/>
            <a:ext cx="411733" cy="27384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1"/>
          <p:cNvSpPr txBox="1"/>
          <p:nvPr/>
        </p:nvSpPr>
        <p:spPr>
          <a:xfrm>
            <a:off x="35367" y="-92807"/>
            <a:ext cx="5328721" cy="95313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biểu</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hiện</a:t>
            </a:r>
            <a:r>
              <a:rPr lang="en-US" sz="2800" u="sng"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endParaRPr lang="en-US" sz="2800" dirty="0" err="1">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circle(in)">
                                      <p:cBhvr>
                                        <p:cTn id="6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4" grpId="0" bldLvl="0" animBg="1"/>
      <p:bldP spid="15" grpId="0" bldLvl="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0010" y="35560"/>
            <a:ext cx="5239385" cy="2676525"/>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90" y="35560"/>
            <a:ext cx="3768090" cy="32302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2571750"/>
            <a:ext cx="5248275" cy="2520315"/>
          </a:xfrm>
          <a:prstGeom prst="rect">
            <a:avLst/>
          </a:prstGeom>
        </p:spPr>
      </p:pic>
      <p:sp>
        <p:nvSpPr>
          <p:cNvPr id="3" name="TextBox 2"/>
          <p:cNvSpPr txBox="1"/>
          <p:nvPr/>
        </p:nvSpPr>
        <p:spPr>
          <a:xfrm rot="10800000" flipV="1">
            <a:off x="107315" y="1779270"/>
            <a:ext cx="4954270"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tự</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giác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nhận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lỗi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lầm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của</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mình</a:t>
            </a:r>
            <a:r>
              <a:rPr lang="en-US" sz="2400" dirty="0">
                <a:solidFill>
                  <a:srgbClr val="FFFF00"/>
                </a:solidFill>
                <a:latin typeface="Times New Roman" panose="02020603050405020304" pitchFamily="18" charset="0"/>
                <a:cs typeface="Times New Roman" panose="02020603050405020304" pitchFamily="18" charset="0"/>
              </a:rPr>
              <a:t>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132830" y="3435985"/>
            <a:ext cx="2903855" cy="15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không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bao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che</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cho</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hành</a:t>
            </a:r>
            <a:r>
              <a:rPr lang="en-US" sz="2400" dirty="0">
                <a:solidFill>
                  <a:srgbClr val="FFFF00"/>
                </a:solidFill>
                <a:latin typeface="Times New Roman" panose="02020603050405020304" pitchFamily="18" charset="0"/>
                <a:cs typeface="Times New Roman" panose="02020603050405020304" pitchFamily="18" charset="0"/>
              </a:rPr>
              <a:t> vi </a:t>
            </a:r>
            <a:r>
              <a:rPr lang="en-US" sz="2400" dirty="0" err="1">
                <a:solidFill>
                  <a:srgbClr val="FFFF00"/>
                </a:solidFill>
                <a:latin typeface="Times New Roman" panose="02020603050405020304" pitchFamily="18" charset="0"/>
                <a:cs typeface="Times New Roman" panose="02020603050405020304" pitchFamily="18" charset="0"/>
              </a:rPr>
              <a:t>gian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dám</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nói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lên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sự</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thật</a:t>
            </a:r>
            <a:r>
              <a:rPr lang="en-US" sz="2400" dirty="0">
                <a:solidFill>
                  <a:srgbClr val="FFFF00"/>
                </a:solidFill>
                <a:latin typeface="Times New Roman" panose="02020603050405020304" pitchFamily="18" charset="0"/>
                <a:cs typeface="Times New Roman" panose="02020603050405020304" pitchFamily="18" charset="0"/>
              </a:rPr>
              <a:t>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87960" y="4312285"/>
            <a:ext cx="5108575" cy="953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dũng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cảm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dám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đứng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nói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sự</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thật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66750" y="555625"/>
            <a:ext cx="3083560" cy="20580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SG" sz="2400" dirty="0">
                <a:latin typeface="Times New Roman" panose="02020603050405020304" pitchFamily="18" charset="0"/>
                <a:cs typeface="Times New Roman" panose="02020603050405020304" pitchFamily="18" charset="0"/>
              </a:rPr>
              <a:t>Suy nghĩ</a:t>
            </a:r>
            <a:endParaRPr lang="en-US" altLang="en-SG" sz="2400" dirty="0">
              <a:latin typeface="Times New Roman" panose="02020603050405020304" pitchFamily="18" charset="0"/>
              <a:cs typeface="Times New Roman" panose="02020603050405020304" pitchFamily="18" charset="0"/>
            </a:endParaRPr>
          </a:p>
        </p:txBody>
      </p:sp>
      <p:sp>
        <p:nvSpPr>
          <p:cNvPr id="117" name="Oval 116"/>
          <p:cNvSpPr/>
          <p:nvPr/>
        </p:nvSpPr>
        <p:spPr>
          <a:xfrm>
            <a:off x="3348355" y="699770"/>
            <a:ext cx="2780030" cy="2058035"/>
          </a:xfrm>
          <a:prstGeom prst="ellipse">
            <a:avLst/>
          </a:prstGeom>
          <a:solidFill>
            <a:srgbClr val="E7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en-SG" sz="2400" dirty="0">
                <a:latin typeface="Times New Roman" panose="02020603050405020304" pitchFamily="18" charset="0"/>
                <a:cs typeface="Times New Roman" panose="02020603050405020304" pitchFamily="18" charset="0"/>
              </a:rPr>
              <a:t>lời nói</a:t>
            </a:r>
            <a:endParaRPr lang="en-US" altLang="en-SG" sz="2400" dirty="0">
              <a:latin typeface="Times New Roman" panose="02020603050405020304" pitchFamily="18" charset="0"/>
              <a:cs typeface="Times New Roman" panose="02020603050405020304" pitchFamily="18" charset="0"/>
            </a:endParaRPr>
          </a:p>
        </p:txBody>
      </p:sp>
      <p:sp>
        <p:nvSpPr>
          <p:cNvPr id="118" name="Oval 117"/>
          <p:cNvSpPr/>
          <p:nvPr/>
        </p:nvSpPr>
        <p:spPr>
          <a:xfrm>
            <a:off x="1948180" y="2118360"/>
            <a:ext cx="3054350" cy="282956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SG" sz="2400" dirty="0">
                <a:latin typeface="Times New Roman" panose="02020603050405020304" pitchFamily="18" charset="0"/>
                <a:cs typeface="Times New Roman" panose="02020603050405020304" pitchFamily="18" charset="0"/>
              </a:rPr>
              <a:t>hành động</a:t>
            </a:r>
            <a:endParaRPr lang="en-US" altLang="en-SG" sz="2400" dirty="0">
              <a:latin typeface="Times New Roman" panose="02020603050405020304" pitchFamily="18" charset="0"/>
              <a:cs typeface="Times New Roman" panose="02020603050405020304" pitchFamily="18" charset="0"/>
            </a:endParaRPr>
          </a:p>
        </p:txBody>
      </p:sp>
      <p:sp>
        <p:nvSpPr>
          <p:cNvPr id="119" name="Oval 118"/>
          <p:cNvSpPr/>
          <p:nvPr/>
        </p:nvSpPr>
        <p:spPr>
          <a:xfrm>
            <a:off x="2292985" y="1707515"/>
            <a:ext cx="2292985" cy="15665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SG" sz="2400" b="1" dirty="0">
                <a:solidFill>
                  <a:schemeClr val="tx1"/>
                </a:solidFill>
                <a:latin typeface="Times New Roman" panose="02020603050405020304" pitchFamily="18" charset="0"/>
                <a:cs typeface="Times New Roman" panose="02020603050405020304" pitchFamily="18" charset="0"/>
              </a:rPr>
              <a:t>Biểu hiện</a:t>
            </a:r>
            <a:endParaRPr lang="en-US" altLang="en-SG" sz="2400" b="1" dirty="0">
              <a:solidFill>
                <a:schemeClr val="tx1"/>
              </a:solidFill>
              <a:latin typeface="Times New Roman" panose="02020603050405020304" pitchFamily="18" charset="0"/>
              <a:cs typeface="Times New Roman" panose="02020603050405020304" pitchFamily="18" charset="0"/>
            </a:endParaRPr>
          </a:p>
        </p:txBody>
      </p:sp>
      <p:sp>
        <p:nvSpPr>
          <p:cNvPr id="116" name="Rectangle 115"/>
          <p:cNvSpPr/>
          <p:nvPr/>
        </p:nvSpPr>
        <p:spPr>
          <a:xfrm>
            <a:off x="-234534" y="5650092"/>
            <a:ext cx="9144000" cy="506730"/>
          </a:xfrm>
          <a:prstGeom prst="rect">
            <a:avLst/>
          </a:prstGeom>
        </p:spPr>
        <p:txBody>
          <a:bodyPr wrap="square">
            <a:spAutoFit/>
          </a:bodyPr>
          <a:lstStyle/>
          <a:p>
            <a:pPr lvl="0" algn="ctr" defTabSz="914400">
              <a:defRPr/>
            </a:pPr>
            <a:r>
              <a:rPr lang="en-SG" sz="1350" dirty="0" err="1"/>
              <a:t>Giáo</a:t>
            </a:r>
            <a:r>
              <a:rPr lang="en-SG" sz="1350" dirty="0"/>
              <a:t> </a:t>
            </a:r>
            <a:r>
              <a:rPr lang="en-SG" sz="1350" dirty="0" err="1"/>
              <a:t>án</a:t>
            </a:r>
            <a:r>
              <a:rPr lang="en-SG" sz="1350" dirty="0"/>
              <a:t> </a:t>
            </a:r>
            <a:r>
              <a:rPr lang="en-SG" sz="1350" dirty="0" err="1"/>
              <a:t>của</a:t>
            </a:r>
            <a:r>
              <a:rPr lang="en-SG" sz="1350" dirty="0"/>
              <a:t> </a:t>
            </a:r>
            <a:r>
              <a:rPr lang="en-SG" sz="1350" dirty="0" err="1"/>
              <a:t>Hạnh</a:t>
            </a:r>
            <a:r>
              <a:rPr lang="en-SG" sz="1350" dirty="0"/>
              <a:t> </a:t>
            </a:r>
            <a:r>
              <a:rPr lang="en-SG" sz="1350" dirty="0" err="1"/>
              <a:t>Nguyễn</a:t>
            </a:r>
            <a:r>
              <a:rPr lang="en-SG" sz="1350" dirty="0"/>
              <a:t>: </a:t>
            </a:r>
            <a:r>
              <a:rPr lang="en-SG" sz="1350" dirty="0">
                <a:hlinkClick r:id="rId1"/>
              </a:rPr>
              <a:t>https://www.facebook.com/HankNguyenn</a:t>
            </a:r>
            <a:endParaRPr lang="en-SG" sz="1350" dirty="0"/>
          </a:p>
          <a:p>
            <a:pPr algn="ctr"/>
            <a:endParaRPr lang="en-SG" sz="1350"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plus(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box(in)">
                                      <p:cBhvr>
                                        <p:cTn id="18" dur="2000"/>
                                        <p:tgtEl>
                                          <p:spTgt spid="11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box(in)">
                                      <p:cBhvr>
                                        <p:cTn id="23"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117" grpId="0" bldLvl="0" animBg="1"/>
      <p:bldP spid="117" grpId="1" animBg="1"/>
      <p:bldP spid="118" grpId="0" bldLvl="0" animBg="1"/>
      <p:bldP spid="118" grpId="1" animBg="1"/>
      <p:bldP spid="119" grpId="0" bldLvl="0" animBg="1"/>
      <p:bldP spid="1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Grp="1" noChangeAspect="1"/>
          </p:cNvPicPr>
          <p:nvPr>
            <p:ph sz="half" idx="1"/>
          </p:nvPr>
        </p:nvPicPr>
        <p:blipFill>
          <a:blip r:embed="rId1" cstate="print">
            <a:extLst>
              <a:ext uri="{28A0092B-C50C-407E-A947-70E740481C1C}">
                <a14:useLocalDpi xmlns:a14="http://schemas.microsoft.com/office/drawing/2010/main" val="0"/>
              </a:ext>
            </a:extLst>
          </a:blip>
          <a:stretch>
            <a:fillRect/>
          </a:stretch>
        </p:blipFill>
        <p:spPr>
          <a:xfrm>
            <a:off x="457200" y="2261870"/>
            <a:ext cx="4038600" cy="1270635"/>
          </a:xfrm>
          <a:prstGeom prst="rect">
            <a:avLst/>
          </a:prstGeom>
        </p:spPr>
      </p:pic>
      <p:sp>
        <p:nvSpPr>
          <p:cNvPr id="3" name="Text Box 2"/>
          <p:cNvSpPr txBox="1"/>
          <p:nvPr/>
        </p:nvSpPr>
        <p:spPr>
          <a:xfrm>
            <a:off x="251460" y="267335"/>
            <a:ext cx="6512560" cy="156845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TRÒ CHƠI TIẾP SỨC</a:t>
            </a:r>
            <a:endParaRPr lang="en-US" sz="2400" b="1">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 </a:t>
            </a:r>
            <a:endParaRPr lang="en-US" sz="2400" b="1">
              <a:latin typeface="Times New Roman" panose="02020603050405020304" pitchFamily="18" charset="0"/>
              <a:cs typeface="Times New Roman" panose="02020603050405020304" pitchFamily="18" charset="0"/>
            </a:endParaRPr>
          </a:p>
          <a:p>
            <a:endParaRPr lang="en-US" sz="2400" b="1">
              <a:latin typeface="Times New Roman" panose="02020603050405020304" pitchFamily="18" charset="0"/>
              <a:cs typeface="Times New Roman" panose="02020603050405020304" pitchFamily="18" charset="0"/>
            </a:endParaRPr>
          </a:p>
          <a:p>
            <a:endParaRPr lang="en-US" sz="2400" b="1">
              <a:latin typeface="Times New Roman" panose="02020603050405020304" pitchFamily="18" charset="0"/>
              <a:cs typeface="Times New Roman" panose="02020603050405020304" pitchFamily="18" charset="0"/>
            </a:endParaRPr>
          </a:p>
        </p:txBody>
      </p:sp>
      <p:sp>
        <p:nvSpPr>
          <p:cNvPr id="8" name="Text Box 7"/>
          <p:cNvSpPr txBox="1"/>
          <p:nvPr/>
        </p:nvSpPr>
        <p:spPr>
          <a:xfrm>
            <a:off x="4774565" y="483235"/>
            <a:ext cx="4369435" cy="5077460"/>
          </a:xfrm>
          <a:prstGeom prst="rect">
            <a:avLst/>
          </a:prstGeom>
          <a:noFill/>
        </p:spPr>
        <p:txBody>
          <a:bodyPr wrap="square" rtlCol="0" anchor="t">
            <a:spAutoFit/>
          </a:bodyPr>
          <a:lstStyle/>
          <a:p>
            <a:pPr algn="l"/>
            <a:r>
              <a:rPr lang="en-US" sz="2800" b="1" dirty="0" smtClean="0">
                <a:latin typeface="Times New Roman" panose="02020603050405020304" pitchFamily="18" charset="0"/>
                <a:cs typeface="Times New Roman" panose="02020603050405020304" pitchFamily="18" charset="0"/>
                <a:sym typeface="+mn-ea"/>
              </a:rPr>
              <a:t>Luật chơi: Chia lớp thành hai đội. </a:t>
            </a:r>
            <a:endParaRPr lang="en-US" sz="2800" b="1" dirty="0" smtClean="0">
              <a:latin typeface="Times New Roman" panose="02020603050405020304" pitchFamily="18" charset="0"/>
              <a:cs typeface="Times New Roman" panose="02020603050405020304" pitchFamily="18" charset="0"/>
              <a:sym typeface="+mn-ea"/>
            </a:endParaRPr>
          </a:p>
          <a:p>
            <a:pPr algn="l"/>
            <a:r>
              <a:rPr lang="en-US" altLang="vi-VN" sz="2800" b="1" dirty="0" smtClean="0">
                <a:latin typeface="Times New Roman" panose="02020603050405020304" pitchFamily="18" charset="0"/>
                <a:cs typeface="Times New Roman" panose="02020603050405020304" pitchFamily="18" charset="0"/>
                <a:sym typeface="+mn-ea"/>
              </a:rPr>
              <a:t>+ Thời gian: 2 phút</a:t>
            </a:r>
            <a:endParaRPr lang="en-US" altLang="vi-VN" sz="2800" b="1" dirty="0" smtClean="0">
              <a:latin typeface="Times New Roman" panose="02020603050405020304" pitchFamily="18" charset="0"/>
              <a:cs typeface="Times New Roman" panose="02020603050405020304" pitchFamily="18" charset="0"/>
              <a:sym typeface="+mn-ea"/>
            </a:endParaRPr>
          </a:p>
          <a:p>
            <a:pPr algn="l"/>
            <a:r>
              <a:rPr lang="en-US" sz="2800" dirty="0" smtClean="0">
                <a:latin typeface="Times New Roman" panose="02020603050405020304" pitchFamily="18" charset="0"/>
                <a:cs typeface="Times New Roman" panose="02020603050405020304" pitchFamily="18" charset="0"/>
                <a:sym typeface="+mn-ea"/>
              </a:rPr>
              <a:t>+ Đội 1: Tìm thêm các biểu hiện khác của tôn trọng sự thật. </a:t>
            </a:r>
            <a:endParaRPr lang="en-US" sz="2800" dirty="0" smtClean="0">
              <a:latin typeface="Times New Roman" panose="02020603050405020304" pitchFamily="18" charset="0"/>
              <a:cs typeface="Times New Roman" panose="02020603050405020304" pitchFamily="18" charset="0"/>
              <a:sym typeface="+mn-ea"/>
            </a:endParaRPr>
          </a:p>
          <a:p>
            <a:pPr algn="l"/>
            <a:r>
              <a:rPr lang="en-US" altLang="vi-VN" sz="2800" b="1" dirty="0" smtClean="0">
                <a:latin typeface="Times New Roman" panose="02020603050405020304" pitchFamily="18" charset="0"/>
                <a:cs typeface="Times New Roman" panose="02020603050405020304" pitchFamily="18" charset="0"/>
                <a:sym typeface="+mn-ea"/>
              </a:rPr>
              <a:t>+ </a:t>
            </a:r>
            <a:r>
              <a:rPr lang="en-US" altLang="vi-VN" sz="2800" dirty="0" smtClean="0">
                <a:latin typeface="Times New Roman" panose="02020603050405020304" pitchFamily="18" charset="0"/>
                <a:cs typeface="Times New Roman" panose="02020603050405020304" pitchFamily="18" charset="0"/>
                <a:sym typeface="+mn-ea"/>
              </a:rPr>
              <a:t>Đội 2: Tìm các biểu hiện chưa tôn trọng sự thật </a:t>
            </a:r>
            <a:endParaRPr lang="en-US" altLang="vi-VN" sz="2800" dirty="0" smtClean="0">
              <a:latin typeface="Times New Roman" panose="02020603050405020304" pitchFamily="18" charset="0"/>
              <a:cs typeface="Times New Roman" panose="02020603050405020304" pitchFamily="18" charset="0"/>
            </a:endParaRPr>
          </a:p>
          <a:p>
            <a:pPr algn="l"/>
            <a:endParaRPr lang="en-US" sz="2800"/>
          </a:p>
          <a:p>
            <a:pPr algn="l"/>
            <a:endParaRPr lang="en-US"/>
          </a:p>
          <a:p>
            <a:pPr algn="l"/>
            <a:endParaRPr lang="en-US"/>
          </a:p>
          <a:p>
            <a:pPr algn="l"/>
            <a:endParaRPr lang="en-US"/>
          </a:p>
          <a:p>
            <a:pPr algn="l"/>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50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3000"/>
                                        <p:tgtEl>
                                          <p:spTgt spid="63"/>
                                        </p:tgtEl>
                                        <p:attrNameLst>
                                          <p:attrName>ppt_x</p:attrName>
                                        </p:attrNameLst>
                                      </p:cBhvr>
                                      <p:tavLst>
                                        <p:tav tm="0">
                                          <p:val>
                                            <p:strVal val="#ppt_x+#ppt_w*1.125000"/>
                                          </p:val>
                                        </p:tav>
                                        <p:tav tm="100000">
                                          <p:val>
                                            <p:strVal val="#ppt_x"/>
                                          </p:val>
                                        </p:tav>
                                      </p:tavLst>
                                    </p:anim>
                                    <p:animEffect transition="in" filter="wipe(left)">
                                      <p:cBhvr>
                                        <p:cTn id="8" dur="3000"/>
                                        <p:tgtEl>
                                          <p:spTgt spid="6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plus(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5292080" y="943752"/>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5796280" y="447675"/>
            <a:ext cx="2880360" cy="174688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Sự thật là những gì có thật trong cuộc sống </a:t>
            </a:r>
            <a:endParaRPr lang="vi-VN" sz="2800" dirty="0">
              <a:latin typeface="+mj-lt"/>
            </a:endParaRPr>
          </a:p>
        </p:txBody>
      </p:sp>
      <p:cxnSp>
        <p:nvCxnSpPr>
          <p:cNvPr id="9" name="Straight Arrow Connector 8"/>
          <p:cNvCxnSpPr/>
          <p:nvPr/>
        </p:nvCxnSpPr>
        <p:spPr>
          <a:xfrm flipH="1">
            <a:off x="3113838" y="943752"/>
            <a:ext cx="64807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33680" y="555625"/>
            <a:ext cx="2880360" cy="167703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ôn trọng sự thật là suy nghĩ, nói và làm theo đúng sự thật, bảo vệ sự thật.</a:t>
            </a:r>
            <a:endParaRPr lang="vi-VN" sz="2400" dirty="0">
              <a:latin typeface="Times New Roman" panose="02020603050405020304" pitchFamily="18" charset="0"/>
              <a:cs typeface="Times New Roman" panose="02020603050405020304" pitchFamily="18" charset="0"/>
            </a:endParaRPr>
          </a:p>
        </p:txBody>
      </p:sp>
      <p:sp>
        <p:nvSpPr>
          <p:cNvPr id="24" name="Rounded Rectangle 23"/>
          <p:cNvSpPr/>
          <p:nvPr/>
        </p:nvSpPr>
        <p:spPr>
          <a:xfrm>
            <a:off x="3644265" y="195580"/>
            <a:ext cx="1692275" cy="224472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a:latin typeface="Times New Roman" panose="02020603050405020304" pitchFamily="18" charset="0"/>
                <a:cs typeface="Times New Roman" panose="02020603050405020304" pitchFamily="18" charset="0"/>
              </a:rPr>
              <a:t>Tôn trọng sự thật và biểu hiện của tôn trọng sự thật. </a:t>
            </a:r>
            <a:endParaRPr lang="es-ES" sz="2400" b="1" dirty="0">
              <a:latin typeface="Times New Roman" panose="02020603050405020304" pitchFamily="18" charset="0"/>
              <a:cs typeface="Times New Roman" panose="02020603050405020304" pitchFamily="18" charset="0"/>
            </a:endParaRPr>
          </a:p>
        </p:txBody>
      </p:sp>
      <p:sp>
        <p:nvSpPr>
          <p:cNvPr id="27" name="Rounded Rectangle 26"/>
          <p:cNvSpPr/>
          <p:nvPr/>
        </p:nvSpPr>
        <p:spPr>
          <a:xfrm>
            <a:off x="3635896" y="3217039"/>
            <a:ext cx="1728192" cy="12961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800" b="1" dirty="0">
                <a:latin typeface="Times New Roman" panose="02020603050405020304" pitchFamily="18" charset="0"/>
                <a:cs typeface="Times New Roman" panose="02020603050405020304" pitchFamily="18" charset="0"/>
              </a:rPr>
              <a:t>Tôn trọng </a:t>
            </a:r>
            <a:endParaRPr lang="vi-VN" sz="2800" b="1" dirty="0" smtClean="0">
              <a:latin typeface="Times New Roman" panose="02020603050405020304" pitchFamily="18" charset="0"/>
              <a:cs typeface="Times New Roman" panose="02020603050405020304" pitchFamily="18" charset="0"/>
            </a:endParaRPr>
          </a:p>
          <a:p>
            <a:pPr lvl="0" algn="ctr"/>
            <a:r>
              <a:rPr lang="es-ES" sz="2800" b="1" dirty="0" smtClean="0">
                <a:latin typeface="Times New Roman" panose="02020603050405020304" pitchFamily="18" charset="0"/>
                <a:cs typeface="Times New Roman" panose="02020603050405020304" pitchFamily="18" charset="0"/>
              </a:rPr>
              <a:t>sự </a:t>
            </a:r>
            <a:r>
              <a:rPr lang="es-ES" sz="2800" b="1" dirty="0">
                <a:latin typeface="Times New Roman" panose="02020603050405020304" pitchFamily="18" charset="0"/>
                <a:cs typeface="Times New Roman" panose="02020603050405020304" pitchFamily="18" charset="0"/>
              </a:rPr>
              <a:t>thật</a:t>
            </a:r>
            <a:endParaRPr lang="es-ES" sz="2800" b="1" dirty="0">
              <a:latin typeface="Times New Roman" panose="02020603050405020304" pitchFamily="18" charset="0"/>
              <a:cs typeface="Times New Roman" panose="02020603050405020304" pitchFamily="18" charset="0"/>
            </a:endParaRPr>
          </a:p>
        </p:txBody>
      </p:sp>
      <p:cxnSp>
        <p:nvCxnSpPr>
          <p:cNvPr id="29" name="Straight Arrow Connector 28"/>
          <p:cNvCxnSpPr/>
          <p:nvPr/>
        </p:nvCxnSpPr>
        <p:spPr>
          <a:xfrm flipV="1">
            <a:off x="4513836" y="2352943"/>
            <a:ext cx="0" cy="8640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p:cNvCxnSpPr/>
          <p:nvPr/>
        </p:nvCxnSpPr>
        <p:spPr>
          <a:xfrm>
            <a:off x="4513580" y="2478405"/>
            <a:ext cx="1728470" cy="2876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 Box 2"/>
          <p:cNvSpPr txBox="1"/>
          <p:nvPr/>
        </p:nvSpPr>
        <p:spPr>
          <a:xfrm>
            <a:off x="6193790" y="2766060"/>
            <a:ext cx="2907030" cy="82994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latin typeface="Times New Roman" panose="02020603050405020304" pitchFamily="18" charset="0"/>
                <a:cs typeface="Times New Roman" panose="02020603050405020304" pitchFamily="18" charset="0"/>
              </a:rPr>
              <a:t>Biểu hiện : suy nghĩ, hành động, lời nói</a:t>
            </a: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plus(in)">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plus(in)">
                                      <p:cBhvr>
                                        <p:cTn id="36" dur="20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ox(in)">
                                      <p:cBhvr>
                                        <p:cTn id="4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8" grpId="0" bldLvl="0" animBg="1"/>
      <p:bldP spid="18" grpId="1" animBg="1"/>
      <p:bldP spid="24" grpId="0" bldLvl="0" animBg="1"/>
      <p:bldP spid="24" grpId="1" animBg="1"/>
      <p:bldP spid="27" grpId="0" bldLvl="0" animBg="1"/>
      <p:bldP spid="27" grpId="1" animBg="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61975" y="267335"/>
            <a:ext cx="8466455" cy="1814830"/>
          </a:xfrm>
          <a:prstGeom prst="rect">
            <a:avLst/>
          </a:prstGeom>
          <a:noFill/>
        </p:spPr>
        <p:txBody>
          <a:bodyPr wrap="square" rtlCol="0" anchor="t">
            <a:spAutoFit/>
          </a:body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tốn</a:t>
            </a:r>
            <a:r>
              <a:rPr lang="en-US" sz="2800" dirty="0">
                <a:latin typeface="Times New Roman" panose="02020603050405020304" pitchFamily="18" charset="0"/>
                <a:cs typeface="Times New Roman" panose="02020603050405020304" pitchFamily="18" charset="0"/>
              </a:rPr>
              <a:t>.     D.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 Box 4"/>
          <p:cNvSpPr txBox="1"/>
          <p:nvPr/>
        </p:nvSpPr>
        <p:spPr>
          <a:xfrm>
            <a:off x="561975" y="2355850"/>
            <a:ext cx="8736330" cy="2245360"/>
          </a:xfrm>
          <a:prstGeom prst="rect">
            <a:avLst/>
          </a:prstGeom>
          <a:noFill/>
        </p:spPr>
        <p:txBody>
          <a:bodyPr wrap="square" rtlCol="0" anchor="t">
            <a:spAutoFit/>
          </a:bodyPr>
          <a:lstStyle/>
          <a:p>
            <a:pPr fontAlgn="auto"/>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endParaRPr lang="en-US" sz="2800" b="1" dirty="0">
              <a:latin typeface="Times New Roman" panose="02020603050405020304" pitchFamily="18" charset="0"/>
              <a:cs typeface="Times New Roman" panose="02020603050405020304" pitchFamily="18" charset="0"/>
            </a:endParaRPr>
          </a:p>
          <a:p>
            <a:pPr fontAlgn="auto"/>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sym typeface="+mn-ea"/>
              </a:rPr>
              <a:t>có</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thể</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nói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không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đúng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sự</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thật</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khi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không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ai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biết</a:t>
            </a:r>
            <a:endParaRPr lang="en-US" sz="2800" dirty="0">
              <a:latin typeface="Times New Roman" panose="02020603050405020304" pitchFamily="18" charset="0"/>
              <a:cs typeface="Times New Roman" panose="02020603050405020304" pitchFamily="18" charset="0"/>
            </a:endParaRPr>
          </a:p>
          <a:p>
            <a:pPr fontAlgn="auto"/>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fontAlgn="auto"/>
            <a:r>
              <a:rPr lang="en-US" sz="2800" dirty="0">
                <a:latin typeface="Times New Roman" panose="02020603050405020304" pitchFamily="18" charset="0"/>
                <a:cs typeface="Times New Roman" panose="02020603050405020304" pitchFamily="18" charset="0"/>
              </a:rPr>
              <a:t>C.</a:t>
            </a:r>
            <a:r>
              <a:rPr lang="en-US" sz="2800" dirty="0" err="1">
                <a:latin typeface="Times New Roman" panose="02020603050405020304" pitchFamily="18" charset="0"/>
                <a:cs typeface="Times New Roman" panose="02020603050405020304" pitchFamily="18" charset="0"/>
                <a:sym typeface="+mn-ea"/>
              </a:rPr>
              <a:t>suy</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nghĩ</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nói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và</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làm</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theo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đúng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sự</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thật</a:t>
            </a:r>
            <a:r>
              <a:rPr lang="en-US" sz="2800" dirty="0">
                <a:latin typeface="Times New Roman" panose="02020603050405020304" pitchFamily="18" charset="0"/>
                <a:cs typeface="Times New Roman" panose="02020603050405020304" pitchFamily="18" charset="0"/>
                <a:sym typeface="+mn-ea"/>
              </a:rPr>
              <a:t>.</a:t>
            </a:r>
            <a:endParaRPr lang="en-US" sz="2800" dirty="0">
              <a:latin typeface="Times New Roman" panose="02020603050405020304" pitchFamily="18" charset="0"/>
              <a:cs typeface="Times New Roman" panose="02020603050405020304" pitchFamily="18" charset="0"/>
            </a:endParaRPr>
          </a:p>
          <a:p>
            <a:pPr fontAlgn="auto"/>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dirty="0"/>
              <a:t>.</a:t>
            </a:r>
            <a:endParaRPr lang="en-US" dirty="0"/>
          </a:p>
        </p:txBody>
      </p:sp>
      <p:sp>
        <p:nvSpPr>
          <p:cNvPr id="2" name="Oval 1"/>
          <p:cNvSpPr/>
          <p:nvPr/>
        </p:nvSpPr>
        <p:spPr>
          <a:xfrm>
            <a:off x="561975" y="1563370"/>
            <a:ext cx="504190" cy="50419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39750" y="3579495"/>
            <a:ext cx="504190" cy="50419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2" grpId="0" bldLvl="0" animBg="1"/>
      <p:bldP spid="2" grpId="1" animBg="1"/>
      <p:bldP spid="3" grpId="0" bldLvl="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p:nvPr/>
        </p:nvSpPr>
        <p:spPr>
          <a:xfrm>
            <a:off x="127000" y="627380"/>
            <a:ext cx="8634095" cy="4293870"/>
          </a:xfrm>
          <a:prstGeom prst="rect">
            <a:avLst/>
          </a:prstGeom>
          <a:no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308479" y="51496"/>
            <a:ext cx="2613166" cy="2533010"/>
          </a:xfrm>
          <a:prstGeom prst="rect">
            <a:avLst/>
          </a:prstGeom>
        </p:spPr>
      </p:pic>
      <p:sp>
        <p:nvSpPr>
          <p:cNvPr id="10" name="Rectangle 9"/>
          <p:cNvSpPr/>
          <p:nvPr/>
        </p:nvSpPr>
        <p:spPr>
          <a:xfrm>
            <a:off x="-234534" y="5650092"/>
            <a:ext cx="9144000" cy="506730"/>
          </a:xfrm>
          <a:prstGeom prst="rect">
            <a:avLst/>
          </a:prstGeom>
        </p:spPr>
        <p:txBody>
          <a:bodyPr wrap="square">
            <a:spAutoFit/>
          </a:bodyPr>
          <a:lstStyle/>
          <a:p>
            <a:pPr lvl="0" algn="ctr" defTabSz="914400">
              <a:defRPr/>
            </a:pPr>
            <a:r>
              <a:rPr lang="en-SG" sz="1350" dirty="0" err="1"/>
              <a:t>Giáo</a:t>
            </a:r>
            <a:r>
              <a:rPr lang="en-SG" sz="1350" dirty="0"/>
              <a:t> </a:t>
            </a:r>
            <a:r>
              <a:rPr lang="en-SG" sz="1350" dirty="0" err="1"/>
              <a:t>án</a:t>
            </a:r>
            <a:r>
              <a:rPr lang="en-SG" sz="1350" dirty="0"/>
              <a:t> </a:t>
            </a:r>
            <a:r>
              <a:rPr lang="en-SG" sz="1350" dirty="0" err="1"/>
              <a:t>của</a:t>
            </a:r>
            <a:r>
              <a:rPr lang="en-SG" sz="1350" dirty="0"/>
              <a:t> </a:t>
            </a:r>
            <a:r>
              <a:rPr lang="en-SG" sz="1350" dirty="0" err="1"/>
              <a:t>Hạnh</a:t>
            </a:r>
            <a:r>
              <a:rPr lang="en-SG" sz="1350" dirty="0"/>
              <a:t> </a:t>
            </a:r>
            <a:r>
              <a:rPr lang="en-SG" sz="1350" dirty="0" err="1"/>
              <a:t>Nguyễn</a:t>
            </a:r>
            <a:r>
              <a:rPr lang="en-SG" sz="1350" dirty="0"/>
              <a:t>: </a:t>
            </a:r>
            <a:r>
              <a:rPr lang="en-SG" sz="1350" dirty="0">
                <a:hlinkClick r:id="rId2"/>
              </a:rPr>
              <a:t>https://www.facebook.com/HankNguyenn</a:t>
            </a:r>
            <a:endParaRPr lang="en-SG" sz="1350" dirty="0"/>
          </a:p>
          <a:p>
            <a:pPr algn="ctr"/>
            <a:endParaRPr lang="en-SG" sz="1350" dirty="0"/>
          </a:p>
        </p:txBody>
      </p:sp>
      <p:sp>
        <p:nvSpPr>
          <p:cNvPr id="2" name="Text Box 1"/>
          <p:cNvSpPr txBox="1"/>
          <p:nvPr/>
        </p:nvSpPr>
        <p:spPr>
          <a:xfrm>
            <a:off x="0" y="627380"/>
            <a:ext cx="8352864" cy="3538220"/>
          </a:xfrm>
          <a:prstGeom prst="rect">
            <a:avLst/>
          </a:prstGeom>
          <a:noFill/>
        </p:spPr>
        <p:txBody>
          <a:bodyPr wrap="square" rtlCol="0" anchor="t">
            <a:spAutoFit/>
          </a:bodyPr>
          <a:lstStyle/>
          <a:p>
            <a:pPr algn="just"/>
            <a:r>
              <a:rPr lang="en-US" altLang="vi-VN" sz="2800" b="1" dirty="0">
                <a:solidFill>
                  <a:srgbClr val="7030A0"/>
                </a:solidFill>
                <a:latin typeface="Times New Roman" panose="02020603050405020304" pitchFamily="18" charset="0"/>
                <a:cs typeface="Times New Roman" panose="02020603050405020304" pitchFamily="18" charset="0"/>
                <a:sym typeface="+mn-ea"/>
              </a:rPr>
              <a:t>Bài tập 1.a/ </a:t>
            </a:r>
            <a:r>
              <a:rPr lang="en-US" altLang="vi-VN" sz="2800" b="1" dirty="0" err="1">
                <a:solidFill>
                  <a:srgbClr val="7030A0"/>
                </a:solidFill>
                <a:latin typeface="Times New Roman" panose="02020603050405020304" pitchFamily="18" charset="0"/>
                <a:cs typeface="Times New Roman" panose="02020603050405020304" pitchFamily="18" charset="0"/>
                <a:sym typeface="+mn-ea"/>
              </a:rPr>
              <a:t>Sgk</a:t>
            </a:r>
            <a:r>
              <a:rPr lang="en-US" altLang="vi-VN" sz="2800" b="1" dirty="0">
                <a:solidFill>
                  <a:srgbClr val="7030A0"/>
                </a:solidFill>
                <a:latin typeface="Times New Roman" panose="02020603050405020304" pitchFamily="18" charset="0"/>
                <a:cs typeface="Times New Roman" panose="02020603050405020304" pitchFamily="18" charset="0"/>
                <a:sym typeface="+mn-ea"/>
              </a:rPr>
              <a:t> </a:t>
            </a:r>
            <a:r>
              <a:rPr lang="en-US" altLang="vi-VN" sz="2800" b="1" dirty="0" smtClean="0">
                <a:solidFill>
                  <a:srgbClr val="7030A0"/>
                </a:solidFill>
                <a:latin typeface="Times New Roman" panose="02020603050405020304" pitchFamily="18" charset="0"/>
                <a:cs typeface="Times New Roman" panose="02020603050405020304" pitchFamily="18" charset="0"/>
                <a:sym typeface="+mn-ea"/>
              </a:rPr>
              <a:t>: </a:t>
            </a:r>
            <a:r>
              <a:rPr lang="en-US" altLang="vi-VN" sz="2800" b="1" dirty="0" err="1" smtClean="0">
                <a:solidFill>
                  <a:srgbClr val="7030A0"/>
                </a:solidFill>
                <a:latin typeface="Times New Roman" panose="02020603050405020304" pitchFamily="18" charset="0"/>
                <a:cs typeface="Times New Roman" panose="02020603050405020304" pitchFamily="18" charset="0"/>
                <a:sym typeface="+mn-ea"/>
              </a:rPr>
              <a:t>Tình</a:t>
            </a:r>
            <a:r>
              <a:rPr lang="en-US" altLang="vi-VN" sz="2800" b="1" dirty="0" smtClean="0">
                <a:solidFill>
                  <a:srgbClr val="7030A0"/>
                </a:solidFill>
                <a:latin typeface="Times New Roman" panose="02020603050405020304" pitchFamily="18" charset="0"/>
                <a:cs typeface="Times New Roman" panose="02020603050405020304" pitchFamily="18" charset="0"/>
                <a:sym typeface="+mn-ea"/>
              </a:rPr>
              <a:t> </a:t>
            </a:r>
            <a:r>
              <a:rPr lang="en-US" altLang="vi-VN" sz="2800" b="1" dirty="0" err="1" smtClean="0">
                <a:solidFill>
                  <a:srgbClr val="7030A0"/>
                </a:solidFill>
                <a:latin typeface="Times New Roman" panose="02020603050405020304" pitchFamily="18" charset="0"/>
                <a:cs typeface="Times New Roman" panose="02020603050405020304" pitchFamily="18" charset="0"/>
                <a:sym typeface="+mn-ea"/>
              </a:rPr>
              <a:t>huống</a:t>
            </a:r>
            <a:endParaRPr lang="en-US" altLang="vi-VN" sz="2800" b="1" dirty="0" smtClean="0">
              <a:solidFill>
                <a:srgbClr val="7030A0"/>
              </a:solidFill>
              <a:latin typeface="Times New Roman" panose="02020603050405020304" pitchFamily="18" charset="0"/>
              <a:cs typeface="Times New Roman" panose="02020603050405020304" pitchFamily="18" charset="0"/>
              <a:sym typeface="+mn-ea"/>
            </a:endParaRPr>
          </a:p>
          <a:p>
            <a:pPr algn="just"/>
            <a:r>
              <a:rPr lang="en-US" altLang="vi-VN" sz="2800" b="1" dirty="0" smtClean="0">
                <a:solidFill>
                  <a:srgbClr val="7030A0"/>
                </a:solidFill>
                <a:latin typeface="Times New Roman" panose="02020603050405020304" pitchFamily="18" charset="0"/>
                <a:cs typeface="Times New Roman" panose="02020603050405020304" pitchFamily="18" charset="0"/>
                <a:sym typeface="+mn-ea"/>
              </a:rPr>
              <a:t>     </a:t>
            </a:r>
            <a:r>
              <a:rPr lang="en-US" altLang="vi-VN" sz="2800" b="1" dirty="0" err="1" smtClean="0">
                <a:solidFill>
                  <a:srgbClr val="7030A0"/>
                </a:solidFill>
                <a:latin typeface="Times New Roman" panose="02020603050405020304" pitchFamily="18" charset="0"/>
                <a:cs typeface="Times New Roman" panose="02020603050405020304" pitchFamily="18" charset="0"/>
                <a:sym typeface="+mn-ea"/>
              </a:rPr>
              <a:t>Hoa</a:t>
            </a:r>
            <a:r>
              <a:rPr lang="en-US" altLang="vi-VN" sz="2800" b="1" dirty="0" smtClean="0">
                <a:solidFill>
                  <a:srgbClr val="7030A0"/>
                </a:solidFill>
                <a:latin typeface="Times New Roman" panose="02020603050405020304" pitchFamily="18" charset="0"/>
                <a:cs typeface="Times New Roman" panose="02020603050405020304" pitchFamily="18" charset="0"/>
                <a:sym typeface="+mn-ea"/>
              </a:rPr>
              <a:t> </a:t>
            </a:r>
            <a:r>
              <a:rPr lang="en-US" altLang="vi-VN" sz="2800" b="1" dirty="0">
                <a:solidFill>
                  <a:srgbClr val="7030A0"/>
                </a:solidFill>
                <a:latin typeface="Times New Roman" panose="02020603050405020304" pitchFamily="18" charset="0"/>
                <a:cs typeface="Times New Roman" panose="02020603050405020304" pitchFamily="18" charset="0"/>
                <a:sym typeface="+mn-ea"/>
              </a:rPr>
              <a:t>là lớp trưởng thẳng thắn . Khi thấy bạn nào trong lớp mắc khuyết điểm, Hoa đều ghi vào sổ tay và báo với cô giáo chủ nhiệm. Một số bạn trong lớp tỏ ra không đồng  tình với Hoa và đề nghị thay lớp trưởng. </a:t>
            </a:r>
            <a:endParaRPr lang="en-US" altLang="vi-VN" sz="2800" b="1" dirty="0">
              <a:solidFill>
                <a:srgbClr val="7030A0"/>
              </a:solidFill>
              <a:latin typeface="Times New Roman" panose="02020603050405020304" pitchFamily="18" charset="0"/>
              <a:cs typeface="Times New Roman" panose="02020603050405020304" pitchFamily="18" charset="0"/>
              <a:sym typeface="+mn-ea"/>
            </a:endParaRPr>
          </a:p>
          <a:p>
            <a:pPr algn="just"/>
            <a:endParaRPr lang="en-US" altLang="vi-VN" sz="2800" b="1" dirty="0">
              <a:solidFill>
                <a:srgbClr val="7030A0"/>
              </a:solidFill>
              <a:latin typeface="Times New Roman" panose="02020603050405020304" pitchFamily="18" charset="0"/>
              <a:cs typeface="Times New Roman" panose="02020603050405020304" pitchFamily="18" charset="0"/>
              <a:sym typeface="+mn-ea"/>
            </a:endParaRPr>
          </a:p>
          <a:p>
            <a:pPr algn="just"/>
            <a:r>
              <a:rPr lang="en-US" altLang="vi-VN" sz="2800" b="1" dirty="0" smtClean="0">
                <a:solidFill>
                  <a:srgbClr val="7030A0"/>
                </a:solidFill>
                <a:latin typeface="Times New Roman" panose="02020603050405020304" pitchFamily="18" charset="0"/>
                <a:cs typeface="Times New Roman" panose="02020603050405020304" pitchFamily="18" charset="0"/>
                <a:sym typeface="+mn-ea"/>
              </a:rPr>
              <a:t>   </a:t>
            </a:r>
            <a:r>
              <a:rPr lang="en-US" altLang="vi-VN" sz="2800" b="1" dirty="0">
                <a:solidFill>
                  <a:srgbClr val="7030A0"/>
                </a:solidFill>
                <a:latin typeface="Times New Roman" panose="02020603050405020304" pitchFamily="18" charset="0"/>
                <a:cs typeface="Times New Roman" panose="02020603050405020304" pitchFamily="18" charset="0"/>
                <a:sym typeface="+mn-ea"/>
              </a:rPr>
              <a:t>Em hãy nhận xét về việc làm của bạn Hoa và các bạn </a:t>
            </a:r>
            <a:r>
              <a:rPr lang="en-US" altLang="vi-VN" sz="2800" b="1" dirty="0" err="1">
                <a:solidFill>
                  <a:srgbClr val="7030A0"/>
                </a:solidFill>
                <a:latin typeface="Times New Roman" panose="02020603050405020304" pitchFamily="18" charset="0"/>
                <a:cs typeface="Times New Roman" panose="02020603050405020304" pitchFamily="18" charset="0"/>
                <a:sym typeface="+mn-ea"/>
              </a:rPr>
              <a:t>trong</a:t>
            </a:r>
            <a:r>
              <a:rPr lang="en-US" altLang="vi-VN" sz="2800" b="1" dirty="0">
                <a:solidFill>
                  <a:srgbClr val="7030A0"/>
                </a:solidFill>
                <a:latin typeface="Times New Roman" panose="02020603050405020304" pitchFamily="18" charset="0"/>
                <a:cs typeface="Times New Roman" panose="02020603050405020304" pitchFamily="18" charset="0"/>
                <a:sym typeface="+mn-ea"/>
              </a:rPr>
              <a:t> </a:t>
            </a:r>
            <a:r>
              <a:rPr lang="en-US" altLang="vi-VN" sz="2800" b="1" dirty="0" err="1" smtClean="0">
                <a:solidFill>
                  <a:srgbClr val="7030A0"/>
                </a:solidFill>
                <a:latin typeface="Times New Roman" panose="02020603050405020304" pitchFamily="18" charset="0"/>
                <a:cs typeface="Times New Roman" panose="02020603050405020304" pitchFamily="18" charset="0"/>
                <a:sym typeface="+mn-ea"/>
              </a:rPr>
              <a:t>lớp</a:t>
            </a:r>
            <a:r>
              <a:rPr lang="en-US" altLang="vi-VN" sz="2800" b="1" dirty="0" smtClean="0">
                <a:solidFill>
                  <a:srgbClr val="7030A0"/>
                </a:solidFill>
                <a:latin typeface="Times New Roman" panose="02020603050405020304" pitchFamily="18" charset="0"/>
                <a:cs typeface="Times New Roman" panose="02020603050405020304" pitchFamily="18" charset="0"/>
                <a:sym typeface="+mn-ea"/>
              </a:rPr>
              <a:t> ?</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60132" y="322315"/>
            <a:ext cx="3255209" cy="4463798"/>
          </a:xfrm>
          <a:prstGeom prst="rect">
            <a:avLst/>
          </a:prstGeom>
        </p:spPr>
      </p:pic>
      <p:sp>
        <p:nvSpPr>
          <p:cNvPr id="22" name="Title 3"/>
          <p:cNvSpPr txBox="1"/>
          <p:nvPr/>
        </p:nvSpPr>
        <p:spPr>
          <a:xfrm>
            <a:off x="1007604" y="681540"/>
            <a:ext cx="4158463" cy="663179"/>
          </a:xfrm>
          <a:prstGeom prst="rect">
            <a:avLst/>
          </a:prstGeom>
        </p:spPr>
        <p:txBody>
          <a:bodyPr/>
          <a:lstStyle>
            <a:lvl1pPr algn="ctr" defTabSz="1218565" rtl="0" eaLnBrk="1" latinLnBrk="0" hangingPunct="1">
              <a:spcBef>
                <a:spcPct val="0"/>
              </a:spcBef>
              <a:buNone/>
              <a:defRPr sz="5865" kern="1200">
                <a:solidFill>
                  <a:schemeClr val="tx1"/>
                </a:solidFill>
                <a:latin typeface="+mj-lt"/>
                <a:ea typeface="+mj-ea"/>
                <a:cs typeface="+mj-cs"/>
              </a:defRPr>
            </a:lvl1pPr>
          </a:lstStyle>
          <a:p>
            <a:r>
              <a:rPr lang="en-US" sz="6600" b="1" dirty="0" err="1">
                <a:solidFill>
                  <a:srgbClr val="7030A0"/>
                </a:solidFill>
                <a:latin typeface="Times New Roman" panose="02020603050405020304" pitchFamily="18" charset="0"/>
                <a:cs typeface="Times New Roman" panose="02020603050405020304" pitchFamily="18" charset="0"/>
              </a:rPr>
              <a:t>Xem</a:t>
            </a:r>
            <a:r>
              <a:rPr lang="en-US" sz="6600" b="1" dirty="0">
                <a:solidFill>
                  <a:srgbClr val="7030A0"/>
                </a:solidFill>
                <a:latin typeface="Times New Roman" panose="02020603050405020304" pitchFamily="18" charset="0"/>
                <a:cs typeface="Times New Roman" panose="02020603050405020304" pitchFamily="18" charset="0"/>
              </a:rPr>
              <a:t> video </a:t>
            </a:r>
            <a:r>
              <a:rPr lang="en-US" sz="6600" b="1" dirty="0" err="1">
                <a:solidFill>
                  <a:srgbClr val="7030A0"/>
                </a:solidFill>
                <a:latin typeface="Times New Roman" panose="02020603050405020304" pitchFamily="18" charset="0"/>
                <a:cs typeface="Times New Roman" panose="02020603050405020304" pitchFamily="18" charset="0"/>
              </a:rPr>
              <a:t>sau</a:t>
            </a:r>
            <a:r>
              <a:rPr lang="en-US" sz="6600" b="1" dirty="0">
                <a:solidFill>
                  <a:srgbClr val="7030A0"/>
                </a:solidFill>
                <a:latin typeface="Times New Roman" panose="02020603050405020304" pitchFamily="18" charset="0"/>
                <a:cs typeface="Times New Roman" panose="02020603050405020304" pitchFamily="18" charset="0"/>
              </a:rPr>
              <a:t> </a:t>
            </a:r>
            <a:r>
              <a:rPr lang="en-US" sz="6600" b="1" dirty="0" err="1">
                <a:solidFill>
                  <a:srgbClr val="7030A0"/>
                </a:solidFill>
                <a:latin typeface="Times New Roman" panose="02020603050405020304" pitchFamily="18" charset="0"/>
                <a:cs typeface="Times New Roman" panose="02020603050405020304" pitchFamily="18" charset="0"/>
              </a:rPr>
              <a:t>và</a:t>
            </a:r>
            <a:r>
              <a:rPr lang="en-US" sz="6600" b="1" dirty="0">
                <a:solidFill>
                  <a:srgbClr val="7030A0"/>
                </a:solidFill>
                <a:latin typeface="Times New Roman" panose="02020603050405020304" pitchFamily="18" charset="0"/>
                <a:cs typeface="Times New Roman" panose="02020603050405020304" pitchFamily="18" charset="0"/>
              </a:rPr>
              <a:t> rút ra bài học</a:t>
            </a:r>
            <a:endParaRPr lang="vi-VN" sz="6600" b="1" dirty="0">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34534" y="5650092"/>
            <a:ext cx="9144000" cy="506730"/>
          </a:xfrm>
          <a:prstGeom prst="rect">
            <a:avLst/>
          </a:prstGeom>
        </p:spPr>
        <p:txBody>
          <a:bodyPr wrap="square">
            <a:spAutoFit/>
          </a:bodyPr>
          <a:lstStyle/>
          <a:p>
            <a:pPr lvl="0" algn="ctr" defTabSz="914400">
              <a:defRPr/>
            </a:pPr>
            <a:r>
              <a:rPr lang="en-SG" sz="1350" dirty="0" err="1"/>
              <a:t>Giáo</a:t>
            </a:r>
            <a:r>
              <a:rPr lang="en-SG" sz="1350" dirty="0"/>
              <a:t> </a:t>
            </a:r>
            <a:r>
              <a:rPr lang="en-SG" sz="1350" dirty="0" err="1"/>
              <a:t>án</a:t>
            </a:r>
            <a:r>
              <a:rPr lang="en-SG" sz="1350" dirty="0"/>
              <a:t> </a:t>
            </a:r>
            <a:r>
              <a:rPr lang="en-SG" sz="1350" dirty="0" err="1"/>
              <a:t>của</a:t>
            </a:r>
            <a:r>
              <a:rPr lang="en-SG" sz="1350" dirty="0"/>
              <a:t> </a:t>
            </a:r>
            <a:r>
              <a:rPr lang="en-SG" sz="1350" dirty="0" err="1"/>
              <a:t>Hạnh</a:t>
            </a:r>
            <a:r>
              <a:rPr lang="en-SG" sz="1350" dirty="0"/>
              <a:t> </a:t>
            </a:r>
            <a:r>
              <a:rPr lang="en-SG" sz="1350" dirty="0" err="1"/>
              <a:t>Nguyễn</a:t>
            </a:r>
            <a:r>
              <a:rPr lang="en-SG" sz="1350" dirty="0"/>
              <a:t>: </a:t>
            </a:r>
            <a:r>
              <a:rPr lang="en-SG" sz="1350" dirty="0">
                <a:hlinkClick r:id="rId2"/>
              </a:rPr>
              <a:t>https://www.facebook.com/HankNguyenn</a:t>
            </a:r>
            <a:endParaRPr lang="en-SG" sz="1350" dirty="0"/>
          </a:p>
          <a:p>
            <a:pPr algn="ctr"/>
            <a:endParaRPr lang="en-SG" sz="1350"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NIDO CỔ TÍCH - PHIM HOẠT HÌNH- CẬU BÉ CHĂN CỪU (online-video-cutter.com)">
            <a:hlinkClick r:id="" action="ppaction://media"/>
          </p:cNvPr>
          <p:cNvPicPr>
            <a:picLocks noGrp="1"/>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29845" y="0"/>
            <a:ext cx="9077325" cy="513524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p:cNvPicPr>
            <a:picLocks noChangeAspect="1"/>
          </p:cNvPicPr>
          <p:nvPr/>
        </p:nvPicPr>
        <p:blipFill rotWithShape="1">
          <a:blip r:embed="rId1">
            <a:extLst>
              <a:ext uri="{28A0092B-C50C-407E-A947-70E740481C1C}">
                <a14:useLocalDpi xmlns:a14="http://schemas.microsoft.com/office/drawing/2010/main" val="0"/>
              </a:ext>
            </a:extLst>
          </a:blip>
          <a:srcRect l="49130" t="14387" r="42722" b="70243"/>
          <a:stretch>
            <a:fillRect/>
          </a:stretch>
        </p:blipFill>
        <p:spPr>
          <a:xfrm>
            <a:off x="1426390" y="-86613"/>
            <a:ext cx="885625" cy="2227475"/>
          </a:xfrm>
          <a:prstGeom prst="rect">
            <a:avLst/>
          </a:prstGeom>
        </p:spPr>
      </p:pic>
      <p:pic>
        <p:nvPicPr>
          <p:cNvPr id="5" name="图片 84"/>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a:fillRect/>
          </a:stretch>
        </p:blipFill>
        <p:spPr>
          <a:xfrm>
            <a:off x="1983176" y="-445901"/>
            <a:ext cx="1241966" cy="3123726"/>
          </a:xfrm>
          <a:prstGeom prst="rect">
            <a:avLst/>
          </a:prstGeom>
        </p:spPr>
      </p:pic>
      <p:pic>
        <p:nvPicPr>
          <p:cNvPr id="6" name="图片 89"/>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a:fillRect/>
          </a:stretch>
        </p:blipFill>
        <p:spPr>
          <a:xfrm>
            <a:off x="1173947" y="99064"/>
            <a:ext cx="2238897" cy="2463795"/>
          </a:xfrm>
          <a:prstGeom prst="rect">
            <a:avLst/>
          </a:prstGeom>
        </p:spPr>
      </p:pic>
      <p:pic>
        <p:nvPicPr>
          <p:cNvPr id="13" name="图片 11"/>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a:fillRect/>
          </a:stretch>
        </p:blipFill>
        <p:spPr>
          <a:xfrm>
            <a:off x="5650815" y="-103541"/>
            <a:ext cx="871436" cy="2191787"/>
          </a:xfrm>
          <a:prstGeom prst="rect">
            <a:avLst/>
          </a:prstGeom>
        </p:spPr>
      </p:pic>
      <p:pic>
        <p:nvPicPr>
          <p:cNvPr id="14" name="Picture 13"/>
          <p:cNvPicPr>
            <a:picLocks noChangeAspect="1"/>
          </p:cNvPicPr>
          <p:nvPr/>
        </p:nvPicPr>
        <p:blipFill>
          <a:blip r:embed="rId4"/>
          <a:stretch>
            <a:fillRect/>
          </a:stretch>
        </p:blipFill>
        <p:spPr>
          <a:xfrm>
            <a:off x="6062831" y="-125878"/>
            <a:ext cx="1243692" cy="3127519"/>
          </a:xfrm>
          <a:prstGeom prst="rect">
            <a:avLst/>
          </a:prstGeom>
        </p:spPr>
      </p:pic>
      <p:pic>
        <p:nvPicPr>
          <p:cNvPr id="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683" y="1355675"/>
            <a:ext cx="1271022" cy="1621430"/>
          </a:xfrm>
          <a:prstGeom prst="rect">
            <a:avLst/>
          </a:prstGeom>
        </p:spPr>
      </p:pic>
      <p:grpSp>
        <p:nvGrpSpPr>
          <p:cNvPr id="3" name="组合 2"/>
          <p:cNvGrpSpPr/>
          <p:nvPr/>
        </p:nvGrpSpPr>
        <p:grpSpPr>
          <a:xfrm>
            <a:off x="2466882" y="970607"/>
            <a:ext cx="4280101" cy="2985279"/>
            <a:chOff x="1949253" y="1627716"/>
            <a:chExt cx="3271491" cy="2309600"/>
          </a:xfrm>
        </p:grpSpPr>
        <p:grpSp>
          <p:nvGrpSpPr>
            <p:cNvPr id="21" name="组合 135"/>
            <p:cNvGrpSpPr/>
            <p:nvPr/>
          </p:nvGrpSpPr>
          <p:grpSpPr>
            <a:xfrm>
              <a:off x="1949253" y="1627716"/>
              <a:ext cx="3271491" cy="2309600"/>
              <a:chOff x="3246438" y="1068388"/>
              <a:chExt cx="5711825" cy="4678363"/>
            </a:xfrm>
            <a:solidFill>
              <a:srgbClr val="000000"/>
            </a:solidFill>
          </p:grpSpPr>
          <p:sp>
            <p:nvSpPr>
              <p:cNvPr id="2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p:cNvGrpSpPr/>
              <p:nvPr/>
            </p:nvGrpSpPr>
            <p:grpSpPr>
              <a:xfrm>
                <a:off x="3517901" y="1225551"/>
                <a:ext cx="5260975" cy="4090987"/>
                <a:chOff x="3517901" y="1225551"/>
                <a:chExt cx="5260975" cy="4090987"/>
              </a:xfrm>
              <a:grpFill/>
            </p:grpSpPr>
            <p:sp>
              <p:nvSpPr>
                <p:cNvPr id="3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p:cNvSpPr txBox="1">
              <a:spLocks noChangeArrowheads="1"/>
            </p:cNvSpPr>
            <p:nvPr/>
          </p:nvSpPr>
          <p:spPr bwMode="auto">
            <a:xfrm>
              <a:off x="2161786" y="2357647"/>
              <a:ext cx="2925908" cy="732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7" rIns="68555" bIns="342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45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45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p:cNvGrpSpPr/>
          <p:nvPr/>
        </p:nvGrpSpPr>
        <p:grpSpPr>
          <a:xfrm>
            <a:off x="3332630" y="2754497"/>
            <a:ext cx="2362737" cy="2510468"/>
            <a:chOff x="4427538" y="954088"/>
            <a:chExt cx="3333750" cy="3729038"/>
          </a:xfrm>
        </p:grpSpPr>
        <p:sp>
          <p:nvSpPr>
            <p:cNvPr id="113"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55" tIns="34277" rIns="68555" bIns="3427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4000" cy="5236046"/>
          </a:xfrm>
        </p:spPr>
      </p:pic>
      <p:sp>
        <p:nvSpPr>
          <p:cNvPr id="7" name="TextBox 6"/>
          <p:cNvSpPr txBox="1"/>
          <p:nvPr/>
        </p:nvSpPr>
        <p:spPr>
          <a:xfrm rot="246893">
            <a:off x="3014188" y="-762218"/>
            <a:ext cx="5450502" cy="4154984"/>
          </a:xfrm>
          <a:prstGeom prst="rect">
            <a:avLst/>
          </a:prstGeom>
          <a:noFill/>
        </p:spPr>
        <p:txBody>
          <a:bodyPr wrap="square" rtlCol="0">
            <a:spAutoFit/>
          </a:bodyPr>
          <a:lstStyle/>
          <a:p>
            <a:endParaRPr lang="vi-VN" sz="2400" dirty="0" smtClean="0">
              <a:latin typeface="+mj-lt"/>
            </a:endParaRPr>
          </a:p>
          <a:p>
            <a:endParaRPr lang="en-US" sz="2400" dirty="0">
              <a:latin typeface="+mj-lt"/>
            </a:endParaRPr>
          </a:p>
          <a:p>
            <a:endParaRPr lang="en-US" sz="2400" dirty="0" smtClean="0">
              <a:latin typeface="+mj-lt"/>
            </a:endParaRPr>
          </a:p>
          <a:p>
            <a:endParaRPr lang="en-US" sz="2400" dirty="0">
              <a:latin typeface="+mj-lt"/>
            </a:endParaRPr>
          </a:p>
          <a:p>
            <a:endParaRPr lang="en-US" sz="2400" dirty="0" smtClean="0">
              <a:latin typeface="+mj-lt"/>
            </a:endParaRPr>
          </a:p>
          <a:p>
            <a:endParaRPr lang="en-US" sz="2400" dirty="0">
              <a:latin typeface="+mj-lt"/>
            </a:endParaRPr>
          </a:p>
          <a:p>
            <a:r>
              <a:rPr lang="vi-VN" sz="2400" dirty="0" smtClean="0">
                <a:latin typeface="+mj-lt"/>
              </a:rPr>
              <a:t> Hãy viết về việc làm thể hiện tôn trọng sự thật hoặc chưa tôn trọng sự thật của bản thân và chia sẻ cảm xúc, suy nghĩ của em sau mỗi việc làm đó?</a:t>
            </a:r>
            <a:endParaRPr lang="vi-VN" sz="2400" dirty="0" smtClean="0">
              <a:latin typeface="+mj-lt"/>
            </a:endParaRPr>
          </a:p>
          <a:p>
            <a:endParaRPr lang="vi-VN" sz="2400" dirty="0" smtClean="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21485" y="915670"/>
            <a:ext cx="6528435" cy="621030"/>
          </a:xfrm>
          <a:prstGeom prst="rect">
            <a:avLst/>
          </a:prstGeom>
        </p:spPr>
        <p:style>
          <a:lnRef idx="2">
            <a:schemeClr val="accent6"/>
          </a:lnRef>
          <a:fillRef idx="1">
            <a:schemeClr val="lt1"/>
          </a:fillRef>
          <a:effectRef idx="0">
            <a:schemeClr val="accent6"/>
          </a:effectRef>
          <a:fontRef idx="minor">
            <a:schemeClr val="dk1"/>
          </a:fontRef>
        </p:style>
        <p:txBody>
          <a:bodyPr wrap="square" lIns="67962" tIns="33981" rIns="67962" bIns="33981" rtlCol="0">
            <a:spAutoFit/>
          </a:bodyPr>
          <a:lstStyle/>
          <a:p>
            <a:pPr algn="ctr"/>
            <a:r>
              <a:rPr lang="en-US" altLang="zh-CN" sz="3600" b="1" dirty="0" err="1">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Hướng</a:t>
            </a:r>
            <a:r>
              <a:rPr lang="en-US" altLang="zh-CN" sz="3600" b="1" dirty="0">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dẫn</a:t>
            </a:r>
            <a:r>
              <a:rPr lang="en-US" altLang="zh-CN" sz="3600" b="1" dirty="0">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 </a:t>
            </a:r>
            <a:r>
              <a:rPr lang="en-US" altLang="zh-CN" sz="3600" b="1" dirty="0" err="1">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rPr>
              <a:t>tìm hiểu tiết học sau:</a:t>
            </a:r>
            <a:endParaRPr lang="zh-CN" altLang="en-US" sz="3600" b="1" dirty="0">
              <a:solidFill>
                <a:srgbClr val="FF0066"/>
              </a:solidFill>
              <a:latin typeface="Times New Roman" panose="02020603050405020304" pitchFamily="18" charset="0"/>
              <a:ea typeface="黑体-繁" panose="02000500000000000000" pitchFamily="2" charset="-122"/>
              <a:cs typeface="Times New Roman" panose="02020603050405020304" pitchFamily="18" charset="0"/>
              <a:sym typeface="+mn-lt"/>
            </a:endParaRPr>
          </a:p>
        </p:txBody>
      </p:sp>
      <p:pic>
        <p:nvPicPr>
          <p:cNvPr id="3" name="Cleopatra Stratan-Oare Cat">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768005" y="-913946"/>
            <a:ext cx="450890" cy="457200"/>
          </a:xfrm>
          <a:prstGeom prst="rect">
            <a:avLst/>
          </a:prstGeom>
        </p:spPr>
      </p:pic>
      <p:pic>
        <p:nvPicPr>
          <p:cNvPr id="14" name="图片 15" descr="图片包含 玩偶, 玩具, 室内, 天空&#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720" y="-596265"/>
            <a:ext cx="2573655" cy="2076450"/>
          </a:xfrm>
          <a:prstGeom prst="rect">
            <a:avLst/>
          </a:prstGeom>
        </p:spPr>
      </p:pic>
      <p:sp>
        <p:nvSpPr>
          <p:cNvPr id="17" name="文本框 1"/>
          <p:cNvSpPr txBox="1"/>
          <p:nvPr/>
        </p:nvSpPr>
        <p:spPr>
          <a:xfrm>
            <a:off x="323215" y="3507740"/>
            <a:ext cx="8598535" cy="897890"/>
          </a:xfrm>
          <a:prstGeom prst="rect">
            <a:avLst/>
          </a:prstGeom>
        </p:spPr>
        <p:style>
          <a:lnRef idx="2">
            <a:schemeClr val="accent6"/>
          </a:lnRef>
          <a:fillRef idx="1">
            <a:schemeClr val="lt1"/>
          </a:fillRef>
          <a:effectRef idx="0">
            <a:schemeClr val="accent6"/>
          </a:effectRef>
          <a:fontRef idx="minor">
            <a:schemeClr val="dk1"/>
          </a:fontRef>
        </p:style>
        <p:txBody>
          <a:bodyPr wrap="square" lIns="67962" tIns="33981" rIns="67962" bIns="33981" rtlCol="0">
            <a:spAutoFit/>
          </a:bodyPr>
          <a:lstStyle/>
          <a:p>
            <a:pPr marL="571500" indent="-571500">
              <a:buFont typeface="Wingdings" panose="05000000000000000000" pitchFamily="2" charset="2"/>
              <a:buChar char="v"/>
            </a:pPr>
            <a:r>
              <a:rPr lang="nl-NL" sz="2700" dirty="0">
                <a:latin typeface="Times New Roman" panose="02020603050405020304" pitchFamily="18" charset="0"/>
                <a:ea typeface="Times New Roman" panose="02020603050405020304" pitchFamily="18" charset="0"/>
                <a:sym typeface="+mn-ea"/>
              </a:rPr>
              <a:t>Tiếp tục đọc đoạn hội thoại trong Sgk  để hiểu được ý nghĩa và cách rèn luyện tôn trọng sự thật bài học sau. </a:t>
            </a:r>
            <a:endParaRPr lang="zh-CN" altLang="en-US" sz="2700" b="1" dirty="0">
              <a:latin typeface="Times New Roman" panose="02020603050405020304" pitchFamily="18" charset="0"/>
              <a:ea typeface="黑体-繁" panose="02000500000000000000" pitchFamily="2" charset="-122"/>
              <a:cs typeface="Times New Roman" panose="02020603050405020304" pitchFamily="18" charset="0"/>
              <a:sym typeface="+mn-lt"/>
            </a:endParaRPr>
          </a:p>
        </p:txBody>
      </p:sp>
      <p:sp>
        <p:nvSpPr>
          <p:cNvPr id="18" name="文本框 1"/>
          <p:cNvSpPr txBox="1"/>
          <p:nvPr/>
        </p:nvSpPr>
        <p:spPr>
          <a:xfrm>
            <a:off x="272415" y="1563370"/>
            <a:ext cx="8728710" cy="1729105"/>
          </a:xfrm>
          <a:prstGeom prst="rect">
            <a:avLst/>
          </a:prstGeom>
        </p:spPr>
        <p:style>
          <a:lnRef idx="2">
            <a:schemeClr val="accent6"/>
          </a:lnRef>
          <a:fillRef idx="1">
            <a:schemeClr val="lt1"/>
          </a:fillRef>
          <a:effectRef idx="0">
            <a:schemeClr val="accent6"/>
          </a:effectRef>
          <a:fontRef idx="minor">
            <a:schemeClr val="dk1"/>
          </a:fontRef>
        </p:style>
        <p:txBody>
          <a:bodyPr wrap="square" lIns="67962" tIns="33981" rIns="67962" bIns="33981" rtlCol="0">
            <a:spAutoFit/>
          </a:bodyPr>
          <a:lstStyle/>
          <a:p>
            <a:pPr indent="0">
              <a:buFont typeface="Wingdings" panose="05000000000000000000" pitchFamily="2" charset="2"/>
              <a:buNone/>
            </a:pPr>
            <a:endParaRPr lang="en-US" altLang="zh-CN" sz="2700" b="1" dirty="0" err="1">
              <a:latin typeface="Times New Roman" panose="02020603050405020304" pitchFamily="18" charset="0"/>
              <a:ea typeface="黑体-繁" panose="02000500000000000000" pitchFamily="2" charset="-122"/>
              <a:cs typeface="Times New Roman" panose="02020603050405020304" pitchFamily="18" charset="0"/>
              <a:sym typeface="+mn-lt"/>
            </a:endParaRPr>
          </a:p>
          <a:p>
            <a:pPr marL="571500" indent="-571500">
              <a:buFont typeface="Wingdings" panose="05000000000000000000" pitchFamily="2" charset="2"/>
              <a:buChar char="v"/>
            </a:pPr>
            <a:r>
              <a:rPr lang="nl-NL" sz="2700" dirty="0" smtClean="0">
                <a:latin typeface="Times New Roman" panose="02020603050405020304" pitchFamily="18" charset="0"/>
                <a:ea typeface="Times New Roman" panose="02020603050405020304" pitchFamily="18" charset="0"/>
                <a:cs typeface="Times New Roman" panose="02020603050405020304" pitchFamily="18" charset="0"/>
                <a:sym typeface="+mn-ea"/>
              </a:rPr>
              <a:t>Đọc </a:t>
            </a:r>
            <a:r>
              <a:rPr lang="nl-NL" sz="2700" dirty="0">
                <a:latin typeface="Times New Roman" panose="02020603050405020304" pitchFamily="18" charset="0"/>
                <a:ea typeface="Times New Roman" panose="02020603050405020304" pitchFamily="18" charset="0"/>
                <a:cs typeface="Times New Roman" panose="02020603050405020304" pitchFamily="18" charset="0"/>
                <a:sym typeface="+mn-ea"/>
              </a:rPr>
              <a:t>lại câu chuyện : </a:t>
            </a:r>
            <a:r>
              <a:rPr lang="en-US" altLang="nl-NL" sz="2700" dirty="0">
                <a:latin typeface="Times New Roman" panose="02020603050405020304" pitchFamily="18" charset="0"/>
                <a:ea typeface="Times New Roman" panose="02020603050405020304" pitchFamily="18" charset="0"/>
                <a:cs typeface="Times New Roman" panose="02020603050405020304" pitchFamily="18" charset="0"/>
                <a:sym typeface="+mn-ea"/>
              </a:rPr>
              <a:t>“</a:t>
            </a:r>
            <a:r>
              <a:rPr lang="nl-NL" sz="2700" dirty="0">
                <a:latin typeface="Times New Roman" panose="02020603050405020304" pitchFamily="18" charset="0"/>
                <a:ea typeface="Times New Roman" panose="02020603050405020304" pitchFamily="18" charset="0"/>
                <a:cs typeface="Times New Roman" panose="02020603050405020304" pitchFamily="18" charset="0"/>
                <a:sym typeface="+mn-ea"/>
              </a:rPr>
              <a:t>Dù sao Trái Đất vẫn quay</a:t>
            </a:r>
            <a:r>
              <a:rPr lang="en-US" altLang="nl-NL" sz="2700" dirty="0">
                <a:latin typeface="Times New Roman" panose="02020603050405020304" pitchFamily="18" charset="0"/>
                <a:ea typeface="Times New Roman" panose="02020603050405020304" pitchFamily="18" charset="0"/>
                <a:cs typeface="Times New Roman" panose="02020603050405020304" pitchFamily="18" charset="0"/>
                <a:sym typeface="+mn-ea"/>
              </a:rPr>
              <a:t>”</a:t>
            </a:r>
            <a:r>
              <a:rPr lang="nl-NL" sz="2700" dirty="0">
                <a:latin typeface="Times New Roman" panose="02020603050405020304" pitchFamily="18" charset="0"/>
                <a:ea typeface="Times New Roman" panose="02020603050405020304" pitchFamily="18" charset="0"/>
                <a:cs typeface="Times New Roman" panose="02020603050405020304" pitchFamily="18" charset="0"/>
                <a:sym typeface="+mn-ea"/>
              </a:rPr>
              <a:t> và cho biết : </a:t>
            </a:r>
            <a:r>
              <a:rPr lang="en-US" altLang="nl-NL" sz="2700" dirty="0">
                <a:latin typeface="Times New Roman" panose="02020603050405020304" pitchFamily="18" charset="0"/>
                <a:ea typeface="Times New Roman" panose="02020603050405020304" pitchFamily="18" charset="0"/>
                <a:cs typeface="Times New Roman" panose="02020603050405020304" pitchFamily="18" charset="0"/>
                <a:sym typeface="+mn-ea"/>
              </a:rPr>
              <a:t>n</a:t>
            </a:r>
            <a:r>
              <a:rPr lang="nl-NL" sz="2700" dirty="0">
                <a:latin typeface="Times New Roman" panose="02020603050405020304" pitchFamily="18" charset="0"/>
                <a:ea typeface="Times New Roman" panose="02020603050405020304" pitchFamily="18" charset="0"/>
                <a:cs typeface="Times New Roman" panose="02020603050405020304" pitchFamily="18" charset="0"/>
                <a:sym typeface="+mn-ea"/>
              </a:rPr>
              <a:t>hờ tôn trọng sự thật mà nhà bác học Ga-li-lê đã đem lại được những điều tốt đẹp gì cho cuộc sống?</a:t>
            </a:r>
            <a:endParaRPr lang="zh-CN" altLang="en-US" sz="2700" b="1" dirty="0">
              <a:latin typeface="Times New Roman" panose="02020603050405020304" pitchFamily="18" charset="0"/>
              <a:ea typeface="黑体-繁" panose="02000500000000000000" pitchFamily="2" charset="-122"/>
              <a:cs typeface="Times New Roman" panose="02020603050405020304" pitchFamily="18" charset="0"/>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7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6" presetClass="entr" presetSubtype="0" fill="hold" grpId="0" nodeType="withEffect">
                                  <p:stCondLst>
                                    <p:cond delay="250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par>
                                <p:cTn id="23" presetID="42" presetClass="entr" presetSubtype="0" fill="hold" nodeType="withEffect">
                                  <p:stCondLst>
                                    <p:cond delay="2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8" repeatCount="indefinite" fill="hold" display="0">
                  <p:stCondLst>
                    <p:cond delay="indefinite"/>
                  </p:stCondLst>
                  <p:endCondLst>
                    <p:cond evt="onStopAudio" delay="0">
                      <p:tgtEl>
                        <p:sldTgt/>
                      </p:tgtEl>
                    </p:cond>
                  </p:endCondLst>
                </p:cTn>
                <p:tgtEl>
                  <p:spTgt spid="3"/>
                </p:tgtEl>
              </p:cMediaNode>
            </p:audio>
          </p:childTnLst>
        </p:cTn>
      </p:par>
    </p:tnLst>
    <p:bldLst>
      <p:bldP spid="2" grpId="0" bldLvl="0" animBg="1"/>
      <p:bldP spid="17" grpId="0" bldLvl="0" animBg="1"/>
      <p:bldP spid="1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51157"/>
            <a:ext cx="9108504" cy="5126633"/>
          </a:xfrm>
        </p:spPr>
      </p:pic>
      <p:sp>
        <p:nvSpPr>
          <p:cNvPr id="6" name="Rectangle 5"/>
          <p:cNvSpPr/>
          <p:nvPr/>
        </p:nvSpPr>
        <p:spPr>
          <a:xfrm>
            <a:off x="323528" y="2355726"/>
            <a:ext cx="7704856" cy="1260140"/>
          </a:xfrm>
          <a:prstGeom prst="rect">
            <a:avLst/>
          </a:prstGeom>
          <a:noFill/>
        </p:spPr>
        <p:txBody>
          <a:bodyPr wrap="none" lIns="91440" tIns="45720" rIns="91440" bIns="45720">
            <a:prstTxWarp prst="textWave2">
              <a:avLst/>
            </a:prstTxWarp>
            <a:spAutoFit/>
          </a:bodyPr>
          <a:lstStyle/>
          <a:p>
            <a:pPr algn="ctr"/>
            <a:r>
              <a:rPr lang="en-US" alt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TRÂN TRỌNG</a:t>
            </a:r>
            <a:r>
              <a:rPr 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cảm ơn </a:t>
            </a:r>
            <a:r>
              <a:rPr lang="en-US" alt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CÁC THẦY CÔ </a:t>
            </a:r>
            <a:r>
              <a:rPr 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và</a:t>
            </a:r>
            <a:r>
              <a:rPr lang="en-US" alt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CÁC Em.</a:t>
            </a:r>
            <a:endParaRPr lang="en-US" alt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a:p>
            <a:pPr algn="ctr"/>
            <a:r>
              <a:rPr 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hẹn gặp lại</a:t>
            </a:r>
            <a:r>
              <a:rPr lang="en-US" alt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a:t>
            </a:r>
            <a:endParaRPr lang="en-US" altLang="vi-VN" sz="1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0989"/>
            <a:ext cx="9220190" cy="5154489"/>
          </a:xfrm>
        </p:spPr>
      </p:pic>
      <p:sp>
        <p:nvSpPr>
          <p:cNvPr id="5" name="Rectangle 4"/>
          <p:cNvSpPr/>
          <p:nvPr/>
        </p:nvSpPr>
        <p:spPr>
          <a:xfrm>
            <a:off x="1515273" y="686939"/>
            <a:ext cx="5749925" cy="92202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Trò chơi truyền tin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91770" y="1490345"/>
            <a:ext cx="8760460" cy="3430905"/>
          </a:xfrm>
          <a:prstGeom prst="rect">
            <a:avLst/>
          </a:prstGeom>
          <a:noFill/>
        </p:spPr>
        <p:txBody>
          <a:bodyPr wrap="square" rtlCol="0">
            <a:spAutoFit/>
          </a:bodyPr>
          <a:lstStyle/>
          <a:p>
            <a:pPr marL="342900" indent="-342900" algn="just">
              <a:buAutoNum type="arabicPeriod"/>
            </a:pPr>
            <a:r>
              <a:rPr lang="en-US" sz="2800" b="1" dirty="0" smtClean="0">
                <a:latin typeface="Times New Roman" panose="02020603050405020304" pitchFamily="18" charset="0"/>
                <a:cs typeface="Times New Roman" panose="02020603050405020304" pitchFamily="18" charset="0"/>
              </a:rPr>
              <a:t>C</a:t>
            </a:r>
            <a:r>
              <a:rPr lang="en-US" sz="2700" b="1" dirty="0" smtClean="0">
                <a:latin typeface="Times New Roman" panose="02020603050405020304" pitchFamily="18" charset="0"/>
                <a:cs typeface="Times New Roman" panose="02020603050405020304" pitchFamily="18" charset="0"/>
              </a:rPr>
              <a:t>hia lớp thành 2 đội (Đứng  tại chỗ theo hàng dọc)</a:t>
            </a:r>
            <a:endParaRPr lang="en-US" sz="2700" b="1" dirty="0" smtClean="0">
              <a:latin typeface="Times New Roman" panose="02020603050405020304" pitchFamily="18" charset="0"/>
              <a:cs typeface="Times New Roman" panose="02020603050405020304" pitchFamily="18" charset="0"/>
            </a:endParaRPr>
          </a:p>
          <a:p>
            <a:pPr marL="342900" indent="-342900" algn="just">
              <a:buAutoNum type="arabicPeriod"/>
            </a:pPr>
            <a:r>
              <a:rPr lang="en-US" sz="2700" b="1" dirty="0" smtClean="0">
                <a:latin typeface="Times New Roman" panose="02020603050405020304" pitchFamily="18" charset="0"/>
                <a:cs typeface="Times New Roman" panose="02020603050405020304" pitchFamily="18" charset="0"/>
              </a:rPr>
              <a:t>Quản trò phát cho người đầu tiên của mỗi đội 1 mảnh giấy ghi 1 câu nói</a:t>
            </a:r>
            <a:endParaRPr lang="en-US" sz="2700" b="1" dirty="0" smtClean="0">
              <a:latin typeface="Times New Roman" panose="02020603050405020304" pitchFamily="18" charset="0"/>
              <a:cs typeface="Times New Roman" panose="02020603050405020304" pitchFamily="18" charset="0"/>
            </a:endParaRPr>
          </a:p>
          <a:p>
            <a:pPr marL="342900" indent="-342900" algn="just">
              <a:buAutoNum type="arabicPeriod"/>
            </a:pPr>
            <a:r>
              <a:rPr lang="en-US" sz="2700" b="1" dirty="0" smtClean="0">
                <a:latin typeface="Times New Roman" panose="02020603050405020304" pitchFamily="18" charset="0"/>
                <a:cs typeface="Times New Roman" panose="02020603050405020304" pitchFamily="18" charset="0"/>
              </a:rPr>
              <a:t>Người đầu tiên nói thầm vào tai người thứ 2, người thứ 2 nói thầm vào tai người thứ 3, lần lượt cho đến hết</a:t>
            </a:r>
            <a:endParaRPr lang="en-US" sz="2700" b="1" dirty="0" smtClean="0">
              <a:latin typeface="Times New Roman" panose="02020603050405020304" pitchFamily="18" charset="0"/>
              <a:cs typeface="Times New Roman" panose="02020603050405020304" pitchFamily="18" charset="0"/>
            </a:endParaRPr>
          </a:p>
          <a:p>
            <a:pPr marL="342900" indent="-342900" algn="just">
              <a:buAutoNum type="arabicPeriod"/>
            </a:pPr>
            <a:r>
              <a:rPr lang="en-US" sz="2700" b="1" dirty="0" smtClean="0">
                <a:latin typeface="Times New Roman" panose="02020603050405020304" pitchFamily="18" charset="0"/>
                <a:cs typeface="Times New Roman" panose="02020603050405020304" pitchFamily="18" charset="0"/>
              </a:rPr>
              <a:t>Người cuối cùng của 2 đội lên bảng ghi lại câu nói mình nghe được.</a:t>
            </a:r>
            <a:endParaRPr lang="en-US" sz="2700" b="1" dirty="0" smtClean="0">
              <a:latin typeface="Times New Roman" panose="02020603050405020304" pitchFamily="18" charset="0"/>
              <a:cs typeface="Times New Roman" panose="02020603050405020304" pitchFamily="18" charset="0"/>
            </a:endParaRPr>
          </a:p>
          <a:p>
            <a:pPr algn="just"/>
            <a:endParaRPr lang="vi-VN" sz="2700" b="1" dirty="0"/>
          </a:p>
        </p:txBody>
      </p:sp>
      <p:sp>
        <p:nvSpPr>
          <p:cNvPr id="7" name="Rectangle 6"/>
          <p:cNvSpPr/>
          <p:nvPr/>
        </p:nvSpPr>
        <p:spPr>
          <a:xfrm>
            <a:off x="1284771" y="4497169"/>
            <a:ext cx="5634876" cy="646331"/>
          </a:xfrm>
          <a:prstGeom prst="rect">
            <a:avLst/>
          </a:prstGeom>
          <a:noFill/>
        </p:spPr>
        <p:txBody>
          <a:bodyPr wrap="none" lIns="91440" tIns="45720" rIns="91440" bIns="45720">
            <a:spAutoFit/>
          </a:bodyPr>
          <a:lstStyle/>
          <a:p>
            <a:pPr algn="ctr"/>
            <a:r>
              <a:rPr lang="en-US" sz="3600" b="1" dirty="0" smtClean="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Đội ghi đúng sẽ chiến thắng</a:t>
            </a:r>
            <a:endParaRPr lang="en-US" sz="3600" b="1" cap="none" spc="0"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3" name="Romanc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86800" y="130078"/>
            <a:ext cx="406400" cy="406400"/>
          </a:xfrm>
          <a:prstGeom prst="rect">
            <a:avLst/>
          </a:prstGeom>
        </p:spPr>
      </p:pic>
      <p:pic>
        <p:nvPicPr>
          <p:cNvPr id="9" name="Đồng hồ đếm ngược 2 phút có tiếng">
            <a:hlinkClick r:id="" action="ppaction://media"/>
          </p:cNvPr>
          <p:cNvPicPr/>
          <p:nvPr>
            <a:videoFile r:link="rId5"/>
            <p:extLst>
              <p:ext uri="{DAA4B4D4-6D71-4841-9C94-3DE7FCFB9230}">
                <p14:media xmlns:p14="http://schemas.microsoft.com/office/powerpoint/2010/main" r:link="rId6"/>
              </p:ext>
            </p:extLst>
          </p:nvPr>
        </p:nvPicPr>
        <p:blipFill>
          <a:blip r:embed="rId7"/>
          <a:stretch>
            <a:fillRect/>
          </a:stretch>
        </p:blipFill>
        <p:spPr>
          <a:xfrm>
            <a:off x="6588125" y="51435"/>
            <a:ext cx="1059815" cy="667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video>
              <p:cMediaNode>
                <p:cTn id="8" fill="hold" display="1">
                  <p:stCondLst>
                    <p:cond delay="indefinite"/>
                  </p:stCondLst>
                </p:cTn>
                <p:tgtEl>
                  <p:spTgt spid="9"/>
                </p:tgtEl>
              </p:cMediaNode>
            </p:video>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145278"/>
            <a:ext cx="2676190" cy="1998222"/>
          </a:xfrm>
          <a:prstGeom prst="rect">
            <a:avLst/>
          </a:prstGeom>
        </p:spPr>
      </p:pic>
      <p:sp>
        <p:nvSpPr>
          <p:cNvPr id="5" name="Cloud Callout 4"/>
          <p:cNvSpPr/>
          <p:nvPr/>
        </p:nvSpPr>
        <p:spPr>
          <a:xfrm>
            <a:off x="971317" y="-164464"/>
            <a:ext cx="5769558" cy="3078341"/>
          </a:xfrm>
          <a:prstGeom prst="cloudCallout">
            <a:avLst>
              <a:gd name="adj1" fmla="val -76441"/>
              <a:gd name="adj2" fmla="val 587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 Để trở thành người thắng cuộc, các thành viên tham gia trò chơi cần tuân thủ điều gì?</a:t>
            </a:r>
            <a:endParaRPr lang="vi-VN" sz="3200" dirty="0">
              <a:latin typeface="Times New Roman" panose="02020603050405020304" pitchFamily="18" charset="0"/>
              <a:cs typeface="Times New Roman" panose="02020603050405020304" pitchFamily="18" charset="0"/>
            </a:endParaRPr>
          </a:p>
        </p:txBody>
      </p:sp>
      <p:sp>
        <p:nvSpPr>
          <p:cNvPr id="2" name="Rectangle 4"/>
          <p:cNvSpPr/>
          <p:nvPr/>
        </p:nvSpPr>
        <p:spPr>
          <a:xfrm>
            <a:off x="2123440" y="2355850"/>
            <a:ext cx="6972935" cy="2407285"/>
          </a:xfrm>
          <a:prstGeom prst="rect">
            <a:avLst/>
          </a:prstGeom>
        </p:spPr>
        <p:txBody>
          <a:bodyPr wrap="square">
            <a:spAutoFit/>
          </a:bodyPr>
          <a:lstStyle/>
          <a:p>
            <a:endParaRPr lang="en-US" sz="1350" dirty="0" smtClean="0"/>
          </a:p>
          <a:p>
            <a:endParaRPr lang="en-US" sz="1350" b="1" dirty="0" smtClean="0">
              <a:latin typeface="+mj-lt"/>
            </a:endParaRPr>
          </a:p>
          <a:p>
            <a:endParaRPr lang="en-US" sz="1350" b="1" dirty="0">
              <a:latin typeface="+mj-lt"/>
            </a:endParaRPr>
          </a:p>
          <a:p>
            <a:pPr algn="just"/>
            <a:r>
              <a:rPr lang="vi-VN" sz="2200" b="1" dirty="0">
                <a:latin typeface="+mj-lt"/>
              </a:rPr>
              <a:t> Để trở thành người thắng cuộc các thành viên tham gia trò chơi </a:t>
            </a:r>
            <a:r>
              <a:rPr lang="en-US" altLang="vi-VN" sz="2200" b="1" dirty="0">
                <a:latin typeface="+mj-lt"/>
              </a:rPr>
              <a:t> cần: </a:t>
            </a:r>
            <a:endParaRPr lang="vi-VN" sz="2200" b="1" dirty="0">
              <a:latin typeface="+mj-lt"/>
            </a:endParaRPr>
          </a:p>
          <a:p>
            <a:pPr algn="just"/>
            <a:r>
              <a:rPr lang="vi-VN" sz="2200" b="1" dirty="0">
                <a:latin typeface="+mj-lt"/>
              </a:rPr>
              <a:t>+  </a:t>
            </a:r>
            <a:r>
              <a:rPr lang="en-US" altLang="vi-VN" sz="2200" b="1" dirty="0">
                <a:latin typeface="+mj-lt"/>
              </a:rPr>
              <a:t>T</a:t>
            </a:r>
            <a:r>
              <a:rPr lang="vi-VN" sz="2200" b="1" dirty="0">
                <a:latin typeface="+mj-lt"/>
              </a:rPr>
              <a:t>ập trung</a:t>
            </a:r>
            <a:endParaRPr lang="vi-VN" sz="2200" b="1" dirty="0">
              <a:latin typeface="+mj-lt"/>
            </a:endParaRPr>
          </a:p>
          <a:p>
            <a:pPr algn="just"/>
            <a:r>
              <a:rPr lang="vi-VN" sz="2200" b="1" dirty="0">
                <a:latin typeface="+mj-lt"/>
              </a:rPr>
              <a:t>+ Chú ý lắng nghe</a:t>
            </a:r>
            <a:endParaRPr lang="vi-VN" sz="2200" b="1" dirty="0">
              <a:latin typeface="+mj-lt"/>
            </a:endParaRPr>
          </a:p>
          <a:p>
            <a:pPr algn="just"/>
            <a:r>
              <a:rPr lang="vi-VN" sz="2200" b="1" dirty="0">
                <a:latin typeface="+mj-lt"/>
              </a:rPr>
              <a:t>+ </a:t>
            </a:r>
            <a:r>
              <a:rPr lang="en-US" altLang="vi-VN" sz="2200" b="1" dirty="0">
                <a:latin typeface="+mj-lt"/>
              </a:rPr>
              <a:t>P</a:t>
            </a:r>
            <a:r>
              <a:rPr lang="vi-VN" sz="2200" b="1" dirty="0">
                <a:latin typeface="Times New Roman" panose="02020603050405020304" pitchFamily="18" charset="0"/>
                <a:cs typeface="Times New Roman" panose="02020603050405020304" pitchFamily="18" charset="0"/>
                <a:sym typeface="+mn-ea"/>
              </a:rPr>
              <a:t>hải thận trọng, trung thực khi truyền đạt thông tin.</a:t>
            </a:r>
            <a:endParaRPr lang="vi-VN" sz="2200" b="1" dirty="0" smtClean="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55"/>
          <p:cNvGrpSpPr>
            <a:grpSpLocks noChangeAspect="1"/>
          </p:cNvGrpSpPr>
          <p:nvPr/>
        </p:nvGrpSpPr>
        <p:grpSpPr bwMode="auto">
          <a:xfrm>
            <a:off x="7908" y="1977684"/>
            <a:ext cx="9141619" cy="2414280"/>
            <a:chOff x="0" y="1456"/>
            <a:chExt cx="7678" cy="2235"/>
          </a:xfrm>
          <a:solidFill>
            <a:schemeClr val="accent3"/>
          </a:solidFill>
        </p:grpSpPr>
        <p:sp>
          <p:nvSpPr>
            <p:cNvPr id="68" name="Oval 56"/>
            <p:cNvSpPr>
              <a:spLocks noChangeArrowheads="1"/>
            </p:cNvSpPr>
            <p:nvPr/>
          </p:nvSpPr>
          <p:spPr bwMode="auto">
            <a:xfrm>
              <a:off x="2987"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 name="Oval 57"/>
            <p:cNvSpPr>
              <a:spLocks noChangeArrowheads="1"/>
            </p:cNvSpPr>
            <p:nvPr/>
          </p:nvSpPr>
          <p:spPr bwMode="auto">
            <a:xfrm>
              <a:off x="4484" y="1609"/>
              <a:ext cx="1104" cy="11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 name="Oval 58"/>
            <p:cNvSpPr>
              <a:spLocks noChangeArrowheads="1"/>
            </p:cNvSpPr>
            <p:nvPr/>
          </p:nvSpPr>
          <p:spPr bwMode="auto">
            <a:xfrm>
              <a:off x="1634" y="1494"/>
              <a:ext cx="1104" cy="14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 name="Freeform 59"/>
            <p:cNvSpPr/>
            <p:nvPr/>
          </p:nvSpPr>
          <p:spPr bwMode="auto">
            <a:xfrm>
              <a:off x="0" y="1456"/>
              <a:ext cx="7678" cy="2235"/>
            </a:xfrm>
            <a:custGeom>
              <a:avLst/>
              <a:gdLst>
                <a:gd name="T0" fmla="*/ 3187 w 3200"/>
                <a:gd name="T1" fmla="*/ 0 h 930"/>
                <a:gd name="T2" fmla="*/ 2957 w 3200"/>
                <a:gd name="T3" fmla="*/ 304 h 930"/>
                <a:gd name="T4" fmla="*/ 3151 w 3200"/>
                <a:gd name="T5" fmla="*/ 604 h 930"/>
                <a:gd name="T6" fmla="*/ 3151 w 3200"/>
                <a:gd name="T7" fmla="*/ 636 h 930"/>
                <a:gd name="T8" fmla="*/ 2945 w 3200"/>
                <a:gd name="T9" fmla="*/ 636 h 930"/>
                <a:gd name="T10" fmla="*/ 2865 w 3200"/>
                <a:gd name="T11" fmla="*/ 716 h 930"/>
                <a:gd name="T12" fmla="*/ 2865 w 3200"/>
                <a:gd name="T13" fmla="*/ 784 h 930"/>
                <a:gd name="T14" fmla="*/ 2945 w 3200"/>
                <a:gd name="T15" fmla="*/ 864 h 930"/>
                <a:gd name="T16" fmla="*/ 2674 w 3200"/>
                <a:gd name="T17" fmla="*/ 868 h 930"/>
                <a:gd name="T18" fmla="*/ 2674 w 3200"/>
                <a:gd name="T19" fmla="*/ 581 h 930"/>
                <a:gd name="T20" fmla="*/ 2873 w 3200"/>
                <a:gd name="T21" fmla="*/ 354 h 930"/>
                <a:gd name="T22" fmla="*/ 2643 w 3200"/>
                <a:gd name="T23" fmla="*/ 124 h 930"/>
                <a:gd name="T24" fmla="*/ 2413 w 3200"/>
                <a:gd name="T25" fmla="*/ 354 h 930"/>
                <a:gd name="T26" fmla="*/ 2611 w 3200"/>
                <a:gd name="T27" fmla="*/ 581 h 930"/>
                <a:gd name="T28" fmla="*/ 2611 w 3200"/>
                <a:gd name="T29" fmla="*/ 868 h 930"/>
                <a:gd name="T30" fmla="*/ 2505 w 3200"/>
                <a:gd name="T31" fmla="*/ 868 h 930"/>
                <a:gd name="T32" fmla="*/ 2585 w 3200"/>
                <a:gd name="T33" fmla="*/ 788 h 930"/>
                <a:gd name="T34" fmla="*/ 2585 w 3200"/>
                <a:gd name="T35" fmla="*/ 704 h 930"/>
                <a:gd name="T36" fmla="*/ 2505 w 3200"/>
                <a:gd name="T37" fmla="*/ 624 h 930"/>
                <a:gd name="T38" fmla="*/ 911 w 3200"/>
                <a:gd name="T39" fmla="*/ 624 h 930"/>
                <a:gd name="T40" fmla="*/ 605 w 3200"/>
                <a:gd name="T41" fmla="*/ 624 h 930"/>
                <a:gd name="T42" fmla="*/ 525 w 3200"/>
                <a:gd name="T43" fmla="*/ 704 h 930"/>
                <a:gd name="T44" fmla="*/ 525 w 3200"/>
                <a:gd name="T45" fmla="*/ 788 h 930"/>
                <a:gd name="T46" fmla="*/ 605 w 3200"/>
                <a:gd name="T47" fmla="*/ 868 h 930"/>
                <a:gd name="T48" fmla="*/ 361 w 3200"/>
                <a:gd name="T49" fmla="*/ 868 h 930"/>
                <a:gd name="T50" fmla="*/ 361 w 3200"/>
                <a:gd name="T51" fmla="*/ 570 h 930"/>
                <a:gd name="T52" fmla="*/ 561 w 3200"/>
                <a:gd name="T53" fmla="*/ 342 h 930"/>
                <a:gd name="T54" fmla="*/ 331 w 3200"/>
                <a:gd name="T55" fmla="*/ 112 h 930"/>
                <a:gd name="T56" fmla="*/ 101 w 3200"/>
                <a:gd name="T57" fmla="*/ 342 h 930"/>
                <a:gd name="T58" fmla="*/ 313 w 3200"/>
                <a:gd name="T59" fmla="*/ 571 h 930"/>
                <a:gd name="T60" fmla="*/ 313 w 3200"/>
                <a:gd name="T61" fmla="*/ 868 h 930"/>
                <a:gd name="T62" fmla="*/ 223 w 3200"/>
                <a:gd name="T63" fmla="*/ 868 h 930"/>
                <a:gd name="T64" fmla="*/ 269 w 3200"/>
                <a:gd name="T65" fmla="*/ 796 h 930"/>
                <a:gd name="T66" fmla="*/ 269 w 3200"/>
                <a:gd name="T67" fmla="*/ 728 h 930"/>
                <a:gd name="T68" fmla="*/ 189 w 3200"/>
                <a:gd name="T69" fmla="*/ 648 h 930"/>
                <a:gd name="T70" fmla="*/ 0 w 3200"/>
                <a:gd name="T71" fmla="*/ 648 h 930"/>
                <a:gd name="T72" fmla="*/ 0 w 3200"/>
                <a:gd name="T73" fmla="*/ 930 h 930"/>
                <a:gd name="T74" fmla="*/ 3200 w 3200"/>
                <a:gd name="T75" fmla="*/ 930 h 930"/>
                <a:gd name="T76" fmla="*/ 3200 w 3200"/>
                <a:gd name="T77" fmla="*/ 0 h 930"/>
                <a:gd name="T78" fmla="*/ 3187 w 3200"/>
                <a:gd name="T79"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0" h="930">
                  <a:moveTo>
                    <a:pt x="3187" y="0"/>
                  </a:moveTo>
                  <a:cubicBezTo>
                    <a:pt x="3060" y="0"/>
                    <a:pt x="2957" y="136"/>
                    <a:pt x="2957" y="304"/>
                  </a:cubicBezTo>
                  <a:cubicBezTo>
                    <a:pt x="2957" y="455"/>
                    <a:pt x="3041" y="581"/>
                    <a:pt x="3151" y="604"/>
                  </a:cubicBezTo>
                  <a:cubicBezTo>
                    <a:pt x="3151" y="636"/>
                    <a:pt x="3151" y="636"/>
                    <a:pt x="3151" y="636"/>
                  </a:cubicBezTo>
                  <a:cubicBezTo>
                    <a:pt x="2945" y="636"/>
                    <a:pt x="2945" y="636"/>
                    <a:pt x="2945" y="636"/>
                  </a:cubicBezTo>
                  <a:cubicBezTo>
                    <a:pt x="2901" y="636"/>
                    <a:pt x="2865" y="671"/>
                    <a:pt x="2865" y="716"/>
                  </a:cubicBezTo>
                  <a:cubicBezTo>
                    <a:pt x="2865" y="784"/>
                    <a:pt x="2865" y="784"/>
                    <a:pt x="2865" y="784"/>
                  </a:cubicBezTo>
                  <a:cubicBezTo>
                    <a:pt x="2865" y="828"/>
                    <a:pt x="2901" y="864"/>
                    <a:pt x="2945" y="864"/>
                  </a:cubicBezTo>
                  <a:cubicBezTo>
                    <a:pt x="2674" y="868"/>
                    <a:pt x="2674" y="868"/>
                    <a:pt x="2674" y="868"/>
                  </a:cubicBezTo>
                  <a:cubicBezTo>
                    <a:pt x="2674" y="581"/>
                    <a:pt x="2674" y="581"/>
                    <a:pt x="2674" y="581"/>
                  </a:cubicBezTo>
                  <a:cubicBezTo>
                    <a:pt x="2786" y="566"/>
                    <a:pt x="2873" y="470"/>
                    <a:pt x="2873" y="354"/>
                  </a:cubicBezTo>
                  <a:cubicBezTo>
                    <a:pt x="2873" y="226"/>
                    <a:pt x="2770" y="124"/>
                    <a:pt x="2643" y="124"/>
                  </a:cubicBezTo>
                  <a:cubicBezTo>
                    <a:pt x="2516" y="124"/>
                    <a:pt x="2413" y="226"/>
                    <a:pt x="2413" y="354"/>
                  </a:cubicBezTo>
                  <a:cubicBezTo>
                    <a:pt x="2413" y="470"/>
                    <a:pt x="2499" y="566"/>
                    <a:pt x="2611" y="581"/>
                  </a:cubicBezTo>
                  <a:cubicBezTo>
                    <a:pt x="2611" y="868"/>
                    <a:pt x="2611" y="868"/>
                    <a:pt x="2611" y="868"/>
                  </a:cubicBezTo>
                  <a:cubicBezTo>
                    <a:pt x="2505" y="868"/>
                    <a:pt x="2505" y="868"/>
                    <a:pt x="2505" y="868"/>
                  </a:cubicBezTo>
                  <a:cubicBezTo>
                    <a:pt x="2549" y="868"/>
                    <a:pt x="2585" y="832"/>
                    <a:pt x="2585" y="788"/>
                  </a:cubicBezTo>
                  <a:cubicBezTo>
                    <a:pt x="2585" y="704"/>
                    <a:pt x="2585" y="704"/>
                    <a:pt x="2585" y="704"/>
                  </a:cubicBezTo>
                  <a:cubicBezTo>
                    <a:pt x="2585" y="659"/>
                    <a:pt x="2549" y="624"/>
                    <a:pt x="2505" y="624"/>
                  </a:cubicBezTo>
                  <a:cubicBezTo>
                    <a:pt x="911" y="624"/>
                    <a:pt x="911" y="624"/>
                    <a:pt x="911" y="624"/>
                  </a:cubicBezTo>
                  <a:cubicBezTo>
                    <a:pt x="605" y="624"/>
                    <a:pt x="605" y="624"/>
                    <a:pt x="605" y="624"/>
                  </a:cubicBezTo>
                  <a:cubicBezTo>
                    <a:pt x="561" y="624"/>
                    <a:pt x="525" y="659"/>
                    <a:pt x="525" y="704"/>
                  </a:cubicBezTo>
                  <a:cubicBezTo>
                    <a:pt x="525" y="788"/>
                    <a:pt x="525" y="788"/>
                    <a:pt x="525" y="788"/>
                  </a:cubicBezTo>
                  <a:cubicBezTo>
                    <a:pt x="525" y="832"/>
                    <a:pt x="561" y="868"/>
                    <a:pt x="605" y="868"/>
                  </a:cubicBezTo>
                  <a:cubicBezTo>
                    <a:pt x="361" y="868"/>
                    <a:pt x="361" y="868"/>
                    <a:pt x="361" y="868"/>
                  </a:cubicBezTo>
                  <a:cubicBezTo>
                    <a:pt x="361" y="570"/>
                    <a:pt x="361" y="570"/>
                    <a:pt x="361" y="570"/>
                  </a:cubicBezTo>
                  <a:cubicBezTo>
                    <a:pt x="474" y="555"/>
                    <a:pt x="561" y="458"/>
                    <a:pt x="561" y="342"/>
                  </a:cubicBezTo>
                  <a:cubicBezTo>
                    <a:pt x="561" y="214"/>
                    <a:pt x="458" y="112"/>
                    <a:pt x="331" y="112"/>
                  </a:cubicBezTo>
                  <a:cubicBezTo>
                    <a:pt x="204" y="112"/>
                    <a:pt x="101" y="214"/>
                    <a:pt x="101" y="342"/>
                  </a:cubicBezTo>
                  <a:cubicBezTo>
                    <a:pt x="101" y="462"/>
                    <a:pt x="194" y="562"/>
                    <a:pt x="313" y="571"/>
                  </a:cubicBezTo>
                  <a:cubicBezTo>
                    <a:pt x="313" y="868"/>
                    <a:pt x="313" y="868"/>
                    <a:pt x="313" y="868"/>
                  </a:cubicBezTo>
                  <a:cubicBezTo>
                    <a:pt x="223" y="868"/>
                    <a:pt x="223" y="868"/>
                    <a:pt x="223" y="868"/>
                  </a:cubicBezTo>
                  <a:cubicBezTo>
                    <a:pt x="250" y="855"/>
                    <a:pt x="269" y="827"/>
                    <a:pt x="269" y="796"/>
                  </a:cubicBezTo>
                  <a:cubicBezTo>
                    <a:pt x="269" y="728"/>
                    <a:pt x="269" y="728"/>
                    <a:pt x="269" y="728"/>
                  </a:cubicBezTo>
                  <a:cubicBezTo>
                    <a:pt x="269" y="683"/>
                    <a:pt x="233" y="648"/>
                    <a:pt x="189" y="648"/>
                  </a:cubicBezTo>
                  <a:cubicBezTo>
                    <a:pt x="0" y="648"/>
                    <a:pt x="0" y="648"/>
                    <a:pt x="0" y="648"/>
                  </a:cubicBezTo>
                  <a:cubicBezTo>
                    <a:pt x="0" y="930"/>
                    <a:pt x="0" y="930"/>
                    <a:pt x="0" y="930"/>
                  </a:cubicBezTo>
                  <a:cubicBezTo>
                    <a:pt x="3200" y="930"/>
                    <a:pt x="3200" y="930"/>
                    <a:pt x="3200" y="930"/>
                  </a:cubicBezTo>
                  <a:cubicBezTo>
                    <a:pt x="3200" y="0"/>
                    <a:pt x="3200" y="0"/>
                    <a:pt x="3200" y="0"/>
                  </a:cubicBezTo>
                  <a:cubicBezTo>
                    <a:pt x="3196" y="0"/>
                    <a:pt x="3191" y="0"/>
                    <a:pt x="318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pic>
        <p:nvPicPr>
          <p:cNvPr id="3" name="图片 2"/>
          <p:cNvPicPr>
            <a:picLocks noChangeAspect="1"/>
          </p:cNvPicPr>
          <p:nvPr/>
        </p:nvPicPr>
        <p:blipFill>
          <a:blip r:embed="rId1"/>
          <a:stretch>
            <a:fillRect/>
          </a:stretch>
        </p:blipFill>
        <p:spPr>
          <a:xfrm>
            <a:off x="1876647" y="2567559"/>
            <a:ext cx="5214376" cy="1797188"/>
          </a:xfrm>
          <a:prstGeom prst="rect">
            <a:avLst/>
          </a:prstGeom>
        </p:spPr>
      </p:pic>
      <p:pic>
        <p:nvPicPr>
          <p:cNvPr id="63"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5916" y="3613799"/>
            <a:ext cx="4433570" cy="1395097"/>
          </a:xfrm>
          <a:prstGeom prst="rect">
            <a:avLst/>
          </a:prstGeom>
        </p:spPr>
      </p:pic>
      <p:sp>
        <p:nvSpPr>
          <p:cNvPr id="20" name="文本框 19"/>
          <p:cNvSpPr txBox="1"/>
          <p:nvPr/>
        </p:nvSpPr>
        <p:spPr>
          <a:xfrm>
            <a:off x="1739265" y="311150"/>
            <a:ext cx="6782435" cy="1938020"/>
          </a:xfrm>
          <a:prstGeom prst="rect">
            <a:avLst/>
          </a:prstGeom>
          <a:noFill/>
        </p:spPr>
        <p:txBody>
          <a:bodyPr wrap="square" rtlCol="0">
            <a:spAutoFit/>
          </a:bodyPr>
          <a:lstStyle/>
          <a:p>
            <a:pPr algn="ctr"/>
            <a:r>
              <a:rPr lang="en-US" altLang="en-SG" sz="3000" b="1" dirty="0">
                <a:solidFill>
                  <a:schemeClr val="tx1"/>
                </a:solidFill>
                <a:latin typeface="Times New Roman" panose="02020603050405020304" pitchFamily="18" charset="0"/>
                <a:ea typeface="方正静蕾简体" panose="02000000000000000000" pitchFamily="2" charset="-122"/>
                <a:cs typeface="Times New Roman" panose="02020603050405020304" pitchFamily="18" charset="0"/>
              </a:rPr>
              <a:t>Thứ 3 ngày 01 tháng 10 năm 2022</a:t>
            </a:r>
            <a:endParaRPr lang="en-US" altLang="en-SG" sz="3000" b="1" dirty="0">
              <a:solidFill>
                <a:schemeClr val="tx1"/>
              </a:solidFill>
              <a:latin typeface="Times New Roman" panose="02020603050405020304" pitchFamily="18" charset="0"/>
              <a:ea typeface="方正静蕾简体" panose="02000000000000000000" pitchFamily="2" charset="-122"/>
              <a:cs typeface="Times New Roman" panose="02020603050405020304" pitchFamily="18" charset="0"/>
            </a:endParaRPr>
          </a:p>
          <a:p>
            <a:pPr algn="ctr"/>
            <a:endParaRPr lang="en-US" altLang="en-SG" sz="3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endParaRPr>
          </a:p>
          <a:p>
            <a:pPr algn="ctr"/>
            <a:r>
              <a:rPr lang="en-US" altLang="en-SG" sz="3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BÀI 4: TÔN TRỌNG SỰ THẬT</a:t>
            </a:r>
            <a:endParaRPr lang="en-US" altLang="en-SG" sz="3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endParaRPr>
          </a:p>
          <a:p>
            <a:pPr algn="ctr"/>
            <a:r>
              <a:rPr lang="en-US" altLang="en-SG" sz="3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rPr>
              <a:t> ( TIẾT 1)</a:t>
            </a:r>
            <a:endParaRPr lang="zh-CN" altLang="en-US" sz="3000" b="1" dirty="0">
              <a:solidFill>
                <a:srgbClr val="C00000"/>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 name="Rectangle 10"/>
          <p:cNvSpPr/>
          <p:nvPr/>
        </p:nvSpPr>
        <p:spPr>
          <a:xfrm>
            <a:off x="-234534" y="5650092"/>
            <a:ext cx="9144000" cy="506730"/>
          </a:xfrm>
          <a:prstGeom prst="rect">
            <a:avLst/>
          </a:prstGeom>
        </p:spPr>
        <p:txBody>
          <a:bodyPr wrap="square">
            <a:spAutoFit/>
          </a:bodyPr>
          <a:lstStyle/>
          <a:p>
            <a:pPr lvl="0" algn="ctr" defTabSz="914400">
              <a:defRPr/>
            </a:pPr>
            <a:r>
              <a:rPr lang="en-SG" sz="1350" dirty="0" err="1"/>
              <a:t>Giáo</a:t>
            </a:r>
            <a:r>
              <a:rPr lang="en-SG" sz="1350" dirty="0"/>
              <a:t> </a:t>
            </a:r>
            <a:r>
              <a:rPr lang="en-SG" sz="1350" dirty="0" err="1"/>
              <a:t>án</a:t>
            </a:r>
            <a:r>
              <a:rPr lang="en-SG" sz="1350" dirty="0"/>
              <a:t> </a:t>
            </a:r>
            <a:r>
              <a:rPr lang="en-SG" sz="1350" dirty="0" err="1"/>
              <a:t>của</a:t>
            </a:r>
            <a:r>
              <a:rPr lang="en-SG" sz="1350" dirty="0"/>
              <a:t> </a:t>
            </a:r>
            <a:r>
              <a:rPr lang="en-SG" sz="1350" dirty="0" err="1"/>
              <a:t>Hạnh</a:t>
            </a:r>
            <a:r>
              <a:rPr lang="en-SG" sz="1350" dirty="0"/>
              <a:t> </a:t>
            </a:r>
            <a:r>
              <a:rPr lang="en-SG" sz="1350" dirty="0" err="1"/>
              <a:t>Nguyễn</a:t>
            </a:r>
            <a:r>
              <a:rPr lang="en-SG" sz="1350" dirty="0"/>
              <a:t>: </a:t>
            </a:r>
            <a:r>
              <a:rPr lang="en-SG" sz="1350" dirty="0">
                <a:hlinkClick r:id="rId3"/>
              </a:rPr>
              <a:t>https://www.facebook.com/HankNguyenn</a:t>
            </a:r>
            <a:endParaRPr lang="en-SG" sz="1350" dirty="0"/>
          </a:p>
          <a:p>
            <a:pPr algn="ctr"/>
            <a:endParaRPr lang="en-SG" sz="1350"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56" presetClass="entr" presetSubtype="0" fill="hold" grpId="1"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500" autoRev="1" fill="hold">
                                          <p:stCondLst>
                                            <p:cond delay="0"/>
                                          </p:stCondLst>
                                        </p:cTn>
                                        <p:tgtEl>
                                          <p:spTgt spid="20"/>
                                        </p:tgtEl>
                                        <p:attrNameLst>
                                          <p:attrName>ppt_w</p:attrName>
                                        </p:attrNameLst>
                                      </p:cBhvr>
                                    </p:anim>
                                    <p:anim by="(#ppt_w*0.50)" calcmode="lin" valueType="num">
                                      <p:cBhvr>
                                        <p:cTn id="15" dur="500" decel="50000" autoRev="1" fill="hold">
                                          <p:stCondLst>
                                            <p:cond delay="0"/>
                                          </p:stCondLst>
                                        </p:cTn>
                                        <p:tgtEl>
                                          <p:spTgt spid="20"/>
                                        </p:tgtEl>
                                        <p:attrNameLst>
                                          <p:attrName>ppt_x</p:attrName>
                                        </p:attrNameLst>
                                      </p:cBhvr>
                                    </p:anim>
                                    <p:anim from="(-#ppt_h/2)" to="(#ppt_y)" calcmode="lin" valueType="num">
                                      <p:cBhvr>
                                        <p:cTn id="16" dur="1000" fill="hold">
                                          <p:stCondLst>
                                            <p:cond delay="0"/>
                                          </p:stCondLst>
                                        </p:cTn>
                                        <p:tgtEl>
                                          <p:spTgt spid="20"/>
                                        </p:tgtEl>
                                        <p:attrNameLst>
                                          <p:attrName>ppt_y</p:attrName>
                                        </p:attrNameLst>
                                      </p:cBhvr>
                                    </p:anim>
                                    <p:animRot by="21600000">
                                      <p:cBhvr>
                                        <p:cTn id="17" dur="1000" fill="hold">
                                          <p:stCondLst>
                                            <p:cond delay="0"/>
                                          </p:stCondLst>
                                        </p:cTn>
                                        <p:tgtEl>
                                          <p:spTgt spid="20"/>
                                        </p:tgtEl>
                                        <p:attrNameLst>
                                          <p:attrName>r</p:attrName>
                                        </p:attrNameLst>
                                      </p:cBhvr>
                                    </p:animRot>
                                  </p:childTnLst>
                                </p:cTn>
                              </p:par>
                              <p:par>
                                <p:cTn id="18" presetID="12" presetClass="entr" presetSubtype="2" fill="hold" nodeType="withEffect">
                                  <p:stCondLst>
                                    <p:cond delay="50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3000"/>
                                        <p:tgtEl>
                                          <p:spTgt spid="63"/>
                                        </p:tgtEl>
                                        <p:attrNameLst>
                                          <p:attrName>ppt_x</p:attrName>
                                        </p:attrNameLst>
                                      </p:cBhvr>
                                      <p:tavLst>
                                        <p:tav tm="0">
                                          <p:val>
                                            <p:strVal val="#ppt_x+#ppt_w*1.125000"/>
                                          </p:val>
                                        </p:tav>
                                        <p:tav tm="100000">
                                          <p:val>
                                            <p:strVal val="#ppt_x"/>
                                          </p:val>
                                        </p:tav>
                                      </p:tavLst>
                                    </p:anim>
                                    <p:animEffect transition="in" filter="wipe(left)">
                                      <p:cBhvr>
                                        <p:cTn id="21" dur="3000"/>
                                        <p:tgtEl>
                                          <p:spTgt spid="63"/>
                                        </p:tgtEl>
                                      </p:cBhvr>
                                    </p:animEffect>
                                  </p:childTnLst>
                                </p:cTn>
                              </p:par>
                            </p:childTnLst>
                          </p:cTn>
                        </p:par>
                        <p:par>
                          <p:cTn id="22" fill="hold">
                            <p:stCondLst>
                              <p:cond delay="7400"/>
                            </p:stCondLst>
                            <p:childTnLst>
                              <p:par>
                                <p:cTn id="23" presetID="2" presetClass="entr" presetSubtype="2" fill="hold" grpId="0" nodeType="afterEffect">
                                  <p:stCondLst>
                                    <p:cond delay="0"/>
                                  </p:stCondLst>
                                  <p:iterate type="lt">
                                    <p:tmPct val="10000"/>
                                  </p:iterate>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G. Galilei có nói câu “DÙ SAO... - Hội Thiên Văn Hà Nội - HAS | Facebook"/>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247650" y="223520"/>
            <a:ext cx="8714740" cy="4827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315" y="-1099820"/>
            <a:ext cx="8956040" cy="98786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endParaRPr lang="en-US" sz="2400" b="1" i="1" dirty="0" smtClean="0">
              <a:latin typeface="Times New Roman" panose="02020603050405020304" pitchFamily="18" charset="0"/>
              <a:cs typeface="Times New Roman" panose="02020603050405020304" pitchFamily="18" charset="0"/>
            </a:endParaRPr>
          </a:p>
          <a:p>
            <a:pPr algn="just"/>
            <a:endParaRPr lang="en-US" sz="2400" b="1" i="1" dirty="0" smtClean="0">
              <a:latin typeface="Times New Roman" panose="02020603050405020304" pitchFamily="18" charset="0"/>
              <a:cs typeface="Times New Roman" panose="02020603050405020304" pitchFamily="18" charset="0"/>
            </a:endParaRPr>
          </a:p>
          <a:p>
            <a:pPr algn="ctr"/>
            <a:r>
              <a:rPr lang="en-US" sz="2400" b="1" i="1" dirty="0" smtClean="0">
                <a:latin typeface="Times New Roman" panose="02020603050405020304" pitchFamily="18" charset="0"/>
                <a:cs typeface="Times New Roman" panose="02020603050405020304" pitchFamily="18" charset="0"/>
              </a:rPr>
              <a:t>Dù sao Trái Đất vẫn quay !</a:t>
            </a:r>
            <a:endParaRPr lang="en-US" sz="2400" b="1" i="1"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Ga-li-lê (Galilei, 1564 - 1642) là nhà toán học, vật lí học, thiên văn học và triết học người I-ta-li-a - người mở đầu cho cuộc cách mạng khoa học hiện đại. </a:t>
            </a:r>
            <a:r>
              <a:rPr lang="vi-VN" sz="2400" dirty="0">
                <a:solidFill>
                  <a:schemeClr val="tx1"/>
                </a:solidFill>
                <a:latin typeface="Times New Roman" panose="02020603050405020304" pitchFamily="18" charset="0"/>
                <a:cs typeface="Times New Roman" panose="02020603050405020304" pitchFamily="18" charset="0"/>
                <a:sym typeface="+mn-ea"/>
              </a:rPr>
              <a:t>Thời ấy, mọi người quan niệm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đứng yên và là trung tâm của vũ trụ; 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rời, 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răng và các vì sao quay xung quanh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Trái lại, nhà bác học Cô-péc-ních (Copernicus) đã phát hiện và khẳng định </a:t>
            </a:r>
            <a:r>
              <a:rPr lang="vi-VN" sz="2400" dirty="0" smtClean="0">
                <a:solidFill>
                  <a:schemeClr val="tx1"/>
                </a:solidFill>
                <a:latin typeface="Times New Roman" panose="02020603050405020304" pitchFamily="18" charset="0"/>
                <a:cs typeface="Times New Roman" panose="02020603050405020304" pitchFamily="18" charset="0"/>
                <a:sym typeface="+mn-ea"/>
              </a:rPr>
              <a:t>rằng</a:t>
            </a:r>
            <a:r>
              <a:rPr lang="en-US" sz="2400" dirty="0" smtClean="0">
                <a:solidFill>
                  <a:schemeClr val="tx1"/>
                </a:solidFill>
                <a:latin typeface="Times New Roman" panose="02020603050405020304" pitchFamily="18" charset="0"/>
                <a:cs typeface="Times New Roman" panose="02020603050405020304" pitchFamily="18" charset="0"/>
                <a:sym typeface="+mn-ea"/>
              </a:rPr>
              <a:t>: </a:t>
            </a:r>
            <a:r>
              <a:rPr lang="vi-VN" sz="2400" dirty="0">
                <a:solidFill>
                  <a:schemeClr val="tx1"/>
                </a:solidFill>
                <a:latin typeface="Times New Roman" panose="02020603050405020304" pitchFamily="18" charset="0"/>
                <a:cs typeface="Times New Roman" panose="02020603050405020304" pitchFamily="18" charset="0"/>
                <a:sym typeface="+mn-ea"/>
              </a:rPr>
              <a:t>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rời mới là trung tâm của vũ trụ,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và các hành tinh đều quay quanh 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rời</a:t>
            </a:r>
            <a:r>
              <a:rPr lang="en-US" altLang="vi-VN" sz="2400" dirty="0">
                <a:solidFill>
                  <a:schemeClr val="tx1"/>
                </a:solidFill>
                <a:latin typeface="Times New Roman" panose="02020603050405020304" pitchFamily="18" charset="0"/>
                <a:cs typeface="Times New Roman" panose="02020603050405020304" pitchFamily="18" charset="0"/>
                <a:sym typeface="+mn-ea"/>
              </a:rPr>
              <a:t>. Với việc cải tiến kính viễn vọng để quan sát bầu trời,</a:t>
            </a:r>
            <a:r>
              <a:rPr lang="vi-VN" sz="2400" dirty="0">
                <a:solidFill>
                  <a:schemeClr val="tx1"/>
                </a:solidFill>
                <a:latin typeface="Times New Roman" panose="02020603050405020304" pitchFamily="18" charset="0"/>
                <a:cs typeface="Times New Roman" panose="02020603050405020304" pitchFamily="18" charset="0"/>
                <a:sym typeface="+mn-ea"/>
              </a:rPr>
              <a:t> Ga-li-lê đã chứng minh và bảo vệ cho quan điểm của Cô-péc-ních. Tuy nhiên, do phát ngôn trái với những quan điểm phổ biến thời bấy giờ, Ga-li-lê đã bị buộc phải quỳ trước Tòa án La Mã, thề từ bỏ quan điểm của mình và tuyên bố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không quay. Nhưng sau đó, ông vẫn tuyên bố: “Dù sao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vẫn quay</a:t>
            </a:r>
            <a:r>
              <a:rPr lang="vi-VN" sz="2400" dirty="0" smtClean="0">
                <a:solidFill>
                  <a:schemeClr val="tx1"/>
                </a:solidFill>
                <a:latin typeface="Times New Roman" panose="02020603050405020304" pitchFamily="18" charset="0"/>
                <a:cs typeface="Times New Roman" panose="02020603050405020304" pitchFamily="18" charset="0"/>
                <a:sym typeface="+mn-ea"/>
              </a:rPr>
              <a:t>!”</a:t>
            </a:r>
            <a:r>
              <a:rPr lang="en-US" altLang="vi-VN" sz="2400" dirty="0" smtClean="0">
                <a:solidFill>
                  <a:schemeClr val="tx1"/>
                </a:solidFill>
                <a:latin typeface="Times New Roman" panose="02020603050405020304" pitchFamily="18" charset="0"/>
                <a:cs typeface="Times New Roman" panose="02020603050405020304" pitchFamily="18" charset="0"/>
                <a:sym typeface="+mn-ea"/>
              </a:rPr>
              <a:t>.</a:t>
            </a:r>
            <a:endParaRPr lang="en-US" altLang="vi-VN" sz="2400" dirty="0" smtClean="0">
              <a:solidFill>
                <a:schemeClr val="tx1"/>
              </a:solidFill>
              <a:latin typeface="Times New Roman" panose="02020603050405020304" pitchFamily="18" charset="0"/>
              <a:cs typeface="Times New Roman" panose="02020603050405020304" pitchFamily="18" charset="0"/>
              <a:sym typeface="+mn-ea"/>
            </a:endParaRPr>
          </a:p>
          <a:p>
            <a:pPr algn="r"/>
            <a:r>
              <a:rPr lang="en-US" altLang="vi-VN" dirty="0" smtClean="0">
                <a:solidFill>
                  <a:schemeClr val="tx1"/>
                </a:solidFill>
                <a:latin typeface="+mj-lt"/>
                <a:sym typeface="+mn-ea"/>
              </a:rPr>
              <a:t>(Lê Nguyên Long, Phạm Ngọc Toàn, </a:t>
            </a:r>
            <a:r>
              <a:rPr lang="en-US" i="1" dirty="0" smtClean="0">
                <a:solidFill>
                  <a:schemeClr val="tx1"/>
                </a:solidFill>
              </a:rPr>
              <a:t>Tiếng Việt 4, tập hai, NXB Giáo dục Việt Nam, 2019)</a:t>
            </a:r>
            <a:endParaRPr lang="en-US" i="1" dirty="0" smtClean="0">
              <a:solidFill>
                <a:schemeClr val="tx1"/>
              </a:solidFill>
            </a:endParaRPr>
          </a:p>
          <a:p>
            <a:pPr algn="r"/>
            <a:endParaRPr lang="en-US" b="1" i="1" dirty="0" smtClean="0">
              <a:latin typeface="Times New Roman" panose="02020603050405020304" pitchFamily="18" charset="0"/>
              <a:cs typeface="Times New Roman" panose="02020603050405020304" pitchFamily="18" charset="0"/>
            </a:endParaRPr>
          </a:p>
          <a:p>
            <a:pPr algn="just"/>
            <a:endParaRPr lang="en-US" sz="2400" b="1" i="1" dirty="0" smtClean="0">
              <a:latin typeface="Times New Roman" panose="02020603050405020304" pitchFamily="18" charset="0"/>
              <a:cs typeface="Times New Roman" panose="02020603050405020304" pitchFamily="18" charset="0"/>
            </a:endParaRPr>
          </a:p>
          <a:p>
            <a:pPr algn="just"/>
            <a:r>
              <a:rPr lang="en-US" sz="2400" dirty="0" smtClean="0">
                <a:solidFill>
                  <a:schemeClr val="bg1"/>
                </a:solidFill>
                <a:latin typeface="Times New Roman" panose="02020603050405020304" pitchFamily="18" charset="0"/>
                <a:cs typeface="Times New Roman" panose="02020603050405020304" pitchFamily="18" charset="0"/>
                <a:sym typeface="+mn-ea"/>
              </a:rPr>
              <a:t>Ga-li-lê, 1564 - 1642</a:t>
            </a:r>
            <a:endParaRPr lang="en-US" sz="2400" b="1" i="1"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9832" y="78740"/>
            <a:ext cx="5796513" cy="1137285"/>
          </a:xfrm>
          <a:prstGeom prst="rect">
            <a:avLst/>
          </a:prstGeom>
          <a:noFill/>
        </p:spPr>
        <p:txBody>
          <a:bodyPr wrap="square" rtlCol="0">
            <a:spAutoFit/>
          </a:bodyPr>
          <a:lstStyle/>
          <a:p>
            <a:pPr algn="ctr"/>
            <a:r>
              <a:rPr lang="en-US" sz="3200" dirty="0">
                <a:solidFill>
                  <a:srgbClr val="008000"/>
                </a:solidFill>
                <a:latin typeface="#9Slide03 Arima Madurai Black" panose="00000A00000000000000" pitchFamily="2" charset="0"/>
                <a:cs typeface="#9Slide03 Arima Madurai Black" panose="00000A00000000000000" pitchFamily="2" charset="0"/>
              </a:rPr>
              <a:t>Chia sẻ cặp đôi</a:t>
            </a:r>
            <a:endParaRPr lang="en-US" sz="3200" dirty="0">
              <a:solidFill>
                <a:srgbClr val="008000"/>
              </a:solidFill>
              <a:latin typeface="#9Slide03 Arima Madurai Black" panose="00000A00000000000000" pitchFamily="2" charset="0"/>
              <a:cs typeface="#9Slide03 Arima Madurai Black" panose="00000A00000000000000" pitchFamily="2" charset="0"/>
            </a:endParaRPr>
          </a:p>
          <a:p>
            <a:pPr algn="ctr"/>
            <a:r>
              <a:rPr lang="en-US" sz="3200" dirty="0">
                <a:solidFill>
                  <a:srgbClr val="008000"/>
                </a:solidFill>
                <a:latin typeface="#9Slide03 Arima Madurai Black" panose="00000A00000000000000" pitchFamily="2" charset="0"/>
                <a:cs typeface="#9Slide03 Arima Madurai Black" panose="00000A00000000000000" pitchFamily="2" charset="0"/>
              </a:rPr>
              <a:t>( Thời gian : 2 </a:t>
            </a:r>
            <a:r>
              <a:rPr lang="en-US" sz="3600" dirty="0">
                <a:solidFill>
                  <a:srgbClr val="008000"/>
                </a:solidFill>
                <a:latin typeface="#9Slide03 Arima Madurai Black" panose="00000A00000000000000" pitchFamily="2" charset="0"/>
                <a:cs typeface="#9Slide03 Arima Madurai Black" panose="00000A00000000000000" pitchFamily="2" charset="0"/>
              </a:rPr>
              <a:t>phút)</a:t>
            </a:r>
            <a:endParaRPr lang="en-US" sz="3600" dirty="0">
              <a:solidFill>
                <a:srgbClr val="008000"/>
              </a:solidFill>
              <a:latin typeface="#9Slide03 Arima Madurai Black" panose="00000A00000000000000" pitchFamily="2" charset="0"/>
              <a:cs typeface="#9Slide03 Arima Madurai Black" panose="00000A00000000000000" pitchFamily="2" charset="0"/>
            </a:endParaRPr>
          </a:p>
        </p:txBody>
      </p:sp>
      <p:grpSp>
        <p:nvGrpSpPr>
          <p:cNvPr id="6" name="Google Shape;701;p18"/>
          <p:cNvGrpSpPr/>
          <p:nvPr/>
        </p:nvGrpSpPr>
        <p:grpSpPr>
          <a:xfrm>
            <a:off x="3395098" y="2475890"/>
            <a:ext cx="5323323" cy="1009733"/>
            <a:chOff x="2518115" y="506437"/>
            <a:chExt cx="9355017" cy="1575581"/>
          </a:xfrm>
        </p:grpSpPr>
        <p:sp>
          <p:nvSpPr>
            <p:cNvPr id="9" name="Google Shape;704;p18"/>
            <p:cNvSpPr/>
            <p:nvPr/>
          </p:nvSpPr>
          <p:spPr>
            <a:xfrm>
              <a:off x="3376246" y="506437"/>
              <a:ext cx="8496886" cy="1575581"/>
            </a:xfrm>
            <a:prstGeom prst="rect">
              <a:avLst/>
            </a:prstGeom>
          </p:spPr>
          <p:style>
            <a:lnRef idx="2">
              <a:schemeClr val="accent6"/>
            </a:lnRef>
            <a:fillRef idx="1">
              <a:schemeClr val="lt1"/>
            </a:fillRef>
            <a:effectRef idx="0">
              <a:schemeClr val="accent6"/>
            </a:effectRef>
            <a:fontRef idx="minor">
              <a:schemeClr val="dk1"/>
            </a:fontRef>
          </p:style>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dirty="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 name="Google Shape;706;p18"/>
            <p:cNvSpPr/>
            <p:nvPr/>
          </p:nvSpPr>
          <p:spPr>
            <a:xfrm>
              <a:off x="2518116" y="113948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2" name="Google Shape;707;p18"/>
            <p:cNvSpPr/>
            <p:nvPr/>
          </p:nvSpPr>
          <p:spPr>
            <a:xfrm>
              <a:off x="2518116" y="56036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3" name="Google Shape;708;p18"/>
            <p:cNvSpPr/>
            <p:nvPr/>
          </p:nvSpPr>
          <p:spPr>
            <a:xfrm>
              <a:off x="2518115" y="171860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709;p18"/>
            <p:cNvSpPr/>
            <p:nvPr/>
          </p:nvSpPr>
          <p:spPr>
            <a:xfrm>
              <a:off x="3440136" y="113948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710;p18"/>
            <p:cNvSpPr/>
            <p:nvPr/>
          </p:nvSpPr>
          <p:spPr>
            <a:xfrm>
              <a:off x="3440136" y="56036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6" name="Google Shape;711;p18"/>
            <p:cNvSpPr/>
            <p:nvPr/>
          </p:nvSpPr>
          <p:spPr>
            <a:xfrm>
              <a:off x="3440135" y="171860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7" name="Google Shape;71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8" name="Google Shape;71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71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0" name="Google Shape;715;p18"/>
            <p:cNvSpPr/>
            <p:nvPr/>
          </p:nvSpPr>
          <p:spPr>
            <a:xfrm rot="10800000">
              <a:off x="10765300" y="506437"/>
              <a:ext cx="1107831" cy="861646"/>
            </a:xfrm>
            <a:prstGeom prst="rtTriangle">
              <a:avLst/>
            </a:prstGeom>
            <a:solidFill>
              <a:srgbClr val="548135"/>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21" name="Google Shape;716;p18"/>
          <p:cNvGrpSpPr/>
          <p:nvPr/>
        </p:nvGrpSpPr>
        <p:grpSpPr>
          <a:xfrm>
            <a:off x="3384047" y="1153722"/>
            <a:ext cx="5323323" cy="1009733"/>
            <a:chOff x="2518115" y="506437"/>
            <a:chExt cx="9355017" cy="1575581"/>
          </a:xfrm>
        </p:grpSpPr>
        <p:sp>
          <p:nvSpPr>
            <p:cNvPr id="24" name="Google Shape;719;p18"/>
            <p:cNvSpPr/>
            <p:nvPr/>
          </p:nvSpPr>
          <p:spPr>
            <a:xfrm>
              <a:off x="3376246" y="506437"/>
              <a:ext cx="8496886" cy="1575581"/>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721;p18"/>
            <p:cNvSpPr/>
            <p:nvPr/>
          </p:nvSpPr>
          <p:spPr>
            <a:xfrm>
              <a:off x="2518116" y="113948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722;p18"/>
            <p:cNvSpPr/>
            <p:nvPr/>
          </p:nvSpPr>
          <p:spPr>
            <a:xfrm>
              <a:off x="2518116" y="56036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8" name="Google Shape;723;p18"/>
            <p:cNvSpPr/>
            <p:nvPr/>
          </p:nvSpPr>
          <p:spPr>
            <a:xfrm>
              <a:off x="2518115" y="171860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724;p18"/>
            <p:cNvSpPr/>
            <p:nvPr/>
          </p:nvSpPr>
          <p:spPr>
            <a:xfrm>
              <a:off x="3440136" y="113948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725;p18"/>
            <p:cNvSpPr/>
            <p:nvPr/>
          </p:nvSpPr>
          <p:spPr>
            <a:xfrm>
              <a:off x="3440136" y="56036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726;p18"/>
            <p:cNvSpPr/>
            <p:nvPr/>
          </p:nvSpPr>
          <p:spPr>
            <a:xfrm>
              <a:off x="3440135" y="171860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2" name="Google Shape;727;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3" name="Google Shape;728;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4" name="Google Shape;729;p18"/>
            <p:cNvSpPr/>
            <p:nvPr/>
          </p:nvSpPr>
          <p:spPr>
            <a:xfrm>
              <a:off x="2594610" y="623079"/>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5" name="Google Shape;730;p18"/>
            <p:cNvSpPr/>
            <p:nvPr/>
          </p:nvSpPr>
          <p:spPr>
            <a:xfrm rot="10800000">
              <a:off x="10765300" y="506437"/>
              <a:ext cx="1107831" cy="861646"/>
            </a:xfrm>
            <a:prstGeom prst="rtTriangle">
              <a:avLst/>
            </a:prstGeom>
            <a:gradFill>
              <a:gsLst>
                <a:gs pos="0">
                  <a:srgbClr val="006994"/>
                </a:gs>
                <a:gs pos="50000">
                  <a:srgbClr val="009AD7"/>
                </a:gs>
                <a:gs pos="100000">
                  <a:srgbClr val="00B8FF"/>
                </a:gs>
              </a:gsLst>
              <a:path path="circle">
                <a:fillToRect r="100000" b="100000"/>
              </a:path>
              <a:tileRect l="-100000" t="-100000"/>
            </a:gra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36" name="Google Shape;731;p18"/>
          <p:cNvGrpSpPr/>
          <p:nvPr/>
        </p:nvGrpSpPr>
        <p:grpSpPr>
          <a:xfrm>
            <a:off x="3384047" y="3780065"/>
            <a:ext cx="5323323" cy="1009733"/>
            <a:chOff x="2518115" y="506437"/>
            <a:chExt cx="9355017" cy="1575581"/>
          </a:xfrm>
        </p:grpSpPr>
        <p:sp>
          <p:nvSpPr>
            <p:cNvPr id="39" name="Google Shape;734;p18"/>
            <p:cNvSpPr/>
            <p:nvPr/>
          </p:nvSpPr>
          <p:spPr>
            <a:xfrm>
              <a:off x="3376246" y="506437"/>
              <a:ext cx="8496886" cy="1575581"/>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1" name="Google Shape;736;p18"/>
            <p:cNvSpPr/>
            <p:nvPr/>
          </p:nvSpPr>
          <p:spPr>
            <a:xfrm>
              <a:off x="2518116" y="113948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2" name="Google Shape;737;p18"/>
            <p:cNvSpPr/>
            <p:nvPr/>
          </p:nvSpPr>
          <p:spPr>
            <a:xfrm>
              <a:off x="2518116" y="56036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3" name="Google Shape;738;p18"/>
            <p:cNvSpPr/>
            <p:nvPr/>
          </p:nvSpPr>
          <p:spPr>
            <a:xfrm>
              <a:off x="2518115" y="171860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4" name="Google Shape;739;p18"/>
            <p:cNvSpPr/>
            <p:nvPr/>
          </p:nvSpPr>
          <p:spPr>
            <a:xfrm>
              <a:off x="3440136" y="113948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5" name="Google Shape;740;p18"/>
            <p:cNvSpPr/>
            <p:nvPr/>
          </p:nvSpPr>
          <p:spPr>
            <a:xfrm>
              <a:off x="3440136" y="56036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6" name="Google Shape;741;p18"/>
            <p:cNvSpPr/>
            <p:nvPr/>
          </p:nvSpPr>
          <p:spPr>
            <a:xfrm>
              <a:off x="3440135" y="1718602"/>
              <a:ext cx="211015" cy="211016"/>
            </a:xfrm>
            <a:prstGeom prst="ellipse">
              <a:avLst/>
            </a:prstGeom>
            <a:solidFill>
              <a:schemeClr val="dk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7" name="Google Shape;742;p18"/>
            <p:cNvSpPr/>
            <p:nvPr/>
          </p:nvSpPr>
          <p:spPr>
            <a:xfrm>
              <a:off x="2594610" y="1206890"/>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8" name="Google Shape;743;p18"/>
            <p:cNvSpPr/>
            <p:nvPr/>
          </p:nvSpPr>
          <p:spPr>
            <a:xfrm>
              <a:off x="2594610" y="1786009"/>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9" name="Google Shape;744;p18"/>
            <p:cNvSpPr/>
            <p:nvPr/>
          </p:nvSpPr>
          <p:spPr>
            <a:xfrm>
              <a:off x="2594610" y="623079"/>
              <a:ext cx="963930" cy="76201"/>
            </a:xfrm>
            <a:prstGeom prst="roundRect">
              <a:avLst>
                <a:gd name="adj" fmla="val 50000"/>
              </a:avLst>
            </a:prstGeom>
            <a:solidFill>
              <a:srgbClr val="AEABAB"/>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 name="Google Shape;745;p18"/>
            <p:cNvSpPr/>
            <p:nvPr/>
          </p:nvSpPr>
          <p:spPr>
            <a:xfrm rot="10800000">
              <a:off x="10765300" y="506437"/>
              <a:ext cx="1107831" cy="861646"/>
            </a:xfrm>
            <a:prstGeom prst="rtTriangle">
              <a:avLst/>
            </a:prstGeom>
            <a:solidFill>
              <a:srgbClr val="FFD966"/>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51" name="TextBox 50"/>
          <p:cNvSpPr txBox="1"/>
          <p:nvPr/>
        </p:nvSpPr>
        <p:spPr>
          <a:xfrm flipH="1">
            <a:off x="4137660" y="1397000"/>
            <a:ext cx="4718685" cy="829945"/>
          </a:xfrm>
          <a:prstGeom prst="rect">
            <a:avLst/>
          </a:prstGeom>
          <a:noFill/>
        </p:spPr>
        <p:txBody>
          <a:bodyPr wrap="square" rtlCol="0">
            <a:spAutoFit/>
          </a:bodyPr>
          <a:lstStyle/>
          <a:p>
            <a:r>
              <a:rPr lang="en-US" altLang="en-SG" sz="2400" b="1" dirty="0">
                <a:latin typeface="Times New Roman" panose="02020603050405020304" pitchFamily="18" charset="0"/>
                <a:cs typeface="Times New Roman" panose="02020603050405020304" pitchFamily="18" charset="0"/>
              </a:rPr>
              <a:t>1. Sự thật nào được nói đến trong câu chuyện  trên?</a:t>
            </a:r>
            <a:endParaRPr lang="en-US" altLang="en-SG" sz="2400" b="1" dirty="0">
              <a:latin typeface="Times New Roman" panose="02020603050405020304" pitchFamily="18" charset="0"/>
              <a:cs typeface="Times New Roman" panose="02020603050405020304" pitchFamily="18" charset="0"/>
            </a:endParaRPr>
          </a:p>
        </p:txBody>
      </p:sp>
      <p:sp>
        <p:nvSpPr>
          <p:cNvPr id="52" name="TextBox 51"/>
          <p:cNvSpPr txBox="1"/>
          <p:nvPr/>
        </p:nvSpPr>
        <p:spPr>
          <a:xfrm flipH="1">
            <a:off x="4315460" y="2588895"/>
            <a:ext cx="4344035" cy="829945"/>
          </a:xfrm>
          <a:prstGeom prst="rect">
            <a:avLst/>
          </a:prstGeom>
          <a:noFill/>
        </p:spPr>
        <p:txBody>
          <a:bodyPr wrap="square" rtlCol="0">
            <a:spAutoFit/>
          </a:bodyPr>
          <a:lstStyle/>
          <a:p>
            <a:r>
              <a:rPr lang="en-US" altLang="en-SG" sz="2400" b="1" dirty="0">
                <a:latin typeface="Times New Roman" panose="02020603050405020304" pitchFamily="18" charset="0"/>
                <a:cs typeface="Times New Roman" panose="02020603050405020304" pitchFamily="18" charset="0"/>
              </a:rPr>
              <a:t>2.Nhà bác học Ga-li-lê đã tôn trọng sự thật ấy như thế nào?</a:t>
            </a:r>
            <a:endParaRPr lang="en-US" altLang="en-SG" sz="2400" b="1" dirty="0">
              <a:latin typeface="Times New Roman" panose="02020603050405020304" pitchFamily="18" charset="0"/>
              <a:cs typeface="Times New Roman" panose="02020603050405020304" pitchFamily="18" charset="0"/>
            </a:endParaRPr>
          </a:p>
        </p:txBody>
      </p:sp>
      <p:sp>
        <p:nvSpPr>
          <p:cNvPr id="53" name="TextBox 52"/>
          <p:cNvSpPr txBox="1"/>
          <p:nvPr/>
        </p:nvSpPr>
        <p:spPr>
          <a:xfrm flipH="1">
            <a:off x="4251325" y="3906520"/>
            <a:ext cx="4467225" cy="829945"/>
          </a:xfrm>
          <a:prstGeom prst="rect">
            <a:avLst/>
          </a:prstGeom>
          <a:noFill/>
        </p:spPr>
        <p:txBody>
          <a:bodyPr wrap="square" rtlCol="0">
            <a:spAutoFit/>
          </a:bodyPr>
          <a:lstStyle/>
          <a:p>
            <a:r>
              <a:rPr lang="en-US" altLang="en-SG" sz="2400" b="1" dirty="0" err="1">
                <a:latin typeface="Times New Roman" panose="02020603050405020304" pitchFamily="18" charset="0"/>
                <a:cs typeface="Times New Roman" panose="02020603050405020304" pitchFamily="18" charset="0"/>
              </a:rPr>
              <a:t>3.</a:t>
            </a:r>
            <a:r>
              <a:rPr lang="en-SG" sz="2400" b="1" dirty="0" err="1">
                <a:latin typeface="Times New Roman" panose="02020603050405020304" pitchFamily="18" charset="0"/>
                <a:cs typeface="Times New Roman" panose="02020603050405020304" pitchFamily="18" charset="0"/>
              </a:rPr>
              <a:t>Lời</a:t>
            </a:r>
            <a:r>
              <a:rPr lang="en-US" altLang="en-SG" sz="2400" b="1" dirty="0" err="1">
                <a:latin typeface="Times New Roman" panose="02020603050405020304" pitchFamily="18" charset="0"/>
                <a:cs typeface="Times New Roman" panose="02020603050405020304" pitchFamily="18" charset="0"/>
              </a:rPr>
              <a:t> nói và hành động của Ga-li-lê thể hiện đức tính gì ?</a:t>
            </a:r>
            <a:r>
              <a:rPr lang="en-SG" sz="2400" b="1" dirty="0">
                <a:latin typeface="Times New Roman" panose="02020603050405020304" pitchFamily="18" charset="0"/>
                <a:cs typeface="Times New Roman" panose="02020603050405020304" pitchFamily="18" charset="0"/>
              </a:rPr>
              <a:t> </a:t>
            </a:r>
            <a:endParaRPr lang="en-SG" sz="2400" b="1" dirty="0">
              <a:latin typeface="Times New Roman" panose="02020603050405020304" pitchFamily="18" charset="0"/>
              <a:cs typeface="Times New Roman" panose="02020603050405020304" pitchFamily="18" charset="0"/>
            </a:endParaRPr>
          </a:p>
        </p:txBody>
      </p:sp>
      <p:pic>
        <p:nvPicPr>
          <p:cNvPr id="2" name="Picture 6" descr="G. Galilei có nói câu “DÙ SAO... - Hội Thiên Văn Hà Nội - HAS | Facebook"/>
          <p:cNvPicPr>
            <a:picLocks noGrp="1"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4805" y="267335"/>
            <a:ext cx="3039110" cy="4688205"/>
          </a:xfrm>
          <a:prstGeom prst="rect">
            <a:avLst/>
          </a:prstGeom>
          <a:noFill/>
          <a:extLst>
            <a:ext uri="{909E8E84-426E-40DD-AFC4-6F175D3DCCD1}">
              <a14:hiddenFill xmlns:a14="http://schemas.microsoft.com/office/drawing/2010/main">
                <a:solidFill>
                  <a:srgbClr val="FFFFFF"/>
                </a:solidFill>
              </a14:hiddenFill>
            </a:ext>
          </a:extLst>
        </p:spPr>
      </p:pic>
      <p:pic>
        <p:nvPicPr>
          <p:cNvPr id="3" name="Đồng hồ đếm ngược 2 phút có tiếng">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8028305" y="51435"/>
            <a:ext cx="1059815" cy="6673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par>
                                <p:cTn id="16" presetID="16" presetClass="entr" presetSubtype="2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0" fill="hold" display="1">
                  <p:stCondLst>
                    <p:cond delay="indefinite"/>
                  </p:st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additive="base">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315" y="-1099820"/>
            <a:ext cx="8956040" cy="98786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endParaRPr lang="en-US" sz="2400" b="1" i="1" dirty="0" smtClean="0">
              <a:latin typeface="Times New Roman" panose="02020603050405020304" pitchFamily="18" charset="0"/>
              <a:cs typeface="Times New Roman" panose="02020603050405020304" pitchFamily="18" charset="0"/>
            </a:endParaRPr>
          </a:p>
          <a:p>
            <a:pPr algn="just"/>
            <a:endParaRPr lang="en-US" sz="2400" b="1" i="1" dirty="0" smtClean="0">
              <a:latin typeface="Times New Roman" panose="02020603050405020304" pitchFamily="18" charset="0"/>
              <a:cs typeface="Times New Roman" panose="02020603050405020304" pitchFamily="18" charset="0"/>
            </a:endParaRPr>
          </a:p>
          <a:p>
            <a:pPr algn="ctr"/>
            <a:r>
              <a:rPr lang="en-US" sz="2400" b="1" i="1" dirty="0" smtClean="0">
                <a:latin typeface="Times New Roman" panose="02020603050405020304" pitchFamily="18" charset="0"/>
                <a:cs typeface="Times New Roman" panose="02020603050405020304" pitchFamily="18" charset="0"/>
              </a:rPr>
              <a:t>Dù sao Trái Đất vẫn quay !</a:t>
            </a:r>
            <a:endParaRPr lang="en-US" sz="2400" b="1" i="1"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Ga-li-lê (Galilei, 1564 - 1642) là nhà toán học, vật lí học, thiên văn học và triết học người I-ta-li-a - người mở đầu cho cuộc cách mạng khoa học hiện đại. </a:t>
            </a:r>
            <a:r>
              <a:rPr lang="vi-VN" sz="2400" dirty="0">
                <a:solidFill>
                  <a:schemeClr val="tx1"/>
                </a:solidFill>
                <a:latin typeface="Times New Roman" panose="02020603050405020304" pitchFamily="18" charset="0"/>
                <a:cs typeface="Times New Roman" panose="02020603050405020304" pitchFamily="18" charset="0"/>
                <a:sym typeface="+mn-ea"/>
              </a:rPr>
              <a:t>Thời ấy, mọi người quan niệm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đứng yên và là trung tâm của vũ trụ; 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rời, 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răng và các vì sao quay xung quanh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Trái lại, nhà bác học Cô-péc-ních (Copernicus) đã phát hiện và khẳng định </a:t>
            </a:r>
            <a:r>
              <a:rPr lang="vi-VN" sz="2400" dirty="0" smtClean="0">
                <a:solidFill>
                  <a:schemeClr val="tx1"/>
                </a:solidFill>
                <a:latin typeface="Times New Roman" panose="02020603050405020304" pitchFamily="18" charset="0"/>
                <a:cs typeface="Times New Roman" panose="02020603050405020304" pitchFamily="18" charset="0"/>
                <a:sym typeface="+mn-ea"/>
              </a:rPr>
              <a:t>rằng</a:t>
            </a:r>
            <a:r>
              <a:rPr lang="en-US" sz="2400" dirty="0" smtClean="0">
                <a:solidFill>
                  <a:schemeClr val="tx1"/>
                </a:solidFill>
                <a:latin typeface="Times New Roman" panose="02020603050405020304" pitchFamily="18" charset="0"/>
                <a:cs typeface="Times New Roman" panose="02020603050405020304" pitchFamily="18" charset="0"/>
                <a:sym typeface="+mn-ea"/>
              </a:rPr>
              <a:t>: </a:t>
            </a:r>
            <a:r>
              <a:rPr lang="vi-VN" sz="2400" dirty="0">
                <a:solidFill>
                  <a:schemeClr val="tx1"/>
                </a:solidFill>
                <a:latin typeface="Times New Roman" panose="02020603050405020304" pitchFamily="18" charset="0"/>
                <a:cs typeface="Times New Roman" panose="02020603050405020304" pitchFamily="18" charset="0"/>
                <a:sym typeface="+mn-ea"/>
              </a:rPr>
              <a:t>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rời mới là trung tâm của vũ trụ,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và các hành tinh đều quay quanh Mặt </a:t>
            </a:r>
            <a:r>
              <a:rPr lang="en-US" altLang="vi-VN" sz="2400" dirty="0">
                <a:solidFill>
                  <a:schemeClr val="tx1"/>
                </a:solidFill>
                <a:latin typeface="Times New Roman" panose="02020603050405020304" pitchFamily="18" charset="0"/>
                <a:cs typeface="Times New Roman" panose="02020603050405020304" pitchFamily="18" charset="0"/>
                <a:sym typeface="+mn-ea"/>
              </a:rPr>
              <a:t>T</a:t>
            </a:r>
            <a:r>
              <a:rPr lang="vi-VN" sz="2400" dirty="0">
                <a:solidFill>
                  <a:schemeClr val="tx1"/>
                </a:solidFill>
                <a:latin typeface="Times New Roman" panose="02020603050405020304" pitchFamily="18" charset="0"/>
                <a:cs typeface="Times New Roman" panose="02020603050405020304" pitchFamily="18" charset="0"/>
                <a:sym typeface="+mn-ea"/>
              </a:rPr>
              <a:t>rời</a:t>
            </a:r>
            <a:r>
              <a:rPr lang="en-US" altLang="vi-VN" sz="2400" dirty="0">
                <a:solidFill>
                  <a:schemeClr val="tx1"/>
                </a:solidFill>
                <a:latin typeface="Times New Roman" panose="02020603050405020304" pitchFamily="18" charset="0"/>
                <a:cs typeface="Times New Roman" panose="02020603050405020304" pitchFamily="18" charset="0"/>
                <a:sym typeface="+mn-ea"/>
              </a:rPr>
              <a:t>. Với việc cải tiến kính viễn vọng để quan sát bầu trời,</a:t>
            </a:r>
            <a:r>
              <a:rPr lang="vi-VN" sz="2400" dirty="0">
                <a:solidFill>
                  <a:schemeClr val="tx1"/>
                </a:solidFill>
                <a:latin typeface="Times New Roman" panose="02020603050405020304" pitchFamily="18" charset="0"/>
                <a:cs typeface="Times New Roman" panose="02020603050405020304" pitchFamily="18" charset="0"/>
                <a:sym typeface="+mn-ea"/>
              </a:rPr>
              <a:t> Ga-li-lê đã chứng minh và bảo vệ cho quan điểm của Cô-péc-ních. Tuy nhiên, do phát ngôn trái với những quan điểm phổ biến thời bấy giờ, Ga-li-lê đã bị buộc phải quỳ trước Tòa án La Mã, thề từ bỏ quan điểm của mình và tuyên bố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không quay. Nhưng sau đó, ông vẫn tuyên bố: “Dù sao Trái </a:t>
            </a:r>
            <a:r>
              <a:rPr lang="en-US" altLang="vi-VN" sz="2400" dirty="0">
                <a:solidFill>
                  <a:schemeClr val="tx1"/>
                </a:solidFill>
                <a:latin typeface="Times New Roman" panose="02020603050405020304" pitchFamily="18" charset="0"/>
                <a:cs typeface="Times New Roman" panose="02020603050405020304" pitchFamily="18" charset="0"/>
                <a:sym typeface="+mn-ea"/>
              </a:rPr>
              <a:t>Đ</a:t>
            </a:r>
            <a:r>
              <a:rPr lang="vi-VN" sz="2400" dirty="0">
                <a:solidFill>
                  <a:schemeClr val="tx1"/>
                </a:solidFill>
                <a:latin typeface="Times New Roman" panose="02020603050405020304" pitchFamily="18" charset="0"/>
                <a:cs typeface="Times New Roman" panose="02020603050405020304" pitchFamily="18" charset="0"/>
                <a:sym typeface="+mn-ea"/>
              </a:rPr>
              <a:t>ất vẫn quay</a:t>
            </a:r>
            <a:r>
              <a:rPr lang="vi-VN" sz="2400" dirty="0" smtClean="0">
                <a:solidFill>
                  <a:schemeClr val="tx1"/>
                </a:solidFill>
                <a:latin typeface="Times New Roman" panose="02020603050405020304" pitchFamily="18" charset="0"/>
                <a:cs typeface="Times New Roman" panose="02020603050405020304" pitchFamily="18" charset="0"/>
                <a:sym typeface="+mn-ea"/>
              </a:rPr>
              <a:t>!”</a:t>
            </a:r>
            <a:r>
              <a:rPr lang="en-US" altLang="vi-VN" sz="2400" dirty="0" smtClean="0">
                <a:solidFill>
                  <a:schemeClr val="tx1"/>
                </a:solidFill>
                <a:latin typeface="Times New Roman" panose="02020603050405020304" pitchFamily="18" charset="0"/>
                <a:cs typeface="Times New Roman" panose="02020603050405020304" pitchFamily="18" charset="0"/>
                <a:sym typeface="+mn-ea"/>
              </a:rPr>
              <a:t>.</a:t>
            </a:r>
            <a:endParaRPr lang="en-US" altLang="vi-VN" sz="2400" dirty="0" smtClean="0">
              <a:solidFill>
                <a:schemeClr val="tx1"/>
              </a:solidFill>
              <a:latin typeface="Times New Roman" panose="02020603050405020304" pitchFamily="18" charset="0"/>
              <a:cs typeface="Times New Roman" panose="02020603050405020304" pitchFamily="18" charset="0"/>
              <a:sym typeface="+mn-ea"/>
            </a:endParaRPr>
          </a:p>
          <a:p>
            <a:pPr algn="r"/>
            <a:r>
              <a:rPr lang="en-US" altLang="vi-VN" dirty="0" smtClean="0">
                <a:solidFill>
                  <a:schemeClr val="tx1"/>
                </a:solidFill>
                <a:latin typeface="+mj-lt"/>
                <a:sym typeface="+mn-ea"/>
              </a:rPr>
              <a:t>(Lê Nguyên Long, Phạm Ngọc Toàn, </a:t>
            </a:r>
            <a:r>
              <a:rPr lang="en-US" i="1" dirty="0" smtClean="0">
                <a:solidFill>
                  <a:schemeClr val="tx1"/>
                </a:solidFill>
              </a:rPr>
              <a:t>Tiếng Việt 4, tập hai, NXB Giáo dục Việt Nam, 2019)</a:t>
            </a:r>
            <a:endParaRPr lang="en-US" i="1" dirty="0" smtClean="0">
              <a:solidFill>
                <a:schemeClr val="tx1"/>
              </a:solidFill>
            </a:endParaRPr>
          </a:p>
          <a:p>
            <a:pPr algn="r"/>
            <a:endParaRPr lang="en-US" b="1" i="1" dirty="0" smtClean="0">
              <a:latin typeface="Times New Roman" panose="02020603050405020304" pitchFamily="18" charset="0"/>
              <a:cs typeface="Times New Roman" panose="02020603050405020304" pitchFamily="18" charset="0"/>
            </a:endParaRPr>
          </a:p>
          <a:p>
            <a:pPr algn="just"/>
            <a:endParaRPr lang="en-US" sz="2400" b="1" i="1" dirty="0" smtClean="0">
              <a:latin typeface="Times New Roman" panose="02020603050405020304" pitchFamily="18" charset="0"/>
              <a:cs typeface="Times New Roman" panose="02020603050405020304" pitchFamily="18" charset="0"/>
            </a:endParaRPr>
          </a:p>
          <a:p>
            <a:pPr algn="just"/>
            <a:r>
              <a:rPr lang="en-US" sz="2400" dirty="0" smtClean="0">
                <a:solidFill>
                  <a:schemeClr val="bg1"/>
                </a:solidFill>
                <a:latin typeface="Times New Roman" panose="02020603050405020304" pitchFamily="18" charset="0"/>
                <a:cs typeface="Times New Roman" panose="02020603050405020304" pitchFamily="18" charset="0"/>
                <a:sym typeface="+mn-ea"/>
              </a:rPr>
              <a:t>Ga-li-lê, 1564 - 1642</a:t>
            </a:r>
            <a:endParaRPr lang="en-US" sz="2400" b="1" i="1"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vi-VN" sz="2400"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3347864" y="2571750"/>
            <a:ext cx="547260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a:off x="395536" y="2931790"/>
            <a:ext cx="5040560"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3707904" y="3291830"/>
            <a:ext cx="5040560"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395536" y="3651870"/>
            <a:ext cx="244827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3995936" y="4083918"/>
            <a:ext cx="484195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323528" y="4443958"/>
            <a:ext cx="8424936"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467544" y="4803998"/>
            <a:ext cx="7128792"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7&quot;&gt;&lt;property id=&quot;20148&quot; value=&quot;5&quot;/&gt;&lt;property id=&quot;20300&quot; value=&quot;Slide 2&quot;/&gt;&lt;property id=&quot;20307&quot; value=&quot;259&quot;/&gt;&lt;/object&gt;&lt;object type=&quot;3&quot; unique_id=&quot;10008&quot;&gt;&lt;property id=&quot;20148&quot; value=&quot;5&quot;/&gt;&lt;property id=&quot;20300&quot; value=&quot;Slide 3&quot;/&gt;&lt;property id=&quot;20307&quot; value=&quot;260&quot;/&gt;&lt;/object&gt;&lt;object type=&quot;3&quot; unique_id=&quot;14456&quot;&gt;&lt;property id=&quot;20148&quot; value=&quot;5&quot;/&gt;&lt;property id=&quot;20300&quot; value=&quot;Slide 4&quot;/&gt;&lt;property id=&quot;20307&quot; value=&quot;261&quot;/&gt;&lt;/object&gt;&lt;object type=&quot;3&quot; unique_id=&quot;14457&quot;&gt;&lt;property id=&quot;20148&quot; value=&quot;5&quot;/&gt;&lt;property id=&quot;20300&quot; value=&quot;Slide 5&quot;/&gt;&lt;property id=&quot;20307&quot; value=&quot;264&quot;/&gt;&lt;/object&gt;&lt;object type=&quot;3&quot; unique_id=&quot;14458&quot;&gt;&lt;property id=&quot;20148&quot; value=&quot;5&quot;/&gt;&lt;property id=&quot;20300&quot; value=&quot;Slide 6&quot;/&gt;&lt;property id=&quot;20307&quot; value=&quot;265&quot;/&gt;&lt;/object&gt;&lt;object type=&quot;3&quot; unique_id=&quot;14459&quot;&gt;&lt;property id=&quot;20148&quot; value=&quot;5&quot;/&gt;&lt;property id=&quot;20300&quot; value=&quot;Slide 7&quot;/&gt;&lt;property id=&quot;20307&quot; value=&quot;263&quot;/&gt;&lt;/object&gt;&lt;object type=&quot;3&quot; unique_id=&quot;14460&quot;&gt;&lt;property id=&quot;20148&quot; value=&quot;5&quot;/&gt;&lt;property id=&quot;20300&quot; value=&quot;Slide 8&quot;/&gt;&lt;property id=&quot;20307&quot; value=&quot;266&quot;/&gt;&lt;/object&gt;&lt;object type=&quot;3&quot; unique_id=&quot;14521&quot;&gt;&lt;property id=&quot;20148&quot; value=&quot;5&quot;/&gt;&lt;property id=&quot;20300&quot; value=&quot;Slide 9&quot;/&gt;&lt;property id=&quot;20307&quot; value=&quot;267&quot;/&gt;&lt;/object&gt;&lt;object type=&quot;3&quot; unique_id=&quot;14561&quot;&gt;&lt;property id=&quot;20148&quot; value=&quot;5&quot;/&gt;&lt;property id=&quot;20300&quot; value=&quot;Slide 10&quot;/&gt;&lt;property id=&quot;20307&quot; value=&quot;268&quot;/&gt;&lt;/object&gt;&lt;object type=&quot;3&quot; unique_id=&quot;14618&quot;&gt;&lt;property id=&quot;20148&quot; value=&quot;5&quot;/&gt;&lt;property id=&quot;20300&quot; value=&quot;Slide 11&quot;/&gt;&lt;property id=&quot;20307&quot; value=&quot;269&quot;/&gt;&lt;/object&gt;&lt;object type=&quot;3&quot; unique_id=&quot;14619&quot;&gt;&lt;property id=&quot;20148&quot; value=&quot;5&quot;/&gt;&lt;property id=&quot;20300&quot; value=&quot;Slide 13&quot;/&gt;&lt;property id=&quot;20307&quot; value=&quot;270&quot;/&gt;&lt;/object&gt;&lt;object type=&quot;3&quot; unique_id=&quot;14700&quot;&gt;&lt;property id=&quot;20148&quot; value=&quot;5&quot;/&gt;&lt;property id=&quot;20300&quot; value=&quot;Slide 14&quot;/&gt;&lt;property id=&quot;20307&quot; value=&quot;271&quot;/&gt;&lt;/object&gt;&lt;object type=&quot;3&quot; unique_id=&quot;14752&quot;&gt;&lt;property id=&quot;20148&quot; value=&quot;5&quot;/&gt;&lt;property id=&quot;20300&quot; value=&quot;Slide 15&quot;/&gt;&lt;property id=&quot;20307&quot; value=&quot;272&quot;/&gt;&lt;/object&gt;&lt;object type=&quot;3&quot; unique_id=&quot;14801&quot;&gt;&lt;property id=&quot;20148&quot; value=&quot;5&quot;/&gt;&lt;property id=&quot;20300&quot; value=&quot;Slide 12&quot;/&gt;&lt;property id=&quot;20307&quot; value=&quot;27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5719</Words>
  <Application>WPS Presentation</Application>
  <PresentationFormat>On-screen Show (16:9)</PresentationFormat>
  <Paragraphs>192</Paragraphs>
  <Slides>22</Slides>
  <Notes>6</Notes>
  <HiddenSlides>0</HiddenSlides>
  <MMClips>5</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22</vt:i4>
      </vt:variant>
    </vt:vector>
  </HeadingPairs>
  <TitlesOfParts>
    <vt:vector size="40" baseType="lpstr">
      <vt:lpstr>Arial</vt:lpstr>
      <vt:lpstr>SimSun</vt:lpstr>
      <vt:lpstr>Wingdings</vt:lpstr>
      <vt:lpstr>Wingdings 3</vt:lpstr>
      <vt:lpstr>Trebuchet MS</vt:lpstr>
      <vt:lpstr>Trebuchet MS</vt:lpstr>
      <vt:lpstr>Times New Roman</vt:lpstr>
      <vt:lpstr>#9Slide03 Aturdida</vt:lpstr>
      <vt:lpstr>Segoe Print</vt:lpstr>
      <vt:lpstr>#9Slide03 Arima Madurai Black</vt:lpstr>
      <vt:lpstr>方正静蕾简体</vt:lpstr>
      <vt:lpstr>Calibri</vt:lpstr>
      <vt:lpstr>Calibri</vt:lpstr>
      <vt:lpstr>Chalkboard SE Regular</vt:lpstr>
      <vt:lpstr>Microsoft YaHei</vt:lpstr>
      <vt:lpstr>Arial Unicode MS</vt:lpstr>
      <vt:lpstr>黑体-繁</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 PC</cp:lastModifiedBy>
  <cp:revision>115</cp:revision>
  <dcterms:created xsi:type="dcterms:W3CDTF">2021-07-12T15:39:00Z</dcterms:created>
  <dcterms:modified xsi:type="dcterms:W3CDTF">2023-03-07T15:29:59Z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2281BD2A093C4D84BD8BB32D87AA1BD1</vt:lpwstr>
  </property>
  <property fmtid="{D5CDD505-2E9C-101B-9397-08002B2CF9AE}" pid="3" name="KSOProductBuildVer">
    <vt:lpwstr>1033-11.2.0.11486</vt:lpwstr>
  </property>
</Properties>
</file>