
<file path=[Content_Types].xml><?xml version="1.0" encoding="utf-8"?>
<Types xmlns="http://schemas.openxmlformats.org/package/2006/content-types">
  <Default Extension="png" ContentType="image/png"/>
  <Default Extension="jpeg" ContentType="image/jpeg"/>
  <Default Extension="wma" ContentType="audio/x-ms-wma"/>
  <Default Extension="rels" ContentType="application/vnd.openxmlformats-package.relationships+xml"/>
  <Default Extension="xml" ContentType="application/xml"/>
  <Default Extension="fntdata" ContentType="application/x-fontdata"/>
  <Default Extension="wav" ContentType="audio/x-wav"/>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media/audio3.wav" ContentType="audio/wav"/>
  <Override PartName="/ppt/media/media2.WAV" ContentType="audio/wav"/>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91" r:id="rId2"/>
  </p:sldMasterIdLst>
  <p:notesMasterIdLst>
    <p:notesMasterId r:id="rId25"/>
  </p:notesMasterIdLst>
  <p:handoutMasterIdLst>
    <p:handoutMasterId r:id="rId26"/>
  </p:handoutMasterIdLst>
  <p:sldIdLst>
    <p:sldId id="284" r:id="rId3"/>
    <p:sldId id="285" r:id="rId4"/>
    <p:sldId id="272" r:id="rId5"/>
    <p:sldId id="286" r:id="rId6"/>
    <p:sldId id="289" r:id="rId7"/>
    <p:sldId id="290" r:id="rId8"/>
    <p:sldId id="293" r:id="rId9"/>
    <p:sldId id="292" r:id="rId10"/>
    <p:sldId id="294" r:id="rId11"/>
    <p:sldId id="301" r:id="rId12"/>
    <p:sldId id="303" r:id="rId13"/>
    <p:sldId id="304" r:id="rId14"/>
    <p:sldId id="305" r:id="rId15"/>
    <p:sldId id="314" r:id="rId16"/>
    <p:sldId id="308" r:id="rId17"/>
    <p:sldId id="315" r:id="rId18"/>
    <p:sldId id="310" r:id="rId19"/>
    <p:sldId id="309" r:id="rId20"/>
    <p:sldId id="311" r:id="rId21"/>
    <p:sldId id="312" r:id="rId22"/>
    <p:sldId id="313" r:id="rId23"/>
    <p:sldId id="299" r:id="rId24"/>
  </p:sldIdLst>
  <p:sldSz cx="12192000" cy="6858000"/>
  <p:notesSz cx="6858000" cy="9144000"/>
  <p:embeddedFontLst>
    <p:embeddedFont>
      <p:font typeface="Garamond" panose="02020404030301010803" pitchFamily="18" charset="0"/>
      <p:regular r:id="rId27"/>
      <p:bold r:id="rId28"/>
      <p:italic r:id="rId29"/>
    </p:embeddedFont>
    <p:embeddedFont>
      <p:font typeface="Calibri" panose="020F0502020204030204" pitchFamily="34" charset="0"/>
      <p:regular r:id="rId30"/>
      <p:bold r:id="rId31"/>
      <p:italic r:id="rId32"/>
      <p:bold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1997"/>
    <a:srgbClr val="FFFF00"/>
    <a:srgbClr val="FF3300"/>
    <a:srgbClr val="FF6600"/>
    <a:srgbClr val="7D1DB3"/>
    <a:srgbClr val="9121CF"/>
    <a:srgbClr val="FF0066"/>
    <a:srgbClr val="603813"/>
    <a:srgbClr val="CC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5" autoAdjust="0"/>
    <p:restoredTop sz="94364" autoAdjust="0"/>
  </p:normalViewPr>
  <p:slideViewPr>
    <p:cSldViewPr snapToGrid="0">
      <p:cViewPr varScale="1">
        <p:scale>
          <a:sx n="74" d="100"/>
          <a:sy n="74" d="100"/>
        </p:scale>
        <p:origin x="-37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handoutMaster" Target="handoutMasters/handout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33"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DDAFF61-7C48-474E-96DE-E598D61D933A}" type="datetimeFigureOut">
              <a:rPr lang="en-US" smtClean="0"/>
              <a:t>10/8/2022</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6D84F7-54E3-4B3F-98A4-ABF2BFCD0793}" type="slidenum">
              <a:rPr lang="en-US" smtClean="0"/>
              <a:t>‹#›</a:t>
            </a:fld>
            <a:endParaRPr lang="en-US"/>
          </a:p>
        </p:txBody>
      </p:sp>
    </p:spTree>
    <p:extLst>
      <p:ext uri="{BB962C8B-B14F-4D97-AF65-F5344CB8AC3E}">
        <p14:creationId xmlns:p14="http://schemas.microsoft.com/office/powerpoint/2010/main" val="14819573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A8C6BC8-7C31-41B6-9F8B-14263B9FCFD3}" type="datetimeFigureOut">
              <a:rPr lang="en-US" smtClean="0"/>
              <a:t>10/8/2022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E0E931-1267-4144-B512-BFA327724576}" type="slidenum">
              <a:rPr lang="en-US" smtClean="0"/>
              <a:t>‹#›</a:t>
            </a:fld>
            <a:endParaRPr lang="en-US"/>
          </a:p>
        </p:txBody>
      </p:sp>
    </p:spTree>
    <p:extLst>
      <p:ext uri="{BB962C8B-B14F-4D97-AF65-F5344CB8AC3E}">
        <p14:creationId xmlns:p14="http://schemas.microsoft.com/office/powerpoint/2010/main" val="27904619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3789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F6907715-9167-4B28-8F64-AEDFAA3EFC73}" type="slidenum">
              <a:rPr lang="en-US" altLang="en-US" sz="1200"/>
              <a:pPr eaLnBrk="1" hangingPunct="1"/>
              <a:t>2</a:t>
            </a:fld>
            <a:endParaRPr lang="en-US" altLang="en-US" sz="1200"/>
          </a:p>
        </p:txBody>
      </p:sp>
    </p:spTree>
    <p:extLst>
      <p:ext uri="{BB962C8B-B14F-4D97-AF65-F5344CB8AC3E}">
        <p14:creationId xmlns:p14="http://schemas.microsoft.com/office/powerpoint/2010/main" val="123071949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a:xfrm>
            <a:off x="2692397" y="5037663"/>
            <a:ext cx="5214635" cy="279400"/>
          </a:xfrm>
        </p:spPr>
        <p:txBody>
          <a:bodyPr/>
          <a:lstStyle/>
          <a:p>
            <a:endParaRPr lang="en-US"/>
          </a:p>
        </p:txBody>
      </p:sp>
      <p:sp>
        <p:nvSpPr>
          <p:cNvPr id="6" name="Slide Number Placeholder 5"/>
          <p:cNvSpPr>
            <a:spLocks noGrp="1"/>
          </p:cNvSpPr>
          <p:nvPr>
            <p:ph type="sldNum" sz="quarter" idx="12"/>
          </p:nvPr>
        </p:nvSpPr>
        <p:spPr>
          <a:xfrm>
            <a:off x="8956900" y="5037663"/>
            <a:ext cx="551167" cy="279400"/>
          </a:xfrm>
        </p:spPr>
        <p:txBody>
          <a:bodyPr/>
          <a:lstStyle/>
          <a:p>
            <a:fld id="{B8F674BA-2DE0-4D90-8561-25BA31F62F13}" type="slidenum">
              <a:rPr lang="en-US" smtClean="0"/>
              <a:t>‹#›</a:t>
            </a:fld>
            <a:endParaRPr lang="en-US"/>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458985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338130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117688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97144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376169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smtClean="0"/>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05365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smtClean="0"/>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220698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996039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14805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6DB6983-2247-4884-B314-24780F9732A7}" type="slidenum">
              <a:rPr lang="en-US" altLang="en-US"/>
              <a:pPr/>
              <a:t>‹#›</a:t>
            </a:fld>
            <a:endParaRPr lang="en-US" altLang="en-US"/>
          </a:p>
        </p:txBody>
      </p:sp>
    </p:spTree>
    <p:extLst>
      <p:ext uri="{BB962C8B-B14F-4D97-AF65-F5344CB8AC3E}">
        <p14:creationId xmlns:p14="http://schemas.microsoft.com/office/powerpoint/2010/main" val="38260867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6C3253F2-C3BA-4212-9BA1-DBCEF2C697C3}" type="slidenum">
              <a:rPr lang="en-US" altLang="en-US"/>
              <a:pPr/>
              <a:t>‹#›</a:t>
            </a:fld>
            <a:endParaRPr lang="en-US" altLang="en-US"/>
          </a:p>
        </p:txBody>
      </p:sp>
    </p:spTree>
    <p:extLst>
      <p:ext uri="{BB962C8B-B14F-4D97-AF65-F5344CB8AC3E}">
        <p14:creationId xmlns:p14="http://schemas.microsoft.com/office/powerpoint/2010/main" val="26219686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528553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A45E095-7393-4A83-8169-65723EC61BE9}" type="slidenum">
              <a:rPr lang="en-US" altLang="en-US"/>
              <a:pPr/>
              <a:t>‹#›</a:t>
            </a:fld>
            <a:endParaRPr lang="en-US" altLang="en-US"/>
          </a:p>
        </p:txBody>
      </p:sp>
    </p:spTree>
    <p:extLst>
      <p:ext uri="{BB962C8B-B14F-4D97-AF65-F5344CB8AC3E}">
        <p14:creationId xmlns:p14="http://schemas.microsoft.com/office/powerpoint/2010/main" val="34155061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3CEDA748-AEFA-4D5A-BD65-867EBE31E095}" type="slidenum">
              <a:rPr lang="en-US" altLang="en-US"/>
              <a:pPr/>
              <a:t>‹#›</a:t>
            </a:fld>
            <a:endParaRPr lang="en-US" altLang="en-US"/>
          </a:p>
        </p:txBody>
      </p:sp>
    </p:spTree>
    <p:extLst>
      <p:ext uri="{BB962C8B-B14F-4D97-AF65-F5344CB8AC3E}">
        <p14:creationId xmlns:p14="http://schemas.microsoft.com/office/powerpoint/2010/main" val="24125410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112D8B3E-3B1F-4995-A6DC-0313D4F6EFE6}" type="slidenum">
              <a:rPr lang="en-US" altLang="en-US"/>
              <a:pPr/>
              <a:t>‹#›</a:t>
            </a:fld>
            <a:endParaRPr lang="en-US" altLang="en-US"/>
          </a:p>
        </p:txBody>
      </p:sp>
    </p:spTree>
    <p:extLst>
      <p:ext uri="{BB962C8B-B14F-4D97-AF65-F5344CB8AC3E}">
        <p14:creationId xmlns:p14="http://schemas.microsoft.com/office/powerpoint/2010/main" val="405084387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2E1CB4F3-B933-4157-AF01-CA628B7B693D}" type="slidenum">
              <a:rPr lang="en-US" altLang="en-US"/>
              <a:pPr/>
              <a:t>‹#›</a:t>
            </a:fld>
            <a:endParaRPr lang="en-US" altLang="en-US"/>
          </a:p>
        </p:txBody>
      </p:sp>
    </p:spTree>
    <p:extLst>
      <p:ext uri="{BB962C8B-B14F-4D97-AF65-F5344CB8AC3E}">
        <p14:creationId xmlns:p14="http://schemas.microsoft.com/office/powerpoint/2010/main" val="41516604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5046CB2D-E457-4687-BD7C-8EE71180CC16}" type="slidenum">
              <a:rPr lang="en-US" altLang="en-US"/>
              <a:pPr/>
              <a:t>‹#›</a:t>
            </a:fld>
            <a:endParaRPr lang="en-US" altLang="en-US"/>
          </a:p>
        </p:txBody>
      </p:sp>
    </p:spTree>
    <p:extLst>
      <p:ext uri="{BB962C8B-B14F-4D97-AF65-F5344CB8AC3E}">
        <p14:creationId xmlns:p14="http://schemas.microsoft.com/office/powerpoint/2010/main" val="1803455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8AD7C970-E25A-4D46-8C31-770B6236AD85}" type="slidenum">
              <a:rPr lang="en-US" altLang="en-US"/>
              <a:pPr/>
              <a:t>‹#›</a:t>
            </a:fld>
            <a:endParaRPr lang="en-US" altLang="en-US"/>
          </a:p>
        </p:txBody>
      </p:sp>
    </p:spTree>
    <p:extLst>
      <p:ext uri="{BB962C8B-B14F-4D97-AF65-F5344CB8AC3E}">
        <p14:creationId xmlns:p14="http://schemas.microsoft.com/office/powerpoint/2010/main" val="35259775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88D9D6E-FE11-43F1-B32E-4DCD45E77632}" type="slidenum">
              <a:rPr lang="en-US" altLang="en-US"/>
              <a:pPr/>
              <a:t>‹#›</a:t>
            </a:fld>
            <a:endParaRPr lang="en-US" altLang="en-US"/>
          </a:p>
        </p:txBody>
      </p:sp>
    </p:spTree>
    <p:extLst>
      <p:ext uri="{BB962C8B-B14F-4D97-AF65-F5344CB8AC3E}">
        <p14:creationId xmlns:p14="http://schemas.microsoft.com/office/powerpoint/2010/main" val="9938043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C4869AE-11F3-4C3D-9BE8-81B296F1F4DC}" type="slidenum">
              <a:rPr lang="en-US" altLang="en-US"/>
              <a:pPr/>
              <a:t>‹#›</a:t>
            </a:fld>
            <a:endParaRPr lang="en-US" altLang="en-US"/>
          </a:p>
        </p:txBody>
      </p:sp>
    </p:spTree>
    <p:extLst>
      <p:ext uri="{BB962C8B-B14F-4D97-AF65-F5344CB8AC3E}">
        <p14:creationId xmlns:p14="http://schemas.microsoft.com/office/powerpoint/2010/main" val="14760833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0916CCC-1890-49FB-8EC3-73B566AEA1A2}" type="slidenum">
              <a:rPr lang="en-US" altLang="en-US"/>
              <a:pPr/>
              <a:t>‹#›</a:t>
            </a:fld>
            <a:endParaRPr lang="en-US" altLang="en-US"/>
          </a:p>
        </p:txBody>
      </p:sp>
    </p:spTree>
    <p:extLst>
      <p:ext uri="{BB962C8B-B14F-4D97-AF65-F5344CB8AC3E}">
        <p14:creationId xmlns:p14="http://schemas.microsoft.com/office/powerpoint/2010/main" val="1097787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10/8/2022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227351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6ABD190-56AD-4C55-BBCA-1554B872117B}" type="datetimeFigureOut">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459995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6ABD190-56AD-4C55-BBCA-1554B872117B}" type="datetimeFigureOut">
              <a:rPr lang="en-US" smtClean="0"/>
              <a:t>10/8/2022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0618443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06ABD190-56AD-4C55-BBCA-1554B872117B}" type="datetimeFigureOut">
              <a:rPr lang="en-US" smtClean="0"/>
              <a:t>10/8/2022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95784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10/8/2022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022718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925671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smtClean="0"/>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10/8/2022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8981211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06ABD190-56AD-4C55-BBCA-1554B872117B}" type="datetimeFigureOut">
              <a:rPr lang="en-US" smtClean="0"/>
              <a:t>10/8/2022</a:t>
            </a:fld>
            <a:endParaRPr lang="en-US"/>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0619957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7171"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95006389-C0F3-41DD-9A82-3CF330933BD3}" type="slidenum">
              <a:rPr lang="en-US" altLang="en-US" smtClean="0">
                <a:latin typeface="Arial" panose="020B0604020202020204" pitchFamily="34" charset="0"/>
              </a:rPr>
              <a:pPr fontAlgn="base">
                <a:spcBef>
                  <a:spcPct val="0"/>
                </a:spcBef>
                <a:spcAft>
                  <a:spcPct val="0"/>
                </a:spcAft>
              </a:pPr>
              <a:t>‹#›</a:t>
            </a:fld>
            <a:endParaRPr lang="en-US" altLang="en-US" smtClean="0">
              <a:latin typeface="Arial" panose="020B0604020202020204" pitchFamily="34" charset="0"/>
            </a:endParaRPr>
          </a:p>
        </p:txBody>
      </p:sp>
    </p:spTree>
    <p:extLst>
      <p:ext uri="{BB962C8B-B14F-4D97-AF65-F5344CB8AC3E}">
        <p14:creationId xmlns:p14="http://schemas.microsoft.com/office/powerpoint/2010/main" val="138389347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40.gif"/><Relationship Id="rId2" Type="http://schemas.openxmlformats.org/officeDocument/2006/relationships/audio" Target="../media/audio3.wav"/><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44.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8" Type="http://schemas.openxmlformats.org/officeDocument/2006/relationships/image" Target="../media/image13.gif"/><Relationship Id="rId13" Type="http://schemas.openxmlformats.org/officeDocument/2006/relationships/image" Target="../media/image17.png"/><Relationship Id="rId18" Type="http://schemas.openxmlformats.org/officeDocument/2006/relationships/slide" Target="slide6.xml"/><Relationship Id="rId26" Type="http://schemas.openxmlformats.org/officeDocument/2006/relationships/image" Target="../media/image27.png"/><Relationship Id="rId3" Type="http://schemas.openxmlformats.org/officeDocument/2006/relationships/slideLayout" Target="../slideLayouts/slideLayout2.xml"/><Relationship Id="rId21" Type="http://schemas.openxmlformats.org/officeDocument/2006/relationships/slide" Target="slide9.xml"/><Relationship Id="rId7" Type="http://schemas.openxmlformats.org/officeDocument/2006/relationships/image" Target="../media/image12.gif"/><Relationship Id="rId12" Type="http://schemas.openxmlformats.org/officeDocument/2006/relationships/slide" Target="slide10.xml"/><Relationship Id="rId17" Type="http://schemas.openxmlformats.org/officeDocument/2006/relationships/image" Target="../media/image21.png"/><Relationship Id="rId25" Type="http://schemas.openxmlformats.org/officeDocument/2006/relationships/image" Target="../media/image26.png"/><Relationship Id="rId33" Type="http://schemas.openxmlformats.org/officeDocument/2006/relationships/image" Target="../media/image31.png"/><Relationship Id="rId2" Type="http://schemas.openxmlformats.org/officeDocument/2006/relationships/audio" Target="../media/media1.wma"/><Relationship Id="rId16" Type="http://schemas.openxmlformats.org/officeDocument/2006/relationships/image" Target="../media/image20.png"/><Relationship Id="rId20" Type="http://schemas.openxmlformats.org/officeDocument/2006/relationships/image" Target="../media/image23.png"/><Relationship Id="rId29" Type="http://schemas.openxmlformats.org/officeDocument/2006/relationships/image" Target="../media/image29.png"/><Relationship Id="rId1" Type="http://schemas.microsoft.com/office/2007/relationships/media" Target="../media/media1.wma"/><Relationship Id="rId6" Type="http://schemas.openxmlformats.org/officeDocument/2006/relationships/image" Target="../media/image11.png"/><Relationship Id="rId11" Type="http://schemas.openxmlformats.org/officeDocument/2006/relationships/image" Target="../media/image16.gif"/><Relationship Id="rId24" Type="http://schemas.openxmlformats.org/officeDocument/2006/relationships/slide" Target="slide8.xml"/><Relationship Id="rId32" Type="http://schemas.openxmlformats.org/officeDocument/2006/relationships/slide" Target="slide5.xml"/><Relationship Id="rId5" Type="http://schemas.openxmlformats.org/officeDocument/2006/relationships/image" Target="../media/image10.png"/><Relationship Id="rId15" Type="http://schemas.openxmlformats.org/officeDocument/2006/relationships/image" Target="../media/image19.png"/><Relationship Id="rId23" Type="http://schemas.openxmlformats.org/officeDocument/2006/relationships/image" Target="../media/image25.png"/><Relationship Id="rId28" Type="http://schemas.openxmlformats.org/officeDocument/2006/relationships/image" Target="../media/image28.png"/><Relationship Id="rId10" Type="http://schemas.openxmlformats.org/officeDocument/2006/relationships/image" Target="../media/image15.png"/><Relationship Id="rId19" Type="http://schemas.openxmlformats.org/officeDocument/2006/relationships/image" Target="../media/image22.png"/><Relationship Id="rId31" Type="http://schemas.openxmlformats.org/officeDocument/2006/relationships/image" Target="../media/image30.png"/><Relationship Id="rId4" Type="http://schemas.openxmlformats.org/officeDocument/2006/relationships/audio" Target="../media/audio1.wav"/><Relationship Id="rId9" Type="http://schemas.openxmlformats.org/officeDocument/2006/relationships/image" Target="../media/image14.gif"/><Relationship Id="rId14" Type="http://schemas.openxmlformats.org/officeDocument/2006/relationships/image" Target="../media/image18.png"/><Relationship Id="rId22" Type="http://schemas.openxmlformats.org/officeDocument/2006/relationships/image" Target="../media/image24.png"/><Relationship Id="rId27" Type="http://schemas.openxmlformats.org/officeDocument/2006/relationships/slide" Target="slide7.xml"/><Relationship Id="rId30" Type="http://schemas.openxmlformats.org/officeDocument/2006/relationships/slide" Target="slide4.xml"/></Relationships>
</file>

<file path=ppt/slides/_rels/slide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2.pn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Pictures\2014-4-3 tranh tuong mam non thhdh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6" name="Rectangle 9"/>
          <p:cNvSpPr>
            <a:spLocks noChangeArrowheads="1"/>
          </p:cNvSpPr>
          <p:nvPr/>
        </p:nvSpPr>
        <p:spPr bwMode="auto">
          <a:xfrm>
            <a:off x="0" y="5234013"/>
            <a:ext cx="11176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4400" b="1" i="1" dirty="0" err="1">
                <a:solidFill>
                  <a:srgbClr val="C00000"/>
                </a:solidFill>
                <a:cs typeface="Times New Roman" panose="02020603050405020304" pitchFamily="18" charset="0"/>
              </a:rPr>
              <a:t>Giáo</a:t>
            </a:r>
            <a:r>
              <a:rPr lang="en-US" altLang="en-US" sz="4400" b="1" i="1" dirty="0">
                <a:solidFill>
                  <a:srgbClr val="C00000"/>
                </a:solidFill>
                <a:cs typeface="Times New Roman" panose="02020603050405020304" pitchFamily="18" charset="0"/>
              </a:rPr>
              <a:t> </a:t>
            </a:r>
            <a:r>
              <a:rPr lang="en-US" altLang="en-US" sz="4400" b="1" i="1" dirty="0" err="1">
                <a:solidFill>
                  <a:srgbClr val="C00000"/>
                </a:solidFill>
                <a:cs typeface="Times New Roman" panose="02020603050405020304" pitchFamily="18" charset="0"/>
              </a:rPr>
              <a:t>viên</a:t>
            </a:r>
            <a:r>
              <a:rPr lang="en-US" altLang="en-US" sz="4400" b="1" i="1" dirty="0">
                <a:solidFill>
                  <a:srgbClr val="C00000"/>
                </a:solidFill>
                <a:cs typeface="Times New Roman" panose="02020603050405020304" pitchFamily="18" charset="0"/>
              </a:rPr>
              <a:t> :</a:t>
            </a:r>
            <a:r>
              <a:rPr lang="en-US" altLang="en-US" sz="4800" b="1" i="1" dirty="0">
                <a:solidFill>
                  <a:srgbClr val="C00000"/>
                </a:solidFill>
                <a:cs typeface="Times New Roman" panose="02020603050405020304" pitchFamily="18" charset="0"/>
              </a:rPr>
              <a:t> </a:t>
            </a:r>
            <a:r>
              <a:rPr lang="vi-VN" altLang="en-US" sz="5400" b="1" i="1" dirty="0" smtClean="0">
                <a:solidFill>
                  <a:srgbClr val="C00000"/>
                </a:solidFill>
                <a:cs typeface="Times New Roman" panose="02020603050405020304" pitchFamily="18" charset="0"/>
              </a:rPr>
              <a:t>Đỗ Thị Minh Hường</a:t>
            </a:r>
            <a:endParaRPr lang="en-US" altLang="en-US" sz="5400" b="1" i="1" dirty="0">
              <a:solidFill>
                <a:srgbClr val="C00000"/>
              </a:solidFill>
              <a:cs typeface="Times New Roman" panose="02020603050405020304" pitchFamily="18" charset="0"/>
            </a:endParaRPr>
          </a:p>
          <a:p>
            <a:pPr eaLnBrk="1" hangingPunct="1"/>
            <a:r>
              <a:rPr lang="en-US" altLang="en-US" sz="4400" b="1" i="1" dirty="0" err="1">
                <a:solidFill>
                  <a:srgbClr val="C00000"/>
                </a:solidFill>
                <a:cs typeface="Times New Roman" panose="02020603050405020304" pitchFamily="18" charset="0"/>
              </a:rPr>
              <a:t>Đơn</a:t>
            </a:r>
            <a:r>
              <a:rPr lang="en-US" altLang="en-US" sz="4400" b="1" i="1" dirty="0">
                <a:solidFill>
                  <a:srgbClr val="C00000"/>
                </a:solidFill>
                <a:cs typeface="Times New Roman" panose="02020603050405020304" pitchFamily="18" charset="0"/>
              </a:rPr>
              <a:t> </a:t>
            </a:r>
            <a:r>
              <a:rPr lang="en-US" altLang="en-US" sz="4400" b="1" i="1" dirty="0" err="1">
                <a:solidFill>
                  <a:srgbClr val="C00000"/>
                </a:solidFill>
                <a:cs typeface="Times New Roman" panose="02020603050405020304" pitchFamily="18" charset="0"/>
              </a:rPr>
              <a:t>vị</a:t>
            </a:r>
            <a:r>
              <a:rPr lang="en-US" altLang="en-US" sz="4400" b="1" i="1" dirty="0">
                <a:solidFill>
                  <a:srgbClr val="C00000"/>
                </a:solidFill>
                <a:cs typeface="Times New Roman" panose="02020603050405020304" pitchFamily="18" charset="0"/>
              </a:rPr>
              <a:t> :THCS </a:t>
            </a:r>
            <a:r>
              <a:rPr lang="en-US" altLang="en-US" sz="4400" b="1" i="1" dirty="0" err="1">
                <a:solidFill>
                  <a:srgbClr val="C00000"/>
                </a:solidFill>
                <a:cs typeface="Times New Roman" panose="02020603050405020304" pitchFamily="18" charset="0"/>
              </a:rPr>
              <a:t>Quang</a:t>
            </a:r>
            <a:r>
              <a:rPr lang="en-US" altLang="en-US" sz="4400" b="1" i="1" dirty="0">
                <a:solidFill>
                  <a:srgbClr val="C00000"/>
                </a:solidFill>
                <a:cs typeface="Times New Roman" panose="02020603050405020304" pitchFamily="18" charset="0"/>
              </a:rPr>
              <a:t> </a:t>
            </a:r>
            <a:r>
              <a:rPr lang="en-US" altLang="en-US" sz="4400" b="1" i="1" dirty="0" err="1">
                <a:solidFill>
                  <a:srgbClr val="C00000"/>
                </a:solidFill>
                <a:cs typeface="Times New Roman" panose="02020603050405020304" pitchFamily="18" charset="0"/>
              </a:rPr>
              <a:t>Trung</a:t>
            </a:r>
            <a:r>
              <a:rPr lang="en-US" altLang="en-US" sz="4400" b="1" i="1" dirty="0">
                <a:solidFill>
                  <a:srgbClr val="C00000"/>
                </a:solidFill>
                <a:cs typeface="Times New Roman" panose="02020603050405020304" pitchFamily="18" charset="0"/>
              </a:rPr>
              <a:t>                 </a:t>
            </a:r>
          </a:p>
        </p:txBody>
      </p:sp>
      <p:pic>
        <p:nvPicPr>
          <p:cNvPr id="1027" name="Picture 3" descr="logo"/>
          <p:cNvPicPr>
            <a:picLocks noChangeAspect="1" noChangeArrowheads="1"/>
          </p:cNvPicPr>
          <p:nvPr/>
        </p:nvPicPr>
        <p:blipFill>
          <a:blip r:embed="rId3" cstate="print"/>
          <a:srcRect/>
          <a:stretch>
            <a:fillRect/>
          </a:stretch>
        </p:blipFill>
        <p:spPr bwMode="auto">
          <a:xfrm>
            <a:off x="8839199" y="-29586"/>
            <a:ext cx="3352801" cy="2645326"/>
          </a:xfrm>
          <a:prstGeom prst="ellipse">
            <a:avLst/>
          </a:prstGeom>
          <a:ln>
            <a:noFill/>
          </a:ln>
          <a:effectLst>
            <a:softEdge rad="112500"/>
          </a:effectLst>
        </p:spPr>
      </p:pic>
      <p:sp>
        <p:nvSpPr>
          <p:cNvPr id="5" name="Rectangle 9"/>
          <p:cNvSpPr>
            <a:spLocks noChangeArrowheads="1"/>
          </p:cNvSpPr>
          <p:nvPr/>
        </p:nvSpPr>
        <p:spPr bwMode="auto">
          <a:xfrm>
            <a:off x="5723" y="1296121"/>
            <a:ext cx="9486005"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vi-VN" altLang="en-US" sz="4400" b="1" i="1" dirty="0" smtClean="0">
                <a:solidFill>
                  <a:schemeClr val="accent1">
                    <a:lumMod val="50000"/>
                  </a:schemeClr>
                </a:solidFill>
                <a:effectLst>
                  <a:outerShdw blurRad="38100" dist="38100" dir="2700000" algn="tl">
                    <a:srgbClr val="000000">
                      <a:alpha val="43137"/>
                    </a:srgbClr>
                  </a:outerShdw>
                </a:effectLst>
                <a:cs typeface="Times New Roman" panose="02020603050405020304" pitchFamily="18" charset="0"/>
              </a:rPr>
              <a:t>HỘI THI GIÁO VIÊN DẠY GIỎI</a:t>
            </a:r>
          </a:p>
          <a:p>
            <a:pPr algn="ctr" eaLnBrk="1" hangingPunct="1"/>
            <a:r>
              <a:rPr lang="vi-VN" altLang="en-US" sz="4400" b="1" i="1" dirty="0" smtClean="0">
                <a:solidFill>
                  <a:schemeClr val="accent1">
                    <a:lumMod val="50000"/>
                  </a:schemeClr>
                </a:solidFill>
                <a:effectLst>
                  <a:outerShdw blurRad="38100" dist="38100" dir="2700000" algn="tl">
                    <a:srgbClr val="000000">
                      <a:alpha val="43137"/>
                    </a:srgbClr>
                  </a:outerShdw>
                </a:effectLst>
                <a:cs typeface="Times New Roman" panose="02020603050405020304" pitchFamily="18" charset="0"/>
              </a:rPr>
              <a:t>Năm học 2022 - 2023</a:t>
            </a:r>
            <a:endParaRPr lang="en-US" altLang="en-US" sz="4400" b="1" i="1" dirty="0">
              <a:solidFill>
                <a:schemeClr val="accent1">
                  <a:lumMod val="50000"/>
                </a:schemeClr>
              </a:solidFill>
              <a:effectLst>
                <a:outerShdw blurRad="38100" dist="38100" dir="2700000" algn="tl">
                  <a:srgbClr val="000000">
                    <a:alpha val="43137"/>
                  </a:srgbClr>
                </a:outerShdw>
              </a:effectLst>
              <a:cs typeface="Times New Roman" panose="02020603050405020304" pitchFamily="18" charset="0"/>
            </a:endParaRPr>
          </a:p>
        </p:txBody>
      </p:sp>
    </p:spTree>
    <p:extLst>
      <p:ext uri="{BB962C8B-B14F-4D97-AF65-F5344CB8AC3E}">
        <p14:creationId xmlns:p14="http://schemas.microsoft.com/office/powerpoint/2010/main" val="74028166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t>
            </a:r>
            <a:endParaRPr lang="en-US" dirty="0">
              <a:solidFill>
                <a:prstClr val="white"/>
              </a:solidFill>
            </a:endParaRPr>
          </a:p>
        </p:txBody>
      </p:sp>
      <p:sp>
        <p:nvSpPr>
          <p:cNvPr id="6" name="Rectangle 5"/>
          <p:cNvSpPr/>
          <p:nvPr/>
        </p:nvSpPr>
        <p:spPr>
          <a:xfrm>
            <a:off x="491695" y="512393"/>
            <a:ext cx="11252630" cy="1938992"/>
          </a:xfrm>
          <a:prstGeom prst="rect">
            <a:avLst/>
          </a:prstGeom>
        </p:spPr>
        <p:txBody>
          <a:bodyPr wrap="square">
            <a:spAutoFit/>
          </a:bodyPr>
          <a:lstStyle/>
          <a:p>
            <a:pPr algn="just">
              <a:defRPr/>
            </a:pPr>
            <a:r>
              <a:rPr lang="en-US" sz="4000" b="1" dirty="0" err="1" smtClean="0">
                <a:solidFill>
                  <a:srgbClr val="002060"/>
                </a:solidFill>
                <a:latin typeface="Times New Roman" pitchFamily="18" charset="0"/>
                <a:cs typeface="Times New Roman" pitchFamily="18" charset="0"/>
              </a:rPr>
              <a:t>Câu</a:t>
            </a:r>
            <a:r>
              <a:rPr lang="en-US" sz="4000" b="1" dirty="0" smtClean="0">
                <a:solidFill>
                  <a:srgbClr val="002060"/>
                </a:solidFill>
                <a:latin typeface="Times New Roman" pitchFamily="18" charset="0"/>
                <a:cs typeface="Times New Roman" pitchFamily="18" charset="0"/>
              </a:rPr>
              <a:t> 4: </a:t>
            </a:r>
            <a:r>
              <a:rPr lang="vi-VN" sz="4000" b="1" dirty="0" smtClean="0">
                <a:solidFill>
                  <a:prstClr val="black"/>
                </a:solidFill>
                <a:latin typeface="Times New Roman" pitchFamily="18" charset="0"/>
                <a:cs typeface="Times New Roman" pitchFamily="18" charset="0"/>
              </a:rPr>
              <a:t>Kết quả tìm hiểu về sở thích đối với bộ môn bóng đá của các bạn học sinh lớp 7C được cho bởi bảng thống kê sau:</a:t>
            </a:r>
          </a:p>
        </p:txBody>
      </p:sp>
      <p:graphicFrame>
        <p:nvGraphicFramePr>
          <p:cNvPr id="4" name="Table 3"/>
          <p:cNvGraphicFramePr>
            <a:graphicFrameLocks noGrp="1"/>
          </p:cNvGraphicFramePr>
          <p:nvPr>
            <p:extLst>
              <p:ext uri="{D42A27DB-BD31-4B8C-83A1-F6EECF244321}">
                <p14:modId xmlns:p14="http://schemas.microsoft.com/office/powerpoint/2010/main" val="933544875"/>
              </p:ext>
            </p:extLst>
          </p:nvPr>
        </p:nvGraphicFramePr>
        <p:xfrm>
          <a:off x="814387" y="2662776"/>
          <a:ext cx="10644191" cy="1828800"/>
        </p:xfrm>
        <a:graphic>
          <a:graphicData uri="http://schemas.openxmlformats.org/drawingml/2006/table">
            <a:tbl>
              <a:tblPr firstRow="1" bandRow="1">
                <a:tableStyleId>{5C22544A-7EE6-4342-B048-85BDC9FD1C3A}</a:tableStyleId>
              </a:tblPr>
              <a:tblGrid>
                <a:gridCol w="2343151"/>
                <a:gridCol w="1703236"/>
                <a:gridCol w="2297265"/>
                <a:gridCol w="2043114"/>
                <a:gridCol w="2257425"/>
              </a:tblGrid>
              <a:tr h="370840">
                <a:tc>
                  <a:txBody>
                    <a:bodyPr/>
                    <a:lstStyle/>
                    <a:p>
                      <a:pPr algn="ctr"/>
                      <a:r>
                        <a:rPr lang="vi-VN" sz="3600" dirty="0" smtClean="0">
                          <a:latin typeface="Times New Roman" panose="02020603050405020304" pitchFamily="18" charset="0"/>
                          <a:cs typeface="Times New Roman" panose="02020603050405020304" pitchFamily="18" charset="0"/>
                        </a:rPr>
                        <a:t>Sở thích</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Không</a:t>
                      </a:r>
                      <a:r>
                        <a:rPr lang="vi-VN" sz="3600" baseline="0" dirty="0" smtClean="0">
                          <a:latin typeface="Times New Roman" panose="02020603050405020304" pitchFamily="18" charset="0"/>
                          <a:cs typeface="Times New Roman" panose="02020603050405020304" pitchFamily="18" charset="0"/>
                        </a:rPr>
                        <a:t> thích</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Không</a:t>
                      </a:r>
                      <a:r>
                        <a:rPr lang="vi-VN" sz="3600" baseline="0" dirty="0" smtClean="0">
                          <a:latin typeface="Times New Roman" panose="02020603050405020304" pitchFamily="18" charset="0"/>
                          <a:cs typeface="Times New Roman" panose="02020603050405020304" pitchFamily="18" charset="0"/>
                        </a:rPr>
                        <a:t> quan tâm</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Thích</a:t>
                      </a:r>
                      <a:r>
                        <a:rPr lang="vi-VN" sz="3600" baseline="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Rất thích</a:t>
                      </a:r>
                      <a:endParaRPr lang="en-US" sz="3600" dirty="0">
                        <a:latin typeface="Times New Roman" panose="02020603050405020304" pitchFamily="18" charset="0"/>
                        <a:cs typeface="Times New Roman" panose="02020603050405020304" pitchFamily="18" charset="0"/>
                      </a:endParaRPr>
                    </a:p>
                  </a:txBody>
                  <a:tcPr/>
                </a:tc>
              </a:tr>
              <a:tr h="370840">
                <a:tc>
                  <a:txBody>
                    <a:bodyPr/>
                    <a:lstStyle/>
                    <a:p>
                      <a:pPr algn="ctr"/>
                      <a:r>
                        <a:rPr lang="vi-VN" sz="3600" dirty="0" smtClean="0">
                          <a:latin typeface="Times New Roman" panose="02020603050405020304" pitchFamily="18" charset="0"/>
                          <a:cs typeface="Times New Roman" panose="02020603050405020304" pitchFamily="18" charset="0"/>
                        </a:rPr>
                        <a:t>Số</a:t>
                      </a:r>
                      <a:r>
                        <a:rPr lang="vi-VN" sz="3600" baseline="0" dirty="0" smtClean="0">
                          <a:latin typeface="Times New Roman" panose="02020603050405020304" pitchFamily="18" charset="0"/>
                          <a:cs typeface="Times New Roman" panose="02020603050405020304" pitchFamily="18" charset="0"/>
                        </a:rPr>
                        <a:t> bạn nữ</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7</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4</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6</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5</a:t>
                      </a:r>
                      <a:endParaRPr lang="en-US" sz="3600" dirty="0">
                        <a:latin typeface="Times New Roman" panose="02020603050405020304" pitchFamily="18" charset="0"/>
                        <a:cs typeface="Times New Roman" panose="02020603050405020304" pitchFamily="18" charset="0"/>
                      </a:endParaRPr>
                    </a:p>
                  </a:txBody>
                  <a:tcPr/>
                </a:tc>
              </a:tr>
            </a:tbl>
          </a:graphicData>
        </a:graphic>
      </p:graphicFrame>
    </p:spTree>
    <p:extLst>
      <p:ext uri="{BB962C8B-B14F-4D97-AF65-F5344CB8AC3E}">
        <p14:creationId xmlns:p14="http://schemas.microsoft.com/office/powerpoint/2010/main" val="105649119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5172076" cy="6678751"/>
          </a:xfrm>
          <a:prstGeom prst="rect">
            <a:avLst/>
          </a:prstGeom>
          <a:noFill/>
        </p:spPr>
        <p:txBody>
          <a:bodyPr wrap="square">
            <a:spAutoFit/>
          </a:bodyPr>
          <a:lstStyle/>
          <a:p>
            <a:pPr algn="just">
              <a:defRPr/>
            </a:pPr>
            <a:r>
              <a:rPr lang="vi-VN" sz="3200" b="1" dirty="0" smtClean="0">
                <a:solidFill>
                  <a:srgbClr val="C00000"/>
                </a:solidFill>
                <a:latin typeface="Times New Roman" pitchFamily="18" charset="0"/>
                <a:cs typeface="Times New Roman" pitchFamily="18" charset="0"/>
              </a:rPr>
              <a:t>HĐ4: </a:t>
            </a:r>
            <a:r>
              <a:rPr lang="vi-VN" sz="3200" b="1" dirty="0" smtClean="0">
                <a:solidFill>
                  <a:prstClr val="black"/>
                </a:solidFill>
                <a:latin typeface="Times New Roman" pitchFamily="18" charset="0"/>
                <a:cs typeface="Times New Roman" pitchFamily="18" charset="0"/>
              </a:rPr>
              <a:t>Vuông và Tròn muốn tìm hiểu về mức độ thường xuyên lên thư viện trường của các bạn học sinh trong trường nên đã lập phiếu hỏi để tiến hành điều tra khảo sát.</a:t>
            </a:r>
          </a:p>
          <a:p>
            <a:pPr algn="just">
              <a:defRPr/>
            </a:pPr>
            <a:r>
              <a:rPr lang="vi-VN" sz="3200" b="1" dirty="0" smtClean="0">
                <a:solidFill>
                  <a:prstClr val="black"/>
                </a:solidFill>
                <a:latin typeface="Times New Roman" pitchFamily="18" charset="0"/>
                <a:cs typeface="Times New Roman" pitchFamily="18" charset="0"/>
              </a:rPr>
              <a:t>Em hãy thảo luận nhóm bàn cho biết dữ liệu thu được trong mỗi cách của Vuông và Tròn có đại diện cho toàn bộ học sinh trong trường không? </a:t>
            </a:r>
          </a:p>
          <a:p>
            <a:pPr algn="just">
              <a:defRPr/>
            </a:pPr>
            <a:endParaRPr lang="en-US" sz="1200" b="1" dirty="0" smtClean="0">
              <a:solidFill>
                <a:srgbClr val="FF0000"/>
              </a:solidFill>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33975" y="4522"/>
            <a:ext cx="7058025" cy="68534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3824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loud 4"/>
          <p:cNvSpPr/>
          <p:nvPr/>
        </p:nvSpPr>
        <p:spPr>
          <a:xfrm>
            <a:off x="800099" y="1014411"/>
            <a:ext cx="10987088" cy="4243387"/>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p:cNvSpPr txBox="1"/>
          <p:nvPr/>
        </p:nvSpPr>
        <p:spPr>
          <a:xfrm>
            <a:off x="1943099" y="1700215"/>
            <a:ext cx="9001125" cy="2554545"/>
          </a:xfrm>
          <a:prstGeom prst="rect">
            <a:avLst/>
          </a:prstGeom>
          <a:noFill/>
        </p:spPr>
        <p:txBody>
          <a:bodyPr wrap="square" rtlCol="0">
            <a:spAutoFit/>
          </a:bodyPr>
          <a:lstStyle/>
          <a:p>
            <a:r>
              <a:rPr lang="vi-VN" sz="4000" dirty="0" smtClean="0">
                <a:solidFill>
                  <a:srgbClr val="FFFF00"/>
                </a:solidFill>
                <a:latin typeface="Times New Roman" panose="02020603050405020304" pitchFamily="18" charset="0"/>
                <a:cs typeface="Times New Roman" panose="02020603050405020304" pitchFamily="18" charset="0"/>
              </a:rPr>
              <a:t>Nhận xét:</a:t>
            </a:r>
          </a:p>
          <a:p>
            <a:r>
              <a:rPr lang="vi-VN" sz="4000" dirty="0" smtClean="0">
                <a:solidFill>
                  <a:srgbClr val="FFFF00"/>
                </a:solidFill>
                <a:latin typeface="Times New Roman" panose="02020603050405020304" pitchFamily="18" charset="0"/>
                <a:cs typeface="Times New Roman" panose="02020603050405020304" pitchFamily="18" charset="0"/>
              </a:rPr>
              <a:t>Để có thể đưa ra kết luận hợp lí, dữ liệu thu được phải đảm bảo tính đại diện cho toàn bộ đối tượng đang được quan tâm. </a:t>
            </a:r>
            <a:endParaRPr lang="en-US" sz="4000"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669215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6986528"/>
          </a:xfrm>
          <a:prstGeom prst="rect">
            <a:avLst/>
          </a:prstGeom>
          <a:noFill/>
        </p:spPr>
        <p:txBody>
          <a:bodyPr wrap="square">
            <a:spAutoFit/>
          </a:bodyPr>
          <a:lstStyle/>
          <a:p>
            <a:pPr algn="just">
              <a:defRPr/>
            </a:pPr>
            <a:r>
              <a:rPr lang="vi-VN" sz="3200" b="1" dirty="0" smtClean="0">
                <a:solidFill>
                  <a:srgbClr val="6A1997"/>
                </a:solidFill>
                <a:latin typeface="Times New Roman" pitchFamily="18" charset="0"/>
                <a:cs typeface="Times New Roman" pitchFamily="18" charset="0"/>
              </a:rPr>
              <a:t>Ví dụ 2: </a:t>
            </a:r>
            <a:r>
              <a:rPr lang="vi-VN" sz="3200" dirty="0" smtClean="0">
                <a:latin typeface="Times New Roman" pitchFamily="18" charset="0"/>
                <a:cs typeface="Times New Roman" pitchFamily="18" charset="0"/>
              </a:rPr>
              <a:t>Một hãng hàng không muốn khảo sát ý kiến của các khách hàng trên một chuyến bay để đánh giá mức độ hài lòng về chất lượng phục vụ trên chuyến bay đó.</a:t>
            </a:r>
          </a:p>
          <a:p>
            <a:pPr marL="514350" indent="-514350" algn="just">
              <a:buAutoNum type="alphaLcParenR"/>
              <a:defRPr/>
            </a:pPr>
            <a:r>
              <a:rPr lang="vi-VN" sz="3200" dirty="0" smtClean="0">
                <a:latin typeface="Times New Roman" pitchFamily="18" charset="0"/>
                <a:cs typeface="Times New Roman" pitchFamily="18" charset="0"/>
              </a:rPr>
              <a:t>Em hãy cho biết đối tượng mà hãng hàng không này cần lấy ý kiến?</a:t>
            </a:r>
          </a:p>
          <a:p>
            <a:pPr marL="514350" indent="-514350" algn="just">
              <a:buAutoNum type="alphaLcParenR"/>
              <a:defRPr/>
            </a:pPr>
            <a:r>
              <a:rPr lang="vi-VN" sz="3200" dirty="0" smtClean="0">
                <a:latin typeface="Times New Roman" pitchFamily="18" charset="0"/>
                <a:cs typeface="Times New Roman" pitchFamily="18" charset="0"/>
              </a:rPr>
              <a:t>Trong hai cách khảo sát sau, cách nào hợp lí hơn?</a:t>
            </a:r>
          </a:p>
          <a:p>
            <a:pPr algn="just">
              <a:defRPr/>
            </a:pPr>
            <a:r>
              <a:rPr lang="vi-VN" sz="3200" dirty="0" smtClean="0">
                <a:latin typeface="Times New Roman" pitchFamily="18" charset="0"/>
                <a:cs typeface="Times New Roman" pitchFamily="18" charset="0"/>
              </a:rPr>
              <a:t>Cách 1: Lấy ý kiến của 20 khách hàng ở khoang hạng thương gia.</a:t>
            </a:r>
          </a:p>
          <a:p>
            <a:pPr algn="just">
              <a:defRPr/>
            </a:pPr>
            <a:r>
              <a:rPr lang="vi-VN" sz="3200" dirty="0" smtClean="0">
                <a:latin typeface="Times New Roman" pitchFamily="18" charset="0"/>
                <a:cs typeface="Times New Roman" pitchFamily="18" charset="0"/>
              </a:rPr>
              <a:t>Cách 2: Đánh số ngẫu nhiên 100 khách hàng trên chuyến bay và xin ý kiến những khách hàng số 5; 10; 15; 20; ... ; 100</a:t>
            </a:r>
          </a:p>
          <a:p>
            <a:pPr algn="just">
              <a:defRPr/>
            </a:pPr>
            <a:r>
              <a:rPr lang="vi-VN" sz="3200" b="1" dirty="0" smtClean="0">
                <a:solidFill>
                  <a:srgbClr val="6A1997"/>
                </a:solidFill>
                <a:latin typeface="Times New Roman" pitchFamily="18" charset="0"/>
                <a:cs typeface="Times New Roman" pitchFamily="18" charset="0"/>
              </a:rPr>
              <a:t>Giải:</a:t>
            </a:r>
          </a:p>
          <a:p>
            <a:pPr marL="514350" indent="-514350" algn="just">
              <a:buAutoNum type="alphaLcParenR"/>
              <a:defRPr/>
            </a:pPr>
            <a:r>
              <a:rPr lang="vi-VN" sz="3200" dirty="0" smtClean="0">
                <a:latin typeface="Times New Roman" pitchFamily="18" charset="0"/>
                <a:cs typeface="Times New Roman" pitchFamily="18" charset="0"/>
              </a:rPr>
              <a:t>Hãng hàng không cần lấy ý kiến của tất cả các hành khách đi trên chuyến bay.</a:t>
            </a:r>
          </a:p>
          <a:p>
            <a:pPr marL="514350" indent="-514350" algn="just">
              <a:buAutoNum type="alphaLcParenR"/>
              <a:defRPr/>
            </a:pPr>
            <a:r>
              <a:rPr lang="vi-VN" sz="3200" dirty="0" smtClean="0">
                <a:latin typeface="Times New Roman" pitchFamily="18" charset="0"/>
                <a:cs typeface="Times New Roman" pitchFamily="18" charset="0"/>
              </a:rPr>
              <a:t>Theo cách 1, hành khách hạng phổ thông không đươc tham gia khảo sát nên dữ liệu thu đượ không đảm bảo tính đại diện, Khảo sát theo cách 2 hợp lí hơn</a:t>
            </a:r>
            <a:endParaRPr lang="vi-VN" sz="3200" dirty="0">
              <a:latin typeface="Times New Roman" pitchFamily="18" charset="0"/>
              <a:cs typeface="Times New Roman" pitchFamily="18" charset="0"/>
            </a:endParaRPr>
          </a:p>
        </p:txBody>
      </p:sp>
    </p:spTree>
    <p:extLst>
      <p:ext uri="{BB962C8B-B14F-4D97-AF65-F5344CB8AC3E}">
        <p14:creationId xmlns:p14="http://schemas.microsoft.com/office/powerpoint/2010/main" val="12301861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8" name="Picture 10" descr="Digit 180"/>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486141" y="3517900"/>
            <a:ext cx="2743200" cy="113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10"/>
          <p:cNvSpPr/>
          <p:nvPr/>
        </p:nvSpPr>
        <p:spPr>
          <a:xfrm>
            <a:off x="0" y="373190"/>
            <a:ext cx="12192000" cy="2554545"/>
          </a:xfrm>
          <a:prstGeom prst="rect">
            <a:avLst/>
          </a:prstGeom>
          <a:noFill/>
        </p:spPr>
        <p:txBody>
          <a:bodyPr wrap="square">
            <a:spAutoFit/>
          </a:bodyPr>
          <a:lstStyle/>
          <a:p>
            <a:pPr algn="ctr">
              <a:defRPr/>
            </a:pPr>
            <a:r>
              <a:rPr lang="vi-VN" sz="4000" b="1" dirty="0" smtClean="0">
                <a:solidFill>
                  <a:srgbClr val="002060"/>
                </a:solidFill>
                <a:latin typeface="Times New Roman" pitchFamily="18" charset="0"/>
                <a:cs typeface="Times New Roman" pitchFamily="18" charset="0"/>
              </a:rPr>
              <a:t>Hoạt động nhóm đôi làm phiếu học tập:</a:t>
            </a:r>
          </a:p>
          <a:p>
            <a:pPr algn="ctr">
              <a:defRPr/>
            </a:pPr>
            <a:r>
              <a:rPr lang="vi-VN" sz="4000" b="1" dirty="0" smtClean="0">
                <a:solidFill>
                  <a:srgbClr val="002060"/>
                </a:solidFill>
                <a:latin typeface="Times New Roman" pitchFamily="18" charset="0"/>
                <a:cs typeface="Times New Roman" pitchFamily="18" charset="0"/>
              </a:rPr>
              <a:t>Nhóm lẻ làm bài tập 1</a:t>
            </a:r>
          </a:p>
          <a:p>
            <a:pPr algn="ctr">
              <a:defRPr/>
            </a:pPr>
            <a:r>
              <a:rPr lang="vi-VN" sz="4000" b="1" dirty="0" smtClean="0">
                <a:solidFill>
                  <a:srgbClr val="002060"/>
                </a:solidFill>
                <a:latin typeface="Times New Roman" pitchFamily="18" charset="0"/>
                <a:cs typeface="Times New Roman" pitchFamily="18" charset="0"/>
              </a:rPr>
              <a:t>Nhóm chẵn làm bài tập 2</a:t>
            </a:r>
          </a:p>
          <a:p>
            <a:pPr algn="ctr">
              <a:defRPr/>
            </a:pPr>
            <a:r>
              <a:rPr lang="vi-VN" sz="4000" b="1" i="1" dirty="0" smtClean="0">
                <a:solidFill>
                  <a:srgbClr val="002060"/>
                </a:solidFill>
                <a:latin typeface="Times New Roman" pitchFamily="18" charset="0"/>
                <a:cs typeface="Times New Roman" pitchFamily="18" charset="0"/>
              </a:rPr>
              <a:t>(Thời gian làm bài 3 phút)</a:t>
            </a:r>
            <a:endParaRPr lang="vi-VN" sz="4000" b="1" i="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945328666"/>
      </p:ext>
    </p:extLst>
  </p:cSld>
  <p:clrMapOvr>
    <a:masterClrMapping/>
  </p:clrMapOvr>
  <p:transition spd="med" advClick="0">
    <p:circl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xit" presetSubtype="0" fill="hold" nodeType="withEffect">
                                  <p:stCondLst>
                                    <p:cond delay="183000"/>
                                  </p:stCondLst>
                                  <p:iterate type="lt">
                                    <p:tmPct val="5000"/>
                                  </p:iterate>
                                  <p:childTnLst>
                                    <p:anim calcmode="lin" valueType="num">
                                      <p:cBhvr>
                                        <p:cTn id="6" dur="1000"/>
                                        <p:tgtEl>
                                          <p:spTgt spid="22538"/>
                                        </p:tgtEl>
                                        <p:attrNameLst>
                                          <p:attrName>ppt_w</p:attrName>
                                        </p:attrNameLst>
                                      </p:cBhvr>
                                      <p:tavLst>
                                        <p:tav tm="0">
                                          <p:val>
                                            <p:strVal val="ppt_w"/>
                                          </p:val>
                                        </p:tav>
                                        <p:tav tm="100000">
                                          <p:val>
                                            <p:fltVal val="0"/>
                                          </p:val>
                                        </p:tav>
                                      </p:tavLst>
                                    </p:anim>
                                    <p:anim calcmode="lin" valueType="num">
                                      <p:cBhvr>
                                        <p:cTn id="7" dur="1000"/>
                                        <p:tgtEl>
                                          <p:spTgt spid="22538"/>
                                        </p:tgtEl>
                                        <p:attrNameLst>
                                          <p:attrName>ppt_h</p:attrName>
                                        </p:attrNameLst>
                                      </p:cBhvr>
                                      <p:tavLst>
                                        <p:tav tm="0">
                                          <p:val>
                                            <p:strVal val="ppt_h"/>
                                          </p:val>
                                        </p:tav>
                                        <p:tav tm="100000">
                                          <p:val>
                                            <p:fltVal val="0"/>
                                          </p:val>
                                        </p:tav>
                                      </p:tavLst>
                                    </p:anim>
                                    <p:anim calcmode="lin" valueType="num">
                                      <p:cBhvr>
                                        <p:cTn id="8" dur="1000"/>
                                        <p:tgtEl>
                                          <p:spTgt spid="22538"/>
                                        </p:tgtEl>
                                        <p:attrNameLst>
                                          <p:attrName>style.rotation</p:attrName>
                                        </p:attrNameLst>
                                      </p:cBhvr>
                                      <p:tavLst>
                                        <p:tav tm="0">
                                          <p:val>
                                            <p:fltVal val="0"/>
                                          </p:val>
                                        </p:tav>
                                        <p:tav tm="100000">
                                          <p:val>
                                            <p:fltVal val="90"/>
                                          </p:val>
                                        </p:tav>
                                      </p:tavLst>
                                    </p:anim>
                                    <p:animEffect transition="out" filter="fade">
                                      <p:cBhvr>
                                        <p:cTn id="9" dur="1000"/>
                                        <p:tgtEl>
                                          <p:spTgt spid="22538"/>
                                        </p:tgtEl>
                                      </p:cBhvr>
                                    </p:animEffect>
                                    <p:set>
                                      <p:cBhvr>
                                        <p:cTn id="10" dur="1" fill="hold">
                                          <p:stCondLst>
                                            <p:cond delay="999"/>
                                          </p:stCondLst>
                                        </p:cTn>
                                        <p:tgtEl>
                                          <p:spTgt spid="2253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2" name="RINGI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494085"/>
          </a:xfrm>
          <a:prstGeom prst="rect">
            <a:avLst/>
          </a:prstGeom>
          <a:noFill/>
        </p:spPr>
        <p:txBody>
          <a:bodyPr wrap="square">
            <a:spAutoFit/>
          </a:bodyPr>
          <a:lstStyle/>
          <a:p>
            <a:pPr algn="just">
              <a:defRPr/>
            </a:pPr>
            <a:r>
              <a:rPr lang="vi-VN" sz="3200" b="1" dirty="0" smtClean="0">
                <a:solidFill>
                  <a:srgbClr val="FF0000"/>
                </a:solidFill>
                <a:latin typeface="Times New Roman" pitchFamily="18" charset="0"/>
                <a:cs typeface="Times New Roman" pitchFamily="18" charset="0"/>
              </a:rPr>
              <a:t>Đáp án – Biểu điểm</a:t>
            </a:r>
          </a:p>
          <a:p>
            <a:pPr algn="just">
              <a:defRPr/>
            </a:pPr>
            <a:r>
              <a:rPr lang="vi-VN" sz="3200" b="1" u="sng" dirty="0" smtClean="0">
                <a:solidFill>
                  <a:srgbClr val="002060"/>
                </a:solidFill>
                <a:latin typeface="Times New Roman" pitchFamily="18" charset="0"/>
                <a:cs typeface="Times New Roman" pitchFamily="18" charset="0"/>
              </a:rPr>
              <a:t>Bài tập 1: </a:t>
            </a:r>
          </a:p>
          <a:p>
            <a:pPr marL="514350" indent="-514350" algn="just">
              <a:buAutoNum type="alphaLcParenR"/>
              <a:defRPr/>
            </a:pPr>
            <a:r>
              <a:rPr lang="vi-VN" sz="3200" b="1" dirty="0" smtClean="0">
                <a:latin typeface="Times New Roman" pitchFamily="18" charset="0"/>
                <a:cs typeface="Times New Roman" pitchFamily="18" charset="0"/>
              </a:rPr>
              <a:t>Đối tượng nhóm khảo sát cần lấy ý kiến là tất cả học sinh khối 7 </a:t>
            </a:r>
            <a:r>
              <a:rPr lang="vi-VN" sz="3200" b="1" dirty="0" smtClean="0">
                <a:solidFill>
                  <a:srgbClr val="FF0000"/>
                </a:solidFill>
                <a:latin typeface="Times New Roman" pitchFamily="18" charset="0"/>
                <a:cs typeface="Times New Roman" pitchFamily="18" charset="0"/>
              </a:rPr>
              <a:t>(4 điểm)</a:t>
            </a:r>
          </a:p>
          <a:p>
            <a:pPr marL="514350" indent="-514350" algn="just">
              <a:buAutoNum type="alphaLcParenR"/>
              <a:defRPr/>
            </a:pPr>
            <a:r>
              <a:rPr lang="vi-VN" sz="3200" b="1" dirty="0" smtClean="0">
                <a:latin typeface="Times New Roman" pitchFamily="18" charset="0"/>
                <a:cs typeface="Times New Roman" pitchFamily="18" charset="0"/>
              </a:rPr>
              <a:t>Cách 3 hợp lí hơn </a:t>
            </a:r>
            <a:r>
              <a:rPr lang="vi-VN" sz="3200" b="1" dirty="0" smtClean="0">
                <a:solidFill>
                  <a:srgbClr val="FF0000"/>
                </a:solidFill>
                <a:latin typeface="Times New Roman" pitchFamily="18" charset="0"/>
                <a:cs typeface="Times New Roman" pitchFamily="18" charset="0"/>
              </a:rPr>
              <a:t>(3 điểm)</a:t>
            </a:r>
          </a:p>
          <a:p>
            <a:pPr algn="just">
              <a:defRPr/>
            </a:pPr>
            <a:r>
              <a:rPr lang="vi-VN" sz="3200" b="1" dirty="0">
                <a:latin typeface="Times New Roman" pitchFamily="18" charset="0"/>
                <a:cs typeface="Times New Roman" pitchFamily="18" charset="0"/>
              </a:rPr>
              <a:t> </a:t>
            </a:r>
            <a:r>
              <a:rPr lang="vi-VN" sz="3200" b="1" dirty="0" smtClean="0">
                <a:latin typeface="Times New Roman" pitchFamily="18" charset="0"/>
                <a:cs typeface="Times New Roman" pitchFamily="18" charset="0"/>
              </a:rPr>
              <a:t>    Vì cách 1 và cách 2, dữ liệu thu được chưa đảm bảo được tính đại diện </a:t>
            </a:r>
            <a:r>
              <a:rPr lang="vi-VN" sz="3200" b="1" dirty="0" smtClean="0">
                <a:solidFill>
                  <a:srgbClr val="FF0000"/>
                </a:solidFill>
                <a:latin typeface="Times New Roman" pitchFamily="18" charset="0"/>
                <a:cs typeface="Times New Roman" pitchFamily="18" charset="0"/>
              </a:rPr>
              <a:t>(3 điểm)</a:t>
            </a:r>
          </a:p>
          <a:p>
            <a:pPr algn="just">
              <a:defRPr/>
            </a:pPr>
            <a:r>
              <a:rPr lang="vi-VN" sz="3200" b="1" u="sng" dirty="0" smtClean="0">
                <a:solidFill>
                  <a:srgbClr val="002060"/>
                </a:solidFill>
                <a:latin typeface="Times New Roman" pitchFamily="18" charset="0"/>
                <a:cs typeface="Times New Roman" pitchFamily="18" charset="0"/>
              </a:rPr>
              <a:t>Bài tập 2: </a:t>
            </a:r>
          </a:p>
          <a:p>
            <a:pPr marL="514350" indent="-514350" algn="just">
              <a:buAutoNum type="alphaLcParenR"/>
              <a:defRPr/>
            </a:pPr>
            <a:r>
              <a:rPr lang="vi-VN" sz="3200" b="1" dirty="0" smtClean="0">
                <a:latin typeface="Times New Roman" pitchFamily="18" charset="0"/>
                <a:cs typeface="Times New Roman" pitchFamily="18" charset="0"/>
              </a:rPr>
              <a:t>Cách khảo sát của cửa hàng không hợp lí </a:t>
            </a:r>
            <a:r>
              <a:rPr lang="vi-VN" sz="3200" b="1" dirty="0" smtClean="0">
                <a:solidFill>
                  <a:srgbClr val="FF0000"/>
                </a:solidFill>
                <a:latin typeface="Times New Roman" pitchFamily="18" charset="0"/>
                <a:cs typeface="Times New Roman" pitchFamily="18" charset="0"/>
              </a:rPr>
              <a:t>(3 điểm)</a:t>
            </a:r>
          </a:p>
          <a:p>
            <a:pPr marL="514350" indent="-514350" algn="just">
              <a:buAutoNum type="alphaLcParenR"/>
              <a:defRPr/>
            </a:pPr>
            <a:r>
              <a:rPr lang="vi-VN" sz="3200" b="1" dirty="0" smtClean="0">
                <a:latin typeface="Times New Roman" pitchFamily="18" charset="0"/>
                <a:cs typeface="Times New Roman" pitchFamily="18" charset="0"/>
              </a:rPr>
              <a:t>Đối tượng mà cửa hàng cần lấy ý kiến là tất cả các khách hàng tối thứ 7 </a:t>
            </a:r>
            <a:r>
              <a:rPr lang="vi-VN" sz="3200" b="1" dirty="0" smtClean="0">
                <a:solidFill>
                  <a:srgbClr val="FF0000"/>
                </a:solidFill>
                <a:latin typeface="Times New Roman" pitchFamily="18" charset="0"/>
                <a:cs typeface="Times New Roman" pitchFamily="18" charset="0"/>
              </a:rPr>
              <a:t>(4 điểm)</a:t>
            </a:r>
          </a:p>
          <a:p>
            <a:pPr marL="514350" indent="-514350" algn="just">
              <a:buAutoNum type="alphaLcParenR"/>
              <a:defRPr/>
            </a:pPr>
            <a:r>
              <a:rPr lang="vi-VN" sz="3200" b="1" dirty="0" smtClean="0">
                <a:latin typeface="Times New Roman" pitchFamily="18" charset="0"/>
                <a:cs typeface="Times New Roman" pitchFamily="18" charset="0"/>
              </a:rPr>
              <a:t>Kết luận cửa hàng đưa ra không hợp lí vì dữ liệu thu được không đảm bảo tính đại diện </a:t>
            </a:r>
            <a:r>
              <a:rPr lang="vi-VN" sz="3200" b="1" dirty="0" smtClean="0">
                <a:solidFill>
                  <a:srgbClr val="FF0000"/>
                </a:solidFill>
                <a:latin typeface="Times New Roman" pitchFamily="18" charset="0"/>
                <a:cs typeface="Times New Roman" pitchFamily="18" charset="0"/>
              </a:rPr>
              <a:t>(3 điểm)</a:t>
            </a:r>
            <a:endParaRPr lang="vi-VN"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3716403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12192000" cy="3539430"/>
          </a:xfrm>
          <a:prstGeom prst="rect">
            <a:avLst/>
          </a:prstGeom>
          <a:noFill/>
        </p:spPr>
        <p:txBody>
          <a:bodyPr wrap="square">
            <a:spAutoFit/>
          </a:bodyPr>
          <a:lstStyle/>
          <a:p>
            <a:pPr algn="just">
              <a:defRPr/>
            </a:pPr>
            <a:r>
              <a:rPr lang="vi-VN" sz="3200" b="1" dirty="0" smtClean="0">
                <a:solidFill>
                  <a:srgbClr val="6A1997"/>
                </a:solidFill>
                <a:latin typeface="Times New Roman" pitchFamily="18" charset="0"/>
                <a:cs typeface="Times New Roman" pitchFamily="18" charset="0"/>
              </a:rPr>
              <a:t>Ví dụ </a:t>
            </a:r>
            <a:r>
              <a:rPr lang="vi-VN" sz="3200" b="1" dirty="0" smtClean="0">
                <a:solidFill>
                  <a:srgbClr val="6A1997"/>
                </a:solidFill>
                <a:latin typeface="Times New Roman" pitchFamily="18" charset="0"/>
                <a:cs typeface="Times New Roman" pitchFamily="18" charset="0"/>
              </a:rPr>
              <a:t>3: </a:t>
            </a:r>
            <a:r>
              <a:rPr lang="vi-VN" sz="3200" b="1" dirty="0" smtClean="0">
                <a:latin typeface="Times New Roman" pitchFamily="18" charset="0"/>
                <a:cs typeface="Times New Roman" pitchFamily="18" charset="0"/>
              </a:rPr>
              <a:t>Một công ty dược phẩm đã khảo sát hiệu quả dùng của một loại thuốc trị cảm cúm bằng cách cho 100 người bệnh ở độ tuổi từ 20 đến 30 sử dụng loại thuốc này. Kết quả cho thấy có 95 người đã khỏi bệnh sau ba ngày dùng thuốc. Công ty đưa ra quảng cáo về sản phẩm như hình 5.3.</a:t>
            </a:r>
          </a:p>
          <a:p>
            <a:pPr algn="just">
              <a:defRPr/>
            </a:pPr>
            <a:r>
              <a:rPr lang="vi-VN" sz="3200" b="1" dirty="0" smtClean="0">
                <a:latin typeface="Times New Roman" pitchFamily="18" charset="0"/>
                <a:cs typeface="Times New Roman" pitchFamily="18" charset="0"/>
              </a:rPr>
              <a:t>Theo em, dựa vào khảo sát trên mà đưa ra kết luận như quảng cáo thì có hợp lí không? Vì sao?</a:t>
            </a:r>
            <a:endParaRPr lang="vi-VN" sz="3200" b="1" dirty="0" smtClean="0">
              <a:solidFill>
                <a:srgbClr val="6A1997"/>
              </a:solidFill>
              <a:latin typeface="Times New Roman" pitchFamily="18" charset="0"/>
              <a:cs typeface="Times New Roman" pitchFamily="18" charset="0"/>
            </a:endParaRPr>
          </a:p>
        </p:txBody>
      </p:sp>
      <p:sp>
        <p:nvSpPr>
          <p:cNvPr id="4" name="TextBox 3"/>
          <p:cNvSpPr txBox="1"/>
          <p:nvPr/>
        </p:nvSpPr>
        <p:spPr>
          <a:xfrm>
            <a:off x="-1" y="3749644"/>
            <a:ext cx="6358553" cy="3046988"/>
          </a:xfrm>
          <a:prstGeom prst="rect">
            <a:avLst/>
          </a:prstGeom>
          <a:noFill/>
        </p:spPr>
        <p:txBody>
          <a:bodyPr wrap="square" rtlCol="0">
            <a:spAutoFit/>
          </a:bodyPr>
          <a:lstStyle/>
          <a:p>
            <a:pPr algn="just"/>
            <a:r>
              <a:rPr lang="vi-VN" sz="3200" b="1" dirty="0" smtClean="0">
                <a:solidFill>
                  <a:srgbClr val="7030A0"/>
                </a:solidFill>
                <a:latin typeface="Times New Roman" panose="02020603050405020304" pitchFamily="18" charset="0"/>
                <a:cs typeface="Times New Roman" panose="02020603050405020304" pitchFamily="18" charset="0"/>
              </a:rPr>
              <a:t>Giải: </a:t>
            </a:r>
            <a:r>
              <a:rPr lang="vi-VN" sz="3200" b="1" dirty="0" smtClean="0">
                <a:latin typeface="Times New Roman" panose="02020603050405020304" pitchFamily="18" charset="0"/>
                <a:cs typeface="Times New Roman" panose="02020603050405020304" pitchFamily="18" charset="0"/>
              </a:rPr>
              <a:t>Kết luận như trong quảng cáo là không hợp lí, vì đối tượng của khảo sát chỉ là những người trong độ tuổi 20 đến 30, không đảm bảo tính đại diện cho toàn bộ người dùng.</a:t>
            </a:r>
            <a:endParaRPr lang="vi-VN" sz="3200" b="1" dirty="0" smtClean="0">
              <a:solidFill>
                <a:srgbClr val="7030A0"/>
              </a:solidFill>
              <a:latin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8553" y="3046988"/>
            <a:ext cx="5833447" cy="38110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27541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84775"/>
          </a:xfrm>
          <a:prstGeom prst="rect">
            <a:avLst/>
          </a:prstGeom>
          <a:noFill/>
        </p:spPr>
        <p:txBody>
          <a:bodyPr wrap="square">
            <a:spAutoFit/>
          </a:bodyPr>
          <a:lstStyle/>
          <a:p>
            <a:pPr>
              <a:defRPr/>
            </a:pPr>
            <a:r>
              <a:rPr lang="vi-VN" sz="3200" b="1" dirty="0" smtClean="0">
                <a:solidFill>
                  <a:schemeClr val="tx2"/>
                </a:solidFill>
                <a:latin typeface="Times New Roman" pitchFamily="18" charset="0"/>
                <a:cs typeface="Times New Roman" pitchFamily="18" charset="0"/>
              </a:rPr>
              <a:t>Bài tập 3: </a:t>
            </a:r>
            <a:r>
              <a:rPr lang="vi-VN" sz="3200" b="1" dirty="0" smtClean="0">
                <a:latin typeface="Times New Roman" pitchFamily="18" charset="0"/>
                <a:cs typeface="Times New Roman" pitchFamily="18" charset="0"/>
              </a:rPr>
              <a:t>Xét tính hợp lí của các cách khảo sát </a:t>
            </a:r>
            <a:r>
              <a:rPr lang="vi-VN" sz="3200" b="1" smtClean="0">
                <a:latin typeface="Times New Roman" pitchFamily="18" charset="0"/>
                <a:cs typeface="Times New Roman" pitchFamily="18" charset="0"/>
              </a:rPr>
              <a:t>và </a:t>
            </a:r>
            <a:r>
              <a:rPr lang="vi-VN" sz="3200" b="1" smtClean="0">
                <a:latin typeface="Times New Roman" pitchFamily="18" charset="0"/>
                <a:cs typeface="Times New Roman" pitchFamily="18" charset="0"/>
              </a:rPr>
              <a:t>kết luận sau</a:t>
            </a:r>
            <a:r>
              <a:rPr lang="vi-VN" sz="3200" b="1"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1976194654"/>
              </p:ext>
            </p:extLst>
          </p:nvPr>
        </p:nvGraphicFramePr>
        <p:xfrm>
          <a:off x="0" y="627639"/>
          <a:ext cx="12192001" cy="5638800"/>
        </p:xfrm>
        <a:graphic>
          <a:graphicData uri="http://schemas.openxmlformats.org/drawingml/2006/table">
            <a:tbl>
              <a:tblPr firstRow="1" bandRow="1">
                <a:tableStyleId>{5C22544A-7EE6-4342-B048-85BDC9FD1C3A}</a:tableStyleId>
              </a:tblPr>
              <a:tblGrid>
                <a:gridCol w="9315450"/>
                <a:gridCol w="1457326"/>
                <a:gridCol w="1419225"/>
              </a:tblGrid>
              <a:tr h="370840">
                <a:tc>
                  <a:txBody>
                    <a:bodyPr/>
                    <a:lstStyle/>
                    <a:p>
                      <a:pPr algn="ctr"/>
                      <a:r>
                        <a:rPr lang="vi-VN" sz="3200" dirty="0" smtClean="0">
                          <a:solidFill>
                            <a:schemeClr val="bg1"/>
                          </a:solidFill>
                          <a:latin typeface="Times New Roman" panose="02020603050405020304" pitchFamily="18" charset="0"/>
                          <a:cs typeface="Times New Roman" panose="02020603050405020304" pitchFamily="18" charset="0"/>
                        </a:rPr>
                        <a:t>Câu</a:t>
                      </a:r>
                      <a:endParaRPr lang="en-US" sz="32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vi-VN" sz="3200" dirty="0" smtClean="0">
                          <a:latin typeface="Times New Roman" panose="02020603050405020304" pitchFamily="18" charset="0"/>
                          <a:cs typeface="Times New Roman" panose="02020603050405020304" pitchFamily="18" charset="0"/>
                        </a:rPr>
                        <a:t>Hợp</a:t>
                      </a:r>
                      <a:r>
                        <a:rPr lang="vi-VN" sz="3200" baseline="0" dirty="0" smtClean="0">
                          <a:latin typeface="Times New Roman" panose="02020603050405020304" pitchFamily="18" charset="0"/>
                          <a:cs typeface="Times New Roman" panose="02020603050405020304" pitchFamily="18" charset="0"/>
                        </a:rPr>
                        <a:t> lí</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vi-VN" sz="3200" dirty="0" smtClean="0">
                          <a:latin typeface="Times New Roman" panose="02020603050405020304" pitchFamily="18" charset="0"/>
                          <a:cs typeface="Times New Roman" panose="02020603050405020304" pitchFamily="18" charset="0"/>
                        </a:rPr>
                        <a:t>Không</a:t>
                      </a:r>
                      <a:r>
                        <a:rPr lang="vi-VN" sz="3200" baseline="0" dirty="0" smtClean="0">
                          <a:latin typeface="Times New Roman" panose="02020603050405020304" pitchFamily="18" charset="0"/>
                          <a:cs typeface="Times New Roman" panose="02020603050405020304" pitchFamily="18" charset="0"/>
                        </a:rPr>
                        <a:t> hợp lí</a:t>
                      </a:r>
                      <a:endParaRPr lang="en-US" sz="3200" dirty="0">
                        <a:latin typeface="Times New Roman" panose="02020603050405020304" pitchFamily="18" charset="0"/>
                        <a:cs typeface="Times New Roman" panose="02020603050405020304" pitchFamily="18" charset="0"/>
                      </a:endParaRPr>
                    </a:p>
                  </a:txBody>
                  <a:tcPr/>
                </a:tc>
              </a:tr>
              <a:tr h="370840">
                <a:tc>
                  <a:txBody>
                    <a:bodyPr/>
                    <a:lstStyle/>
                    <a:p>
                      <a:r>
                        <a:rPr lang="vi-VN" sz="3200" dirty="0" smtClean="0">
                          <a:latin typeface="Times New Roman" panose="02020603050405020304" pitchFamily="18" charset="0"/>
                          <a:cs typeface="Times New Roman" panose="02020603050405020304" pitchFamily="18" charset="0"/>
                        </a:rPr>
                        <a:t>1. Để</a:t>
                      </a:r>
                      <a:r>
                        <a:rPr lang="vi-VN" sz="3200" baseline="0" dirty="0" smtClean="0">
                          <a:latin typeface="Times New Roman" panose="02020603050405020304" pitchFamily="18" charset="0"/>
                          <a:cs typeface="Times New Roman" panose="02020603050405020304" pitchFamily="18" charset="0"/>
                        </a:rPr>
                        <a:t> đánh giá mức độ phù hợp của các đề thi toán, nhà trường cho các bạn trong CLB Toán làm bài và xem kết quả. </a:t>
                      </a:r>
                    </a:p>
                    <a:p>
                      <a:r>
                        <a:rPr lang="vi-VN" sz="3200" dirty="0" smtClean="0">
                          <a:latin typeface="Times New Roman" panose="02020603050405020304" pitchFamily="18" charset="0"/>
                          <a:cs typeface="Times New Roman" panose="02020603050405020304" pitchFamily="18" charset="0"/>
                        </a:rPr>
                        <a:t>Cách</a:t>
                      </a:r>
                      <a:r>
                        <a:rPr lang="vi-VN" sz="3200" baseline="0" dirty="0" smtClean="0">
                          <a:latin typeface="Times New Roman" panose="02020603050405020304" pitchFamily="18" charset="0"/>
                          <a:cs typeface="Times New Roman" panose="02020603050405020304" pitchFamily="18" charset="0"/>
                        </a:rPr>
                        <a:t> khảo sát trên có hợp lí không?</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endParaRPr lang="en-US" sz="4400" b="1" dirty="0">
                        <a:solidFill>
                          <a:srgbClr val="C00000"/>
                        </a:solidFill>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r>
              <a:tr h="370840">
                <a:tc>
                  <a:txBody>
                    <a:bodyPr/>
                    <a:lstStyle/>
                    <a:p>
                      <a:r>
                        <a:rPr lang="vi-VN" sz="3200" dirty="0" smtClean="0">
                          <a:latin typeface="Times New Roman" panose="02020603050405020304" pitchFamily="18" charset="0"/>
                          <a:cs typeface="Times New Roman" panose="02020603050405020304" pitchFamily="18" charset="0"/>
                        </a:rPr>
                        <a:t>2. Trong khu dân</a:t>
                      </a:r>
                      <a:r>
                        <a:rPr lang="vi-VN" sz="3200" baseline="0" dirty="0" smtClean="0">
                          <a:latin typeface="Times New Roman" panose="02020603050405020304" pitchFamily="18" charset="0"/>
                          <a:cs typeface="Times New Roman" panose="02020603050405020304" pitchFamily="18" charset="0"/>
                        </a:rPr>
                        <a:t> cư có 5000 hộ gia đình, để xác định TB mỗi hộ gia đình có bao nhiêu ti vi, nhóm nghiên cứu đã đánh số các hộ từ 1 đến 5000 và ghi lại số ti vi của các hộ 1; 11; 21; 4991.</a:t>
                      </a:r>
                    </a:p>
                    <a:p>
                      <a:r>
                        <a:rPr lang="vi-VN" sz="3200" baseline="0" dirty="0" smtClean="0">
                          <a:latin typeface="Times New Roman" panose="02020603050405020304" pitchFamily="18" charset="0"/>
                          <a:cs typeface="Times New Roman" panose="02020603050405020304" pitchFamily="18" charset="0"/>
                        </a:rPr>
                        <a:t>Cách khảo sát trên có hợp lí không?</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a:latin typeface="Times New Roman" panose="02020603050405020304" pitchFamily="18" charset="0"/>
                        <a:cs typeface="Times New Roman" panose="02020603050405020304" pitchFamily="18" charset="0"/>
                      </a:endParaRPr>
                    </a:p>
                  </a:txBody>
                  <a:tcPr/>
                </a:tc>
                <a:tc>
                  <a:txBody>
                    <a:bodyPr/>
                    <a:lstStyle/>
                    <a:p>
                      <a:pPr algn="ctr"/>
                      <a:endParaRPr lang="en-US" sz="4400" b="1" dirty="0">
                        <a:solidFill>
                          <a:srgbClr val="C00000"/>
                        </a:solidFill>
                        <a:latin typeface="Times New Roman" panose="02020603050405020304" pitchFamily="18" charset="0"/>
                        <a:cs typeface="Times New Roman" panose="02020603050405020304" pitchFamily="18" charset="0"/>
                      </a:endParaRPr>
                    </a:p>
                  </a:txBody>
                  <a:tcPr/>
                </a:tc>
              </a:tr>
            </a:tbl>
          </a:graphicData>
        </a:graphic>
      </p:graphicFrame>
      <p:sp>
        <p:nvSpPr>
          <p:cNvPr id="2" name="TextBox 1"/>
          <p:cNvSpPr txBox="1"/>
          <p:nvPr/>
        </p:nvSpPr>
        <p:spPr>
          <a:xfrm>
            <a:off x="11201409" y="2000241"/>
            <a:ext cx="600075" cy="830997"/>
          </a:xfrm>
          <a:prstGeom prst="rect">
            <a:avLst/>
          </a:prstGeom>
          <a:noFill/>
        </p:spPr>
        <p:txBody>
          <a:bodyPr wrap="square" rtlCol="0">
            <a:spAutoFit/>
          </a:bodyPr>
          <a:lstStyle/>
          <a:p>
            <a:r>
              <a:rPr lang="vi-VN" sz="4800" b="1" dirty="0" smtClean="0">
                <a:solidFill>
                  <a:srgbClr val="C00000"/>
                </a:solidFill>
                <a:latin typeface="Times New Roman" panose="02020603050405020304" pitchFamily="18" charset="0"/>
                <a:cs typeface="Times New Roman" panose="02020603050405020304" pitchFamily="18" charset="0"/>
              </a:rPr>
              <a:t>x</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9815522" y="4152895"/>
            <a:ext cx="600075" cy="830997"/>
          </a:xfrm>
          <a:prstGeom prst="rect">
            <a:avLst/>
          </a:prstGeom>
          <a:noFill/>
        </p:spPr>
        <p:txBody>
          <a:bodyPr wrap="square" rtlCol="0">
            <a:spAutoFit/>
          </a:bodyPr>
          <a:lstStyle/>
          <a:p>
            <a:r>
              <a:rPr lang="vi-VN" sz="4800" b="1" dirty="0" smtClean="0">
                <a:solidFill>
                  <a:srgbClr val="C00000"/>
                </a:solidFill>
                <a:latin typeface="Times New Roman" panose="02020603050405020304" pitchFamily="18" charset="0"/>
                <a:cs typeface="Times New Roman" panose="02020603050405020304" pitchFamily="18" charset="0"/>
              </a:rPr>
              <a:t>x</a:t>
            </a:r>
            <a:endParaRPr 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977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584775"/>
          </a:xfrm>
          <a:prstGeom prst="rect">
            <a:avLst/>
          </a:prstGeom>
          <a:noFill/>
        </p:spPr>
        <p:txBody>
          <a:bodyPr wrap="square">
            <a:spAutoFit/>
          </a:bodyPr>
          <a:lstStyle/>
          <a:p>
            <a:pPr>
              <a:defRPr/>
            </a:pPr>
            <a:r>
              <a:rPr lang="vi-VN" sz="3200" b="1" dirty="0" smtClean="0">
                <a:solidFill>
                  <a:schemeClr val="tx2"/>
                </a:solidFill>
                <a:latin typeface="Times New Roman" pitchFamily="18" charset="0"/>
                <a:cs typeface="Times New Roman" pitchFamily="18" charset="0"/>
              </a:rPr>
              <a:t>Bài tập 3: </a:t>
            </a:r>
            <a:r>
              <a:rPr lang="vi-VN" sz="3200" b="1" dirty="0" smtClean="0">
                <a:latin typeface="Times New Roman" pitchFamily="18" charset="0"/>
                <a:cs typeface="Times New Roman" pitchFamily="18" charset="0"/>
              </a:rPr>
              <a:t>Xét tính hợp lí của các cách khảo sát và </a:t>
            </a:r>
            <a:r>
              <a:rPr lang="vi-VN" sz="3200" b="1" dirty="0" smtClean="0">
                <a:latin typeface="Times New Roman" pitchFamily="18" charset="0"/>
                <a:cs typeface="Times New Roman" pitchFamily="18" charset="0"/>
              </a:rPr>
              <a:t>kết luận sau</a:t>
            </a:r>
            <a:r>
              <a:rPr lang="vi-VN" sz="3200" b="1" dirty="0" smtClean="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16138491"/>
              </p:ext>
            </p:extLst>
          </p:nvPr>
        </p:nvGraphicFramePr>
        <p:xfrm>
          <a:off x="0" y="627639"/>
          <a:ext cx="12192001" cy="6126480"/>
        </p:xfrm>
        <a:graphic>
          <a:graphicData uri="http://schemas.openxmlformats.org/drawingml/2006/table">
            <a:tbl>
              <a:tblPr firstRow="1" bandRow="1">
                <a:tableStyleId>{5C22544A-7EE6-4342-B048-85BDC9FD1C3A}</a:tableStyleId>
              </a:tblPr>
              <a:tblGrid>
                <a:gridCol w="9315450"/>
                <a:gridCol w="1457326"/>
                <a:gridCol w="1419225"/>
              </a:tblGrid>
              <a:tr h="370840">
                <a:tc>
                  <a:txBody>
                    <a:bodyPr/>
                    <a:lstStyle/>
                    <a:p>
                      <a:pPr algn="ctr"/>
                      <a:r>
                        <a:rPr lang="vi-VN" sz="3200" dirty="0" smtClean="0">
                          <a:solidFill>
                            <a:schemeClr val="bg1"/>
                          </a:solidFill>
                          <a:latin typeface="Times New Roman" panose="02020603050405020304" pitchFamily="18" charset="0"/>
                          <a:cs typeface="Times New Roman" panose="02020603050405020304" pitchFamily="18" charset="0"/>
                        </a:rPr>
                        <a:t>Câu</a:t>
                      </a:r>
                      <a:endParaRPr lang="en-US" sz="3200" dirty="0">
                        <a:solidFill>
                          <a:schemeClr val="bg1"/>
                        </a:solidFill>
                        <a:latin typeface="Times New Roman" panose="02020603050405020304" pitchFamily="18" charset="0"/>
                        <a:cs typeface="Times New Roman" panose="02020603050405020304" pitchFamily="18" charset="0"/>
                      </a:endParaRPr>
                    </a:p>
                  </a:txBody>
                  <a:tcPr/>
                </a:tc>
                <a:tc>
                  <a:txBody>
                    <a:bodyPr/>
                    <a:lstStyle/>
                    <a:p>
                      <a:pPr algn="ctr"/>
                      <a:r>
                        <a:rPr lang="vi-VN" sz="3200" dirty="0" smtClean="0">
                          <a:latin typeface="Times New Roman" panose="02020603050405020304" pitchFamily="18" charset="0"/>
                          <a:cs typeface="Times New Roman" panose="02020603050405020304" pitchFamily="18" charset="0"/>
                        </a:rPr>
                        <a:t>Hợp</a:t>
                      </a:r>
                      <a:r>
                        <a:rPr lang="vi-VN" sz="3200" baseline="0" dirty="0" smtClean="0">
                          <a:latin typeface="Times New Roman" panose="02020603050405020304" pitchFamily="18" charset="0"/>
                          <a:cs typeface="Times New Roman" panose="02020603050405020304" pitchFamily="18" charset="0"/>
                        </a:rPr>
                        <a:t> lí</a:t>
                      </a:r>
                      <a:endParaRPr lang="en-US" sz="3200" dirty="0">
                        <a:latin typeface="Times New Roman" panose="02020603050405020304" pitchFamily="18" charset="0"/>
                        <a:cs typeface="Times New Roman" panose="02020603050405020304" pitchFamily="18" charset="0"/>
                      </a:endParaRPr>
                    </a:p>
                  </a:txBody>
                  <a:tcPr/>
                </a:tc>
                <a:tc>
                  <a:txBody>
                    <a:bodyPr/>
                    <a:lstStyle/>
                    <a:p>
                      <a:pPr algn="ctr"/>
                      <a:r>
                        <a:rPr lang="vi-VN" sz="3200" dirty="0" smtClean="0">
                          <a:latin typeface="Times New Roman" panose="02020603050405020304" pitchFamily="18" charset="0"/>
                          <a:cs typeface="Times New Roman" panose="02020603050405020304" pitchFamily="18" charset="0"/>
                        </a:rPr>
                        <a:t>Không</a:t>
                      </a:r>
                      <a:r>
                        <a:rPr lang="vi-VN" sz="3200" baseline="0" dirty="0" smtClean="0">
                          <a:latin typeface="Times New Roman" panose="02020603050405020304" pitchFamily="18" charset="0"/>
                          <a:cs typeface="Times New Roman" panose="02020603050405020304" pitchFamily="18" charset="0"/>
                        </a:rPr>
                        <a:t> hợp lí</a:t>
                      </a:r>
                      <a:endParaRPr lang="en-US" sz="3200" dirty="0">
                        <a:latin typeface="Times New Roman" panose="02020603050405020304" pitchFamily="18" charset="0"/>
                        <a:cs typeface="Times New Roman" panose="02020603050405020304" pitchFamily="18" charset="0"/>
                      </a:endParaRPr>
                    </a:p>
                  </a:txBody>
                  <a:tcPr/>
                </a:tc>
              </a:tr>
              <a:tr h="370840">
                <a:tc>
                  <a:txBody>
                    <a:bodyPr/>
                    <a:lstStyle/>
                    <a:p>
                      <a:r>
                        <a:rPr lang="vi-VN" sz="3200" dirty="0" smtClean="0">
                          <a:latin typeface="Times New Roman" panose="02020603050405020304" pitchFamily="18" charset="0"/>
                          <a:cs typeface="Times New Roman" panose="02020603050405020304" pitchFamily="18" charset="0"/>
                        </a:rPr>
                        <a:t>3.</a:t>
                      </a:r>
                      <a:r>
                        <a:rPr lang="vi-VN" sz="3200" baseline="0" dirty="0" smtClean="0">
                          <a:latin typeface="Times New Roman" panose="02020603050405020304" pitchFamily="18" charset="0"/>
                          <a:cs typeface="Times New Roman" panose="02020603050405020304" pitchFamily="18" charset="0"/>
                        </a:rPr>
                        <a:t> Bình phỏng vấn 50 bạn nam trong trường thấy có 30 bạn thích bóng đá, Bình kết luận rằng « Đa số các bạn thích bóng đá»</a:t>
                      </a:r>
                    </a:p>
                    <a:p>
                      <a:r>
                        <a:rPr lang="vi-VN" sz="3200" baseline="0" dirty="0" smtClean="0">
                          <a:latin typeface="Times New Roman" panose="02020603050405020304" pitchFamily="18" charset="0"/>
                          <a:cs typeface="Times New Roman" panose="02020603050405020304" pitchFamily="18" charset="0"/>
                        </a:rPr>
                        <a:t>Kết luận của Bình có hợp lí không?</a:t>
                      </a:r>
                    </a:p>
                  </a:txBody>
                  <a:tcPr/>
                </a:tc>
                <a:tc>
                  <a:txBody>
                    <a:bodyPr/>
                    <a:lstStyle/>
                    <a:p>
                      <a:pPr algn="ct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r h="370840">
                <a:tc>
                  <a:txBody>
                    <a:bodyPr/>
                    <a:lstStyle/>
                    <a:p>
                      <a:r>
                        <a:rPr lang="vi-VN" sz="3200" dirty="0" smtClean="0">
                          <a:latin typeface="Times New Roman" panose="02020603050405020304" pitchFamily="18" charset="0"/>
                          <a:cs typeface="Times New Roman" panose="02020603050405020304" pitchFamily="18" charset="0"/>
                        </a:rPr>
                        <a:t>4. Nhóm</a:t>
                      </a:r>
                      <a:r>
                        <a:rPr lang="vi-VN" sz="3200" baseline="0" dirty="0" smtClean="0">
                          <a:latin typeface="Times New Roman" panose="02020603050405020304" pitchFamily="18" charset="0"/>
                          <a:cs typeface="Times New Roman" panose="02020603050405020304" pitchFamily="18" charset="0"/>
                        </a:rPr>
                        <a:t> sao đỏ đã phỏng vấn 30 bạn học sinh đang chơi trên sân trường giờ ra chơi và có 28 bạn học sinh sẽ nhặt rác vất vào thùng rác khi nhìn thấy rác trên sân trường. Nhóm sao đỏ kết luận rằng: « Đa số các bạn đã có ý thức giữ về sinh chung».</a:t>
                      </a:r>
                    </a:p>
                    <a:p>
                      <a:r>
                        <a:rPr lang="vi-VN" sz="3200" baseline="0" dirty="0" smtClean="0">
                          <a:latin typeface="Times New Roman" panose="02020603050405020304" pitchFamily="18" charset="0"/>
                          <a:cs typeface="Times New Roman" panose="02020603050405020304" pitchFamily="18" charset="0"/>
                        </a:rPr>
                        <a:t>Kết luận của nhóm sao đỏ có hợp lí không?</a:t>
                      </a:r>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c>
                  <a:txBody>
                    <a:bodyPr/>
                    <a:lstStyle/>
                    <a:p>
                      <a:endParaRPr lang="en-US" sz="3200" dirty="0">
                        <a:latin typeface="Times New Roman" panose="02020603050405020304" pitchFamily="18" charset="0"/>
                        <a:cs typeface="Times New Roman" panose="02020603050405020304" pitchFamily="18" charset="0"/>
                      </a:endParaRPr>
                    </a:p>
                  </a:txBody>
                  <a:tcPr/>
                </a:tc>
              </a:tr>
            </a:tbl>
          </a:graphicData>
        </a:graphic>
      </p:graphicFrame>
      <p:sp>
        <p:nvSpPr>
          <p:cNvPr id="8" name="TextBox 7"/>
          <p:cNvSpPr txBox="1"/>
          <p:nvPr/>
        </p:nvSpPr>
        <p:spPr>
          <a:xfrm>
            <a:off x="11201409" y="2000241"/>
            <a:ext cx="600075" cy="830997"/>
          </a:xfrm>
          <a:prstGeom prst="rect">
            <a:avLst/>
          </a:prstGeom>
          <a:noFill/>
        </p:spPr>
        <p:txBody>
          <a:bodyPr wrap="square" rtlCol="0">
            <a:spAutoFit/>
          </a:bodyPr>
          <a:lstStyle/>
          <a:p>
            <a:r>
              <a:rPr lang="vi-VN" sz="4800" b="1" dirty="0" smtClean="0">
                <a:solidFill>
                  <a:srgbClr val="C00000"/>
                </a:solidFill>
                <a:latin typeface="Times New Roman" panose="02020603050405020304" pitchFamily="18" charset="0"/>
                <a:cs typeface="Times New Roman" panose="02020603050405020304" pitchFamily="18" charset="0"/>
              </a:rPr>
              <a:t>x</a:t>
            </a:r>
            <a:endParaRPr lang="en-US" sz="4800" b="1" dirty="0">
              <a:solidFill>
                <a:srgbClr val="C0000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9815522" y="4152895"/>
            <a:ext cx="600075" cy="830997"/>
          </a:xfrm>
          <a:prstGeom prst="rect">
            <a:avLst/>
          </a:prstGeom>
          <a:noFill/>
        </p:spPr>
        <p:txBody>
          <a:bodyPr wrap="square" rtlCol="0">
            <a:spAutoFit/>
          </a:bodyPr>
          <a:lstStyle/>
          <a:p>
            <a:r>
              <a:rPr lang="vi-VN" sz="4800" b="1" dirty="0" smtClean="0">
                <a:solidFill>
                  <a:srgbClr val="C00000"/>
                </a:solidFill>
                <a:latin typeface="Times New Roman" panose="02020603050405020304" pitchFamily="18" charset="0"/>
                <a:cs typeface="Times New Roman" panose="02020603050405020304" pitchFamily="18" charset="0"/>
              </a:rPr>
              <a:t>x</a:t>
            </a:r>
            <a:endParaRPr lang="en-US" sz="4800" b="1" dirty="0">
              <a:solidFill>
                <a:srgbClr val="C0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96430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1569660"/>
          </a:xfrm>
          <a:prstGeom prst="rect">
            <a:avLst/>
          </a:prstGeom>
          <a:noFill/>
        </p:spPr>
        <p:txBody>
          <a:bodyPr wrap="square">
            <a:spAutoFit/>
          </a:bodyPr>
          <a:lstStyle/>
          <a:p>
            <a:pPr algn="just">
              <a:defRPr/>
            </a:pPr>
            <a:r>
              <a:rPr lang="vi-VN" sz="3200" dirty="0" smtClean="0">
                <a:solidFill>
                  <a:srgbClr val="C00000"/>
                </a:solidFill>
                <a:latin typeface="Times New Roman" pitchFamily="18" charset="0"/>
                <a:cs typeface="Times New Roman" pitchFamily="18" charset="0"/>
              </a:rPr>
              <a:t>Tranh luận: </a:t>
            </a:r>
          </a:p>
          <a:p>
            <a:pPr algn="just">
              <a:defRPr/>
            </a:pPr>
            <a:r>
              <a:rPr lang="vi-VN" sz="3200" dirty="0" smtClean="0">
                <a:latin typeface="Times New Roman" pitchFamily="18" charset="0"/>
                <a:cs typeface="Times New Roman" pitchFamily="18" charset="0"/>
              </a:rPr>
              <a:t>Làm cách nào để thực hiện khảo sát thời gian sử dụng mạng Internet vào hai ngày cuối tuần của mỗi bạn học sinh trong trường?</a:t>
            </a:r>
          </a:p>
        </p:txBody>
      </p:sp>
      <p:sp>
        <p:nvSpPr>
          <p:cNvPr id="5" name="Rectangle 4"/>
          <p:cNvSpPr/>
          <p:nvPr/>
        </p:nvSpPr>
        <p:spPr>
          <a:xfrm>
            <a:off x="0" y="5238750"/>
            <a:ext cx="12192000" cy="584775"/>
          </a:xfrm>
          <a:prstGeom prst="rect">
            <a:avLst/>
          </a:prstGeom>
          <a:noFill/>
        </p:spPr>
        <p:txBody>
          <a:bodyPr wrap="square">
            <a:spAutoFit/>
          </a:bodyPr>
          <a:lstStyle/>
          <a:p>
            <a:pPr algn="just">
              <a:defRPr/>
            </a:pPr>
            <a:r>
              <a:rPr lang="vi-VN" sz="3200" dirty="0" smtClean="0">
                <a:latin typeface="Times New Roman" pitchFamily="18" charset="0"/>
                <a:cs typeface="Times New Roman" pitchFamily="18" charset="0"/>
              </a:rPr>
              <a:t>Theo em cách của bạn nào hợp lí hơn.</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5" y="1569659"/>
            <a:ext cx="8484997" cy="36690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96396" y="1569660"/>
            <a:ext cx="3995604" cy="3669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4725305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Users\Admin\Pictures\Pictur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4"/>
          <p:cNvSpPr txBox="1">
            <a:spLocks noChangeArrowheads="1"/>
          </p:cNvSpPr>
          <p:nvPr/>
        </p:nvSpPr>
        <p:spPr bwMode="auto">
          <a:xfrm>
            <a:off x="2235200" y="69851"/>
            <a:ext cx="7924800" cy="1323439"/>
          </a:xfrm>
          <a:prstGeom prst="rect">
            <a:avLst/>
          </a:prstGeom>
          <a:noFill/>
          <a:ln>
            <a:noFill/>
          </a:ln>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US" altLang="en-US" sz="4267" b="1" dirty="0">
                <a:solidFill>
                  <a:schemeClr val="accent1">
                    <a:lumMod val="50000"/>
                  </a:schemeClr>
                </a:solidFill>
                <a:cs typeface="Times New Roman" panose="02020603050405020304" pitchFamily="18" charset="0"/>
              </a:rPr>
              <a:t>KHỞI ĐỘNG</a:t>
            </a:r>
            <a:endParaRPr lang="en-US" altLang="en-US" sz="3733" b="1" dirty="0">
              <a:solidFill>
                <a:schemeClr val="accent1">
                  <a:lumMod val="50000"/>
                </a:schemeClr>
              </a:solidFill>
              <a:cs typeface="Times New Roman" panose="02020603050405020304" pitchFamily="18" charset="0"/>
            </a:endParaRPr>
          </a:p>
          <a:p>
            <a:pPr algn="ctr" eaLnBrk="1" hangingPunct="1"/>
            <a:r>
              <a:rPr lang="en-US" altLang="en-US" sz="3733" b="1" dirty="0">
                <a:solidFill>
                  <a:schemeClr val="accent1">
                    <a:lumMod val="50000"/>
                  </a:schemeClr>
                </a:solidFill>
                <a:cs typeface="Times New Roman" panose="02020603050405020304" pitchFamily="18" charset="0"/>
              </a:rPr>
              <a:t>TRÒ CHƠI </a:t>
            </a:r>
            <a:r>
              <a:rPr lang="en-US" altLang="en-US" sz="3733" b="1" dirty="0" smtClean="0">
                <a:solidFill>
                  <a:schemeClr val="accent1">
                    <a:lumMod val="50000"/>
                  </a:schemeClr>
                </a:solidFill>
                <a:cs typeface="Times New Roman" panose="02020603050405020304" pitchFamily="18" charset="0"/>
              </a:rPr>
              <a:t>“LẬT MẢNH GHÉP ”</a:t>
            </a:r>
            <a:endParaRPr lang="en-US" altLang="en-US" sz="3733" b="1" dirty="0">
              <a:solidFill>
                <a:schemeClr val="accent1">
                  <a:lumMod val="50000"/>
                </a:schemeClr>
              </a:solidFill>
              <a:cs typeface="Times New Roman" panose="02020603050405020304" pitchFamily="18" charset="0"/>
            </a:endParaRPr>
          </a:p>
        </p:txBody>
      </p:sp>
      <p:sp>
        <p:nvSpPr>
          <p:cNvPr id="6" name="TextBox 5"/>
          <p:cNvSpPr txBox="1"/>
          <p:nvPr/>
        </p:nvSpPr>
        <p:spPr>
          <a:xfrm>
            <a:off x="298174" y="1473201"/>
            <a:ext cx="11523712" cy="5262979"/>
          </a:xfrm>
          <a:prstGeom prst="rect">
            <a:avLst/>
          </a:prstGeom>
          <a:noFill/>
          <a:ln>
            <a:solidFill>
              <a:srgbClr val="FF0000"/>
            </a:solidFill>
            <a:prstDash val="sysDash"/>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en-US" sz="4200" b="1" dirty="0">
                <a:solidFill>
                  <a:schemeClr val="tx1"/>
                </a:solidFill>
                <a:latin typeface="Times New Roman" pitchFamily="18" charset="0"/>
                <a:cs typeface="Times New Roman" pitchFamily="18" charset="0"/>
              </a:rPr>
              <a:t>LUẬT CHƠI: </a:t>
            </a:r>
          </a:p>
          <a:p>
            <a:pPr algn="just">
              <a:defRPr/>
            </a:pP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Mỗi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mảnh</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ghép</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chứa</a:t>
            </a:r>
            <a:r>
              <a:rPr lang="en-US" sz="4200" b="1" dirty="0" smtClean="0">
                <a:solidFill>
                  <a:schemeClr val="tx1"/>
                </a:solidFill>
                <a:latin typeface="Times New Roman" pitchFamily="18" charset="0"/>
                <a:cs typeface="Times New Roman" pitchFamily="18" charset="0"/>
              </a:rPr>
              <a:t> 1 </a:t>
            </a:r>
            <a:r>
              <a:rPr lang="en-US" sz="4200" b="1" dirty="0" err="1" smtClean="0">
                <a:solidFill>
                  <a:schemeClr val="tx1"/>
                </a:solidFill>
                <a:latin typeface="Times New Roman" pitchFamily="18" charset="0"/>
                <a:cs typeface="Times New Roman" pitchFamily="18" charset="0"/>
              </a:rPr>
              <a:t>câu</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hỏi</a:t>
            </a:r>
            <a:r>
              <a:rPr lang="en-US" sz="4200" b="1" dirty="0" smtClean="0">
                <a:solidFill>
                  <a:schemeClr val="tx1"/>
                </a:solidFill>
                <a:latin typeface="Times New Roman" pitchFamily="18" charset="0"/>
                <a:cs typeface="Times New Roman" pitchFamily="18" charset="0"/>
              </a:rPr>
              <a:t>.</a:t>
            </a:r>
          </a:p>
          <a:p>
            <a:pPr algn="just">
              <a:defRPr/>
            </a:pP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Người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chơi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chọn</a:t>
            </a:r>
            <a:r>
              <a:rPr lang="en-US" sz="4200" b="1" dirty="0" smtClean="0">
                <a:solidFill>
                  <a:schemeClr val="tx1"/>
                </a:solidFill>
                <a:latin typeface="Times New Roman" pitchFamily="18" charset="0"/>
                <a:cs typeface="Times New Roman" pitchFamily="18" charset="0"/>
              </a:rPr>
              <a:t> 1 </a:t>
            </a:r>
            <a:r>
              <a:rPr lang="en-US" sz="4200" b="1" dirty="0" err="1" smtClean="0">
                <a:solidFill>
                  <a:schemeClr val="tx1"/>
                </a:solidFill>
                <a:latin typeface="Times New Roman" pitchFamily="18" charset="0"/>
                <a:cs typeface="Times New Roman" pitchFamily="18" charset="0"/>
              </a:rPr>
              <a:t>mảnh</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ghép</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tùy</a:t>
            </a:r>
            <a:r>
              <a:rPr lang="en-US" sz="4200" b="1" dirty="0" smtClean="0">
                <a:solidFill>
                  <a:schemeClr val="tx1"/>
                </a:solidFill>
                <a:latin typeface="Times New Roman" pitchFamily="18" charset="0"/>
                <a:cs typeface="Times New Roman" pitchFamily="18" charset="0"/>
              </a:rPr>
              <a:t> ý </a:t>
            </a:r>
            <a:r>
              <a:rPr lang="en-US" sz="4200" b="1" dirty="0" err="1" smtClean="0">
                <a:solidFill>
                  <a:schemeClr val="tx1"/>
                </a:solidFill>
                <a:latin typeface="Times New Roman" pitchFamily="18" charset="0"/>
                <a:cs typeface="Times New Roman" pitchFamily="18" charset="0"/>
              </a:rPr>
              <a:t>trả</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lời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câu</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hỏi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nếu</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đúng</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nhận</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được</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một</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phần</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quà</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nếu</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sai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nhường</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quyền</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trả</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lời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cho</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người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khác</a:t>
            </a:r>
            <a:r>
              <a:rPr lang="en-US" sz="4200" b="1" dirty="0" smtClean="0">
                <a:solidFill>
                  <a:schemeClr val="tx1"/>
                </a:solidFill>
                <a:latin typeface="Times New Roman" pitchFamily="18" charset="0"/>
                <a:cs typeface="Times New Roman" pitchFamily="18" charset="0"/>
              </a:rPr>
              <a:t>.</a:t>
            </a:r>
          </a:p>
          <a:p>
            <a:pPr algn="just">
              <a:defRPr/>
            </a:pP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Dưới</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các</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mảnh</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ghép</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có</a:t>
            </a:r>
            <a:r>
              <a:rPr lang="en-US" sz="4200" b="1" dirty="0" smtClean="0">
                <a:solidFill>
                  <a:schemeClr val="tx1"/>
                </a:solidFill>
                <a:latin typeface="Times New Roman" pitchFamily="18" charset="0"/>
                <a:cs typeface="Times New Roman" pitchFamily="18" charset="0"/>
              </a:rPr>
              <a:t> 1 </a:t>
            </a:r>
            <a:r>
              <a:rPr lang="vi-VN" sz="4200" b="1" dirty="0" smtClean="0">
                <a:solidFill>
                  <a:schemeClr val="tx1"/>
                </a:solidFill>
                <a:latin typeface="Times New Roman" pitchFamily="18" charset="0"/>
                <a:cs typeface="Times New Roman" pitchFamily="18" charset="0"/>
              </a:rPr>
              <a:t>tấm thiệp, </a:t>
            </a:r>
            <a:r>
              <a:rPr lang="en-US" sz="4200" b="1" dirty="0" err="1" smtClean="0">
                <a:solidFill>
                  <a:schemeClr val="tx1"/>
                </a:solidFill>
                <a:latin typeface="Times New Roman" pitchFamily="18" charset="0"/>
                <a:cs typeface="Times New Roman" pitchFamily="18" charset="0"/>
              </a:rPr>
              <a:t>nếu</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đoán</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đúng</a:t>
            </a:r>
            <a:r>
              <a:rPr lang="en-US" sz="4200" b="1" dirty="0" smtClean="0">
                <a:solidFill>
                  <a:schemeClr val="tx1"/>
                </a:solidFill>
                <a:latin typeface="Times New Roman" pitchFamily="18" charset="0"/>
                <a:cs typeface="Times New Roman" pitchFamily="18" charset="0"/>
              </a:rPr>
              <a:t> </a:t>
            </a:r>
            <a:r>
              <a:rPr lang="vi-VN" sz="4200" b="1" dirty="0" smtClean="0">
                <a:solidFill>
                  <a:schemeClr val="tx1"/>
                </a:solidFill>
                <a:latin typeface="Times New Roman" pitchFamily="18" charset="0"/>
                <a:cs typeface="Times New Roman" pitchFamily="18" charset="0"/>
              </a:rPr>
              <a:t>ngày lễ </a:t>
            </a:r>
            <a:r>
              <a:rPr lang="en-US" sz="4200" b="1" dirty="0" err="1" smtClean="0">
                <a:solidFill>
                  <a:schemeClr val="tx1"/>
                </a:solidFill>
                <a:latin typeface="Times New Roman" pitchFamily="18" charset="0"/>
                <a:cs typeface="Times New Roman" pitchFamily="18" charset="0"/>
              </a:rPr>
              <a:t>trong</a:t>
            </a:r>
            <a:r>
              <a:rPr lang="en-US" sz="4200" b="1" dirty="0" smtClean="0">
                <a:solidFill>
                  <a:schemeClr val="tx1"/>
                </a:solidFill>
                <a:latin typeface="Times New Roman" pitchFamily="18" charset="0"/>
                <a:cs typeface="Times New Roman" pitchFamily="18" charset="0"/>
              </a:rPr>
              <a:t> </a:t>
            </a:r>
            <a:r>
              <a:rPr lang="vi-VN" sz="4200" b="1" dirty="0" smtClean="0">
                <a:solidFill>
                  <a:schemeClr val="tx1"/>
                </a:solidFill>
                <a:latin typeface="Times New Roman" pitchFamily="18" charset="0"/>
                <a:cs typeface="Times New Roman" pitchFamily="18" charset="0"/>
              </a:rPr>
              <a:t>tấm thiệp trước khi các mảnh ghép được mở </a:t>
            </a:r>
            <a:r>
              <a:rPr lang="en-US" sz="4200" b="1" dirty="0" err="1" smtClean="0">
                <a:solidFill>
                  <a:schemeClr val="tx1"/>
                </a:solidFill>
                <a:latin typeface="Times New Roman" pitchFamily="18" charset="0"/>
                <a:cs typeface="Times New Roman" pitchFamily="18" charset="0"/>
              </a:rPr>
              <a:t>thì</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nhận</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được</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món</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quà</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đặc</a:t>
            </a:r>
            <a:r>
              <a:rPr lang="en-US" sz="4200" b="1" dirty="0" smtClean="0">
                <a:solidFill>
                  <a:schemeClr val="tx1"/>
                </a:solidFill>
                <a:latin typeface="Times New Roman" pitchFamily="18" charset="0"/>
                <a:cs typeface="Times New Roman" pitchFamily="18" charset="0"/>
              </a:rPr>
              <a:t> </a:t>
            </a:r>
            <a:r>
              <a:rPr lang="en-US" sz="4200" b="1" dirty="0" err="1" smtClean="0">
                <a:solidFill>
                  <a:schemeClr val="tx1"/>
                </a:solidFill>
                <a:latin typeface="Times New Roman" pitchFamily="18" charset="0"/>
                <a:cs typeface="Times New Roman" pitchFamily="18" charset="0"/>
              </a:rPr>
              <a:t>biệt</a:t>
            </a:r>
            <a:r>
              <a:rPr lang="en-US" sz="4200" b="1" dirty="0" smtClean="0">
                <a:solidFill>
                  <a:schemeClr val="tx1"/>
                </a:solidFill>
                <a:latin typeface="Times New Roman" pitchFamily="18" charset="0"/>
                <a:cs typeface="Times New Roman" pitchFamily="18" charset="0"/>
              </a:rPr>
              <a:t>.</a:t>
            </a:r>
          </a:p>
        </p:txBody>
      </p:sp>
    </p:spTree>
    <p:extLst>
      <p:ext uri="{BB962C8B-B14F-4D97-AF65-F5344CB8AC3E}">
        <p14:creationId xmlns:p14="http://schemas.microsoft.com/office/powerpoint/2010/main" val="264688845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12192000" cy="6247864"/>
          </a:xfrm>
          <a:prstGeom prst="rect">
            <a:avLst/>
          </a:prstGeom>
          <a:noFill/>
        </p:spPr>
        <p:txBody>
          <a:bodyPr wrap="square">
            <a:spAutoFit/>
          </a:bodyPr>
          <a:lstStyle/>
          <a:p>
            <a:pPr algn="ctr">
              <a:defRPr/>
            </a:pPr>
            <a:r>
              <a:rPr lang="vi-VN" sz="4000" b="1" dirty="0" smtClean="0">
                <a:solidFill>
                  <a:srgbClr val="002060"/>
                </a:solidFill>
                <a:latin typeface="Times New Roman" pitchFamily="18" charset="0"/>
                <a:cs typeface="Times New Roman" pitchFamily="18" charset="0"/>
              </a:rPr>
              <a:t>Hoạt động nhóm lớn ra bảng phụ:</a:t>
            </a:r>
          </a:p>
          <a:p>
            <a:pPr algn="ctr">
              <a:defRPr/>
            </a:pPr>
            <a:r>
              <a:rPr lang="vi-VN" sz="4000" b="1" i="1" dirty="0" smtClean="0">
                <a:solidFill>
                  <a:srgbClr val="002060"/>
                </a:solidFill>
                <a:latin typeface="Times New Roman" pitchFamily="18" charset="0"/>
                <a:cs typeface="Times New Roman" pitchFamily="18" charset="0"/>
              </a:rPr>
              <a:t>(thời gian làm bài 10 phút)</a:t>
            </a:r>
          </a:p>
          <a:p>
            <a:pPr>
              <a:defRPr/>
            </a:pPr>
            <a:endParaRPr lang="vi-VN" sz="4000" b="1" i="1" dirty="0" smtClean="0">
              <a:solidFill>
                <a:srgbClr val="002060"/>
              </a:solidFill>
              <a:latin typeface="Times New Roman" pitchFamily="18" charset="0"/>
              <a:cs typeface="Times New Roman" pitchFamily="18" charset="0"/>
            </a:endParaRPr>
          </a:p>
          <a:p>
            <a:pPr>
              <a:defRPr/>
            </a:pPr>
            <a:r>
              <a:rPr lang="vi-VN" sz="4000" b="1" i="1" dirty="0" smtClean="0">
                <a:solidFill>
                  <a:srgbClr val="002060"/>
                </a:solidFill>
                <a:latin typeface="Times New Roman" pitchFamily="18" charset="0"/>
                <a:cs typeface="Times New Roman" pitchFamily="18" charset="0"/>
              </a:rPr>
              <a:t>Nhóm 1: </a:t>
            </a:r>
            <a:r>
              <a:rPr lang="vi-VN" sz="4000" b="1" dirty="0" smtClean="0">
                <a:solidFill>
                  <a:srgbClr val="002060"/>
                </a:solidFill>
                <a:latin typeface="Times New Roman" pitchFamily="18" charset="0"/>
                <a:cs typeface="Times New Roman" pitchFamily="18" charset="0"/>
              </a:rPr>
              <a:t>Em hãy điều tra, lập bảng thống kê và rút ra kết luận về mức độ thường xuyên tập thể dục buổi sáng của các bạn trong lớp.</a:t>
            </a:r>
          </a:p>
          <a:p>
            <a:pPr>
              <a:defRPr/>
            </a:pPr>
            <a:endParaRPr lang="vi-VN" sz="4000" b="1" i="1" dirty="0" smtClean="0">
              <a:solidFill>
                <a:srgbClr val="002060"/>
              </a:solidFill>
              <a:latin typeface="Times New Roman" pitchFamily="18" charset="0"/>
              <a:cs typeface="Times New Roman" pitchFamily="18" charset="0"/>
            </a:endParaRPr>
          </a:p>
          <a:p>
            <a:pPr>
              <a:defRPr/>
            </a:pPr>
            <a:r>
              <a:rPr lang="vi-VN" sz="4000" b="1" i="1" dirty="0" smtClean="0">
                <a:solidFill>
                  <a:srgbClr val="002060"/>
                </a:solidFill>
                <a:latin typeface="Times New Roman" pitchFamily="18" charset="0"/>
                <a:cs typeface="Times New Roman" pitchFamily="18" charset="0"/>
              </a:rPr>
              <a:t>Nhóm 2: </a:t>
            </a:r>
            <a:r>
              <a:rPr lang="vi-VN" sz="4000" b="1" dirty="0">
                <a:solidFill>
                  <a:srgbClr val="002060"/>
                </a:solidFill>
                <a:latin typeface="Times New Roman" pitchFamily="18" charset="0"/>
                <a:cs typeface="Times New Roman" pitchFamily="18" charset="0"/>
              </a:rPr>
              <a:t>Em hãy điều tra, lập bảng thống kê và rút ra kết luận </a:t>
            </a:r>
            <a:r>
              <a:rPr lang="vi-VN" sz="4000" b="1" dirty="0" smtClean="0">
                <a:solidFill>
                  <a:srgbClr val="002060"/>
                </a:solidFill>
                <a:latin typeface="Times New Roman" pitchFamily="18" charset="0"/>
                <a:cs typeface="Times New Roman" pitchFamily="18" charset="0"/>
              </a:rPr>
              <a:t>mức độ đánh giá tiết học hôm nay của các giáo viên dự.</a:t>
            </a:r>
            <a:endParaRPr lang="vi-VN" sz="4000" b="1" i="1" dirty="0">
              <a:latin typeface="Times New Roman" pitchFamily="18" charset="0"/>
              <a:cs typeface="Times New Roman" pitchFamily="18" charset="0"/>
            </a:endParaRPr>
          </a:p>
        </p:txBody>
      </p:sp>
    </p:spTree>
    <p:extLst>
      <p:ext uri="{BB962C8B-B14F-4D97-AF65-F5344CB8AC3E}">
        <p14:creationId xmlns:p14="http://schemas.microsoft.com/office/powerpoint/2010/main" val="31401148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412124"/>
            <a:ext cx="12192000" cy="4524315"/>
          </a:xfrm>
          <a:prstGeom prst="rect">
            <a:avLst/>
          </a:prstGeom>
          <a:noFill/>
        </p:spPr>
        <p:txBody>
          <a:bodyPr wrap="square">
            <a:spAutoFit/>
          </a:bodyPr>
          <a:lstStyle/>
          <a:p>
            <a:pPr algn="ctr">
              <a:defRPr/>
            </a:pPr>
            <a:r>
              <a:rPr lang="vi-VN" sz="3600" b="1" i="1" dirty="0" smtClean="0">
                <a:solidFill>
                  <a:srgbClr val="002060"/>
                </a:solidFill>
                <a:latin typeface="+mj-lt"/>
                <a:cs typeface="Times New Roman" pitchFamily="18" charset="0"/>
              </a:rPr>
              <a:t>Hướng dẫn tự học ở nhà:</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Xem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trong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tiết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a:t>
            </a:r>
          </a:p>
          <a:p>
            <a:r>
              <a:rPr lang="en-US" sz="3600" dirty="0" smtClean="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Làm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tập</a:t>
            </a:r>
            <a:r>
              <a:rPr lang="en-US" sz="3600" dirty="0">
                <a:latin typeface="Times New Roman" panose="02020603050405020304" pitchFamily="18" charset="0"/>
                <a:cs typeface="Times New Roman" panose="02020603050405020304" pitchFamily="18" charset="0"/>
              </a:rPr>
              <a:t> </a:t>
            </a:r>
            <a:r>
              <a:rPr lang="vi-VN" sz="3600" dirty="0" smtClean="0">
                <a:latin typeface="Times New Roman" panose="02020603050405020304" pitchFamily="18" charset="0"/>
                <a:cs typeface="Times New Roman" panose="02020603050405020304" pitchFamily="18" charset="0"/>
              </a:rPr>
              <a:t>5.6, </a:t>
            </a:r>
            <a:r>
              <a:rPr lang="en-US" sz="3600" dirty="0" smtClean="0">
                <a:latin typeface="Times New Roman" panose="02020603050405020304" pitchFamily="18" charset="0"/>
                <a:cs typeface="Times New Roman" panose="02020603050405020304" pitchFamily="18" charset="0"/>
              </a:rPr>
              <a:t>5.7</a:t>
            </a:r>
            <a:r>
              <a:rPr lang="en-US" sz="3600" dirty="0">
                <a:latin typeface="Times New Roman" panose="02020603050405020304" pitchFamily="18" charset="0"/>
                <a:cs typeface="Times New Roman" panose="02020603050405020304" pitchFamily="18" charset="0"/>
              </a:rPr>
              <a:t>, 5.8/SBT </a:t>
            </a:r>
            <a:r>
              <a:rPr lang="en-US" sz="3600" dirty="0" err="1">
                <a:latin typeface="Times New Roman" panose="02020603050405020304" pitchFamily="18" charset="0"/>
                <a:cs typeface="Times New Roman" panose="02020603050405020304" pitchFamily="18" charset="0"/>
              </a:rPr>
              <a:t>trang</a:t>
            </a:r>
            <a:r>
              <a:rPr lang="en-US" sz="3600" dirty="0">
                <a:latin typeface="Times New Roman" panose="02020603050405020304" pitchFamily="18" charset="0"/>
                <a:cs typeface="Times New Roman" panose="02020603050405020304" pitchFamily="18" charset="0"/>
              </a:rPr>
              <a:t> 90.</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Chuẩn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giờ</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trước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18.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hình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tròn</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toán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thống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kê</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biểu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đồ</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quạt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liên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bài</a:t>
            </a:r>
            <a:r>
              <a:rPr lang="en-US" sz="3600" dirty="0">
                <a:latin typeface="Times New Roman" panose="02020603050405020304" pitchFamily="18" charset="0"/>
                <a:cs typeface="Times New Roman" panose="02020603050405020304" pitchFamily="18" charset="0"/>
              </a:rPr>
              <a:t> 18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a:t>
            </a:r>
          </a:p>
          <a:p>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Buổi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sau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nộp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sản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cho</a:t>
            </a:r>
            <a:r>
              <a:rPr lang="en-US" sz="3600" dirty="0">
                <a:latin typeface="Times New Roman" panose="02020603050405020304" pitchFamily="18" charset="0"/>
                <a:cs typeface="Times New Roman" panose="02020603050405020304" pitchFamily="18" charset="0"/>
              </a:rPr>
              <a:t> GV, </a:t>
            </a:r>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nhóm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báo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kết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quả</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sưu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tầm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được</a:t>
            </a:r>
            <a:r>
              <a:rPr lang="en-US" sz="3600" dirty="0" smtClean="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014809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106"/>
            <a:ext cx="12192000" cy="68458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22" name="Picture 14">
            <a:hlinkClick r:id="" action="ppaction://media"/>
          </p:cNvPr>
          <p:cNvPicPr>
            <a:picLocks noChangeAspect="1" noChangeArrowheads="1"/>
          </p:cNvPicPr>
          <p:nvPr>
            <a:audioFile r:link="rId2"/>
            <p:extLst>
              <p:ext uri="{DAA4B4D4-6D71-4841-9C94-3DE7FCFB9230}">
                <p14:media xmlns:p14="http://schemas.microsoft.com/office/powerpoint/2010/main" r:embed="rId1"/>
              </p:ext>
            </p:extLst>
          </p:nvPr>
        </p:nvPicPr>
        <p:blipFill>
          <a:blip r:embed="rId5">
            <a:extLst>
              <a:ext uri="{28A0092B-C50C-407E-A947-70E740481C1C}">
                <a14:useLocalDpi xmlns:a14="http://schemas.microsoft.com/office/drawing/2010/main" val="0"/>
              </a:ext>
            </a:extLst>
          </a:blip>
          <a:srcRect/>
          <a:stretch>
            <a:fillRect/>
          </a:stretch>
        </p:blipFill>
        <p:spPr bwMode="auto">
          <a:xfrm>
            <a:off x="2082800" y="228600"/>
            <a:ext cx="20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2" name="Text Box 16"/>
          <p:cNvSpPr txBox="1">
            <a:spLocks noChangeArrowheads="1"/>
          </p:cNvSpPr>
          <p:nvPr/>
        </p:nvSpPr>
        <p:spPr bwMode="auto">
          <a:xfrm>
            <a:off x="4953000" y="0"/>
            <a:ext cx="72390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fontAlgn="base" hangingPunct="1">
              <a:spcBef>
                <a:spcPct val="50000"/>
              </a:spcBef>
              <a:spcAft>
                <a:spcPct val="0"/>
              </a:spcAft>
            </a:pPr>
            <a:r>
              <a:rPr lang="en-US" altLang="en-US" sz="3600" b="1" dirty="0">
                <a:solidFill>
                  <a:srgbClr val="FF0000"/>
                </a:solidFill>
                <a:latin typeface="Times New Roman" panose="02020603050405020304" pitchFamily="18" charset="0"/>
                <a:cs typeface="Times New Roman" panose="02020603050405020304" pitchFamily="18" charset="0"/>
              </a:rPr>
              <a:t>XIN CẢM ƠN THẦY CÔ VÀ </a:t>
            </a:r>
            <a:endParaRPr lang="vi-VN" altLang="en-US" sz="3600" b="1" dirty="0" smtClean="0">
              <a:solidFill>
                <a:srgbClr val="FF0000"/>
              </a:solidFill>
              <a:latin typeface="Times New Roman" panose="02020603050405020304" pitchFamily="18" charset="0"/>
              <a:cs typeface="Times New Roman" panose="02020603050405020304" pitchFamily="18" charset="0"/>
            </a:endParaRPr>
          </a:p>
          <a:p>
            <a:pPr algn="ctr" eaLnBrk="1" fontAlgn="base" hangingPunct="1">
              <a:spcBef>
                <a:spcPct val="50000"/>
              </a:spcBef>
              <a:spcAft>
                <a:spcPct val="0"/>
              </a:spcAft>
            </a:pPr>
            <a:r>
              <a:rPr lang="en-US" altLang="en-US" sz="3600" b="1" dirty="0" smtClean="0">
                <a:solidFill>
                  <a:srgbClr val="FF0000"/>
                </a:solidFill>
                <a:latin typeface="Times New Roman" panose="02020603050405020304" pitchFamily="18" charset="0"/>
                <a:cs typeface="Times New Roman" panose="02020603050405020304" pitchFamily="18" charset="0"/>
              </a:rPr>
              <a:t>CÁC </a:t>
            </a:r>
            <a:r>
              <a:rPr lang="en-US" altLang="en-US" sz="3600" b="1" dirty="0">
                <a:solidFill>
                  <a:srgbClr val="FF0000"/>
                </a:solidFill>
                <a:latin typeface="Times New Roman" panose="02020603050405020304" pitchFamily="18" charset="0"/>
                <a:cs typeface="Times New Roman" panose="02020603050405020304" pitchFamily="18" charset="0"/>
              </a:rPr>
              <a:t>EM HỌC SINH !</a:t>
            </a:r>
          </a:p>
          <a:p>
            <a:pPr algn="ctr" eaLnBrk="1" fontAlgn="base" hangingPunct="1">
              <a:spcBef>
                <a:spcPct val="50000"/>
              </a:spcBef>
              <a:spcAft>
                <a:spcPct val="0"/>
              </a:spcAft>
            </a:pPr>
            <a:endParaRPr lang="en-US" alt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0030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id="1" dur="indefinite" restart="never" nodeType="tmRoot">
          <p:childTnLst>
            <p:audio>
              <p:cMediaNode vol="78000" showWhenStopped="0">
                <p:cTn id="2" repeatCount="indefinite" fill="hold" display="0">
                  <p:stCondLst>
                    <p:cond delay="indefinite"/>
                  </p:stCondLst>
                  <p:endCondLst>
                    <p:cond evt="onPrev" delay="0">
                      <p:tgtEl>
                        <p:sldTgt/>
                      </p:tgtEl>
                    </p:cond>
                    <p:cond evt="onStopAudio" delay="0">
                      <p:tgtEl>
                        <p:sldTgt/>
                      </p:tgtEl>
                    </p:cond>
                    <p:cond evt="onNext" delay="0">
                      <p:tgtEl>
                        <p:sldTgt/>
                      </p:tgtEl>
                    </p:cond>
                  </p:endCondLst>
                </p:cTn>
                <p:tgtEl>
                  <p:spTgt spid="686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stretch>
            <a:fillRect/>
          </a:stretch>
        </p:blipFill>
        <p:spPr>
          <a:xfrm>
            <a:off x="4664112" y="1086814"/>
            <a:ext cx="6877929" cy="4561418"/>
          </a:xfrm>
          <a:prstGeom prst="rect">
            <a:avLst/>
          </a:prstGeom>
        </p:spPr>
      </p:pic>
      <p:pic>
        <p:nvPicPr>
          <p:cNvPr id="138" name="Picture 1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703" y="-768"/>
            <a:ext cx="12187269" cy="6858767"/>
          </a:xfrm>
          <a:prstGeom prst="rect">
            <a:avLst/>
          </a:prstGeom>
        </p:spPr>
      </p:pic>
      <p:pic>
        <p:nvPicPr>
          <p:cNvPr id="146" name="Picture 14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91968" y="1101452"/>
            <a:ext cx="1168595" cy="1168595"/>
          </a:xfrm>
          <a:prstGeom prst="rect">
            <a:avLst/>
          </a:prstGeom>
        </p:spPr>
      </p:pic>
      <p:pic>
        <p:nvPicPr>
          <p:cNvPr id="147" name="Picture 14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703" y="883975"/>
            <a:ext cx="1061107" cy="1061107"/>
          </a:xfrm>
          <a:prstGeom prst="rect">
            <a:avLst/>
          </a:prstGeom>
        </p:spPr>
      </p:pic>
      <p:pic>
        <p:nvPicPr>
          <p:cNvPr id="148" name="Picture 14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88250" y="1738168"/>
            <a:ext cx="1127571" cy="1127571"/>
          </a:xfrm>
          <a:prstGeom prst="rect">
            <a:avLst/>
          </a:prstGeom>
        </p:spPr>
      </p:pic>
      <p:pic>
        <p:nvPicPr>
          <p:cNvPr id="149" name="Picture 1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55151" y="-969027"/>
            <a:ext cx="1761897" cy="6059949"/>
          </a:xfrm>
          <a:prstGeom prst="rect">
            <a:avLst/>
          </a:prstGeom>
        </p:spPr>
      </p:pic>
      <p:pic>
        <p:nvPicPr>
          <p:cNvPr id="150" name="Picture 14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37939" y="5085116"/>
            <a:ext cx="647700" cy="904875"/>
          </a:xfrm>
          <a:prstGeom prst="rect">
            <a:avLst/>
          </a:prstGeom>
        </p:spPr>
      </p:pic>
      <p:pic>
        <p:nvPicPr>
          <p:cNvPr id="159" name="Picture 158">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003419" y="5852160"/>
            <a:ext cx="1180821" cy="998220"/>
          </a:xfrm>
          <a:prstGeom prst="rect">
            <a:avLst/>
          </a:prstGeom>
        </p:spPr>
      </p:pic>
      <p:pic>
        <p:nvPicPr>
          <p:cNvPr id="4" name="vuidehoc">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703" y="-671549"/>
            <a:ext cx="609600" cy="609600"/>
          </a:xfrm>
          <a:prstGeom prst="rect">
            <a:avLst/>
          </a:prstGeom>
        </p:spPr>
      </p:pic>
      <p:sp>
        <p:nvSpPr>
          <p:cNvPr id="3" name="Rectangle 2"/>
          <p:cNvSpPr/>
          <p:nvPr/>
        </p:nvSpPr>
        <p:spPr>
          <a:xfrm>
            <a:off x="3400023" y="6351270"/>
            <a:ext cx="2270568" cy="3457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104599" y="5852160"/>
            <a:ext cx="1394364" cy="168661"/>
          </a:xfrm>
          <a:prstGeom prst="roundRect">
            <a:avLst/>
          </a:prstGeom>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6" name="Rounded Rectangle 5"/>
          <p:cNvSpPr/>
          <p:nvPr/>
        </p:nvSpPr>
        <p:spPr>
          <a:xfrm>
            <a:off x="0" y="1854558"/>
            <a:ext cx="1365161" cy="206390"/>
          </a:xfrm>
          <a:prstGeom prst="roundRect">
            <a:avLst/>
          </a:prstGeom>
          <a:solidFill>
            <a:srgbClr val="6038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35071" y="29429"/>
            <a:ext cx="6185647" cy="646331"/>
          </a:xfrm>
          <a:prstGeom prst="rect">
            <a:avLst/>
          </a:prstGeom>
        </p:spPr>
        <p:txBody>
          <a:bodyPr wrap="square">
            <a:spAutoFit/>
          </a:bodyPr>
          <a:lstStyle/>
          <a:p>
            <a:pPr algn="ctr">
              <a:defRPr/>
            </a:pPr>
            <a:r>
              <a:rPr lang="vi-VN" sz="3600" b="1" dirty="0" smtClean="0">
                <a:solidFill>
                  <a:srgbClr val="6A1997"/>
                </a:solidFill>
                <a:latin typeface="Times New Roman" pitchFamily="18" charset="0"/>
                <a:cs typeface="Times New Roman" pitchFamily="18" charset="0"/>
              </a:rPr>
              <a:t>Một ngày lễ trong tháng 10</a:t>
            </a:r>
            <a:endParaRPr lang="en-US" sz="3600" b="1" dirty="0">
              <a:solidFill>
                <a:srgbClr val="6A1997"/>
              </a:solidFill>
              <a:latin typeface="Times New Roman" pitchFamily="18" charset="0"/>
              <a:cs typeface="Times New Roman" pitchFamily="18" charset="0"/>
            </a:endParaRPr>
          </a:p>
        </p:txBody>
      </p:sp>
      <p:pic>
        <p:nvPicPr>
          <p:cNvPr id="3074"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55806" y="1058713"/>
            <a:ext cx="6877929" cy="4589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5" name="den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44536" y="1074558"/>
            <a:ext cx="2639810" cy="2639810"/>
          </a:xfrm>
          <a:prstGeom prst="rect">
            <a:avLst/>
          </a:prstGeom>
        </p:spPr>
      </p:pic>
      <p:pic>
        <p:nvPicPr>
          <p:cNvPr id="126" name="den3"/>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231246" y="711107"/>
            <a:ext cx="2639810" cy="2645893"/>
          </a:xfrm>
          <a:prstGeom prst="rect">
            <a:avLst/>
          </a:prstGeom>
        </p:spPr>
      </p:pic>
      <p:pic>
        <p:nvPicPr>
          <p:cNvPr id="141" name="mau3">
            <a:hlinkClick r:id="rId18" action="ppaction://hlinksldjump"/>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231246" y="711107"/>
            <a:ext cx="2639810" cy="2639810"/>
          </a:xfrm>
          <a:prstGeom prst="rect">
            <a:avLst/>
          </a:prstGeom>
        </p:spPr>
      </p:pic>
      <p:pic>
        <p:nvPicPr>
          <p:cNvPr id="129" name="den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8890051" y="2996242"/>
            <a:ext cx="2651990" cy="2651990"/>
          </a:xfrm>
          <a:prstGeom prst="rect">
            <a:avLst/>
          </a:prstGeom>
        </p:spPr>
      </p:pic>
      <p:pic>
        <p:nvPicPr>
          <p:cNvPr id="144" name="mau6">
            <a:hlinkClick r:id="rId21" action="ppaction://hlinksldjump"/>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8873789" y="2982795"/>
            <a:ext cx="2651990" cy="2651990"/>
          </a:xfrm>
          <a:prstGeom prst="rect">
            <a:avLst/>
          </a:prstGeom>
        </p:spPr>
      </p:pic>
      <p:pic>
        <p:nvPicPr>
          <p:cNvPr id="128" name="den5"/>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6591436" y="3357918"/>
            <a:ext cx="2639810" cy="2639810"/>
          </a:xfrm>
          <a:prstGeom prst="rect">
            <a:avLst/>
          </a:prstGeom>
        </p:spPr>
      </p:pic>
      <p:pic>
        <p:nvPicPr>
          <p:cNvPr id="143" name="mau5">
            <a:hlinkClick r:id="rId24" action="ppaction://hlinksldjump"/>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6591436" y="3357000"/>
            <a:ext cx="2633741" cy="2639810"/>
          </a:xfrm>
          <a:prstGeom prst="rect">
            <a:avLst/>
          </a:prstGeom>
        </p:spPr>
      </p:pic>
      <p:pic>
        <p:nvPicPr>
          <p:cNvPr id="127" name="den4"/>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4290808" y="2996242"/>
            <a:ext cx="2651990" cy="2651990"/>
          </a:xfrm>
          <a:prstGeom prst="rect">
            <a:avLst/>
          </a:prstGeom>
        </p:spPr>
      </p:pic>
      <p:pic>
        <p:nvPicPr>
          <p:cNvPr id="142" name="mau4">
            <a:hlinkClick r:id="rId27" action="ppaction://hlinksldjump"/>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4292546" y="2996242"/>
            <a:ext cx="2651990" cy="2651990"/>
          </a:xfrm>
          <a:prstGeom prst="rect">
            <a:avLst/>
          </a:prstGeom>
        </p:spPr>
      </p:pic>
      <p:pic>
        <p:nvPicPr>
          <p:cNvPr id="124" name="den1"/>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70725" y="708058"/>
            <a:ext cx="2651990" cy="2651990"/>
          </a:xfrm>
          <a:prstGeom prst="rect">
            <a:avLst/>
          </a:prstGeom>
        </p:spPr>
      </p:pic>
      <p:pic>
        <p:nvPicPr>
          <p:cNvPr id="139" name="mau1">
            <a:hlinkClick r:id="rId30" action="ppaction://hlinksldjump"/>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4655806" y="708058"/>
            <a:ext cx="2651990" cy="2651990"/>
          </a:xfrm>
          <a:prstGeom prst="rect">
            <a:avLst/>
          </a:prstGeom>
        </p:spPr>
      </p:pic>
      <p:pic>
        <p:nvPicPr>
          <p:cNvPr id="140" name="mau2">
            <a:hlinkClick r:id="rId32" action="ppaction://hlinksldjump"/>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937158" y="1089624"/>
            <a:ext cx="2633741" cy="2639810"/>
          </a:xfrm>
          <a:prstGeom prst="rect">
            <a:avLst/>
          </a:prstGeom>
        </p:spPr>
      </p:pic>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75" fill="hold">
                                          <p:stCondLst>
                                            <p:cond delay="0"/>
                                          </p:stCondLst>
                                        </p:cTn>
                                        <p:tgtEl>
                                          <p:spTgt spid="149"/>
                                        </p:tgtEl>
                                        <p:attrNameLst>
                                          <p:attrName>r</p:attrName>
                                        </p:attrNameLst>
                                      </p:cBhvr>
                                    </p:animRot>
                                    <p:animRot by="-240000">
                                      <p:cBhvr>
                                        <p:cTn id="7" dur="550" fill="hold">
                                          <p:stCondLst>
                                            <p:cond delay="550"/>
                                          </p:stCondLst>
                                        </p:cTn>
                                        <p:tgtEl>
                                          <p:spTgt spid="149"/>
                                        </p:tgtEl>
                                        <p:attrNameLst>
                                          <p:attrName>r</p:attrName>
                                        </p:attrNameLst>
                                      </p:cBhvr>
                                    </p:animRot>
                                    <p:animRot by="240000">
                                      <p:cBhvr>
                                        <p:cTn id="8" dur="550" fill="hold">
                                          <p:stCondLst>
                                            <p:cond delay="1100"/>
                                          </p:stCondLst>
                                        </p:cTn>
                                        <p:tgtEl>
                                          <p:spTgt spid="149"/>
                                        </p:tgtEl>
                                        <p:attrNameLst>
                                          <p:attrName>r</p:attrName>
                                        </p:attrNameLst>
                                      </p:cBhvr>
                                    </p:animRot>
                                    <p:animRot by="-240000">
                                      <p:cBhvr>
                                        <p:cTn id="9" dur="550" fill="hold">
                                          <p:stCondLst>
                                            <p:cond delay="1650"/>
                                          </p:stCondLst>
                                        </p:cTn>
                                        <p:tgtEl>
                                          <p:spTgt spid="149"/>
                                        </p:tgtEl>
                                        <p:attrNameLst>
                                          <p:attrName>r</p:attrName>
                                        </p:attrNameLst>
                                      </p:cBhvr>
                                    </p:animRot>
                                    <p:animRot by="120000">
                                      <p:cBhvr>
                                        <p:cTn id="10" dur="550" fill="hold">
                                          <p:stCondLst>
                                            <p:cond delay="2200"/>
                                          </p:stCondLst>
                                        </p:cTn>
                                        <p:tgtEl>
                                          <p:spTgt spid="149"/>
                                        </p:tgtEl>
                                        <p:attrNameLst>
                                          <p:attrName>r</p:attrName>
                                        </p:attrNameLst>
                                      </p:cBhvr>
                                    </p:animRot>
                                  </p:childTnLst>
                                </p:cTn>
                              </p:par>
                              <p:par>
                                <p:cTn id="11" presetID="1" presetClass="mediacall" presetSubtype="0" fill="hold" nodeType="withEffect">
                                  <p:stCondLst>
                                    <p:cond delay="0"/>
                                  </p:stCondLst>
                                  <p:childTnLst>
                                    <p:cmd type="call" cmd="playFrom(0.0)">
                                      <p:cBhvr>
                                        <p:cTn id="12"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4"/>
                    </p:tgtEl>
                  </p:cond>
                </p:stCondLst>
                <p:endSync evt="end" delay="0">
                  <p:rtn val="all"/>
                </p:endSync>
                <p:childTnLst>
                  <p:par>
                    <p:cTn id="14" fill="hold">
                      <p:stCondLst>
                        <p:cond delay="0"/>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124"/>
                                        </p:tgtEl>
                                      </p:cBhvr>
                                    </p:animEffect>
                                    <p:set>
                                      <p:cBhvr>
                                        <p:cTn id="18" dur="1" fill="hold">
                                          <p:stCondLst>
                                            <p:cond delay="499"/>
                                          </p:stCondLst>
                                        </p:cTn>
                                        <p:tgtEl>
                                          <p:spTgt spid="124"/>
                                        </p:tgtEl>
                                        <p:attrNameLst>
                                          <p:attrName>style.visibility</p:attrName>
                                        </p:attrNameLst>
                                      </p:cBhvr>
                                      <p:to>
                                        <p:strVal val="hidden"/>
                                      </p:to>
                                    </p:set>
                                  </p:childTnLst>
                                  <p:subTnLst>
                                    <p:audio>
                                      <p:cMediaNode>
                                        <p:cTn display="0" masterRel="sameClick">
                                          <p:stCondLst>
                                            <p:cond evt="begin" delay="0">
                                              <p:tn val="1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4"/>
                  </p:tgtEl>
                </p:cond>
              </p:nextCondLst>
            </p:seq>
            <p:seq concurrent="1" nextAc="seek">
              <p:cTn id="19" restart="whenNotActive" fill="hold" evtFilter="cancelBubble" nodeType="interactiveSeq">
                <p:stCondLst>
                  <p:cond evt="onClick" delay="0">
                    <p:tgtEl>
                      <p:spTgt spid="125"/>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25"/>
                                        </p:tgtEl>
                                      </p:cBhvr>
                                    </p:animEffect>
                                    <p:set>
                                      <p:cBhvr>
                                        <p:cTn id="24" dur="1" fill="hold">
                                          <p:stCondLst>
                                            <p:cond delay="499"/>
                                          </p:stCondLst>
                                        </p:cTn>
                                        <p:tgtEl>
                                          <p:spTgt spid="125"/>
                                        </p:tgtEl>
                                        <p:attrNameLst>
                                          <p:attrName>style.visibility</p:attrName>
                                        </p:attrNameLst>
                                      </p:cBhvr>
                                      <p:to>
                                        <p:strVal val="hidden"/>
                                      </p:to>
                                    </p:set>
                                  </p:childTnLst>
                                  <p:subTnLst>
                                    <p:audio>
                                      <p:cMediaNode>
                                        <p:cTn display="0" masterRel="sameClick">
                                          <p:stCondLst>
                                            <p:cond evt="begin" delay="0">
                                              <p:tn val="22"/>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5"/>
                  </p:tgtEl>
                </p:cond>
              </p:nextCondLst>
            </p:seq>
            <p:seq concurrent="1" nextAc="seek">
              <p:cTn id="25" restart="whenNotActive" fill="hold" evtFilter="cancelBubble" nodeType="interactiveSeq">
                <p:stCondLst>
                  <p:cond evt="onClick" delay="0">
                    <p:tgtEl>
                      <p:spTgt spid="126"/>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126"/>
                                        </p:tgtEl>
                                      </p:cBhvr>
                                    </p:animEffect>
                                    <p:set>
                                      <p:cBhvr>
                                        <p:cTn id="30" dur="1" fill="hold">
                                          <p:stCondLst>
                                            <p:cond delay="499"/>
                                          </p:stCondLst>
                                        </p:cTn>
                                        <p:tgtEl>
                                          <p:spTgt spid="126"/>
                                        </p:tgtEl>
                                        <p:attrNameLst>
                                          <p:attrName>style.visibility</p:attrName>
                                        </p:attrNameLst>
                                      </p:cBhvr>
                                      <p:to>
                                        <p:strVal val="hidden"/>
                                      </p:to>
                                    </p:set>
                                  </p:childTnLst>
                                  <p:subTnLst>
                                    <p:audio>
                                      <p:cMediaNode>
                                        <p:cTn display="0" masterRel="sameClick">
                                          <p:stCondLst>
                                            <p:cond evt="begin" delay="0">
                                              <p:tn val="28"/>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6"/>
                  </p:tgtEl>
                </p:cond>
              </p:nextCondLst>
            </p:seq>
            <p:seq concurrent="1" nextAc="seek">
              <p:cTn id="31" restart="whenNotActive" fill="hold" evtFilter="cancelBubble" nodeType="interactiveSeq">
                <p:stCondLst>
                  <p:cond evt="onClick" delay="0">
                    <p:tgtEl>
                      <p:spTgt spid="127"/>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27"/>
                                        </p:tgtEl>
                                      </p:cBhvr>
                                    </p:animEffect>
                                    <p:set>
                                      <p:cBhvr>
                                        <p:cTn id="36" dur="1" fill="hold">
                                          <p:stCondLst>
                                            <p:cond delay="499"/>
                                          </p:stCondLst>
                                        </p:cTn>
                                        <p:tgtEl>
                                          <p:spTgt spid="127"/>
                                        </p:tgtEl>
                                        <p:attrNameLst>
                                          <p:attrName>style.visibility</p:attrName>
                                        </p:attrNameLst>
                                      </p:cBhvr>
                                      <p:to>
                                        <p:strVal val="hidden"/>
                                      </p:to>
                                    </p:set>
                                  </p:childTnLst>
                                  <p:subTnLst>
                                    <p:audio>
                                      <p:cMediaNode>
                                        <p:cTn display="0" masterRel="sameClick">
                                          <p:stCondLst>
                                            <p:cond evt="begin" delay="0">
                                              <p:tn val="34"/>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7"/>
                  </p:tgtEl>
                </p:cond>
              </p:nextCondLst>
            </p:seq>
            <p:seq concurrent="1" nextAc="seek">
              <p:cTn id="37" restart="whenNotActive" fill="hold" evtFilter="cancelBubble" nodeType="interactiveSeq">
                <p:stCondLst>
                  <p:cond evt="onClick" delay="0">
                    <p:tgtEl>
                      <p:spTgt spid="128"/>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128"/>
                                        </p:tgtEl>
                                      </p:cBhvr>
                                    </p:animEffect>
                                    <p:set>
                                      <p:cBhvr>
                                        <p:cTn id="42" dur="1" fill="hold">
                                          <p:stCondLst>
                                            <p:cond delay="499"/>
                                          </p:stCondLst>
                                        </p:cTn>
                                        <p:tgtEl>
                                          <p:spTgt spid="128"/>
                                        </p:tgtEl>
                                        <p:attrNameLst>
                                          <p:attrName>style.visibility</p:attrName>
                                        </p:attrNameLst>
                                      </p:cBhvr>
                                      <p:to>
                                        <p:strVal val="hidden"/>
                                      </p:to>
                                    </p:set>
                                  </p:childTnLst>
                                  <p:subTnLst>
                                    <p:audio>
                                      <p:cMediaNode>
                                        <p:cTn display="0" masterRel="sameClick">
                                          <p:stCondLst>
                                            <p:cond evt="begin" delay="0">
                                              <p:tn val="40"/>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8"/>
                  </p:tgtEl>
                </p:cond>
              </p:nextCondLst>
            </p:seq>
            <p:seq concurrent="1" nextAc="seek">
              <p:cTn id="43" restart="whenNotActive" fill="hold" evtFilter="cancelBubble" nodeType="interactiveSeq">
                <p:stCondLst>
                  <p:cond evt="onClick" delay="0">
                    <p:tgtEl>
                      <p:spTgt spid="129"/>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129"/>
                                        </p:tgtEl>
                                      </p:cBhvr>
                                    </p:animEffect>
                                    <p:set>
                                      <p:cBhvr>
                                        <p:cTn id="48" dur="1" fill="hold">
                                          <p:stCondLst>
                                            <p:cond delay="499"/>
                                          </p:stCondLst>
                                        </p:cTn>
                                        <p:tgtEl>
                                          <p:spTgt spid="129"/>
                                        </p:tgtEl>
                                        <p:attrNameLst>
                                          <p:attrName>style.visibility</p:attrName>
                                        </p:attrNameLst>
                                      </p:cBhvr>
                                      <p:to>
                                        <p:strVal val="hidden"/>
                                      </p:to>
                                    </p:set>
                                  </p:childTnLst>
                                  <p:subTnLst>
                                    <p:audio>
                                      <p:cMediaNode>
                                        <p:cTn display="0" masterRel="sameClick">
                                          <p:stCondLst>
                                            <p:cond evt="begin" delay="0">
                                              <p:tn val="46"/>
                                            </p:cond>
                                          </p:stCondLst>
                                          <p:endCondLst>
                                            <p:cond evt="onStopAudio" delay="0">
                                              <p:tgtEl>
                                                <p:sldTgt/>
                                              </p:tgtEl>
                                            </p:cond>
                                          </p:endCondLst>
                                        </p:cTn>
                                        <p:tgtEl>
                                          <p:sndTgt r:embed="rId4" name="cashreg.wav"/>
                                        </p:tgtEl>
                                      </p:cMediaNode>
                                    </p:audio>
                                  </p:subTnLst>
                                </p:cTn>
                              </p:par>
                            </p:childTnLst>
                          </p:cTn>
                        </p:par>
                      </p:childTnLst>
                    </p:cTn>
                  </p:par>
                </p:childTnLst>
              </p:cTn>
              <p:nextCondLst>
                <p:cond evt="onClick" delay="0">
                  <p:tgtEl>
                    <p:spTgt spid="129"/>
                  </p:tgtEl>
                </p:cond>
              </p:nextCondLst>
            </p:seq>
            <p:seq concurrent="1" nextAc="seek">
              <p:cTn id="49" restart="whenNotActive" fill="hold" evtFilter="cancelBubble" nodeType="interactiveSeq">
                <p:stCondLst>
                  <p:cond evt="onClick" delay="0">
                    <p:tgtEl>
                      <p:spTgt spid="139"/>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139"/>
                                        </p:tgtEl>
                                      </p:cBhvr>
                                    </p:animEffect>
                                    <p:set>
                                      <p:cBhvr>
                                        <p:cTn id="54" dur="1" fill="hold">
                                          <p:stCondLst>
                                            <p:cond delay="499"/>
                                          </p:stCondLst>
                                        </p:cTn>
                                        <p:tgtEl>
                                          <p:spTgt spid="139"/>
                                        </p:tgtEl>
                                        <p:attrNameLst>
                                          <p:attrName>style.visibility</p:attrName>
                                        </p:attrNameLst>
                                      </p:cBhvr>
                                      <p:to>
                                        <p:strVal val="hidden"/>
                                      </p:to>
                                    </p:set>
                                  </p:childTnLst>
                                </p:cTn>
                              </p:par>
                            </p:childTnLst>
                          </p:cTn>
                        </p:par>
                      </p:childTnLst>
                    </p:cTn>
                  </p:par>
                </p:childTnLst>
              </p:cTn>
              <p:nextCondLst>
                <p:cond evt="onClick" delay="0">
                  <p:tgtEl>
                    <p:spTgt spid="139"/>
                  </p:tgtEl>
                </p:cond>
              </p:nextCondLst>
            </p:seq>
            <p:seq concurrent="1" nextAc="seek">
              <p:cTn id="55" restart="whenNotActive" fill="hold" evtFilter="cancelBubble" nodeType="interactiveSeq">
                <p:stCondLst>
                  <p:cond evt="onClick" delay="0">
                    <p:tgtEl>
                      <p:spTgt spid="140"/>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140"/>
                                        </p:tgtEl>
                                      </p:cBhvr>
                                    </p:animEffect>
                                    <p:set>
                                      <p:cBhvr>
                                        <p:cTn id="60" dur="1" fill="hold">
                                          <p:stCondLst>
                                            <p:cond delay="499"/>
                                          </p:stCondLst>
                                        </p:cTn>
                                        <p:tgtEl>
                                          <p:spTgt spid="140"/>
                                        </p:tgtEl>
                                        <p:attrNameLst>
                                          <p:attrName>style.visibility</p:attrName>
                                        </p:attrNameLst>
                                      </p:cBhvr>
                                      <p:to>
                                        <p:strVal val="hidden"/>
                                      </p:to>
                                    </p:set>
                                  </p:childTnLst>
                                </p:cTn>
                              </p:par>
                            </p:childTnLst>
                          </p:cTn>
                        </p:par>
                      </p:childTnLst>
                    </p:cTn>
                  </p:par>
                </p:childTnLst>
              </p:cTn>
              <p:nextCondLst>
                <p:cond evt="onClick" delay="0">
                  <p:tgtEl>
                    <p:spTgt spid="140"/>
                  </p:tgtEl>
                </p:cond>
              </p:nextCondLst>
            </p:seq>
            <p:seq concurrent="1" nextAc="seek">
              <p:cTn id="61" restart="whenNotActive" fill="hold" evtFilter="cancelBubble" nodeType="interactiveSeq">
                <p:stCondLst>
                  <p:cond evt="onClick" delay="0">
                    <p:tgtEl>
                      <p:spTgt spid="141"/>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141"/>
                                        </p:tgtEl>
                                      </p:cBhvr>
                                    </p:animEffect>
                                    <p:set>
                                      <p:cBhvr>
                                        <p:cTn id="66" dur="1" fill="hold">
                                          <p:stCondLst>
                                            <p:cond delay="499"/>
                                          </p:stCondLst>
                                        </p:cTn>
                                        <p:tgtEl>
                                          <p:spTgt spid="141"/>
                                        </p:tgtEl>
                                        <p:attrNameLst>
                                          <p:attrName>style.visibility</p:attrName>
                                        </p:attrNameLst>
                                      </p:cBhvr>
                                      <p:to>
                                        <p:strVal val="hidden"/>
                                      </p:to>
                                    </p:set>
                                  </p:childTnLst>
                                </p:cTn>
                              </p:par>
                            </p:childTnLst>
                          </p:cTn>
                        </p:par>
                      </p:childTnLst>
                    </p:cTn>
                  </p:par>
                </p:childTnLst>
              </p:cTn>
              <p:nextCondLst>
                <p:cond evt="onClick" delay="0">
                  <p:tgtEl>
                    <p:spTgt spid="141"/>
                  </p:tgtEl>
                </p:cond>
              </p:nextCondLst>
            </p:seq>
            <p:seq concurrent="1" nextAc="seek">
              <p:cTn id="67" restart="whenNotActive" fill="hold" evtFilter="cancelBubble" nodeType="interactiveSeq">
                <p:stCondLst>
                  <p:cond evt="onClick" delay="0">
                    <p:tgtEl>
                      <p:spTgt spid="142"/>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142"/>
                                        </p:tgtEl>
                                      </p:cBhvr>
                                    </p:animEffect>
                                    <p:set>
                                      <p:cBhvr>
                                        <p:cTn id="72" dur="1" fill="hold">
                                          <p:stCondLst>
                                            <p:cond delay="499"/>
                                          </p:stCondLst>
                                        </p:cTn>
                                        <p:tgtEl>
                                          <p:spTgt spid="142"/>
                                        </p:tgtEl>
                                        <p:attrNameLst>
                                          <p:attrName>style.visibility</p:attrName>
                                        </p:attrNameLst>
                                      </p:cBhvr>
                                      <p:to>
                                        <p:strVal val="hidden"/>
                                      </p:to>
                                    </p:set>
                                  </p:childTnLst>
                                </p:cTn>
                              </p:par>
                            </p:childTnLst>
                          </p:cTn>
                        </p:par>
                      </p:childTnLst>
                    </p:cTn>
                  </p:par>
                </p:childTnLst>
              </p:cTn>
              <p:nextCondLst>
                <p:cond evt="onClick" delay="0">
                  <p:tgtEl>
                    <p:spTgt spid="142"/>
                  </p:tgtEl>
                </p:cond>
              </p:nextCondLst>
            </p:seq>
            <p:seq concurrent="1" nextAc="seek">
              <p:cTn id="73" restart="whenNotActive" fill="hold" evtFilter="cancelBubble" nodeType="interactiveSeq">
                <p:stCondLst>
                  <p:cond evt="onClick" delay="0">
                    <p:tgtEl>
                      <p:spTgt spid="143"/>
                    </p:tgtEl>
                  </p:cond>
                </p:stCondLst>
                <p:endSync evt="end" delay="0">
                  <p:rtn val="all"/>
                </p:endSync>
                <p:childTnLst>
                  <p:par>
                    <p:cTn id="74" fill="hold">
                      <p:stCondLst>
                        <p:cond delay="0"/>
                      </p:stCondLst>
                      <p:childTnLst>
                        <p:par>
                          <p:cTn id="75" fill="hold">
                            <p:stCondLst>
                              <p:cond delay="0"/>
                            </p:stCondLst>
                            <p:childTnLst>
                              <p:par>
                                <p:cTn id="76" presetID="10" presetClass="exit" presetSubtype="0" fill="hold" nodeType="clickEffect">
                                  <p:stCondLst>
                                    <p:cond delay="0"/>
                                  </p:stCondLst>
                                  <p:childTnLst>
                                    <p:animEffect transition="out" filter="fade">
                                      <p:cBhvr>
                                        <p:cTn id="77" dur="500"/>
                                        <p:tgtEl>
                                          <p:spTgt spid="143"/>
                                        </p:tgtEl>
                                      </p:cBhvr>
                                    </p:animEffect>
                                    <p:set>
                                      <p:cBhvr>
                                        <p:cTn id="78" dur="1" fill="hold">
                                          <p:stCondLst>
                                            <p:cond delay="499"/>
                                          </p:stCondLst>
                                        </p:cTn>
                                        <p:tgtEl>
                                          <p:spTgt spid="143"/>
                                        </p:tgtEl>
                                        <p:attrNameLst>
                                          <p:attrName>style.visibility</p:attrName>
                                        </p:attrNameLst>
                                      </p:cBhvr>
                                      <p:to>
                                        <p:strVal val="hidden"/>
                                      </p:to>
                                    </p:set>
                                  </p:childTnLst>
                                </p:cTn>
                              </p:par>
                            </p:childTnLst>
                          </p:cTn>
                        </p:par>
                      </p:childTnLst>
                    </p:cTn>
                  </p:par>
                </p:childTnLst>
              </p:cTn>
              <p:nextCondLst>
                <p:cond evt="onClick" delay="0">
                  <p:tgtEl>
                    <p:spTgt spid="143"/>
                  </p:tgtEl>
                </p:cond>
              </p:nextCondLst>
            </p:seq>
            <p:seq concurrent="1" nextAc="seek">
              <p:cTn id="79" restart="whenNotActive" fill="hold" evtFilter="cancelBubble" nodeType="interactiveSeq">
                <p:stCondLst>
                  <p:cond evt="onClick" delay="0">
                    <p:tgtEl>
                      <p:spTgt spid="144"/>
                    </p:tgtEl>
                  </p:cond>
                </p:stCondLst>
                <p:endSync evt="end" delay="0">
                  <p:rtn val="all"/>
                </p:endSync>
                <p:childTnLst>
                  <p:par>
                    <p:cTn id="80" fill="hold">
                      <p:stCondLst>
                        <p:cond delay="0"/>
                      </p:stCondLst>
                      <p:childTnLst>
                        <p:par>
                          <p:cTn id="81" fill="hold">
                            <p:stCondLst>
                              <p:cond delay="0"/>
                            </p:stCondLst>
                            <p:childTnLst>
                              <p:par>
                                <p:cTn id="82" presetID="10" presetClass="exit" presetSubtype="0" fill="hold" nodeType="clickEffect">
                                  <p:stCondLst>
                                    <p:cond delay="0"/>
                                  </p:stCondLst>
                                  <p:childTnLst>
                                    <p:animEffect transition="out" filter="fade">
                                      <p:cBhvr>
                                        <p:cTn id="83" dur="500"/>
                                        <p:tgtEl>
                                          <p:spTgt spid="144"/>
                                        </p:tgtEl>
                                      </p:cBhvr>
                                    </p:animEffect>
                                    <p:set>
                                      <p:cBhvr>
                                        <p:cTn id="84" dur="1" fill="hold">
                                          <p:stCondLst>
                                            <p:cond delay="499"/>
                                          </p:stCondLst>
                                        </p:cTn>
                                        <p:tgtEl>
                                          <p:spTgt spid="144"/>
                                        </p:tgtEl>
                                        <p:attrNameLst>
                                          <p:attrName>style.visibility</p:attrName>
                                        </p:attrNameLst>
                                      </p:cBhvr>
                                      <p:to>
                                        <p:strVal val="hidden"/>
                                      </p:to>
                                    </p:set>
                                  </p:childTnLst>
                                </p:cTn>
                              </p:par>
                            </p:childTnLst>
                          </p:cTn>
                        </p:par>
                      </p:childTnLst>
                    </p:cTn>
                  </p:par>
                </p:childTnLst>
              </p:cTn>
              <p:nextCondLst>
                <p:cond evt="onClick" delay="0">
                  <p:tgtEl>
                    <p:spTgt spid="144"/>
                  </p:tgtEl>
                </p:cond>
              </p:nextCondLst>
            </p:seq>
            <p:audio>
              <p:cMediaNode vol="80000">
                <p:cTn id="85"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2733" y="2550843"/>
            <a:ext cx="5873119" cy="646331"/>
          </a:xfrm>
          <a:prstGeom prst="rect">
            <a:avLst/>
          </a:prstGeom>
          <a:noFill/>
        </p:spPr>
        <p:txBody>
          <a:bodyPr wrap="square" rtlCol="0">
            <a:spAutoFit/>
          </a:bodyPr>
          <a:lstStyle/>
          <a:p>
            <a:pPr algn="just">
              <a:defRPr/>
            </a:pPr>
            <a:r>
              <a:rPr lang="vi-VN" sz="3600" b="1" dirty="0" smtClean="0">
                <a:solidFill>
                  <a:srgbClr val="002060"/>
                </a:solidFill>
                <a:latin typeface="Times New Roman" pitchFamily="18" charset="0"/>
                <a:cs typeface="Times New Roman" pitchFamily="18" charset="0"/>
              </a:rPr>
              <a:t>A.</a:t>
            </a:r>
            <a:r>
              <a:rPr lang="en-US" sz="3600" b="1" dirty="0" smtClean="0">
                <a:solidFill>
                  <a:srgbClr val="002060"/>
                </a:solidFill>
                <a:latin typeface="Times New Roman" pitchFamily="18" charset="0"/>
                <a:cs typeface="Times New Roman" pitchFamily="18" charset="0"/>
              </a:rPr>
              <a:t>  </a:t>
            </a:r>
            <a:r>
              <a:rPr lang="vi-VN" sz="3600" b="1" dirty="0" smtClean="0">
                <a:latin typeface="Times New Roman" pitchFamily="18" charset="0"/>
                <a:cs typeface="Times New Roman" pitchFamily="18" charset="0"/>
              </a:rPr>
              <a:t>Dữ liệu là số liệu</a:t>
            </a:r>
            <a:endParaRPr lang="en-US" sz="3600" b="1" dirty="0">
              <a:latin typeface="Times New Roman" pitchFamily="18" charset="0"/>
              <a:cs typeface="Times New Roman" pitchFamily="18" charset="0"/>
            </a:endParaRPr>
          </a:p>
        </p:txBody>
      </p:sp>
      <p:sp>
        <p:nvSpPr>
          <p:cNvPr id="40" name="Snip Diagonal Corner Rectangle 39"/>
          <p:cNvSpPr/>
          <p:nvPr/>
        </p:nvSpPr>
        <p:spPr>
          <a:xfrm>
            <a:off x="770384" y="2506865"/>
            <a:ext cx="663879" cy="707886"/>
          </a:xfrm>
          <a:prstGeom prst="snip2DiagRect">
            <a:avLst>
              <a:gd name="adj1" fmla="val 28386"/>
              <a:gd name="adj2" fmla="val 2770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22382" y="5389797"/>
            <a:ext cx="2400300" cy="1468203"/>
          </a:xfrm>
          <a:prstGeom prst="rect">
            <a:avLst/>
          </a:prstGeom>
        </p:spPr>
      </p:pic>
      <p:sp>
        <p:nvSpPr>
          <p:cNvPr id="2" name="Rectangle 1"/>
          <p:cNvSpPr/>
          <p:nvPr/>
        </p:nvSpPr>
        <p:spPr>
          <a:xfrm>
            <a:off x="965563" y="6899021"/>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556915" y="593256"/>
            <a:ext cx="10995433" cy="1754326"/>
          </a:xfrm>
          <a:prstGeom prst="rect">
            <a:avLst/>
          </a:prstGeom>
        </p:spPr>
        <p:txBody>
          <a:bodyPr wrap="square">
            <a:spAutoFit/>
          </a:bodyPr>
          <a:lstStyle/>
          <a:p>
            <a:pPr algn="just">
              <a:defRPr/>
            </a:pPr>
            <a:r>
              <a:rPr lang="en-US" sz="3600" b="1" dirty="0" err="1" smtClean="0">
                <a:solidFill>
                  <a:srgbClr val="002060"/>
                </a:solidFill>
                <a:latin typeface="Times New Roman" pitchFamily="18" charset="0"/>
                <a:cs typeface="Times New Roman" pitchFamily="18" charset="0"/>
              </a:rPr>
              <a:t>Câu</a:t>
            </a:r>
            <a:r>
              <a:rPr lang="en-US" sz="3600" b="1" dirty="0" smtClean="0">
                <a:solidFill>
                  <a:srgbClr val="002060"/>
                </a:solidFill>
                <a:latin typeface="Times New Roman" pitchFamily="18" charset="0"/>
                <a:cs typeface="Times New Roman" pitchFamily="18" charset="0"/>
              </a:rPr>
              <a:t> 1: </a:t>
            </a:r>
            <a:r>
              <a:rPr lang="vi-VN" sz="3600" b="1" dirty="0" smtClean="0">
                <a:latin typeface="Times New Roman" pitchFamily="18" charset="0"/>
                <a:cs typeface="Times New Roman" pitchFamily="18" charset="0"/>
              </a:rPr>
              <a:t>Chiều cao ( tính theo cm) của các bạn tổ 1 lần lượt là: </a:t>
            </a:r>
            <a:r>
              <a:rPr lang="vi-VN" sz="3600" b="1" dirty="0" smtClean="0">
                <a:solidFill>
                  <a:srgbClr val="FF0000"/>
                </a:solidFill>
                <a:latin typeface="Times New Roman" pitchFamily="18" charset="0"/>
                <a:cs typeface="Times New Roman" pitchFamily="18" charset="0"/>
              </a:rPr>
              <a:t>150; 161; 159; 155; 154; 156; 155; 151</a:t>
            </a:r>
          </a:p>
          <a:p>
            <a:pPr algn="just">
              <a:defRPr/>
            </a:pPr>
            <a:r>
              <a:rPr lang="vi-VN" sz="3600" b="1" dirty="0" smtClean="0">
                <a:latin typeface="Times New Roman" pitchFamily="18" charset="0"/>
                <a:cs typeface="Times New Roman" pitchFamily="18" charset="0"/>
              </a:rPr>
              <a:t>Dãy dự liệu trên thuộc loại nào?</a:t>
            </a:r>
            <a:endParaRPr lang="en-US" sz="3600" b="1" dirty="0" smtClean="0">
              <a:latin typeface="Times New Roman" pitchFamily="18" charset="0"/>
              <a:cs typeface="Times New Roman" pitchFamily="18" charset="0"/>
            </a:endParaRPr>
          </a:p>
        </p:txBody>
      </p:sp>
      <p:pic>
        <p:nvPicPr>
          <p:cNvPr id="1026" name="Picture 2" descr="SẢN XUẤT HỘP QUÀ Giá tốt, in ấn khắc laser theo yêu cầu"/>
          <p:cNvPicPr>
            <a:picLocks noChangeAspect="1" noChangeArrowheads="1"/>
          </p:cNvPicPr>
          <p:nvPr/>
        </p:nvPicPr>
        <p:blipFill rotWithShape="1">
          <a:blip r:embed="rId5">
            <a:extLst>
              <a:ext uri="{28A0092B-C50C-407E-A947-70E740481C1C}">
                <a14:useLocalDpi xmlns:a14="http://schemas.microsoft.com/office/drawing/2010/main" val="0"/>
              </a:ext>
            </a:extLst>
          </a:blip>
          <a:srcRect l="13459" t="9086" r="14829" b="10813"/>
          <a:stretch/>
        </p:blipFill>
        <p:spPr bwMode="auto">
          <a:xfrm>
            <a:off x="522514" y="4307213"/>
            <a:ext cx="2446153" cy="205439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72733" y="3105862"/>
            <a:ext cx="10779616" cy="1200329"/>
          </a:xfrm>
          <a:prstGeom prst="rect">
            <a:avLst/>
          </a:prstGeom>
          <a:noFill/>
        </p:spPr>
        <p:txBody>
          <a:bodyPr wrap="square" rtlCol="0">
            <a:spAutoFit/>
          </a:bodyPr>
          <a:lstStyle/>
          <a:p>
            <a:pPr algn="just">
              <a:defRPr/>
            </a:pPr>
            <a:r>
              <a:rPr lang="vi-VN" sz="3600" b="1" dirty="0" smtClean="0">
                <a:solidFill>
                  <a:srgbClr val="002060"/>
                </a:solidFill>
                <a:latin typeface="Times New Roman" pitchFamily="18" charset="0"/>
                <a:cs typeface="Times New Roman" pitchFamily="18" charset="0"/>
              </a:rPr>
              <a:t>B. </a:t>
            </a:r>
            <a:r>
              <a:rPr lang="vi-VN" sz="3600" b="1" dirty="0" smtClean="0">
                <a:latin typeface="Times New Roman" pitchFamily="18" charset="0"/>
                <a:cs typeface="Times New Roman" pitchFamily="18" charset="0"/>
              </a:rPr>
              <a:t>Dữ liệu không phải là số, có thể sắp xếp thứ tự</a:t>
            </a:r>
          </a:p>
          <a:p>
            <a:pPr algn="just">
              <a:defRPr/>
            </a:pPr>
            <a:r>
              <a:rPr lang="vi-VN" sz="3600" b="1" dirty="0" smtClean="0">
                <a:solidFill>
                  <a:srgbClr val="002060"/>
                </a:solidFill>
                <a:latin typeface="Times New Roman" pitchFamily="18" charset="0"/>
                <a:cs typeface="Times New Roman" pitchFamily="18" charset="0"/>
              </a:rPr>
              <a:t>C. </a:t>
            </a:r>
            <a:r>
              <a:rPr lang="vi-VN" sz="3600" b="1" dirty="0" smtClean="0">
                <a:latin typeface="Times New Roman" pitchFamily="18" charset="0"/>
                <a:cs typeface="Times New Roman" pitchFamily="18" charset="0"/>
              </a:rPr>
              <a:t>Dữ </a:t>
            </a:r>
            <a:r>
              <a:rPr lang="vi-VN" sz="3600" b="1" dirty="0">
                <a:latin typeface="Times New Roman" pitchFamily="18" charset="0"/>
                <a:cs typeface="Times New Roman" pitchFamily="18" charset="0"/>
              </a:rPr>
              <a:t>liệu không phải là số, </a:t>
            </a:r>
            <a:r>
              <a:rPr lang="vi-VN" sz="3600" b="1" dirty="0" smtClean="0">
                <a:latin typeface="Times New Roman" pitchFamily="18" charset="0"/>
                <a:cs typeface="Times New Roman" pitchFamily="18" charset="0"/>
              </a:rPr>
              <a:t>không </a:t>
            </a:r>
            <a:r>
              <a:rPr lang="vi-VN" sz="3600" b="1" dirty="0">
                <a:latin typeface="Times New Roman" pitchFamily="18" charset="0"/>
                <a:cs typeface="Times New Roman" pitchFamily="18" charset="0"/>
              </a:rPr>
              <a:t>thể sắp xếp thứ </a:t>
            </a:r>
            <a:r>
              <a:rPr lang="vi-VN" sz="3600" b="1" dirty="0" smtClean="0">
                <a:latin typeface="Times New Roman" pitchFamily="18" charset="0"/>
                <a:cs typeface="Times New Roman" pitchFamily="18" charset="0"/>
              </a:rPr>
              <a:t>tự</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13381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56823" y="620654"/>
            <a:ext cx="11067540" cy="3416320"/>
          </a:xfrm>
          <a:prstGeom prst="rect">
            <a:avLst/>
          </a:prstGeom>
        </p:spPr>
        <p:txBody>
          <a:bodyPr wrap="square">
            <a:spAutoFit/>
          </a:bodyPr>
          <a:lstStyle/>
          <a:p>
            <a:pPr algn="just">
              <a:defRPr/>
            </a:pPr>
            <a:r>
              <a:rPr lang="en-US" sz="3600" b="1" dirty="0" err="1" smtClean="0">
                <a:latin typeface="Times New Roman" pitchFamily="18" charset="0"/>
                <a:cs typeface="Times New Roman" pitchFamily="18" charset="0"/>
              </a:rPr>
              <a:t>Câu</a:t>
            </a:r>
            <a:r>
              <a:rPr lang="en-US" sz="3600" b="1" dirty="0" smtClean="0">
                <a:latin typeface="Times New Roman" pitchFamily="18" charset="0"/>
                <a:cs typeface="Times New Roman" pitchFamily="18" charset="0"/>
              </a:rPr>
              <a:t> 2 : </a:t>
            </a:r>
            <a:r>
              <a:rPr lang="vi-VN" sz="3600" b="1" dirty="0" smtClean="0">
                <a:latin typeface="Times New Roman" pitchFamily="18" charset="0"/>
                <a:cs typeface="Times New Roman" pitchFamily="18" charset="0"/>
              </a:rPr>
              <a:t>Thống kê số học sinh tiêm vacxin Covid - 19 các mũi 1, mũi 2, mũi 3, chưa tiêm mũi nào của học sinh lớp 7C4 lần lượt là 42; 38; 0; 3.</a:t>
            </a:r>
          </a:p>
          <a:p>
            <a:pPr algn="just">
              <a:defRPr/>
            </a:pPr>
            <a:r>
              <a:rPr lang="vi-VN" sz="3600" b="1" dirty="0">
                <a:latin typeface="Times New Roman" pitchFamily="18" charset="0"/>
                <a:cs typeface="Times New Roman" pitchFamily="18" charset="0"/>
              </a:rPr>
              <a:t>D</a:t>
            </a:r>
            <a:r>
              <a:rPr lang="vi-VN" sz="3600" b="1" dirty="0" smtClean="0">
                <a:latin typeface="Times New Roman" pitchFamily="18" charset="0"/>
                <a:cs typeface="Times New Roman" pitchFamily="18" charset="0"/>
              </a:rPr>
              <a:t>ãy dữ liệu trên thuộc loại nào sau đây?</a:t>
            </a:r>
          </a:p>
          <a:p>
            <a:pPr marL="742950" indent="-742950" algn="just">
              <a:buAutoNum type="alphaUcPeriod"/>
              <a:defRPr/>
            </a:pPr>
            <a:r>
              <a:rPr lang="vi-VN" sz="3600" b="1" dirty="0" smtClean="0">
                <a:latin typeface="Times New Roman" pitchFamily="18" charset="0"/>
                <a:cs typeface="Times New Roman" pitchFamily="18" charset="0"/>
              </a:rPr>
              <a:t>Dữ liệu định tính</a:t>
            </a:r>
          </a:p>
          <a:p>
            <a:pPr marL="742950" indent="-742950" algn="just">
              <a:buAutoNum type="alphaUcPeriod"/>
              <a:defRPr/>
            </a:pPr>
            <a:r>
              <a:rPr lang="vi-VN" sz="3600" b="1" dirty="0" smtClean="0">
                <a:latin typeface="Times New Roman" pitchFamily="18" charset="0"/>
                <a:cs typeface="Times New Roman" pitchFamily="18" charset="0"/>
              </a:rPr>
              <a:t>Dữ liệu định lượng</a:t>
            </a:r>
          </a:p>
        </p:txBody>
      </p:sp>
      <p:pic>
        <p:nvPicPr>
          <p:cNvPr id="4" name="Picture 3"/>
          <p:cNvPicPr>
            <a:picLocks noChangeAspect="1"/>
          </p:cNvPicPr>
          <p:nvPr/>
        </p:nvPicPr>
        <p:blipFill rotWithShape="1">
          <a:blip r:embed="rId5"/>
          <a:srcRect l="8106" t="7749" r="7952" b="8772"/>
          <a:stretch/>
        </p:blipFill>
        <p:spPr>
          <a:xfrm>
            <a:off x="631065" y="4508302"/>
            <a:ext cx="2291679" cy="1759806"/>
          </a:xfrm>
          <a:prstGeom prst="rect">
            <a:avLst/>
          </a:prstGeom>
        </p:spPr>
      </p:pic>
      <p:sp>
        <p:nvSpPr>
          <p:cNvPr id="7" name="Snip Diagonal Corner Rectangle 6"/>
          <p:cNvSpPr/>
          <p:nvPr/>
        </p:nvSpPr>
        <p:spPr>
          <a:xfrm>
            <a:off x="592296" y="3369422"/>
            <a:ext cx="663879" cy="707886"/>
          </a:xfrm>
          <a:prstGeom prst="snip2DiagRect">
            <a:avLst>
              <a:gd name="adj1" fmla="val 28386"/>
              <a:gd name="adj2" fmla="val 2770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204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rotWithShape="1">
          <a:blip r:embed="rId5"/>
          <a:srcRect l="14758" t="9764" r="15614" b="7551"/>
          <a:stretch/>
        </p:blipFill>
        <p:spPr>
          <a:xfrm>
            <a:off x="6016410" y="4887598"/>
            <a:ext cx="2364219" cy="1968810"/>
          </a:xfrm>
          <a:prstGeom prst="rect">
            <a:avLst/>
          </a:prstGeom>
        </p:spPr>
      </p:pic>
      <p:sp>
        <p:nvSpPr>
          <p:cNvPr id="6" name="Rectangle 5"/>
          <p:cNvSpPr/>
          <p:nvPr/>
        </p:nvSpPr>
        <p:spPr>
          <a:xfrm>
            <a:off x="640897" y="26618"/>
            <a:ext cx="10989131" cy="6001643"/>
          </a:xfrm>
          <a:prstGeom prst="rect">
            <a:avLst/>
          </a:prstGeom>
        </p:spPr>
        <p:txBody>
          <a:bodyPr wrap="square">
            <a:spAutoFit/>
          </a:bodyPr>
          <a:lstStyle/>
          <a:p>
            <a:pPr algn="just">
              <a:defRPr/>
            </a:pPr>
            <a:r>
              <a:rPr lang="en-US" sz="3200" b="1" dirty="0" err="1" smtClean="0">
                <a:solidFill>
                  <a:srgbClr val="002060"/>
                </a:solidFill>
                <a:latin typeface="Times New Roman" pitchFamily="18" charset="0"/>
                <a:cs typeface="Times New Roman" pitchFamily="18" charset="0"/>
              </a:rPr>
              <a:t>Câu</a:t>
            </a:r>
            <a:r>
              <a:rPr lang="en-US" sz="3200" b="1" dirty="0" smtClean="0">
                <a:solidFill>
                  <a:srgbClr val="002060"/>
                </a:solidFill>
                <a:latin typeface="Times New Roman" pitchFamily="18" charset="0"/>
                <a:cs typeface="Times New Roman" pitchFamily="18" charset="0"/>
              </a:rPr>
              <a:t> 3 </a:t>
            </a:r>
            <a:r>
              <a:rPr lang="en-US" sz="3200" b="1" dirty="0" smtClean="0">
                <a:latin typeface="Times New Roman" pitchFamily="18" charset="0"/>
                <a:cs typeface="Times New Roman" pitchFamily="18" charset="0"/>
              </a:rPr>
              <a:t>: </a:t>
            </a:r>
            <a:r>
              <a:rPr lang="vi-VN" sz="3200" b="1" dirty="0" smtClean="0">
                <a:latin typeface="Times New Roman" pitchFamily="18" charset="0"/>
                <a:cs typeface="Times New Roman" pitchFamily="18" charset="0"/>
              </a:rPr>
              <a:t>Dãy dự liệu nào sau đây là dữ liệu không phải là số, có thể sắp xếp thứ tự?</a:t>
            </a:r>
          </a:p>
          <a:p>
            <a:pPr algn="just">
              <a:defRPr/>
            </a:pPr>
            <a:r>
              <a:rPr lang="vi-VN" sz="3200" b="1" dirty="0" smtClean="0">
                <a:solidFill>
                  <a:srgbClr val="002060"/>
                </a:solidFill>
                <a:latin typeface="Times New Roman" pitchFamily="18" charset="0"/>
                <a:cs typeface="Times New Roman" pitchFamily="18" charset="0"/>
              </a:rPr>
              <a:t>A. </a:t>
            </a:r>
            <a:r>
              <a:rPr lang="vi-VN" sz="3200" b="1" dirty="0" smtClean="0">
                <a:latin typeface="Times New Roman" pitchFamily="18" charset="0"/>
                <a:cs typeface="Times New Roman" pitchFamily="18" charset="0"/>
              </a:rPr>
              <a:t>Thủ đô của một số quốc gia Châu Á: Hà Nội, Tokyo, Viêng chăm, Băng cốc.</a:t>
            </a:r>
          </a:p>
          <a:p>
            <a:pPr algn="just">
              <a:defRPr/>
            </a:pPr>
            <a:r>
              <a:rPr lang="vi-VN" sz="3200" b="1" dirty="0" smtClean="0">
                <a:solidFill>
                  <a:srgbClr val="002060"/>
                </a:solidFill>
                <a:latin typeface="Times New Roman" pitchFamily="18" charset="0"/>
                <a:cs typeface="Times New Roman" pitchFamily="18" charset="0"/>
              </a:rPr>
              <a:t>B. </a:t>
            </a:r>
            <a:r>
              <a:rPr lang="vi-VN" sz="3200" b="1" dirty="0" smtClean="0">
                <a:latin typeface="Times New Roman" pitchFamily="18" charset="0"/>
                <a:cs typeface="Times New Roman" pitchFamily="18" charset="0"/>
              </a:rPr>
              <a:t>Sĩ số các lớp khối 6 trường THCS Quang trung như sau: </a:t>
            </a:r>
          </a:p>
          <a:p>
            <a:pPr algn="just">
              <a:defRPr/>
            </a:pPr>
            <a:r>
              <a:rPr lang="vi-VN" sz="3200" b="1" dirty="0" smtClean="0">
                <a:latin typeface="Times New Roman" pitchFamily="18" charset="0"/>
                <a:cs typeface="Times New Roman" pitchFamily="18" charset="0"/>
              </a:rPr>
              <a:t>44; 41; 38; 39; 39; 40; 40</a:t>
            </a:r>
          </a:p>
          <a:p>
            <a:pPr algn="just">
              <a:defRPr/>
            </a:pPr>
            <a:r>
              <a:rPr lang="vi-VN" sz="3200" b="1" dirty="0" smtClean="0">
                <a:solidFill>
                  <a:srgbClr val="002060"/>
                </a:solidFill>
                <a:latin typeface="Times New Roman" pitchFamily="18" charset="0"/>
                <a:cs typeface="Times New Roman" pitchFamily="18" charset="0"/>
              </a:rPr>
              <a:t>C. </a:t>
            </a:r>
            <a:r>
              <a:rPr lang="vi-VN" sz="3200" b="1" dirty="0" smtClean="0">
                <a:latin typeface="Times New Roman" pitchFamily="18" charset="0"/>
                <a:cs typeface="Times New Roman" pitchFamily="18" charset="0"/>
              </a:rPr>
              <a:t>Dữ liệu khảo sát mức độ xem ti vi trong thời gian rảnh rỗi: </a:t>
            </a:r>
          </a:p>
          <a:p>
            <a:pPr algn="just">
              <a:defRPr/>
            </a:pPr>
            <a:r>
              <a:rPr lang="vi-VN" sz="3200" b="1" dirty="0" smtClean="0">
                <a:latin typeface="Times New Roman" pitchFamily="18" charset="0"/>
                <a:cs typeface="Times New Roman" pitchFamily="18" charset="0"/>
              </a:rPr>
              <a:t>Rất thường xuyên, thường xuyên, Thỉnh thoảng, không bao giờ.</a:t>
            </a:r>
          </a:p>
          <a:p>
            <a:pPr algn="just">
              <a:defRPr/>
            </a:pPr>
            <a:r>
              <a:rPr lang="vi-VN" sz="3200" b="1" dirty="0">
                <a:solidFill>
                  <a:srgbClr val="002060"/>
                </a:solidFill>
                <a:latin typeface="Times New Roman" pitchFamily="18" charset="0"/>
                <a:cs typeface="Times New Roman" pitchFamily="18" charset="0"/>
              </a:rPr>
              <a:t>D</a:t>
            </a:r>
            <a:r>
              <a:rPr lang="vi-VN" sz="3200" b="1" dirty="0" smtClean="0">
                <a:solidFill>
                  <a:srgbClr val="002060"/>
                </a:solidFill>
                <a:latin typeface="Times New Roman" pitchFamily="18" charset="0"/>
                <a:cs typeface="Times New Roman" pitchFamily="18" charset="0"/>
              </a:rPr>
              <a:t>. </a:t>
            </a:r>
            <a:r>
              <a:rPr lang="vi-VN" sz="3200" b="1" dirty="0" smtClean="0">
                <a:latin typeface="Times New Roman" pitchFamily="18" charset="0"/>
                <a:cs typeface="Times New Roman" pitchFamily="18" charset="0"/>
              </a:rPr>
              <a:t>Tên một số truyện cổ tích Việt Nam: Sọ dừa, Thạch Sanh, Cây tre trăm đốt, Cây khế.</a:t>
            </a:r>
          </a:p>
          <a:p>
            <a:pPr algn="just">
              <a:defRPr/>
            </a:pPr>
            <a:endParaRPr lang="en-US" sz="3200" b="1" dirty="0" smtClean="0">
              <a:solidFill>
                <a:srgbClr val="FF0000"/>
              </a:solidFill>
              <a:latin typeface="Times New Roman" pitchFamily="18" charset="0"/>
              <a:cs typeface="Times New Roman" pitchFamily="18" charset="0"/>
            </a:endParaRPr>
          </a:p>
        </p:txBody>
      </p:sp>
      <p:sp>
        <p:nvSpPr>
          <p:cNvPr id="9" name="Snip Diagonal Corner Rectangle 8"/>
          <p:cNvSpPr/>
          <p:nvPr/>
        </p:nvSpPr>
        <p:spPr>
          <a:xfrm>
            <a:off x="579417" y="2860808"/>
            <a:ext cx="663879" cy="707886"/>
          </a:xfrm>
          <a:prstGeom prst="snip2DiagRect">
            <a:avLst>
              <a:gd name="adj1" fmla="val 28386"/>
              <a:gd name="adj2" fmla="val 2770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2860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900" decel="100000" fill="hold"/>
                                        <p:tgtEl>
                                          <p:spTgt spid="9"/>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2" action="ppaction://hlinksldjump"/>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prstClr val="white"/>
                </a:solidFill>
              </a:rPr>
              <a:t>m</a:t>
            </a:r>
            <a:endParaRPr lang="en-US" dirty="0">
              <a:solidFill>
                <a:prstClr val="white"/>
              </a:solidFill>
            </a:endParaRPr>
          </a:p>
        </p:txBody>
      </p:sp>
      <p:sp>
        <p:nvSpPr>
          <p:cNvPr id="6" name="Rectangle 5"/>
          <p:cNvSpPr/>
          <p:nvPr/>
        </p:nvSpPr>
        <p:spPr>
          <a:xfrm>
            <a:off x="491695" y="512393"/>
            <a:ext cx="11252630" cy="1754326"/>
          </a:xfrm>
          <a:prstGeom prst="rect">
            <a:avLst/>
          </a:prstGeom>
        </p:spPr>
        <p:txBody>
          <a:bodyPr wrap="square">
            <a:spAutoFit/>
          </a:bodyPr>
          <a:lstStyle/>
          <a:p>
            <a:pPr algn="just">
              <a:defRPr/>
            </a:pPr>
            <a:r>
              <a:rPr lang="en-US" sz="3600" b="1" dirty="0" err="1" smtClean="0">
                <a:solidFill>
                  <a:srgbClr val="002060"/>
                </a:solidFill>
                <a:latin typeface="Times New Roman" pitchFamily="18" charset="0"/>
                <a:cs typeface="Times New Roman" pitchFamily="18" charset="0"/>
              </a:rPr>
              <a:t>Câu</a:t>
            </a:r>
            <a:r>
              <a:rPr lang="en-US" sz="3600" b="1" dirty="0" smtClean="0">
                <a:solidFill>
                  <a:srgbClr val="002060"/>
                </a:solidFill>
                <a:latin typeface="Times New Roman" pitchFamily="18" charset="0"/>
                <a:cs typeface="Times New Roman" pitchFamily="18" charset="0"/>
              </a:rPr>
              <a:t> 4: </a:t>
            </a:r>
            <a:r>
              <a:rPr lang="vi-VN" sz="3600" b="1" dirty="0" smtClean="0">
                <a:solidFill>
                  <a:prstClr val="black"/>
                </a:solidFill>
                <a:latin typeface="Times New Roman" pitchFamily="18" charset="0"/>
                <a:cs typeface="Times New Roman" pitchFamily="18" charset="0"/>
              </a:rPr>
              <a:t>Kết quả tìm hiểu về sở thích đối với bộ môn bóng đá của các bạn học sinh </a:t>
            </a:r>
            <a:r>
              <a:rPr lang="vi-VN" sz="3600" b="1" smtClean="0">
                <a:solidFill>
                  <a:prstClr val="black"/>
                </a:solidFill>
                <a:latin typeface="Times New Roman" pitchFamily="18" charset="0"/>
                <a:cs typeface="Times New Roman" pitchFamily="18" charset="0"/>
              </a:rPr>
              <a:t>lớp 7C </a:t>
            </a:r>
            <a:r>
              <a:rPr lang="vi-VN" sz="3600" b="1" dirty="0" smtClean="0">
                <a:solidFill>
                  <a:prstClr val="black"/>
                </a:solidFill>
                <a:latin typeface="Times New Roman" pitchFamily="18" charset="0"/>
                <a:cs typeface="Times New Roman" pitchFamily="18" charset="0"/>
              </a:rPr>
              <a:t>được cho bởi bảng thống kê sau:</a:t>
            </a:r>
          </a:p>
        </p:txBody>
      </p:sp>
      <p:pic>
        <p:nvPicPr>
          <p:cNvPr id="3" name="Picture 2"/>
          <p:cNvPicPr>
            <a:picLocks noChangeAspect="1"/>
          </p:cNvPicPr>
          <p:nvPr/>
        </p:nvPicPr>
        <p:blipFill>
          <a:blip r:embed="rId4"/>
          <a:stretch>
            <a:fillRect/>
          </a:stretch>
        </p:blipFill>
        <p:spPr>
          <a:xfrm>
            <a:off x="0" y="4882999"/>
            <a:ext cx="2356008" cy="1947027"/>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4033969048"/>
              </p:ext>
            </p:extLst>
          </p:nvPr>
        </p:nvGraphicFramePr>
        <p:xfrm>
          <a:off x="814387" y="2377016"/>
          <a:ext cx="10644191" cy="1828800"/>
        </p:xfrm>
        <a:graphic>
          <a:graphicData uri="http://schemas.openxmlformats.org/drawingml/2006/table">
            <a:tbl>
              <a:tblPr firstRow="1" bandRow="1">
                <a:tableStyleId>{5C22544A-7EE6-4342-B048-85BDC9FD1C3A}</a:tableStyleId>
              </a:tblPr>
              <a:tblGrid>
                <a:gridCol w="2343151"/>
                <a:gridCol w="1703236"/>
                <a:gridCol w="2297265"/>
                <a:gridCol w="2043114"/>
                <a:gridCol w="2257425"/>
              </a:tblGrid>
              <a:tr h="370840">
                <a:tc>
                  <a:txBody>
                    <a:bodyPr/>
                    <a:lstStyle/>
                    <a:p>
                      <a:pPr algn="ctr"/>
                      <a:r>
                        <a:rPr lang="vi-VN" sz="3600" dirty="0" smtClean="0">
                          <a:latin typeface="Times New Roman" panose="02020603050405020304" pitchFamily="18" charset="0"/>
                          <a:cs typeface="Times New Roman" panose="02020603050405020304" pitchFamily="18" charset="0"/>
                        </a:rPr>
                        <a:t>Sở thích</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Không</a:t>
                      </a:r>
                      <a:r>
                        <a:rPr lang="vi-VN" sz="3600" baseline="0" dirty="0" smtClean="0">
                          <a:latin typeface="Times New Roman" panose="02020603050405020304" pitchFamily="18" charset="0"/>
                          <a:cs typeface="Times New Roman" panose="02020603050405020304" pitchFamily="18" charset="0"/>
                        </a:rPr>
                        <a:t> thích</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Không</a:t>
                      </a:r>
                      <a:r>
                        <a:rPr lang="vi-VN" sz="3600" baseline="0" dirty="0" smtClean="0">
                          <a:latin typeface="Times New Roman" panose="02020603050405020304" pitchFamily="18" charset="0"/>
                          <a:cs typeface="Times New Roman" panose="02020603050405020304" pitchFamily="18" charset="0"/>
                        </a:rPr>
                        <a:t> quan tâm</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Thích</a:t>
                      </a:r>
                      <a:r>
                        <a:rPr lang="vi-VN" sz="3600" baseline="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Rất thích</a:t>
                      </a:r>
                      <a:endParaRPr lang="en-US" sz="3600" dirty="0">
                        <a:latin typeface="Times New Roman" panose="02020603050405020304" pitchFamily="18" charset="0"/>
                        <a:cs typeface="Times New Roman" panose="02020603050405020304" pitchFamily="18" charset="0"/>
                      </a:endParaRPr>
                    </a:p>
                  </a:txBody>
                  <a:tcPr/>
                </a:tc>
              </a:tr>
              <a:tr h="370840">
                <a:tc>
                  <a:txBody>
                    <a:bodyPr/>
                    <a:lstStyle/>
                    <a:p>
                      <a:pPr algn="ctr"/>
                      <a:r>
                        <a:rPr lang="vi-VN" sz="3600" dirty="0" smtClean="0">
                          <a:latin typeface="Times New Roman" panose="02020603050405020304" pitchFamily="18" charset="0"/>
                          <a:cs typeface="Times New Roman" panose="02020603050405020304" pitchFamily="18" charset="0"/>
                        </a:rPr>
                        <a:t>Số</a:t>
                      </a:r>
                      <a:r>
                        <a:rPr lang="vi-VN" sz="3600" baseline="0" dirty="0" smtClean="0">
                          <a:latin typeface="Times New Roman" panose="02020603050405020304" pitchFamily="18" charset="0"/>
                          <a:cs typeface="Times New Roman" panose="02020603050405020304" pitchFamily="18" charset="0"/>
                        </a:rPr>
                        <a:t> bạn nữ</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7</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4</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6</a:t>
                      </a:r>
                      <a:endParaRPr lang="en-US" sz="3600" dirty="0">
                        <a:latin typeface="Times New Roman" panose="02020603050405020304" pitchFamily="18" charset="0"/>
                        <a:cs typeface="Times New Roman" panose="02020603050405020304" pitchFamily="18" charset="0"/>
                      </a:endParaRPr>
                    </a:p>
                  </a:txBody>
                  <a:tcPr/>
                </a:tc>
                <a:tc>
                  <a:txBody>
                    <a:bodyPr/>
                    <a:lstStyle/>
                    <a:p>
                      <a:pPr algn="ctr"/>
                      <a:r>
                        <a:rPr lang="vi-VN" sz="3600" dirty="0" smtClean="0">
                          <a:latin typeface="Times New Roman" panose="02020603050405020304" pitchFamily="18" charset="0"/>
                          <a:cs typeface="Times New Roman" panose="02020603050405020304" pitchFamily="18" charset="0"/>
                        </a:rPr>
                        <a:t>5</a:t>
                      </a:r>
                      <a:endParaRPr lang="en-US" sz="3600" dirty="0">
                        <a:latin typeface="Times New Roman" panose="02020603050405020304" pitchFamily="18" charset="0"/>
                        <a:cs typeface="Times New Roman" panose="02020603050405020304" pitchFamily="18" charset="0"/>
                      </a:endParaRPr>
                    </a:p>
                  </a:txBody>
                  <a:tcPr/>
                </a:tc>
              </a:tr>
            </a:tbl>
          </a:graphicData>
        </a:graphic>
      </p:graphicFrame>
      <p:sp>
        <p:nvSpPr>
          <p:cNvPr id="13" name="Rectangle 12"/>
          <p:cNvSpPr/>
          <p:nvPr/>
        </p:nvSpPr>
        <p:spPr>
          <a:xfrm>
            <a:off x="491695" y="4236668"/>
            <a:ext cx="11252630" cy="646331"/>
          </a:xfrm>
          <a:prstGeom prst="rect">
            <a:avLst/>
          </a:prstGeom>
        </p:spPr>
        <p:txBody>
          <a:bodyPr wrap="square">
            <a:spAutoFit/>
          </a:bodyPr>
          <a:lstStyle/>
          <a:p>
            <a:pPr algn="just">
              <a:defRPr/>
            </a:pPr>
            <a:r>
              <a:rPr lang="vi-VN" sz="3600" b="1" dirty="0" smtClean="0">
                <a:solidFill>
                  <a:prstClr val="black"/>
                </a:solidFill>
                <a:latin typeface="Times New Roman" pitchFamily="18" charset="0"/>
                <a:cs typeface="Times New Roman" pitchFamily="18" charset="0"/>
              </a:rPr>
              <a:t>Hãy phân loại các dữ liệu trong bảng thống kê?</a:t>
            </a:r>
          </a:p>
        </p:txBody>
      </p:sp>
      <p:sp>
        <p:nvSpPr>
          <p:cNvPr id="14" name="Rectangle 13"/>
          <p:cNvSpPr/>
          <p:nvPr/>
        </p:nvSpPr>
        <p:spPr>
          <a:xfrm>
            <a:off x="2463370" y="4876291"/>
            <a:ext cx="9109505" cy="1754326"/>
          </a:xfrm>
          <a:prstGeom prst="rect">
            <a:avLst/>
          </a:prstGeom>
        </p:spPr>
        <p:txBody>
          <a:bodyPr wrap="square">
            <a:spAutoFit/>
          </a:bodyPr>
          <a:lstStyle/>
          <a:p>
            <a:pPr marL="571500" indent="-571500" algn="just">
              <a:buFontTx/>
              <a:buChar char="-"/>
              <a:defRPr/>
            </a:pPr>
            <a:r>
              <a:rPr lang="vi-VN" sz="3600" b="1" dirty="0" smtClean="0">
                <a:solidFill>
                  <a:srgbClr val="C00000"/>
                </a:solidFill>
                <a:latin typeface="Times New Roman" pitchFamily="18" charset="0"/>
                <a:cs typeface="Times New Roman" pitchFamily="18" charset="0"/>
              </a:rPr>
              <a:t>Sở thích không phải là dãy số liệu, có thể sắp xếp thứ tự</a:t>
            </a:r>
          </a:p>
          <a:p>
            <a:pPr marL="571500" indent="-571500" algn="just">
              <a:buFontTx/>
              <a:buChar char="-"/>
              <a:defRPr/>
            </a:pPr>
            <a:r>
              <a:rPr lang="vi-VN" sz="3600" b="1" dirty="0" smtClean="0">
                <a:solidFill>
                  <a:srgbClr val="C00000"/>
                </a:solidFill>
                <a:latin typeface="Times New Roman" pitchFamily="18" charset="0"/>
                <a:cs typeface="Times New Roman" pitchFamily="18" charset="0"/>
              </a:rPr>
              <a:t>Số bạn nữ là dãy số liệu</a:t>
            </a:r>
          </a:p>
        </p:txBody>
      </p:sp>
    </p:spTree>
    <p:extLst>
      <p:ext uri="{BB962C8B-B14F-4D97-AF65-F5344CB8AC3E}">
        <p14:creationId xmlns:p14="http://schemas.microsoft.com/office/powerpoint/2010/main" val="207946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28645" y="536649"/>
            <a:ext cx="10902733" cy="4431983"/>
          </a:xfrm>
          <a:prstGeom prst="rect">
            <a:avLst/>
          </a:prstGeom>
          <a:noFill/>
        </p:spPr>
        <p:txBody>
          <a:bodyPr wrap="square">
            <a:spAutoFit/>
          </a:bodyPr>
          <a:lstStyle/>
          <a:p>
            <a:pPr algn="just">
              <a:defRPr/>
            </a:pPr>
            <a:r>
              <a:rPr lang="en-US" sz="4400" b="1" dirty="0" err="1" smtClean="0">
                <a:solidFill>
                  <a:srgbClr val="002060"/>
                </a:solidFill>
                <a:latin typeface="Times New Roman" pitchFamily="18" charset="0"/>
                <a:cs typeface="Times New Roman" pitchFamily="18" charset="0"/>
              </a:rPr>
              <a:t>Câu</a:t>
            </a:r>
            <a:r>
              <a:rPr lang="en-US" sz="4400" b="1" dirty="0" smtClean="0">
                <a:solidFill>
                  <a:srgbClr val="002060"/>
                </a:solidFill>
                <a:latin typeface="Times New Roman" pitchFamily="18" charset="0"/>
                <a:cs typeface="Times New Roman" pitchFamily="18" charset="0"/>
              </a:rPr>
              <a:t> 5 : </a:t>
            </a:r>
            <a:r>
              <a:rPr lang="vi-VN" sz="4400" b="1" dirty="0" smtClean="0">
                <a:latin typeface="Times New Roman" pitchFamily="18" charset="0"/>
                <a:cs typeface="Times New Roman" pitchFamily="18" charset="0"/>
              </a:rPr>
              <a:t>Thành phố Hồ Chí Minh có 10 quận được đặt tên theo số gồm các quận: 1; 3; 4; 5; 6; 7; 8; 10; 11; 12.</a:t>
            </a:r>
          </a:p>
          <a:p>
            <a:pPr algn="just">
              <a:defRPr/>
            </a:pPr>
            <a:r>
              <a:rPr lang="vi-VN" sz="4400" b="1" dirty="0" smtClean="0">
                <a:latin typeface="Times New Roman" pitchFamily="18" charset="0"/>
                <a:cs typeface="Times New Roman" pitchFamily="18" charset="0"/>
              </a:rPr>
              <a:t>Dãy dữ liệu trên là số liệu</a:t>
            </a:r>
          </a:p>
          <a:p>
            <a:pPr algn="just">
              <a:defRPr/>
            </a:pPr>
            <a:endParaRPr lang="vi-VN" sz="4400" b="1" dirty="0">
              <a:latin typeface="Times New Roman" pitchFamily="18" charset="0"/>
              <a:cs typeface="Times New Roman" pitchFamily="18" charset="0"/>
            </a:endParaRPr>
          </a:p>
          <a:p>
            <a:pPr algn="just">
              <a:defRPr/>
            </a:pPr>
            <a:r>
              <a:rPr lang="vi-VN" sz="4400" b="1" dirty="0" smtClean="0">
                <a:solidFill>
                  <a:srgbClr val="FF0000"/>
                </a:solidFill>
                <a:latin typeface="Times New Roman" pitchFamily="18" charset="0"/>
                <a:cs typeface="Times New Roman" pitchFamily="18" charset="0"/>
              </a:rPr>
              <a:t> 	</a:t>
            </a:r>
            <a:r>
              <a:rPr lang="vi-VN" sz="4400" b="1" dirty="0" smtClean="0">
                <a:solidFill>
                  <a:srgbClr val="002060"/>
                </a:solidFill>
                <a:latin typeface="Times New Roman" pitchFamily="18" charset="0"/>
                <a:cs typeface="Times New Roman" pitchFamily="18" charset="0"/>
              </a:rPr>
              <a:t>A. </a:t>
            </a:r>
            <a:r>
              <a:rPr lang="vi-VN" sz="4400" b="1" dirty="0" smtClean="0">
                <a:latin typeface="Times New Roman" pitchFamily="18" charset="0"/>
                <a:cs typeface="Times New Roman" pitchFamily="18" charset="0"/>
              </a:rPr>
              <a:t>Đúng</a:t>
            </a:r>
            <a:r>
              <a:rPr lang="vi-VN" sz="4400" b="1" dirty="0" smtClean="0">
                <a:solidFill>
                  <a:srgbClr val="002060"/>
                </a:solidFill>
                <a:latin typeface="Times New Roman" pitchFamily="18" charset="0"/>
                <a:cs typeface="Times New Roman" pitchFamily="18" charset="0"/>
              </a:rPr>
              <a:t>			B. </a:t>
            </a:r>
            <a:r>
              <a:rPr lang="vi-VN" sz="4400" b="1" dirty="0" smtClean="0">
                <a:latin typeface="Times New Roman" pitchFamily="18" charset="0"/>
                <a:cs typeface="Times New Roman" pitchFamily="18" charset="0"/>
              </a:rPr>
              <a:t>Sai </a:t>
            </a:r>
            <a:endParaRPr lang="vi-VN" sz="4400" b="1" dirty="0">
              <a:latin typeface="Times New Roman" pitchFamily="18" charset="0"/>
              <a:cs typeface="Times New Roman" pitchFamily="18" charset="0"/>
            </a:endParaRPr>
          </a:p>
          <a:p>
            <a:pPr algn="ctr">
              <a:defRPr/>
            </a:pPr>
            <a:endParaRPr lang="en-US" b="1" dirty="0" smtClean="0">
              <a:solidFill>
                <a:srgbClr val="FF0000"/>
              </a:solidFill>
              <a:latin typeface="Times New Roman" pitchFamily="18" charset="0"/>
              <a:cs typeface="Times New Roman" pitchFamily="18" charset="0"/>
            </a:endParaRPr>
          </a:p>
        </p:txBody>
      </p:sp>
      <p:pic>
        <p:nvPicPr>
          <p:cNvPr id="1026" name="Picture 2" descr="Cách làm hộp quà carton có nắp và các mẫu hộp quà bìa cứng đẹp - Quyết  Thắng Group"/>
          <p:cNvPicPr>
            <a:picLocks noChangeAspect="1" noChangeArrowheads="1"/>
          </p:cNvPicPr>
          <p:nvPr/>
        </p:nvPicPr>
        <p:blipFill rotWithShape="1">
          <a:blip r:embed="rId5">
            <a:extLst>
              <a:ext uri="{28A0092B-C50C-407E-A947-70E740481C1C}">
                <a14:useLocalDpi xmlns:a14="http://schemas.microsoft.com/office/drawing/2010/main" val="0"/>
              </a:ext>
            </a:extLst>
          </a:blip>
          <a:srcRect l="6843" t="7850" r="7063" b="3223"/>
          <a:stretch/>
        </p:blipFill>
        <p:spPr bwMode="auto">
          <a:xfrm>
            <a:off x="501219" y="5094514"/>
            <a:ext cx="2086505" cy="1572104"/>
          </a:xfrm>
          <a:prstGeom prst="rect">
            <a:avLst/>
          </a:prstGeom>
          <a:noFill/>
          <a:extLst>
            <a:ext uri="{909E8E84-426E-40DD-AFC4-6F175D3DCCD1}">
              <a14:hiddenFill xmlns:a14="http://schemas.microsoft.com/office/drawing/2010/main">
                <a:solidFill>
                  <a:srgbClr val="FFFFFF"/>
                </a:solidFill>
              </a14:hiddenFill>
            </a:ext>
          </a:extLst>
        </p:spPr>
      </p:pic>
      <p:sp>
        <p:nvSpPr>
          <p:cNvPr id="10" name="Snip Diagonal Corner Rectangle 9"/>
          <p:cNvSpPr/>
          <p:nvPr/>
        </p:nvSpPr>
        <p:spPr>
          <a:xfrm>
            <a:off x="6080011" y="3897985"/>
            <a:ext cx="663879" cy="707886"/>
          </a:xfrm>
          <a:prstGeom prst="snip2DiagRect">
            <a:avLst>
              <a:gd name="adj1" fmla="val 28386"/>
              <a:gd name="adj2" fmla="val 2770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6754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5">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53600" y="5388205"/>
            <a:ext cx="2400300" cy="1468203"/>
          </a:xfrm>
          <a:prstGeom prst="rect">
            <a:avLst/>
          </a:prstGeom>
        </p:spPr>
      </p:pic>
      <p:sp>
        <p:nvSpPr>
          <p:cNvPr id="2" name="Rectangle 1"/>
          <p:cNvSpPr/>
          <p:nvPr/>
        </p:nvSpPr>
        <p:spPr>
          <a:xfrm>
            <a:off x="953037" y="6259133"/>
            <a:ext cx="8912180" cy="3992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642937" y="499421"/>
            <a:ext cx="11144249" cy="4062651"/>
          </a:xfrm>
          <a:prstGeom prst="rect">
            <a:avLst/>
          </a:prstGeom>
          <a:noFill/>
        </p:spPr>
        <p:txBody>
          <a:bodyPr wrap="square">
            <a:spAutoFit/>
          </a:bodyPr>
          <a:lstStyle/>
          <a:p>
            <a:pPr>
              <a:defRPr/>
            </a:pPr>
            <a:r>
              <a:rPr lang="en-US" sz="4400" b="1" dirty="0" err="1" smtClean="0">
                <a:solidFill>
                  <a:prstClr val="black"/>
                </a:solidFill>
                <a:latin typeface="Times New Roman" pitchFamily="18" charset="0"/>
                <a:cs typeface="Times New Roman" pitchFamily="18" charset="0"/>
              </a:rPr>
              <a:t>Câu</a:t>
            </a:r>
            <a:r>
              <a:rPr lang="en-US" sz="4400" b="1" dirty="0" smtClean="0">
                <a:solidFill>
                  <a:prstClr val="black"/>
                </a:solidFill>
                <a:latin typeface="Times New Roman" pitchFamily="18" charset="0"/>
                <a:cs typeface="Times New Roman" pitchFamily="18" charset="0"/>
              </a:rPr>
              <a:t> 6: </a:t>
            </a:r>
            <a:r>
              <a:rPr lang="vi-VN" sz="4400" b="1" dirty="0" smtClean="0">
                <a:solidFill>
                  <a:prstClr val="black"/>
                </a:solidFill>
                <a:latin typeface="Times New Roman" pitchFamily="18" charset="0"/>
                <a:cs typeface="Times New Roman" pitchFamily="18" charset="0"/>
              </a:rPr>
              <a:t>Những trang Wed hay và bổ ích trong học tập: Hoc24.com; Hocmai.vn; Duoling.com; Vocabla.com; ... là dãy dữ liệu định tính</a:t>
            </a:r>
          </a:p>
          <a:p>
            <a:pPr>
              <a:defRPr/>
            </a:pPr>
            <a:endParaRPr lang="vi-VN" sz="2000" b="1" dirty="0">
              <a:solidFill>
                <a:prstClr val="black"/>
              </a:solidFill>
              <a:latin typeface="Times New Roman" pitchFamily="18" charset="0"/>
              <a:cs typeface="Times New Roman" pitchFamily="18" charset="0"/>
            </a:endParaRPr>
          </a:p>
          <a:p>
            <a:pPr>
              <a:defRPr/>
            </a:pPr>
            <a:r>
              <a:rPr lang="vi-VN" sz="4400" b="1" dirty="0" smtClean="0">
                <a:solidFill>
                  <a:prstClr val="black"/>
                </a:solidFill>
                <a:latin typeface="Times New Roman" pitchFamily="18" charset="0"/>
                <a:cs typeface="Times New Roman" pitchFamily="18" charset="0"/>
              </a:rPr>
              <a:t>	A. Đúng			B. Sai </a:t>
            </a:r>
          </a:p>
          <a:p>
            <a:pPr>
              <a:defRPr/>
            </a:pPr>
            <a:endParaRPr lang="en-US" b="1" dirty="0" smtClean="0">
              <a:solidFill>
                <a:srgbClr val="FF0000"/>
              </a:solidFill>
              <a:latin typeface="Times New Roman" pitchFamily="18" charset="0"/>
              <a:cs typeface="Times New Roman" pitchFamily="18" charset="0"/>
            </a:endParaRPr>
          </a:p>
        </p:txBody>
      </p:sp>
      <p:pic>
        <p:nvPicPr>
          <p:cNvPr id="3" name="Picture 2"/>
          <p:cNvPicPr>
            <a:picLocks noChangeAspect="1"/>
          </p:cNvPicPr>
          <p:nvPr/>
        </p:nvPicPr>
        <p:blipFill>
          <a:blip r:embed="rId5"/>
          <a:stretch>
            <a:fillRect/>
          </a:stretch>
        </p:blipFill>
        <p:spPr>
          <a:xfrm>
            <a:off x="475989" y="4689566"/>
            <a:ext cx="2239800" cy="1968811"/>
          </a:xfrm>
          <a:prstGeom prst="rect">
            <a:avLst/>
          </a:prstGeom>
        </p:spPr>
      </p:pic>
      <p:sp>
        <p:nvSpPr>
          <p:cNvPr id="10" name="Snip Diagonal Corner Rectangle 9"/>
          <p:cNvSpPr/>
          <p:nvPr/>
        </p:nvSpPr>
        <p:spPr>
          <a:xfrm>
            <a:off x="1583010" y="3581069"/>
            <a:ext cx="663879" cy="707886"/>
          </a:xfrm>
          <a:prstGeom prst="snip2DiagRect">
            <a:avLst>
              <a:gd name="adj1" fmla="val 28386"/>
              <a:gd name="adj2" fmla="val 27706"/>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chemeClr val="tx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897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900" decel="100000" fill="hold"/>
                                        <p:tgtEl>
                                          <p:spTgt spid="1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5101</TotalTime>
  <Words>1646</Words>
  <Application>Microsoft Office PowerPoint</Application>
  <PresentationFormat>Custom</PresentationFormat>
  <Paragraphs>127</Paragraphs>
  <Slides>22</Slides>
  <Notes>1</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Garamond</vt:lpstr>
      <vt:lpstr>Times New Roman</vt:lpstr>
      <vt:lpstr>Calibri</vt:lpstr>
      <vt:lpstr>Organic</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TRO GIANG</dc:creator>
  <cp:lastModifiedBy>Admin</cp:lastModifiedBy>
  <cp:revision>260</cp:revision>
  <cp:lastPrinted>2022-09-28T20:04:57Z</cp:lastPrinted>
  <dcterms:created xsi:type="dcterms:W3CDTF">2018-10-29T09:59:25Z</dcterms:created>
  <dcterms:modified xsi:type="dcterms:W3CDTF">2022-10-08T10:52:07Z</dcterms:modified>
</cp:coreProperties>
</file>