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Lst>
  <p:notesMasterIdLst>
    <p:notesMasterId r:id="rId35"/>
  </p:notesMasterIdLst>
  <p:sldIdLst>
    <p:sldId id="256" r:id="rId5"/>
    <p:sldId id="259" r:id="rId6"/>
    <p:sldId id="263" r:id="rId7"/>
    <p:sldId id="608" r:id="rId8"/>
    <p:sldId id="398" r:id="rId9"/>
    <p:sldId id="609" r:id="rId10"/>
    <p:sldId id="260" r:id="rId11"/>
    <p:sldId id="258" r:id="rId12"/>
    <p:sldId id="630" r:id="rId13"/>
    <p:sldId id="631" r:id="rId14"/>
    <p:sldId id="629" r:id="rId15"/>
    <p:sldId id="632" r:id="rId16"/>
    <p:sldId id="406" r:id="rId17"/>
    <p:sldId id="633" r:id="rId18"/>
    <p:sldId id="634" r:id="rId19"/>
    <p:sldId id="613" r:id="rId20"/>
    <p:sldId id="628" r:id="rId21"/>
    <p:sldId id="635" r:id="rId22"/>
    <p:sldId id="626" r:id="rId23"/>
    <p:sldId id="587" r:id="rId24"/>
    <p:sldId id="594" r:id="rId25"/>
    <p:sldId id="618" r:id="rId26"/>
    <p:sldId id="590" r:id="rId27"/>
    <p:sldId id="637" r:id="rId28"/>
    <p:sldId id="638" r:id="rId29"/>
    <p:sldId id="640" r:id="rId30"/>
    <p:sldId id="570" r:id="rId31"/>
    <p:sldId id="619" r:id="rId32"/>
    <p:sldId id="620" r:id="rId33"/>
    <p:sldId id="6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Bác Hồ đã tự học ngoại ngữ như thế nào?</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2E4E2917-F385-4A0A-8D97-0A87242DE059}" type="presOf" srcId="{8C4E1181-A43E-4AFA-A175-608167BDD664}" destId="{046903CA-E59E-4D3A-B85F-2132F4D3C385}" srcOrd="1"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BCE51834-453C-415D-A95B-03FF2B4DF33D}" type="presOf" srcId="{F6E9B8BA-2F37-4781-A521-61D00A840D7D}" destId="{D857732E-E667-406B-8596-FB28DE60F3B0}"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E3FAFAAF-CD96-4F6B-A65A-EC1F3F5C6F98}" type="presOf" srcId="{36F1A9A7-0E91-4997-8451-066E68D6791C}" destId="{11925212-181A-4D0E-84EB-C4219DE1ABB7}" srcOrd="0" destOrd="0" presId="urn:microsoft.com/office/officeart/2005/8/layout/vList4#1"/>
    <dgm:cxn modelId="{0F5DFCC4-37B4-4218-94B9-C1A826E06F92}" type="presOf" srcId="{4D783A32-6612-4061-810D-2598FCFDE16E}" destId="{610C4521-7E21-4ABD-817D-19EC8F773957}" srcOrd="0" destOrd="0" presId="urn:microsoft.com/office/officeart/2005/8/layout/vList4#1"/>
    <dgm:cxn modelId="{81BE22F3-AAE5-47EE-97E1-26383E038450}" type="presOf" srcId="{8C4E1181-A43E-4AFA-A175-608167BDD664}" destId="{DE66B4FA-8443-484B-9A9E-FA188D6B4E43}"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0" i="0" kern="1200" dirty="0">
              <a:solidFill>
                <a:srgbClr val="000000"/>
              </a:solidFill>
              <a:effectLst/>
              <a:latin typeface="#9Slide05 Brannboll Ny" panose="02000000000000000000" pitchFamily="2" charset="0"/>
            </a:rPr>
            <a:t>Bác Hồ đã tự học ngoại ngữ như thế nào?</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44912"/>
        <a:ext cx="7254913" cy="1443601"/>
      </dsp:txXfrm>
    </dsp:sp>
    <dsp:sp modelId="{2AAACA77-E4A0-4E99-9F03-72ED26BB7B73}">
      <dsp:nvSpPr>
        <dsp:cNvPr id="0" name=""/>
        <dsp:cNvSpPr/>
      </dsp:nvSpPr>
      <dsp: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0" i="0" kern="120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2072774" y="1731680"/>
        <a:ext cx="7254913" cy="1443601"/>
      </dsp:txXfrm>
    </dsp:sp>
    <dsp:sp modelId="{2352C030-0248-483B-94A9-26972C30B2AA}">
      <dsp:nvSpPr>
        <dsp:cNvPr id="0" name=""/>
        <dsp:cNvSpPr/>
      </dsp:nvSpPr>
      <dsp: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0" i="0" kern="120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3418449"/>
        <a:ext cx="7254913" cy="1443601"/>
      </dsp:txXfrm>
    </dsp:sp>
    <dsp:sp modelId="{72B5F39E-2D8B-4AE5-99A7-0B4F92796C74}">
      <dsp:nvSpPr>
        <dsp:cNvPr id="0" name=""/>
        <dsp:cNvSpPr/>
      </dsp:nvSpPr>
      <dsp: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10/2/2022</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10/2/2022</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24.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29.jpeg"/><Relationship Id="rId4" Type="http://schemas.openxmlformats.org/officeDocument/2006/relationships/image" Target="../media/image32.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9.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9.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9.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14.pn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1.jpeg"/><Relationship Id="rId5" Type="http://schemas.microsoft.com/office/2007/relationships/hdphoto" Target="../media/hdphoto2.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29.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45.png"/><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png"/><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2.jpeg"/><Relationship Id="rId5" Type="http://schemas.openxmlformats.org/officeDocument/2006/relationships/image" Target="../media/image13.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2.jpeg"/><Relationship Id="rId4" Type="http://schemas.openxmlformats.org/officeDocument/2006/relationships/image" Target="../media/image10.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0.jpeg"/><Relationship Id="rId4" Type="http://schemas.openxmlformats.org/officeDocument/2006/relationships/diagramData" Target="../diagrams/data1.xml"/><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25.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noChangeAspect="1"/>
          </p:cNvGrpSpPr>
          <p:nvPr/>
        </p:nvGrpSpPr>
        <p:grpSpPr bwMode="auto">
          <a:xfrm>
            <a:off x="7629893" y="4332255"/>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57316" y="694394"/>
            <a:ext cx="11572568" cy="2207756"/>
          </a:xfrm>
          <a:prstGeom prst="rect">
            <a:avLst/>
          </a:prstGeom>
        </p:spPr>
        <p:txBody>
          <a:bodyPr wrap="none" fromWordArt="1">
            <a:prstTxWarp prst="textWave1">
              <a:avLst>
                <a:gd name="adj1" fmla="val 13005"/>
                <a:gd name="adj2" fmla="val 1915"/>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a:t>
            </a:r>
            <a:r>
              <a:rPr kumimoji="0" lang="en-US" sz="3597" b="0" i="0" u="none" strike="noStrike" kern="10" cap="none" spc="0" normalizeH="0" baseline="0" noProof="0" dirty="0" smtClean="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MỪNG QUÝ</a:t>
            </a:r>
            <a:r>
              <a:rPr kumimoji="0" lang="en-US" sz="3597" b="0" i="0" u="none" strike="noStrike" kern="10" cap="none" spc="0" normalizeH="0" noProof="0" dirty="0" smtClean="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 THẦY CÔ VÀ </a:t>
            </a:r>
            <a:r>
              <a:rPr kumimoji="0" lang="en-US" sz="3597" b="0" i="0" u="none" strike="noStrike" kern="10" cap="none" spc="0" normalizeH="0" baseline="0" noProof="0" dirty="0" smtClean="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 </a:t>
            </a: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CÁC EM ĐẾN VỚI TIẾT HỌC NGÀY HÔM NAY</a:t>
            </a:r>
          </a:p>
        </p:txBody>
      </p:sp>
      <p:grpSp>
        <p:nvGrpSpPr>
          <p:cNvPr id="37" name="Group 27"/>
          <p:cNvGrpSpPr>
            <a:grpSpLocks/>
          </p:cNvGrpSpPr>
          <p:nvPr/>
        </p:nvGrpSpPr>
        <p:grpSpPr bwMode="auto">
          <a:xfrm rot="-637170">
            <a:off x="-568306" y="5874991"/>
            <a:ext cx="2425043" cy="994442"/>
            <a:chOff x="336" y="2040"/>
            <a:chExt cx="1200" cy="2016"/>
          </a:xfrm>
        </p:grpSpPr>
        <p:pic>
          <p:nvPicPr>
            <p:cNvPr id="38"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WordArt 12"/>
          <p:cNvSpPr>
            <a:spLocks noChangeArrowheads="1" noChangeShapeType="1" noTextEdit="1"/>
          </p:cNvSpPr>
          <p:nvPr/>
        </p:nvSpPr>
        <p:spPr bwMode="auto">
          <a:xfrm>
            <a:off x="2030054" y="2911827"/>
            <a:ext cx="7494587" cy="890311"/>
          </a:xfrm>
          <a:prstGeom prst="rect">
            <a:avLst/>
          </a:prstGeom>
        </p:spPr>
        <p:txBody>
          <a:bodyPr wrap="none" fromWordArt="1">
            <a:prstTxWarp prst="textFadeUp">
              <a:avLst>
                <a:gd name="adj" fmla="val 9991"/>
              </a:avLst>
            </a:prstTxWarp>
          </a:bodyPr>
          <a:lstStyle/>
          <a:p>
            <a:pPr algn="ctr"/>
            <a:r>
              <a:rPr lang="en-US" sz="3200" b="1" i="1" kern="10" dirty="0">
                <a:ln w="12700">
                  <a:solidFill>
                    <a:srgbClr val="FF3300"/>
                  </a:solidFill>
                  <a:round/>
                  <a:headEnd/>
                  <a:tailEnd/>
                </a:ln>
                <a:solidFill>
                  <a:srgbClr val="0000FF"/>
                </a:solidFill>
                <a:latin typeface="Times New Roman" panose="02020603050405020304" pitchFamily="18" charset="0"/>
                <a:cs typeface="Times New Roman" panose="02020603050405020304" pitchFamily="18" charset="0"/>
              </a:rPr>
              <a:t>MÔN: GIÁO DỤC CÔNG DÂN </a:t>
            </a:r>
            <a:r>
              <a:rPr lang="en-US" sz="3200" b="1" i="1" kern="10" dirty="0" smtClean="0">
                <a:ln w="12700">
                  <a:solidFill>
                    <a:srgbClr val="FF3300"/>
                  </a:solidFill>
                  <a:round/>
                  <a:headEnd/>
                  <a:tailEnd/>
                </a:ln>
                <a:solidFill>
                  <a:srgbClr val="0000FF"/>
                </a:solidFill>
                <a:latin typeface="Times New Roman" panose="02020603050405020304" pitchFamily="18" charset="0"/>
                <a:cs typeface="Times New Roman" panose="02020603050405020304" pitchFamily="18" charset="0"/>
              </a:rPr>
              <a:t>7</a:t>
            </a:r>
            <a:endParaRPr lang="en-US" sz="3200" b="1" i="1" kern="10" dirty="0">
              <a:ln w="12700">
                <a:solidFill>
                  <a:srgbClr val="FF3300"/>
                </a:solidFill>
                <a:round/>
                <a:headEnd/>
                <a:tailEnd/>
              </a:ln>
              <a:solidFill>
                <a:srgbClr val="0000FF"/>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33084" y="4216888"/>
            <a:ext cx="8686800" cy="954107"/>
          </a:xfrm>
          <a:prstGeom prst="rect">
            <a:avLst/>
          </a:prstGeom>
          <a:noFill/>
        </p:spPr>
        <p:txBody>
          <a:bodyPr>
            <a:spAutoFit/>
          </a:bodyPr>
          <a:lstStyle/>
          <a:p>
            <a:pPr algn="just">
              <a:defRPr/>
            </a:pP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Giáo</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viên</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thực</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hiện</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Cao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Thị</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Duyên</a:t>
            </a:r>
            <a:endPar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endParaRPr>
          </a:p>
          <a:p>
            <a:pPr algn="just">
              <a:defRPr/>
            </a:pP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Trường</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THCS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Quang</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Trung</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Quận</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Ngô</a:t>
            </a:r>
            <a:r>
              <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rPr>
              <a:t>Quyền</a:t>
            </a:r>
            <a:endParaRPr lang="en-US" sz="2800" b="1" dirty="0">
              <a:ln w="24500" cmpd="dbl">
                <a:solidFill>
                  <a:schemeClr val="accent2">
                    <a:shade val="85000"/>
                    <a:satMod val="155000"/>
                  </a:schemeClr>
                </a:solidFill>
                <a:prstDash val="solid"/>
                <a:miter lim="800000"/>
              </a:ln>
              <a:solidFill>
                <a:srgbClr val="FF3300"/>
              </a:solidFill>
              <a:latin typeface="Times New Roman" pitchFamily="18" charset="0"/>
              <a:cs typeface="Times New Roman" pitchFamily="18" charset="0"/>
            </a:endParaRPr>
          </a:p>
        </p:txBody>
      </p:sp>
      <p:pic>
        <p:nvPicPr>
          <p:cNvPr id="44" name="Picture 58" descr="LOGO QUANG TRU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998" y="73657"/>
            <a:ext cx="904568" cy="98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Bauernbar">
            <a:hlinkClick r:id="rId5" action="ppaction://hlinksldjump" tooltip="click vao qua 3"/>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474" y="5965991"/>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F1BF80DB-FBDB-C0E0-E95E-860AD2383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36650"/>
            <a:ext cx="6635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BE00EDA4-2CD1-2F71-227B-C8BACE884F4D}"/>
              </a:ext>
            </a:extLst>
          </p:cNvPr>
          <p:cNvSpPr>
            <a:spLocks noChangeArrowheads="1"/>
          </p:cNvSpPr>
          <p:nvPr/>
        </p:nvSpPr>
        <p:spPr bwMode="auto">
          <a:xfrm>
            <a:off x="6640513" y="1339889"/>
            <a:ext cx="5392737" cy="1107996"/>
          </a:xfrm>
          <a:prstGeom prst="rect">
            <a:avLst/>
          </a:prstGeom>
          <a:solidFill>
            <a:schemeClr val="accent6">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1: </a:t>
            </a:r>
            <a:r>
              <a:rPr lang="en-US" altLang="en-US" sz="2200" dirty="0" err="1">
                <a:solidFill>
                  <a:prstClr val="black"/>
                </a:solidFill>
                <a:latin typeface="#9Slide05 Brannboll Ny" panose="02000000000000000000" pitchFamily="2" charset="0"/>
                <a:cs typeface="Arial" panose="020B0604020202020204" pitchFamily="34" charset="0"/>
              </a:rPr>
              <a:t>Các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với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luận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cách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quyết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để</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tìm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cho</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5" name="Rectangle 15">
            <a:extLst>
              <a:ext uri="{FF2B5EF4-FFF2-40B4-BE49-F238E27FC236}">
                <a16:creationId xmlns:a16="http://schemas.microsoft.com/office/drawing/2014/main" id="{3197D497-5275-D2E7-70E2-CFA85A002747}"/>
              </a:ext>
            </a:extLst>
          </p:cNvPr>
          <p:cNvSpPr>
            <a:spLocks noChangeArrowheads="1"/>
          </p:cNvSpPr>
          <p:nvPr/>
        </p:nvSpPr>
        <p:spPr bwMode="auto">
          <a:xfrm>
            <a:off x="6681788" y="2908300"/>
            <a:ext cx="5268912" cy="112236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2: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đặt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thời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gian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ở </a:t>
            </a:r>
            <a:r>
              <a:rPr lang="en-US" altLang="en-US" sz="2200" dirty="0" err="1">
                <a:solidFill>
                  <a:prstClr val="black"/>
                </a:solidFill>
                <a:latin typeface="#9Slide05 Brannboll Ny" panose="02000000000000000000" pitchFamily="2" charset="0"/>
                <a:cs typeface="Arial" panose="020B0604020202020204" pitchFamily="34" charset="0"/>
              </a:rPr>
              <a:t>nhà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khi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đến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giờ</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6" name="Rectangle 16">
            <a:extLst>
              <a:ext uri="{FF2B5EF4-FFF2-40B4-BE49-F238E27FC236}">
                <a16:creationId xmlns:a16="http://schemas.microsoft.com/office/drawing/2014/main" id="{F0CC572F-3158-AD47-1D0B-BFF7BD11A02E}"/>
              </a:ext>
            </a:extLst>
          </p:cNvPr>
          <p:cNvSpPr>
            <a:spLocks noChangeArrowheads="1"/>
          </p:cNvSpPr>
          <p:nvPr/>
        </p:nvSpPr>
        <p:spPr bwMode="auto">
          <a:xfrm>
            <a:off x="6711950" y="4260850"/>
            <a:ext cx="5245100" cy="1122363"/>
          </a:xfrm>
          <a:prstGeom prst="rect">
            <a:avLst/>
          </a:prstGeom>
          <a:solidFill>
            <a:schemeClr val="accent2">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a:latin typeface="#9Slide05 Brannboll Ny" panose="02000000000000000000" pitchFamily="2" charset="0"/>
                <a:cs typeface="Arial" panose="020B0604020202020204" pitchFamily="34" charset="0"/>
              </a:rPr>
              <a:t>Bức tranh 3: Bạn học sinh chủ động xem trước nội dung bài học mới để hiểu trước bài học hôm sau.</a:t>
            </a:r>
          </a:p>
        </p:txBody>
      </p:sp>
      <p:sp>
        <p:nvSpPr>
          <p:cNvPr id="10" name="Rectangle 17">
            <a:extLst>
              <a:ext uri="{FF2B5EF4-FFF2-40B4-BE49-F238E27FC236}">
                <a16:creationId xmlns:a16="http://schemas.microsoft.com/office/drawing/2014/main" id="{8847EC68-E264-0A75-472F-141094AB4197}"/>
              </a:ext>
            </a:extLst>
          </p:cNvPr>
          <p:cNvSpPr>
            <a:spLocks noChangeArrowheads="1"/>
          </p:cNvSpPr>
          <p:nvPr/>
        </p:nvSpPr>
        <p:spPr bwMode="auto">
          <a:xfrm>
            <a:off x="6753225" y="5661025"/>
            <a:ext cx="5218113" cy="787400"/>
          </a:xfrm>
          <a:prstGeom prst="rect">
            <a:avLst/>
          </a:prstGeom>
          <a:solidFill>
            <a:schemeClr val="accent4">
              <a:lumMod val="20000"/>
              <a:lumOff val="80000"/>
            </a:schemeClr>
          </a:solidFill>
          <a:ln w="25400">
            <a:solidFill>
              <a:srgbClr val="0000CC"/>
            </a:solidFill>
            <a:prstDash val="dash"/>
            <a:miter lim="800000"/>
            <a:headEnd/>
            <a:tailEnd/>
          </a:ln>
          <a:effectLst/>
        </p:spPr>
        <p:txBody>
          <a:bodyPr anchor="ctr">
            <a:spAutoFit/>
          </a:bodyPr>
          <a:lstStyle/>
          <a:p>
            <a:pPr defTabSz="457200" fontAlgn="base">
              <a:spcBef>
                <a:spcPct val="0"/>
              </a:spcBef>
              <a:spcAft>
                <a:spcPct val="0"/>
              </a:spcAft>
            </a:pPr>
            <a:r>
              <a:rPr lang="en-US" altLang="en-US" sz="2200">
                <a:solidFill>
                  <a:prstClr val="black"/>
                </a:solidFill>
                <a:latin typeface="#9Slide05 Brannboll Ny" panose="02000000000000000000" pitchFamily="2" charset="0"/>
                <a:cs typeface="Arial" panose="020B0604020202020204" pitchFamily="34" charset="0"/>
              </a:rPr>
              <a:t>Bức tranh 4: Các bạn học sinh rất tích cực phát biểu xây dựng bài.</a:t>
            </a:r>
          </a:p>
        </p:txBody>
      </p:sp>
    </p:spTree>
    <p:extLst>
      <p:ext uri="{BB962C8B-B14F-4D97-AF65-F5344CB8AC3E}">
        <p14:creationId xmlns:p14="http://schemas.microsoft.com/office/powerpoint/2010/main" val="3462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176462" y="1511274"/>
            <a:ext cx="1172678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3: -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Hoàn thành bài tập về nhà trước khi lên lớp;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Tìm cách giải những bài toán khó;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Đọc bài, tìm hiểu bài ở nhà (trước khi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Chăm chú nghe giảng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Ghi chép bài đầy đủ;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Tham gia các hoạt động tập thể rèn luyện kỹ năng, tham gia câu lạc bộ, đọc nhiều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 Những biểu hiện của học tập chưa tự giác, tích cực: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Nói chuyện, làm việc riêng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Không làm bài tập về nhà, luôn để bố mẹ nhắc mới ngồi vào bàn học, không ghi chép bài trong khi học.</a:t>
            </a:r>
          </a:p>
        </p:txBody>
      </p:sp>
    </p:spTree>
    <p:extLst>
      <p:ext uri="{BB962C8B-B14F-4D97-AF65-F5344CB8AC3E}">
        <p14:creationId xmlns:p14="http://schemas.microsoft.com/office/powerpoint/2010/main" val="12117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165933"/>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27">
            <a:extLst>
              <a:ext uri="{FF2B5EF4-FFF2-40B4-BE49-F238E27FC236}">
                <a16:creationId xmlns:a16="http://schemas.microsoft.com/office/drawing/2014/main" id="{06CD989B-7DAF-E1EE-CBFC-E857AE11E288}"/>
              </a:ext>
            </a:extLst>
          </p:cNvPr>
          <p:cNvSpPr>
            <a:spLocks noChangeArrowheads="1"/>
          </p:cNvSpPr>
          <p:nvPr/>
        </p:nvSpPr>
        <p:spPr bwMode="auto">
          <a:xfrm>
            <a:off x="344246" y="1167015"/>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tự giác, tích cực</a:t>
            </a:r>
          </a:p>
        </p:txBody>
      </p:sp>
      <p:sp>
        <p:nvSpPr>
          <p:cNvPr id="4" name="AutoShape 29">
            <a:extLst>
              <a:ext uri="{FF2B5EF4-FFF2-40B4-BE49-F238E27FC236}">
                <a16:creationId xmlns:a16="http://schemas.microsoft.com/office/drawing/2014/main" id="{151B8B33-55DC-9465-C987-5BAAF0EA1910}"/>
              </a:ext>
            </a:extLst>
          </p:cNvPr>
          <p:cNvSpPr>
            <a:spLocks noChangeArrowheads="1"/>
          </p:cNvSpPr>
          <p:nvPr/>
        </p:nvSpPr>
        <p:spPr bwMode="auto">
          <a:xfrm>
            <a:off x="6878897" y="1126777"/>
            <a:ext cx="5221809"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chưa tự giác, tích cực</a:t>
            </a:r>
          </a:p>
        </p:txBody>
      </p:sp>
      <p:sp>
        <p:nvSpPr>
          <p:cNvPr id="5" name="AutoShape 31">
            <a:extLst>
              <a:ext uri="{FF2B5EF4-FFF2-40B4-BE49-F238E27FC236}">
                <a16:creationId xmlns:a16="http://schemas.microsoft.com/office/drawing/2014/main" id="{5BBA0B9D-F9DB-9693-F915-13A4A79FB5BD}"/>
              </a:ext>
            </a:extLst>
          </p:cNvPr>
          <p:cNvSpPr>
            <a:spLocks noChangeArrowheads="1"/>
          </p:cNvSpPr>
          <p:nvPr/>
        </p:nvSpPr>
        <p:spPr bwMode="auto">
          <a:xfrm>
            <a:off x="1346938" y="2819613"/>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9Slide05 Brannboll Ny" panose="02000000000000000000" pitchFamily="2" charset="0"/>
              </a:rPr>
              <a:t>Tự giác, tích cực</a:t>
            </a:r>
          </a:p>
        </p:txBody>
      </p:sp>
      <p:sp>
        <p:nvSpPr>
          <p:cNvPr id="10" name="Rectangle 33">
            <a:extLst>
              <a:ext uri="{FF2B5EF4-FFF2-40B4-BE49-F238E27FC236}">
                <a16:creationId xmlns:a16="http://schemas.microsoft.com/office/drawing/2014/main" id="{883A6679-4FD1-F3E1-43FD-FD6588F0D825}"/>
              </a:ext>
            </a:extLst>
          </p:cNvPr>
          <p:cNvSpPr>
            <a:spLocks noChangeArrowheads="1"/>
          </p:cNvSpPr>
          <p:nvPr/>
        </p:nvSpPr>
        <p:spPr bwMode="auto">
          <a:xfrm>
            <a:off x="1251562" y="1958358"/>
            <a:ext cx="4940656"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Tự</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giác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học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tập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mà</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cần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bố</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mẹ</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thầy</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cô</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nhắc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nhở</a:t>
            </a:r>
            <a:endParaRPr lang="vi-VN" altLang="en-US" sz="2400" dirty="0">
              <a:solidFill>
                <a:srgbClr val="0000CC"/>
              </a:solidFill>
              <a:latin typeface="#9Slide05 Brannboll Ny" panose="02000000000000000000" pitchFamily="2" charset="0"/>
            </a:endParaRPr>
          </a:p>
        </p:txBody>
      </p:sp>
      <p:sp>
        <p:nvSpPr>
          <p:cNvPr id="11" name="Rectangle 34">
            <a:extLst>
              <a:ext uri="{FF2B5EF4-FFF2-40B4-BE49-F238E27FC236}">
                <a16:creationId xmlns:a16="http://schemas.microsoft.com/office/drawing/2014/main" id="{164FD081-9294-7781-8437-51E2347E2474}"/>
              </a:ext>
            </a:extLst>
          </p:cNvPr>
          <p:cNvSpPr>
            <a:spLocks noChangeArrowheads="1"/>
          </p:cNvSpPr>
          <p:nvPr/>
        </p:nvSpPr>
        <p:spPr bwMode="auto">
          <a:xfrm>
            <a:off x="0" y="3131521"/>
            <a:ext cx="1341992"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b="1">
                <a:solidFill>
                  <a:srgbClr val="FF0000"/>
                </a:solidFill>
                <a:latin typeface="#9Slide05 Brannboll Ny" panose="02000000000000000000" pitchFamily="2" charset="0"/>
              </a:rPr>
              <a:t>Chủ động tìm hiểu kiến thức mới bằng cách đọc sách</a:t>
            </a:r>
            <a:r>
              <a:rPr lang="vi-VN" altLang="en-US" sz="2400">
                <a:solidFill>
                  <a:srgbClr val="FF0000"/>
                </a:solidFill>
                <a:latin typeface="#9Slide05 Brannboll Ny" panose="02000000000000000000" pitchFamily="2" charset="0"/>
              </a:rPr>
              <a:t> </a:t>
            </a:r>
          </a:p>
        </p:txBody>
      </p:sp>
      <p:sp>
        <p:nvSpPr>
          <p:cNvPr id="12" name="Rectangle 35">
            <a:extLst>
              <a:ext uri="{FF2B5EF4-FFF2-40B4-BE49-F238E27FC236}">
                <a16:creationId xmlns:a16="http://schemas.microsoft.com/office/drawing/2014/main" id="{AACC9DEB-784B-B06D-1449-A94A41299414}"/>
              </a:ext>
            </a:extLst>
          </p:cNvPr>
          <p:cNvSpPr>
            <a:spLocks noChangeArrowheads="1"/>
          </p:cNvSpPr>
          <p:nvPr/>
        </p:nvSpPr>
        <p:spPr bwMode="auto">
          <a:xfrm>
            <a:off x="4876800" y="3207721"/>
            <a:ext cx="1315418" cy="193899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400" b="1">
                <a:solidFill>
                  <a:srgbClr val="FF0000"/>
                </a:solidFill>
                <a:latin typeface="#9Slide05 Brannboll Ny" panose="02000000000000000000" pitchFamily="2" charset="0"/>
              </a:rPr>
              <a:t>Lên mạng tra cứu, hỏi bố mẹ hoặc anh chị</a:t>
            </a:r>
            <a:endParaRPr lang="vi-VN" altLang="en-US" sz="2400" b="1">
              <a:solidFill>
                <a:srgbClr val="FF0000"/>
              </a:solidFill>
              <a:latin typeface="#9Slide05 Brannboll Ny" panose="02000000000000000000" pitchFamily="2" charset="0"/>
            </a:endParaRPr>
          </a:p>
        </p:txBody>
      </p:sp>
      <p:sp>
        <p:nvSpPr>
          <p:cNvPr id="13" name="Rectangle 37">
            <a:extLst>
              <a:ext uri="{FF2B5EF4-FFF2-40B4-BE49-F238E27FC236}">
                <a16:creationId xmlns:a16="http://schemas.microsoft.com/office/drawing/2014/main" id="{AAF95479-4DC7-A90E-08A3-21774491EF50}"/>
              </a:ext>
            </a:extLst>
          </p:cNvPr>
          <p:cNvSpPr>
            <a:spLocks noChangeArrowheads="1"/>
          </p:cNvSpPr>
          <p:nvPr/>
        </p:nvSpPr>
        <p:spPr bwMode="auto">
          <a:xfrm>
            <a:off x="523873" y="6034512"/>
            <a:ext cx="5872875"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Gặp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khó</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thì</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chủ</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động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nghiên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cứu</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cách</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ngồi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đợi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người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hộ</a:t>
            </a:r>
            <a:endParaRPr lang="vi-VN" altLang="en-US" sz="2400" dirty="0">
              <a:solidFill>
                <a:srgbClr val="0000CC"/>
              </a:solidFill>
              <a:latin typeface="#9Slide05 Brannboll Ny" panose="02000000000000000000" pitchFamily="2" charset="0"/>
            </a:endParaRPr>
          </a:p>
        </p:txBody>
      </p:sp>
      <p:sp>
        <p:nvSpPr>
          <p:cNvPr id="14" name="Freeform 8">
            <a:extLst>
              <a:ext uri="{FF2B5EF4-FFF2-40B4-BE49-F238E27FC236}">
                <a16:creationId xmlns:a16="http://schemas.microsoft.com/office/drawing/2014/main" id="{BF29700B-271B-F972-9D6C-FA67D2A76827}"/>
              </a:ext>
            </a:extLst>
          </p:cNvPr>
          <p:cNvSpPr/>
          <p:nvPr/>
        </p:nvSpPr>
        <p:spPr>
          <a:xfrm>
            <a:off x="8647383" y="1679709"/>
            <a:ext cx="1664203" cy="238019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id="{C6C8F327-5741-91FA-305C-C34476CEEA36}"/>
              </a:ext>
            </a:extLst>
          </p:cNvPr>
          <p:cNvSpPr/>
          <p:nvPr/>
        </p:nvSpPr>
        <p:spPr>
          <a:xfrm rot="151980" flipH="1" flipV="1">
            <a:off x="8686800" y="3973513"/>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id="{C4E2991D-D123-F3AA-CD86-596BC02B8142}"/>
              </a:ext>
            </a:extLst>
          </p:cNvPr>
          <p:cNvSpPr/>
          <p:nvPr/>
        </p:nvSpPr>
        <p:spPr>
          <a:xfrm rot="14441698" flipH="1" flipV="1">
            <a:off x="9781381" y="1966119"/>
            <a:ext cx="1590675" cy="2598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id="{1CB845E1-CF27-6816-4245-5D952A7BF451}"/>
              </a:ext>
            </a:extLst>
          </p:cNvPr>
          <p:cNvSpPr/>
          <p:nvPr/>
        </p:nvSpPr>
        <p:spPr>
          <a:xfrm rot="18011665" flipH="1" flipV="1">
            <a:off x="9770269" y="3296444"/>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id="{8A6C9F20-B505-31D3-A8C4-6BE77AC797E1}"/>
              </a:ext>
            </a:extLst>
          </p:cNvPr>
          <p:cNvSpPr/>
          <p:nvPr/>
        </p:nvSpPr>
        <p:spPr>
          <a:xfrm rot="17884962">
            <a:off x="7492809" y="2001005"/>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id="{639525BB-3EE3-36DB-0BBE-B55B987519BA}"/>
              </a:ext>
            </a:extLst>
          </p:cNvPr>
          <p:cNvSpPr/>
          <p:nvPr/>
        </p:nvSpPr>
        <p:spPr>
          <a:xfrm rot="14422133">
            <a:off x="7619026" y="3263836"/>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id="{458BC341-D6A2-F604-C663-34DCAB138E2A}"/>
              </a:ext>
            </a:extLst>
          </p:cNvPr>
          <p:cNvSpPr>
            <a:spLocks noChangeArrowheads="1"/>
          </p:cNvSpPr>
          <p:nvPr/>
        </p:nvSpPr>
        <p:spPr bwMode="auto">
          <a:xfrm>
            <a:off x="8831262" y="1739392"/>
            <a:ext cx="14258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9Slide05 Brannboll Ny" panose="02000000000000000000" pitchFamily="2" charset="0"/>
              </a:rPr>
              <a:t>Không làm bài</a:t>
            </a:r>
            <a:r>
              <a:rPr lang="en-US" altLang="en-US" sz="2400" dirty="0">
                <a:solidFill>
                  <a:prstClr val="white"/>
                </a:solidFill>
                <a:latin typeface="#9Slide05 Brannboll Ny" panose="02000000000000000000" pitchFamily="2" charset="0"/>
              </a:rPr>
              <a:t>, </a:t>
            </a:r>
            <a:r>
              <a:rPr lang="en-US" altLang="en-US" sz="2400" dirty="0" err="1">
                <a:solidFill>
                  <a:prstClr val="white"/>
                </a:solidFill>
                <a:latin typeface="#9Slide05 Brannboll Ny" panose="02000000000000000000" pitchFamily="2" charset="0"/>
              </a:rPr>
              <a:t>ghi</a:t>
            </a:r>
            <a:r>
              <a:rPr lang="en-US" altLang="en-US" sz="2400" dirty="0">
                <a:solidFill>
                  <a:prstClr val="white"/>
                </a:solidFill>
                <a:latin typeface="#9Slide05 Brannboll Ny" panose="02000000000000000000" pitchFamily="2" charset="0"/>
              </a:rPr>
              <a:t> </a:t>
            </a:r>
            <a:r>
              <a:rPr lang="vi-VN" altLang="en-US" sz="2400" dirty="0">
                <a:solidFill>
                  <a:prstClr val="white"/>
                </a:solidFill>
                <a:latin typeface="#9Slide05 Brannboll Ny" panose="02000000000000000000" pitchFamily="2" charset="0"/>
              </a:rPr>
              <a:t>chép bài học</a:t>
            </a:r>
            <a:r>
              <a:rPr lang="en-US" altLang="en-US" sz="2400" dirty="0">
                <a:solidFill>
                  <a:prstClr val="white"/>
                </a:solidFill>
                <a:latin typeface="#9Slide05 Brannboll Ny" panose="02000000000000000000" pitchFamily="2" charset="0"/>
              </a:rPr>
              <a:t> </a:t>
            </a:r>
          </a:p>
        </p:txBody>
      </p:sp>
      <p:sp>
        <p:nvSpPr>
          <p:cNvPr id="21" name="Rectangle 37">
            <a:extLst>
              <a:ext uri="{FF2B5EF4-FFF2-40B4-BE49-F238E27FC236}">
                <a16:creationId xmlns:a16="http://schemas.microsoft.com/office/drawing/2014/main" id="{99B6F589-A9C9-AC57-0B4B-3A84FFD53BBF}"/>
              </a:ext>
            </a:extLst>
          </p:cNvPr>
          <p:cNvSpPr>
            <a:spLocks noChangeArrowheads="1"/>
          </p:cNvSpPr>
          <p:nvPr/>
        </p:nvSpPr>
        <p:spPr bwMode="auto">
          <a:xfrm>
            <a:off x="8831263" y="5322213"/>
            <a:ext cx="13170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Bị nhắc mới học</a:t>
            </a:r>
            <a:endParaRPr lang="en-US" altLang="en-US" sz="2400">
              <a:solidFill>
                <a:prstClr val="white"/>
              </a:solidFill>
              <a:latin typeface="#9Slide05 Brannboll Ny" panose="02000000000000000000" pitchFamily="2" charset="0"/>
            </a:endParaRPr>
          </a:p>
        </p:txBody>
      </p:sp>
      <p:sp>
        <p:nvSpPr>
          <p:cNvPr id="22" name="Rectangle 38">
            <a:extLst>
              <a:ext uri="{FF2B5EF4-FFF2-40B4-BE49-F238E27FC236}">
                <a16:creationId xmlns:a16="http://schemas.microsoft.com/office/drawing/2014/main" id="{1E31017C-354C-D29D-EC8F-E78C15D6BC0B}"/>
              </a:ext>
            </a:extLst>
          </p:cNvPr>
          <p:cNvSpPr>
            <a:spLocks noChangeArrowheads="1"/>
          </p:cNvSpPr>
          <p:nvPr/>
        </p:nvSpPr>
        <p:spPr bwMode="auto">
          <a:xfrm>
            <a:off x="10085018" y="4276635"/>
            <a:ext cx="14815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400" dirty="0">
                <a:solidFill>
                  <a:schemeClr val="bg1"/>
                </a:solidFill>
                <a:latin typeface="#9Slide05 Brannboll Ny" panose="02000000000000000000" pitchFamily="2" charset="0"/>
                <a:cs typeface="+mn-cs"/>
              </a:rPr>
              <a:t>làm việc riêng trong giờ học</a:t>
            </a:r>
            <a:endParaRPr lang="en-US" altLang="en-US" sz="2400" dirty="0">
              <a:solidFill>
                <a:schemeClr val="bg1"/>
              </a:solidFill>
              <a:latin typeface="#9Slide05 Brannboll Ny" panose="02000000000000000000" pitchFamily="2" charset="0"/>
            </a:endParaRPr>
          </a:p>
        </p:txBody>
      </p:sp>
      <p:sp>
        <p:nvSpPr>
          <p:cNvPr id="23" name="Rectangle 39">
            <a:extLst>
              <a:ext uri="{FF2B5EF4-FFF2-40B4-BE49-F238E27FC236}">
                <a16:creationId xmlns:a16="http://schemas.microsoft.com/office/drawing/2014/main" id="{ADFC0875-263F-FE6B-3490-0A515CDF3108}"/>
              </a:ext>
            </a:extLst>
          </p:cNvPr>
          <p:cNvSpPr>
            <a:spLocks noChangeArrowheads="1"/>
          </p:cNvSpPr>
          <p:nvPr/>
        </p:nvSpPr>
        <p:spPr bwMode="auto">
          <a:xfrm>
            <a:off x="10348913" y="2654596"/>
            <a:ext cx="12588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Chép sách giải</a:t>
            </a:r>
            <a:endParaRPr lang="en-US" altLang="en-US" sz="2400">
              <a:solidFill>
                <a:prstClr val="white"/>
              </a:solidFill>
              <a:latin typeface="#9Slide05 Brannboll Ny" panose="02000000000000000000" pitchFamily="2" charset="0"/>
            </a:endParaRPr>
          </a:p>
        </p:txBody>
      </p:sp>
      <p:sp>
        <p:nvSpPr>
          <p:cNvPr id="24" name="Rectangle 40">
            <a:extLst>
              <a:ext uri="{FF2B5EF4-FFF2-40B4-BE49-F238E27FC236}">
                <a16:creationId xmlns:a16="http://schemas.microsoft.com/office/drawing/2014/main" id="{9D0C81F6-3797-922D-EF4E-C9B9FDA342DB}"/>
              </a:ext>
            </a:extLst>
          </p:cNvPr>
          <p:cNvSpPr>
            <a:spLocks noChangeArrowheads="1"/>
          </p:cNvSpPr>
          <p:nvPr/>
        </p:nvSpPr>
        <p:spPr bwMode="auto">
          <a:xfrm>
            <a:off x="7315199" y="4393525"/>
            <a:ext cx="13170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Nhờ bạn làm hộ</a:t>
            </a:r>
            <a:endParaRPr lang="en-US" altLang="en-US" sz="2400">
              <a:solidFill>
                <a:prstClr val="white"/>
              </a:solidFill>
              <a:latin typeface="#9Slide05 Brannboll Ny" panose="02000000000000000000" pitchFamily="2" charset="0"/>
            </a:endParaRPr>
          </a:p>
        </p:txBody>
      </p:sp>
      <p:sp>
        <p:nvSpPr>
          <p:cNvPr id="25" name="Rectangle 41">
            <a:extLst>
              <a:ext uri="{FF2B5EF4-FFF2-40B4-BE49-F238E27FC236}">
                <a16:creationId xmlns:a16="http://schemas.microsoft.com/office/drawing/2014/main" id="{CF7A2C12-21F0-FEC4-18A7-46B1D6B9BC4D}"/>
              </a:ext>
            </a:extLst>
          </p:cNvPr>
          <p:cNvSpPr>
            <a:spLocks noChangeArrowheads="1"/>
          </p:cNvSpPr>
          <p:nvPr/>
        </p:nvSpPr>
        <p:spPr bwMode="auto">
          <a:xfrm>
            <a:off x="7172324" y="2690623"/>
            <a:ext cx="1463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Lập nhóm chép bài</a:t>
            </a:r>
            <a:endParaRPr lang="en-US" altLang="en-US" sz="2400">
              <a:solidFill>
                <a:prstClr val="white"/>
              </a:solidFill>
              <a:latin typeface="#9Slide05 Brannboll Ny" panose="02000000000000000000" pitchFamily="2"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linds(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par>
                                <p:cTn id="77" presetID="3" presetClass="entr" presetSubtype="1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linds(horizontal)">
                                      <p:cBhvr>
                                        <p:cTn id="84" dur="500"/>
                                        <p:tgtEl>
                                          <p:spTgt spid="24"/>
                                        </p:tgtEl>
                                      </p:cBhvr>
                                    </p:animEffect>
                                  </p:childTnLst>
                                </p:cTn>
                              </p:par>
                              <p:par>
                                <p:cTn id="85" presetID="3" presetClass="entr" presetSubtype="1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par>
                                <p:cTn id="93" presetID="3" presetClass="entr" presetSubtype="1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93411" y="3080826"/>
            <a:ext cx="11345897" cy="3979541"/>
          </a:xfrm>
          <a:prstGeom prst="rect">
            <a:avLst/>
          </a:prstGeom>
        </p:spPr>
      </p:pic>
      <p:sp>
        <p:nvSpPr>
          <p:cNvPr id="10" name="TextBox 9"/>
          <p:cNvSpPr txBox="1"/>
          <p:nvPr/>
        </p:nvSpPr>
        <p:spPr>
          <a:xfrm>
            <a:off x="1239514" y="4457417"/>
            <a:ext cx="8687843" cy="1738934"/>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3500" dirty="0">
                <a:solidFill>
                  <a:srgbClr val="FF0000"/>
                </a:solidFill>
                <a:latin typeface="#9Slide05 Brannboll Ny" panose="02000000000000000000" pitchFamily="2" charset="0"/>
                <a:cs typeface="Arial" panose="020B0604020202020204" pitchFamily="34" charset="0"/>
              </a:rPr>
              <a:t>Học tập tự giác, tích cực là chủ động, cổ gắng tự mình thực hiện tốt nhiệm vụ học tập mà không cần ai nhắc nhở, khuyên bảo.</a:t>
            </a:r>
            <a:endParaRPr lang="vi-VN" altLang="en-US" sz="3500" dirty="0">
              <a:solidFill>
                <a:srgbClr val="FF0000"/>
              </a:solidFill>
              <a:latin typeface="#9Slide05 Brannboll Ny" panose="02000000000000000000" pitchFamily="2" charset="0"/>
              <a:cs typeface="Arial" panose="020B0604020202020204" pitchFamily="34" charset="0"/>
            </a:endParaRPr>
          </a:p>
        </p:txBody>
      </p:sp>
      <p:grpSp>
        <p:nvGrpSpPr>
          <p:cNvPr id="12" name="Group 11"/>
          <p:cNvGrpSpPr/>
          <p:nvPr/>
        </p:nvGrpSpPr>
        <p:grpSpPr>
          <a:xfrm>
            <a:off x="9623685" y="136525"/>
            <a:ext cx="3185631" cy="67214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7" name="Hộp Văn bản 3">
            <a:extLst>
              <a:ext uri="{FF2B5EF4-FFF2-40B4-BE49-F238E27FC236}">
                <a16:creationId xmlns:a16="http://schemas.microsoft.com/office/drawing/2014/main" id="{AF17D5BF-56B3-0F82-BC87-89F774328837}"/>
              </a:ext>
            </a:extLst>
          </p:cNvPr>
          <p:cNvSpPr txBox="1"/>
          <p:nvPr/>
        </p:nvSpPr>
        <p:spPr>
          <a:xfrm>
            <a:off x="184030" y="3074562"/>
            <a:ext cx="2575582"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8" name="Hộp Văn bản 27">
            <a:extLst>
              <a:ext uri="{FF2B5EF4-FFF2-40B4-BE49-F238E27FC236}">
                <a16:creationId xmlns:a16="http://schemas.microsoft.com/office/drawing/2014/main" id="{848556E5-DBB8-50C9-6476-038DD39DE594}"/>
              </a:ext>
            </a:extLst>
          </p:cNvPr>
          <p:cNvSpPr txBox="1"/>
          <p:nvPr/>
        </p:nvSpPr>
        <p:spPr>
          <a:xfrm>
            <a:off x="2933820" y="3071010"/>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Tích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biểu</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9" name="Hộp Văn bản 37">
            <a:extLst>
              <a:ext uri="{FF2B5EF4-FFF2-40B4-BE49-F238E27FC236}">
                <a16:creationId xmlns:a16="http://schemas.microsoft.com/office/drawing/2014/main" id="{2A4DCF24-675E-93A7-4B3A-699C3D936AE4}"/>
              </a:ext>
            </a:extLst>
          </p:cNvPr>
          <p:cNvSpPr txBox="1"/>
          <p:nvPr/>
        </p:nvSpPr>
        <p:spPr>
          <a:xfrm>
            <a:off x="5716329" y="3074562"/>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Trao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bè</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0" descr="3 Phương Pháp Giúp Giữ Tỉnh Táo Khi Nghe Giảng - MODAFINIL VIETNAM -  AFINILVN">
            <a:extLst>
              <a:ext uri="{FF2B5EF4-FFF2-40B4-BE49-F238E27FC236}">
                <a16:creationId xmlns:a16="http://schemas.microsoft.com/office/drawing/2014/main" id="{9743F20E-07F8-9669-8FDA-CC8B595F1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31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3 Phương Pháp Giúp Giữ Tỉnh Táo Khi Nghe Giảng - MODAFINIL VIETNAM -  AFINILVN">
            <a:extLst>
              <a:ext uri="{FF2B5EF4-FFF2-40B4-BE49-F238E27FC236}">
                <a16:creationId xmlns:a16="http://schemas.microsoft.com/office/drawing/2014/main" id="{B057C6B4-9E61-E6E3-F22C-994C785EA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82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icture">
            <a:extLst>
              <a:ext uri="{FF2B5EF4-FFF2-40B4-BE49-F238E27FC236}">
                <a16:creationId xmlns:a16="http://schemas.microsoft.com/office/drawing/2014/main" id="{B77C7C90-B419-0B74-8942-52FD0DF84E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6331" y="30057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icture">
            <a:extLst>
              <a:ext uri="{FF2B5EF4-FFF2-40B4-BE49-F238E27FC236}">
                <a16:creationId xmlns:a16="http://schemas.microsoft.com/office/drawing/2014/main" id="{C167C595-6BB6-9374-6D45-3D881FF0C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4377" y="29638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39">
            <a:extLst>
              <a:ext uri="{FF2B5EF4-FFF2-40B4-BE49-F238E27FC236}">
                <a16:creationId xmlns:a16="http://schemas.microsoft.com/office/drawing/2014/main" id="{AD2067F8-CCEC-C7D2-7FEE-3EF2BCC6148A}"/>
              </a:ext>
            </a:extLst>
          </p:cNvPr>
          <p:cNvSpPr txBox="1"/>
          <p:nvPr/>
        </p:nvSpPr>
        <p:spPr>
          <a:xfrm>
            <a:off x="8494375" y="3073205"/>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Tập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chép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46563" y="-294297"/>
            <a:ext cx="12838301" cy="2559423"/>
          </a:xfrm>
          <a:prstGeom prst="rect">
            <a:avLst/>
          </a:prstGeom>
        </p:spPr>
      </p:pic>
      <p:sp>
        <p:nvSpPr>
          <p:cNvPr id="10" name="TextBox 9"/>
          <p:cNvSpPr txBox="1"/>
          <p:nvPr/>
        </p:nvSpPr>
        <p:spPr>
          <a:xfrm>
            <a:off x="1582724" y="153285"/>
            <a:ext cx="9708042" cy="1738934"/>
          </a:xfrm>
          <a:prstGeom prst="rect">
            <a:avLst/>
          </a:prstGeom>
          <a:noFill/>
          <a:ln>
            <a:noFill/>
          </a:ln>
        </p:spPr>
        <p:txBody>
          <a:bodyPr wrap="square" lIns="121917" tIns="60958" rIns="121917" bIns="60958"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rPr>
              <a:t>Học tập tự giác, tích cực là chủ động, cổ gắng tự mình thực hiện tốt nhiệm vụ học tập mà không cần ai nhắc nhở, khuyên bảo.</a:t>
            </a:r>
            <a:endParaRPr kumimoji="0" lang="vi-VN"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endParaRPr>
          </a:p>
        </p:txBody>
      </p:sp>
      <p:sp>
        <p:nvSpPr>
          <p:cNvPr id="75" name="Freeform 7">
            <a:extLst>
              <a:ext uri="{FF2B5EF4-FFF2-40B4-BE49-F238E27FC236}">
                <a16:creationId xmlns:a16="http://schemas.microsoft.com/office/drawing/2014/main" id="{43F2253D-4186-C645-0E43-A82420E3605A}"/>
              </a:ext>
            </a:extLst>
          </p:cNvPr>
          <p:cNvSpPr/>
          <p:nvPr/>
        </p:nvSpPr>
        <p:spPr>
          <a:xfrm>
            <a:off x="141158" y="257656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B7C3374-CC2C-B717-0F3E-C5C5D749AB7F}"/>
              </a:ext>
            </a:extLst>
          </p:cNvPr>
          <p:cNvSpPr/>
          <p:nvPr/>
        </p:nvSpPr>
        <p:spPr>
          <a:xfrm>
            <a:off x="2118518" y="2600644"/>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7" name="Freeform 10">
            <a:extLst>
              <a:ext uri="{FF2B5EF4-FFF2-40B4-BE49-F238E27FC236}">
                <a16:creationId xmlns:a16="http://schemas.microsoft.com/office/drawing/2014/main" id="{034E24EF-5739-2F4D-E7E2-C480C0029800}"/>
              </a:ext>
            </a:extLst>
          </p:cNvPr>
          <p:cNvSpPr/>
          <p:nvPr/>
        </p:nvSpPr>
        <p:spPr>
          <a:xfrm>
            <a:off x="76200" y="349158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8" name="Freeform 11">
            <a:extLst>
              <a:ext uri="{FF2B5EF4-FFF2-40B4-BE49-F238E27FC236}">
                <a16:creationId xmlns:a16="http://schemas.microsoft.com/office/drawing/2014/main" id="{4F84FA13-6F51-E0B5-BE58-9CD17653DED3}"/>
              </a:ext>
            </a:extLst>
          </p:cNvPr>
          <p:cNvSpPr/>
          <p:nvPr/>
        </p:nvSpPr>
        <p:spPr>
          <a:xfrm>
            <a:off x="2130425" y="3570963"/>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9" name="Freeform 12">
            <a:extLst>
              <a:ext uri="{FF2B5EF4-FFF2-40B4-BE49-F238E27FC236}">
                <a16:creationId xmlns:a16="http://schemas.microsoft.com/office/drawing/2014/main" id="{49488020-355E-A564-76DC-0D73CC10DA47}"/>
              </a:ext>
            </a:extLst>
          </p:cNvPr>
          <p:cNvSpPr/>
          <p:nvPr/>
        </p:nvSpPr>
        <p:spPr>
          <a:xfrm>
            <a:off x="76200" y="456791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13">
            <a:extLst>
              <a:ext uri="{FF2B5EF4-FFF2-40B4-BE49-F238E27FC236}">
                <a16:creationId xmlns:a16="http://schemas.microsoft.com/office/drawing/2014/main" id="{5A21BD86-7637-B45A-8ECB-5CE87CCFC6C0}"/>
              </a:ext>
            </a:extLst>
          </p:cNvPr>
          <p:cNvSpPr/>
          <p:nvPr/>
        </p:nvSpPr>
        <p:spPr>
          <a:xfrm>
            <a:off x="2130425" y="464887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81" name="Freeform 18">
            <a:extLst>
              <a:ext uri="{FF2B5EF4-FFF2-40B4-BE49-F238E27FC236}">
                <a16:creationId xmlns:a16="http://schemas.microsoft.com/office/drawing/2014/main" id="{19278C06-2C15-E3D5-E1CB-6FE4AC654BC0}"/>
              </a:ext>
            </a:extLst>
          </p:cNvPr>
          <p:cNvSpPr/>
          <p:nvPr/>
        </p:nvSpPr>
        <p:spPr>
          <a:xfrm>
            <a:off x="76200" y="56442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57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19">
            <a:extLst>
              <a:ext uri="{FF2B5EF4-FFF2-40B4-BE49-F238E27FC236}">
                <a16:creationId xmlns:a16="http://schemas.microsoft.com/office/drawing/2014/main" id="{12787B3A-D957-E244-8AA4-9330B1B893A7}"/>
              </a:ext>
            </a:extLst>
          </p:cNvPr>
          <p:cNvSpPr/>
          <p:nvPr/>
        </p:nvSpPr>
        <p:spPr>
          <a:xfrm>
            <a:off x="2130425" y="57252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83" name="Group 2">
            <a:extLst>
              <a:ext uri="{FF2B5EF4-FFF2-40B4-BE49-F238E27FC236}">
                <a16:creationId xmlns:a16="http://schemas.microsoft.com/office/drawing/2014/main" id="{6EAF4C37-5941-BEDD-F2C7-2157A0706EDE}"/>
              </a:ext>
            </a:extLst>
          </p:cNvPr>
          <p:cNvGrpSpPr>
            <a:grpSpLocks/>
          </p:cNvGrpSpPr>
          <p:nvPr/>
        </p:nvGrpSpPr>
        <p:grpSpPr bwMode="auto">
          <a:xfrm>
            <a:off x="4226719" y="2663856"/>
            <a:ext cx="692150" cy="701675"/>
            <a:chOff x="5555262" y="1747937"/>
            <a:chExt cx="691285" cy="701538"/>
          </a:xfrm>
        </p:grpSpPr>
        <p:sp>
          <p:nvSpPr>
            <p:cNvPr id="84" name="Oval 83">
              <a:extLst>
                <a:ext uri="{FF2B5EF4-FFF2-40B4-BE49-F238E27FC236}">
                  <a16:creationId xmlns:a16="http://schemas.microsoft.com/office/drawing/2014/main" id="{7E8EA596-F18E-B3B5-E66C-46FE912E5D2E}"/>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Box 95">
              <a:extLst>
                <a:ext uri="{FF2B5EF4-FFF2-40B4-BE49-F238E27FC236}">
                  <a16:creationId xmlns:a16="http://schemas.microsoft.com/office/drawing/2014/main" id="{6D0B3DAB-6AB7-E98D-68AF-98B796A98952}"/>
                </a:ext>
              </a:extLst>
            </p:cNvPr>
            <p:cNvSpPr txBox="1">
              <a:spLocks noChangeArrowheads="1"/>
            </p:cNvSpPr>
            <p:nvPr/>
          </p:nvSpPr>
          <p:spPr bwMode="auto">
            <a:xfrm>
              <a:off x="5555262" y="1747937"/>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86" name="TextBox 8">
            <a:extLst>
              <a:ext uri="{FF2B5EF4-FFF2-40B4-BE49-F238E27FC236}">
                <a16:creationId xmlns:a16="http://schemas.microsoft.com/office/drawing/2014/main" id="{2FCABA94-B46B-3025-3956-56A57E83F71A}"/>
              </a:ext>
            </a:extLst>
          </p:cNvPr>
          <p:cNvSpPr txBox="1">
            <a:spLocks noChangeArrowheads="1"/>
          </p:cNvSpPr>
          <p:nvPr/>
        </p:nvSpPr>
        <p:spPr bwMode="auto">
          <a:xfrm>
            <a:off x="5287494" y="2842311"/>
            <a:ext cx="6245225" cy="523220"/>
          </a:xfrm>
          <a:prstGeom prst="rect">
            <a:avLst/>
          </a:prstGeom>
          <a:solidFill>
            <a:schemeClr val="accent6">
              <a:lumMod val="20000"/>
              <a:lumOff val="80000"/>
            </a:schemeClr>
          </a:solidFill>
          <a:ln w="25400">
            <a:solidFill>
              <a:srgbClr val="6600FF"/>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Có mục đích và động cơ học tập đúng đắn</a:t>
            </a:r>
            <a:r>
              <a:rPr lang="vi-VN" altLang="en-US" sz="2800" dirty="0">
                <a:solidFill>
                  <a:prstClr val="black"/>
                </a:solidFill>
                <a:latin typeface="#9Slide05 Brannboll Ny" panose="02000000000000000000" pitchFamily="2" charset="0"/>
              </a:rPr>
              <a:t> </a:t>
            </a:r>
          </a:p>
        </p:txBody>
      </p:sp>
      <p:grpSp>
        <p:nvGrpSpPr>
          <p:cNvPr id="87" name="Group 27">
            <a:extLst>
              <a:ext uri="{FF2B5EF4-FFF2-40B4-BE49-F238E27FC236}">
                <a16:creationId xmlns:a16="http://schemas.microsoft.com/office/drawing/2014/main" id="{EF19ABFD-D471-36FD-B5C2-316D9C6C6327}"/>
              </a:ext>
            </a:extLst>
          </p:cNvPr>
          <p:cNvGrpSpPr>
            <a:grpSpLocks/>
          </p:cNvGrpSpPr>
          <p:nvPr/>
        </p:nvGrpSpPr>
        <p:grpSpPr bwMode="auto">
          <a:xfrm>
            <a:off x="4238625" y="5750600"/>
            <a:ext cx="692150" cy="701675"/>
            <a:chOff x="5966559" y="4771798"/>
            <a:chExt cx="691285" cy="701538"/>
          </a:xfrm>
        </p:grpSpPr>
        <p:sp>
          <p:nvSpPr>
            <p:cNvPr id="88" name="Oval 32">
              <a:extLst>
                <a:ext uri="{FF2B5EF4-FFF2-40B4-BE49-F238E27FC236}">
                  <a16:creationId xmlns:a16="http://schemas.microsoft.com/office/drawing/2014/main" id="{FF6FD54F-BF91-58E5-277E-D0A73D81D8C3}"/>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TextBox 38">
              <a:extLst>
                <a:ext uri="{FF2B5EF4-FFF2-40B4-BE49-F238E27FC236}">
                  <a16:creationId xmlns:a16="http://schemas.microsoft.com/office/drawing/2014/main" id="{97E3621D-7A86-93D5-A8F1-AECB8C30E6D3}"/>
                </a:ext>
              </a:extLst>
            </p:cNvPr>
            <p:cNvSpPr txBox="1">
              <a:spLocks noChangeArrowheads="1"/>
            </p:cNvSpPr>
            <p:nvPr/>
          </p:nvSpPr>
          <p:spPr bwMode="auto">
            <a:xfrm>
              <a:off x="5966559" y="4771798"/>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0" name="Group 25">
            <a:extLst>
              <a:ext uri="{FF2B5EF4-FFF2-40B4-BE49-F238E27FC236}">
                <a16:creationId xmlns:a16="http://schemas.microsoft.com/office/drawing/2014/main" id="{9F245E5F-6F64-6581-D36D-7134C4544BAE}"/>
              </a:ext>
            </a:extLst>
          </p:cNvPr>
          <p:cNvGrpSpPr>
            <a:grpSpLocks/>
          </p:cNvGrpSpPr>
          <p:nvPr/>
        </p:nvGrpSpPr>
        <p:grpSpPr bwMode="auto">
          <a:xfrm>
            <a:off x="4238625" y="3570963"/>
            <a:ext cx="692150" cy="701675"/>
            <a:chOff x="5966559" y="2706577"/>
            <a:chExt cx="691285" cy="703113"/>
          </a:xfrm>
        </p:grpSpPr>
        <p:sp>
          <p:nvSpPr>
            <p:cNvPr id="91" name="Oval 43">
              <a:extLst>
                <a:ext uri="{FF2B5EF4-FFF2-40B4-BE49-F238E27FC236}">
                  <a16:creationId xmlns:a16="http://schemas.microsoft.com/office/drawing/2014/main" id="{F9975E54-595C-F8DC-A20B-FFEBC397FE16}"/>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TextBox 44">
              <a:extLst>
                <a:ext uri="{FF2B5EF4-FFF2-40B4-BE49-F238E27FC236}">
                  <a16:creationId xmlns:a16="http://schemas.microsoft.com/office/drawing/2014/main" id="{AC1A696C-2272-3F67-1265-4F1568A09C7A}"/>
                </a:ext>
              </a:extLst>
            </p:cNvPr>
            <p:cNvSpPr txBox="1">
              <a:spLocks noChangeArrowheads="1"/>
            </p:cNvSpPr>
            <p:nvPr/>
          </p:nvSpPr>
          <p:spPr bwMode="auto">
            <a:xfrm>
              <a:off x="5966559" y="2706577"/>
              <a:ext cx="691285" cy="7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3" name="Group 26">
            <a:extLst>
              <a:ext uri="{FF2B5EF4-FFF2-40B4-BE49-F238E27FC236}">
                <a16:creationId xmlns:a16="http://schemas.microsoft.com/office/drawing/2014/main" id="{840E209F-31B4-F6A2-8021-B93E3FDE16F5}"/>
              </a:ext>
            </a:extLst>
          </p:cNvPr>
          <p:cNvGrpSpPr>
            <a:grpSpLocks/>
          </p:cNvGrpSpPr>
          <p:nvPr/>
        </p:nvGrpSpPr>
        <p:grpSpPr bwMode="auto">
          <a:xfrm>
            <a:off x="4238625" y="4661575"/>
            <a:ext cx="692150" cy="701675"/>
            <a:chOff x="5966559" y="3733964"/>
            <a:chExt cx="691285" cy="701538"/>
          </a:xfrm>
        </p:grpSpPr>
        <p:sp>
          <p:nvSpPr>
            <p:cNvPr id="94" name="Oval 40">
              <a:extLst>
                <a:ext uri="{FF2B5EF4-FFF2-40B4-BE49-F238E27FC236}">
                  <a16:creationId xmlns:a16="http://schemas.microsoft.com/office/drawing/2014/main" id="{617B237A-0A4B-AD0B-91C6-1C846D8938F1}"/>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41">
              <a:extLst>
                <a:ext uri="{FF2B5EF4-FFF2-40B4-BE49-F238E27FC236}">
                  <a16:creationId xmlns:a16="http://schemas.microsoft.com/office/drawing/2014/main" id="{1720E075-EBD8-1D31-113B-B1CE527115E4}"/>
                </a:ext>
              </a:extLst>
            </p:cNvPr>
            <p:cNvSpPr txBox="1">
              <a:spLocks noChangeArrowheads="1"/>
            </p:cNvSpPr>
            <p:nvPr/>
          </p:nvSpPr>
          <p:spPr bwMode="auto">
            <a:xfrm>
              <a:off x="5966559" y="3733964"/>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96" name="TextBox 28">
            <a:extLst>
              <a:ext uri="{FF2B5EF4-FFF2-40B4-BE49-F238E27FC236}">
                <a16:creationId xmlns:a16="http://schemas.microsoft.com/office/drawing/2014/main" id="{789ADC45-A842-D402-625B-F2831EA286A1}"/>
              </a:ext>
            </a:extLst>
          </p:cNvPr>
          <p:cNvSpPr txBox="1">
            <a:spLocks noChangeArrowheads="1"/>
          </p:cNvSpPr>
          <p:nvPr/>
        </p:nvSpPr>
        <p:spPr bwMode="auto">
          <a:xfrm>
            <a:off x="2813050" y="27026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1</a:t>
            </a:r>
          </a:p>
        </p:txBody>
      </p:sp>
      <p:sp>
        <p:nvSpPr>
          <p:cNvPr id="97" name="TextBox 28">
            <a:extLst>
              <a:ext uri="{FF2B5EF4-FFF2-40B4-BE49-F238E27FC236}">
                <a16:creationId xmlns:a16="http://schemas.microsoft.com/office/drawing/2014/main" id="{3D7354A7-7343-C6FB-FDE0-C027ED8DBE2E}"/>
              </a:ext>
            </a:extLst>
          </p:cNvPr>
          <p:cNvSpPr txBox="1">
            <a:spLocks noChangeArrowheads="1"/>
          </p:cNvSpPr>
          <p:nvPr/>
        </p:nvSpPr>
        <p:spPr bwMode="auto">
          <a:xfrm>
            <a:off x="2825750" y="37694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2</a:t>
            </a:r>
          </a:p>
        </p:txBody>
      </p:sp>
      <p:sp>
        <p:nvSpPr>
          <p:cNvPr id="98" name="TextBox 28">
            <a:extLst>
              <a:ext uri="{FF2B5EF4-FFF2-40B4-BE49-F238E27FC236}">
                <a16:creationId xmlns:a16="http://schemas.microsoft.com/office/drawing/2014/main" id="{5C5C6FE3-1931-7A50-6DB4-7B082468A443}"/>
              </a:ext>
            </a:extLst>
          </p:cNvPr>
          <p:cNvSpPr txBox="1">
            <a:spLocks noChangeArrowheads="1"/>
          </p:cNvSpPr>
          <p:nvPr/>
        </p:nvSpPr>
        <p:spPr bwMode="auto">
          <a:xfrm>
            <a:off x="2838450" y="48362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3</a:t>
            </a:r>
          </a:p>
        </p:txBody>
      </p:sp>
      <p:sp>
        <p:nvSpPr>
          <p:cNvPr id="99" name="TextBox 28">
            <a:extLst>
              <a:ext uri="{FF2B5EF4-FFF2-40B4-BE49-F238E27FC236}">
                <a16:creationId xmlns:a16="http://schemas.microsoft.com/office/drawing/2014/main" id="{621FC354-6F02-AE16-7A22-CA70DAFD0E23}"/>
              </a:ext>
            </a:extLst>
          </p:cNvPr>
          <p:cNvSpPr txBox="1">
            <a:spLocks noChangeArrowheads="1"/>
          </p:cNvSpPr>
          <p:nvPr/>
        </p:nvSpPr>
        <p:spPr bwMode="auto">
          <a:xfrm>
            <a:off x="2851150" y="59030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4</a:t>
            </a:r>
          </a:p>
        </p:txBody>
      </p:sp>
      <p:sp>
        <p:nvSpPr>
          <p:cNvPr id="100" name="TextBox 8">
            <a:extLst>
              <a:ext uri="{FF2B5EF4-FFF2-40B4-BE49-F238E27FC236}">
                <a16:creationId xmlns:a16="http://schemas.microsoft.com/office/drawing/2014/main" id="{AC1D9328-51FE-8038-AF78-7DEAA7A33AF7}"/>
              </a:ext>
            </a:extLst>
          </p:cNvPr>
          <p:cNvSpPr txBox="1">
            <a:spLocks noChangeArrowheads="1"/>
          </p:cNvSpPr>
          <p:nvPr/>
        </p:nvSpPr>
        <p:spPr bwMode="auto">
          <a:xfrm>
            <a:off x="5255224" y="3814032"/>
            <a:ext cx="6245225" cy="954107"/>
          </a:xfrm>
          <a:prstGeom prst="rect">
            <a:avLst/>
          </a:prstGeom>
          <a:solidFill>
            <a:schemeClr val="accent5">
              <a:lumMod val="20000"/>
              <a:lumOff val="80000"/>
            </a:schemeClr>
          </a:solidFill>
          <a:ln w="25400">
            <a:solidFill>
              <a:srgbClr val="FF0000"/>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Chủ động, tích cực trong thực hiện nhiệm vụ học tập </a:t>
            </a:r>
            <a:endParaRPr lang="vi-VN" altLang="en-US" sz="2800" dirty="0">
              <a:solidFill>
                <a:prstClr val="black"/>
              </a:solidFill>
              <a:latin typeface="#9Slide05 Brannboll Ny" panose="02000000000000000000" pitchFamily="2" charset="0"/>
            </a:endParaRPr>
          </a:p>
        </p:txBody>
      </p:sp>
      <p:sp>
        <p:nvSpPr>
          <p:cNvPr id="101" name="TextBox 8">
            <a:extLst>
              <a:ext uri="{FF2B5EF4-FFF2-40B4-BE49-F238E27FC236}">
                <a16:creationId xmlns:a16="http://schemas.microsoft.com/office/drawing/2014/main" id="{ACDFA534-DB10-A285-3317-9D60A5E8620E}"/>
              </a:ext>
            </a:extLst>
          </p:cNvPr>
          <p:cNvSpPr txBox="1">
            <a:spLocks noChangeArrowheads="1"/>
          </p:cNvSpPr>
          <p:nvPr/>
        </p:nvSpPr>
        <p:spPr bwMode="auto">
          <a:xfrm>
            <a:off x="5287495" y="4946606"/>
            <a:ext cx="6245225" cy="523220"/>
          </a:xfrm>
          <a:prstGeom prst="rect">
            <a:avLst/>
          </a:prstGeom>
          <a:solidFill>
            <a:schemeClr val="accent4">
              <a:lumMod val="20000"/>
              <a:lumOff val="80000"/>
            </a:schemeClr>
          </a:solidFill>
          <a:ln w="25400">
            <a:solidFill>
              <a:srgbClr val="214F66"/>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Luôn cố gắng, vượt khó, kiên trì trong học tập;</a:t>
            </a:r>
            <a:endParaRPr lang="vi-VN" altLang="en-US" sz="2800" dirty="0">
              <a:solidFill>
                <a:prstClr val="black"/>
              </a:solidFill>
              <a:latin typeface="#9Slide05 Brannboll Ny" panose="02000000000000000000" pitchFamily="2" charset="0"/>
            </a:endParaRPr>
          </a:p>
        </p:txBody>
      </p:sp>
      <p:sp>
        <p:nvSpPr>
          <p:cNvPr id="102" name="TextBox 8">
            <a:extLst>
              <a:ext uri="{FF2B5EF4-FFF2-40B4-BE49-F238E27FC236}">
                <a16:creationId xmlns:a16="http://schemas.microsoft.com/office/drawing/2014/main" id="{E3D88E7A-A21D-EAC2-0108-F1E78A4676CC}"/>
              </a:ext>
            </a:extLst>
          </p:cNvPr>
          <p:cNvSpPr txBox="1">
            <a:spLocks noChangeArrowheads="1"/>
          </p:cNvSpPr>
          <p:nvPr/>
        </p:nvSpPr>
        <p:spPr bwMode="auto">
          <a:xfrm>
            <a:off x="5255224" y="6047011"/>
            <a:ext cx="6920914" cy="523220"/>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Xây dựng và thực hiện kế hoạch học tập cụ thể</a:t>
            </a:r>
            <a:r>
              <a:rPr lang="vi-VN" altLang="en-US" sz="2800" dirty="0">
                <a:solidFill>
                  <a:prstClr val="black"/>
                </a:solidFill>
                <a:latin typeface="#9Slide05 Brannboll Ny" panose="02000000000000000000" pitchFamily="2" charset="0"/>
              </a:rPr>
              <a:t> </a:t>
            </a:r>
          </a:p>
        </p:txBody>
      </p:sp>
      <p:sp>
        <p:nvSpPr>
          <p:cNvPr id="103" name="Rectangle 35">
            <a:extLst>
              <a:ext uri="{FF2B5EF4-FFF2-40B4-BE49-F238E27FC236}">
                <a16:creationId xmlns:a16="http://schemas.microsoft.com/office/drawing/2014/main" id="{4067ADA6-8C35-2D0C-7A18-E89E6EE07E19}"/>
              </a:ext>
            </a:extLst>
          </p:cNvPr>
          <p:cNvSpPr>
            <a:spLocks noChangeArrowheads="1"/>
          </p:cNvSpPr>
          <p:nvPr/>
        </p:nvSpPr>
        <p:spPr bwMode="auto">
          <a:xfrm>
            <a:off x="1092666" y="1805996"/>
            <a:ext cx="10198100" cy="64135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500" b="1">
                <a:solidFill>
                  <a:srgbClr val="6600FF"/>
                </a:solidFill>
                <a:latin typeface="Arial Unicode MS" pitchFamily="34" charset="-128"/>
                <a:ea typeface="Arial Unicode MS" pitchFamily="34" charset="-128"/>
              </a:rPr>
              <a:t>Biểu hiện của học tập tự giác, tích cực</a:t>
            </a:r>
            <a:endParaRPr lang="vi-VN" altLang="en-US" sz="3500" b="1">
              <a:solidFill>
                <a:srgbClr val="6600FF"/>
              </a:solidFill>
              <a:latin typeface="Arial Unicode MS" pitchFamily="34" charset="-128"/>
              <a:ea typeface="Arial Unicode MS" pitchFamily="34" charset="-128"/>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linds(horizont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par>
                                <p:cTn id="28" presetID="3" presetClass="entr" presetSubtype="1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blinds(horizontal)">
                                      <p:cBhvr>
                                        <p:cTn id="30" dur="500"/>
                                        <p:tgtEl>
                                          <p:spTgt spid="76"/>
                                        </p:tgtEl>
                                      </p:cBhvr>
                                    </p:animEffect>
                                  </p:childTnLst>
                                </p:cTn>
                              </p:par>
                              <p:par>
                                <p:cTn id="31" presetID="3" presetClass="entr" presetSubtype="1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linds(horizontal)">
                                      <p:cBhvr>
                                        <p:cTn id="33" dur="500"/>
                                        <p:tgtEl>
                                          <p:spTgt spid="8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linds(horizontal)">
                                      <p:cBhvr>
                                        <p:cTn id="36" dur="500"/>
                                        <p:tgtEl>
                                          <p:spTgt spid="8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linds(horizontal)">
                                      <p:cBhvr>
                                        <p:cTn id="39" dur="500"/>
                                        <p:tgtEl>
                                          <p:spTgt spid="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blinds(horizontal)">
                                      <p:cBhvr>
                                        <p:cTn id="44" dur="500"/>
                                        <p:tgtEl>
                                          <p:spTgt spid="77"/>
                                        </p:tgtEl>
                                      </p:cBhvr>
                                    </p:animEffect>
                                  </p:childTnLst>
                                </p:cTn>
                              </p:par>
                              <p:par>
                                <p:cTn id="45" presetID="3" presetClass="entr" presetSubtype="1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blinds(horizontal)">
                                      <p:cBhvr>
                                        <p:cTn id="47" dur="500"/>
                                        <p:tgtEl>
                                          <p:spTgt spid="78"/>
                                        </p:tgtEl>
                                      </p:cBhvr>
                                    </p:animEffect>
                                  </p:childTnLst>
                                </p:cTn>
                              </p:par>
                              <p:par>
                                <p:cTn id="48" presetID="3" presetClass="entr" presetSubtype="10" fill="hold"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blinds(horizontal)">
                                      <p:cBhvr>
                                        <p:cTn id="50" dur="500"/>
                                        <p:tgtEl>
                                          <p:spTgt spid="9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blinds(horizontal)">
                                      <p:cBhvr>
                                        <p:cTn id="53" dur="500"/>
                                        <p:tgtEl>
                                          <p:spTgt spid="9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blinds(horizontal)">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linds(horizontal)">
                                      <p:cBhvr>
                                        <p:cTn id="61" dur="500"/>
                                        <p:tgtEl>
                                          <p:spTgt spid="79"/>
                                        </p:tgtEl>
                                      </p:cBhvr>
                                    </p:animEffect>
                                  </p:childTnLst>
                                </p:cTn>
                              </p:par>
                              <p:par>
                                <p:cTn id="62" presetID="3" presetClass="entr" presetSubtype="10"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linds(horizontal)">
                                      <p:cBhvr>
                                        <p:cTn id="64" dur="500"/>
                                        <p:tgtEl>
                                          <p:spTgt spid="80"/>
                                        </p:tgtEl>
                                      </p:cBhvr>
                                    </p:animEffect>
                                  </p:childTnLst>
                                </p:cTn>
                              </p:par>
                              <p:par>
                                <p:cTn id="65" presetID="3" presetClass="entr" presetSubtype="1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blinds(horizontal)">
                                      <p:cBhvr>
                                        <p:cTn id="67" dur="500"/>
                                        <p:tgtEl>
                                          <p:spTgt spid="9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blinds(horizontal)">
                                      <p:cBhvr>
                                        <p:cTn id="70" dur="500"/>
                                        <p:tgtEl>
                                          <p:spTgt spid="9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blinds(horizontal)">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blinds(horizontal)">
                                      <p:cBhvr>
                                        <p:cTn id="78" dur="500"/>
                                        <p:tgtEl>
                                          <p:spTgt spid="81"/>
                                        </p:tgtEl>
                                      </p:cBhvr>
                                    </p:animEffect>
                                  </p:childTnLst>
                                </p:cTn>
                              </p:par>
                              <p:par>
                                <p:cTn id="79" presetID="3" presetClass="entr" presetSubtype="1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blinds(horizontal)">
                                      <p:cBhvr>
                                        <p:cTn id="81" dur="500"/>
                                        <p:tgtEl>
                                          <p:spTgt spid="82"/>
                                        </p:tgtEl>
                                      </p:cBhvr>
                                    </p:animEffect>
                                  </p:childTnLst>
                                </p:cTn>
                              </p:par>
                              <p:par>
                                <p:cTn id="82" presetID="3" presetClass="entr" presetSubtype="10" fill="hold"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blinds(horizontal)">
                                      <p:cBhvr>
                                        <p:cTn id="84" dur="500"/>
                                        <p:tgtEl>
                                          <p:spTgt spid="8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blinds(horizontal)">
                                      <p:cBhvr>
                                        <p:cTn id="87" dur="500"/>
                                        <p:tgtEl>
                                          <p:spTgt spid="99"/>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blinds(horizontal)">
                                      <p:cBhvr>
                                        <p:cTn id="9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6" grpId="0" animBg="1"/>
      <p:bldP spid="96" grpId="0"/>
      <p:bldP spid="97" grpId="0"/>
      <p:bldP spid="98" grpId="0"/>
      <p:bldP spid="99" grpId="0"/>
      <p:bldP spid="100" grpId="0" animBg="1"/>
      <p:bldP spid="101" grpId="0" animBg="1"/>
      <p:bldP spid="102" grpId="0" animBg="1"/>
      <p:bldP spid="10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94675" y="-314792"/>
            <a:ext cx="11468419" cy="6671142"/>
          </a:xfrm>
          <a:prstGeom prst="rect">
            <a:avLst/>
          </a:prstGeom>
        </p:spPr>
      </p:pic>
      <p:sp>
        <p:nvSpPr>
          <p:cNvPr id="10" name="TextBox 9"/>
          <p:cNvSpPr txBox="1"/>
          <p:nvPr/>
        </p:nvSpPr>
        <p:spPr>
          <a:xfrm>
            <a:off x="1343700" y="1128359"/>
            <a:ext cx="8370811" cy="4862866"/>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Khái niệm:</a:t>
            </a:r>
            <a:r>
              <a:rPr kumimoji="0" lang="nl-NL"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Học tập tự giác, tích cực là chủ động, cổ gắng tự mình thực hiện tốt nhiệm vụ học tập mà không cần ai nhắc nhở, khuyên bảo.</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Biểu hiện:</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Có mục đích và động cơ học tập đúng đắn;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Chủ động, tích cực trong thực hiện nhiệm vụ học tập (học và làm bài đầy đủ, hăng hái phát biểu xây dựng bài, tích cực hợp tác khi học nhóm,...);</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-Luôn cố gắng, vượt khó, kiên trì trong học tập;</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Xây dựng và thực hiện kế hoạch học tập cụ thể, phù hợp với năng lực của  bản thân.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p:txBody>
      </p:sp>
      <p:grpSp>
        <p:nvGrpSpPr>
          <p:cNvPr id="12" name="Group 11"/>
          <p:cNvGrpSpPr/>
          <p:nvPr/>
        </p:nvGrpSpPr>
        <p:grpSpPr>
          <a:xfrm>
            <a:off x="9308892" y="1573967"/>
            <a:ext cx="3078469"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CEE919-5243-3845-C876-F37E2B35490F}"/>
              </a:ext>
            </a:extLst>
          </p:cNvPr>
          <p:cNvPicPr>
            <a:picLocks noChangeAspect="1"/>
          </p:cNvPicPr>
          <p:nvPr/>
        </p:nvPicPr>
        <p:blipFill>
          <a:blip r:embed="rId6"/>
          <a:stretch>
            <a:fillRect/>
          </a:stretch>
        </p:blipFill>
        <p:spPr>
          <a:xfrm>
            <a:off x="10706640" y="-3850"/>
            <a:ext cx="1542422" cy="1542422"/>
          </a:xfrm>
          <a:prstGeom prst="rect">
            <a:avLst/>
          </a:prstGeom>
        </p:spPr>
      </p:pic>
    </p:spTree>
    <p:extLst>
      <p:ext uri="{BB962C8B-B14F-4D97-AF65-F5344CB8AC3E}">
        <p14:creationId xmlns:p14="http://schemas.microsoft.com/office/powerpoint/2010/main" val="36728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DB2623BA-80BA-2754-AABC-D2EE1F55544B}"/>
              </a:ext>
            </a:extLst>
          </p:cNvPr>
          <p:cNvSpPr txBox="1"/>
          <p:nvPr/>
        </p:nvSpPr>
        <p:spPr>
          <a:xfrm>
            <a:off x="3912409" y="294253"/>
            <a:ext cx="7953121" cy="52322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đọc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hợp</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sau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cxnSp>
        <p:nvCxnSpPr>
          <p:cNvPr id="4" name="Đường nối Thẳng 15">
            <a:extLst>
              <a:ext uri="{FF2B5EF4-FFF2-40B4-BE49-F238E27FC236}">
                <a16:creationId xmlns:a16="http://schemas.microsoft.com/office/drawing/2014/main" id="{9A68AAEF-2F28-113F-BABD-072CAE97DA45}"/>
              </a:ext>
            </a:extLst>
          </p:cNvPr>
          <p:cNvCxnSpPr>
            <a:cxnSpLocks/>
          </p:cNvCxnSpPr>
          <p:nvPr/>
        </p:nvCxnSpPr>
        <p:spPr>
          <a:xfrm>
            <a:off x="7888970" y="683099"/>
            <a:ext cx="0" cy="6174901"/>
          </a:xfrm>
          <a:prstGeom prst="line">
            <a:avLst/>
          </a:prstGeom>
          <a:noFill/>
          <a:ln w="25400" cap="rnd" cmpd="sng" algn="ctr">
            <a:solidFill>
              <a:sysClr val="windowText" lastClr="000000"/>
            </a:solidFill>
            <a:prstDash val="solid"/>
          </a:ln>
          <a:effectLst>
            <a:outerShdw blurRad="50800" dist="38100" dir="5400000" rotWithShape="0">
              <a:srgbClr val="000000">
                <a:alpha val="35000"/>
              </a:srgbClr>
            </a:outerShdw>
          </a:effectLst>
        </p:spPr>
      </p:cxnSp>
      <p:pic>
        <p:nvPicPr>
          <p:cNvPr id="3" name="Picture 2">
            <a:extLst>
              <a:ext uri="{FF2B5EF4-FFF2-40B4-BE49-F238E27FC236}">
                <a16:creationId xmlns:a16="http://schemas.microsoft.com/office/drawing/2014/main" id="{2F4BDF89-789A-0952-B5A1-6887543A6F49}"/>
              </a:ext>
            </a:extLst>
          </p:cNvPr>
          <p:cNvPicPr>
            <a:picLocks noChangeAspect="1"/>
          </p:cNvPicPr>
          <p:nvPr/>
        </p:nvPicPr>
        <p:blipFill>
          <a:blip r:embed="rId2"/>
          <a:stretch>
            <a:fillRect/>
          </a:stretch>
        </p:blipFill>
        <p:spPr>
          <a:xfrm>
            <a:off x="10649578" y="5964894"/>
            <a:ext cx="1542422" cy="893106"/>
          </a:xfrm>
          <a:prstGeom prst="rect">
            <a:avLst/>
          </a:prstGeom>
        </p:spPr>
      </p:pic>
      <p:pic>
        <p:nvPicPr>
          <p:cNvPr id="5" name="Picture 12">
            <a:extLst>
              <a:ext uri="{FF2B5EF4-FFF2-40B4-BE49-F238E27FC236}">
                <a16:creationId xmlns:a16="http://schemas.microsoft.com/office/drawing/2014/main" id="{31332217-855E-B869-587B-29EA73994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094282"/>
            <a:ext cx="6986588" cy="557634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a:extLst>
              <a:ext uri="{FF2B5EF4-FFF2-40B4-BE49-F238E27FC236}">
                <a16:creationId xmlns:a16="http://schemas.microsoft.com/office/drawing/2014/main" id="{8FAC0236-6A7E-A26D-8941-7B796F614BA5}"/>
              </a:ext>
            </a:extLst>
          </p:cNvPr>
          <p:cNvSpPr>
            <a:spLocks noChangeArrowheads="1"/>
          </p:cNvSpPr>
          <p:nvPr/>
        </p:nvSpPr>
        <p:spPr bwMode="auto">
          <a:xfrm>
            <a:off x="215900" y="934781"/>
            <a:ext cx="7251700" cy="5735841"/>
          </a:xfrm>
          <a:prstGeom prst="roundRect">
            <a:avLst>
              <a:gd name="adj" fmla="val 16667"/>
            </a:avLst>
          </a:prstGeom>
          <a:noFill/>
          <a:ln w="76200">
            <a:solidFill>
              <a:srgbClr val="92D05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4">
            <a:extLst>
              <a:ext uri="{FF2B5EF4-FFF2-40B4-BE49-F238E27FC236}">
                <a16:creationId xmlns:a16="http://schemas.microsoft.com/office/drawing/2014/main" id="{C25F233E-3413-A627-A3FD-15C9FB91595A}"/>
              </a:ext>
            </a:extLst>
          </p:cNvPr>
          <p:cNvSpPr>
            <a:spLocks noChangeArrowheads="1"/>
          </p:cNvSpPr>
          <p:nvPr/>
        </p:nvSpPr>
        <p:spPr bwMode="auto">
          <a:xfrm>
            <a:off x="8310341" y="1905505"/>
            <a:ext cx="37401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a) Việc tự giác, tích cực học tập đã đem lại điều gì cho Tuấn và Yến?</a:t>
            </a:r>
          </a:p>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b) Em hãy cho biết ý nghĩa của học tập tự giác, tích cực. </a:t>
            </a:r>
          </a:p>
        </p:txBody>
      </p:sp>
      <p:sp>
        <p:nvSpPr>
          <p:cNvPr id="9" name="Text Box 11">
            <a:extLst>
              <a:ext uri="{FF2B5EF4-FFF2-40B4-BE49-F238E27FC236}">
                <a16:creationId xmlns:a16="http://schemas.microsoft.com/office/drawing/2014/main" id="{432DEE56-5CA7-1D61-0882-7DBC49EC8FD4}"/>
              </a:ext>
            </a:extLst>
          </p:cNvPr>
          <p:cNvSpPr txBox="1">
            <a:spLocks noChangeArrowheads="1"/>
          </p:cNvSpPr>
          <p:nvPr/>
        </p:nvSpPr>
        <p:spPr bwMode="auto">
          <a:xfrm>
            <a:off x="149904" y="1451"/>
            <a:ext cx="3651938"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43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3845642" y="4846626"/>
            <a:ext cx="2766009" cy="1930179"/>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9443803" y="3860224"/>
            <a:ext cx="3158975" cy="299649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4271182" y="6020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A135BEF-069C-1274-B992-9C353E5487A9}"/>
              </a:ext>
            </a:extLst>
          </p:cNvPr>
          <p:cNvSpPr txBox="1"/>
          <p:nvPr/>
        </p:nvSpPr>
        <p:spPr>
          <a:xfrm>
            <a:off x="217537" y="1779084"/>
            <a:ext cx="6021939" cy="2677656"/>
          </a:xfrm>
          <a:prstGeom prst="rect">
            <a:avLst/>
          </a:prstGeom>
          <a:solidFill>
            <a:schemeClr val="accent6">
              <a:lumMod val="40000"/>
              <a:lumOff val="60000"/>
            </a:schemeClr>
          </a:solidFill>
          <a:ln w="57150">
            <a:solidFill>
              <a:srgbClr val="FFC000"/>
            </a:solidFill>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Việ</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c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Nhờ</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tư</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giải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Nhất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ở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cuộc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Khoa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kĩ</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thuật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cấp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Quốc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dành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trung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p>
        </p:txBody>
      </p:sp>
      <p:sp>
        <p:nvSpPr>
          <p:cNvPr id="5" name="TextBox 4">
            <a:extLst>
              <a:ext uri="{FF2B5EF4-FFF2-40B4-BE49-F238E27FC236}">
                <a16:creationId xmlns:a16="http://schemas.microsoft.com/office/drawing/2014/main" id="{C922C0B2-4FAC-781E-C93B-F71D92DD01A3}"/>
              </a:ext>
            </a:extLst>
          </p:cNvPr>
          <p:cNvSpPr txBox="1"/>
          <p:nvPr/>
        </p:nvSpPr>
        <p:spPr>
          <a:xfrm>
            <a:off x="6593667" y="1952649"/>
            <a:ext cx="4976226" cy="2677656"/>
          </a:xfrm>
          <a:prstGeom prst="rect">
            <a:avLst/>
          </a:prstGeom>
          <a:solidFill>
            <a:schemeClr val="accent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Việc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trở</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một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năng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động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tin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luôn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được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thầy</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cô</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bạn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bè</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yêu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a:t>
            </a:r>
          </a:p>
        </p:txBody>
      </p:sp>
      <p:sp>
        <p:nvSpPr>
          <p:cNvPr id="2" name="TextBox 1">
            <a:extLst>
              <a:ext uri="{FF2B5EF4-FFF2-40B4-BE49-F238E27FC236}">
                <a16:creationId xmlns:a16="http://schemas.microsoft.com/office/drawing/2014/main" id="{5DDCF5C7-1D66-D9D3-72B3-3ACBF3BEC76D}"/>
              </a:ext>
            </a:extLst>
          </p:cNvPr>
          <p:cNvSpPr txBox="1"/>
          <p:nvPr/>
        </p:nvSpPr>
        <p:spPr>
          <a:xfrm>
            <a:off x="217537" y="1102587"/>
            <a:ext cx="3859788" cy="553998"/>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000" b="1" dirty="0" err="1">
                <a:solidFill>
                  <a:srgbClr val="3668C4"/>
                </a:solidFill>
                <a:latin typeface="#9Slide05 Brannboll Ny" panose="02000000000000000000" pitchFamily="2" charset="0"/>
              </a:rPr>
              <a:t>Đối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với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Tuấn</a:t>
            </a:r>
            <a:endParaRPr lang="en-US" altLang="en-US" sz="3000" b="1" dirty="0">
              <a:solidFill>
                <a:srgbClr val="3668C4"/>
              </a:solidFill>
              <a:latin typeface="#9Slide05 Brannboll Ny" panose="02000000000000000000" pitchFamily="2" charset="0"/>
            </a:endParaRPr>
          </a:p>
        </p:txBody>
      </p:sp>
      <p:sp>
        <p:nvSpPr>
          <p:cNvPr id="6" name="TextBox 2">
            <a:extLst>
              <a:ext uri="{FF2B5EF4-FFF2-40B4-BE49-F238E27FC236}">
                <a16:creationId xmlns:a16="http://schemas.microsoft.com/office/drawing/2014/main" id="{30499DB3-1338-15EE-1AD9-D933B84C9714}"/>
              </a:ext>
            </a:extLst>
          </p:cNvPr>
          <p:cNvSpPr txBox="1"/>
          <p:nvPr/>
        </p:nvSpPr>
        <p:spPr>
          <a:xfrm>
            <a:off x="6918432" y="1283292"/>
            <a:ext cx="352088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668C4"/>
                </a:solidFill>
                <a:latin typeface="#9Slide05 Brannboll Ny" panose="02000000000000000000" pitchFamily="2" charset="0"/>
              </a:rPr>
              <a:t>Đối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với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Yến</a:t>
            </a:r>
            <a:endParaRPr lang="en-US" altLang="en-US" sz="2800" b="1" dirty="0">
              <a:solidFill>
                <a:srgbClr val="3668C4"/>
              </a:solidFill>
              <a:latin typeface="#9Slide05 Brannboll Ny" panose="02000000000000000000" pitchFamily="2" charset="0"/>
            </a:endParaRPr>
          </a:p>
        </p:txBody>
      </p:sp>
      <p:pic>
        <p:nvPicPr>
          <p:cNvPr id="13" name="Picture 12">
            <a:extLst>
              <a:ext uri="{FF2B5EF4-FFF2-40B4-BE49-F238E27FC236}">
                <a16:creationId xmlns:a16="http://schemas.microsoft.com/office/drawing/2014/main" id="{1745E065-77BF-7FAB-81F1-30899A4C5CAB}"/>
              </a:ext>
            </a:extLst>
          </p:cNvPr>
          <p:cNvPicPr>
            <a:picLocks noChangeAspect="1"/>
          </p:cNvPicPr>
          <p:nvPr/>
        </p:nvPicPr>
        <p:blipFill>
          <a:blip r:embed="rId6"/>
          <a:stretch>
            <a:fillRect/>
          </a:stretch>
        </p:blipFill>
        <p:spPr>
          <a:xfrm>
            <a:off x="10648054" y="-14380"/>
            <a:ext cx="1542422" cy="1542422"/>
          </a:xfrm>
          <a:prstGeom prst="rect">
            <a:avLst/>
          </a:prstGeom>
        </p:spPr>
      </p:pic>
    </p:spTree>
    <p:extLst>
      <p:ext uri="{BB962C8B-B14F-4D97-AF65-F5344CB8AC3E}">
        <p14:creationId xmlns:p14="http://schemas.microsoft.com/office/powerpoint/2010/main" val="34584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E9F517-8BB1-07B0-A02A-8720CAC9A423}"/>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A0018FD0-0EC2-37F5-AAAC-B6FF91CFBC8C}"/>
              </a:ext>
            </a:extLst>
          </p:cNvPr>
          <p:cNvPicPr>
            <a:picLocks noChangeAspect="1"/>
          </p:cNvPicPr>
          <p:nvPr/>
        </p:nvPicPr>
        <p:blipFill>
          <a:blip r:embed="rId2"/>
          <a:stretch>
            <a:fillRect/>
          </a:stretch>
        </p:blipFill>
        <p:spPr>
          <a:xfrm>
            <a:off x="10649578" y="0"/>
            <a:ext cx="1542422" cy="1542422"/>
          </a:xfrm>
          <a:prstGeom prst="rect">
            <a:avLst/>
          </a:prstGeom>
        </p:spPr>
      </p:pic>
      <p:sp>
        <p:nvSpPr>
          <p:cNvPr id="6" name="Freeform 7">
            <a:extLst>
              <a:ext uri="{FF2B5EF4-FFF2-40B4-BE49-F238E27FC236}">
                <a16:creationId xmlns:a16="http://schemas.microsoft.com/office/drawing/2014/main" id="{92C43A6B-D310-041F-CACA-14D9BBBDC881}"/>
              </a:ext>
            </a:extLst>
          </p:cNvPr>
          <p:cNvSpPr/>
          <p:nvPr/>
        </p:nvSpPr>
        <p:spPr>
          <a:xfrm>
            <a:off x="368300" y="1571626"/>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7" name="Freeform 8">
            <a:extLst>
              <a:ext uri="{FF2B5EF4-FFF2-40B4-BE49-F238E27FC236}">
                <a16:creationId xmlns:a16="http://schemas.microsoft.com/office/drawing/2014/main" id="{94C8883C-82B7-FEB7-DB8F-0524EFFA49BA}"/>
              </a:ext>
            </a:extLst>
          </p:cNvPr>
          <p:cNvSpPr/>
          <p:nvPr/>
        </p:nvSpPr>
        <p:spPr>
          <a:xfrm>
            <a:off x="2422525" y="1651001"/>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8" name="Freeform 10">
            <a:extLst>
              <a:ext uri="{FF2B5EF4-FFF2-40B4-BE49-F238E27FC236}">
                <a16:creationId xmlns:a16="http://schemas.microsoft.com/office/drawing/2014/main" id="{E690078E-9484-A665-E419-0802763041CA}"/>
              </a:ext>
            </a:extLst>
          </p:cNvPr>
          <p:cNvSpPr/>
          <p:nvPr/>
        </p:nvSpPr>
        <p:spPr>
          <a:xfrm>
            <a:off x="368300" y="264795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9" name="Freeform 12">
            <a:extLst>
              <a:ext uri="{FF2B5EF4-FFF2-40B4-BE49-F238E27FC236}">
                <a16:creationId xmlns:a16="http://schemas.microsoft.com/office/drawing/2014/main" id="{F1BD8167-C5AB-F188-FE74-28C6F19A83BD}"/>
              </a:ext>
            </a:extLst>
          </p:cNvPr>
          <p:cNvSpPr/>
          <p:nvPr/>
        </p:nvSpPr>
        <p:spPr>
          <a:xfrm>
            <a:off x="368300" y="37290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0" name="Freeform 13">
            <a:extLst>
              <a:ext uri="{FF2B5EF4-FFF2-40B4-BE49-F238E27FC236}">
                <a16:creationId xmlns:a16="http://schemas.microsoft.com/office/drawing/2014/main" id="{E9F654DD-E67E-90D7-ECC2-49E8ACDAF668}"/>
              </a:ext>
            </a:extLst>
          </p:cNvPr>
          <p:cNvSpPr/>
          <p:nvPr/>
        </p:nvSpPr>
        <p:spPr>
          <a:xfrm>
            <a:off x="2422525" y="38100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11" name="Freeform 18">
            <a:extLst>
              <a:ext uri="{FF2B5EF4-FFF2-40B4-BE49-F238E27FC236}">
                <a16:creationId xmlns:a16="http://schemas.microsoft.com/office/drawing/2014/main" id="{6DEF70B1-87C3-F4DB-8C92-D9997C8887FB}"/>
              </a:ext>
            </a:extLst>
          </p:cNvPr>
          <p:cNvSpPr/>
          <p:nvPr/>
        </p:nvSpPr>
        <p:spPr>
          <a:xfrm>
            <a:off x="368300" y="480536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2" name="Freeform 19">
            <a:extLst>
              <a:ext uri="{FF2B5EF4-FFF2-40B4-BE49-F238E27FC236}">
                <a16:creationId xmlns:a16="http://schemas.microsoft.com/office/drawing/2014/main" id="{EC27E071-B411-1DB2-A2C9-5AAA384A79EE}"/>
              </a:ext>
            </a:extLst>
          </p:cNvPr>
          <p:cNvSpPr/>
          <p:nvPr/>
        </p:nvSpPr>
        <p:spPr>
          <a:xfrm>
            <a:off x="2422525" y="488632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grpSp>
        <p:nvGrpSpPr>
          <p:cNvPr id="13" name="Group 2">
            <a:extLst>
              <a:ext uri="{FF2B5EF4-FFF2-40B4-BE49-F238E27FC236}">
                <a16:creationId xmlns:a16="http://schemas.microsoft.com/office/drawing/2014/main" id="{6B2E35A5-88B9-346C-610A-9E713E3B575F}"/>
              </a:ext>
            </a:extLst>
          </p:cNvPr>
          <p:cNvGrpSpPr>
            <a:grpSpLocks/>
          </p:cNvGrpSpPr>
          <p:nvPr/>
        </p:nvGrpSpPr>
        <p:grpSpPr bwMode="auto">
          <a:xfrm>
            <a:off x="4604935" y="1732292"/>
            <a:ext cx="543739" cy="525135"/>
            <a:chOff x="5629374" y="1790158"/>
            <a:chExt cx="543059" cy="525032"/>
          </a:xfrm>
        </p:grpSpPr>
        <p:sp>
          <p:nvSpPr>
            <p:cNvPr id="14" name="Oval 13">
              <a:extLst>
                <a:ext uri="{FF2B5EF4-FFF2-40B4-BE49-F238E27FC236}">
                  <a16:creationId xmlns:a16="http://schemas.microsoft.com/office/drawing/2014/main" id="{48EB817D-92DC-F36E-BB64-E07B87F1AFBF}"/>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5" name="TextBox 95">
              <a:extLst>
                <a:ext uri="{FF2B5EF4-FFF2-40B4-BE49-F238E27FC236}">
                  <a16:creationId xmlns:a16="http://schemas.microsoft.com/office/drawing/2014/main" id="{C26D7678-2B17-8596-408C-073D6ECCDC86}"/>
                </a:ext>
              </a:extLst>
            </p:cNvPr>
            <p:cNvSpPr txBox="1">
              <a:spLocks noChangeArrowheads="1"/>
            </p:cNvSpPr>
            <p:nvPr/>
          </p:nvSpPr>
          <p:spPr bwMode="auto">
            <a:xfrm>
              <a:off x="5629374" y="179015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16" name="TextBox 8">
            <a:extLst>
              <a:ext uri="{FF2B5EF4-FFF2-40B4-BE49-F238E27FC236}">
                <a16:creationId xmlns:a16="http://schemas.microsoft.com/office/drawing/2014/main" id="{E0E4BB32-1C1C-843A-41F0-A3898B223232}"/>
              </a:ext>
            </a:extLst>
          </p:cNvPr>
          <p:cNvSpPr txBox="1">
            <a:spLocks noChangeArrowheads="1"/>
          </p:cNvSpPr>
          <p:nvPr/>
        </p:nvSpPr>
        <p:spPr bwMode="auto">
          <a:xfrm>
            <a:off x="5581650" y="1630363"/>
            <a:ext cx="6245225" cy="954107"/>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Không ngừng tiến bộ, đạt kết quả cao trong học tập:</a:t>
            </a:r>
            <a:r>
              <a:rPr lang="vi-VN" altLang="en-US" sz="2800">
                <a:solidFill>
                  <a:prstClr val="black"/>
                </a:solidFill>
                <a:latin typeface="#9Slide05 Brannboll Ny" panose="02000000000000000000" pitchFamily="2" charset="0"/>
              </a:rPr>
              <a:t> </a:t>
            </a:r>
          </a:p>
        </p:txBody>
      </p:sp>
      <p:grpSp>
        <p:nvGrpSpPr>
          <p:cNvPr id="17" name="Group 27">
            <a:extLst>
              <a:ext uri="{FF2B5EF4-FFF2-40B4-BE49-F238E27FC236}">
                <a16:creationId xmlns:a16="http://schemas.microsoft.com/office/drawing/2014/main" id="{28C1B2D2-DA7B-28B0-67B4-48A439274C38}"/>
              </a:ext>
            </a:extLst>
          </p:cNvPr>
          <p:cNvGrpSpPr>
            <a:grpSpLocks/>
          </p:cNvGrpSpPr>
          <p:nvPr/>
        </p:nvGrpSpPr>
        <p:grpSpPr bwMode="auto">
          <a:xfrm>
            <a:off x="4604935" y="5000951"/>
            <a:ext cx="543739" cy="523220"/>
            <a:chOff x="6040671" y="4861008"/>
            <a:chExt cx="543059" cy="523118"/>
          </a:xfrm>
        </p:grpSpPr>
        <p:sp>
          <p:nvSpPr>
            <p:cNvPr id="18" name="Oval 32">
              <a:extLst>
                <a:ext uri="{FF2B5EF4-FFF2-40B4-BE49-F238E27FC236}">
                  <a16:creationId xmlns:a16="http://schemas.microsoft.com/office/drawing/2014/main" id="{184480D1-A013-FEB4-7ECB-6D188221EBD1}"/>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9" name="TextBox 38">
              <a:extLst>
                <a:ext uri="{FF2B5EF4-FFF2-40B4-BE49-F238E27FC236}">
                  <a16:creationId xmlns:a16="http://schemas.microsoft.com/office/drawing/2014/main" id="{A754A62B-CEB8-DB07-AB03-B019AA660024}"/>
                </a:ext>
              </a:extLst>
            </p:cNvPr>
            <p:cNvSpPr txBox="1">
              <a:spLocks noChangeArrowheads="1"/>
            </p:cNvSpPr>
            <p:nvPr/>
          </p:nvSpPr>
          <p:spPr bwMode="auto">
            <a:xfrm>
              <a:off x="6040671" y="486100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0" name="Group 25">
            <a:extLst>
              <a:ext uri="{FF2B5EF4-FFF2-40B4-BE49-F238E27FC236}">
                <a16:creationId xmlns:a16="http://schemas.microsoft.com/office/drawing/2014/main" id="{4E34D19F-6FA5-20EA-EA9A-C76F98ED191C}"/>
              </a:ext>
            </a:extLst>
          </p:cNvPr>
          <p:cNvGrpSpPr>
            <a:grpSpLocks/>
          </p:cNvGrpSpPr>
          <p:nvPr/>
        </p:nvGrpSpPr>
        <p:grpSpPr bwMode="auto">
          <a:xfrm>
            <a:off x="4604935" y="2821317"/>
            <a:ext cx="543739" cy="523220"/>
            <a:chOff x="6040671" y="2795987"/>
            <a:chExt cx="543059" cy="524292"/>
          </a:xfrm>
        </p:grpSpPr>
        <p:sp>
          <p:nvSpPr>
            <p:cNvPr id="21" name="Oval 43">
              <a:extLst>
                <a:ext uri="{FF2B5EF4-FFF2-40B4-BE49-F238E27FC236}">
                  <a16:creationId xmlns:a16="http://schemas.microsoft.com/office/drawing/2014/main" id="{58E23669-F22B-C946-4943-7A2F53B47F37}"/>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2" name="TextBox 44">
              <a:extLst>
                <a:ext uri="{FF2B5EF4-FFF2-40B4-BE49-F238E27FC236}">
                  <a16:creationId xmlns:a16="http://schemas.microsoft.com/office/drawing/2014/main" id="{2141ECFF-045F-5D35-8ECC-3E86F1831675}"/>
                </a:ext>
              </a:extLst>
            </p:cNvPr>
            <p:cNvSpPr txBox="1">
              <a:spLocks noChangeArrowheads="1"/>
            </p:cNvSpPr>
            <p:nvPr/>
          </p:nvSpPr>
          <p:spPr bwMode="auto">
            <a:xfrm>
              <a:off x="6040671" y="2795987"/>
              <a:ext cx="543059" cy="5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3" name="Group 26">
            <a:extLst>
              <a:ext uri="{FF2B5EF4-FFF2-40B4-BE49-F238E27FC236}">
                <a16:creationId xmlns:a16="http://schemas.microsoft.com/office/drawing/2014/main" id="{32A73D14-5FBC-389B-5F47-8D7E24E5CED0}"/>
              </a:ext>
            </a:extLst>
          </p:cNvPr>
          <p:cNvGrpSpPr>
            <a:grpSpLocks/>
          </p:cNvGrpSpPr>
          <p:nvPr/>
        </p:nvGrpSpPr>
        <p:grpSpPr bwMode="auto">
          <a:xfrm>
            <a:off x="4604935" y="3911926"/>
            <a:ext cx="543739" cy="523220"/>
            <a:chOff x="6040671" y="3823174"/>
            <a:chExt cx="543059" cy="523118"/>
          </a:xfrm>
        </p:grpSpPr>
        <p:sp>
          <p:nvSpPr>
            <p:cNvPr id="24" name="Oval 40">
              <a:extLst>
                <a:ext uri="{FF2B5EF4-FFF2-40B4-BE49-F238E27FC236}">
                  <a16:creationId xmlns:a16="http://schemas.microsoft.com/office/drawing/2014/main" id="{958CFC8D-F49B-4376-959D-ADB7E40349FF}"/>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5" name="TextBox 41">
              <a:extLst>
                <a:ext uri="{FF2B5EF4-FFF2-40B4-BE49-F238E27FC236}">
                  <a16:creationId xmlns:a16="http://schemas.microsoft.com/office/drawing/2014/main" id="{17966E26-2876-7934-5372-8A876D35050E}"/>
                </a:ext>
              </a:extLst>
            </p:cNvPr>
            <p:cNvSpPr txBox="1">
              <a:spLocks noChangeArrowheads="1"/>
            </p:cNvSpPr>
            <p:nvPr/>
          </p:nvSpPr>
          <p:spPr bwMode="auto">
            <a:xfrm>
              <a:off x="6040671" y="3823174"/>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26" name="Freeform 60">
            <a:extLst>
              <a:ext uri="{FF2B5EF4-FFF2-40B4-BE49-F238E27FC236}">
                <a16:creationId xmlns:a16="http://schemas.microsoft.com/office/drawing/2014/main" id="{CFCC59F3-BE1C-4F55-63B8-1640134FBE88}"/>
              </a:ext>
            </a:extLst>
          </p:cNvPr>
          <p:cNvSpPr>
            <a:spLocks noEditPoints="1"/>
          </p:cNvSpPr>
          <p:nvPr/>
        </p:nvSpPr>
        <p:spPr bwMode="auto">
          <a:xfrm>
            <a:off x="1328738" y="2882901"/>
            <a:ext cx="468312" cy="474662"/>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457200" fontAlgn="base">
              <a:spcBef>
                <a:spcPct val="0"/>
              </a:spcBef>
              <a:spcAft>
                <a:spcPct val="0"/>
              </a:spcAft>
            </a:pPr>
            <a:endParaRPr lang="en-US" sz="2800">
              <a:solidFill>
                <a:prstClr val="black"/>
              </a:solidFill>
              <a:latin typeface="#9Slide05 Brannboll Ny" panose="02000000000000000000" pitchFamily="2" charset="0"/>
              <a:cs typeface="Arial" panose="020B0604020202020204" pitchFamily="34" charset="0"/>
            </a:endParaRPr>
          </a:p>
        </p:txBody>
      </p:sp>
      <p:sp>
        <p:nvSpPr>
          <p:cNvPr id="27" name="TextBox 28">
            <a:extLst>
              <a:ext uri="{FF2B5EF4-FFF2-40B4-BE49-F238E27FC236}">
                <a16:creationId xmlns:a16="http://schemas.microsoft.com/office/drawing/2014/main" id="{AF71AB8E-6A7C-D51C-662B-824C7C1B8DF6}"/>
              </a:ext>
            </a:extLst>
          </p:cNvPr>
          <p:cNvSpPr txBox="1">
            <a:spLocks noChangeArrowheads="1"/>
          </p:cNvSpPr>
          <p:nvPr/>
        </p:nvSpPr>
        <p:spPr bwMode="auto">
          <a:xfrm>
            <a:off x="3105150" y="18589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1</a:t>
            </a:r>
          </a:p>
        </p:txBody>
      </p:sp>
      <p:sp>
        <p:nvSpPr>
          <p:cNvPr id="28" name="TextBox 28">
            <a:extLst>
              <a:ext uri="{FF2B5EF4-FFF2-40B4-BE49-F238E27FC236}">
                <a16:creationId xmlns:a16="http://schemas.microsoft.com/office/drawing/2014/main" id="{482E7CAB-C9C1-6E2A-3467-319F1D44BE5E}"/>
              </a:ext>
            </a:extLst>
          </p:cNvPr>
          <p:cNvSpPr txBox="1">
            <a:spLocks noChangeArrowheads="1"/>
          </p:cNvSpPr>
          <p:nvPr/>
        </p:nvSpPr>
        <p:spPr bwMode="auto">
          <a:xfrm>
            <a:off x="3117850" y="29257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2</a:t>
            </a:r>
          </a:p>
        </p:txBody>
      </p:sp>
      <p:sp>
        <p:nvSpPr>
          <p:cNvPr id="29" name="TextBox 28">
            <a:extLst>
              <a:ext uri="{FF2B5EF4-FFF2-40B4-BE49-F238E27FC236}">
                <a16:creationId xmlns:a16="http://schemas.microsoft.com/office/drawing/2014/main" id="{DD199287-1D19-92E3-30E0-3266CA7D3994}"/>
              </a:ext>
            </a:extLst>
          </p:cNvPr>
          <p:cNvSpPr txBox="1">
            <a:spLocks noChangeArrowheads="1"/>
          </p:cNvSpPr>
          <p:nvPr/>
        </p:nvSpPr>
        <p:spPr bwMode="auto">
          <a:xfrm>
            <a:off x="3130550" y="39973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3</a:t>
            </a:r>
          </a:p>
        </p:txBody>
      </p:sp>
      <p:sp>
        <p:nvSpPr>
          <p:cNvPr id="30" name="TextBox 28">
            <a:extLst>
              <a:ext uri="{FF2B5EF4-FFF2-40B4-BE49-F238E27FC236}">
                <a16:creationId xmlns:a16="http://schemas.microsoft.com/office/drawing/2014/main" id="{411E43CD-707F-D67C-2D73-0C81C0B4E4B2}"/>
              </a:ext>
            </a:extLst>
          </p:cNvPr>
          <p:cNvSpPr txBox="1">
            <a:spLocks noChangeArrowheads="1"/>
          </p:cNvSpPr>
          <p:nvPr/>
        </p:nvSpPr>
        <p:spPr bwMode="auto">
          <a:xfrm>
            <a:off x="3143250" y="50641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4</a:t>
            </a:r>
          </a:p>
        </p:txBody>
      </p:sp>
      <p:sp>
        <p:nvSpPr>
          <p:cNvPr id="31" name="TextBox 8">
            <a:extLst>
              <a:ext uri="{FF2B5EF4-FFF2-40B4-BE49-F238E27FC236}">
                <a16:creationId xmlns:a16="http://schemas.microsoft.com/office/drawing/2014/main" id="{63F1D596-B61A-5AC6-77E3-F5580AEAE928}"/>
              </a:ext>
            </a:extLst>
          </p:cNvPr>
          <p:cNvSpPr txBox="1">
            <a:spLocks noChangeArrowheads="1"/>
          </p:cNvSpPr>
          <p:nvPr/>
        </p:nvSpPr>
        <p:spPr bwMode="auto">
          <a:xfrm>
            <a:off x="5568950" y="2735263"/>
            <a:ext cx="6245225" cy="95410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Rèn luyện được tính tự lập, tự chù, ý chí kiên cường, bền bì;</a:t>
            </a:r>
            <a:endParaRPr lang="vi-VN" altLang="en-US" sz="2800">
              <a:solidFill>
                <a:prstClr val="black"/>
              </a:solidFill>
              <a:latin typeface="#9Slide05 Brannboll Ny" panose="02000000000000000000" pitchFamily="2" charset="0"/>
            </a:endParaRPr>
          </a:p>
        </p:txBody>
      </p:sp>
      <p:sp>
        <p:nvSpPr>
          <p:cNvPr id="32" name="TextBox 8">
            <a:extLst>
              <a:ext uri="{FF2B5EF4-FFF2-40B4-BE49-F238E27FC236}">
                <a16:creationId xmlns:a16="http://schemas.microsoft.com/office/drawing/2014/main" id="{960FF1D1-BD42-F324-43B1-A395F9FAF59F}"/>
              </a:ext>
            </a:extLst>
          </p:cNvPr>
          <p:cNvSpPr txBox="1">
            <a:spLocks noChangeArrowheads="1"/>
          </p:cNvSpPr>
          <p:nvPr/>
        </p:nvSpPr>
        <p:spPr bwMode="auto">
          <a:xfrm>
            <a:off x="5581650" y="3916363"/>
            <a:ext cx="6245225" cy="523220"/>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a:solidFill>
                  <a:prstClr val="black"/>
                </a:solidFill>
                <a:latin typeface="#9Slide05 Brannboll Ny" panose="02000000000000000000" pitchFamily="2" charset="0"/>
              </a:rPr>
              <a:t>Thành công trong cuộc sống</a:t>
            </a:r>
            <a:r>
              <a:rPr lang="vi-VN" altLang="en-US" sz="2800">
                <a:solidFill>
                  <a:prstClr val="black"/>
                </a:solidFill>
                <a:latin typeface="#9Slide05 Brannboll Ny" panose="02000000000000000000" pitchFamily="2" charset="0"/>
              </a:rPr>
              <a:t> </a:t>
            </a:r>
          </a:p>
        </p:txBody>
      </p:sp>
      <p:sp>
        <p:nvSpPr>
          <p:cNvPr id="33" name="TextBox 8">
            <a:extLst>
              <a:ext uri="{FF2B5EF4-FFF2-40B4-BE49-F238E27FC236}">
                <a16:creationId xmlns:a16="http://schemas.microsoft.com/office/drawing/2014/main" id="{8025B52A-FAAA-B1C8-44D5-46BB13A87B4A}"/>
              </a:ext>
            </a:extLst>
          </p:cNvPr>
          <p:cNvSpPr txBox="1">
            <a:spLocks noChangeArrowheads="1"/>
          </p:cNvSpPr>
          <p:nvPr/>
        </p:nvSpPr>
        <p:spPr bwMode="auto">
          <a:xfrm>
            <a:off x="5607050" y="4906963"/>
            <a:ext cx="6245225" cy="523220"/>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vi-VN" altLang="en-US" sz="2800">
                <a:solidFill>
                  <a:prstClr val="black"/>
                </a:solidFill>
                <a:latin typeface="#9Slide05 Brannboll Ny" panose="02000000000000000000" pitchFamily="2" charset="0"/>
              </a:rPr>
              <a:t>Đ</a:t>
            </a:r>
            <a:r>
              <a:rPr lang="nl-NL" altLang="en-US" sz="2800">
                <a:solidFill>
                  <a:prstClr val="black"/>
                </a:solidFill>
                <a:latin typeface="#9Slide05 Brannboll Ny" panose="02000000000000000000" pitchFamily="2" charset="0"/>
              </a:rPr>
              <a:t>ược mọi người tin yêu, quý mến.</a:t>
            </a:r>
            <a:endParaRPr lang="vi-VN" altLang="en-US" sz="2800">
              <a:solidFill>
                <a:prstClr val="black"/>
              </a:solidFill>
              <a:latin typeface="#9Slide05 Brannboll Ny" panose="02000000000000000000" pitchFamily="2" charset="0"/>
            </a:endParaRPr>
          </a:p>
        </p:txBody>
      </p:sp>
      <p:sp>
        <p:nvSpPr>
          <p:cNvPr id="34" name="Rectangle 35">
            <a:extLst>
              <a:ext uri="{FF2B5EF4-FFF2-40B4-BE49-F238E27FC236}">
                <a16:creationId xmlns:a16="http://schemas.microsoft.com/office/drawing/2014/main" id="{AF3FD8D8-3F3F-3D8B-1F95-E77ED308ADEA}"/>
              </a:ext>
            </a:extLst>
          </p:cNvPr>
          <p:cNvSpPr>
            <a:spLocks noChangeArrowheads="1"/>
          </p:cNvSpPr>
          <p:nvPr/>
        </p:nvSpPr>
        <p:spPr bwMode="auto">
          <a:xfrm>
            <a:off x="1771650" y="409576"/>
            <a:ext cx="5468599" cy="52322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zh-CN" sz="2800" b="1" dirty="0">
                <a:solidFill>
                  <a:srgbClr val="6600FF"/>
                </a:solidFill>
                <a:latin typeface="#9Slide05 Brannboll Ny" panose="02000000000000000000" pitchFamily="2" charset="0"/>
                <a:ea typeface="SimSun" panose="02010600030101010101" pitchFamily="2" charset="-122"/>
              </a:rPr>
              <a:t>Ý </a:t>
            </a:r>
            <a:r>
              <a:rPr lang="en-US" altLang="zh-CN" sz="2800" b="1" dirty="0" err="1">
                <a:solidFill>
                  <a:srgbClr val="6600FF"/>
                </a:solidFill>
                <a:latin typeface="#9Slide05 Brannboll Ny" panose="02000000000000000000" pitchFamily="2" charset="0"/>
                <a:ea typeface="SimSun" panose="02010600030101010101" pitchFamily="2" charset="-122"/>
              </a:rPr>
              <a:t>nghĩa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của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học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tập</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tự</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giác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tích</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cực</a:t>
            </a:r>
            <a:endParaRPr lang="en-US" altLang="zh-CN" sz="2800" b="1" dirty="0">
              <a:solidFill>
                <a:srgbClr val="6600FF"/>
              </a:solidFill>
              <a:latin typeface="#9Slide05 Brannboll Ny" panose="02000000000000000000" pitchFamily="2" charset="0"/>
              <a:ea typeface="SimSun" panose="02010600030101010101" pitchFamily="2" charset="-122"/>
            </a:endParaRPr>
          </a:p>
        </p:txBody>
      </p:sp>
    </p:spTree>
    <p:extLst>
      <p:ext uri="{BB962C8B-B14F-4D97-AF65-F5344CB8AC3E}">
        <p14:creationId xmlns:p14="http://schemas.microsoft.com/office/powerpoint/2010/main" val="36944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linds(horizontal)">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par>
                                <p:cTn id="67" presetID="3" presetClass="entr" presetSubtype="1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linds(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0" grpId="0"/>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3077762"/>
          </a:xfrm>
          <a:prstGeom prst="rect">
            <a:avLst/>
          </a:prstGeom>
          <a:noFill/>
          <a:ln>
            <a:noFill/>
          </a:ln>
        </p:spPr>
        <p:txBody>
          <a:bodyPr wrap="square" lIns="121917" tIns="60958" rIns="121917" bIns="60958" rtlCol="0">
            <a:spAutoFit/>
          </a:bodyPr>
          <a:lstStyle/>
          <a:p>
            <a:r>
              <a:rPr lang="nl-NL" sz="3200" dirty="0">
                <a:solidFill>
                  <a:srgbClr val="0070C0"/>
                </a:solidFill>
                <a:latin typeface="#9Slide05 Brannboll Ny" panose="02000000000000000000" pitchFamily="2" charset="0"/>
              </a:rPr>
              <a:t>Học tập tự giác, tích cực giúp chúng ta:</a:t>
            </a:r>
            <a:endParaRPr lang="en-US" sz="3200" dirty="0">
              <a:solidFill>
                <a:srgbClr val="0070C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-Không ngừng tiến bộ, đạt kết quả cao trong học tập:</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 Rèn luyện được tính tự lập, tự chù, ý chí kiên cường, bền bì;</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-Thành công trong cuộc sống và được mọi người tin yêu, quý mến</a:t>
            </a:r>
            <a:endPar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2333CDB-A883-CD1B-C417-30B07D674B12}"/>
              </a:ext>
            </a:extLst>
          </p:cNvPr>
          <p:cNvPicPr>
            <a:picLocks noChangeAspect="1"/>
          </p:cNvPicPr>
          <p:nvPr/>
        </p:nvPicPr>
        <p:blipFill>
          <a:blip r:embed="rId6"/>
          <a:stretch>
            <a:fillRect/>
          </a:stretch>
        </p:blipFill>
        <p:spPr>
          <a:xfrm>
            <a:off x="10689558" y="0"/>
            <a:ext cx="1542422" cy="1425844"/>
          </a:xfrm>
          <a:prstGeom prst="rect">
            <a:avLst/>
          </a:prstGeom>
        </p:spPr>
      </p:pic>
    </p:spTree>
    <p:extLst>
      <p:ext uri="{BB962C8B-B14F-4D97-AF65-F5344CB8AC3E}">
        <p14:creationId xmlns:p14="http://schemas.microsoft.com/office/powerpoint/2010/main" val="30346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5BDAE9AB-976C-FBFC-6ECB-55DD60FAF272}"/>
              </a:ext>
            </a:extLst>
          </p:cNvPr>
          <p:cNvPicPr>
            <a:picLocks noChangeAspect="1"/>
          </p:cNvPicPr>
          <p:nvPr/>
        </p:nvPicPr>
        <p:blipFill>
          <a:blip r:embed="rId12"/>
          <a:stretch>
            <a:fillRect/>
          </a:stretch>
        </p:blipFill>
        <p:spPr>
          <a:xfrm>
            <a:off x="10649578" y="42112"/>
            <a:ext cx="1542422" cy="1542422"/>
          </a:xfrm>
          <a:prstGeom prst="rect">
            <a:avLst/>
          </a:prstGeom>
        </p:spPr>
      </p:pic>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37428270"/>
              </p:ext>
            </p:extLst>
          </p:nvPr>
        </p:nvGraphicFramePr>
        <p:xfrm>
          <a:off x="228600" y="2202177"/>
          <a:ext cx="11734800" cy="48817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Học sinh cần làm gì để rèn luyện tính tự giác, tích cực trong học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446365" y="1189941"/>
            <a:ext cx="679128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Học sinh cần làm gì để rèn luyện tính tự giác, tích cực trong học tập.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EF6FBCD-A4DD-07D9-59F3-915AEBB7C5DC}"/>
              </a:ext>
            </a:extLst>
          </p:cNvPr>
          <p:cNvPicPr>
            <a:picLocks noChangeAspect="1"/>
          </p:cNvPicPr>
          <p:nvPr/>
        </p:nvPicPr>
        <p:blipFill>
          <a:blip r:embed="rId7"/>
          <a:stretch>
            <a:fillRect/>
          </a:stretch>
        </p:blipFill>
        <p:spPr>
          <a:xfrm>
            <a:off x="10581833" y="29239"/>
            <a:ext cx="1542422" cy="1542422"/>
          </a:xfrm>
          <a:prstGeom prst="rect">
            <a:avLst/>
          </a:prstGeom>
        </p:spPr>
      </p:pic>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2523764"/>
          </a:xfrm>
          <a:prstGeom prst="rect">
            <a:avLst/>
          </a:prstGeom>
          <a:noFill/>
          <a:ln>
            <a:noFill/>
          </a:ln>
        </p:spPr>
        <p:txBody>
          <a:bodyPr wrap="square" lIns="121917" tIns="60958" rIns="121917" bIns="60958" rtlCol="0">
            <a:spAutoFit/>
          </a:bodyPr>
          <a:lstStyle/>
          <a:p>
            <a:pPr lvl="0" algn="just" defTabSz="457200">
              <a:defRPr/>
            </a:pPr>
            <a:r>
              <a:rPr lang="vi-VN" sz="3200" dirty="0">
                <a:solidFill>
                  <a:srgbClr val="FF0000"/>
                </a:solidFill>
                <a:latin typeface="#9Slide05 Brannboll Ny" panose="02000000000000000000" pitchFamily="2" charset="0"/>
              </a:rPr>
              <a:t>- Học sinh phải rèn luyện tính tự giác, tích cực trong học tập; đồng thời cần nhắc nhở và giúp đỡ những bạn chưa tự giác, tích cực trong học tập để cùng nhau tiến bộ.</a:t>
            </a:r>
          </a:p>
          <a:p>
            <a:pPr marL="457200" lvl="0" indent="-457200" algn="just" defTabSz="457200">
              <a:buFontTx/>
              <a:buChar char="-"/>
              <a:defRPr/>
            </a:pPr>
            <a:endParaRPr lang="vi-VN" sz="2800" dirty="0">
              <a:solidFill>
                <a:prstClr val="black"/>
              </a:solidFill>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CEDDE224-FD17-B650-511C-3062A4349455}"/>
              </a:ext>
            </a:extLst>
          </p:cNvPr>
          <p:cNvPicPr>
            <a:picLocks noChangeAspect="1"/>
          </p:cNvPicPr>
          <p:nvPr/>
        </p:nvPicPr>
        <p:blipFill>
          <a:blip r:embed="rId6"/>
          <a:stretch>
            <a:fillRect/>
          </a:stretch>
        </p:blipFill>
        <p:spPr>
          <a:xfrm>
            <a:off x="10436200" y="-94305"/>
            <a:ext cx="1755800" cy="1396105"/>
          </a:xfrm>
          <a:prstGeom prst="rect">
            <a:avLst/>
          </a:prstGeom>
        </p:spPr>
      </p:pic>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D6B8C873-EC01-C933-6028-E21637DDEBD1}"/>
              </a:ext>
            </a:extLst>
          </p:cNvPr>
          <p:cNvPicPr>
            <a:picLocks noChangeAspect="1"/>
          </p:cNvPicPr>
          <p:nvPr/>
        </p:nvPicPr>
        <p:blipFill>
          <a:blip r:embed="rId12"/>
          <a:stretch>
            <a:fillRect/>
          </a:stretch>
        </p:blipFill>
        <p:spPr>
          <a:xfrm>
            <a:off x="10698827" y="-39639"/>
            <a:ext cx="1542422" cy="1542422"/>
          </a:xfrm>
          <a:prstGeom prst="rect">
            <a:avLst/>
          </a:prstGeom>
        </p:spPr>
      </p:pic>
    </p:spTree>
    <p:extLst>
      <p:ext uri="{BB962C8B-B14F-4D97-AF65-F5344CB8AC3E}">
        <p14:creationId xmlns:p14="http://schemas.microsoft.com/office/powerpoint/2010/main" val="13923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322966" y="6037185"/>
            <a:ext cx="8699117" cy="718170"/>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663268" y="5447810"/>
            <a:ext cx="8018512"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4028379"/>
            <a:ext cx="7308069" cy="58866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chemeClr val="tx1"/>
                </a:solidFill>
                <a:latin typeface="#9Slide05 Brannboll Ny" panose="02000000000000000000" pitchFamily="2" charset="0"/>
              </a:rPr>
              <a:t>giúp chúng ta có thêm kiến thức, mở rộng hiểu biết, gặt hái nhiều thành công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được</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mọi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người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tin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tưởng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tôn</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trọng</a:t>
            </a:r>
            <a:endPar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ndParaRPr>
          </a:p>
        </p:txBody>
      </p:sp>
      <p:sp>
        <p:nvSpPr>
          <p:cNvPr id="75" name="Rectangle 74"/>
          <p:cNvSpPr/>
          <p:nvPr/>
        </p:nvSpPr>
        <p:spPr>
          <a:xfrm>
            <a:off x="4321496" y="5005043"/>
            <a:ext cx="7765641"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4353681" y="3080329"/>
            <a:ext cx="7265815" cy="77203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p:cNvGrpSpPr/>
          <p:nvPr/>
        </p:nvGrpSpPr>
        <p:grpSpPr>
          <a:xfrm>
            <a:off x="3725080" y="181167"/>
            <a:ext cx="8015613" cy="859816"/>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grpSp>
        <p:nvGrpSpPr>
          <p:cNvPr id="64" name="Group 63"/>
          <p:cNvGrpSpPr/>
          <p:nvPr/>
        </p:nvGrpSpPr>
        <p:grpSpPr>
          <a:xfrm>
            <a:off x="3403721" y="6000456"/>
            <a:ext cx="8618362" cy="735301"/>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690934" y="5535086"/>
            <a:ext cx="8086526"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690934" y="5521332"/>
            <a:ext cx="8086526" cy="461665"/>
          </a:xfrm>
          <a:prstGeom prst="rect">
            <a:avLst/>
          </a:prstGeom>
          <a:noFill/>
          <a:ln>
            <a:noFill/>
          </a:ln>
        </p:spPr>
        <p:txBody>
          <a:bodyPr wrap="square" rtlCol="0">
            <a:spAutoFit/>
          </a:bodyPr>
          <a:lstStyle/>
          <a:p>
            <a:pPr lvl="0">
              <a:defRPr/>
            </a:pP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Chúng</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ta </a:t>
            </a: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cần</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a:t>
            </a:r>
            <a:r>
              <a:rPr lang="vi-VN" sz="2400" dirty="0">
                <a:latin typeface="#9Slide05 Brannboll Ny" panose="02000000000000000000" pitchFamily="2" charset="0"/>
              </a:rPr>
              <a:t>phải rèn luyện tính tự giác, tích cực trong học tập;</a:t>
            </a:r>
            <a:endPar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3675078" y="5977069"/>
            <a:ext cx="8402698" cy="830997"/>
          </a:xfrm>
          <a:prstGeom prst="rect">
            <a:avLst/>
          </a:prstGeom>
          <a:noFill/>
          <a:ln w="12700">
            <a:noFill/>
          </a:ln>
        </p:spPr>
        <p:txBody>
          <a:bodyPr wrap="square" rtlCol="0">
            <a:spAutoFit/>
          </a:bodyPr>
          <a:lstStyle/>
          <a:p>
            <a:pPr lvl="0" algn="just" defTabSz="457200">
              <a:defRPr/>
            </a:pPr>
            <a:r>
              <a:rPr lang="vi-VN" sz="2400" dirty="0">
                <a:latin typeface="#9Slide05 Brannboll Ny" panose="02000000000000000000" pitchFamily="2" charset="0"/>
              </a:rPr>
              <a:t>cần nhắc nhở và giúp đỡ những bạn chưa tự giác, tích cực trong học tập để cùng nhau tiến bộ.</a:t>
            </a:r>
          </a:p>
        </p:txBody>
      </p:sp>
      <p:grpSp>
        <p:nvGrpSpPr>
          <p:cNvPr id="48" name="Group 47"/>
          <p:cNvGrpSpPr/>
          <p:nvPr/>
        </p:nvGrpSpPr>
        <p:grpSpPr>
          <a:xfrm>
            <a:off x="4645929" y="3949811"/>
            <a:ext cx="7520578" cy="775318"/>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2" name="Group 51"/>
          <p:cNvGrpSpPr/>
          <p:nvPr/>
        </p:nvGrpSpPr>
        <p:grpSpPr>
          <a:xfrm>
            <a:off x="4365780" y="4848934"/>
            <a:ext cx="7721357"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4552717" y="4874768"/>
            <a:ext cx="756007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góp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phần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làm</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cho</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các</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mối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quan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hệ</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xã</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hội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trở</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nên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tốt</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đẹp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hơn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p>
        </p:txBody>
      </p:sp>
      <p:grpSp>
        <p:nvGrpSpPr>
          <p:cNvPr id="56" name="Group 55"/>
          <p:cNvGrpSpPr/>
          <p:nvPr/>
        </p:nvGrpSpPr>
        <p:grpSpPr>
          <a:xfrm>
            <a:off x="4488029" y="3086303"/>
            <a:ext cx="7073809" cy="813599"/>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664407" y="3021362"/>
            <a:ext cx="6974098" cy="830997"/>
          </a:xfrm>
          <a:prstGeom prst="rect">
            <a:avLst/>
          </a:prstGeom>
          <a:noFill/>
          <a:ln>
            <a:noFill/>
          </a:ln>
        </p:spPr>
        <p:txBody>
          <a:bodyPr wrap="square" rtlCol="0">
            <a:spAutoFit/>
          </a:bodyPr>
          <a:lstStyle/>
          <a:p>
            <a:pPr lvl="0">
              <a:defRPr/>
            </a:pPr>
            <a:r>
              <a:rPr lang="nl-NL" sz="2400" dirty="0">
                <a:latin typeface="#9Slide05 Brannboll Ny" panose="02000000000000000000" pitchFamily="2" charset="0"/>
                <a:ea typeface="Calibri" panose="020F0502020204030204" pitchFamily="34" charset="0"/>
                <a:cs typeface="Times New Roman" panose="02020603050405020304" pitchFamily="18" charset="0"/>
              </a:rPr>
              <a:t>Xây dựng và thực hiện kế hoạch học tập cụ thể, phù hợp với năng lực của bản thân.</a:t>
            </a:r>
            <a:endParaRPr kumimoji="0" lang="en-US" sz="3200" b="0" i="0" u="none" strike="noStrike" kern="1200" cap="none" spc="0" normalizeH="0" baseline="0" noProof="0" dirty="0">
              <a:ln>
                <a:noFill/>
              </a:ln>
              <a:solidFill>
                <a:srgbClr val="000000">
                  <a:lumMod val="85000"/>
                  <a:lumOff val="15000"/>
                </a:srgbClr>
              </a:solidFill>
              <a:effectLst/>
              <a:uLnTx/>
              <a:uFillTx/>
              <a:latin typeface="#9Slide05 Brannboll Ny" panose="02000000000000000000" pitchFamily="2" charset="0"/>
              <a:cs typeface="Times New Roman" panose="02020603050405020304" pitchFamily="18" charset="0"/>
            </a:endParaRPr>
          </a:p>
        </p:txBody>
      </p:sp>
      <p:grpSp>
        <p:nvGrpSpPr>
          <p:cNvPr id="42" name="Group 41"/>
          <p:cNvGrpSpPr/>
          <p:nvPr/>
        </p:nvGrpSpPr>
        <p:grpSpPr>
          <a:xfrm>
            <a:off x="4362173" y="1947054"/>
            <a:ext cx="7496263" cy="1038103"/>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523828" y="1865628"/>
            <a:ext cx="7302591" cy="1200329"/>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Chủ động, tích cực trong thực hiện nhiệm vụ học tập (học và làm bài đầy đủ, hăng hái phát biểu xây dựng bài, tích cực hợp tác khi học nhóm...).</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9" name="Rectangle 38"/>
          <p:cNvSpPr/>
          <p:nvPr/>
        </p:nvSpPr>
        <p:spPr>
          <a:xfrm>
            <a:off x="4082492" y="1237545"/>
            <a:ext cx="7444666" cy="594726"/>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677154" y="1320721"/>
            <a:ext cx="6662676" cy="461665"/>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Có mục đích và động cơ học tập đúng đắn.</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148025" y="1854707"/>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271850" y="2400877"/>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rPr>
              <a:t>Học tập tự giác, tích cực</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4048584" y="175111"/>
            <a:ext cx="7777835" cy="830997"/>
          </a:xfrm>
          <a:prstGeom prst="rect">
            <a:avLst/>
          </a:prstGeom>
          <a:noFill/>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259812" y="4208603"/>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403683"/>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79" name="Rectangle 1"/>
          <p:cNvSpPr>
            <a:spLocks noChangeArrowheads="1"/>
          </p:cNvSpPr>
          <p:nvPr/>
        </p:nvSpPr>
        <p:spPr bwMode="auto">
          <a:xfrm>
            <a:off x="-94381" y="1102131"/>
            <a:ext cx="324261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9Slide05 SVNVanilla Daisy Pro" panose="00000500000000000000" pitchFamily="2" charset="0"/>
                <a:ea typeface="Calibri" pitchFamily="34" charset="0"/>
                <a:cs typeface="Times New Roman" pitchFamily="18" charset="0"/>
                <a:sym typeface="Wingdings" pitchFamily="2" charset="2"/>
              </a:rPr>
              <a:t>Vũ Thị Ánh Tuyết</a:t>
            </a:r>
            <a:endParaRPr kumimoji="0" lang="en-US" sz="2400" b="1" i="0" u="none" strike="noStrike" kern="1200" cap="none" spc="0" normalizeH="0" baseline="0" noProof="0" dirty="0">
              <a:ln>
                <a:noFill/>
              </a:ln>
              <a:solidFill>
                <a:srgbClr val="FF0000"/>
              </a:solidFill>
              <a:effectLst/>
              <a:uLnTx/>
              <a:uFillTx/>
              <a:latin typeface="#9Slide05 SVNVanilla Daisy Pro" panose="00000500000000000000" pitchFamily="2" charset="0"/>
              <a:ea typeface="Calibri" pitchFamily="34" charset="0"/>
              <a:cs typeface="Times New Roman" pitchFamily="18" charset="0"/>
              <a:sym typeface="Wingdings" pitchFamily="2" charset="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sym typeface="Wingdings" pitchFamily="2" charset="2"/>
              </a:rPr>
              <a:t>THCS </a:t>
            </a:r>
            <a:r>
              <a:rPr kumimoji="0" lang="vi-VN"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sym typeface="Wingdings" pitchFamily="2" charset="2"/>
              </a:rPr>
              <a:t>Tô Hiệu- Lê Chân- Hải Phòng</a:t>
            </a:r>
            <a:endParaRPr kumimoji="0" lang="en-US"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endParaRPr>
          </a:p>
        </p:txBody>
      </p:sp>
      <p:pic>
        <p:nvPicPr>
          <p:cNvPr id="69" name="Picture 68">
            <a:extLst>
              <a:ext uri="{FF2B5EF4-FFF2-40B4-BE49-F238E27FC236}">
                <a16:creationId xmlns:a16="http://schemas.microsoft.com/office/drawing/2014/main" id="{05CB7633-2922-4941-A6D2-F288DEC36A4F}"/>
              </a:ext>
            </a:extLst>
          </p:cNvPr>
          <p:cNvPicPr>
            <a:picLocks noChangeAspect="1"/>
          </p:cNvPicPr>
          <p:nvPr/>
        </p:nvPicPr>
        <p:blipFill>
          <a:blip r:embed="rId3"/>
          <a:stretch>
            <a:fillRect/>
          </a:stretch>
        </p:blipFill>
        <p:spPr>
          <a:xfrm>
            <a:off x="546470" y="12946"/>
            <a:ext cx="1082264" cy="1164653"/>
          </a:xfrm>
          <a:prstGeom prst="rect">
            <a:avLst/>
          </a:prstGeom>
        </p:spPr>
      </p:pic>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anim calcmode="lin" valueType="num">
                                      <p:cBhvr>
                                        <p:cTn id="49" dur="2000" fill="hold"/>
                                        <p:tgtEl>
                                          <p:spTgt spid="41"/>
                                        </p:tgtEl>
                                        <p:attrNameLst>
                                          <p:attrName>ppt_w</p:attrName>
                                        </p:attrNameLst>
                                      </p:cBhvr>
                                      <p:tavLst>
                                        <p:tav tm="0" fmla="#ppt_w*sin(2.5*pi*$)">
                                          <p:val>
                                            <p:fltVal val="0"/>
                                          </p:val>
                                        </p:tav>
                                        <p:tav tm="100000">
                                          <p:val>
                                            <p:fltVal val="1"/>
                                          </p:val>
                                        </p:tav>
                                      </p:tavLst>
                                    </p:anim>
                                    <p:anim calcmode="lin" valueType="num">
                                      <p:cBhvr>
                                        <p:cTn id="50" dur="2000" fill="hold"/>
                                        <p:tgtEl>
                                          <p:spTgt spid="41"/>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2000"/>
                                        <p:tgtEl>
                                          <p:spTgt spid="71"/>
                                        </p:tgtEl>
                                      </p:cBhvr>
                                    </p:animEffect>
                                    <p:anim calcmode="lin" valueType="num">
                                      <p:cBhvr>
                                        <p:cTn id="54" dur="2000" fill="hold"/>
                                        <p:tgtEl>
                                          <p:spTgt spid="71"/>
                                        </p:tgtEl>
                                        <p:attrNameLst>
                                          <p:attrName>ppt_w</p:attrName>
                                        </p:attrNameLst>
                                      </p:cBhvr>
                                      <p:tavLst>
                                        <p:tav tm="0" fmla="#ppt_w*sin(2.5*pi*$)">
                                          <p:val>
                                            <p:fltVal val="0"/>
                                          </p:val>
                                        </p:tav>
                                        <p:tav tm="100000">
                                          <p:val>
                                            <p:fltVal val="1"/>
                                          </p:val>
                                        </p:tav>
                                      </p:tavLst>
                                    </p:anim>
                                    <p:anim calcmode="lin" valueType="num">
                                      <p:cBhvr>
                                        <p:cTn id="55" dur="2000" fill="hold"/>
                                        <p:tgtEl>
                                          <p:spTgt spid="7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2000"/>
                                        <p:tgtEl>
                                          <p:spTgt spid="39"/>
                                        </p:tgtEl>
                                      </p:cBhvr>
                                    </p:animEffect>
                                    <p:anim calcmode="lin" valueType="num">
                                      <p:cBhvr>
                                        <p:cTn id="59" dur="2000" fill="hold"/>
                                        <p:tgtEl>
                                          <p:spTgt spid="39"/>
                                        </p:tgtEl>
                                        <p:attrNameLst>
                                          <p:attrName>ppt_w</p:attrName>
                                        </p:attrNameLst>
                                      </p:cBhvr>
                                      <p:tavLst>
                                        <p:tav tm="0" fmla="#ppt_w*sin(2.5*pi*$)">
                                          <p:val>
                                            <p:fltVal val="0"/>
                                          </p:val>
                                        </p:tav>
                                        <p:tav tm="100000">
                                          <p:val>
                                            <p:fltVal val="1"/>
                                          </p:val>
                                        </p:tav>
                                      </p:tavLst>
                                    </p:anim>
                                    <p:anim calcmode="lin" valueType="num">
                                      <p:cBhvr>
                                        <p:cTn id="60" dur="2000" fill="hold"/>
                                        <p:tgtEl>
                                          <p:spTgt spid="39"/>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000"/>
                                        <p:tgtEl>
                                          <p:spTgt spid="45"/>
                                        </p:tgtEl>
                                      </p:cBhvr>
                                    </p:animEffect>
                                    <p:anim calcmode="lin" valueType="num">
                                      <p:cBhvr>
                                        <p:cTn id="64" dur="2000" fill="hold"/>
                                        <p:tgtEl>
                                          <p:spTgt spid="45"/>
                                        </p:tgtEl>
                                        <p:attrNameLst>
                                          <p:attrName>ppt_w</p:attrName>
                                        </p:attrNameLst>
                                      </p:cBhvr>
                                      <p:tavLst>
                                        <p:tav tm="0" fmla="#ppt_w*sin(2.5*pi*$)">
                                          <p:val>
                                            <p:fltVal val="0"/>
                                          </p:val>
                                        </p:tav>
                                        <p:tav tm="100000">
                                          <p:val>
                                            <p:fltVal val="1"/>
                                          </p:val>
                                        </p:tav>
                                      </p:tavLst>
                                    </p:anim>
                                    <p:anim calcmode="lin" valueType="num">
                                      <p:cBhvr>
                                        <p:cTn id="65" dur="2000" fill="hold"/>
                                        <p:tgtEl>
                                          <p:spTgt spid="45"/>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2000"/>
                                        <p:tgtEl>
                                          <p:spTgt spid="42"/>
                                        </p:tgtEl>
                                      </p:cBhvr>
                                    </p:animEffect>
                                    <p:anim calcmode="lin" valueType="num">
                                      <p:cBhvr>
                                        <p:cTn id="69" dur="2000" fill="hold"/>
                                        <p:tgtEl>
                                          <p:spTgt spid="42"/>
                                        </p:tgtEl>
                                        <p:attrNameLst>
                                          <p:attrName>ppt_w</p:attrName>
                                        </p:attrNameLst>
                                      </p:cBhvr>
                                      <p:tavLst>
                                        <p:tav tm="0" fmla="#ppt_w*sin(2.5*pi*$)">
                                          <p:val>
                                            <p:fltVal val="0"/>
                                          </p:val>
                                        </p:tav>
                                        <p:tav tm="100000">
                                          <p:val>
                                            <p:fltVal val="1"/>
                                          </p:val>
                                        </p:tav>
                                      </p:tavLst>
                                    </p:anim>
                                    <p:anim calcmode="lin" valueType="num">
                                      <p:cBhvr>
                                        <p:cTn id="70" dur="2000" fill="hold"/>
                                        <p:tgtEl>
                                          <p:spTgt spid="42"/>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2000"/>
                                        <p:tgtEl>
                                          <p:spTgt spid="59"/>
                                        </p:tgtEl>
                                      </p:cBhvr>
                                    </p:animEffect>
                                    <p:anim calcmode="lin" valueType="num">
                                      <p:cBhvr>
                                        <p:cTn id="74" dur="2000" fill="hold"/>
                                        <p:tgtEl>
                                          <p:spTgt spid="59"/>
                                        </p:tgtEl>
                                        <p:attrNameLst>
                                          <p:attrName>ppt_w</p:attrName>
                                        </p:attrNameLst>
                                      </p:cBhvr>
                                      <p:tavLst>
                                        <p:tav tm="0" fmla="#ppt_w*sin(2.5*pi*$)">
                                          <p:val>
                                            <p:fltVal val="0"/>
                                          </p:val>
                                        </p:tav>
                                        <p:tav tm="100000">
                                          <p:val>
                                            <p:fltVal val="1"/>
                                          </p:val>
                                        </p:tav>
                                      </p:tavLst>
                                    </p:anim>
                                    <p:anim calcmode="lin" valueType="num">
                                      <p:cBhvr>
                                        <p:cTn id="75"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fade">
                                      <p:cBhvr>
                                        <p:cTn id="88" dur="2000"/>
                                        <p:tgtEl>
                                          <p:spTgt spid="56"/>
                                        </p:tgtEl>
                                      </p:cBhvr>
                                    </p:animEffect>
                                    <p:anim calcmode="lin" valueType="num">
                                      <p:cBhvr>
                                        <p:cTn id="89" dur="2000" fill="hold"/>
                                        <p:tgtEl>
                                          <p:spTgt spid="56"/>
                                        </p:tgtEl>
                                        <p:attrNameLst>
                                          <p:attrName>ppt_w</p:attrName>
                                        </p:attrNameLst>
                                      </p:cBhvr>
                                      <p:tavLst>
                                        <p:tav tm="0" fmla="#ppt_w*sin(2.5*pi*$)">
                                          <p:val>
                                            <p:fltVal val="0"/>
                                          </p:val>
                                        </p:tav>
                                        <p:tav tm="100000">
                                          <p:val>
                                            <p:fltVal val="1"/>
                                          </p:val>
                                        </p:tav>
                                      </p:tavLst>
                                    </p:anim>
                                    <p:anim calcmode="lin" valueType="num">
                                      <p:cBhvr>
                                        <p:cTn id="90" dur="2000" fill="hold"/>
                                        <p:tgtEl>
                                          <p:spTgt spid="56"/>
                                        </p:tgtEl>
                                        <p:attrNameLst>
                                          <p:attrName>ppt_h</p:attrName>
                                        </p:attrNameLst>
                                      </p:cBhvr>
                                      <p:tavLst>
                                        <p:tav tm="0">
                                          <p:val>
                                            <p:strVal val="#ppt_h"/>
                                          </p:val>
                                        </p:tav>
                                        <p:tav tm="100000">
                                          <p:val>
                                            <p:strVal val="#ppt_h"/>
                                          </p:val>
                                        </p:tav>
                                      </p:tavLst>
                                    </p:anim>
                                  </p:childTnLst>
                                </p:cTn>
                              </p:par>
                              <p:par>
                                <p:cTn id="91" presetID="45"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2000"/>
                                        <p:tgtEl>
                                          <p:spTgt spid="48"/>
                                        </p:tgtEl>
                                      </p:cBhvr>
                                    </p:animEffect>
                                    <p:anim calcmode="lin" valueType="num">
                                      <p:cBhvr>
                                        <p:cTn id="94" dur="2000" fill="hold"/>
                                        <p:tgtEl>
                                          <p:spTgt spid="48"/>
                                        </p:tgtEl>
                                        <p:attrNameLst>
                                          <p:attrName>ppt_w</p:attrName>
                                        </p:attrNameLst>
                                      </p:cBhvr>
                                      <p:tavLst>
                                        <p:tav tm="0" fmla="#ppt_w*sin(2.5*pi*$)">
                                          <p:val>
                                            <p:fltVal val="0"/>
                                          </p:val>
                                        </p:tav>
                                        <p:tav tm="100000">
                                          <p:val>
                                            <p:fltVal val="1"/>
                                          </p:val>
                                        </p:tav>
                                      </p:tavLst>
                                    </p:anim>
                                    <p:anim calcmode="lin" valueType="num">
                                      <p:cBhvr>
                                        <p:cTn id="95" dur="2000" fill="hold"/>
                                        <p:tgtEl>
                                          <p:spTgt spid="48"/>
                                        </p:tgtEl>
                                        <p:attrNameLst>
                                          <p:attrName>ppt_h</p:attrName>
                                        </p:attrNameLst>
                                      </p:cBhvr>
                                      <p:tavLst>
                                        <p:tav tm="0">
                                          <p:val>
                                            <p:strVal val="#ppt_h"/>
                                          </p:val>
                                        </p:tav>
                                        <p:tav tm="100000">
                                          <p:val>
                                            <p:strVal val="#ppt_h"/>
                                          </p:val>
                                        </p:tav>
                                      </p:tavLst>
                                    </p:anim>
                                  </p:childTnLst>
                                </p:cTn>
                              </p:par>
                              <p:par>
                                <p:cTn id="96" presetID="45"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000"/>
                                        <p:tgtEl>
                                          <p:spTgt spid="74"/>
                                        </p:tgtEl>
                                      </p:cBhvr>
                                    </p:animEffect>
                                    <p:anim calcmode="lin" valueType="num">
                                      <p:cBhvr>
                                        <p:cTn id="99" dur="2000" fill="hold"/>
                                        <p:tgtEl>
                                          <p:spTgt spid="74"/>
                                        </p:tgtEl>
                                        <p:attrNameLst>
                                          <p:attrName>ppt_w</p:attrName>
                                        </p:attrNameLst>
                                      </p:cBhvr>
                                      <p:tavLst>
                                        <p:tav tm="0" fmla="#ppt_w*sin(2.5*pi*$)">
                                          <p:val>
                                            <p:fltVal val="0"/>
                                          </p:val>
                                        </p:tav>
                                        <p:tav tm="100000">
                                          <p:val>
                                            <p:fltVal val="1"/>
                                          </p:val>
                                        </p:tav>
                                      </p:tavLst>
                                    </p:anim>
                                    <p:anim calcmode="lin" valueType="num">
                                      <p:cBhvr>
                                        <p:cTn id="100" dur="2000" fill="hold"/>
                                        <p:tgtEl>
                                          <p:spTgt spid="74"/>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000"/>
                                        <p:tgtEl>
                                          <p:spTgt spid="55"/>
                                        </p:tgtEl>
                                      </p:cBhvr>
                                    </p:animEffect>
                                    <p:anim calcmode="lin" valueType="num">
                                      <p:cBhvr>
                                        <p:cTn id="104" dur="2000" fill="hold"/>
                                        <p:tgtEl>
                                          <p:spTgt spid="55"/>
                                        </p:tgtEl>
                                        <p:attrNameLst>
                                          <p:attrName>ppt_w</p:attrName>
                                        </p:attrNameLst>
                                      </p:cBhvr>
                                      <p:tavLst>
                                        <p:tav tm="0" fmla="#ppt_w*sin(2.5*pi*$)">
                                          <p:val>
                                            <p:fltVal val="0"/>
                                          </p:val>
                                        </p:tav>
                                        <p:tav tm="100000">
                                          <p:val>
                                            <p:fltVal val="1"/>
                                          </p:val>
                                        </p:tav>
                                      </p:tavLst>
                                    </p:anim>
                                    <p:anim calcmode="lin" valueType="num">
                                      <p:cBhvr>
                                        <p:cTn id="105" dur="2000" fill="hold"/>
                                        <p:tgtEl>
                                          <p:spTgt spid="55"/>
                                        </p:tgtEl>
                                        <p:attrNameLst>
                                          <p:attrName>ppt_h</p:attrName>
                                        </p:attrNameLst>
                                      </p:cBhvr>
                                      <p:tavLst>
                                        <p:tav tm="0">
                                          <p:val>
                                            <p:strVal val="#ppt_h"/>
                                          </p:val>
                                        </p:tav>
                                        <p:tav tm="100000">
                                          <p:val>
                                            <p:strVal val="#ppt_h"/>
                                          </p:val>
                                        </p:tav>
                                      </p:tavLst>
                                    </p:anim>
                                  </p:childTnLst>
                                </p:cTn>
                              </p:par>
                              <p:par>
                                <p:cTn id="106" presetID="45" presetClass="entr" presetSubtype="0" fill="hold" grpId="0" nodeType="with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fade">
                                      <p:cBhvr>
                                        <p:cTn id="108" dur="2000"/>
                                        <p:tgtEl>
                                          <p:spTgt spid="75"/>
                                        </p:tgtEl>
                                      </p:cBhvr>
                                    </p:animEffect>
                                    <p:anim calcmode="lin" valueType="num">
                                      <p:cBhvr>
                                        <p:cTn id="109" dur="2000" fill="hold"/>
                                        <p:tgtEl>
                                          <p:spTgt spid="75"/>
                                        </p:tgtEl>
                                        <p:attrNameLst>
                                          <p:attrName>ppt_w</p:attrName>
                                        </p:attrNameLst>
                                      </p:cBhvr>
                                      <p:tavLst>
                                        <p:tav tm="0" fmla="#ppt_w*sin(2.5*pi*$)">
                                          <p:val>
                                            <p:fltVal val="0"/>
                                          </p:val>
                                        </p:tav>
                                        <p:tav tm="100000">
                                          <p:val>
                                            <p:fltVal val="1"/>
                                          </p:val>
                                        </p:tav>
                                      </p:tavLst>
                                    </p:anim>
                                    <p:anim calcmode="lin" valueType="num">
                                      <p:cBhvr>
                                        <p:cTn id="110" dur="2000" fill="hold"/>
                                        <p:tgtEl>
                                          <p:spTgt spid="75"/>
                                        </p:tgtEl>
                                        <p:attrNameLst>
                                          <p:attrName>ppt_h</p:attrName>
                                        </p:attrNameLst>
                                      </p:cBhvr>
                                      <p:tavLst>
                                        <p:tav tm="0">
                                          <p:val>
                                            <p:strVal val="#ppt_h"/>
                                          </p:val>
                                        </p:tav>
                                        <p:tav tm="100000">
                                          <p:val>
                                            <p:strVal val="#ppt_h"/>
                                          </p:val>
                                        </p:tav>
                                      </p:tavLst>
                                    </p:anim>
                                  </p:childTnLst>
                                </p:cTn>
                              </p:par>
                              <p:par>
                                <p:cTn id="111" presetID="45"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2000"/>
                                        <p:tgtEl>
                                          <p:spTgt spid="52"/>
                                        </p:tgtEl>
                                      </p:cBhvr>
                                    </p:animEffect>
                                    <p:anim calcmode="lin" valueType="num">
                                      <p:cBhvr>
                                        <p:cTn id="114" dur="2000" fill="hold"/>
                                        <p:tgtEl>
                                          <p:spTgt spid="52"/>
                                        </p:tgtEl>
                                        <p:attrNameLst>
                                          <p:attrName>ppt_w</p:attrName>
                                        </p:attrNameLst>
                                      </p:cBhvr>
                                      <p:tavLst>
                                        <p:tav tm="0" fmla="#ppt_w*sin(2.5*pi*$)">
                                          <p:val>
                                            <p:fltVal val="0"/>
                                          </p:val>
                                        </p:tav>
                                        <p:tav tm="100000">
                                          <p:val>
                                            <p:fltVal val="1"/>
                                          </p:val>
                                        </p:tav>
                                      </p:tavLst>
                                    </p:anim>
                                    <p:anim calcmode="lin" valueType="num">
                                      <p:cBhvr>
                                        <p:cTn id="11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barn(inVertical)">
                                      <p:cBhvr>
                                        <p:cTn id="120" dur="500"/>
                                        <p:tgtEl>
                                          <p:spTgt spid="47"/>
                                        </p:tgtEl>
                                      </p:cBhvr>
                                    </p:animEffect>
                                  </p:childTnLst>
                                </p:cTn>
                              </p:par>
                              <p:par>
                                <p:cTn id="121" presetID="16" presetClass="entr" presetSubtype="21"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barn(inVertical)">
                                      <p:cBhvr>
                                        <p:cTn id="123" dur="5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45" presetClass="entr" presetSubtype="0" fill="hold" grpId="0" nodeType="clickEffect">
                                  <p:stCondLst>
                                    <p:cond delay="0"/>
                                  </p:stCondLst>
                                  <p:childTnLst>
                                    <p:set>
                                      <p:cBhvr>
                                        <p:cTn id="127" dur="1" fill="hold">
                                          <p:stCondLst>
                                            <p:cond delay="0"/>
                                          </p:stCondLst>
                                        </p:cTn>
                                        <p:tgtEl>
                                          <p:spTgt spid="63"/>
                                        </p:tgtEl>
                                        <p:attrNameLst>
                                          <p:attrName>style.visibility</p:attrName>
                                        </p:attrNameLst>
                                      </p:cBhvr>
                                      <p:to>
                                        <p:strVal val="visible"/>
                                      </p:to>
                                    </p:set>
                                    <p:animEffect transition="in" filter="fade">
                                      <p:cBhvr>
                                        <p:cTn id="128" dur="2000"/>
                                        <p:tgtEl>
                                          <p:spTgt spid="63"/>
                                        </p:tgtEl>
                                      </p:cBhvr>
                                    </p:animEffect>
                                    <p:anim calcmode="lin" valueType="num">
                                      <p:cBhvr>
                                        <p:cTn id="129" dur="2000" fill="hold"/>
                                        <p:tgtEl>
                                          <p:spTgt spid="63"/>
                                        </p:tgtEl>
                                        <p:attrNameLst>
                                          <p:attrName>ppt_w</p:attrName>
                                        </p:attrNameLst>
                                      </p:cBhvr>
                                      <p:tavLst>
                                        <p:tav tm="0" fmla="#ppt_w*sin(2.5*pi*$)">
                                          <p:val>
                                            <p:fltVal val="0"/>
                                          </p:val>
                                        </p:tav>
                                        <p:tav tm="100000">
                                          <p:val>
                                            <p:fltVal val="1"/>
                                          </p:val>
                                        </p:tav>
                                      </p:tavLst>
                                    </p:anim>
                                    <p:anim calcmode="lin" valueType="num">
                                      <p:cBhvr>
                                        <p:cTn id="130" dur="2000" fill="hold"/>
                                        <p:tgtEl>
                                          <p:spTgt spid="63"/>
                                        </p:tgtEl>
                                        <p:attrNameLst>
                                          <p:attrName>ppt_h</p:attrName>
                                        </p:attrNameLst>
                                      </p:cBhvr>
                                      <p:tavLst>
                                        <p:tav tm="0">
                                          <p:val>
                                            <p:strVal val="#ppt_h"/>
                                          </p:val>
                                        </p:tav>
                                        <p:tav tm="100000">
                                          <p:val>
                                            <p:strVal val="#ppt_h"/>
                                          </p:val>
                                        </p:tav>
                                      </p:tavLst>
                                    </p:anim>
                                  </p:childTnLst>
                                </p:cTn>
                              </p:par>
                              <p:par>
                                <p:cTn id="131" presetID="45" presetClass="entr" presetSubtype="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2000"/>
                                        <p:tgtEl>
                                          <p:spTgt spid="60"/>
                                        </p:tgtEl>
                                      </p:cBhvr>
                                    </p:animEffect>
                                    <p:anim calcmode="lin" valueType="num">
                                      <p:cBhvr>
                                        <p:cTn id="134" dur="2000" fill="hold"/>
                                        <p:tgtEl>
                                          <p:spTgt spid="60"/>
                                        </p:tgtEl>
                                        <p:attrNameLst>
                                          <p:attrName>ppt_w</p:attrName>
                                        </p:attrNameLst>
                                      </p:cBhvr>
                                      <p:tavLst>
                                        <p:tav tm="0" fmla="#ppt_w*sin(2.5*pi*$)">
                                          <p:val>
                                            <p:fltVal val="0"/>
                                          </p:val>
                                        </p:tav>
                                        <p:tav tm="100000">
                                          <p:val>
                                            <p:fltVal val="1"/>
                                          </p:val>
                                        </p:tav>
                                      </p:tavLst>
                                    </p:anim>
                                    <p:anim calcmode="lin" valueType="num">
                                      <p:cBhvr>
                                        <p:cTn id="135" dur="2000" fill="hold"/>
                                        <p:tgtEl>
                                          <p:spTgt spid="60"/>
                                        </p:tgtEl>
                                        <p:attrNameLst>
                                          <p:attrName>ppt_h</p:attrName>
                                        </p:attrNameLst>
                                      </p:cBhvr>
                                      <p:tavLst>
                                        <p:tav tm="0">
                                          <p:val>
                                            <p:strVal val="#ppt_h"/>
                                          </p:val>
                                        </p:tav>
                                        <p:tav tm="100000">
                                          <p:val>
                                            <p:strVal val="#ppt_h"/>
                                          </p:val>
                                        </p:tav>
                                      </p:tavLst>
                                    </p:anim>
                                  </p:childTnLst>
                                </p:cTn>
                              </p:par>
                              <p:par>
                                <p:cTn id="136" presetID="45" presetClass="entr" presetSubtype="0" fill="hold" grpId="0" nodeType="withEffect">
                                  <p:stCondLst>
                                    <p:cond delay="0"/>
                                  </p:stCondLst>
                                  <p:childTnLst>
                                    <p:set>
                                      <p:cBhvr>
                                        <p:cTn id="137" dur="1" fill="hold">
                                          <p:stCondLst>
                                            <p:cond delay="0"/>
                                          </p:stCondLst>
                                        </p:cTn>
                                        <p:tgtEl>
                                          <p:spTgt spid="76"/>
                                        </p:tgtEl>
                                        <p:attrNameLst>
                                          <p:attrName>style.visibility</p:attrName>
                                        </p:attrNameLst>
                                      </p:cBhvr>
                                      <p:to>
                                        <p:strVal val="visible"/>
                                      </p:to>
                                    </p:set>
                                    <p:animEffect transition="in" filter="fade">
                                      <p:cBhvr>
                                        <p:cTn id="138" dur="2000"/>
                                        <p:tgtEl>
                                          <p:spTgt spid="76"/>
                                        </p:tgtEl>
                                      </p:cBhvr>
                                    </p:animEffect>
                                    <p:anim calcmode="lin" valueType="num">
                                      <p:cBhvr>
                                        <p:cTn id="139" dur="2000" fill="hold"/>
                                        <p:tgtEl>
                                          <p:spTgt spid="76"/>
                                        </p:tgtEl>
                                        <p:attrNameLst>
                                          <p:attrName>ppt_w</p:attrName>
                                        </p:attrNameLst>
                                      </p:cBhvr>
                                      <p:tavLst>
                                        <p:tav tm="0" fmla="#ppt_w*sin(2.5*pi*$)">
                                          <p:val>
                                            <p:fltVal val="0"/>
                                          </p:val>
                                        </p:tav>
                                        <p:tav tm="100000">
                                          <p:val>
                                            <p:fltVal val="1"/>
                                          </p:val>
                                        </p:tav>
                                      </p:tavLst>
                                    </p:anim>
                                    <p:anim calcmode="lin" valueType="num">
                                      <p:cBhvr>
                                        <p:cTn id="140" dur="2000" fill="hold"/>
                                        <p:tgtEl>
                                          <p:spTgt spid="76"/>
                                        </p:tgtEl>
                                        <p:attrNameLst>
                                          <p:attrName>ppt_h</p:attrName>
                                        </p:attrNameLst>
                                      </p:cBhvr>
                                      <p:tavLst>
                                        <p:tav tm="0">
                                          <p:val>
                                            <p:strVal val="#ppt_h"/>
                                          </p:val>
                                        </p:tav>
                                        <p:tav tm="100000">
                                          <p:val>
                                            <p:strVal val="#ppt_h"/>
                                          </p:val>
                                        </p:tav>
                                      </p:tavLst>
                                    </p:anim>
                                  </p:childTnLst>
                                </p:cTn>
                              </p:par>
                              <p:par>
                                <p:cTn id="141" presetID="45" presetClass="entr" presetSubtype="0" fill="hold"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2000"/>
                                        <p:tgtEl>
                                          <p:spTgt spid="64"/>
                                        </p:tgtEl>
                                      </p:cBhvr>
                                    </p:animEffect>
                                    <p:anim calcmode="lin" valueType="num">
                                      <p:cBhvr>
                                        <p:cTn id="144" dur="2000" fill="hold"/>
                                        <p:tgtEl>
                                          <p:spTgt spid="64"/>
                                        </p:tgtEl>
                                        <p:attrNameLst>
                                          <p:attrName>ppt_w</p:attrName>
                                        </p:attrNameLst>
                                      </p:cBhvr>
                                      <p:tavLst>
                                        <p:tav tm="0" fmla="#ppt_w*sin(2.5*pi*$)">
                                          <p:val>
                                            <p:fltVal val="0"/>
                                          </p:val>
                                        </p:tav>
                                        <p:tav tm="100000">
                                          <p:val>
                                            <p:fltVal val="1"/>
                                          </p:val>
                                        </p:tav>
                                      </p:tavLst>
                                    </p:anim>
                                    <p:anim calcmode="lin" valueType="num">
                                      <p:cBhvr>
                                        <p:cTn id="145" dur="2000" fill="hold"/>
                                        <p:tgtEl>
                                          <p:spTgt spid="64"/>
                                        </p:tgtEl>
                                        <p:attrNameLst>
                                          <p:attrName>ppt_h</p:attrName>
                                        </p:attrNameLst>
                                      </p:cBhvr>
                                      <p:tavLst>
                                        <p:tav tm="0">
                                          <p:val>
                                            <p:strVal val="#ppt_h"/>
                                          </p:val>
                                        </p:tav>
                                        <p:tav tm="100000">
                                          <p:val>
                                            <p:strVal val="#ppt_h"/>
                                          </p:val>
                                        </p:tav>
                                      </p:tavLst>
                                    </p:anim>
                                  </p:childTnLst>
                                </p:cTn>
                              </p:par>
                              <p:par>
                                <p:cTn id="146" presetID="45" presetClass="entr" presetSubtype="0" fill="hold" grpId="0" nodeType="with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fade">
                                      <p:cBhvr>
                                        <p:cTn id="148" dur="2000"/>
                                        <p:tgtEl>
                                          <p:spTgt spid="77"/>
                                        </p:tgtEl>
                                      </p:cBhvr>
                                    </p:animEffect>
                                    <p:anim calcmode="lin" valueType="num">
                                      <p:cBhvr>
                                        <p:cTn id="149" dur="2000" fill="hold"/>
                                        <p:tgtEl>
                                          <p:spTgt spid="77"/>
                                        </p:tgtEl>
                                        <p:attrNameLst>
                                          <p:attrName>ppt_w</p:attrName>
                                        </p:attrNameLst>
                                      </p:cBhvr>
                                      <p:tavLst>
                                        <p:tav tm="0" fmla="#ppt_w*sin(2.5*pi*$)">
                                          <p:val>
                                            <p:fltVal val="0"/>
                                          </p:val>
                                        </p:tav>
                                        <p:tav tm="100000">
                                          <p:val>
                                            <p:fltVal val="1"/>
                                          </p:val>
                                        </p:tav>
                                      </p:tavLst>
                                    </p:anim>
                                    <p:anim calcmode="lin" valueType="num">
                                      <p:cBhvr>
                                        <p:cTn id="150" dur="2000" fill="hold"/>
                                        <p:tgtEl>
                                          <p:spTgt spid="77"/>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2000"/>
                                        <p:tgtEl>
                                          <p:spTgt spid="67"/>
                                        </p:tgtEl>
                                      </p:cBhvr>
                                    </p:animEffect>
                                    <p:anim calcmode="lin" valueType="num">
                                      <p:cBhvr>
                                        <p:cTn id="154" dur="2000" fill="hold"/>
                                        <p:tgtEl>
                                          <p:spTgt spid="67"/>
                                        </p:tgtEl>
                                        <p:attrNameLst>
                                          <p:attrName>ppt_w</p:attrName>
                                        </p:attrNameLst>
                                      </p:cBhvr>
                                      <p:tavLst>
                                        <p:tav tm="0" fmla="#ppt_w*sin(2.5*pi*$)">
                                          <p:val>
                                            <p:fltVal val="0"/>
                                          </p:val>
                                        </p:tav>
                                        <p:tav tm="100000">
                                          <p:val>
                                            <p:fltVal val="1"/>
                                          </p:val>
                                        </p:tav>
                                      </p:tavLst>
                                    </p:anim>
                                    <p:anim calcmode="lin" valueType="num">
                                      <p:cBhvr>
                                        <p:cTn id="155"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v</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 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dirty="0" err="1">
                <a:solidFill>
                  <a:prstClr val="black"/>
                </a:solidFill>
                <a:latin typeface="Arial" panose="020B0604020202020204" pitchFamily="34" charset="0"/>
              </a:rPr>
              <a:t>Luôn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chủ</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động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nhiệm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vụ</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mà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ai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nhắc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đúng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vi-VN" altLang="en-US" sz="2200" dirty="0">
                <a:solidFill>
                  <a:prstClr val="black"/>
                </a:solidFill>
                <a:latin typeface="Arial" panose="020B0604020202020204" pitchFamily="34" charset="0"/>
              </a:rPr>
              <a:t> </a:t>
            </a:r>
            <a:endParaRPr lang="en-US" altLang="en-US" sz="2200"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id="{DA180B18-F813-BD91-96EF-D274B1830CC2}"/>
              </a:ext>
            </a:extLst>
          </p:cNvPr>
          <p:cNvSpPr>
            <a:spLocks noChangeArrowheads="1"/>
          </p:cNvSpPr>
          <p:nvPr/>
        </p:nvSpPr>
        <p:spPr bwMode="auto">
          <a:xfrm>
            <a:off x="9268346" y="2740620"/>
            <a:ext cx="2621011"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dirty="0"/>
              <a:t>Chỉ cần tự giác, tích cực học tập khi tới các kì kiểm tra</a:t>
            </a:r>
            <a:endParaRPr lang="vi-VN" altLang="en-US" sz="2200"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id="{3CB9EB76-69C0-8268-B80A-02DD710DF081}"/>
              </a:ext>
            </a:extLst>
          </p:cNvPr>
          <p:cNvSpPr>
            <a:spLocks noChangeArrowheads="1"/>
          </p:cNvSpPr>
          <p:nvPr/>
        </p:nvSpPr>
        <p:spPr bwMode="auto">
          <a:xfrm>
            <a:off x="578371" y="5305722"/>
            <a:ext cx="4508500"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dirty="0"/>
              <a:t>Chỉ cần xây dựng kế hoạch học tập còn việc thực hiện thì tùy thuộc vào hoàn cảnh.</a:t>
            </a:r>
            <a:endParaRPr lang="vi-VN" altLang="en-US"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id="{1263167D-A791-96F3-86DE-8A695FA9CA46}"/>
              </a:ext>
            </a:extLst>
          </p:cNvPr>
          <p:cNvSpPr>
            <a:spLocks noChangeArrowheads="1"/>
          </p:cNvSpPr>
          <p:nvPr/>
        </p:nvSpPr>
        <p:spPr bwMode="auto">
          <a:xfrm>
            <a:off x="462483" y="2343905"/>
            <a:ext cx="2452688" cy="1490662"/>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i="1">
                <a:solidFill>
                  <a:prstClr val="black"/>
                </a:solidFill>
                <a:latin typeface="Arial" panose="020B0604020202020204" pitchFamily="34" charset="0"/>
                <a:cs typeface="Arial" panose="020B0604020202020204" pitchFamily="34" charset="0"/>
              </a:rPr>
              <a:t>Tự giác, tích cực học tập giúp em lèn luyện tính tự lập, tự chủ và tích luỹ kiến thức cho bản thân.</a:t>
            </a:r>
            <a:endParaRPr lang="vi-VN" altLang="en-US" i="1">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a:solidFill>
                  <a:srgbClr val="FF0000"/>
                </a:solidFill>
                <a:latin typeface="Arial Unicode MS" pitchFamily="34" charset="-128"/>
                <a:ea typeface="Arial Unicode MS" pitchFamily="34" charset="-128"/>
              </a:rPr>
              <a:t>Bài tập 2:  </a:t>
            </a:r>
            <a:r>
              <a:rPr lang="en-US" altLang="en-US" sz="2500">
                <a:solidFill>
                  <a:srgbClr val="FF0000"/>
                </a:solidFill>
                <a:latin typeface="Arial Unicode MS" pitchFamily="34" charset="-128"/>
                <a:ea typeface="Arial Unicode MS" pitchFamily="34" charset="-128"/>
              </a:rPr>
              <a:t>Em có nhận xét gì về việc hành vi của các chủ thể sau?</a:t>
            </a:r>
            <a:r>
              <a:rPr lang="vi-VN" altLang="en-US" sz="2500">
                <a:solidFill>
                  <a:srgbClr val="FF0000"/>
                </a:solidFill>
                <a:latin typeface="Arial Unicode MS" pitchFamily="34" charset="-128"/>
                <a:ea typeface="Arial Unicode MS" pitchFamily="34" charset="-128"/>
              </a:rPr>
              <a:t> </a:t>
            </a:r>
            <a:endParaRPr lang="en-US" altLang="en-US" sz="2500">
              <a:solidFill>
                <a:srgbClr val="FF0000"/>
              </a:solidFill>
              <a:latin typeface="Arial Unicode MS" pitchFamily="34" charset="-128"/>
              <a:ea typeface="Arial Unicode MS" pitchFamily="34" charset="-128"/>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55613" y="1192213"/>
            <a:ext cx="5027612"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3956844"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6" name="Rounded Rectangle 35">
            <a:extLst>
              <a:ext uri="{FF2B5EF4-FFF2-40B4-BE49-F238E27FC236}">
                <a16:creationId xmlns:a16="http://schemas.microsoft.com/office/drawing/2014/main" id="{20F0DED8-9B34-ECC1-BB9F-A6968987EB39}"/>
              </a:ext>
            </a:extLst>
          </p:cNvPr>
          <p:cNvSpPr>
            <a:spLocks noChangeArrowheads="1"/>
          </p:cNvSpPr>
          <p:nvPr/>
        </p:nvSpPr>
        <p:spPr bwMode="auto">
          <a:xfrm>
            <a:off x="673100" y="3319463"/>
            <a:ext cx="10566400" cy="1022350"/>
          </a:xfrm>
          <a:prstGeom prst="roundRect">
            <a:avLst>
              <a:gd name="adj" fmla="val 16667"/>
            </a:avLst>
          </a:prstGeom>
          <a:solidFill>
            <a:schemeClr val="accent2">
              <a:lumMod val="20000"/>
              <a:lumOff val="80000"/>
            </a:schemeClr>
          </a:solidFill>
          <a:ln w="19050" algn="ctr">
            <a:noFill/>
            <a:prstDash val="dash"/>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93713" y="4751388"/>
            <a:ext cx="4989512" cy="15462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956844"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4802188"/>
            <a:ext cx="5472112" cy="14954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5663407"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501650" y="4876800"/>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593013" y="4953000"/>
            <a:ext cx="4027487" cy="0"/>
          </a:xfrm>
          <a:prstGeom prst="line">
            <a:avLst/>
          </a:prstGeom>
          <a:noFill/>
          <a:ln w="38100" cap="flat" cmpd="sng" algn="ctr">
            <a:solidFill>
              <a:srgbClr val="8064A2">
                <a:lumMod val="20000"/>
                <a:lumOff val="80000"/>
              </a:srgbClr>
            </a:solidFill>
            <a:prstDash val="solid"/>
            <a:miter lim="800000"/>
          </a:ln>
          <a:effectLst/>
        </p:spPr>
      </p:cxnSp>
      <p:sp>
        <p:nvSpPr>
          <p:cNvPr id="16" name="Text Box 3">
            <a:extLst>
              <a:ext uri="{FF2B5EF4-FFF2-40B4-BE49-F238E27FC236}">
                <a16:creationId xmlns:a16="http://schemas.microsoft.com/office/drawing/2014/main" id="{538683FD-99AB-C674-E9A2-50E8F962C427}"/>
              </a:ext>
            </a:extLst>
          </p:cNvPr>
          <p:cNvSpPr txBox="1">
            <a:spLocks noChangeArrowheads="1"/>
          </p:cNvSpPr>
          <p:nvPr/>
        </p:nvSpPr>
        <p:spPr bwMode="ltGray">
          <a:xfrm>
            <a:off x="815975" y="3376613"/>
            <a:ext cx="10463213" cy="727075"/>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black"/>
                </a:solidFill>
                <a:latin typeface="Arial" panose="020B0604020202020204" pitchFamily="34" charset="0"/>
              </a:rPr>
              <a:t>T chưa tự giác, tích cực học tập vì bạn còn ngủ gật trong giờ học; P là người tự giác, tích cực học tập vì đã góp ý, khuyên T nên tập trung nghe cô giảng bài</a:t>
            </a:r>
            <a:r>
              <a:rPr lang="vi-VN" altLang="en-US" sz="2200">
                <a:solidFill>
                  <a:prstClr val="black"/>
                </a:solidFill>
                <a:latin typeface="Arial" panose="020B0604020202020204" pitchFamily="34" charset="0"/>
              </a:rPr>
              <a:t> </a:t>
            </a:r>
            <a:endParaRPr lang="en-US" altLang="en-US" sz="2200">
              <a:solidFill>
                <a:prstClr val="black"/>
              </a:solidFill>
              <a:latin typeface="Arial" panose="020B0604020202020204" pitchFamily="34" charset="0"/>
            </a:endParaRPr>
          </a:p>
        </p:txBody>
      </p: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white"/>
                </a:solidFill>
                <a:latin typeface="Arial" panose="020B0604020202020204" pitchFamily="34" charset="0"/>
              </a:rPr>
              <a:t>Q chưa tự giác, tích cực trong học tập vi bạn thường nhờ các bạn học giỏi trong lóp làm giúp bài tập rồi chép lại.</a:t>
            </a:r>
            <a:endParaRPr lang="en-US" altLang="en-US" sz="2200">
              <a:solidFill>
                <a:prstClr val="white"/>
              </a:solidFill>
              <a:latin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C0504D"/>
                </a:solidFill>
                <a:latin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DA8282"/>
                </a:solidFill>
                <a:latin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4751388"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55CBAC"/>
                </a:solidFill>
                <a:latin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77000"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F5BB17"/>
                </a:solidFill>
                <a:latin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328738"/>
            <a:ext cx="43513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200">
                <a:solidFill>
                  <a:prstClr val="white"/>
                </a:solidFill>
                <a:latin typeface="Arial" panose="020B0604020202020204" pitchFamily="34" charset="0"/>
                <a:cs typeface="Arial" panose="020B0604020202020204" pitchFamily="34" charset="0"/>
              </a:rPr>
              <a:t>A đã tự giác, tích cực trong học tập. Bạn đã dành thời gian để đọc thêm tác phẩm văn học</a:t>
            </a:r>
            <a:r>
              <a:rPr lang="vi-VN" altLang="en-US" sz="2200">
                <a:solidFill>
                  <a:prstClr val="white"/>
                </a:solidFill>
                <a:cs typeface="Arial" panose="020B0604020202020204" pitchFamily="34" charset="0"/>
              </a:rPr>
              <a:t> để </a:t>
            </a:r>
            <a:r>
              <a:rPr lang="nl-NL" altLang="en-US" sz="2200">
                <a:solidFill>
                  <a:prstClr val="white"/>
                </a:solidFill>
                <a:latin typeface="Arial" panose="020B0604020202020204" pitchFamily="34" charset="0"/>
                <a:cs typeface="Arial" panose="020B0604020202020204" pitchFamily="34" charset="0"/>
              </a:rPr>
              <a:t>nâng cao kĩ năng viết văn</a:t>
            </a:r>
            <a:endParaRPr lang="vi-VN" altLang="en-US" sz="2200">
              <a:solidFill>
                <a:prstClr val="white"/>
              </a:solidFill>
              <a:cs typeface="Arial" panose="020B0604020202020204" pitchFamily="34" charset="0"/>
            </a:endParaRP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89825" y="5097463"/>
            <a:ext cx="4133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a:solidFill>
                  <a:prstClr val="black"/>
                </a:solidFill>
                <a:latin typeface="Arial" panose="020B0604020202020204" pitchFamily="34" charset="0"/>
                <a:cs typeface="Arial" panose="020B0604020202020204" pitchFamily="34" charset="0"/>
              </a:rPr>
              <a:t>B chưa tự giác, tích cực trong học tập vì bạn chi tập trung học tốt môn Tiếng Anh nhưng lại coi thường các môn học khác.</a:t>
            </a:r>
            <a:endParaRPr lang="vi-VN" altLang="en-US">
              <a:solidFill>
                <a:prstClr val="black"/>
              </a:solidFill>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74675" y="4999038"/>
            <a:ext cx="3741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000">
                <a:solidFill>
                  <a:prstClr val="black"/>
                </a:solidFill>
                <a:latin typeface="Arial" panose="020B0604020202020204" pitchFamily="34" charset="0"/>
                <a:cs typeface="Arial" panose="020B0604020202020204" pitchFamily="34" charset="0"/>
              </a:rPr>
              <a:t>N chưa tự giác, tích cực trong học tập vi bạn chỉ ngồi vào bàn học đúng giờ nhưng lại không tập trung</a:t>
            </a:r>
            <a:r>
              <a:rPr lang="vi-VN" altLang="en-US" sz="2000">
                <a:solidFill>
                  <a:prstClr val="black"/>
                </a:solidFill>
                <a:cs typeface="Arial" panose="020B0604020202020204" pitchFamily="34" charset="0"/>
              </a:rPr>
              <a:t> </a:t>
            </a: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linds(horizontal)">
                                      <p:cBhvr>
                                        <p:cTn id="82" dur="500"/>
                                        <p:tgtEl>
                                          <p:spTgt spid="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linds(horizontal)">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P spid="16" grpId="0"/>
      <p:bldP spid="17"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a:extLst>
              <a:ext uri="{FF2B5EF4-FFF2-40B4-BE49-F238E27FC236}">
                <a16:creationId xmlns:a16="http://schemas.microsoft.com/office/drawing/2014/main" id="{01EB60A3-F8CA-487A-F5EE-D4E1D8C419DD}"/>
              </a:ext>
            </a:extLst>
          </p:cNvPr>
          <p:cNvSpPr>
            <a:spLocks noChangeArrowheads="1"/>
          </p:cNvSpPr>
          <p:nvPr/>
        </p:nvSpPr>
        <p:spPr bwMode="auto">
          <a:xfrm>
            <a:off x="328118" y="4240305"/>
            <a:ext cx="5565851" cy="2566894"/>
          </a:xfrm>
          <a:prstGeom prst="roundRect">
            <a:avLst>
              <a:gd name="adj" fmla="val 16667"/>
            </a:avLst>
          </a:prstGeom>
          <a:solidFill>
            <a:schemeClr val="accent6">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 name="Rectangle 25">
            <a:extLst>
              <a:ext uri="{FF2B5EF4-FFF2-40B4-BE49-F238E27FC236}">
                <a16:creationId xmlns:a16="http://schemas.microsoft.com/office/drawing/2014/main" id="{20775FF1-60C5-A8D9-4FB1-E8DC8C738534}"/>
              </a:ext>
            </a:extLst>
          </p:cNvPr>
          <p:cNvSpPr>
            <a:spLocks noChangeArrowheads="1"/>
          </p:cNvSpPr>
          <p:nvPr/>
        </p:nvSpPr>
        <p:spPr bwMode="auto">
          <a:xfrm>
            <a:off x="700164" y="4240305"/>
            <a:ext cx="516705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s-ES" altLang="en-US" sz="2200" dirty="0" err="1">
                <a:solidFill>
                  <a:prstClr val="black"/>
                </a:solidFill>
                <a:latin typeface="Arial" panose="020B0604020202020204" pitchFamily="34" charset="0"/>
              </a:rPr>
              <a:t>Tình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huống</a:t>
            </a:r>
            <a:r>
              <a:rPr lang="es-ES" altLang="en-US" sz="2200" dirty="0">
                <a:solidFill>
                  <a:prstClr val="black"/>
                </a:solidFill>
                <a:latin typeface="Arial" panose="020B0604020202020204" pitchFamily="34" charset="0"/>
              </a:rPr>
              <a:t> 3: </a:t>
            </a:r>
            <a:r>
              <a:rPr lang="es-ES" altLang="en-US" sz="2200" dirty="0" err="1">
                <a:solidFill>
                  <a:prstClr val="black"/>
                </a:solidFill>
                <a:latin typeface="Arial" panose="020B0604020202020204" pitchFamily="34" charset="0"/>
              </a:rPr>
              <a:t>Khuyên</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như</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vậy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tham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ý </a:t>
            </a:r>
            <a:r>
              <a:rPr lang="es-ES" altLang="en-US" sz="2200" dirty="0" err="1">
                <a:solidFill>
                  <a:prstClr val="black"/>
                </a:solidFill>
                <a:latin typeface="Arial" panose="020B0604020202020204" pitchFamily="34" charset="0"/>
              </a:rPr>
              <a:t>kiến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thầy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cô</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giáo</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biết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câu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trả</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lời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quan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điểm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của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cạnh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đó</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cũng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góp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rèn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kĩ</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năng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nói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trước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đám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giúp</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trở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tin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hơn</a:t>
            </a:r>
            <a:r>
              <a:rPr lang="es-ES" altLang="en-US" sz="2200" dirty="0">
                <a:solidFill>
                  <a:prstClr val="black"/>
                </a:solidFill>
                <a:latin typeface="Arial" panose="020B0604020202020204" pitchFamily="34" charset="0"/>
              </a:rPr>
              <a:t>.</a:t>
            </a:r>
            <a:endParaRPr lang="vi-VN" altLang="en-US" sz="2200" dirty="0">
              <a:solidFill>
                <a:prstClr val="black"/>
              </a:solidFill>
              <a:latin typeface="Arial" panose="020B0604020202020204" pitchFamily="34" charset="0"/>
            </a:endParaRPr>
          </a:p>
        </p:txBody>
      </p:sp>
      <p:sp>
        <p:nvSpPr>
          <p:cNvPr id="6" name="AutoShape 26">
            <a:extLst>
              <a:ext uri="{FF2B5EF4-FFF2-40B4-BE49-F238E27FC236}">
                <a16:creationId xmlns:a16="http://schemas.microsoft.com/office/drawing/2014/main" id="{3D9843CC-73F3-A7B4-388A-8358A330E32B}"/>
              </a:ext>
            </a:extLst>
          </p:cNvPr>
          <p:cNvSpPr>
            <a:spLocks noChangeArrowheads="1"/>
          </p:cNvSpPr>
          <p:nvPr/>
        </p:nvSpPr>
        <p:spPr bwMode="auto">
          <a:xfrm>
            <a:off x="6271719" y="4327524"/>
            <a:ext cx="5720412" cy="2530476"/>
          </a:xfrm>
          <a:prstGeom prst="roundRect">
            <a:avLst>
              <a:gd name="adj" fmla="val 16667"/>
            </a:avLst>
          </a:prstGeom>
          <a:solidFill>
            <a:schemeClr val="accent4">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Rectangle 28">
            <a:extLst>
              <a:ext uri="{FF2B5EF4-FFF2-40B4-BE49-F238E27FC236}">
                <a16:creationId xmlns:a16="http://schemas.microsoft.com/office/drawing/2014/main" id="{BA8AD899-D450-B68C-65C6-4D4B4DB633D8}"/>
              </a:ext>
            </a:extLst>
          </p:cNvPr>
          <p:cNvSpPr>
            <a:spLocks noChangeArrowheads="1"/>
          </p:cNvSpPr>
          <p:nvPr/>
        </p:nvSpPr>
        <p:spPr bwMode="auto">
          <a:xfrm>
            <a:off x="6571107" y="4473905"/>
            <a:ext cx="52927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000" dirty="0" err="1">
                <a:solidFill>
                  <a:prstClr val="black"/>
                </a:solidFill>
                <a:latin typeface="Arial" panose="020B0604020202020204" pitchFamily="34" charset="0"/>
                <a:cs typeface="Arial" panose="020B0604020202020204" pitchFamily="34" charset="0"/>
              </a:rPr>
              <a:t>Tình</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huống</a:t>
            </a:r>
            <a:r>
              <a:rPr lang="es-ES" altLang="en-US" sz="2000" dirty="0">
                <a:solidFill>
                  <a:prstClr val="black"/>
                </a:solidFill>
                <a:latin typeface="Arial" panose="020B0604020202020204" pitchFamily="34" charset="0"/>
                <a:cs typeface="Arial" panose="020B0604020202020204" pitchFamily="34" charset="0"/>
              </a:rPr>
              <a:t> 4: Em </a:t>
            </a:r>
            <a:r>
              <a:rPr lang="es-ES" altLang="en-US" sz="2000" dirty="0" err="1">
                <a:solidFill>
                  <a:prstClr val="black"/>
                </a:solidFill>
                <a:latin typeface="Arial" panose="020B0604020202020204" pitchFamily="34" charset="0"/>
                <a:cs typeface="Arial" panose="020B0604020202020204" pitchFamily="34" charset="0"/>
              </a:rPr>
              <a:t>nên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nói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chuyện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nhóm</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tổ</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hòa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đồng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tham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hoạt</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động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thể</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trường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hướng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dẫn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gợi</a:t>
            </a:r>
            <a:r>
              <a:rPr lang="es-ES" altLang="en-US" sz="2000" dirty="0">
                <a:solidFill>
                  <a:prstClr val="black"/>
                </a:solidFill>
                <a:latin typeface="Arial" panose="020B0604020202020204" pitchFamily="34" charset="0"/>
                <a:cs typeface="Arial" panose="020B0604020202020204" pitchFamily="34" charset="0"/>
              </a:rPr>
              <a:t> ý </a:t>
            </a:r>
            <a:r>
              <a:rPr lang="es-ES" altLang="en-US" sz="2000" dirty="0" err="1">
                <a:solidFill>
                  <a:prstClr val="black"/>
                </a:solidFill>
                <a:latin typeface="Arial" panose="020B0604020202020204" pitchFamily="34" charset="0"/>
                <a:cs typeface="Arial" panose="020B0604020202020204" pitchFamily="34" charset="0"/>
              </a:rPr>
              <a:t>bài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nào</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chưa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làm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được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nhờ</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giáo</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phân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giỏi</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khá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trực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tiếp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S,...</a:t>
            </a:r>
            <a:r>
              <a:rPr lang="vi-VN" altLang="en-US" sz="2000" dirty="0">
                <a:solidFill>
                  <a:prstClr val="black"/>
                </a:solidFill>
                <a:cs typeface="Arial" panose="020B0604020202020204" pitchFamily="34" charset="0"/>
              </a:rPr>
              <a:t> </a:t>
            </a:r>
          </a:p>
        </p:txBody>
      </p:sp>
      <p:sp>
        <p:nvSpPr>
          <p:cNvPr id="8" name="AutoShape 31">
            <a:extLst>
              <a:ext uri="{FF2B5EF4-FFF2-40B4-BE49-F238E27FC236}">
                <a16:creationId xmlns:a16="http://schemas.microsoft.com/office/drawing/2014/main" id="{1C9FA2B4-E02C-D9A7-935B-36F1626EF337}"/>
              </a:ext>
            </a:extLst>
          </p:cNvPr>
          <p:cNvSpPr>
            <a:spLocks noChangeArrowheads="1"/>
          </p:cNvSpPr>
          <p:nvPr/>
        </p:nvSpPr>
        <p:spPr bwMode="auto">
          <a:xfrm>
            <a:off x="6298031" y="1557454"/>
            <a:ext cx="5694100" cy="2611438"/>
          </a:xfrm>
          <a:prstGeom prst="roundRect">
            <a:avLst>
              <a:gd name="adj" fmla="val 16667"/>
            </a:avLst>
          </a:prstGeom>
          <a:solidFill>
            <a:schemeClr val="accent3">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AutoShape 32">
            <a:extLst>
              <a:ext uri="{FF2B5EF4-FFF2-40B4-BE49-F238E27FC236}">
                <a16:creationId xmlns:a16="http://schemas.microsoft.com/office/drawing/2014/main" id="{D7404C45-732B-3F94-1CA3-E054C8911A56}"/>
              </a:ext>
            </a:extLst>
          </p:cNvPr>
          <p:cNvSpPr>
            <a:spLocks noChangeArrowheads="1"/>
          </p:cNvSpPr>
          <p:nvPr/>
        </p:nvSpPr>
        <p:spPr bwMode="auto">
          <a:xfrm>
            <a:off x="336849" y="1475595"/>
            <a:ext cx="5530365" cy="2643189"/>
          </a:xfrm>
          <a:prstGeom prst="roundRect">
            <a:avLst>
              <a:gd name="adj" fmla="val 16667"/>
            </a:avLst>
          </a:prstGeom>
          <a:solidFill>
            <a:schemeClr val="accent1">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 name="Rectangle 33">
            <a:extLst>
              <a:ext uri="{FF2B5EF4-FFF2-40B4-BE49-F238E27FC236}">
                <a16:creationId xmlns:a16="http://schemas.microsoft.com/office/drawing/2014/main" id="{A2C132EB-DB42-0F90-9E49-235556BE1771}"/>
              </a:ext>
            </a:extLst>
          </p:cNvPr>
          <p:cNvSpPr>
            <a:spLocks noChangeArrowheads="1"/>
          </p:cNvSpPr>
          <p:nvPr/>
        </p:nvSpPr>
        <p:spPr bwMode="auto">
          <a:xfrm>
            <a:off x="545177" y="1658833"/>
            <a:ext cx="52110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dirty="0" err="1">
                <a:solidFill>
                  <a:prstClr val="black"/>
                </a:solidFill>
                <a:latin typeface="Arial" panose="020B0604020202020204" pitchFamily="34" charset="0"/>
                <a:cs typeface="Arial" panose="020B0604020202020204" pitchFamily="34" charset="0"/>
              </a:rPr>
              <a:t>Tình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huống</a:t>
            </a:r>
            <a:r>
              <a:rPr lang="es-ES" altLang="en-US" dirty="0">
                <a:solidFill>
                  <a:prstClr val="black"/>
                </a:solidFill>
                <a:latin typeface="Arial" panose="020B0604020202020204" pitchFamily="34" charset="0"/>
                <a:cs typeface="Arial" panose="020B0604020202020204" pitchFamily="34" charset="0"/>
              </a:rPr>
              <a:t> 1: M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sắp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xếp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lại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làm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hôm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nay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sớm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có</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bữa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tiệc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như</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đã</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hứa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Nếu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số</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lượng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phải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nhiều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thì</a:t>
            </a:r>
            <a:r>
              <a:rPr lang="es-ES" altLang="en-US" dirty="0">
                <a:solidFill>
                  <a:prstClr val="black"/>
                </a:solidFill>
                <a:latin typeface="Arial" panose="020B0604020202020204" pitchFamily="34" charset="0"/>
                <a:cs typeface="Arial" panose="020B0604020202020204" pitchFamily="34" charset="0"/>
              </a:rPr>
              <a:t> M </a:t>
            </a:r>
            <a:r>
              <a:rPr lang="es-ES" altLang="en-US" dirty="0" err="1">
                <a:solidFill>
                  <a:prstClr val="black"/>
                </a:solidFill>
                <a:latin typeface="Arial" panose="020B0604020202020204" pitchFamily="34" charset="0"/>
                <a:cs typeface="Arial" panose="020B0604020202020204" pitchFamily="34" charset="0"/>
              </a:rPr>
              <a:t>cần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điện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xin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lỗi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nói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rõ</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lí</a:t>
            </a:r>
            <a:r>
              <a:rPr lang="es-ES" altLang="en-US" dirty="0">
                <a:solidFill>
                  <a:prstClr val="black"/>
                </a:solidFill>
                <a:latin typeface="Arial" panose="020B0604020202020204" pitchFamily="34" charset="0"/>
                <a:cs typeface="Arial" panose="020B0604020202020204" pitchFamily="34" charset="0"/>
              </a:rPr>
              <a:t> do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được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sẽ</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chức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mừng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vào</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nghỉ</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cuối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tuần</a:t>
            </a:r>
            <a:r>
              <a:rPr lang="es-ES" altLang="en-US" dirty="0">
                <a:solidFill>
                  <a:prstClr val="black"/>
                </a:solidFill>
                <a:latin typeface="Arial" panose="020B0604020202020204" pitchFamily="34" charset="0"/>
                <a:cs typeface="Arial" panose="020B0604020202020204" pitchFamily="34" charset="0"/>
              </a:rPr>
              <a:t>.</a:t>
            </a:r>
          </a:p>
        </p:txBody>
      </p:sp>
      <p:sp>
        <p:nvSpPr>
          <p:cNvPr id="11" name="Rectangle 34">
            <a:extLst>
              <a:ext uri="{FF2B5EF4-FFF2-40B4-BE49-F238E27FC236}">
                <a16:creationId xmlns:a16="http://schemas.microsoft.com/office/drawing/2014/main" id="{9605988B-8BA4-6139-A697-E1B811138D02}"/>
              </a:ext>
            </a:extLst>
          </p:cNvPr>
          <p:cNvSpPr>
            <a:spLocks noChangeArrowheads="1"/>
          </p:cNvSpPr>
          <p:nvPr/>
        </p:nvSpPr>
        <p:spPr bwMode="auto">
          <a:xfrm>
            <a:off x="6570312" y="1890919"/>
            <a:ext cx="52935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200" dirty="0" err="1">
                <a:solidFill>
                  <a:prstClr val="black"/>
                </a:solidFill>
                <a:latin typeface="Arial" panose="020B0604020202020204" pitchFamily="34" charset="0"/>
                <a:cs typeface="Arial" panose="020B0604020202020204" pitchFamily="34" charset="0"/>
              </a:rPr>
              <a:t>Tình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huống</a:t>
            </a:r>
            <a:r>
              <a:rPr lang="es-ES" altLang="en-US" sz="2200" dirty="0">
                <a:solidFill>
                  <a:prstClr val="black"/>
                </a:solidFill>
                <a:latin typeface="Arial" panose="020B0604020202020204" pitchFamily="34" charset="0"/>
                <a:cs typeface="Arial" panose="020B0604020202020204" pitchFamily="34" charset="0"/>
              </a:rPr>
              <a:t> 2: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trao</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chia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sẻ</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suy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của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hiểu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cạnh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đó</a:t>
            </a:r>
            <a:r>
              <a:rPr lang="es-ES" altLang="en-US" sz="2200" dirty="0">
                <a:solidFill>
                  <a:prstClr val="black"/>
                </a:solidFill>
                <a:latin typeface="Arial" panose="020B0604020202020204" pitchFamily="34" charset="0"/>
                <a:cs typeface="Arial" panose="020B0604020202020204" pitchFamily="34" charset="0"/>
              </a:rPr>
              <a:t>,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thường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xuyên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giúp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đỡ</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học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yếu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trong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lớp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cùng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tiến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bộ</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có</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vậy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một</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số</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sẽ</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thay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về</a:t>
            </a:r>
            <a:r>
              <a:rPr lang="es-ES" altLang="en-US" sz="2200" dirty="0">
                <a:solidFill>
                  <a:prstClr val="black"/>
                </a:solidFill>
                <a:latin typeface="Arial" panose="020B0604020202020204" pitchFamily="34" charset="0"/>
                <a:cs typeface="Arial" panose="020B0604020202020204" pitchFamily="34" charset="0"/>
              </a:rPr>
              <a:t> K. </a:t>
            </a:r>
          </a:p>
        </p:txBody>
      </p:sp>
      <p:pic>
        <p:nvPicPr>
          <p:cNvPr id="12" name="图片 66">
            <a:extLst>
              <a:ext uri="{FF2B5EF4-FFF2-40B4-BE49-F238E27FC236}">
                <a16:creationId xmlns:a16="http://schemas.microsoft.com/office/drawing/2014/main" id="{C97E424A-6E4F-D6BB-AFF4-ECF98959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1" y="-152598"/>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id="{FEB78789-0FA0-0B05-2E5B-DFB877B85AAA}"/>
              </a:ext>
            </a:extLst>
          </p:cNvPr>
          <p:cNvSpPr txBox="1">
            <a:spLocks noChangeArrowheads="1"/>
          </p:cNvSpPr>
          <p:nvPr/>
        </p:nvSpPr>
        <p:spPr bwMode="auto">
          <a:xfrm>
            <a:off x="700164" y="15548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a:t>
            </a:r>
            <a:r>
              <a:rPr lang="vi-VN" altLang="en-US" sz="2800" b="1" dirty="0">
                <a:solidFill>
                  <a:srgbClr val="0070C0"/>
                </a:solidFill>
                <a:latin typeface="Times New Roman" panose="02020603050405020304" pitchFamily="18" charset="0"/>
                <a:cs typeface="Times New Roman" panose="02020603050405020304" pitchFamily="18" charset="0"/>
              </a:rPr>
              <a:t>TỔ</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D98BAF5-C9ED-AF67-1492-1A8A7AF64893}"/>
              </a:ext>
            </a:extLst>
          </p:cNvPr>
          <p:cNvPicPr>
            <a:picLocks noChangeAspect="1"/>
          </p:cNvPicPr>
          <p:nvPr/>
        </p:nvPicPr>
        <p:blipFill>
          <a:blip r:embed="rId3"/>
          <a:stretch>
            <a:fillRect/>
          </a:stretch>
        </p:blipFill>
        <p:spPr>
          <a:xfrm>
            <a:off x="11214023" y="59136"/>
            <a:ext cx="968272" cy="916185"/>
          </a:xfrm>
          <a:prstGeom prst="rect">
            <a:avLst/>
          </a:prstGeom>
        </p:spPr>
      </p:pic>
      <p:sp>
        <p:nvSpPr>
          <p:cNvPr id="18" name="TextBox 7">
            <a:extLst>
              <a:ext uri="{FF2B5EF4-FFF2-40B4-BE49-F238E27FC236}">
                <a16:creationId xmlns:a16="http://schemas.microsoft.com/office/drawing/2014/main" id="{737B679F-64EC-DCC1-A43C-A0EEF33E2A66}"/>
              </a:ext>
            </a:extLst>
          </p:cNvPr>
          <p:cNvSpPr txBox="1">
            <a:spLocks noChangeArrowheads="1"/>
          </p:cNvSpPr>
          <p:nvPr/>
        </p:nvSpPr>
        <p:spPr bwMode="auto">
          <a:xfrm>
            <a:off x="5587827" y="226768"/>
            <a:ext cx="5051033"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vi-VN" altLang="en-US" sz="4000" b="1" dirty="0">
                <a:solidFill>
                  <a:srgbClr val="FF0000"/>
                </a:solidFill>
                <a:latin typeface="#9Slide05 Brannboll Ny" panose="02000000000000000000" pitchFamily="2" charset="0"/>
                <a:cs typeface="Times New Roman" panose="02020603050405020304" pitchFamily="18" charset="0"/>
              </a:rPr>
              <a:t>Kĩ thuật khăn trải bàn</a:t>
            </a:r>
            <a:endParaRPr lang="en-US" altLang="en-US" sz="4000" dirty="0">
              <a:solidFill>
                <a:srgbClr val="FF0000"/>
              </a:solidFill>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13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915066" y="13971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3552" y="986832"/>
            <a:ext cx="4345249" cy="5871167"/>
            <a:chOff x="178536" y="837052"/>
            <a:chExt cx="4944487" cy="3999638"/>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178536" y="837052"/>
              <a:ext cx="4944487" cy="3959692"/>
              <a:chOff x="7831845" y="1678293"/>
              <a:chExt cx="4731899" cy="3789446"/>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831845" y="1678293"/>
                <a:ext cx="4731899" cy="42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5"/>
          <a:stretch>
            <a:fillRect/>
          </a:stretch>
        </p:blipFill>
        <p:spPr>
          <a:xfrm>
            <a:off x="10976307" y="-24893"/>
            <a:ext cx="1187092" cy="1123233"/>
          </a:xfrm>
          <a:prstGeom prst="rect">
            <a:avLst/>
          </a:prstGeom>
        </p:spPr>
      </p:pic>
      <p:sp>
        <p:nvSpPr>
          <p:cNvPr id="9" name="TextBox 8">
            <a:extLst>
              <a:ext uri="{FF2B5EF4-FFF2-40B4-BE49-F238E27FC236}">
                <a16:creationId xmlns:a16="http://schemas.microsoft.com/office/drawing/2014/main" id="{7EF6AC24-3DD9-5A97-7182-C4F5501D0D9C}"/>
              </a:ext>
            </a:extLst>
          </p:cNvPr>
          <p:cNvSpPr txBox="1"/>
          <p:nvPr/>
        </p:nvSpPr>
        <p:spPr>
          <a:xfrm>
            <a:off x="4358801" y="1004062"/>
            <a:ext cx="7364874" cy="569386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2600" b="0" dirty="0">
                <a:solidFill>
                  <a:srgbClr val="000000"/>
                </a:solidFill>
                <a:effectLst/>
                <a:latin typeface="Open Sans" panose="020B0606030504020204" pitchFamily="34" charset="0"/>
              </a:rPr>
              <a:t>- </a:t>
            </a:r>
            <a:r>
              <a:rPr lang="vi-VN" sz="2600" b="0" dirty="0">
                <a:solidFill>
                  <a:srgbClr val="000000"/>
                </a:solidFill>
                <a:effectLst/>
                <a:latin typeface="#9Slide05 Brannboll Ny" panose="02000000000000000000" pitchFamily="2" charset="0"/>
              </a:rPr>
              <a:t>Tình huống a) Nếu là M, em sẽ không đi dự sinh nhật bạn mà sẽ ở nhà hoàn thành bài tập.</a:t>
            </a:r>
          </a:p>
          <a:p>
            <a:pPr algn="just"/>
            <a:r>
              <a:rPr lang="vi-VN" sz="2600" b="0" dirty="0">
                <a:solidFill>
                  <a:srgbClr val="000000"/>
                </a:solidFill>
                <a:effectLst/>
                <a:latin typeface="#9Slide05 Brannboll Ny" panose="02000000000000000000" pitchFamily="2" charset="0"/>
              </a:rPr>
              <a:t>- Tình huống b) Nếu là K em sẽ giải thích với các bạn rằng: chúng ta cần phải tự giác trong học tập và học tập một cách tích cực bằng nhiều cách khác nhau. Trong đó, chia sẻ suy nghĩ và kinh nghiệm của bản thân cũng là một trong những cách giúp chúng ta học tập thêm được nhiều điều.</a:t>
            </a:r>
          </a:p>
          <a:p>
            <a:pPr algn="just"/>
            <a:r>
              <a:rPr lang="vi-VN" sz="2600" b="0" dirty="0">
                <a:solidFill>
                  <a:srgbClr val="000000"/>
                </a:solidFill>
                <a:effectLst/>
                <a:latin typeface="#9Slide05 Brannboll Ny" panose="02000000000000000000" pitchFamily="2" charset="0"/>
              </a:rPr>
              <a:t>- Tình huống c) Nếu là bạn cùng lớp với C, em sẽ khuyên và động viên bạn tích cực giơ tay phát biểu suy nghĩ, ý kiến của mình, khi ấy mình sẽ hiểu bài hơn.</a:t>
            </a:r>
          </a:p>
          <a:p>
            <a:pPr algn="just"/>
            <a:r>
              <a:rPr lang="vi-VN" sz="2600" b="0" dirty="0">
                <a:solidFill>
                  <a:srgbClr val="000000"/>
                </a:solidFill>
                <a:effectLst/>
                <a:latin typeface="#9Slide05 Brannboll Ny" panose="02000000000000000000" pitchFamily="2" charset="0"/>
              </a:rPr>
              <a:t>- Tình huống d) Nếu là bạn cùng lớp với S, em sẽ thường xuyên trao đổi bài tập với S và động viên bạn phát biểu ý kiến xây dựng bài.</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2430A65E-2788-995F-7B16-306774FC516C}"/>
              </a:ext>
            </a:extLst>
          </p:cNvPr>
          <p:cNvPicPr>
            <a:picLocks noChangeAspect="1"/>
          </p:cNvPicPr>
          <p:nvPr/>
        </p:nvPicPr>
        <p:blipFill>
          <a:blip r:embed="rId12"/>
          <a:stretch>
            <a:fillRect/>
          </a:stretch>
        </p:blipFill>
        <p:spPr>
          <a:xfrm>
            <a:off x="10626737" y="0"/>
            <a:ext cx="1542422" cy="1542422"/>
          </a:xfrm>
          <a:prstGeom prst="rect">
            <a:avLst/>
          </a:prstGeom>
        </p:spPr>
      </p:pic>
    </p:spTree>
    <p:extLst>
      <p:ext uri="{BB962C8B-B14F-4D97-AF65-F5344CB8AC3E}">
        <p14:creationId xmlns:p14="http://schemas.microsoft.com/office/powerpoint/2010/main" val="39737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6E74ACB-9052-DD6E-4BDE-BC299F01E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D6A1EC07-42C2-15B0-DA95-D06D46C51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737" y="1133892"/>
            <a:ext cx="1694696" cy="2161906"/>
          </a:xfrm>
          <a:prstGeom prst="rect">
            <a:avLst/>
          </a:prstGeom>
        </p:spPr>
      </p:pic>
      <p:grpSp>
        <p:nvGrpSpPr>
          <p:cNvPr id="6" name="组合 452">
            <a:extLst>
              <a:ext uri="{FF2B5EF4-FFF2-40B4-BE49-F238E27FC236}">
                <a16:creationId xmlns:a16="http://schemas.microsoft.com/office/drawing/2014/main" id="{1249349C-DA44-E4BD-1621-23BE31EF6CB6}"/>
              </a:ext>
            </a:extLst>
          </p:cNvPr>
          <p:cNvGrpSpPr/>
          <p:nvPr/>
        </p:nvGrpSpPr>
        <p:grpSpPr>
          <a:xfrm>
            <a:off x="5185620" y="4951247"/>
            <a:ext cx="1730825" cy="1819799"/>
            <a:chOff x="4427538" y="954088"/>
            <a:chExt cx="3333750" cy="3729038"/>
          </a:xfrm>
        </p:grpSpPr>
        <p:sp>
          <p:nvSpPr>
            <p:cNvPr id="7" name="Freeform 5">
              <a:extLst>
                <a:ext uri="{FF2B5EF4-FFF2-40B4-BE49-F238E27FC236}">
                  <a16:creationId xmlns:a16="http://schemas.microsoft.com/office/drawing/2014/main" id="{B009CCFA-5541-5B53-6C17-7B81483B4899}"/>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8" name="Freeform 6">
              <a:extLst>
                <a:ext uri="{FF2B5EF4-FFF2-40B4-BE49-F238E27FC236}">
                  <a16:creationId xmlns:a16="http://schemas.microsoft.com/office/drawing/2014/main" id="{AF09DD05-BD72-9ECC-6AE4-637E870778A8}"/>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9" name="Freeform 7">
              <a:extLst>
                <a:ext uri="{FF2B5EF4-FFF2-40B4-BE49-F238E27FC236}">
                  <a16:creationId xmlns:a16="http://schemas.microsoft.com/office/drawing/2014/main" id="{136F6F2F-F75E-8402-55B5-6F99508BC128}"/>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0" name="Freeform 8">
              <a:extLst>
                <a:ext uri="{FF2B5EF4-FFF2-40B4-BE49-F238E27FC236}">
                  <a16:creationId xmlns:a16="http://schemas.microsoft.com/office/drawing/2014/main" id="{05FE0785-BED4-DA38-5460-1E725B90BD34}"/>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1" name="Freeform 9">
              <a:extLst>
                <a:ext uri="{FF2B5EF4-FFF2-40B4-BE49-F238E27FC236}">
                  <a16:creationId xmlns:a16="http://schemas.microsoft.com/office/drawing/2014/main" id="{9BB7215D-ECA3-703A-DE08-F9F404C5C4F6}"/>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2" name="Freeform 10">
              <a:extLst>
                <a:ext uri="{FF2B5EF4-FFF2-40B4-BE49-F238E27FC236}">
                  <a16:creationId xmlns:a16="http://schemas.microsoft.com/office/drawing/2014/main" id="{195305EA-A8C4-CD84-4203-894D8D103B3D}"/>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3" name="Freeform 11">
              <a:extLst>
                <a:ext uri="{FF2B5EF4-FFF2-40B4-BE49-F238E27FC236}">
                  <a16:creationId xmlns:a16="http://schemas.microsoft.com/office/drawing/2014/main" id="{21C00C65-F79F-0DBA-DE88-9B3ABAE0D216}"/>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4" name="Freeform 12">
              <a:extLst>
                <a:ext uri="{FF2B5EF4-FFF2-40B4-BE49-F238E27FC236}">
                  <a16:creationId xmlns:a16="http://schemas.microsoft.com/office/drawing/2014/main" id="{8342B0EF-296F-0A2A-6674-D3FFCDF3536D}"/>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5" name="Freeform 13">
              <a:extLst>
                <a:ext uri="{FF2B5EF4-FFF2-40B4-BE49-F238E27FC236}">
                  <a16:creationId xmlns:a16="http://schemas.microsoft.com/office/drawing/2014/main" id="{785FBC53-364A-C7E9-E7E3-353D82206825}"/>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6" name="Freeform 14">
              <a:extLst>
                <a:ext uri="{FF2B5EF4-FFF2-40B4-BE49-F238E27FC236}">
                  <a16:creationId xmlns:a16="http://schemas.microsoft.com/office/drawing/2014/main" id="{7AF79A8C-C158-2402-F6E3-5F01469E006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7" name="Freeform 15">
              <a:extLst>
                <a:ext uri="{FF2B5EF4-FFF2-40B4-BE49-F238E27FC236}">
                  <a16:creationId xmlns:a16="http://schemas.microsoft.com/office/drawing/2014/main" id="{24FD0D52-5ED5-6DFB-F78B-C8BDA70DB869}"/>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8" name="Freeform 16">
              <a:extLst>
                <a:ext uri="{FF2B5EF4-FFF2-40B4-BE49-F238E27FC236}">
                  <a16:creationId xmlns:a16="http://schemas.microsoft.com/office/drawing/2014/main" id="{C50F04CA-9934-762B-5CBB-BFF70BBC33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 name="Freeform 17">
              <a:extLst>
                <a:ext uri="{FF2B5EF4-FFF2-40B4-BE49-F238E27FC236}">
                  <a16:creationId xmlns:a16="http://schemas.microsoft.com/office/drawing/2014/main" id="{C2F420B4-F134-7A3B-157C-DBF96CA26BDB}"/>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 name="Freeform 18">
              <a:extLst>
                <a:ext uri="{FF2B5EF4-FFF2-40B4-BE49-F238E27FC236}">
                  <a16:creationId xmlns:a16="http://schemas.microsoft.com/office/drawing/2014/main" id="{F7E27941-1435-9451-9395-A7006AD9A4DE}"/>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 name="Freeform 19">
              <a:extLst>
                <a:ext uri="{FF2B5EF4-FFF2-40B4-BE49-F238E27FC236}">
                  <a16:creationId xmlns:a16="http://schemas.microsoft.com/office/drawing/2014/main" id="{6CDD90C7-63E5-8776-11DF-A68DA925D33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 name="Freeform 20">
              <a:extLst>
                <a:ext uri="{FF2B5EF4-FFF2-40B4-BE49-F238E27FC236}">
                  <a16:creationId xmlns:a16="http://schemas.microsoft.com/office/drawing/2014/main" id="{35BE145C-D533-209E-4015-6EBD322AE71E}"/>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 name="Freeform 21">
              <a:extLst>
                <a:ext uri="{FF2B5EF4-FFF2-40B4-BE49-F238E27FC236}">
                  <a16:creationId xmlns:a16="http://schemas.microsoft.com/office/drawing/2014/main" id="{175D5049-3B46-BA0E-5AEB-500867E9CFFC}"/>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4" name="Freeform 22">
              <a:extLst>
                <a:ext uri="{FF2B5EF4-FFF2-40B4-BE49-F238E27FC236}">
                  <a16:creationId xmlns:a16="http://schemas.microsoft.com/office/drawing/2014/main" id="{0C82F4CD-24C6-E6CA-AD1F-CD40BB0B7D35}"/>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5" name="Freeform 23">
              <a:extLst>
                <a:ext uri="{FF2B5EF4-FFF2-40B4-BE49-F238E27FC236}">
                  <a16:creationId xmlns:a16="http://schemas.microsoft.com/office/drawing/2014/main" id="{30809733-7F29-10AE-732C-F27CB09581A8}"/>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6" name="Freeform 24">
              <a:extLst>
                <a:ext uri="{FF2B5EF4-FFF2-40B4-BE49-F238E27FC236}">
                  <a16:creationId xmlns:a16="http://schemas.microsoft.com/office/drawing/2014/main" id="{7845533A-5717-D77C-79BF-2D8D21C6FF36}"/>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7" name="Freeform 25">
              <a:extLst>
                <a:ext uri="{FF2B5EF4-FFF2-40B4-BE49-F238E27FC236}">
                  <a16:creationId xmlns:a16="http://schemas.microsoft.com/office/drawing/2014/main" id="{2EF5C0CB-E454-8B8E-3535-3216544237ED}"/>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8" name="Freeform 26">
              <a:extLst>
                <a:ext uri="{FF2B5EF4-FFF2-40B4-BE49-F238E27FC236}">
                  <a16:creationId xmlns:a16="http://schemas.microsoft.com/office/drawing/2014/main" id="{0B4C9A30-AD9C-A08A-D3AA-E301718A592D}"/>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9" name="Freeform 27">
              <a:extLst>
                <a:ext uri="{FF2B5EF4-FFF2-40B4-BE49-F238E27FC236}">
                  <a16:creationId xmlns:a16="http://schemas.microsoft.com/office/drawing/2014/main" id="{9DC83B79-0641-159E-E9A7-237DC05F4AB6}"/>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0" name="Freeform 28">
              <a:extLst>
                <a:ext uri="{FF2B5EF4-FFF2-40B4-BE49-F238E27FC236}">
                  <a16:creationId xmlns:a16="http://schemas.microsoft.com/office/drawing/2014/main" id="{A018D661-E97F-FFAB-0225-38DE27E48A66}"/>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1" name="Freeform 29">
              <a:extLst>
                <a:ext uri="{FF2B5EF4-FFF2-40B4-BE49-F238E27FC236}">
                  <a16:creationId xmlns:a16="http://schemas.microsoft.com/office/drawing/2014/main" id="{C98423E2-5AE5-0673-F134-0701288C0DF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2" name="Freeform 30">
              <a:extLst>
                <a:ext uri="{FF2B5EF4-FFF2-40B4-BE49-F238E27FC236}">
                  <a16:creationId xmlns:a16="http://schemas.microsoft.com/office/drawing/2014/main" id="{42D7CB48-899D-56EA-A2B9-D9DDD98B30A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3" name="Freeform 31">
              <a:extLst>
                <a:ext uri="{FF2B5EF4-FFF2-40B4-BE49-F238E27FC236}">
                  <a16:creationId xmlns:a16="http://schemas.microsoft.com/office/drawing/2014/main" id="{E7B9BA34-1FAD-902C-5795-52D12B5A3812}"/>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4" name="Freeform 32">
              <a:extLst>
                <a:ext uri="{FF2B5EF4-FFF2-40B4-BE49-F238E27FC236}">
                  <a16:creationId xmlns:a16="http://schemas.microsoft.com/office/drawing/2014/main" id="{E34F8296-D80C-8585-64AB-C9B33CF41ADE}"/>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5" name="Freeform 33">
              <a:extLst>
                <a:ext uri="{FF2B5EF4-FFF2-40B4-BE49-F238E27FC236}">
                  <a16:creationId xmlns:a16="http://schemas.microsoft.com/office/drawing/2014/main" id="{04592A32-EB75-3372-53CC-66A1BD2F1950}"/>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6" name="Freeform 34">
              <a:extLst>
                <a:ext uri="{FF2B5EF4-FFF2-40B4-BE49-F238E27FC236}">
                  <a16:creationId xmlns:a16="http://schemas.microsoft.com/office/drawing/2014/main" id="{64E743C4-76EE-D581-8EE3-D49B38864BB9}"/>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7" name="Freeform 35">
              <a:extLst>
                <a:ext uri="{FF2B5EF4-FFF2-40B4-BE49-F238E27FC236}">
                  <a16:creationId xmlns:a16="http://schemas.microsoft.com/office/drawing/2014/main" id="{3F4C9A59-405A-B226-C5DB-A51C4AD7ADF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8" name="Freeform 36">
              <a:extLst>
                <a:ext uri="{FF2B5EF4-FFF2-40B4-BE49-F238E27FC236}">
                  <a16:creationId xmlns:a16="http://schemas.microsoft.com/office/drawing/2014/main" id="{63199D39-AFB9-BE67-9D2B-FAE92A66075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9" name="Freeform 37">
              <a:extLst>
                <a:ext uri="{FF2B5EF4-FFF2-40B4-BE49-F238E27FC236}">
                  <a16:creationId xmlns:a16="http://schemas.microsoft.com/office/drawing/2014/main" id="{8D370028-3544-4413-C703-65A83954E42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0" name="Freeform 38">
              <a:extLst>
                <a:ext uri="{FF2B5EF4-FFF2-40B4-BE49-F238E27FC236}">
                  <a16:creationId xmlns:a16="http://schemas.microsoft.com/office/drawing/2014/main" id="{7BAD0FA8-85C7-27AF-BCD5-FCB12DF044E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1" name="Freeform 39">
              <a:extLst>
                <a:ext uri="{FF2B5EF4-FFF2-40B4-BE49-F238E27FC236}">
                  <a16:creationId xmlns:a16="http://schemas.microsoft.com/office/drawing/2014/main" id="{FD9DCCE7-C209-6565-5DFC-933D0236670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2" name="Freeform 40">
              <a:extLst>
                <a:ext uri="{FF2B5EF4-FFF2-40B4-BE49-F238E27FC236}">
                  <a16:creationId xmlns:a16="http://schemas.microsoft.com/office/drawing/2014/main" id="{6C3DB8BA-E9C0-70EF-2DC4-3CFA9E7082D7}"/>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3" name="Freeform 41">
              <a:extLst>
                <a:ext uri="{FF2B5EF4-FFF2-40B4-BE49-F238E27FC236}">
                  <a16:creationId xmlns:a16="http://schemas.microsoft.com/office/drawing/2014/main" id="{466AE1C4-1412-D6FB-FC7A-F78CBC6393C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4" name="Freeform 42">
              <a:extLst>
                <a:ext uri="{FF2B5EF4-FFF2-40B4-BE49-F238E27FC236}">
                  <a16:creationId xmlns:a16="http://schemas.microsoft.com/office/drawing/2014/main" id="{F284763B-B85B-72D2-451D-FC7D784A01AF}"/>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5" name="Freeform 43">
              <a:extLst>
                <a:ext uri="{FF2B5EF4-FFF2-40B4-BE49-F238E27FC236}">
                  <a16:creationId xmlns:a16="http://schemas.microsoft.com/office/drawing/2014/main" id="{E87FB797-9A85-FAFC-6AD0-E4503262D0B5}"/>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6" name="Freeform 44">
              <a:extLst>
                <a:ext uri="{FF2B5EF4-FFF2-40B4-BE49-F238E27FC236}">
                  <a16:creationId xmlns:a16="http://schemas.microsoft.com/office/drawing/2014/main" id="{D69B3D78-6E68-7F29-CCCB-F45E15C1B1A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7" name="Freeform 45">
              <a:extLst>
                <a:ext uri="{FF2B5EF4-FFF2-40B4-BE49-F238E27FC236}">
                  <a16:creationId xmlns:a16="http://schemas.microsoft.com/office/drawing/2014/main" id="{7A100266-7B70-4DDA-750B-CE05B62CAA9F}"/>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8" name="Freeform 46">
              <a:extLst>
                <a:ext uri="{FF2B5EF4-FFF2-40B4-BE49-F238E27FC236}">
                  <a16:creationId xmlns:a16="http://schemas.microsoft.com/office/drawing/2014/main" id="{0549B690-BDD3-761A-52FC-5DFC5928BE05}"/>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49" name="TextBox 48">
            <a:extLst>
              <a:ext uri="{FF2B5EF4-FFF2-40B4-BE49-F238E27FC236}">
                <a16:creationId xmlns:a16="http://schemas.microsoft.com/office/drawing/2014/main" id="{493087C1-69E0-85FB-3444-38567B6820C2}"/>
              </a:ext>
            </a:extLst>
          </p:cNvPr>
          <p:cNvSpPr txBox="1"/>
          <p:nvPr/>
        </p:nvSpPr>
        <p:spPr>
          <a:xfrm>
            <a:off x="2822803" y="-147580"/>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pic>
        <p:nvPicPr>
          <p:cNvPr id="50" name="Picture 49" descr="IMG_1582517675295_1582518075254">
            <a:extLst>
              <a:ext uri="{FF2B5EF4-FFF2-40B4-BE49-F238E27FC236}">
                <a16:creationId xmlns:a16="http://schemas.microsoft.com/office/drawing/2014/main" id="{9D028289-D47F-11B2-78DB-5620A76472D4}"/>
              </a:ext>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10736190" y="59337"/>
            <a:ext cx="1352239" cy="1231706"/>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51" name="PA_图片 4">
            <a:extLst>
              <a:ext uri="{FF2B5EF4-FFF2-40B4-BE49-F238E27FC236}">
                <a16:creationId xmlns:a16="http://schemas.microsoft.com/office/drawing/2014/main" id="{98BC0B34-07E7-1952-F97A-0A54BEF3F39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457365" y="545530"/>
            <a:ext cx="5746172" cy="5598666"/>
          </a:xfrm>
          <a:prstGeom prst="rect">
            <a:avLst/>
          </a:prstGeom>
        </p:spPr>
      </p:pic>
      <p:pic>
        <p:nvPicPr>
          <p:cNvPr id="52" name="PA_图片 4">
            <a:extLst>
              <a:ext uri="{FF2B5EF4-FFF2-40B4-BE49-F238E27FC236}">
                <a16:creationId xmlns:a16="http://schemas.microsoft.com/office/drawing/2014/main" id="{195880A6-75B6-AB9E-EAA8-4547B74818D6}"/>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33375" y="2409428"/>
            <a:ext cx="5257800" cy="4166809"/>
          </a:xfrm>
          <a:prstGeom prst="rect">
            <a:avLst/>
          </a:prstGeom>
        </p:spPr>
      </p:pic>
      <p:sp>
        <p:nvSpPr>
          <p:cNvPr id="53" name="TextBox 52">
            <a:extLst>
              <a:ext uri="{FF2B5EF4-FFF2-40B4-BE49-F238E27FC236}">
                <a16:creationId xmlns:a16="http://schemas.microsoft.com/office/drawing/2014/main" id="{CA58F253-EBED-C825-5D0E-57A45136C15E}"/>
              </a:ext>
            </a:extLst>
          </p:cNvPr>
          <p:cNvSpPr txBox="1"/>
          <p:nvPr/>
        </p:nvSpPr>
        <p:spPr>
          <a:xfrm>
            <a:off x="736889" y="3228928"/>
            <a:ext cx="4450772" cy="3034036"/>
          </a:xfrm>
          <a:prstGeom prst="rect">
            <a:avLst/>
          </a:prstGeom>
          <a:noFill/>
        </p:spPr>
        <p:txBody>
          <a:bodyPr wrap="square">
            <a:spAutoFit/>
          </a:bodyPr>
          <a:lstStyle/>
          <a:p>
            <a:pPr algn="just">
              <a:lnSpc>
                <a:spcPct val="115000"/>
              </a:lnSpc>
              <a:tabLst>
                <a:tab pos="644525" algn="l"/>
              </a:tabLst>
            </a:pPr>
            <a:r>
              <a:rPr lang="en-US" sz="2800" dirty="0">
                <a:solidFill>
                  <a:prstClr val="black"/>
                </a:solidFill>
                <a:latin typeface="Arial" panose="020B0604020202020204" pitchFamily="34" charset="0"/>
                <a:ea typeface="Arial" panose="020B0604020202020204" pitchFamily="34" charset="0"/>
              </a:rPr>
              <a:t> </a:t>
            </a:r>
          </a:p>
          <a:p>
            <a:pPr algn="just">
              <a:lnSpc>
                <a:spcPct val="115000"/>
              </a:lnSpc>
              <a:tabLst>
                <a:tab pos="644525" algn="l"/>
              </a:tabLst>
            </a:pPr>
            <a:r>
              <a:rPr lang="vi-VN" sz="2800" dirty="0">
                <a:latin typeface="+mj-lt"/>
              </a:rPr>
              <a:t>Em hãy viết về một tấm gương học tập tự giác, tích cực mà em biết. Em học tập được điều gì từ tấm gương đó.</a:t>
            </a:r>
            <a:endParaRPr lang="en-US" sz="2800" dirty="0">
              <a:solidFill>
                <a:prstClr val="black"/>
              </a:solidFill>
              <a:latin typeface="+mj-lt"/>
              <a:ea typeface="Arial" panose="020B0604020202020204" pitchFamily="34" charset="0"/>
            </a:endParaRPr>
          </a:p>
        </p:txBody>
      </p:sp>
      <p:sp>
        <p:nvSpPr>
          <p:cNvPr id="54" name="TextBox 53">
            <a:extLst>
              <a:ext uri="{FF2B5EF4-FFF2-40B4-BE49-F238E27FC236}">
                <a16:creationId xmlns:a16="http://schemas.microsoft.com/office/drawing/2014/main" id="{8004B291-9D47-2BAB-8AC7-B441579E7FB3}"/>
              </a:ext>
            </a:extLst>
          </p:cNvPr>
          <p:cNvSpPr txBox="1"/>
          <p:nvPr/>
        </p:nvSpPr>
        <p:spPr>
          <a:xfrm>
            <a:off x="6881005" y="2033387"/>
            <a:ext cx="4800158" cy="2189125"/>
          </a:xfrm>
          <a:prstGeom prst="rect">
            <a:avLst/>
          </a:prstGeom>
          <a:noFill/>
        </p:spPr>
        <p:txBody>
          <a:bodyPr wrap="square">
            <a:spAutoFit/>
          </a:bodyPr>
          <a:lstStyle/>
          <a:p>
            <a:pPr algn="just">
              <a:lnSpc>
                <a:spcPct val="115000"/>
              </a:lnSpc>
              <a:tabLst>
                <a:tab pos="644525" algn="l"/>
              </a:tabLst>
            </a:pPr>
            <a:r>
              <a:rPr lang="vi-VN" sz="2400" dirty="0">
                <a:solidFill>
                  <a:prstClr val="black"/>
                </a:solidFill>
                <a:latin typeface="+mj-lt"/>
              </a:rPr>
              <a:t> </a:t>
            </a:r>
            <a:r>
              <a:rPr lang="vi-VN" sz="2400" dirty="0">
                <a:latin typeface="+mj-lt"/>
              </a:rPr>
              <a:t>Em hãy xác định một biểu hiện chưa tự giác, tích cực học tập của bản thân. Lập kế hoạch khắc phục điểm chưa tự giác, tích cực đó theo gợi ý dưới đây:</a:t>
            </a:r>
            <a:endParaRPr lang="en-US" sz="2400" dirty="0">
              <a:solidFill>
                <a:prstClr val="black"/>
              </a:solidFill>
              <a:latin typeface="+mj-lt"/>
              <a:ea typeface="Arial" panose="020B0604020202020204" pitchFamily="34" charset="0"/>
            </a:endParaRPr>
          </a:p>
        </p:txBody>
      </p:sp>
      <p:pic>
        <p:nvPicPr>
          <p:cNvPr id="55" name="图片 3">
            <a:extLst>
              <a:ext uri="{FF2B5EF4-FFF2-40B4-BE49-F238E27FC236}">
                <a16:creationId xmlns:a16="http://schemas.microsoft.com/office/drawing/2014/main" id="{7DBC5C06-5351-B300-3A47-8BDF104F47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07" y="2365219"/>
            <a:ext cx="1306619" cy="1231706"/>
          </a:xfrm>
          <a:prstGeom prst="rect">
            <a:avLst/>
          </a:prstGeom>
        </p:spPr>
      </p:pic>
      <p:pic>
        <p:nvPicPr>
          <p:cNvPr id="56" name="图片 4">
            <a:extLst>
              <a:ext uri="{FF2B5EF4-FFF2-40B4-BE49-F238E27FC236}">
                <a16:creationId xmlns:a16="http://schemas.microsoft.com/office/drawing/2014/main" id="{A1B96D88-30A3-D524-653C-71572A9027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5999" y="383295"/>
            <a:ext cx="1306619" cy="1231706"/>
          </a:xfrm>
          <a:prstGeom prst="rect">
            <a:avLst/>
          </a:prstGeom>
        </p:spPr>
      </p:pic>
      <p:pic>
        <p:nvPicPr>
          <p:cNvPr id="3074" name="Picture 2" descr="Em hãy xác định một biểu hiện chưa tự giác, tích cực học tập của bản thân">
            <a:extLst>
              <a:ext uri="{FF2B5EF4-FFF2-40B4-BE49-F238E27FC236}">
                <a16:creationId xmlns:a16="http://schemas.microsoft.com/office/drawing/2014/main" id="{4D362326-18A6-FACA-0DAB-A458B16B87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9247" y="4201215"/>
            <a:ext cx="4987034"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750"/>
                                        <p:tgtEl>
                                          <p:spTgt spid="6"/>
                                        </p:tgtEl>
                                      </p:cBhvr>
                                    </p:animEffect>
                                  </p:childTnLst>
                                </p:cTn>
                              </p:par>
                            </p:childTnLst>
                          </p:cTn>
                        </p:par>
                        <p:par>
                          <p:cTn id="14" fill="hold">
                            <p:stCondLst>
                              <p:cond delay="1750"/>
                            </p:stCondLst>
                            <p:childTnLst>
                              <p:par>
                                <p:cTn id="15" presetID="22" presetClass="entr" presetSubtype="2"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80">
                                          <p:stCondLst>
                                            <p:cond delay="0"/>
                                          </p:stCondLst>
                                        </p:cTn>
                                        <p:tgtEl>
                                          <p:spTgt spid="53"/>
                                        </p:tgtEl>
                                      </p:cBhvr>
                                    </p:animEffect>
                                    <p:anim calcmode="lin" valueType="num">
                                      <p:cBhvr>
                                        <p:cTn id="2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2" dur="26">
                                          <p:stCondLst>
                                            <p:cond delay="650"/>
                                          </p:stCondLst>
                                        </p:cTn>
                                        <p:tgtEl>
                                          <p:spTgt spid="53"/>
                                        </p:tgtEl>
                                      </p:cBhvr>
                                      <p:to x="100000" y="60000"/>
                                    </p:animScale>
                                    <p:animScale>
                                      <p:cBhvr>
                                        <p:cTn id="33" dur="166" decel="50000">
                                          <p:stCondLst>
                                            <p:cond delay="676"/>
                                          </p:stCondLst>
                                        </p:cTn>
                                        <p:tgtEl>
                                          <p:spTgt spid="53"/>
                                        </p:tgtEl>
                                      </p:cBhvr>
                                      <p:to x="100000" y="100000"/>
                                    </p:animScale>
                                    <p:animScale>
                                      <p:cBhvr>
                                        <p:cTn id="34" dur="26">
                                          <p:stCondLst>
                                            <p:cond delay="1312"/>
                                          </p:stCondLst>
                                        </p:cTn>
                                        <p:tgtEl>
                                          <p:spTgt spid="53"/>
                                        </p:tgtEl>
                                      </p:cBhvr>
                                      <p:to x="100000" y="80000"/>
                                    </p:animScale>
                                    <p:animScale>
                                      <p:cBhvr>
                                        <p:cTn id="35" dur="166" decel="50000">
                                          <p:stCondLst>
                                            <p:cond delay="1338"/>
                                          </p:stCondLst>
                                        </p:cTn>
                                        <p:tgtEl>
                                          <p:spTgt spid="53"/>
                                        </p:tgtEl>
                                      </p:cBhvr>
                                      <p:to x="100000" y="100000"/>
                                    </p:animScale>
                                    <p:animScale>
                                      <p:cBhvr>
                                        <p:cTn id="36" dur="26">
                                          <p:stCondLst>
                                            <p:cond delay="1642"/>
                                          </p:stCondLst>
                                        </p:cTn>
                                        <p:tgtEl>
                                          <p:spTgt spid="53"/>
                                        </p:tgtEl>
                                      </p:cBhvr>
                                      <p:to x="100000" y="90000"/>
                                    </p:animScale>
                                    <p:animScale>
                                      <p:cBhvr>
                                        <p:cTn id="37" dur="166" decel="50000">
                                          <p:stCondLst>
                                            <p:cond delay="1668"/>
                                          </p:stCondLst>
                                        </p:cTn>
                                        <p:tgtEl>
                                          <p:spTgt spid="53"/>
                                        </p:tgtEl>
                                      </p:cBhvr>
                                      <p:to x="100000" y="100000"/>
                                    </p:animScale>
                                    <p:animScale>
                                      <p:cBhvr>
                                        <p:cTn id="38" dur="26">
                                          <p:stCondLst>
                                            <p:cond delay="1808"/>
                                          </p:stCondLst>
                                        </p:cTn>
                                        <p:tgtEl>
                                          <p:spTgt spid="53"/>
                                        </p:tgtEl>
                                      </p:cBhvr>
                                      <p:to x="100000" y="95000"/>
                                    </p:animScale>
                                    <p:animScale>
                                      <p:cBhvr>
                                        <p:cTn id="39" dur="166" decel="50000">
                                          <p:stCondLst>
                                            <p:cond delay="1834"/>
                                          </p:stCondLst>
                                        </p:cTn>
                                        <p:tgtEl>
                                          <p:spTgt spid="53"/>
                                        </p:tgtEl>
                                      </p:cBhvr>
                                      <p:to x="100000" y="100000"/>
                                    </p:animScale>
                                  </p:childTnLst>
                                </p:cTn>
                              </p:par>
                            </p:childTnLst>
                          </p:cTn>
                        </p:par>
                        <p:par>
                          <p:cTn id="40" fill="hold">
                            <p:stCondLst>
                              <p:cond delay="2000"/>
                            </p:stCondLst>
                            <p:childTnLst>
                              <p:par>
                                <p:cTn id="41" presetID="26"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80">
                                          <p:stCondLst>
                                            <p:cond delay="0"/>
                                          </p:stCondLst>
                                        </p:cTn>
                                        <p:tgtEl>
                                          <p:spTgt spid="54"/>
                                        </p:tgtEl>
                                      </p:cBhvr>
                                    </p:animEffect>
                                    <p:anim calcmode="lin" valueType="num">
                                      <p:cBhvr>
                                        <p:cTn id="4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49" dur="26">
                                          <p:stCondLst>
                                            <p:cond delay="650"/>
                                          </p:stCondLst>
                                        </p:cTn>
                                        <p:tgtEl>
                                          <p:spTgt spid="54"/>
                                        </p:tgtEl>
                                      </p:cBhvr>
                                      <p:to x="100000" y="60000"/>
                                    </p:animScale>
                                    <p:animScale>
                                      <p:cBhvr>
                                        <p:cTn id="50" dur="166" decel="50000">
                                          <p:stCondLst>
                                            <p:cond delay="676"/>
                                          </p:stCondLst>
                                        </p:cTn>
                                        <p:tgtEl>
                                          <p:spTgt spid="54"/>
                                        </p:tgtEl>
                                      </p:cBhvr>
                                      <p:to x="100000" y="100000"/>
                                    </p:animScale>
                                    <p:animScale>
                                      <p:cBhvr>
                                        <p:cTn id="51" dur="26">
                                          <p:stCondLst>
                                            <p:cond delay="1312"/>
                                          </p:stCondLst>
                                        </p:cTn>
                                        <p:tgtEl>
                                          <p:spTgt spid="54"/>
                                        </p:tgtEl>
                                      </p:cBhvr>
                                      <p:to x="100000" y="80000"/>
                                    </p:animScale>
                                    <p:animScale>
                                      <p:cBhvr>
                                        <p:cTn id="52" dur="166" decel="50000">
                                          <p:stCondLst>
                                            <p:cond delay="1338"/>
                                          </p:stCondLst>
                                        </p:cTn>
                                        <p:tgtEl>
                                          <p:spTgt spid="54"/>
                                        </p:tgtEl>
                                      </p:cBhvr>
                                      <p:to x="100000" y="100000"/>
                                    </p:animScale>
                                    <p:animScale>
                                      <p:cBhvr>
                                        <p:cTn id="53" dur="26">
                                          <p:stCondLst>
                                            <p:cond delay="1642"/>
                                          </p:stCondLst>
                                        </p:cTn>
                                        <p:tgtEl>
                                          <p:spTgt spid="54"/>
                                        </p:tgtEl>
                                      </p:cBhvr>
                                      <p:to x="100000" y="90000"/>
                                    </p:animScale>
                                    <p:animScale>
                                      <p:cBhvr>
                                        <p:cTn id="54" dur="166" decel="50000">
                                          <p:stCondLst>
                                            <p:cond delay="1668"/>
                                          </p:stCondLst>
                                        </p:cTn>
                                        <p:tgtEl>
                                          <p:spTgt spid="54"/>
                                        </p:tgtEl>
                                      </p:cBhvr>
                                      <p:to x="100000" y="100000"/>
                                    </p:animScale>
                                    <p:animScale>
                                      <p:cBhvr>
                                        <p:cTn id="55" dur="26">
                                          <p:stCondLst>
                                            <p:cond delay="1808"/>
                                          </p:stCondLst>
                                        </p:cTn>
                                        <p:tgtEl>
                                          <p:spTgt spid="54"/>
                                        </p:tgtEl>
                                      </p:cBhvr>
                                      <p:to x="100000" y="95000"/>
                                    </p:animScale>
                                    <p:animScale>
                                      <p:cBhvr>
                                        <p:cTn id="56" dur="166" decel="50000">
                                          <p:stCondLst>
                                            <p:cond delay="1834"/>
                                          </p:stCondLst>
                                        </p:cTn>
                                        <p:tgtEl>
                                          <p:spTgt spid="5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Thẩm thấu âm nhạc</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a:t>
            </a:r>
            <a:r>
              <a:rPr lang="vi-VN" sz="2400" b="1" dirty="0" err="1">
                <a:solidFill>
                  <a:prstClr val="black"/>
                </a:solidFill>
                <a:latin typeface="Times New Roman" panose="02020603050405020304" pitchFamily="18" charset="0"/>
              </a:rPr>
              <a:t>hãy</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cùng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và</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vỗ</a:t>
            </a:r>
            <a:r>
              <a:rPr lang="vi-VN" sz="2400" b="1" dirty="0">
                <a:solidFill>
                  <a:prstClr val="black"/>
                </a:solidFill>
                <a:latin typeface="Times New Roman" panose="02020603050405020304" pitchFamily="18" charset="0"/>
              </a:rPr>
              <a:t> tay theo </a:t>
            </a:r>
            <a:r>
              <a:rPr lang="vi-VN" sz="2400" b="1" dirty="0" err="1">
                <a:solidFill>
                  <a:prstClr val="black"/>
                </a:solidFill>
                <a:latin typeface="Times New Roman" panose="02020603050405020304" pitchFamily="18" charset="0"/>
              </a:rPr>
              <a:t>bài</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Hổng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dám</a:t>
            </a:r>
            <a:r>
              <a:rPr lang="vi-VN" sz="2400" b="1" dirty="0">
                <a:solidFill>
                  <a:prstClr val="black"/>
                </a:solidFill>
                <a:latin typeface="Times New Roman" panose="02020603050405020304" pitchFamily="18" charset="0"/>
              </a:rPr>
              <a:t> đâu’’ </a:t>
            </a:r>
            <a:r>
              <a:rPr lang="vi-VN" sz="2400" b="1" dirty="0" err="1">
                <a:solidFill>
                  <a:prstClr val="black"/>
                </a:solidFill>
                <a:latin typeface="Times New Roman" panose="02020603050405020304" pitchFamily="18" charset="0"/>
              </a:rPr>
              <a:t>của</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nhạc</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sĩ</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Nguyễn</a:t>
            </a:r>
            <a:r>
              <a:rPr lang="vi-VN" sz="2400" b="1" dirty="0">
                <a:solidFill>
                  <a:prstClr val="black"/>
                </a:solidFill>
                <a:latin typeface="Times New Roman" panose="02020603050405020304" pitchFamily="18" charset="0"/>
              </a:rPr>
              <a:t> Văn Hiên</a:t>
            </a:r>
          </a:p>
        </p:txBody>
      </p:sp>
      <p:pic>
        <p:nvPicPr>
          <p:cNvPr id="3" name="Hổng Dám Đâu Karaoke Xuân Mai Nhạc Thiếu Nhi Vui Nhộn">
            <a:hlinkClick r:id="" action="ppaction://media"/>
            <a:extLst>
              <a:ext uri="{FF2B5EF4-FFF2-40B4-BE49-F238E27FC236}">
                <a16:creationId xmlns:a16="http://schemas.microsoft.com/office/drawing/2014/main" id="{AA03D6DA-BC81-A61E-81A3-A65B19168C1B}"/>
              </a:ext>
            </a:extLst>
          </p:cNvPr>
          <p:cNvPicPr>
            <a:picLocks noChangeAspect="1"/>
          </p:cNvPicPr>
          <p:nvPr>
            <a:videoFile r:link="rId1"/>
            <p:extLst>
              <p:ext uri="{DAA4B4D4-6D71-4841-9C94-3DE7FCFB9230}">
                <p14:media xmlns:p14="http://schemas.microsoft.com/office/powerpoint/2010/main" r:embed="rId2">
                  <p14:trim st="4992"/>
                </p14:media>
              </p:ext>
            </p:extLst>
          </p:nvPr>
        </p:nvPicPr>
        <p:blipFill>
          <a:blip r:embed="rId6"/>
          <a:stretch>
            <a:fillRect/>
          </a:stretch>
        </p:blipFill>
        <p:spPr>
          <a:xfrm>
            <a:off x="479232" y="1835533"/>
            <a:ext cx="7680776" cy="4919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Hộp Văn bản 37">
            <a:extLst>
              <a:ext uri="{FF2B5EF4-FFF2-40B4-BE49-F238E27FC236}">
                <a16:creationId xmlns:a16="http://schemas.microsoft.com/office/drawing/2014/main" id="{6D0A940D-4811-1E30-82CA-638113511F2C}"/>
              </a:ext>
            </a:extLst>
          </p:cNvPr>
          <p:cNvSpPr txBox="1"/>
          <p:nvPr/>
        </p:nvSpPr>
        <p:spPr>
          <a:xfrm>
            <a:off x="8508802" y="3579779"/>
            <a:ext cx="3314932" cy="2246769"/>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ctr" defTabSz="457200"/>
            <a:r>
              <a:rPr lang="vi-VN" sz="2800" dirty="0">
                <a:solidFill>
                  <a:prstClr val="black"/>
                </a:solidFill>
                <a:latin typeface="Times New Roman" panose="02020603050405020304" pitchFamily="18" charset="0"/>
              </a:rPr>
              <a:t>Em </a:t>
            </a:r>
            <a:r>
              <a:rPr lang="vi-VN" sz="2800" dirty="0" err="1">
                <a:solidFill>
                  <a:prstClr val="black"/>
                </a:solidFill>
                <a:latin typeface="Times New Roman" panose="02020603050405020304" pitchFamily="18" charset="0"/>
              </a:rPr>
              <a:t>rút</a:t>
            </a:r>
            <a:r>
              <a:rPr lang="vi-VN" sz="2800" dirty="0">
                <a:solidFill>
                  <a:prstClr val="black"/>
                </a:solidFill>
                <a:latin typeface="Times New Roman" panose="02020603050405020304" pitchFamily="18" charset="0"/>
              </a:rPr>
              <a:t> ra </a:t>
            </a:r>
            <a:r>
              <a:rPr lang="vi-VN" sz="2800" dirty="0" err="1">
                <a:solidFill>
                  <a:prstClr val="black"/>
                </a:solidFill>
                <a:latin typeface="Times New Roman" panose="02020603050405020304" pitchFamily="18" charset="0"/>
              </a:rPr>
              <a:t>được</a:t>
            </a:r>
            <a:r>
              <a:rPr lang="vi-VN" sz="2800" dirty="0">
                <a:solidFill>
                  <a:prstClr val="black"/>
                </a:solidFill>
                <a:latin typeface="Times New Roman" panose="02020603050405020304" pitchFamily="18" charset="0"/>
              </a:rPr>
              <a:t> thông </a:t>
            </a:r>
            <a:r>
              <a:rPr lang="vi-VN" sz="2800" dirty="0" err="1">
                <a:solidFill>
                  <a:prstClr val="black"/>
                </a:solidFill>
                <a:latin typeface="Times New Roman" panose="02020603050405020304" pitchFamily="18" charset="0"/>
              </a:rPr>
              <a:t>điệp</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gì</a:t>
            </a:r>
            <a:r>
              <a:rPr lang="vi-VN" sz="2800" dirty="0">
                <a:solidFill>
                  <a:prstClr val="black"/>
                </a:solidFill>
                <a:latin typeface="Times New Roman" panose="02020603050405020304" pitchFamily="18" charset="0"/>
              </a:rPr>
              <a:t> liên quan </a:t>
            </a:r>
            <a:r>
              <a:rPr lang="vi-VN" sz="2800" dirty="0" err="1">
                <a:solidFill>
                  <a:prstClr val="black"/>
                </a:solidFill>
                <a:latin typeface="Times New Roman" panose="02020603050405020304" pitchFamily="18" charset="0"/>
              </a:rPr>
              <a:t>đến</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việc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học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tập</a:t>
            </a:r>
            <a:r>
              <a:rPr lang="vi-VN" sz="2800" dirty="0">
                <a:solidFill>
                  <a:prstClr val="black"/>
                </a:solidFill>
                <a:latin typeface="Times New Roman" panose="02020603050405020304" pitchFamily="18" charset="0"/>
              </a:rPr>
              <a:t> thông qua </a:t>
            </a:r>
            <a:r>
              <a:rPr lang="vi-VN" sz="2800" dirty="0" err="1">
                <a:solidFill>
                  <a:prstClr val="black"/>
                </a:solidFill>
                <a:latin typeface="Times New Roman" panose="02020603050405020304" pitchFamily="18" charset="0"/>
              </a:rPr>
              <a:t>bài</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hát</a:t>
            </a:r>
            <a:r>
              <a:rPr lang="vi-VN" sz="2800" dirty="0">
                <a:solidFill>
                  <a:prstClr val="black"/>
                </a:solidFill>
                <a:latin typeface="Times New Roman" panose="02020603050405020304" pitchFamily="18" charset="0"/>
              </a:rPr>
              <a:t> trên?</a:t>
            </a:r>
          </a:p>
        </p:txBody>
      </p:sp>
      <p:pic>
        <p:nvPicPr>
          <p:cNvPr id="4" name="Picture 3">
            <a:extLst>
              <a:ext uri="{FF2B5EF4-FFF2-40B4-BE49-F238E27FC236}">
                <a16:creationId xmlns:a16="http://schemas.microsoft.com/office/drawing/2014/main" id="{22B1E1E6-D275-11FB-850C-0E0FBB1AF7D7}"/>
              </a:ext>
            </a:extLst>
          </p:cNvPr>
          <p:cNvPicPr>
            <a:picLocks noChangeAspect="1"/>
          </p:cNvPicPr>
          <p:nvPr/>
        </p:nvPicPr>
        <p:blipFill>
          <a:blip r:embed="rId7"/>
          <a:stretch>
            <a:fillRect/>
          </a:stretch>
        </p:blipFill>
        <p:spPr>
          <a:xfrm>
            <a:off x="11030662" y="90723"/>
            <a:ext cx="1161338" cy="1161338"/>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9645"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fullScrn="1">
              <p:cMediaNode vol="80000">
                <p:cTn id="30" fill="hold" display="0">
                  <p:stCondLst>
                    <p:cond delay="indefinite"/>
                  </p:stCondLst>
                </p:cTn>
                <p:tgtEl>
                  <p:spTgt spid="3"/>
                </p:tgtEl>
              </p:cMediaNode>
            </p:video>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8461501" y="-10740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9178759" y="-686475"/>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391962" y="3791096"/>
            <a:ext cx="3702937" cy="306237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95157" y="929037"/>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1565263" y="1294143"/>
            <a:ext cx="8797857"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1348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descr="22858PICdbgea5Gz679dY_PIC2018.png">
            <a:extLst>
              <a:ext uri="{FF2B5EF4-FFF2-40B4-BE49-F238E27FC236}">
                <a16:creationId xmlns:a16="http://schemas.microsoft.com/office/drawing/2014/main" id="{49F22A6F-27E2-D613-078B-A218B690126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C6D04DD-BF75-4619-69F5-3FAE1C7BDCFD}"/>
              </a:ext>
            </a:extLst>
          </p:cNvPr>
          <p:cNvPicPr>
            <a:picLocks noChangeAspect="1"/>
          </p:cNvPicPr>
          <p:nvPr/>
        </p:nvPicPr>
        <p:blipFill>
          <a:blip r:embed="rId13"/>
          <a:stretch>
            <a:fillRect/>
          </a:stretch>
        </p:blipFill>
        <p:spPr>
          <a:xfrm>
            <a:off x="10626738" y="45338"/>
            <a:ext cx="1543610" cy="982184"/>
          </a:xfrm>
          <a:prstGeom prst="rect">
            <a:avLst/>
          </a:prstGeom>
        </p:spPr>
      </p:pic>
    </p:spTree>
    <p:extLst>
      <p:ext uri="{BB962C8B-B14F-4D97-AF65-F5344CB8AC3E}">
        <p14:creationId xmlns:p14="http://schemas.microsoft.com/office/powerpoint/2010/main" val="1693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Thẩm thấu âm nhạc</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vỗ</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tay theo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Hổng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dám</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đâu’’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nhạc</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sĩ</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Nguyễn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Văn Hiên</a:t>
            </a:r>
          </a:p>
        </p:txBody>
      </p:sp>
      <p:pic>
        <p:nvPicPr>
          <p:cNvPr id="4" name="Picture 19">
            <a:extLst>
              <a:ext uri="{FF2B5EF4-FFF2-40B4-BE49-F238E27FC236}">
                <a16:creationId xmlns:a16="http://schemas.microsoft.com/office/drawing/2014/main" id="{8584D91D-6F25-E8A8-6699-D8D316F2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40" y="2083342"/>
            <a:ext cx="11908703" cy="4774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8B443-B853-8E8C-E917-28B03D7BA949}"/>
              </a:ext>
            </a:extLst>
          </p:cNvPr>
          <p:cNvPicPr>
            <a:picLocks noChangeAspect="1"/>
          </p:cNvPicPr>
          <p:nvPr/>
        </p:nvPicPr>
        <p:blipFill>
          <a:blip r:embed="rId5"/>
          <a:stretch>
            <a:fillRect/>
          </a:stretch>
        </p:blipFill>
        <p:spPr>
          <a:xfrm>
            <a:off x="11058127" y="155590"/>
            <a:ext cx="1140179" cy="1140179"/>
          </a:xfrm>
          <a:prstGeom prst="rect">
            <a:avLst/>
          </a:prstGeom>
        </p:spPr>
      </p:pic>
    </p:spTree>
    <p:extLst>
      <p:ext uri="{BB962C8B-B14F-4D97-AF65-F5344CB8AC3E}">
        <p14:creationId xmlns:p14="http://schemas.microsoft.com/office/powerpoint/2010/main" val="42040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856555" y="642216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Vũ Thị Ánh Tuyết-THCS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Tô</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Hiêu</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-Lê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6" name="Rectangle 5"/>
          <p:cNvSpPr>
            <a:spLocks noChangeArrowheads="1"/>
          </p:cNvSpPr>
          <p:nvPr/>
        </p:nvSpPr>
        <p:spPr bwMode="auto">
          <a:xfrm>
            <a:off x="2730759" y="2921107"/>
            <a:ext cx="94612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3</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Học tập tự giác, tích cực</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pic>
        <p:nvPicPr>
          <p:cNvPr id="20" name="Picture 19">
            <a:extLst>
              <a:ext uri="{FF2B5EF4-FFF2-40B4-BE49-F238E27FC236}">
                <a16:creationId xmlns:a16="http://schemas.microsoft.com/office/drawing/2014/main" id="{941B64C2-8A0D-4D2C-8C25-06D05CADFE97}"/>
              </a:ext>
            </a:extLst>
          </p:cNvPr>
          <p:cNvPicPr>
            <a:picLocks noChangeAspect="1"/>
          </p:cNvPicPr>
          <p:nvPr/>
        </p:nvPicPr>
        <p:blipFill>
          <a:blip r:embed="rId3"/>
          <a:stretch>
            <a:fillRect/>
          </a:stretch>
        </p:blipFill>
        <p:spPr>
          <a:xfrm>
            <a:off x="0" y="0"/>
            <a:ext cx="1082264" cy="1164653"/>
          </a:xfrm>
          <a:prstGeom prst="rect">
            <a:avLst/>
          </a:prstGeom>
        </p:spPr>
      </p:pic>
      <p:grpSp>
        <p:nvGrpSpPr>
          <p:cNvPr id="21" name="Group 20">
            <a:extLst>
              <a:ext uri="{FF2B5EF4-FFF2-40B4-BE49-F238E27FC236}">
                <a16:creationId xmlns:a16="http://schemas.microsoft.com/office/drawing/2014/main" id="{74AFBB35-AF6B-44F3-B5FB-2CC1A709D02B}"/>
              </a:ext>
            </a:extLst>
          </p:cNvPr>
          <p:cNvGrpSpPr/>
          <p:nvPr/>
        </p:nvGrpSpPr>
        <p:grpSpPr>
          <a:xfrm>
            <a:off x="2978654" y="4115128"/>
            <a:ext cx="3870602" cy="2107055"/>
            <a:chOff x="4525460" y="4108799"/>
            <a:chExt cx="3364300" cy="2220276"/>
          </a:xfrm>
        </p:grpSpPr>
        <p:grpSp>
          <p:nvGrpSpPr>
            <p:cNvPr id="22" name="Group 21">
              <a:extLst>
                <a:ext uri="{FF2B5EF4-FFF2-40B4-BE49-F238E27FC236}">
                  <a16:creationId xmlns:a16="http://schemas.microsoft.com/office/drawing/2014/main" id="{7AEAE371-3123-4484-A494-7CF6E5BE1BF7}"/>
                </a:ext>
              </a:extLst>
            </p:cNvPr>
            <p:cNvGrpSpPr/>
            <p:nvPr/>
          </p:nvGrpSpPr>
          <p:grpSpPr>
            <a:xfrm>
              <a:off x="4525460" y="4108799"/>
              <a:ext cx="3364300" cy="2220276"/>
              <a:chOff x="4479297" y="4126245"/>
              <a:chExt cx="3364300" cy="2220276"/>
            </a:xfrm>
          </p:grpSpPr>
          <p:pic>
            <p:nvPicPr>
              <p:cNvPr id="24" name="PA_库_图片 27">
                <a:extLst>
                  <a:ext uri="{FF2B5EF4-FFF2-40B4-BE49-F238E27FC236}">
                    <a16:creationId xmlns:a16="http://schemas.microsoft.com/office/drawing/2014/main" id="{888079E4-EDED-400F-9EBD-393A26CDB65A}"/>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25" name="Rectangle 24">
                <a:extLst>
                  <a:ext uri="{FF2B5EF4-FFF2-40B4-BE49-F238E27FC236}">
                    <a16:creationId xmlns:a16="http://schemas.microsoft.com/office/drawing/2014/main" id="{815DB355-579C-4D04-BC2A-4804F77BFA17}"/>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23" name="Picture 22">
              <a:extLst>
                <a:ext uri="{FF2B5EF4-FFF2-40B4-BE49-F238E27FC236}">
                  <a16:creationId xmlns:a16="http://schemas.microsoft.com/office/drawing/2014/main" id="{FD78E1EF-AD26-4F22-8176-EEE7949FB5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8" name="Picture 42">
            <a:extLst>
              <a:ext uri="{FF2B5EF4-FFF2-40B4-BE49-F238E27FC236}">
                <a16:creationId xmlns:a16="http://schemas.microsoft.com/office/drawing/2014/main" id="{BE3DC63D-A3C4-0E52-AA90-E78EBB5D30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8425" y="51562"/>
            <a:ext cx="4779313" cy="296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ABAF4A-BFFB-B0D5-7F79-DE41FD91458B}"/>
              </a:ext>
            </a:extLst>
          </p:cNvPr>
          <p:cNvPicPr>
            <a:picLocks noChangeAspect="1"/>
          </p:cNvPicPr>
          <p:nvPr/>
        </p:nvPicPr>
        <p:blipFill>
          <a:blip r:embed="rId8"/>
          <a:stretch>
            <a:fillRect/>
          </a:stretch>
        </p:blipFill>
        <p:spPr>
          <a:xfrm>
            <a:off x="7320017" y="3917308"/>
            <a:ext cx="4261473" cy="2840982"/>
          </a:xfrm>
          <a:prstGeom prst="rect">
            <a:avLst/>
          </a:prstGeom>
        </p:spPr>
      </p:pic>
      <p:pic>
        <p:nvPicPr>
          <p:cNvPr id="11" name="Picture 10">
            <a:extLst>
              <a:ext uri="{FF2B5EF4-FFF2-40B4-BE49-F238E27FC236}">
                <a16:creationId xmlns:a16="http://schemas.microsoft.com/office/drawing/2014/main" id="{55667831-EB0F-78F1-BDFF-7ECBCA6B5294}"/>
              </a:ext>
            </a:extLst>
          </p:cNvPr>
          <p:cNvPicPr>
            <a:picLocks noChangeAspect="1"/>
          </p:cNvPicPr>
          <p:nvPr/>
        </p:nvPicPr>
        <p:blipFill>
          <a:blip r:embed="rId9"/>
          <a:stretch>
            <a:fillRect/>
          </a:stretch>
        </p:blipFill>
        <p:spPr>
          <a:xfrm>
            <a:off x="214827" y="2960581"/>
            <a:ext cx="3351409" cy="2862346"/>
          </a:xfrm>
          <a:prstGeom prst="rect">
            <a:avLst/>
          </a:prstGeom>
        </p:spPr>
      </p:pic>
      <p:pic>
        <p:nvPicPr>
          <p:cNvPr id="1026" name="Picture 2" descr="Kết quả hình ảnh cho logo kết nối tri thức với cuộc sống">
            <a:extLst>
              <a:ext uri="{FF2B5EF4-FFF2-40B4-BE49-F238E27FC236}">
                <a16:creationId xmlns:a16="http://schemas.microsoft.com/office/drawing/2014/main" id="{3CDA8888-CC41-4A93-131C-49433D3CFE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91537" y="0"/>
            <a:ext cx="1700463"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2050" name="Picture 2" descr="Kết quả hình ảnh cho logo kết nối tri thức với cuộc sống">
            <a:extLst>
              <a:ext uri="{FF2B5EF4-FFF2-40B4-BE49-F238E27FC236}">
                <a16:creationId xmlns:a16="http://schemas.microsoft.com/office/drawing/2014/main" id="{331D963A-775A-80A0-F242-AB85AF518F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0004" y="15251"/>
            <a:ext cx="1546321" cy="15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5417C4-C114-93A8-78E4-739FA6487D55}"/>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id="{3FEC26C2-9406-EB9D-19BA-C787E280852D}"/>
              </a:ext>
            </a:extLst>
          </p:cNvPr>
          <p:cNvSpPr txBox="1"/>
          <p:nvPr/>
        </p:nvSpPr>
        <p:spPr>
          <a:xfrm>
            <a:off x="144380" y="0"/>
            <a:ext cx="12047620" cy="1200329"/>
          </a:xfrm>
          <a:prstGeom prst="rect">
            <a:avLst/>
          </a:prstGeom>
          <a:solidFill>
            <a:schemeClr val="accent4">
              <a:lumMod val="20000"/>
              <a:lumOff val="80000"/>
            </a:schemeClr>
          </a:solidFill>
        </p:spPr>
        <p:txBody>
          <a:bodyPr wrap="square" rtlCol="0">
            <a:spAutoFit/>
          </a:bodyPr>
          <a:lstStyle/>
          <a:p>
            <a:pPr defTabSz="457200"/>
            <a:r>
              <a:rPr lang="vi-VN" sz="3600" b="1" dirty="0">
                <a:solidFill>
                  <a:prstClr val="black"/>
                </a:solidFill>
                <a:latin typeface="Times New Roman" panose="02020603050405020304" pitchFamily="18" charset="0"/>
              </a:rPr>
              <a:t>Em hãy đọc câu chuyện, quan sát các bức tranh dưới đây và trả lời câu hỏi.</a:t>
            </a:r>
          </a:p>
        </p:txBody>
      </p:sp>
      <p:pic>
        <p:nvPicPr>
          <p:cNvPr id="2" name="Picture 18">
            <a:extLst>
              <a:ext uri="{FF2B5EF4-FFF2-40B4-BE49-F238E27FC236}">
                <a16:creationId xmlns:a16="http://schemas.microsoft.com/office/drawing/2014/main" id="{5B0D4691-134F-E0BC-02E6-B3D206E8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144" y="1680243"/>
            <a:ext cx="6206457" cy="48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E5A99D-49BE-9181-4F80-1057B8C32943}"/>
              </a:ext>
            </a:extLst>
          </p:cNvPr>
          <p:cNvPicPr>
            <a:picLocks noChangeAspect="1"/>
          </p:cNvPicPr>
          <p:nvPr/>
        </p:nvPicPr>
        <p:blipFill>
          <a:blip r:embed="rId4"/>
          <a:stretch>
            <a:fillRect/>
          </a:stretch>
        </p:blipFill>
        <p:spPr>
          <a:xfrm>
            <a:off x="846889" y="1946319"/>
            <a:ext cx="5249111" cy="4854592"/>
          </a:xfrm>
          <a:prstGeom prst="rect">
            <a:avLst/>
          </a:prstGeom>
        </p:spPr>
      </p:pic>
    </p:spTree>
    <p:extLst>
      <p:ext uri="{BB962C8B-B14F-4D97-AF65-F5344CB8AC3E}">
        <p14:creationId xmlns:p14="http://schemas.microsoft.com/office/powerpoint/2010/main" val="4192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382882170"/>
              </p:ext>
            </p:extLst>
          </p:nvPr>
        </p:nvGraphicFramePr>
        <p:xfrm>
          <a:off x="1295400" y="1219201"/>
          <a:ext cx="9372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336884" y="1117887"/>
            <a:ext cx="6930190"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1: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Bác Hồ đã tự học ngoại ngữ bằng cách rèn luyện không ngừng nghỉ với tinh thần cầu tiến, sự quyết tâm cao và phương pháp đúng: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đã 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Tới bất cứ nước nào Bác cũng tự học tiếng nước ấy, khi đọc sách báo, gặp một từ mới không hiểu Bác đều tra từ điển hoặc nhờ người thạo tiếng nước ấy giải thích và ghi lại vào sổ.</a:t>
            </a:r>
          </a:p>
        </p:txBody>
      </p:sp>
      <p:pic>
        <p:nvPicPr>
          <p:cNvPr id="2" name="Picture 1">
            <a:extLst>
              <a:ext uri="{FF2B5EF4-FFF2-40B4-BE49-F238E27FC236}">
                <a16:creationId xmlns:a16="http://schemas.microsoft.com/office/drawing/2014/main" id="{9E35FB98-9C0D-B055-8F9D-40DF6111CF7B}"/>
              </a:ext>
            </a:extLst>
          </p:cNvPr>
          <p:cNvPicPr>
            <a:picLocks noChangeAspect="1"/>
          </p:cNvPicPr>
          <p:nvPr/>
        </p:nvPicPr>
        <p:blipFill>
          <a:blip r:embed="rId5"/>
          <a:stretch>
            <a:fillRect/>
          </a:stretch>
        </p:blipFill>
        <p:spPr>
          <a:xfrm>
            <a:off x="7732295" y="1267780"/>
            <a:ext cx="4459705" cy="5590220"/>
          </a:xfrm>
          <a:prstGeom prst="rect">
            <a:avLst/>
          </a:prstGeom>
        </p:spPr>
      </p:pic>
    </p:spTree>
    <p:extLst>
      <p:ext uri="{BB962C8B-B14F-4D97-AF65-F5344CB8AC3E}">
        <p14:creationId xmlns:p14="http://schemas.microsoft.com/office/powerpoint/2010/main" val="21085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3192</TotalTime>
  <Words>2430</Words>
  <Application>Microsoft Office PowerPoint</Application>
  <PresentationFormat>Widescreen</PresentationFormat>
  <Paragraphs>194</Paragraphs>
  <Slides>30</Slides>
  <Notes>1</Notes>
  <HiddenSlides>0</HiddenSlides>
  <MMClips>1</MMClips>
  <ScaleCrop>false</ScaleCrop>
  <HeadingPairs>
    <vt:vector size="6" baseType="variant">
      <vt:variant>
        <vt:lpstr>Fonts Used</vt:lpstr>
      </vt:variant>
      <vt:variant>
        <vt:i4>31</vt:i4>
      </vt:variant>
      <vt:variant>
        <vt:lpstr>Theme</vt:lpstr>
      </vt:variant>
      <vt:variant>
        <vt:i4>4</vt:i4>
      </vt:variant>
      <vt:variant>
        <vt:lpstr>Slide Titles</vt:lpstr>
      </vt:variant>
      <vt:variant>
        <vt:i4>30</vt:i4>
      </vt:variant>
    </vt:vector>
  </HeadingPairs>
  <TitlesOfParts>
    <vt:vector size="65" baseType="lpstr">
      <vt:lpstr>맑은 고딕</vt:lpstr>
      <vt:lpstr>SimSun</vt:lpstr>
      <vt:lpstr>SimSun</vt:lpstr>
      <vt:lpstr>#9Slide03 Arima Madurai Black</vt:lpstr>
      <vt:lpstr>#9Slide03 Aturdida</vt:lpstr>
      <vt:lpstr>#9Slide05 Brannboll Ny</vt:lpstr>
      <vt:lpstr>#9Slide05 SVNDeadhead Script</vt:lpstr>
      <vt:lpstr>#9Slide05 SVNVanilla Daisy Pro</vt:lpstr>
      <vt:lpstr>#9Slide06 DeathRattle BB</vt:lpstr>
      <vt:lpstr>#9Slide07 Marbelia Regular</vt:lpstr>
      <vt:lpstr>【苹果】迟暮朝朝醉晚灯</vt:lpstr>
      <vt:lpstr>Arial</vt:lpstr>
      <vt:lpstr>Arial Unicode MS</vt:lpstr>
      <vt:lpstr>Calibri</vt:lpstr>
      <vt:lpstr>Calibri Light</vt:lpstr>
      <vt:lpstr>Cambria</vt:lpstr>
      <vt:lpstr>DengXian</vt:lpstr>
      <vt:lpstr>Helvetica Neue</vt:lpstr>
      <vt:lpstr>inpin heiti</vt:lpstr>
      <vt:lpstr>ITC Avant Garde Std Bk</vt:lpstr>
      <vt:lpstr>Open Sans</vt:lpstr>
      <vt:lpstr>Segoe UI bold</vt:lpstr>
      <vt:lpstr>Segoe UI Semilight</vt:lpstr>
      <vt:lpstr>SVN-Vanilla Daisy Pro</vt:lpstr>
      <vt:lpstr>Times New Roman</vt:lpstr>
      <vt:lpstr>Trebuchet MS</vt:lpstr>
      <vt:lpstr>Verdana</vt:lpstr>
      <vt:lpstr>Webdings</vt:lpstr>
      <vt:lpstr>Wingdings</vt:lpstr>
      <vt:lpstr>Wingdings 3</vt:lpstr>
      <vt:lpstr>方正静蕾简体</vt:lpstr>
      <vt:lpstr>Office Theme</vt:lpstr>
      <vt:lpstr>1_Office Theme</vt:lpstr>
      <vt:lpstr>1_Thiết kế: Thạch Trương Thảo (0987 039 863)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cp:lastModifiedBy>
  <cp:revision>157</cp:revision>
  <dcterms:created xsi:type="dcterms:W3CDTF">2022-08-19T13:42:05Z</dcterms:created>
  <dcterms:modified xsi:type="dcterms:W3CDTF">2022-10-02T06:06:41Z</dcterms:modified>
</cp:coreProperties>
</file>