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6" r:id="rId2"/>
    <p:sldId id="479" r:id="rId3"/>
    <p:sldId id="467" r:id="rId4"/>
    <p:sldId id="430" r:id="rId5"/>
    <p:sldId id="480" r:id="rId6"/>
    <p:sldId id="470" r:id="rId7"/>
    <p:sldId id="471" r:id="rId8"/>
    <p:sldId id="481" r:id="rId9"/>
    <p:sldId id="488" r:id="rId10"/>
    <p:sldId id="495" r:id="rId11"/>
    <p:sldId id="472" r:id="rId12"/>
    <p:sldId id="431" r:id="rId13"/>
    <p:sldId id="473" r:id="rId14"/>
    <p:sldId id="482" r:id="rId15"/>
    <p:sldId id="464" r:id="rId16"/>
    <p:sldId id="465" r:id="rId17"/>
    <p:sldId id="462" r:id="rId18"/>
    <p:sldId id="498" r:id="rId19"/>
    <p:sldId id="499" r:id="rId20"/>
    <p:sldId id="483" r:id="rId21"/>
    <p:sldId id="433" r:id="rId22"/>
    <p:sldId id="484" r:id="rId23"/>
    <p:sldId id="496" r:id="rId24"/>
    <p:sldId id="477" r:id="rId25"/>
    <p:sldId id="485" r:id="rId26"/>
    <p:sldId id="491" r:id="rId27"/>
    <p:sldId id="492" r:id="rId28"/>
    <p:sldId id="493" r:id="rId29"/>
    <p:sldId id="451" r:id="rId30"/>
    <p:sldId id="494" r:id="rId31"/>
  </p:sldIdLst>
  <p:sldSz cx="12192000" cy="6858000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FF"/>
    <a:srgbClr val="FF00FF"/>
    <a:srgbClr val="E6E6E6"/>
    <a:srgbClr val="FF0000"/>
    <a:srgbClr val="0000FF"/>
    <a:srgbClr val="660066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364" autoAdjust="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BCF87CC-936B-454E-8577-584DFB1BF1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060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970DA-5ED6-4321-AFB3-22A2D4DE4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45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CFA83-D66E-440A-B70A-F3F18289D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1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03AC6-53E7-40C7-A578-013919E35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68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2F102-3AF7-4383-A588-40BB548EB1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9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E014E-E387-42AD-918A-D06E3DAAE1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40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D0002-6A39-4CF2-8D8C-871FF7C6F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73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7FE11-7AA0-4568-A88F-5E14F2B4B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36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F3162-6A78-4F49-A28F-2854A6250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88F2-3E61-49BA-97CF-6580D73EFF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7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AE592-78B4-4FD7-A533-EA2B91FD2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3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4AEE2-1041-43FE-A6FA-CC9532C79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70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76CE4C2-E26F-47A1-B38C-44478E3C0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6.gif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6.gi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32.jpg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antamtour.vn/cau-tan-vu-hai-pho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2209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2675" y="0"/>
            <a:ext cx="2209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303838"/>
            <a:ext cx="3111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BA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5943600"/>
            <a:ext cx="6567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nature%20(40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3" y="4748213"/>
            <a:ext cx="19145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3797300" y="228600"/>
            <a:ext cx="48752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 b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GD&amp;ĐT HẢI PHÒNG</a:t>
            </a:r>
          </a:p>
          <a:p>
            <a:pPr algn="ctr"/>
            <a:r>
              <a:rPr lang="en-US" altLang="vi-VN" sz="2400" b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vi-VN" sz="2400" b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vi-VN" sz="2400" b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QUANG TRUNG</a:t>
            </a:r>
          </a:p>
        </p:txBody>
      </p:sp>
      <p:sp>
        <p:nvSpPr>
          <p:cNvPr id="3080" name="TextBox 2"/>
          <p:cNvSpPr txBox="1">
            <a:spLocks noChangeArrowheads="1"/>
          </p:cNvSpPr>
          <p:nvPr/>
        </p:nvSpPr>
        <p:spPr bwMode="auto">
          <a:xfrm>
            <a:off x="4064000" y="3565525"/>
            <a:ext cx="4641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6</a:t>
            </a:r>
          </a:p>
        </p:txBody>
      </p:sp>
      <p:sp>
        <p:nvSpPr>
          <p:cNvPr id="3081" name="TextBox 3"/>
          <p:cNvSpPr txBox="1">
            <a:spLocks noChangeArrowheads="1"/>
          </p:cNvSpPr>
          <p:nvPr/>
        </p:nvSpPr>
        <p:spPr bwMode="auto">
          <a:xfrm>
            <a:off x="4097338" y="4522788"/>
            <a:ext cx="54149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i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Ngọc Mai</a:t>
            </a:r>
          </a:p>
          <a:p>
            <a:r>
              <a:rPr lang="en-US" altLang="vi-VN" sz="2800" b="1" i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dạy: 6A9</a:t>
            </a:r>
          </a:p>
          <a:p>
            <a:r>
              <a:rPr lang="en-US" altLang="vi-VN" sz="2800" b="1" i="1">
                <a:solidFill>
                  <a:srgbClr val="2E0C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Chu Văn An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F4A87505-AB79-4457-9D1E-A6C8785D1F2C}"/>
              </a:ext>
            </a:extLst>
          </p:cNvPr>
          <p:cNvSpPr/>
          <p:nvPr/>
        </p:nvSpPr>
        <p:spPr>
          <a:xfrm>
            <a:off x="1052513" y="1411288"/>
            <a:ext cx="10453687" cy="2211387"/>
          </a:xfrm>
          <a:prstGeom prst="horizontalScroll">
            <a:avLst/>
          </a:prstGeom>
          <a:solidFill>
            <a:schemeClr val="bg1"/>
          </a:solidFill>
          <a:ln w="38100">
            <a:solidFill>
              <a:srgbClr val="2E0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GIỎI CẤP THÀNH PHỐ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9BD2BE-A2A2-4902-990C-4B35A29F674F}"/>
              </a:ext>
            </a:extLst>
          </p:cNvPr>
          <p:cNvCxnSpPr>
            <a:cxnSpLocks/>
          </p:cNvCxnSpPr>
          <p:nvPr/>
        </p:nvCxnSpPr>
        <p:spPr>
          <a:xfrm>
            <a:off x="3540125" y="1227138"/>
            <a:ext cx="56038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447800" y="152400"/>
            <a:ext cx="7924800" cy="970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CHẤM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09599" y="1447800"/>
          <a:ext cx="10475353" cy="494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22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221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858">
                <a:tc vMerge="1"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lệch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221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221">
                <a:tc vMerge="1"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185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endParaRPr lang="en-US" sz="3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8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379ECF-36B2-4676-8041-25DBF9305660}"/>
              </a:ext>
            </a:extLst>
          </p:cNvPr>
          <p:cNvCxnSpPr>
            <a:cxnSpLocks/>
          </p:cNvCxnSpPr>
          <p:nvPr/>
        </p:nvCxnSpPr>
        <p:spPr>
          <a:xfrm>
            <a:off x="3177220" y="2765132"/>
            <a:ext cx="365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8" name="AutoShape 2" descr="data:image/png;base64,%20iVBORw0KGgoAAAANSUhEUgAAAqcAAABHCAYAAAA6Pu6vAAAAAXNSR0IArs4c6QAAAARnQU1BAACxjwv8YQUAAAAJcEhZcwAADsMAAA7DAcdvqGQAAFMzSURBVHhe7b0HeBzXeS78zmxD742obABIgr0XNaoXqvdiWZZLkvvbiZOrOIkT39j5//y51zfl+kns2JZlS7LVRfVCSVZn7wRJsIMgCYAgiN633+89M7NYQABFNSucnXcx2Nkzc875+vnOzOxZLRLpLwW8cwFEZHPgwIEDBw4cOHDg4MuABrgaJDmN3K9p2kNmoQMHDhw4cODAgQMHXwqi0cgvJTkNXqdp7hcj0SACwQCCwZB5+NNB04GhQQ093YAu+W9mThQeDzsztkAogoi8e1wa3G45QfYJlofDki9LfY9bZ+qsDkWkUlCO8TPLdU325I9tsDwqx91Syc3OLLjDiGphaFEpC7vlHA2sFpZKwZDRoVf61lmHH7Uo/MEoIhH2oamNtPJgMBxFSETicpFmgy7yGJLyEW1JB+yD4uvu1UWOQGpKFOlpUVWH9IbCwqPs8FyLRyKseDTaYt9ukQ37j7J/Kadc3G72T3qNWoou2Sgvr0f+GdVF6CITl/DO/bAL0Yj0oz6QR5F9xOAvXl4hYZxtkS63krEUSnsGXZSxBp/H4FHJXnjg+ZSXW+TCOgpyrKdXQ1+/Dp83iqzMiKJvuC2DSK/VloD6C0g55aNsIo6uoMhLulf0eCkvHpLz2H+AnQtdrONScpFjoke4QlIsMo8IYcK/ghwOSUNBkaNOeQn/MiFThwyb4E0DQy4uiy7ZFF3SD+1LyZ6QN57PKuSN5XypctF5R5fIXHgi78lJ0g7JlMYCwoshL0O/qjXWIY9iM+TR5x2WY1j6po55HunSWYe8y+eA0qMhe9qkYp31dLF7sX1l96E4u5d2AqqtqJJjvOzZh5Ag7YzUY1D8wbAvQy5GDdqxoS9KSLUlx3lM2X2PJvV0pKWFkZpq0MSuAtIW+6EIfbRVE5Z98SSlR5MuwogT4tvSPuVvgbbKvpTsTT1SvppL7FT4pzA0sfmo6J+tkVLVluiZ59PveD4xwiYoX7P/GF3SgqKLyhGwGm04Ikp1CQGkjUdYrdu0e6/YfW52ROmT/Rjxi55s2IpLaOAHfh6tR4LlYZNHRZfIS/Uu/yLSDvVIjLZVzU27lzgZlcZCpt0LQqavkh7l22a54lH0wnbpD+SR9MZijkkX67AXdsVy6p6kWnSxfHCIuqe8Jd6lR8XuDRrZFnVPHj0Sv9xkyATpok2QrnjfVv7IzunbEifibcJv6pH+46EdUUWEqXulDfJu2b0w5A8YtHi9YkdSyE/kkzbBd+WPJIJgddqEtEuvMugyjsXHLyV7qcMjJLVL7N7v1yXeR1S8Z3PKtyh72ir1K3UoMbom/THWFm1CNhLGEstWFY8UtNkWdTjW2AFdarmCqq4mYx3E9gl+phw5dijZqz6EZjkcFAYN2WvDspctfnyM59Gy4ViciNEFZfN9/dKOL4Is0T15ZefSvJIlbWBEzJHN4JG2xX5MPcph8siNp1oxmrUo+4DokXU5Dlm2qgIiY57IgD4/It4LsSPihGrJ4MWKX/F5A0vo8yrmKJuQiiaUrUodXfqj3Ste5G+Idi9+H5UxNTND4n2ytCO8sC1r7KAOaccsH0GXkqNhE3RK6twfEP+Vtq18gmBbVt5AvkkzD5F/Tcb5qIz3PIm6V/Fezh/mkTI2YhjPIQnkMZZPKN6NfmI8iiwN3zbKP2IT1IkckmK0d+kI+DWkJEeQnWnox/j36cCqHgk6yb404SX0Uy0YDF7kdrvfjUbD2DdQhz2De4UJsvHp4EsOova1Crz78xp4kkO49q+3o2xuO4IBHT2tqdj2RBU6T6Sj8qIm1Fx5FC6vDM5DLmx7phoNGwtRNKMDy75eJwoVCYoQmnbnYvOj0+BJCmPebYdRNq9VKbq7OQ0bH52OnuZUzFx1FFUrT8gAbijt4FsTcWJLEdIKBzD39n1IzvArUR/ZWIza56fAmxrEvFsPoWh6uxL0ULsPax+eibYjmZh++THMv/4QQnAhMODG7lcmo2FDEQqqOzH/5sNIyx9QRnp8VwE2/3aGDDZhLP5qHSZM75Q+omg9loE3/n0WWg5lYvHN9Vhx5yGhy0jwdqyeivoPipFX2Y1Fdx9AWu6govfErnxsf6pKDUYL79qP0prTiAhhPSdFXk9Xof1oBipXNiraKAc5iF0vTMGBt0tRUNWFpffWITnHD1EhTh3Iw8E3JyES1lB9xVGRZ5vwGMVgjxfv/tt89LUlo/qSE5h78yEZ7HSEgy7se7MC+98qQ86kHiy68wAyRG66O4qjmwqx45lKaVfHsm/sRVF1u3CoiexTsfWJaUJfCqouPoHplx1TeoxIgH73kRnY9koFKma34eo/q0VG3qBYk4Zj26Stp6fC7YtiwW0HUTJH9Cg09pxKwZbHp6PrRBoqLzZ59IaFLh07RVdH1pYgZ2IPzv+jWnhTxKtFXyd2FGDns1NVoJ1z0yGxr9NKj4FeD3Y9V42Oo5moWNaMqksaZNCWgOd3oe6NiTj8XjGyy/uw4PYDyCzul5gQQcPWCaLH6UgSG1l0zwEUTutQ8u1rT8K2J6vReiALk887ifm3HFR9k64dz1WKrRYhf2qX6HE/UrLFvuTYsV15ePF/zlf2eeV3azF9ebOSV1dTGrY9VYmOhkxMu/y4yP84XGLfHrGdbc9W4cA7ZcgV2S+/bw9S84eUvI9tL0St6FiT4DPnpiMoE3mx/4G2JKwXW+04lo6pFzSJHg8bjid9HttUjEO/r0C66G/mjYfkvU/qRNGweYLSI3HeH+9G/sRuNUiSx83iQ53HM4THZsy57jB00WNUeNz2TBWOrp+A4lnt4ncHkZopPIosG4XHbU9UK5kuvmc/yue3iA3raG3IwJp/n43TDelYIna/5OYjYhOSMEgUq311CuperxDZ92Lln+5UcYE4vq0IO1dPEVuLKH8sFZshYf4+Nz74+WyRV4bI6xhmXtMg8pKgPujGntcn4oj4UO7kHiy8Yz/S8wdFLFGcrMvHvtekLVcU1VfWo5C+LeW9p1OUHk8fzlQ+NOfaIzIyyMAh8WjP65Nx6H2xL6FrwR0HkVnUr+hqrsvB+gdnCp1hwx/ntClbpe9sF388tT8LUy5oxqxV9XALj24ZmMn7drH7CeLbt/yPzUjNHRIf1HFyX67UqURY+pt9Qz0mLTopg0oUfa3J2PBIjfLt6WITs66rVzqMyCB74Pdl2Ct8Zpf1Y9Fd+5BZ1ityFHntKMR20SMnHwuEruKadmUT/n4Pdj9brfQ4QWRYs+qQ2I0MFtJW7UuTcVh4zJ3cjfmiR8WjDEqNO/PFh6skBriw9Gt7USIxhzGq95TEnGcr0S6xkDYx86qjcIu+dNHj9hfEVoW2gqpOnPf13fCm0x81HJI48fYvapRvXHT/PswUP6YP9HcmYa3osaclBdWXHld6JF1hiTsH3irHvjcqkFHcJ/3XIUPiqibxm36187kpql36FnkkXYFBF9Y/VIPW/dlK9gtuEn/0CI8i14ZNpWhYX4KUnEFMu+YIMif0yuAfQcv+XKx9cJY0xZhzAJOWtSAkNPacSsPOZ6bi9JEsVF7YiBlCl5vjjdhL7UtTcEj8kXH+vD+ulRgtcZU2sTsPW8WOdFHEbPHHifNPSWIA9IoeXxfdH92Rj4XXNuCCe/fD4wtJYqZj35qJEqPLkFXah8V37kdmifijNNa0V+I9bUJomXNjPSoWtii5DIi8GItaD0rMWdEs9n1A8R4SHklX/boJKJgqerz9ENIKRF7SGGPKzienyzkuNdYVVEn8Etl1N6Viu8SW9qPmWHuF+JAvrOjf8UKl0mO+tLX4K/uRljeg9NVYK3FV/JHJ1lzx34p54tvSS397Mjb/brqy1cnnNWH2tWL3SeKP0ueGp6Zio2ylMm5f88BOZBXKmCa20rQ7X2LOVNGbW3zrkMQJiV+CoX431v1ilsSvDBW/5t1wSOmR/rFfYtdBoSuzpF/ZanapoUfG+82PT1N0LRa7L19wShJsF/y9PuwXH24TPRbPbZWxSPTI2CK+uuuVqTgo4yPbYMxLSg8qX2Ec2PDQDCXXWdcfxZTlTSrmDHT5sOkRkf2hLEy77ARqrmLMMXIQ2mndmgqxryGs+MYeZE3oV/o6IPr4/S9rJFHTcPE39mG6yIaJ5oDIa9Nvpyk9VknMmS9jFMdA8rjvrQoV77PLZBwSHrOEPhW/JE58+LPZoqMIln99LybIuM1YQNnTVk6J3U9afhJzbjiiYg7pOvJ+OY5+WCp5Tj9qrpV4X0SbAFoOZmPr49UIDngwR8b5KUualU3QD7fIuN0ucbVS8qWZV0v+JTGd2P/7ctS+OBlZQteyr+4Vv5S2pJtjkufsem6qyhXm335QxWj6U0Bytqd/sARN+3Iw89JGXPPdHUqmvPj1aWCmtqjyVWF++kIOWz91y6ytjIXMlPtSerEvZR8CCBoZ/ScEDTlF68fmU+n44P0c+GTALxk6gb60g9KmFy0tRXj+lUVo3V6KBenHgVv2wpMSREASp1c+mIUDz5ZgwvIA0v58P3wpQ9JaFLvbZuH5R0rhTgmgb+UmzMvYpfppbirBs8+uQPeRfJyq3IfgLXUys5CkRo699PYU1P5KBD3lNL5218vIyu5U9G04moY1DxUjTRKTgcvWY0b2XtVH9+lMvPDKCrTuLMaivKNIvW8H/PBhICqBZ8MU7HmkDCXnB4TeeuRln5a0NYwdp+fhuYfKoCf5Ebr+PUzP2qf6aD5Rgo1bhMfaHEQX7EVWzh5xsLAYp45XN1Zjz2OlKF4sn+6tR760RV52tszBy49OoP1g6IoPMTubPOpoOVGEZ15chLYdpaKwRoRvFrmkSbInUfH1bZOx44kSFC2SGdtXDyEzq0u1teP4PLz5n8UYEpleW70T88+rVTx2DWVi9bNXoLcpE/OyjiPpa7tEyx4JMB68s6tEnKkU+fOaoN3VgKLsFsXj5qYlePWRYjEU8bhb30Z19n7Vx8kTxXhm9TJ0SiK8OLcekRv3in5CCEtSseFgJWo/zEZzuBulyYeQLbJnne3NXrz+O2lLErLBC9didkatkklLaxFWv7QUbbuKsTC7AeFb6+AVmZKu1zZWYvfvSpBdoyPzv+9HapYEUcrr1Fy88qsL4UkLoWfFZszL2S2SlwF/KA2/fXwZTm0pw/zQSVx9k9DlDcng7cMb28qx/WFJAudIALnlKCZktcAtU5DNTUl48dFSJOX2IXjt+5iWafDY1pWHl96chxPi/LNcLfB9a49yyuCQBy+vm4b9oseCBRG4v3ZE8UgcDFRh7ZuXyJ6Ggm9I8p1Zq9pqPl6M1c+JHveUYGnREQRvksmXTOJ8YmVrtk7F9sdLUDBXfOfew8jJ7FD63dq8EG8+VijBLoLeFZswJ3u3tBRBZ0cuVr9wPtr3FmKWtwmebwpd0ktYAtnanbl4//9MQuaUNtx2zdsozTohx4BNTcl49aFSlfx4vrIGk3KOKnrbu3PxzHPL0LG3GLM8zXDfI/JKkoFVBpRX185AndjXxMslmfmK8JjTqWxiV/tsvPLEBeKzSfBfvA4LV+4UKbrRpJVg7cbF6NyXDSwaQFom2wpCk5n6W7srsOnJYmRMbEPu3+xHctagktHWxiS8QbuX5LT/oo2YJTwSfZE0sa+L0HWwAIsL6qHdvUeShxCG3MlYs7kCO8UfCxYeh34XfahN0bW9YQFe+ucKuGXieVXNdsxdbth9a2chnn99AU5uLMW8tBPw3CVylAlSUBK617ZNxI6HS5E7S4L37UdRmH1K1anrrMHT0ocr2Y+hy9ZijsQc2urpjny88Pp8NK0rxRyfTDwkeUqSOEU72nBgOvasz0Jetx/VPpngZfaoOnUdM/DSYytkAu5B56LtGLpc6BI7ajuZJ7FwOU7T7vOPQv/qHsU7B4F3RbfrxB+zq1uh3dyAkgyxWcH2Uwvw8sPFajAclDhRk1On6O0NpeHxx5ahZWsZKm/qxx3SFpOQcNSF17dMwg6x7+IlYURva8AE8W0OA7tOzxG7vxCRQR8i17+DWVm7RYoutLYUYvXL83Fqs8mjxJwk0ZcrEMaabZXYIXosXBhG5h+JHrMlEREK9oiJbFy3VAZ4D9JvaoNu2n1HXw6efOIS9DdmY0GuJKZfMegKBj14t7YIG4SuzMrT8H79KAqyW0VaEeWPrz9coia7/iuFR4nRbGuwOxnPv7YULZtKxO5bkHTPbuhpMvEccuOdLdLWv5aLfXXh5gvfR3nOcUY27O+ejmd+d4W6ytO/dBP8l+1UMY8x58XX5+LkBrGJlBOI3CUxxxdQsnx9+2RsF7rSijuR+u165GR3KHnVyTi0+tcr4ZXkp2vZVvRn10qpTDy7srBuy0KxryyEZ/qRk1UHH+OX8PjmzlJsETvKrj4F160i+yyxM0Ft+yy89Ph5iAjtXWITCy6jXMLo6suWmLMQjetKMAOnkPInuxXvAdHRa5umYvejZZgg8R5i93lZxjh0oKMKj/34Kgl/btx20YeYtaRW6ZExevULC9EmNCzIPIGwjI/etIBwH8IbW6dgm8ScooUSvyTm5GfJ5Ev62dEyD288uVxdlOldthn9Fxv+2N6RJ+OQxOidInuPjBH3CI/JAQSCXmyR2LZ1XRYaegdQ5juMvEyZYApq22bj1SdWYKgjBf0XbsZcGQcp376o+PZz50ucmCB6bIaXtiq6Zlz9fa2MQ7+RpHn2SRnrjqM0u1HoDWDXyXl4/rGL1QWX4EVrMbjSGJ87+kVeq+fg2NuTMf3uLly/ap/Yqkzug5rY/RTskLEjs7IV6X8uyXxOr6Krvm8Knnr0UjVxbJtdi8DVhq12DmaL3S+V3KQEi/IbELnTsgngzb1FWC96TM7vlXHzFRRnGxcddvW58ME7yyU2RZFx62lEsgz7bu/KxYtrFqF5YwnmpjUi+f5dCOu82OXF73eJTUjMyakRP7zxOEpUjI5gX0+N2KrEaNmP3vwOZmbuUXG1vScXL7w2T2yiFDM08ZF790luxIttUazZILnGv05C7owW3Hj5u0pepOtATzVeeOJ8DLWliH1tQ/BKI2c61VSIZ58XPe4uxvyMYzLW75PxUZJ2wTv7C/Ch2ERWlfjj3ZIDZLao8u2t87Hm8UL4+zzoX7kBs2WspZ/6+2Xiuf5CdOzLRE/RcUyS2M14x7Hr04AXRJlz5iNPPonHSYzTIxGxZBO8yOyWl0f9//QvXv5VmZYm7blcZqm8i4J4OZngrV23TJXVMb6bVHg9vLBhlKv/vBwqdOm6Dg/bU6WyqTqGINStP7MOqWfbqtyryZlWuby7pT7bl/OH25KX9MEyVUfejVLjv7rtIOCleV7qV+fzGOmS2ZNxeVy3WlJ08dI8oW4bxF4ueE0eNcULaxibhzKSY1ZbsTrSh9dr1PHKsRhNGo8ZfahL/XF0eaVP3hLwiMPwloJRLi/pjxom2JbRkvFf3fIRqNsZqszsRz5T7qxn9GEek7b4qIYmffOWjdIrXyyn7q22SKdVR+pTLjp5VHQZ5dQDbxURvJ1h1DFfZluqPO7lob4kweCVU7Yb0zHpiMlF+lAylpe0yTbIvrI7RS9riaUr/kSVQq/Sg3rJMalj8E69kC6rjgs+4YGgbgw+jDrUqUuOqbbYv3VM+vP4jDojdCIvdctFoNMeY3IUeuU8detHycvoWx3jOS5jljksF/OYaauGfZtlpIsykrYoe8MfzWNyTsy+RC7kTZWrPkw5is6M83lUfEuOGfZNeQ3bPftTt8+EBL5bslcyYaGAvmeVq9aETk2OKT7jbILn0L4IJRfTJlyq3KCLvKs+LQqkvibHDDnGtcWYZvKifNjsX/EubZAPdctXyd7cTL3zdqs3Ji+hWARIWol4G2Z7lt1zkm/0YWy0VWU/Uk/ZhGXfUk5aCSUveZEX2l3MH2O650vaorxZ5qZvD5ezP3VrWOAVv7f6dkvCYvmQ8gfSr45JX8om5JjEsGFbNdpS8VP+lH0puciL76ZvGb5tlsuLtNAkqDND9nyxLfHtWPyKq0MerbhKm4zJi22JHmkX8hq2L0MuloxJN3lRL7OcslS8m3pU/2WfjJBs+plRQ46wP6GTMMYhsy05ZtiE0OSVtmJ0GXGCSQgfYzHkZbyoX8tWac9WOeuSflUuvh8vF8qLfNOWlB1ZcpG26A+EkpfBhXpZccLNmGOdz+NSh/GGoH9Yddif5duK9xiP8rLihJRbdsT/St7kT/jhuDfcFm1CVZF30mvWEPuiXRFGjLRaYh2OQ+YxxbtZLpvV1lj+yCrKV2K8iOylgPalfIvyUi+RCc8xeTce2zDb4jFTj0rOsbZkI73yxximZG+WqzhiyVHRa7TDo3zkR5XTvke1xX4oM8ZFq3/aB7shRvi81DHaYszhbXqrH3mZsuKdH+WbZrnKxSx5SV2rXNFs8ii9jaBL9Um+Y3o0X6TRsgkpN7jjS+rEeI+3b6MtwyasOGG+2B/jhIB0xMo/w4vUkBcLHH8HzP3PCYbwDbKNQdSAUWaUy7vaYf5vvBufjePWOao8tieb+mCcMfzZKImH9ZmX3oePmW1ZdUZ/+Ej5yD5EP2YJIXvqs/Vp/P1hGHWMPQvG2eqzsWvsm//VMXPXeo+dMaLcOjhMl/VuwexFYfiY+d88xLf49qxywixRm/ov/6x3dY/YRHxbBtRZw+Xq3SiLbapM3sx3FlhHCZbHDpmwyqiXYcT1E/efsM433tVerFy9G28mPtq/8YnlcX3Iu3WO2jNOiYPxYUTxiOPycYzzCauOtY3YM97i6o6m1/I7ozR2nrwbu8P/Y22pzfzAPatc3o1dqyC2Z2L4k7Wn3mM2Ed+q9c8oVX3IZr6Z/43zjc/D7wSPxEKXOsD4YZxhtGdGE/VutBLjXWCdacA8JpvRivnB3BuJ4fJYe/Ju7Jr/zfLhMmNjuSrju9oxELcb249RYRaod2ElFiPVfwPWu1HOfizejTLrjI/2OVzOPWsbsWe8xd7j+zf2+M/6ZICfrDYNWHSZn9R73FFrV96N3eH/sTrmxv/D+8NlCkKcFQOG++f/YXqJWH9meayP+JPi6oxsy/g/so75YVzE8R73X5Wbe9wZbsukix/5PrrcPKDeDYUITH+wjsX+G1t8HXNXIX7f+sT/VvnwvrGn/psHjXej3NqLfzf80ZgQcHe4b6PALFYwfDnuqHlA1VH7w8cscN+yR26xOnH/jfJhfxg+Nty/tcX2+GcUxME8wyz/SFv8bB4zEJfPqHdB3HFVy/xstGUdHHmScc5wWewsHjP3uWddBBtZJ65vwch9Uy9qP/4YjxifjHLriOyZuyP7NhB/LD7T+rQY3YIeCkWMe0YOHDhw4MCBAwcOHHzJ0AUV5r4DBw4cOHDg4BwBv4Ri3aUYvmPiwMG5D15ZN59CcODAgQMHDhycK9A9EfUtfIJfZPw8bq86cPBfAbxyanxdy4EDBw4cOHBwToCJKJc78qYE1OehviT1TX0HDuwAXjltMHbPffCmBpc54LqJBNeRU7c9Egg6F2HXucahhnDImUU7SAxwvWH6vVprL+hyriA5sD3UF/lo5papJ9hdfa7FbY31ERnrE41/u0M0Gp5g7tsCXN/OY84kQ/0eRCVBs75DZ2eQQ26+9IBaqzLsd8HfnaSOOXBgV9C3mYh60gLqChLXCfX3JCXcpNSBg0QBPVv5fIof3nS/KuNYFxXfd2Af6JGIlmbu2wJqNmnaaKINUGoSzeWzNOPKKRcaduDA7uBAxV9dUn4vMzT+mhPfHThwYF/Q3/nriwR/TUn9pKfj+LYB1zk1tOvAHuDgzDSVf863Nx0kANSAxD/L3BNrTmok4o6rO0g0KJ83nF2Ndc6c1FbQNc113Nx34MCBAwfnGHjV2FzRHNEwfwSQ01NnmHbgwM7gXVKFiHj7p/xN+//K0KPRaKq578CBAwcOzjHwt7bdvpDaH+rxOc/bOnCQAEjKGGQGh5DfDb/4PWGnSakeiUTyzX0HDhw4cHCOgd9YVldPBfwipAMHDuwPlzesfotffb8kaD+/d74x48CBXeDcyU14xG71OXDgwNbgHZLh5+zt5/e6rkdbzP0/LEbL8mxk+2nqjIZVJ74u98cqJz6u/JPgTHV4bKzjVtnoY+OVnw3Ga4sYb380rGN8P5u7iPHnj8aZjhFnWYdkWLc11JfC4jHG+WeN0XW+iLY+CcbqX9hVax4KYgHLwljnWxirjBivznjnny3i63P/07Z3tvXOdN6n6d86/5P2/0n6iq9zNr51JozX55loie9/PJzpWDzGa+tMfZxt24Th9GpTdj9e3dHl1uezPZ/4uDqj8XHn8fh454wutz7z/WxtIr7OZ8UnbYvnWdvZIr6PT1JvLMS3dTY4U5+ftK14jK7zcW2x/EzHPis+aRvW+Z9H358QugxoxsNKfwhE5M9c3ojrERKWn4XNy9Lh0PDlaSYaalkYAQNPJO6h3/jPbPNsZMfz2C8vg494gFjNQMy2InEXk9mHSaexoL/aVSBd6nK62d7ZIBw2eFP9xz0XptoiD9JWRPFrdBSlvLi4sIB143ux6Izy/WyeMVNrMhjnWTxZsGTOvuOTOrU8h8lbvOwtuZCHCBf6Pwvhq3bkvHDAFWtTId4mzHcLFu+j6aW8QkG3aod0sTWSoLkicKcZP3gW6ncjGPQoGxpB7yg9xvqWdkbQxWqWTYwjL9psvB7HA9sNBdzGvtLvMKz+SVN8W8pWuUnfhk0QPMngnYjVFS51LQJvhrHmX2jQq27vKt4F7J/9Rki38UuHCsqHLBmb7wosN3mORkfKS7Vl0qls7ywwLEfKbZhHw3YNedL+LZCf4f7lfEsuPDfeJs5inRH11SBTfkb/JuJ4NGxS7SpYdqB4NfcVaKtmG8pn43gZD6zPfshrvO7J17BchnknLL3SZljfqmXo0LCJeD2eCVbbFi+xtszP3EbGPPlMGfOddS3dU17mecoerfIzgXVMfY1eb1rFDfUe14dAxSDKSs625KAg54RNXlS5WYePM/jS/GpJoeCgR21WP1bMopxHx3XyTcSPN4QlL+VjcXQpOckxQ14jeRkPFv3KvkxdE5YeLZswqVRtj0sXZS4Iky7znPFA2tiONabGy4uw7JDvVn+E1b8a6+J+wIW0x9oy5fNxUPGUcobBZzxibSk7MwizfF71L2NdfMwx2jLosXQ6HqyjsTGN9I7iXcmdNmHKgTDszfgcLxMipseziPc8ynMsnlVb8byM2RYFZezzOOtIC+oz5RAS+yHi6T0TFI9sR3Ro6Zpgf6Fx9BjP+4hYyLakzNLNHxJ6OKqVmPtfKKh8X5YfUy8/jBk370Xxombwl9YifLLAA1RceAzVqw5g6mVHjF96obHIscyKbtTcugczbqlDVkWXKouYbVVdexDTbtyHgtmtsatG44H18qraMPOOvahadRAZpT2xPlwZIUy59AgqrzqE4oXNkq2L4cgx3RdB6fITmH7TPky5oh7e9KAqD5t0zbxd6Lq1Duklvap8PFjHypcdx7QbpK3LDsObFlB981jWpC7Vzozb9iKzrMfkUUcS5XXVYdV/yaJGaG7TYKVOidBZdc1BoeuwJGQhKRtpbPFQPCaHUX3dftkOoHjxydjP3PE2IHmeLnKsvPIQfOl+acuokz25U2S/F9Nv3of0CX2qXx7zZQ2pvmfcXIfiBS1Kjx/HP9uaduN+Jf/M8u4Y775Mv8hdbEL0O2HBSfWgiWpL3stE9tXX70flNYfUb0gb/Yu8JnZh1p27le6zJ3Ua5wvIiyfJTE79bkQCRh+UW/HiJkUv2/JlGrKnDEgX+ZsmckmfYOiRx6ifiRcdFX3tFzoaY31zMCxfcVzphPbiSTVsYjywLdpqtdgcZVw076Rqg3Jk/8WLTT1eWg9PRjAml+wpHep8buTXoMsFt/RXfe0BTLv+AEqXNhqdCGgxnmSDdyamVhJFX8mhHkXus+7ajZTCAdUWN6+0VblK7Ev4V22Z/qh4vEBsVWQ/8YIGeFMMHrlllnUrO5ohdkG6Pu7nEiOajqI5LUrutD3da+kRyJnSLnrfi5rb9ohNGDxy42+F00fJp2ETlBf1GEHJUlOPV4oPZRh6HA+sQz1OFtlOFz2WLhY96oZ+IWM8YxD7r1xFm6DdG/1niD8zRvEY+eX53DzpAUyR+DVd7LhE5MWEiOePB9WWxBna6fSb6pAztWO4LdE1/a1KYl7xQuHRgjRXNLdF2R3ln5Tjj9XJnNit4kSNbBllHx9zohIUS4RnFb8uPyI8Dkk7ph4lfpGmmtv3KhqpR5Z7RQ5TrjqiZFy6RHgUvyNRYd2lYg7lPoUxOuXjefeI3Sg+RF4ThEdFk2xc9mfC/BbV/zTRMXXEcvKYPVVsVeLqdImTlL3VB+2GYwN9pWzZCUTdZltiG26xe+qCdk+/J8hPWnG/ameG8M92Q6J01vGlDymbmCF2T/modaGlnFvJwiYlL9Yx4qpRni5xeabIapqU50jMIa3jgeezzWKxXfov/SVJYqalxwxpS/m28E+66AuM34wlky6uV35SJjHG6pu8lS0z9MiYY01CPwI2JGAfydmDqL7ajNGLmsyxg2OXCxPE7ulbky89KmNa3Dgk/kxaGfMzJxuy58YfuKi8+pCSCeMEZc7y0TBKDD1mlveo82fdsVvFaAuGbx9Stl0qPEXVWpYSc6TNovknVd/kMSl7SPVBnWVUiA/J+dwyJ3WrsvHAOhHx8VKJ9zyfOQJ/lMaiN7WoHzNlnGU/edXtMd4ZOzkOkf/i+c0xHrkVzj2l5MgxytIjj4wF1VaaoUf6dsmSJhUDWc64WrygGTUSVzgeJGcPqLYY19NkfKVNcHxML+kb9keR/dQrj6hj5WL3vADD8vHA9tKLexXv9O2cqe2qLZbTt6uvkbFDfLKE+Zc51nIrmNkqNnFQ4vRB+LKHY0625CY8v+b2OhUzrPP/ENBCodB9LpfrN0yXt2Az3sRbCMpLRGmecvYg0SnaANb/fDle/s51yonufvZ3qFp5CAPRFEYMBLq9aibpkUTPnRJSTiwVEej1IjTggUsMiQOF1T0TjKGuJGUsdCRXkjQi53OGwbY4+2K5aksO+DQ/Xv3+Nfjwny5QSvrW2l8gd1I7AlHpd9Cl+uFgxwTFCLzsBBjqTJLAJomEDBpWsFR09ctsvM8jSU9I0UwD44FwwI1AF78hJ3SJMl0SPN3iNif3FGP1PTejZVcRlj+wDpf/zzeNZERmLcFeaUt4ZKAlj+SJYFAN9PigyTTJI4kMH3SmADhrUXIZcglNQWX0Flge7HeLs0eQJIMO+3CJgA+/U4kXv3k9uo9n4Ip/eQMr/nSdEZSlSX9nsiEv4c8tvJA/IkgeZXOJPDjg0wHIviUv0s5gYcnLkj1n2EzYOQjxyl20X8PLD1yHrT9fiIrzj+GWJ55BVokkMFGhTHj0i7xIJxNgPUnakv4Vj8I722Jw5mZB8S486iIPX7bQZT5Xo+RFPcpH0suAp2th+DuS8PS9t+HQq1WYfXctrvnpK0jOHFRXTSj3gMjfLed6pA4fJKe9qG86dgtd0jaTSOpG0SWzxEAXeRRbFdtiYmIh0CN0DVL2YVNehuwPvV2Jx665W+rqive5N+/k75WpWTzrRMS+PLT7VMNWuZGPgNgX++VkxPoJzrCcGxC6qAev2CptgudT9vxmpmqL8qJNCu3sf+tvFuGF+29AakE/7nr5MUxc3KD6p/1QX3QpBh5Lj4pH0x9JE+3COCA20Wfal/ib4pG2Kg1ERPZDnSJ7SXxow5SBRwuiubYYz37lVrTuzcf5f70WK//uXeXL5CUgbZFP+khSzpDUNfVIuqhH8mjqkX1zGxJdMsHmwBizCdLFK+LSnuo3U+xOF5vVAjjwZjWeu/8m9Usxl/34LSz5o40q+IbD4qfCI32bPhTzbQH9WrXlFd5FxoZvSx2Rh79TbIIxh7I36VLyMvVIeZEuyp79P/PNW7H9VwtQUNOKr735a2QU9yAYFd2L/bB/XgHxSmzht+pZh1ciqMfwkGETpM2CstUew1YZ2zQPO6fdGzbBibjHtAmX2D3bevjK+3D07clqULzvrYcV7ZGo2D15ZMzxiA+Ztkr22W/A/AU52j1lQLnwCgr7Znzj5EXZqtBL2/MrW/UqujhIsy0OYXtfnIlX/miVipXX/MerWPjVrcru6NuUI+lj7Ir3bcZ6+iPtnTZp2VdIYk6QNiGIlz03xo+Q2B/pYnvUPWP3pl8swVt/dbnwN4Sbfv0cqi8/oOI9Y91QR7JUZryVtmSCznYsu48ouzfpoknIZtjEKLoERow26TJtlbLvOZGBp+6+Hcc/rMCi/7YZV/7LGjVBVrIXeSg9SqzjWGhNZmhfyiZUW4ZNECP8MVlsUvpR5VIn1Cd2zxhNmzD90a2F0LirFE/ecCe6GrJwxb+twfLvrld1KHPSG5b4FvMh4U/FHPqjafeUi0pc5U/RJTGP53HypGxVDjDmUCehIbe6M+VNlfgpsueV/bd/cAnW/fg8mWycxJ3PP4Gc8naEom7lI/Rt+n/MtwX87Jf4EZG6iq44u1c2oWRv2qrQRdtTMZoxR41DYqsSV2h3gz3JePlPrsXux2eryeytv3kGvjyJ98ruJX7JppPHuLGDNsF4T35j+YSAsg8yTogMKKsYXZZNCC+KLtqE2D19ftfqOXjpW9crXVz1k9cx964dQpVQxhgtthqW3MUjExxe2acOCTXWmrKnjGkThMpzZHwmnbz4wwtjpFHZhPRN+/OITXDc5jnMNdb9ZAXWPHAlMmVyef1DL6Dy4kMqEVXxS3jkFVDal3XBRo3bEnNC4vtq3B4he4mTYi8ch5StWjGHNkG7p7ziYk5gwItfLv8WTkmew8nkHU8+qXik7D8NIkpyGs6X10rtEmgR7ae6JKZd5vEvHDS25NwBpE/oUQqzDIZ6Y4LF8hSZTZh6VKBRpxf2Ii2/T82AKCRCd4WRktuP9KLeEUHvTGACm1bYJ231KyHHIPJMyetHZkmPMljLkFieJIlUhtDFmagx+yQ05bhppEvac0vgt+g6E3yidNKbkjMQC3oE+Uor6EUq21JObPTP/igP9s+ELl4ubIvlbIt0nrF7OchkLDWvT8lY/eRbXAXqgjJOJl2ms/A4A2RagdSRY/Hy4u+Yp4rsM4qErtRxZvGjQB7T5Xzq0ZpgEMomckSP0gfpiEeSDDa8mpkqNhOzFYGSl7RD2pRNfBxEbmzbkpdLBh6CelZ0UY/SlitOj9RPcu6g0teIKxXSlrJV6lF0E6/HscBgzADEfskLkyMGfHVM9pQeJZFJFftj0OP5hEdkpOyLPFqDl5xPeaVSXrSJeLrGg3TlkfrptHvZ4vUYo0t4SUqXpNEC5WXKXtm9xaO8udiWnE+ZnY3sFY/0IcVjn7Q9LC/LvpRvk0frkPRPedBeRtgE6RL/JF1KjxIDzgQlLxlEaV+GD8X5toB0qZgj9sVkxAJpIY9K9jKIWHQpmxB5pBX1qTgR19S4YH3yly7+7U0ykw3RMXVNHigX5dtx4OCvYk6OGXPM/jlBpg5T42zi40A6qasUtiV9Ksgb44wRv8S3pS1LLvSNVDlX+bbQZfmd0qPYW2Zxt4q7jDlnhFRjf4YeP+rbXokbLLfsXkHeOAArm7B4NA+RPMpD6ZF2L5/jdTkWaOu0IfZDW7PaUnqUttJIF2VvNSPHVSw06bISB0LFHIuus4k5Avo69Zsi9kc9WvSSL7YTbxOERRf7Z4yxwHihbFXKR/ijwCU0Wj7NyR6TGZ5v2ZeKE+TR1BdpoE1kTKAeGe+lLbM5RRfjhNBmJTQ8n77Bq3xsS8WJM4tdgTE+VcbZ0fIi7YznMbrioGyi0PBHNSET0Fcsf2Qda8I7PnjMiDk8f/TYQVnFxg7ahAnSlWTKfgRdUlXZBNsSfuLjxHhgW+TBiDnDiSnfaBO0Seomvi2V53B8pD9SnybJyiayhC4pZ0xWY8cwO2PC4NGI0bwizP65GWPt2DGHORR5pG8rusw+lE1Y8qI//gGhR6PBdnP/i4cwHOFVNM6sRmXY/KyusMkWDxqiVT7SKJmlj1U+PsZva5iuEeWKXtLlVnUshREj2qLVnQUsHkfzPi5d0p9RbsrrI/0Py/GMFMjB+D5G9/9J6Rou/6gex4NF7+i2DBmfmS5u8RiPrjPBaOuj/Y9oa5QUrf4/Su/YdJ0JY7YlsOiiDOIRUXSNLS+j708ge+HLonc83ke3ZdE7utyoMwZdZ4DVFrd4xPc/ui2rfDy6xqrzURgOMxxzRp4/Xlsj6DobmzgDhtv6qL6Mthhzxpbx2OefLe8GrP5Ht/XxNvHR/kmnUX6Wdh+z1Y/xbUNNCsP9f5RHo85H6RoP8byM3dbZ29eZ6BoPRp0zjR3j6/hsy88Eow+zzkf6/6gex+Mxvvxs+x+vrY+3CZOuMejlNqKtM8Boy+gnHuPSJbDqjE3X2HXGg8XLiPOFp/j+x7YJ6WOcmDOarvFgtDWGvKQ/i67RbVl1DJsYrjOCrvi2/gAQCvUKc9+BAwcOHDhw4MCBgy8VeoSPStoMf+gM/78ilAziZmYJA4vnROR9BBLMB6jvBNa9FfMSMvaZsS4xeTffiQS0e4vnxB3vTJu3Ie+6rmPQ3LcP4h5FS7SApfjlIyNhXfbP7jaAncCHvtV7Ag5U1vIrfO4sfimWRADtXi17wnfhP6EguibvapfvicY+H92jvfNRvUSL9/xn2nui8U5YY5xaNkntJQ6spciU/9tQ93ooFBlej+Ych3qOCi4UzW9R397j8hf8Rhq/B2Z3qEFZ+OcD1VOuPIKZd+xBfvVpVZYI4PeGNW8Uky4+qpYt4rJBsdUYEgDUc9bkLrUcCJf+4AP5iWD3BPnkskHVNxxQfp9b3WZeULC/7VPvXB6LywJx2bnJl9SzMGFAPedWt6OSS49df1AtyZModk/dc8WMqdeQ9wPIn9FmfL8gQeyeX/Dh0lYc57lKhfXN+0QA+c+bxqUx94jfH1J2r2KBjXSvu93uMnPfFgjCg5ob9+L2x57ENf/2CpLzBtXSFokAPrRMg73qf7+Gm375nAxUR1SZWKztweScqzEs/8563PH4E1j8R5vVNxXP9iHycxnknXqeuKIBt5l2z7UFle4TAPTv/BmtuOafaferMfnCejF53jmw/yCt7Fv+LviLD3Dnk4/j/Ac+lITt0y/pci7BmJDrmHxRvYp31/zLK8ivOZ1Q8T6zpBuX/+ObuO3Rp1B99X5Vnih2z/i+5FubcMcTT2DZdzbAlRpOCLsnqPsplxxWds/xPn9aq+3Gej0SiRiL3dkFohyuEca11dSyPXHLbiQCuPwJ+ea6nGrNzkSCxGRrfcD4ZUISBbxSzGViqH+1BmQCgcufqDUYRfcJZ/cCl0zMlN3Le6JB2T15TwuNWP4pISC5GJceS1i7j4/39s/JR4Drf3Oc5xrJug3zHD5zartoZl1J4pYIs8h48LJ+ovJOcOZM3hNlBh2PEXafYJGavFu6d+w+sWDZPXlPRN3HfN6x+4SCsbSbfeO9rmmRBnPfgQMHDhw4cODAgYMvFbrMtgrMfQefMxLtG9NEwn1TejwkoO4dJDq0xLt6R34T8IrlaFDvibdCiBPmv0jokYiWYe5/LuAj6vz9WhWkaLDm0j6JgnDI+G1dwt+VrORAmSQCuKQLfzuYELsybCCRwGAV1pT9R4KJ8WUkQjg2foOZuhe98/ex+RvtiQB6NjeLX3V7LcFGrNCQS8U8vvN3yBMJkZCG4IDBs7WcV6JA2b451lHviRTziNCAF+FBsX0Z8wO0gQR75De2fJ3E/C8ix9H5pVZz/zNDJabSYHpJn/omHX+Llb9nHZEjieC2HJj4m7n8/WOCyzvwQeVEeP6PRqR7o8gs71afk7IGkZQymDDLuhD8XWxfRkAt45SS32+W2h8RuJAsPGeW9vBejPqNav6+c2I898qopyN3aqf6xN9E5+9kJwbvBvfp/C12iff8XfyMMrGBBAKXKkwv7lX7qfkDcHtCCaF78uh2h2WMM3kv6Ic7xfg9/kQA+c8s65a4J/4usY6/f59IX77WXDLWVxhjfWZJj5LH5233rh/+/Q/yNE2/l+JuRhOOoF4Gm0+fTkY0HakT+tWai1OvPIzy849D8xnKtD00TQYnPzLKe1A0rwWz76xVCYt50Hy3K4x15zIkQcme2IXq6w6gaMaphElORfXwpgcV/1x3btLKBrXuXiLYPZcuSsr2q+WruJTPzNv2Ii2vP3G+pCD8c1KWPakL02+uQx7Xm9Spd/v7PP9SJClLzh9EpcT7qmsOQvdxkLa/3VPv7uQwsiZ2I7eqHTNu3IfMom71BRX7Q4NLj6gLUVkS72tu34uCmad5uUsdszuikueQd/p96bITmLZqv7KFhPjhG7F7TUw8U/KcwppTmHFLHdIK+2Ws+/S8G5fwNFTIa5I2GVpU26JFIsGrNM39Gu/JbsFmvIm3EJTXZ7nWqWlReKQNhqiQ7CXa7V23FoILYeHdnSCBahi6FlG6548hJMp6gxY4d/RoxtWDYFTs/jP40LkI2r0u0xHafaJ9e9aye07GuNayCn4JAiveE4moe5fYvUT6hI73yu4l5iUUlN2HVNznWJdIdwk5tLmF988rz+EFUV0aPV9eK7VLoEW0n/KZ00Lz+OcGJqMM0ImYmBJMzALwJlygIjgwkfdES0wJJqOBqFfZfqIlpgR1Tt4TcVkXy+7VAJ1AiSlhxftE1X1Y7D6R473fsvtEA+1e+FZ2n0iJKSExjvH+i7T7L0yiDFiJmJgSicw7kci8E47uExOJzruj+wRFIvMucOz+i4EejUZPm/sOHDhw4MCBAwcOHHyp0F0u14C5/7mBX4oyNplNJ+qkQngn/4kEPiSesHpX+rb414X/BJ5NJ5j+h+1+5JaQsS/mB2IDZpEdMZ7Ojc3evMcQ07W1meUJAMa4eH0nBBTP5v4Y+LxlokcQLDf3PwfoCPOx1v4wPJ1BuPr5oKsQah5NBPCLZGGNj8eLchJkZQ0G6rDmQjQQhTbATYJzxCVliRGko8I7vwqEQZP//qha/y9R+I8HA1M0mEi2Lzrmz3oru4/b+iPQ/IwHiQHlA4x7EYn/fWG4usUj7Poz/xx4g6P0Hb8xDoTNc+0I2rzoOyyZit4bUmO9u1ciXZA2wJ/StDc41inee8i7jPR+c/wzj9sO5vhOns3v+44Ck1IXIgHA1RWEp0tkEmCdz/bUqBYKhe5zuVy/+azf1meCEpQhumjNHix7cB8yhmSATsrB/u8uxa7zc+WIJKu2tlojKeUqd8kdfShZswVzThTggz+vRpdXDNmuP58hgSoSciF19x6s+PftKGoin0lovXYePvxqJfrSI6J3+yo+KjrXugeQ/eE2XPGf9fCI80bFl7qvWYz1989Ea0bI1vzHg/bvPnEUF/z/25A1dRZe+U4lQl5J0uzKvgTk4EAH5v1kLea+04mI2wrGUeiDbpz8+nKsv2cy+iSi2zX2SRqmBia9LwD3qTZMf2IDFr3djcGiCaj7m/Owe3YaIpyq24V/jnOhTiz8p3WYubYTXDIsnjUtLFlpfhb2ffcSbFuUIQLit7nthYj4ud7egepHPsDi17oRzHDDJYlaeMY0vPtXc9BS4hW+uRyl3SAcia2H+rsw7ZGtWPzqSVFvBJEJ5dj+wGIcnJkmthCQsd4enEvWoiYbYdFlSnMbqlfvQHF6Fd7/Wjn8cfpl4qoPdmD+D9ejancn3CE3ehbOwIa/m4VTKbrIQ12qOyPG+ra+64c//MEUTdNvY5j51OucSoISkgF4wrPv4pbv7YRr7my89+3Z0PbuxNJfHYa7uhzNk1KFCTsaLMEArcHd04e8dftwyd+uwcp/34dsXzH23FqKfhevKdsRGoLC94Q163D919/E7HdakXOkU7bTKFnbhCw9E80rCtCnc5l2+4FXD1y97ah5+EMsf/Agco/3IvN4O4p2t2PC+gYUDWTg+PJ8DMjkxJ52P4yo5kV4SALUj9/Eyp8cQtKkSdh+xQSE3Exf7ImQ2H7Oxt244q8+wMRdncg93GFu4gODaTh852wcqEqRxNS+cY8TkpQTp7DwH1/Aqh9tweR9fQjMnIrtf7wQ9dOTEZQ8xVaTE82DUMdJLPunD1Dz7inkxHRubDn1XUgO5+LAHTPQXOhR9w3tpHsmpu62Zpz3wEu4+OcnMHD5Mrz7F7Mw2NOAeT/bhqotg+hfOQktWUw1aCH2QUR0r7WewnnfX41LHuzEqa8sw4aVOmb+YiPmfHAaoZoKNJWm8Ewb8M0rnxF4W7tRsmYrVj3wFpY81ghUTsbeS/Jl3DfiOi/ORFubcMFfiD28o2HX98/D3oUeVP7He5hxyI3W5cXoSqYtnHkcGGudU13ToqfM458azHmTjh3GRT/aignRVBy5fx4OLK3C9rsrEGw+gsX/sA6TmsLqlr/9wMQU8Bw7iou/8hv86SXPYf4LjUjpjSDkc6ljdgUDVdKhesx7cCcycopw8PIpaKpOEaMW05akbcZDmzHjvS4RkQ1TU14xlld2bQPS88vw7mPfwM92/Qke/u0lOFKRBPT2o+TXdShp9cvJn+PPsP2XBJeTCaHspc1Y9usj8OleBFOocxtzTZse6kHphgZg1jTsvX0m6q6vxKGrp+DIpROx+7/NxsHleSKBj79qcG5CU8l5xp59uOKep3DFT+qhzZuH19b8CR75+cWoXZGH3jS37UyAj6hlHziFzKgPLedPwcGrKnH4qqmi9yocloloIM2HrsumoX5ysu10z7uj0WgQpS9sxoLnjiM1Nxd7vr0YB2dXYNtfXog91V7kvr8HNa+ckohgs2euGe+jQyh9bj2W/qYJ3mkTsPeeudi3agl2Xp0Hz/o6nP+jdag6FUbgnOebvh1BxuZduOnaB/GtW99C5bo2eAeBYFLcWM6rqhhA5bNbseQ3jei5UuLg1TWou2I6Dl2QhPL//ABLVx9HGtc+Nqt8EujRqLvC3CdNYlCSw37CLSKd52zcj9KjQ/BnJmEolYvT+jGYm46BXDcyDjWhYk+vnMdEbuw2zuWNt62SukRzhWWou2oCBjh5El5j5/AVd749Nq5t2I+83ceQUr0Az6/+Gh565V48858Xon6OT5mT3tyJwj2dSJFAFRqzjXN4kxdXtuybMw1bb5yJxjIfBpKz0ThvIprmeRX/AxeWoC2ba+CFxRxG1bfNxqvnUWTuq8fcpyRRDyjWjVhivT5S51zfIBqNIvVYM6o2dKFjCRPSSdj245vx6Ivfwq9evQ/Pfn8eWrKCKiyP3ca5vYU1L9ytTVjy/72FeR+0oeO2lXj5P1airtSHgJg/V3rmVcOx6p67G39koB/5p4Jou+5CPLX6Hjzy3J343eq78OgLX8Gr35uGzuwknFpSgIFUXi0SKxmznXN0o18HB5C/uxPJveLf/iDSj/eoVT4jqRnoqvaIYwTEL3rA1Fy0P3Y75+DG3MXV24Fpzx9Dml/EkKLLTCUELSkJx5cXoj8HSP+gHlPfaBGf50Wpsds5NzbG7gDSO0LonTEFh5dl8XFiJof8F3spmXT2ouy9A5KAaiIDL6J6AJpHQ19Rhhzvw6QPTyK9K6wuWI3d1/BGmcXfZok9cxqNhrE9vA3vh95Xz46e/Y1IybK9Q5j7//wGl/78GILLF+GtR2/CnilJ8G34ALd/7RWUH0zDgX+4CS/99TSEwyHJiM2qNkJUd8HvTUbm+ndww1efR8VhFzpvvRZP/2YpOsRnXRGbMS1JSdg/hMzmLqRkF6EpV+bKmhvBUD9m/K8nsOof65CEYmz72W149+ulCA0FZbCyH6I6rybIvDCqw9XTi6kPPoOVP29D56ULsf2vVuDI5CREIva8Z0CEvV64jh7BgicbkDMwgKzn38Ok/Slo+c71eOIf54lPCO92+0YkvyAgUbL8l0/jlj+rhY9pmATvvuXTsf/CiWi4fiEOLsiAK+AXvz/bOHoOgbEuOIjq/3we13x/J5JKp+Hd396BjQszoQXFzyXeaVpE9G63QK8hovuR0xyAPykN3XkuM65LKu7qxcK/+B0ueiMTbzxzA+pmJcEzZLMrpy5JukJ+zPx/H8OlP96P5LAHPRcuwJv/ciUOl7XiylWPYtbhHGx5+E6svToHoZB9lqaPutzQug7jqkufwqzaLvU4w+s/vwW1k0IoenYNbvv2B8g9pePYn92E1//3EnRE/HCf4+Yf0b3we3SUPvYUbvn2RmR2Z6D+B7fipR9Vw+8PI+LTkba7Flde+xgqj6fh4D/fiTe+W4OOodOY+4/P4tp/OgB9+kI889QqHKxJgScw/rcEJT3lrXwsdS3G+d6L1DOnWiQSulPTXI8zOd3WsxXvnn4Pwegn+EKUJo4ZOYFrvvoMFm48jb4FC/DW/7kRtZWSnK7/AHf+5RpUHHGh8Y6r8PI/L0bbUAhuO359X2eS7kHq9k244S9fwuRDYXSuWoUn/3UJ2t0SvkI2zMjFRCJuCVgyVLv5LT5x4AAGUP3galz/r3uBmYvw8r9KoJ4M+AaFfxuO0+p2j8z2srduw0WP7EH5e4eQFkzH6eUV2Pv1y7BVZtVD/DlbG9p8xCOGPdiB2U+vRVrBIhzOPYZLHngBkxuT0XLfdfjt38xBQDJTuyWnEZcGfeAkLv7WU5i7u08+R+DtC8AVpo1L4rZgPt77y4uweUk2dA7QduI/GkUkORnuo/tw2QOPYf6WIQQLJqBxcQFCMm64I2k4fvUibL2hFIP+iP0m5RLEIm4+QSe8masRRL0+oLkO1/7JMyiedjme/OEytCX54eOXI41T7AGJdSFJSNJrt+LKB95E9f5eKfKit6YCbUVDKNgF7Pr+Kqy/vhx+TshtZPdRGee0oQZcdduTmLunG2Hx8Zd/fDM2ztRQ/swa3P7DdchtAxq/cj1e+9EynGJyeq7z79IRlBBf8OrruP1vP0R2ZzqO/NnNeOG/V2MoEJH4H0bh2+/h9vvfQSZSceDvbsfr35whyWk75v3kWVz/s0PQvVPwzuM3Y9OyHET61Zo2Y8L6ntOKnGW4MPdiOs5PXX/7t3+X6XK57he7Q9NAEw50HEQgGEA4FD67TQJyoKcN01/bh+KmQQQKi3Dw4iloTJcGjx3H7LePClMMYPmoX1aBVgQRDYTGbusc30LhCNyNJzDj94eR0xnF4JQp2HlhAXrCMsuwI89B4csv+pRZFD8zP432dqHqmY2Yut+DA9+4EBvOz0Ko1y8z7lF1bbSRN7/Hg/5UDcnHWpHZ3oeMo60oW9+KwZoyHCvwIhgMIiLyGqv+ubhFJOkYgB8Fb+zAzJOp2HDTLAw1HkKN2H5Wrwe9M6dg26JcBMJi9zbiOyzJprL7sIb2aZOx+4a52HF7NXoHh5DZMYAkSVI9zc2Y0BjGqRmlaMoUp5AJ+dhtnYNbMAq/24/cTbux9GGZiMGDk6uW4d3rqjDQeABLnq9D8aZGeHLy0TAxDUM2s/twKKRieTQg8Z6fgxEMuUPIf38blrzQjoY7lmDPzFQE7RjzguQ7hP6iCTgxOxfJdQcx4VQAvtYOZNf3IDKpCuu+NhuNqVFEh4K28vuQ8BKMuJB69CAqdvXAG/Whae5E7J2WDt/+g5j77jGkDqSg+bwZqF2RjQGJA+e+/iMIynuq8Dfr/UYkD3nRvrASuxdkYkjG/FAoiNR9RzDnrRPwRb1oW1qNupnZ6BnqRdGmA5ixvUMtqda+rAqHy1OkjshkHJsIiW1FpL/y5HJMTJvERHWL7nbrJSp1NaHpUvxpNrO+2pHP3OKXuVIPU8efb9eNWX5MGIKxzrHlJvr16khpakBlbR+6rliETddPxqAYsGvM822ymeoOFhTg4LXL8ezP7sbbt0+WZFUmnq3HMOd1CVoyoEc9+tj1z9Et4tWQU38clXvc2HvdfDROTEbE54ZxF1tD1OeBP92rrjKOVf/c3YzwBncKTs8rw4n5koDWVGLt/7gFDz15OzZeNAF87DZ1ewOm1rYhxe2yV9xzi5+Hg0g+3YNsMupyo2/SBBy7fC62ff0i7JyrwdtxEnOeqkNhu0xcJSaM2c45vsXiuofrO/eiZOsxZBSU4eCMPPRHQnBLYBhdxw6b4ps3YaMe9EzKRuf0ErQXJtPp4Tu4B1d87x3MaJXEVOzeTmOfrkWh+VJR99WLULu8EKGWBiz51Xu49Ol9mFTXAS99wZOKnpIM9EmMcNlI/2qQi+EMx+J5ZrF124Af4o+Nu8m5cTmjHolAfX3nU4NrOMqgFJTkZGyQwmT052aiJ5Md2u02jwMi6nYjNNSFmU/uQG5hFd77zjI0ZETgDnFiYp5kQ/CZU3WbV2Z+nkGZARaXYcs3lmHv7Aw5GoavqRvpMiM0MhqbgM9chrtR88QOTOrsRsaO/Vjy4IeY8/ZxpPfL8WgIKTKjnvXWMWQFbfat3RjEtvsD8PX54euVJMznQ/ekqXjnB5dh17wsINCGwoYOpPldiIwXGs9VSMzXwuZyOboPg6luePxDCKanobU8R53iOXAaEzr9cLlE/6rEnohIcpp8sg0V2zvQM6cMHeUp0APi73a0eUkwIp4o8jduwY3/fTUW7cvF7x+8D6v/agmas73QgkPI37EbC55tRBIffbBTzBNQr/0V1Xj376/Ge/fNx9GcIMrf3oplrzQgrSeKsNj+6aosBPxhIzmzM5j30R6SZNwf6/EFy+l92ego8KklBT/pYx66rnPV4M8ABqq0DHQVJsF4BGeUVpiMupLQV5aFLvJjFjuwETQXgkl+VD3zAeY05uL9B67C1plJaiLC57NsC94NkMGXz92G3fIejcAzEEBgUjnq5xaqK2jhtCQMSZCmL9sGou/IUD+yTrSg8vm1uPqvn8Wtf/ksLntoN/K6GJcCyFy3Bdf+21aUDohsbGoCUdF5SJITJp+cnHh7w+ifOBE7bq9En+5GmIHbywf9zQp2AHkRnkNpPvip10gQ3sEAXEEgKOWDGea1DhXr7cT4WNAQ1oPIOXAUFS2pqJ9firb0MDzn+rOG44BxTu8+jbmPbseUo/0YKJ+IptI01N+0Amu+ORO9XKQl3IecHSdQOMRn8Y169kEU7sGg8D0J7//dTXjswbvx1PcW4XSBCy4k4fjKGtTNTIeHk5NEgK7Dn5+Nbj66NB4qstCW5UNQcoFPmrBLWNWOmfufEjKDDqehcX4eZBySGfQgvOrqiTlz4qicm4L26jwEmMjaPF5xaZ1YBm776ROhI5iioei9jVi2cRB77r0QW+alwNfLAasHUzc3Ia8xIIO0vS4fcXWG8EAnZjyyBnd+523MqO+HluJFINkjQTkMtySpulv84oIy9Ca51JUm2yAqA7ArC3u+eile/Ifr8PKPrsXz/3QT3rp/JtqzaP4e9CxfiFf+fAEak8M2/XUk8W0+Yx6Kqi9LcHLCWKjLZCUgCVowIw/Nk3LQ45YyO/EvuncjGT0Ti3CyWD6HAsg+2SdxX+Sg4r15Wk4S+n1uRDkoGUX2A+8WDg6gcMtRJBcVoKmmEP6AXde1FZ2SsYF+pHcPyY4bwbwkBIJBuIM+HLt+Jo6VGBMT3kULM7NQn+wHjTmNCEMPdWH2w+sxfWs/upfPx4bbqtDl4i8CmifaBZLHxO5+ybvBXhR62IWBnHw0z06Tz/3qeXtX0FB8VHJBVumdVoiunGQVKz8p9HBYM+7DfAa4QhqaL5+NI9NT4e0ZREp/FIF0LzQJXF7Z755SgYa56eoZArsaLJeaCKTxGTv5wG/tskw0Gkr1Iuiz6e/uitEGU31Ir9uDC36yDlO3HMesn7+Ar935IO6/99f4+n1P4rKXjyPJ40XYZrMSflM9ueUkal5ajxlvrMU133saK99oQWbbAMpf24IFHzRjaOlCrDsvX31j3VYrVEQl4dKTceK8Gmy8Zwk23b0EG+9bgV2XVaCbcUrzoG9GpXyeiC4b/nwpH+XQAu1Y8YNH8M0/fg7nv94Mb5RJaZJa6SSzYVAGq2ocnp+PEG/xmfVsAWHGNRhFZ1UF6q6YJKYQRNaORuQMyCREsvC0091ykhsnL6lEY1GK5LL2vYrEu0JJnW2YuqkHnZWlaJ7qVZMVu0ITVUayc9E0NQsBBJFytBNZkqD4ZYyDTMADvHWqpaF1RTlOeXgb12ay0IXHFI/xzHVTAy740fO48ZFjGJy/CK//zXnYNyXZRldN+QiHB4FUrmIrE0yLLc2lcpqQTMa1YBiBojwcvKIGPXIovWNIQr/kQUk63H2yjwwcXlqillzTP4VfuP7+7/9+qa7rN0jIRfNgE470ffKfL+VMIpSRjZZJPhRsbERei18StUHMenoXCiOF2PzdlaibmiQB3Y7JKWcVUXg7O1G68xiq19Ri+rpW+MQxXYNuDJYlIRoUo87w2Ws2KYlpRNckMa3DJf9rDeZt6RN+/cho7kJ2cw+yTvYg8+QgupbNw45VpfD7x19G4pwEE5ShQeTvPY6yIzJrbO1G+Yf7MfOFrZi5tgWYxyuHy3C01AN30J6TMj0UhltGJG66JGdZ+w6hZk09Mgc0+KdOQu3yArXMlr2SU+OOkB7sQM1vd2Da5uMof/8QyjvCCLvDyNvZgPJWN+ruXYj6Yi9cdtQ91/VNTkNnYTJcHadQursZmdEUuBsbMPeFeoSXLcVb35iHxkK3jZM1DSFXFPnvb8TFr/fiyG3LsX12uujbvldOOc5HvcnoLPEhs7ENZduOIzOQhN5IH2Y99j7mHwqgafkyrP32dHRIsLfVFUTeBQ30I6+2AfMeegurfrELxS1hnLpsKV7/3nk4OCUJriG7rOHORzLCSG1uQ/mOo5j9wi5M3CvjO8hfEgYLJUGXCag/Td51Lzon5sIf6cHU91oRTZeU9MhRzH21Ee3XXogPb69Cp8TFj1tKUSxLRKyhIrUCk1InCwXaFi7C/1WXy/Uwb0lt6diMN0++9cnWOY1Bl4Q0irwt+7Dskb3IGooglFuG7ffPw+HKVGgDNktOYmCQCiOntg7n/3of0sL8JqMMYLyCGomIg3rRev5cbL1pKrp4i88us0lJzsJhPya+tg5L3moRwx31xQ8+wuFKQ/3Ny7Dj0nwE+0T/tora4sAye0yuP4ylT+zAhOaQujrs9ntw6lLR922VaBd5uCWBs9uVw7EQ9nmRuXcPFj2+A0WdPnRcMB+/v7FC/TKY/fin7qNIO1qPJf+xAwXqByZ0hMQngnmF2HvfEuyfIjHPL+W21b2GsEeXCWkb5jy0CdW7uqB5ZVIyeSK23rsCR/Nl4iKJqW1tn5NzGcBLXl2LBQeSUHvfYtTn6cKzXa6cjY9wkgtJJ5sx/5drMbkxjKDo3R3W0HnpUrx7ZTkGk6K2W9ebd0v0thNY/tA2TDwcQPuKWdh8VyU6vG6E1RdibTQp4XdItEFMfHsHlrx4DB5RJSfkvLXPdZujnlQcv2kptl9QiKFIWGYhLjnWg1k/24AZu9vh8STh9Ip5WHvLJPTLDEU/iwk6v6+hi0+dX3A+VhZcInFD+6kWDAYvc7vdb3725FQgVfjQtMqCheaoKI05MRmy/wBtXFEhz7yiaEDkIE6qHmewcZAOczmVccxFC8usybZXTwx757f1R0DYVXybj3ckDOJsgc/Yumw9UBuTk5juZdKpU9+mo2uyP45L2ArK/iXe8aoaWVfPnUq800X/9o/55JfPGxuDduKsREPbZ9yTXdEzv4XNcU/5PXXPSYlxos1gjPHK78W41bfPFf/25Fd9f4b8csUNi0H6OXMaSSbj/ZtfDGaSbsU92gPHABUTzwJjJae6JL2f3wVNoYMzCBIkalQBSmXNieKzTEaFZ97aMTbhX5Rpb4ieQxa/H93O1jjPVYzFuzsYSrzElBBbt+RB37c3Rtm98MuYx1in2XSwGgvx+jYSE9lPiIsRBjQZVDkJS5zElKDtS4yj3StbN8Z69dm2iSlBHRt+7w6Yfm9jX1d8xcV0Q79i64xz6oxhGHmPke9womrlgZ8FeiQSmWDuf25QwdnazDL7I47n0Zud45bwNibP1pYAMXs0zyqGJShickgQGcTrPdF4t6Cumsbzb5YnBEzeExEjdM4tAcSQSLxatj3WNtYYNyIOfA7y4WPL5q4DBw4cOHDgwIEDB18udF2Ptpv7Dhw4cODAgQMHDhx8qeDvQ/Wa+w4cOHDgwIEDBw4cfKnQXS6t3Nx34MCBAwcOHDhw4OBLBVc5sufyow4cOHDgwIEDBw7OOTAx5S/hO3DgwIEDBw4cOHDwpUMXNJv7Dhw4cODAgQMHDhx8qeCV0wpj14EDBw4cOHDgwIGDLxeuH/zgBwt0Xb+Bq6o2DTbiSO8RhKNh87ADBw4cOHDgwIEDB18MolFj1f6JaeWYlDoZGrQtWiQSuUvTtMd4YFvXZrxx8s1P/9v6Dhw4cODAgQMHDhycJfjb+pKH4sLC83FR7iW8Vvozze/3z/d49MflQ6Bh8Cj2dO+R5DTsJKcOHDhw4MCBAwcOvlBE5aVFNVSnV6M6Y5pLj2iP/V+DV7PnrvTJMwAAAABJRU5ErkJggg=="/>
          <p:cNvSpPr>
            <a:spLocks noChangeAspect="1" noChangeArrowheads="1"/>
          </p:cNvSpPr>
          <p:nvPr/>
        </p:nvSpPr>
        <p:spPr bwMode="auto">
          <a:xfrm>
            <a:off x="283633" y="-2235629"/>
            <a:ext cx="406400" cy="3048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340" name="AutoShape 4" descr="data:image/png;base64,%20iVBORw0KGgoAAAANSUhEUgAAAqcAAABHCAYAAAA6Pu6vAAAAAXNSR0IArs4c6QAAAARnQU1BAACxjwv8YQUAAAAJcEhZcwAADsMAAA7DAcdvqGQAAFMzSURBVHhe7b0HeBzXeS78zmxD742obABIgr0XNaoXqvdiWZZLkvvbiZOrOIkT39j5//y51zfl+kns2JZlS7LVRfVCSVZn7wRJsIMgCYAgiN633+89M7NYQABFNSucnXcx2Nkzc875+vnOzOxZLRLpLwW8cwFEZHPgwIEDBw4cOHDg4MuABrgaJDmN3K9p2kNmoQMHDhw4cODAgQMHXwqi0cgvJTkNXqdp7hcj0SACwQCCwZB5+NNB04GhQQ093YAu+W9mThQeDzsztkAogoi8e1wa3G45QfYJlofDki9LfY9bZ+qsDkWkUlCO8TPLdU325I9tsDwqx91Syc3OLLjDiGphaFEpC7vlHA2sFpZKwZDRoVf61lmHH7Uo/MEoIhH2oamNtPJgMBxFSETicpFmgy7yGJLyEW1JB+yD4uvu1UWOQGpKFOlpUVWH9IbCwqPs8FyLRyKseDTaYt9ukQ37j7J/Kadc3G72T3qNWoou2Sgvr0f+GdVF6CITl/DO/bAL0Yj0oz6QR5F9xOAvXl4hYZxtkS63krEUSnsGXZSxBp/H4FHJXnjg+ZSXW+TCOgpyrKdXQ1+/Dp83iqzMiKJvuC2DSK/VloD6C0g55aNsIo6uoMhLulf0eCkvHpLz2H+AnQtdrONScpFjoke4QlIsMo8IYcK/ghwOSUNBkaNOeQn/MiFThwyb4E0DQy4uiy7ZFF3SD+1LyZ6QN57PKuSN5XypctF5R5fIXHgi78lJ0g7JlMYCwoshL0O/qjXWIY9iM+TR5x2WY1j6po55HunSWYe8y+eA0qMhe9qkYp31dLF7sX1l96E4u5d2AqqtqJJjvOzZh5Ag7YzUY1D8wbAvQy5GDdqxoS9KSLUlx3lM2X2PJvV0pKWFkZpq0MSuAtIW+6EIfbRVE5Z98SSlR5MuwogT4tvSPuVvgbbKvpTsTT1SvppL7FT4pzA0sfmo6J+tkVLVluiZ59PveD4xwiYoX7P/GF3SgqKLyhGwGm04Ikp1CQGkjUdYrdu0e6/YfW52ROmT/Rjxi55s2IpLaOAHfh6tR4LlYZNHRZfIS/Uu/yLSDvVIjLZVzU27lzgZlcZCpt0LQqavkh7l22a54lH0wnbpD+SR9MZijkkX67AXdsVy6p6kWnSxfHCIuqe8Jd6lR8XuDRrZFnVPHj0Sv9xkyATpok2QrnjfVv7IzunbEifibcJv6pH+46EdUUWEqXulDfJu2b0w5A8YtHi9YkdSyE/kkzbBd+WPJIJgddqEtEuvMugyjsXHLyV7qcMjJLVL7N7v1yXeR1S8Z3PKtyh72ir1K3UoMbom/THWFm1CNhLGEstWFY8UtNkWdTjW2AFdarmCqq4mYx3E9gl+phw5dijZqz6EZjkcFAYN2WvDspctfnyM59Gy4ViciNEFZfN9/dKOL4Is0T15ZefSvJIlbWBEzJHN4JG2xX5MPcph8siNp1oxmrUo+4DokXU5Dlm2qgIiY57IgD4/It4LsSPihGrJ4MWKX/F5A0vo8yrmKJuQiiaUrUodXfqj3Ste5G+Idi9+H5UxNTND4n2ytCO8sC1r7KAOaccsH0GXkqNhE3RK6twfEP+Vtq18gmBbVt5AvkkzD5F/Tcb5qIz3PIm6V/Fezh/mkTI2YhjPIQnkMZZPKN6NfmI8iiwN3zbKP2IT1IkckmK0d+kI+DWkJEeQnWnox/j36cCqHgk6yb404SX0Uy0YDF7kdrvfjUbD2DdQhz2De4UJsvHp4EsOova1Crz78xp4kkO49q+3o2xuO4IBHT2tqdj2RBU6T6Sj8qIm1Fx5FC6vDM5DLmx7phoNGwtRNKMDy75eJwoVCYoQmnbnYvOj0+BJCmPebYdRNq9VKbq7OQ0bH52OnuZUzFx1FFUrT8gAbijt4FsTcWJLEdIKBzD39n1IzvArUR/ZWIza56fAmxrEvFsPoWh6uxL0ULsPax+eibYjmZh++THMv/4QQnAhMODG7lcmo2FDEQqqOzH/5sNIyx9QRnp8VwE2/3aGDDZhLP5qHSZM75Q+omg9loE3/n0WWg5lYvHN9Vhx5yGhy0jwdqyeivoPipFX2Y1Fdx9AWu6govfErnxsf6pKDUYL79qP0prTiAhhPSdFXk9Xof1oBipXNiraKAc5iF0vTMGBt0tRUNWFpffWITnHD1EhTh3Iw8E3JyES1lB9xVGRZ5vwGMVgjxfv/tt89LUlo/qSE5h78yEZ7HSEgy7se7MC+98qQ86kHiy68wAyRG66O4qjmwqx45lKaVfHsm/sRVF1u3CoiexTsfWJaUJfCqouPoHplx1TeoxIgH73kRnY9koFKma34eo/q0VG3qBYk4Zj26Stp6fC7YtiwW0HUTJH9Cg09pxKwZbHp6PrRBoqLzZ59IaFLh07RVdH1pYgZ2IPzv+jWnhTxKtFXyd2FGDns1NVoJ1z0yGxr9NKj4FeD3Y9V42Oo5moWNaMqksaZNCWgOd3oe6NiTj8XjGyy/uw4PYDyCzul5gQQcPWCaLH6UgSG1l0zwEUTutQ8u1rT8K2J6vReiALk887ifm3HFR9k64dz1WKrRYhf2qX6HE/UrLFvuTYsV15ePF/zlf2eeV3azF9ebOSV1dTGrY9VYmOhkxMu/y4yP84XGLfHrGdbc9W4cA7ZcgV2S+/bw9S84eUvI9tL0St6FiT4DPnpiMoE3mx/4G2JKwXW+04lo6pFzSJHg8bjid9HttUjEO/r0C66G/mjYfkvU/qRNGweYLSI3HeH+9G/sRuNUiSx83iQ53HM4THZsy57jB00WNUeNz2TBWOrp+A4lnt4ncHkZopPIosG4XHbU9UK5kuvmc/yue3iA3raG3IwJp/n43TDelYIna/5OYjYhOSMEgUq311CuperxDZ92Lln+5UcYE4vq0IO1dPEVuLKH8sFZshYf4+Nz74+WyRV4bI6xhmXtMg8pKgPujGntcn4oj4UO7kHiy8Yz/S8wdFLFGcrMvHvtekLVcU1VfWo5C+LeW9p1OUHk8fzlQ+NOfaIzIyyMAh8WjP65Nx6H2xL6FrwR0HkVnUr+hqrsvB+gdnCp1hwx/ntClbpe9sF388tT8LUy5oxqxV9XALj24ZmMn7drH7CeLbt/yPzUjNHRIf1HFyX67UqURY+pt9Qz0mLTopg0oUfa3J2PBIjfLt6WITs66rVzqMyCB74Pdl2Ct8Zpf1Y9Fd+5BZ1ityFHntKMR20SMnHwuEruKadmUT/n4Pdj9brfQ4QWRYs+qQ2I0MFtJW7UuTcVh4zJ3cjfmiR8WjDEqNO/PFh6skBriw9Gt7USIxhzGq95TEnGcr0S6xkDYx86qjcIu+dNHj9hfEVoW2gqpOnPf13fCm0x81HJI48fYvapRvXHT/PswUP6YP9HcmYa3osaclBdWXHld6JF1hiTsH3irHvjcqkFHcJ/3XIUPiqibxm36187kpql36FnkkXYFBF9Y/VIPW/dlK9gtuEn/0CI8i14ZNpWhYX4KUnEFMu+YIMif0yuAfQcv+XKx9cJY0xZhzAJOWtSAkNPacSsPOZ6bi9JEsVF7YiBlCl5vjjdhL7UtTcEj8kXH+vD+ulRgtcZU2sTsPW8WOdFHEbPHHifNPSWIA9IoeXxfdH92Rj4XXNuCCe/fD4wtJYqZj35qJEqPLkFXah8V37kdmifijNNa0V+I9bUJomXNjPSoWtii5DIi8GItaD0rMWdEs9n1A8R4SHklX/boJKJgqerz9ENIKRF7SGGPKzienyzkuNdYVVEn8Etl1N6Viu8SW9qPmWHuF+JAvrOjf8UKl0mO+tLX4K/uRljeg9NVYK3FV/JHJ1lzx34p54tvSS397Mjb/brqy1cnnNWH2tWL3SeKP0ueGp6Zio2ylMm5f88BOZBXKmCa20rQ7X2LOVNGbW3zrkMQJiV+CoX431v1ilsSvDBW/5t1wSOmR/rFfYtdBoSuzpF/ZanapoUfG+82PT1N0LRa7L19wShJsF/y9PuwXH24TPRbPbZWxSPTI2CK+uuuVqTgo4yPbYMxLSg8qX2Ec2PDQDCXXWdcfxZTlTSrmDHT5sOkRkf2hLEy77ARqrmLMMXIQ2mndmgqxryGs+MYeZE3oV/o6IPr4/S9rJFHTcPE39mG6yIaJ5oDIa9Nvpyk9VknMmS9jFMdA8rjvrQoV77PLZBwSHrOEPhW/JE58+LPZoqMIln99LybIuM1YQNnTVk6J3U9afhJzbjiiYg7pOvJ+OY5+WCp5Tj9qrpV4X0SbAFoOZmPr49UIDngwR8b5KUualU3QD7fIuN0ucbVS8qWZV0v+JTGd2P/7ctS+OBlZQteyr+4Vv5S2pJtjkufsem6qyhXm335QxWj6U0Bytqd/sARN+3Iw89JGXPPdHUqmvPj1aWCmtqjyVWF++kIOWz91y6ytjIXMlPtSerEvZR8CCBoZ/ScEDTlF68fmU+n44P0c+GTALxk6gb60g9KmFy0tRXj+lUVo3V6KBenHgVv2wpMSREASp1c+mIUDz5ZgwvIA0v58P3wpQ9JaFLvbZuH5R0rhTgmgb+UmzMvYpfppbirBs8+uQPeRfJyq3IfgLXUys5CkRo699PYU1P5KBD3lNL5218vIyu5U9G04moY1DxUjTRKTgcvWY0b2XtVH9+lMvPDKCrTuLMaivKNIvW8H/PBhICqBZ8MU7HmkDCXnB4TeeuRln5a0NYwdp+fhuYfKoCf5Ebr+PUzP2qf6aD5Rgo1bhMfaHEQX7EVWzh5xsLAYp45XN1Zjz2OlKF4sn+6tR760RV52tszBy49OoP1g6IoPMTubPOpoOVGEZ15chLYdpaKwRoRvFrmkSbInUfH1bZOx44kSFC2SGdtXDyEzq0u1teP4PLz5n8UYEpleW70T88+rVTx2DWVi9bNXoLcpE/OyjiPpa7tEyx4JMB68s6tEnKkU+fOaoN3VgKLsFsXj5qYlePWRYjEU8bhb30Z19n7Vx8kTxXhm9TJ0SiK8OLcekRv3in5CCEtSseFgJWo/zEZzuBulyYeQLbJnne3NXrz+O2lLErLBC9didkatkklLaxFWv7QUbbuKsTC7AeFb6+AVmZKu1zZWYvfvSpBdoyPzv+9HapYEUcrr1Fy88qsL4UkLoWfFZszL2S2SlwF/KA2/fXwZTm0pw/zQSVx9k9DlDcng7cMb28qx/WFJAudIALnlKCZktcAtU5DNTUl48dFSJOX2IXjt+5iWafDY1pWHl96chxPi/LNcLfB9a49yyuCQBy+vm4b9oseCBRG4v3ZE8UgcDFRh7ZuXyJ6Ggm9I8p1Zq9pqPl6M1c+JHveUYGnREQRvksmXTOJ8YmVrtk7F9sdLUDBXfOfew8jJ7FD63dq8EG8+VijBLoLeFZswJ3u3tBRBZ0cuVr9wPtr3FmKWtwmebwpd0ktYAtnanbl4//9MQuaUNtx2zdsozTohx4BNTcl49aFSlfx4vrIGk3KOKnrbu3PxzHPL0LG3GLM8zXDfI/JKkoFVBpRX185AndjXxMslmfmK8JjTqWxiV/tsvPLEBeKzSfBfvA4LV+4UKbrRpJVg7cbF6NyXDSwaQFom2wpCk5n6W7srsOnJYmRMbEPu3+xHctagktHWxiS8QbuX5LT/oo2YJTwSfZE0sa+L0HWwAIsL6qHdvUeShxCG3MlYs7kCO8UfCxYeh34XfahN0bW9YQFe+ucKuGXieVXNdsxdbth9a2chnn99AU5uLMW8tBPw3CVylAlSUBK617ZNxI6HS5E7S4L37UdRmH1K1anrrMHT0ocr2Y+hy9ZijsQc2urpjny88Pp8NK0rxRyfTDwkeUqSOEU72nBgOvasz0Jetx/VPpngZfaoOnUdM/DSYytkAu5B56LtGLpc6BI7ajuZJ7FwOU7T7vOPQv/qHsU7B4F3RbfrxB+zq1uh3dyAkgyxWcH2Uwvw8sPFajAclDhRk1On6O0NpeHxx5ahZWsZKm/qxx3SFpOQcNSF17dMwg6x7+IlYURva8AE8W0OA7tOzxG7vxCRQR8i17+DWVm7RYoutLYUYvXL83Fqs8mjxJwk0ZcrEMaabZXYIXosXBhG5h+JHrMlEREK9oiJbFy3VAZ4D9JvaoNu2n1HXw6efOIS9DdmY0GuJKZfMegKBj14t7YIG4SuzMrT8H79KAqyW0VaEeWPrz9coia7/iuFR4nRbGuwOxnPv7YULZtKxO5bkHTPbuhpMvEccuOdLdLWv5aLfXXh5gvfR3nOcUY27O+ejmd+d4W6ytO/dBP8l+1UMY8x58XX5+LkBrGJlBOI3CUxxxdQsnx9+2RsF7rSijuR+u165GR3KHnVyTi0+tcr4ZXkp2vZVvRn10qpTDy7srBuy0KxryyEZ/qRk1UHH+OX8PjmzlJsETvKrj4F160i+yyxM0Ft+yy89Ph5iAjtXWITCy6jXMLo6suWmLMQjetKMAOnkPInuxXvAdHRa5umYvejZZgg8R5i93lZxjh0oKMKj/34Kgl/btx20YeYtaRW6ZExevULC9EmNCzIPIGwjI/etIBwH8IbW6dgm8ScooUSvyTm5GfJ5Ev62dEyD288uVxdlOldthn9Fxv+2N6RJ+OQxOidInuPjBH3CI/JAQSCXmyR2LZ1XRYaegdQ5juMvEyZYApq22bj1SdWYKgjBf0XbsZcGQcp376o+PZz50ucmCB6bIaXtiq6Zlz9fa2MQ7+RpHn2SRnrjqM0u1HoDWDXyXl4/rGL1QWX4EVrMbjSGJ87+kVeq+fg2NuTMf3uLly/ap/Yqkzug5rY/RTskLEjs7IV6X8uyXxOr6Krvm8Knnr0UjVxbJtdi8DVhq12DmaL3S+V3KQEi/IbELnTsgngzb1FWC96TM7vlXHzFRRnGxcddvW58ME7yyU2RZFx62lEsgz7bu/KxYtrFqF5YwnmpjUi+f5dCOu82OXF73eJTUjMyakRP7zxOEpUjI5gX0+N2KrEaNmP3vwOZmbuUXG1vScXL7w2T2yiFDM08ZF790luxIttUazZILnGv05C7owW3Hj5u0pepOtATzVeeOJ8DLWliH1tQ/BKI2c61VSIZ58XPe4uxvyMYzLW75PxUZJ2wTv7C/Ch2ERWlfjj3ZIDZLao8u2t87Hm8UL4+zzoX7kBs2WspZ/6+2Xiuf5CdOzLRE/RcUyS2M14x7Hr04AXRJlz5iNPPonHSYzTIxGxZBO8yOyWl0f9//QvXv5VmZYm7blcZqm8i4J4OZngrV23TJXVMb6bVHg9vLBhlKv/vBwqdOm6Dg/bU6WyqTqGINStP7MOqWfbqtyryZlWuby7pT7bl/OH25KX9MEyVUfejVLjv7rtIOCleV7qV+fzGOmS2ZNxeVy3WlJ08dI8oW4bxF4ueE0eNcULaxibhzKSY1ZbsTrSh9dr1PHKsRhNGo8ZfahL/XF0eaVP3hLwiMPwloJRLi/pjxom2JbRkvFf3fIRqNsZqszsRz5T7qxn9GEek7b4qIYmffOWjdIrXyyn7q22SKdVR+pTLjp5VHQZ5dQDbxURvJ1h1DFfZluqPO7lob4kweCVU7Yb0zHpiMlF+lAylpe0yTbIvrI7RS9riaUr/kSVQq/Sg3rJMalj8E69kC6rjgs+4YGgbgw+jDrUqUuOqbbYv3VM+vP4jDojdCIvdctFoNMeY3IUeuU8detHycvoWx3jOS5jljksF/OYaauGfZtlpIsykrYoe8MfzWNyTsy+RC7kTZWrPkw5is6M83lUfEuOGfZNeQ3bPftTt8+EBL5bslcyYaGAvmeVq9aETk2OKT7jbILn0L4IJRfTJlyq3KCLvKs+LQqkvibHDDnGtcWYZvKifNjsX/EubZAPdctXyd7cTL3zdqs3Ji+hWARIWol4G2Z7lt1zkm/0YWy0VWU/Uk/ZhGXfUk5aCSUveZEX2l3MH2O650vaorxZ5qZvD5ezP3VrWOAVv7f6dkvCYvmQ8gfSr45JX8om5JjEsGFbNdpS8VP+lH0puciL76ZvGb5tlsuLtNAkqDND9nyxLfHtWPyKq0MerbhKm4zJi22JHmkX8hq2L0MuloxJN3lRL7OcslS8m3pU/2WfjJBs+plRQ46wP6GTMMYhsy05ZtiE0OSVtmJ0GXGCSQgfYzHkZbyoX8tWac9WOeuSflUuvh8vF8qLfNOWlB1ZcpG26A+EkpfBhXpZccLNmGOdz+NSh/GGoH9Yddif5duK9xiP8rLihJRbdsT/St7kT/jhuDfcFm1CVZF30mvWEPuiXRFGjLRaYh2OQ+YxxbtZLpvV1lj+yCrKV2K8iOylgPalfIvyUi+RCc8xeTce2zDb4jFTj0rOsbZkI73yxximZG+WqzhiyVHRa7TDo3zkR5XTvke1xX4oM8ZFq3/aB7shRvi81DHaYszhbXqrH3mZsuKdH+WbZrnKxSx5SV2rXNFs8ii9jaBL9Um+Y3o0X6TRsgkpN7jjS+rEeI+3b6MtwyasOGG+2B/jhIB0xMo/w4vUkBcLHH8HzP3PCYbwDbKNQdSAUWaUy7vaYf5vvBufjePWOao8tieb+mCcMfzZKImH9ZmX3oePmW1ZdUZ/+Ej5yD5EP2YJIXvqs/Vp/P1hGHWMPQvG2eqzsWvsm//VMXPXeo+dMaLcOjhMl/VuwexFYfiY+d88xLf49qxywixRm/ov/6x3dY/YRHxbBtRZw+Xq3SiLbapM3sx3FlhHCZbHDpmwyqiXYcT1E/efsM433tVerFy9G28mPtq/8YnlcX3Iu3WO2jNOiYPxYUTxiOPycYzzCauOtY3YM97i6o6m1/I7ozR2nrwbu8P/Y22pzfzAPatc3o1dqyC2Z2L4k7Wn3mM2Ed+q9c8oVX3IZr6Z/43zjc/D7wSPxEKXOsD4YZxhtGdGE/VutBLjXWCdacA8JpvRivnB3BuJ4fJYe/Ju7Jr/zfLhMmNjuSrju9oxELcb249RYRaod2ElFiPVfwPWu1HOfizejTLrjI/2OVzOPWsbsWe8xd7j+zf2+M/6ZICfrDYNWHSZn9R73FFrV96N3eH/sTrmxv/D+8NlCkKcFQOG++f/YXqJWH9meayP+JPi6oxsy/g/so75YVzE8R73X5Wbe9wZbsukix/5PrrcPKDeDYUITH+wjsX+G1t8HXNXIX7f+sT/VvnwvrGn/psHjXej3NqLfzf80ZgQcHe4b6PALFYwfDnuqHlA1VH7w8cscN+yR26xOnH/jfJhfxg+Nty/tcX2+GcUxME8wyz/SFv8bB4zEJfPqHdB3HFVy/xstGUdHHmScc5wWewsHjP3uWddBBtZJ65vwch9Uy9qP/4YjxifjHLriOyZuyP7NhB/LD7T+rQY3YIeCkWMe0YOHDhw4MCBAwcOHHzJ0AUV5r4DBw4cOHDg4BwBv4Ri3aUYvmPiwMG5D15ZN59CcODAgQMHDhycK9A9EfUtfIJfZPw8bq86cPBfAbxyanxdy4EDBw4cOHBwToCJKJc78qYE1OehviT1TX0HDuwAXjltMHbPffCmBpc54LqJBNeRU7c9Egg6F2HXucahhnDImUU7SAxwvWH6vVprL+hyriA5sD3UF/lo5papJ9hdfa7FbY31ERnrE41/u0M0Gp5g7tsCXN/OY84kQ/0eRCVBs75DZ2eQQ26+9IBaqzLsd8HfnaSOOXBgV9C3mYh60gLqChLXCfX3JCXcpNSBg0QBPVv5fIof3nS/KuNYFxXfd2Af6JGIlmbu2wJqNmnaaKINUGoSzeWzNOPKKRcaduDA7uBAxV9dUn4vMzT+mhPfHThwYF/Q3/nriwR/TUn9pKfj+LYB1zk1tOvAHuDgzDSVf863Nx0kANSAxD/L3BNrTmok4o6rO0g0KJ83nF2Ndc6c1FbQNc113Nx34MCBAwfnGHjV2FzRHNEwfwSQ01NnmHbgwM7gXVKFiHj7p/xN+//K0KPRaKq578CBAwcOzjHwt7bdvpDaH+rxOc/bOnCQAEjKGGQGh5DfDb/4PWGnSakeiUTyzX0HDhw4cHCOgd9YVldPBfwipAMHDuwPlzesfotffb8kaD+/d74x48CBXeDcyU14xG71OXDgwNbgHZLh5+zt5/e6rkdbzP0/LEbL8mxk+2nqjIZVJ74u98cqJz6u/JPgTHV4bKzjVtnoY+OVnw3Ga4sYb380rGN8P5u7iPHnj8aZjhFnWYdkWLc11JfC4jHG+WeN0XW+iLY+CcbqX9hVax4KYgHLwljnWxirjBivznjnny3i63P/07Z3tvXOdN6n6d86/5P2/0n6iq9zNr51JozX55loie9/PJzpWDzGa+tMfZxt24Th9GpTdj9e3dHl1uezPZ/4uDqj8XHn8fh454wutz7z/WxtIr7OZ8UnbYvnWdvZIr6PT1JvLMS3dTY4U5+ftK14jK7zcW2x/EzHPis+aRvW+Z9H358QugxoxsNKfwhE5M9c3ojrERKWn4XNy9Lh0PDlaSYaalkYAQNPJO6h3/jPbPNsZMfz2C8vg494gFjNQMy2InEXk9mHSaexoL/aVSBd6nK62d7ZIBw2eFP9xz0XptoiD9JWRPFrdBSlvLi4sIB143ux6Izy/WyeMVNrMhjnWTxZsGTOvuOTOrU8h8lbvOwtuZCHCBf6Pwvhq3bkvHDAFWtTId4mzHcLFu+j6aW8QkG3aod0sTWSoLkicKcZP3gW6ncjGPQoGxpB7yg9xvqWdkbQxWqWTYwjL9psvB7HA9sNBdzGvtLvMKz+SVN8W8pWuUnfhk0QPMngnYjVFS51LQJvhrHmX2jQq27vKt4F7J/9Rki38UuHCsqHLBmb7wosN3mORkfKS7Vl0qls7ywwLEfKbZhHw3YNedL+LZCf4f7lfEsuPDfeJs5inRH11SBTfkb/JuJ4NGxS7SpYdqB4NfcVaKtmG8pn43gZD6zPfshrvO7J17BchnknLL3SZljfqmXo0LCJeD2eCVbbFi+xtszP3EbGPPlMGfOddS3dU17mecoerfIzgXVMfY1eb1rFDfUe14dAxSDKSs625KAg54RNXlS5WYePM/jS/GpJoeCgR21WP1bMopxHx3XyTcSPN4QlL+VjcXQpOckxQ14jeRkPFv3KvkxdE5YeLZswqVRtj0sXZS4Iky7znPFA2tiONabGy4uw7JDvVn+E1b8a6+J+wIW0x9oy5fNxUPGUcobBZzxibSk7MwizfF71L2NdfMwx2jLosXQ6HqyjsTGN9I7iXcmdNmHKgTDszfgcLxMipseziPc8ynMsnlVb8byM2RYFZezzOOtIC+oz5RAS+yHi6T0TFI9sR3Ro6Zpgf6Fx9BjP+4hYyLakzNLNHxJ6OKqVmPtfKKh8X5YfUy8/jBk370Xxombwl9YifLLAA1RceAzVqw5g6mVHjF96obHIscyKbtTcugczbqlDVkWXKouYbVVdexDTbtyHgtmtsatG44H18qraMPOOvahadRAZpT2xPlwZIUy59AgqrzqE4oXNkq2L4cgx3RdB6fITmH7TPky5oh7e9KAqD5t0zbxd6Lq1Duklvap8PFjHypcdx7QbpK3LDsObFlB981jWpC7Vzozb9iKzrMfkUUcS5XXVYdV/yaJGaG7TYKVOidBZdc1BoeuwJGQhKRtpbPFQPCaHUX3dftkOoHjxydjP3PE2IHmeLnKsvPIQfOl+acuokz25U2S/F9Nv3of0CX2qXx7zZQ2pvmfcXIfiBS1Kjx/HP9uaduN+Jf/M8u4Y775Mv8hdbEL0O2HBSfWgiWpL3stE9tXX70flNYfUb0gb/Yu8JnZh1p27le6zJ3Ua5wvIiyfJTE79bkQCRh+UW/HiJkUv2/JlGrKnDEgX+ZsmckmfYOiRx6ifiRcdFX3tFzoaY31zMCxfcVzphPbiSTVsYjywLdpqtdgcZVw076Rqg3Jk/8WLTT1eWg9PRjAml+wpHep8buTXoMsFt/RXfe0BTLv+AEqXNhqdCGgxnmSDdyamVhJFX8mhHkXus+7ajZTCAdUWN6+0VblK7Ev4V22Z/qh4vEBsVWQ/8YIGeFMMHrlllnUrO5ohdkG6Pu7nEiOajqI5LUrutD3da+kRyJnSLnrfi5rb9ohNGDxy42+F00fJp2ETlBf1GEHJUlOPV4oPZRh6HA+sQz1OFtlOFz2WLhY96oZ+IWM8YxD7r1xFm6DdG/1niD8zRvEY+eX53DzpAUyR+DVd7LhE5MWEiOePB9WWxBna6fSb6pAztWO4LdE1/a1KYl7xQuHRgjRXNLdF2R3ln5Tjj9XJnNit4kSNbBllHx9zohIUS4RnFb8uPyI8Dkk7ph4lfpGmmtv3KhqpR5Z7RQ5TrjqiZFy6RHgUvyNRYd2lYg7lPoUxOuXjefeI3Sg+RF4ThEdFk2xc9mfC/BbV/zTRMXXEcvKYPVVsVeLqdImTlL3VB+2GYwN9pWzZCUTdZltiG26xe+qCdk+/J8hPWnG/ameG8M92Q6J01vGlDymbmCF2T/modaGlnFvJwiYlL9Yx4qpRni5xeabIapqU50jMIa3jgeezzWKxXfov/SVJYqalxwxpS/m28E+66AuM34wlky6uV35SJjHG6pu8lS0z9MiYY01CPwI2JGAfydmDqL7ajNGLmsyxg2OXCxPE7ulbky89KmNa3Dgk/kxaGfMzJxuy58YfuKi8+pCSCeMEZc7y0TBKDD1mlveo82fdsVvFaAuGbx9Stl0qPEXVWpYSc6TNovknVd/kMSl7SPVBnWVUiA/J+dwyJ3WrsvHAOhHx8VKJ9zyfOQJ/lMaiN7WoHzNlnGU/edXtMd4ZOzkOkf/i+c0xHrkVzj2l5MgxytIjj4wF1VaaoUf6dsmSJhUDWc64WrygGTUSVzgeJGcPqLYY19NkfKVNcHxML+kb9keR/dQrj6hj5WL3vADD8vHA9tKLexXv9O2cqe2qLZbTt6uvkbFDfLKE+Zc51nIrmNkqNnFQ4vRB+LKHY0625CY8v+b2OhUzrPP/ENBCodB9LpfrN0yXt2Az3sRbCMpLRGmecvYg0SnaANb/fDle/s51yonufvZ3qFp5CAPRFEYMBLq9aibpkUTPnRJSTiwVEej1IjTggUsMiQOF1T0TjKGuJGUsdCRXkjQi53OGwbY4+2K5aksO+DQ/Xv3+Nfjwny5QSvrW2l8gd1I7AlHpd9Cl+uFgxwTFCLzsBBjqTJLAJomEDBpWsFR09ctsvM8jSU9I0UwD44FwwI1AF78hJ3SJMl0SPN3iNif3FGP1PTejZVcRlj+wDpf/zzeNZERmLcFeaUt4ZKAlj+SJYFAN9PigyTTJI4kMH3SmADhrUXIZcglNQWX0Flge7HeLs0eQJIMO+3CJgA+/U4kXv3k9uo9n4Ip/eQMr/nSdEZSlSX9nsiEv4c8tvJA/IkgeZXOJPDjg0wHIviUv0s5gYcnLkj1n2EzYOQjxyl20X8PLD1yHrT9fiIrzj+GWJ55BVokkMFGhTHj0i7xIJxNgPUnakv4Vj8I722Jw5mZB8S486iIPX7bQZT5Xo+RFPcpH0suAp2th+DuS8PS9t+HQq1WYfXctrvnpK0jOHFRXTSj3gMjfLed6pA4fJKe9qG86dgtd0jaTSOpG0SWzxEAXeRRbFdtiYmIh0CN0DVL2YVNehuwPvV2Jx665W+rqive5N+/k75WpWTzrRMS+PLT7VMNWuZGPgNgX++VkxPoJzrCcGxC6qAev2CptgudT9vxmpmqL8qJNCu3sf+tvFuGF+29AakE/7nr5MUxc3KD6p/1QX3QpBh5Lj4pH0x9JE+3COCA20Wfal/ib4pG2Kg1ERPZDnSJ7SXxow5SBRwuiubYYz37lVrTuzcf5f70WK//uXeXL5CUgbZFP+khSzpDUNfVIuqhH8mjqkX1zGxJdMsHmwBizCdLFK+LSnuo3U+xOF5vVAjjwZjWeu/8m9Usxl/34LSz5o40q+IbD4qfCI32bPhTzbQH9WrXlFd5FxoZvSx2Rh79TbIIxh7I36VLyMvVIeZEuyp79P/PNW7H9VwtQUNOKr735a2QU9yAYFd2L/bB/XgHxSmzht+pZh1ciqMfwkGETpM2CstUew1YZ2zQPO6fdGzbBibjHtAmX2D3bevjK+3D07clqULzvrYcV7ZGo2D15ZMzxiA+Ztkr22W/A/AU52j1lQLnwCgr7Znzj5EXZqtBL2/MrW/UqujhIsy0OYXtfnIlX/miVipXX/MerWPjVrcru6NuUI+lj7Ir3bcZ6+iPtnTZp2VdIYk6QNiGIlz03xo+Q2B/pYnvUPWP3pl8swVt/dbnwN4Sbfv0cqi8/oOI9Y91QR7JUZryVtmSCznYsu48ouzfpoknIZtjEKLoERow26TJtlbLvOZGBp+6+Hcc/rMCi/7YZV/7LGjVBVrIXeSg9SqzjWGhNZmhfyiZUW4ZNECP8MVlsUvpR5VIn1Cd2zxhNmzD90a2F0LirFE/ecCe6GrJwxb+twfLvrld1KHPSG5b4FvMh4U/FHPqjafeUi0pc5U/RJTGP53HypGxVDjDmUCehIbe6M+VNlfgpsueV/bd/cAnW/fg8mWycxJ3PP4Gc8naEom7lI/Rt+n/MtwX87Jf4EZG6iq44u1c2oWRv2qrQRdtTMZoxR41DYqsSV2h3gz3JePlPrsXux2eryeytv3kGvjyJ98ruJX7JppPHuLGDNsF4T35j+YSAsg8yTogMKKsYXZZNCC+KLtqE2D19ftfqOXjpW9crXVz1k9cx964dQpVQxhgtthqW3MUjExxe2acOCTXWmrKnjGkThMpzZHwmnbz4wwtjpFHZhPRN+/OITXDc5jnMNdb9ZAXWPHAlMmVyef1DL6Dy4kMqEVXxS3jkFVDal3XBRo3bEnNC4vtq3B4he4mTYi8ch5StWjGHNkG7p7ziYk5gwItfLv8WTkmew8nkHU8+qXik7D8NIkpyGs6X10rtEmgR7ae6JKZd5vEvHDS25NwBpE/oUQqzDIZ6Y4LF8hSZTZh6VKBRpxf2Ii2/T82AKCRCd4WRktuP9KLeEUHvTGACm1bYJ231KyHHIPJMyetHZkmPMljLkFieJIlUhtDFmagx+yQ05bhppEvac0vgt+g6E3yidNKbkjMQC3oE+Uor6EUq21JObPTP/igP9s+ELl4ubIvlbIt0nrF7OchkLDWvT8lY/eRbXAXqgjJOJl2ms/A4A2RagdSRY/Hy4u+Yp4rsM4qErtRxZvGjQB7T5Xzq0ZpgEMomckSP0gfpiEeSDDa8mpkqNhOzFYGSl7RD2pRNfBxEbmzbkpdLBh6CelZ0UY/SlitOj9RPcu6g0teIKxXSlrJV6lF0E6/HscBgzADEfskLkyMGfHVM9pQeJZFJFftj0OP5hEdkpOyLPFqDl5xPeaVSXrSJeLrGg3TlkfrptHvZ4vUYo0t4SUqXpNEC5WXKXtm9xaO8udiWnE+ZnY3sFY/0IcVjn7Q9LC/LvpRvk0frkPRPedBeRtgE6RL/JF1KjxIDzgQlLxlEaV+GD8X5toB0qZgj9sVkxAJpIY9K9jKIWHQpmxB5pBX1qTgR19S4YH3yly7+7U0ykw3RMXVNHigX5dtx4OCvYk6OGXPM/jlBpg5T42zi40A6qasUtiV9Ksgb44wRv8S3pS1LLvSNVDlX+bbQZfmd0qPYW2Zxt4q7jDlnhFRjf4YeP+rbXokbLLfsXkHeOAArm7B4NA+RPMpD6ZF2L5/jdTkWaOu0IfZDW7PaUnqUttJIF2VvNSPHVSw06bISB0LFHIuus4k5Avo69Zsi9kc9WvSSL7YTbxOERRf7Z4yxwHihbFXKR/ijwCU0Wj7NyR6TGZ5v2ZeKE+TR1BdpoE1kTKAeGe+lLbM5RRfjhNBmJTQ8n77Bq3xsS8WJM4tdgTE+VcbZ0fIi7YznMbrioGyi0PBHNSET0Fcsf2Qda8I7PnjMiDk8f/TYQVnFxg7ahAnSlWTKfgRdUlXZBNsSfuLjxHhgW+TBiDnDiSnfaBO0Seomvi2V53B8pD9SnybJyiayhC4pZ0xWY8cwO2PC4NGI0bwizP65GWPt2DGHORR5pG8rusw+lE1Y8qI//gGhR6PBdnP/i4cwHOFVNM6sRmXY/KyusMkWDxqiVT7SKJmlj1U+PsZva5iuEeWKXtLlVnUshREj2qLVnQUsHkfzPi5d0p9RbsrrI/0Py/GMFMjB+D5G9/9J6Rou/6gex4NF7+i2DBmfmS5u8RiPrjPBaOuj/Y9oa5QUrf4/Su/YdJ0JY7YlsOiiDOIRUXSNLS+j708ge+HLonc83ke3ZdE7utyoMwZdZ4DVFrd4xPc/ui2rfDy6xqrzURgOMxxzRp4/Xlsj6DobmzgDhtv6qL6Mthhzxpbx2OefLe8GrP5Ht/XxNvHR/kmnUX6Wdh+z1Y/xbUNNCsP9f5RHo85H6RoP8byM3dbZ29eZ6BoPRp0zjR3j6/hsy88Eow+zzkf6/6gex+Mxvvxs+x+vrY+3CZOuMejlNqKtM8Boy+gnHuPSJbDqjE3X2HXGg8XLiPOFp/j+x7YJ6WOcmDOarvFgtDWGvKQ/i67RbVl1DJsYrjOCrvi2/gAQCvUKc9+BAwcOHDhw4MCBgy8VeoSPStoMf+gM/78ilAziZmYJA4vnROR9BBLMB6jvBNa9FfMSMvaZsS4xeTffiQS0e4vnxB3vTJu3Ie+6rmPQ3LcP4h5FS7SApfjlIyNhXfbP7jaAncCHvtV7Ag5U1vIrfO4sfimWRADtXi17wnfhP6EguibvapfvicY+H92jvfNRvUSL9/xn2nui8U5YY5xaNkntJQ6spciU/9tQ93ooFBlej+Ych3qOCi4UzW9R397j8hf8Rhq/B2Z3qEFZ+OcD1VOuPIKZd+xBfvVpVZYI4PeGNW8Uky4+qpYt4rJBsdUYEgDUc9bkLrUcCJf+4AP5iWD3BPnkskHVNxxQfp9b3WZeULC/7VPvXB6LywJx2bnJl9SzMGFAPedWt6OSS49df1AtyZModk/dc8WMqdeQ9wPIn9FmfL8gQeyeX/Dh0lYc57lKhfXN+0QA+c+bxqUx94jfH1J2r2KBjXSvu93uMnPfFgjCg5ob9+L2x57ENf/2CpLzBtXSFokAPrRMg73qf7+Gm375nAxUR1SZWKztweScqzEs/8563PH4E1j8R5vVNxXP9iHycxnknXqeuKIBt5l2z7UFle4TAPTv/BmtuOafaferMfnCejF53jmw/yCt7Fv+LviLD3Dnk4/j/Ac+lITt0y/pci7BmJDrmHxRvYp31/zLK8ivOZ1Q8T6zpBuX/+ObuO3Rp1B99X5Vnih2z/i+5FubcMcTT2DZdzbAlRpOCLsnqPsplxxWds/xPn9aq+3Gej0SiRiL3dkFohyuEca11dSyPXHLbiQCuPwJ+ea6nGrNzkSCxGRrfcD4ZUISBbxSzGViqH+1BmQCgcufqDUYRfcJZ/cCl0zMlN3Le6JB2T15TwuNWP4pISC5GJceS1i7j4/39s/JR4Drf3Oc5xrJug3zHD5zartoZl1J4pYIs8h48LJ+ovJOcOZM3hNlBh2PEXafYJGavFu6d+w+sWDZPXlPRN3HfN6x+4SCsbSbfeO9rmmRBnPfgQMHDhw4cODAgYMvFbrMtgrMfQefMxLtG9NEwn1TejwkoO4dJDq0xLt6R34T8IrlaFDvibdCiBPmv0jokYiWYe5/LuAj6vz9WhWkaLDm0j6JgnDI+G1dwt+VrORAmSQCuKQLfzuYELsybCCRwGAV1pT9R4KJ8WUkQjg2foOZuhe98/ex+RvtiQB6NjeLX3V7LcFGrNCQS8U8vvN3yBMJkZCG4IDBs7WcV6JA2b451lHviRTziNCAF+FBsX0Z8wO0gQR75De2fJ3E/C8ix9H5pVZz/zNDJabSYHpJn/omHX+Llb9nHZEjieC2HJj4m7n8/WOCyzvwQeVEeP6PRqR7o8gs71afk7IGkZQymDDLuhD8XWxfRkAt45SS32+W2h8RuJAsPGeW9vBejPqNav6+c2I898qopyN3aqf6xN9E5+9kJwbvBvfp/C12iff8XfyMMrGBBAKXKkwv7lX7qfkDcHtCCaF78uh2h2WMM3kv6Ic7xfg9/kQA+c8s65a4J/4usY6/f59IX77WXDLWVxhjfWZJj5LH5233rh/+/Q/yNE2/l+JuRhOOoF4Gm0+fTkY0HakT+tWai1OvPIzy849D8xnKtD00TQYnPzLKe1A0rwWz76xVCYt50Hy3K4x15zIkQcme2IXq6w6gaMaphElORfXwpgcV/1x3btLKBrXuXiLYPZcuSsr2q+WruJTPzNv2Ii2vP3G+pCD8c1KWPakL02+uQx7Xm9Spd/v7PP9SJClLzh9EpcT7qmsOQvdxkLa/3VPv7uQwsiZ2I7eqHTNu3IfMom71BRX7Q4NLj6gLUVkS72tu34uCmad5uUsdszuikueQd/p96bITmLZqv7KFhPjhG7F7TUw8U/KcwppTmHFLHdIK+2Ws+/S8G5fwNFTIa5I2GVpU26JFIsGrNM39Gu/JbsFmvIm3EJTXZ7nWqWlReKQNhqiQ7CXa7V23FoILYeHdnSCBahi6FlG6548hJMp6gxY4d/RoxtWDYFTs/jP40LkI2r0u0xHafaJ9e9aye07GuNayCn4JAiveE4moe5fYvUT6hI73yu4l5iUUlN2HVNznWJdIdwk5tLmF988rz+EFUV0aPV9eK7VLoEW0n/KZ00Lz+OcGJqMM0ImYmBJMzALwJlygIjgwkfdES0wJJqOBqFfZfqIlpgR1Tt4TcVkXy+7VAJ1AiSlhxftE1X1Y7D6R473fsvtEA+1e+FZ2n0iJKSExjvH+i7T7L0yiDFiJmJgSicw7kci8E47uExOJzruj+wRFIvMucOz+i4EejUZPm/sOHDhw4MCBAwcOHHyp0F0u14C5/7mBX4oyNplNJ+qkQngn/4kEPiSesHpX+rb414X/BJ5NJ5j+h+1+5JaQsS/mB2IDZpEdMZ7Ojc3evMcQ07W1meUJAMa4eH0nBBTP5v4Y+LxlokcQLDf3PwfoCPOx1v4wPJ1BuPr5oKsQah5NBPCLZGGNj8eLchJkZQ0G6rDmQjQQhTbATYJzxCVliRGko8I7vwqEQZP//qha/y9R+I8HA1M0mEi2Lzrmz3oru4/b+iPQ/IwHiQHlA4x7EYn/fWG4usUj7Poz/xx4g6P0Hb8xDoTNc+0I2rzoOyyZit4bUmO9u1ciXZA2wJ/StDc41inee8i7jPR+c/wzj9sO5vhOns3v+44Ck1IXIgHA1RWEp0tkEmCdz/bUqBYKhe5zuVy/+azf1meCEpQhumjNHix7cB8yhmSATsrB/u8uxa7zc+WIJKu2tlojKeUqd8kdfShZswVzThTggz+vRpdXDNmuP58hgSoSciF19x6s+PftKGoin0lovXYePvxqJfrSI6J3+yo+KjrXugeQ/eE2XPGf9fCI80bFl7qvWYz1989Ea0bI1vzHg/bvPnEUF/z/25A1dRZe+U4lQl5J0uzKvgTk4EAH5v1kLea+04mI2wrGUeiDbpz8+nKsv2cy+iSi2zX2SRqmBia9LwD3qTZMf2IDFr3djcGiCaj7m/Owe3YaIpyq24V/jnOhTiz8p3WYubYTXDIsnjUtLFlpfhb2ffcSbFuUIQLit7nthYj4ud7egepHPsDi17oRzHDDJYlaeMY0vPtXc9BS4hW+uRyl3SAcia2H+rsw7ZGtWPzqSVFvBJEJ5dj+wGIcnJkmthCQsd4enEvWoiYbYdFlSnMbqlfvQHF6Fd7/Wjn8cfpl4qoPdmD+D9ejancn3CE3ehbOwIa/m4VTKbrIQ12qOyPG+ra+64c//MEUTdNvY5j51OucSoISkgF4wrPv4pbv7YRr7my89+3Z0PbuxNJfHYa7uhzNk1KFCTsaLMEArcHd04e8dftwyd+uwcp/34dsXzH23FqKfhevKdsRGoLC94Q163D919/E7HdakXOkU7bTKFnbhCw9E80rCtCnc5l2+4FXD1y97ah5+EMsf/Agco/3IvN4O4p2t2PC+gYUDWTg+PJ8DMjkxJ52P4yo5kV4SALUj9/Eyp8cQtKkSdh+xQSE3Exf7ImQ2H7Oxt244q8+wMRdncg93GFu4gODaTh852wcqEqRxNS+cY8TkpQTp7DwH1/Aqh9tweR9fQjMnIrtf7wQ9dOTEZQ8xVaTE82DUMdJLPunD1Dz7inkxHRubDn1XUgO5+LAHTPQXOhR9w3tpHsmpu62Zpz3wEu4+OcnMHD5Mrz7F7Mw2NOAeT/bhqotg+hfOQktWUw1aCH2QUR0r7WewnnfX41LHuzEqa8sw4aVOmb+YiPmfHAaoZoKNJWm8Ewb8M0rnxF4W7tRsmYrVj3wFpY81ghUTsbeS/Jl3DfiOi/ORFubcMFfiD28o2HX98/D3oUeVP7He5hxyI3W5cXoSqYtnHkcGGudU13ToqfM458azHmTjh3GRT/aignRVBy5fx4OLK3C9rsrEGw+gsX/sA6TmsLqlr/9wMQU8Bw7iou/8hv86SXPYf4LjUjpjSDkc6ljdgUDVdKhesx7cCcycopw8PIpaKpOEaMW05akbcZDmzHjvS4RkQ1TU14xlld2bQPS88vw7mPfwM92/Qke/u0lOFKRBPT2o+TXdShp9cvJn+PPsP2XBJeTCaHspc1Y9usj8OleBFOocxtzTZse6kHphgZg1jTsvX0m6q6vxKGrp+DIpROx+7/NxsHleSKBj79qcG5CU8l5xp59uOKep3DFT+qhzZuH19b8CR75+cWoXZGH3jS37UyAj6hlHziFzKgPLedPwcGrKnH4qqmi9yocloloIM2HrsumoX5ysu10z7uj0WgQpS9sxoLnjiM1Nxd7vr0YB2dXYNtfXog91V7kvr8HNa+ckohgs2euGe+jQyh9bj2W/qYJ3mkTsPeeudi3agl2Xp0Hz/o6nP+jdag6FUbgnOebvh1BxuZduOnaB/GtW99C5bo2eAeBYFLcWM6rqhhA5bNbseQ3jei5UuLg1TWou2I6Dl2QhPL//ABLVx9HGtc+Nqt8EujRqLvC3CdNYlCSw37CLSKd52zcj9KjQ/BnJmEolYvT+jGYm46BXDcyDjWhYk+vnMdEbuw2zuWNt62SukRzhWWou2oCBjh5El5j5/AVd749Nq5t2I+83ceQUr0Az6/+Gh565V48858Xon6OT5mT3tyJwj2dSJFAFRqzjXN4kxdXtuybMw1bb5yJxjIfBpKz0ThvIprmeRX/AxeWoC2ba+CFxRxG1bfNxqvnUWTuq8fcpyRRDyjWjVhivT5S51zfIBqNIvVYM6o2dKFjCRPSSdj245vx6Ivfwq9evQ/Pfn8eWrKCKiyP3ca5vYU1L9ytTVjy/72FeR+0oeO2lXj5P1airtSHgJg/V3rmVcOx6p67G39koB/5p4Jou+5CPLX6Hjzy3J343eq78OgLX8Gr35uGzuwknFpSgIFUXi0SKxmznXN0o18HB5C/uxPJveLf/iDSj/eoVT4jqRnoqvaIYwTEL3rA1Fy0P3Y75+DG3MXV24Fpzx9Dml/EkKLLTCUELSkJx5cXoj8HSP+gHlPfaBGf50Wpsds5NzbG7gDSO0LonTEFh5dl8XFiJof8F3spmXT2ouy9A5KAaiIDL6J6AJpHQ19Rhhzvw6QPTyK9K6wuWI3d1/BGmcXfZok9cxqNhrE9vA3vh95Xz46e/Y1IybK9Q5j7//wGl/78GILLF+GtR2/CnilJ8G34ALd/7RWUH0zDgX+4CS/99TSEwyHJiM2qNkJUd8HvTUbm+ndww1efR8VhFzpvvRZP/2YpOsRnXRGbMS1JSdg/hMzmLqRkF6EpV+bKmhvBUD9m/K8nsOof65CEYmz72W149+ulCA0FZbCyH6I6rybIvDCqw9XTi6kPPoOVP29D56ULsf2vVuDI5CREIva8Z0CEvV64jh7BgicbkDMwgKzn38Ok/Slo+c71eOIf54lPCO92+0YkvyAgUbL8l0/jlj+rhY9pmATvvuXTsf/CiWi4fiEOLsiAK+AXvz/bOHoOgbEuOIjq/3we13x/J5JKp+Hd396BjQszoQXFzyXeaVpE9G63QK8hovuR0xyAPykN3XkuM65LKu7qxcK/+B0ueiMTbzxzA+pmJcEzZLMrpy5JukJ+zPx/H8OlP96P5LAHPRcuwJv/ciUOl7XiylWPYtbhHGx5+E6svToHoZB9lqaPutzQug7jqkufwqzaLvU4w+s/vwW1k0IoenYNbvv2B8g9pePYn92E1//3EnRE/HCf4+Yf0b3we3SUPvYUbvn2RmR2Z6D+B7fipR9Vw+8PI+LTkba7Flde+xgqj6fh4D/fiTe+W4OOodOY+4/P4tp/OgB9+kI889QqHKxJgScw/rcEJT3lrXwsdS3G+d6L1DOnWiQSulPTXI8zOd3WsxXvnn4Pwegn+EKUJo4ZOYFrvvoMFm48jb4FC/DW/7kRtZWSnK7/AHf+5RpUHHGh8Y6r8PI/L0bbUAhuO359X2eS7kHq9k244S9fwuRDYXSuWoUn/3UJ2t0SvkI2zMjFRCJuCVgyVLv5LT5x4AAGUP3galz/r3uBmYvw8r9KoJ4M+AaFfxuO0+p2j8z2srduw0WP7EH5e4eQFkzH6eUV2Pv1y7BVZtVD/DlbG9p8xCOGPdiB2U+vRVrBIhzOPYZLHngBkxuT0XLfdfjt38xBQDJTuyWnEZcGfeAkLv7WU5i7u08+R+DtC8AVpo1L4rZgPt77y4uweUk2dA7QduI/GkUkORnuo/tw2QOPYf6WIQQLJqBxcQFCMm64I2k4fvUibL2hFIP+iP0m5RLEIm4+QSe8masRRL0+oLkO1/7JMyiedjme/OEytCX54eOXI41T7AGJdSFJSNJrt+LKB95E9f5eKfKit6YCbUVDKNgF7Pr+Kqy/vhx+TshtZPdRGee0oQZcdduTmLunG2Hx8Zd/fDM2ztRQ/swa3P7DdchtAxq/cj1e+9EynGJyeq7z79IRlBBf8OrruP1vP0R2ZzqO/NnNeOG/V2MoEJH4H0bh2+/h9vvfQSZSceDvbsfr35whyWk75v3kWVz/s0PQvVPwzuM3Y9OyHET61Zo2Y8L6ntOKnGW4MPdiOs5PXX/7t3+X6XK57he7Q9NAEw50HEQgGEA4FD67TQJyoKcN01/bh+KmQQQKi3Dw4iloTJcGjx3H7LePClMMYPmoX1aBVgQRDYTGbusc30LhCNyNJzDj94eR0xnF4JQp2HlhAXrCMsuwI89B4csv+pRZFD8zP432dqHqmY2Yut+DA9+4EBvOz0Ko1y8z7lF1bbSRN7/Hg/5UDcnHWpHZ3oeMo60oW9+KwZoyHCvwIhgMIiLyGqv+ubhFJOkYgB8Fb+zAzJOp2HDTLAw1HkKN2H5Wrwe9M6dg26JcBMJi9zbiOyzJprL7sIb2aZOx+4a52HF7NXoHh5DZMYAkSVI9zc2Y0BjGqRmlaMoUp5AJ+dhtnYNbMAq/24/cTbux9GGZiMGDk6uW4d3rqjDQeABLnq9D8aZGeHLy0TAxDUM2s/twKKRieTQg8Z6fgxEMuUPIf38blrzQjoY7lmDPzFQE7RjzguQ7hP6iCTgxOxfJdQcx4VQAvtYOZNf3IDKpCuu+NhuNqVFEh4K28vuQ8BKMuJB69CAqdvXAG/Whae5E7J2WDt/+g5j77jGkDqSg+bwZqF2RjQGJA+e+/iMIynuq8Dfr/UYkD3nRvrASuxdkYkjG/FAoiNR9RzDnrRPwRb1oW1qNupnZ6BnqRdGmA5ixvUMtqda+rAqHy1OkjshkHJsIiW1FpL/y5HJMTJvERHWL7nbrJSp1NaHpUvxpNrO+2pHP3OKXuVIPU8efb9eNWX5MGIKxzrHlJvr16khpakBlbR+6rliETddPxqAYsGvM822ymeoOFhTg4LXL8ezP7sbbt0+WZFUmnq3HMOd1CVoyoEc9+tj1z9Et4tWQU38clXvc2HvdfDROTEbE54ZxF1tD1OeBP92rrjKOVf/c3YzwBncKTs8rw4n5koDWVGLt/7gFDz15OzZeNAF87DZ1ewOm1rYhxe2yV9xzi5+Hg0g+3YNsMupyo2/SBBy7fC62ff0i7JyrwdtxEnOeqkNhu0xcJSaM2c45vsXiuofrO/eiZOsxZBSU4eCMPPRHQnBLYBhdxw6b4ps3YaMe9EzKRuf0ErQXJtPp4Tu4B1d87x3MaJXEVOzeTmOfrkWh+VJR99WLULu8EKGWBiz51Xu49Ol9mFTXAS99wZOKnpIM9EmMcNlI/2qQi+EMx+J5ZrF124Af4o+Nu8m5cTmjHolAfX3nU4NrOMqgFJTkZGyQwmT052aiJ5Md2u02jwMi6nYjNNSFmU/uQG5hFd77zjI0ZETgDnFiYp5kQ/CZU3WbV2Z+nkGZARaXYcs3lmHv7Aw5GoavqRvpMiM0MhqbgM9chrtR88QOTOrsRsaO/Vjy4IeY8/ZxpPfL8WgIKTKjnvXWMWQFbfat3RjEtvsD8PX54euVJMznQ/ekqXjnB5dh17wsINCGwoYOpPldiIwXGs9VSMzXwuZyOboPg6luePxDCKanobU8R53iOXAaEzr9cLlE/6rEnohIcpp8sg0V2zvQM6cMHeUp0APi73a0eUkwIp4o8jduwY3/fTUW7cvF7x+8D6v/agmas73QgkPI37EbC55tRBIffbBTzBNQr/0V1Xj376/Ge/fNx9GcIMrf3oplrzQgrSeKsNj+6aosBPxhIzmzM5j30R6SZNwf6/EFy+l92ego8KklBT/pYx66rnPV4M8ABqq0DHQVJsF4BGeUVpiMupLQV5aFLvJjFjuwETQXgkl+VD3zAeY05uL9B67C1plJaiLC57NsC94NkMGXz92G3fIejcAzEEBgUjnq5xaqK2jhtCQMSZCmL9sGou/IUD+yTrSg8vm1uPqvn8Wtf/ksLntoN/K6GJcCyFy3Bdf+21aUDohsbGoCUdF5SJITJp+cnHh7w+ifOBE7bq9En+5GmIHbywf9zQp2AHkRnkNpPvip10gQ3sEAXEEgKOWDGea1DhXr7cT4WNAQ1oPIOXAUFS2pqJ9firb0MDzn+rOG44BxTu8+jbmPbseUo/0YKJ+IptI01N+0Amu+ORO9XKQl3IecHSdQOMRn8Y169kEU7sGg8D0J7//dTXjswbvx1PcW4XSBCy4k4fjKGtTNTIeHk5NEgK7Dn5+Nbj66NB4qstCW5UNQcoFPmrBLWNWOmfufEjKDDqehcX4eZBySGfQgvOrqiTlz4qicm4L26jwEmMjaPF5xaZ1YBm776ROhI5iioei9jVi2cRB77r0QW+alwNfLAasHUzc3Ia8xIIO0vS4fcXWG8EAnZjyyBnd+523MqO+HluJFINkjQTkMtySpulv84oIy9Ca51JUm2yAqA7ArC3u+eile/Ifr8PKPrsXz/3QT3rp/JtqzaP4e9CxfiFf+fAEak8M2/XUk8W0+Yx6Kqi9LcHLCWKjLZCUgCVowIw/Nk3LQ45YyO/EvuncjGT0Ti3CyWD6HAsg+2SdxX+Sg4r15Wk4S+n1uRDkoGUX2A+8WDg6gcMtRJBcVoKmmEP6AXde1FZ2SsYF+pHcPyY4bwbwkBIJBuIM+HLt+Jo6VGBMT3kULM7NQn+wHjTmNCEMPdWH2w+sxfWs/upfPx4bbqtDl4i8CmifaBZLHxO5+ybvBXhR62IWBnHw0z06Tz/3qeXtX0FB8VHJBVumdVoiunGQVKz8p9HBYM+7DfAa4QhqaL5+NI9NT4e0ZREp/FIF0LzQJXF7Z755SgYa56eoZArsaLJeaCKTxGTv5wG/tskw0Gkr1Iuiz6e/uitEGU31Ir9uDC36yDlO3HMesn7+Ar935IO6/99f4+n1P4rKXjyPJ40XYZrMSflM9ueUkal5ajxlvrMU133saK99oQWbbAMpf24IFHzRjaOlCrDsvX31j3VYrVEQl4dKTceK8Gmy8Zwk23b0EG+9bgV2XVaCbcUrzoG9GpXyeiC4b/nwpH+XQAu1Y8YNH8M0/fg7nv94Mb5RJaZJa6SSzYVAGq2ocnp+PEG/xmfVsAWHGNRhFZ1UF6q6YJKYQRNaORuQMyCREsvC0091ykhsnL6lEY1GK5LL2vYrEu0JJnW2YuqkHnZWlaJ7qVZMVu0ITVUayc9E0NQsBBJFytBNZkqD4ZYyDTMADvHWqpaF1RTlOeXgb12ay0IXHFI/xzHVTAy740fO48ZFjGJy/CK//zXnYNyXZRldN+QiHB4FUrmIrE0yLLc2lcpqQTMa1YBiBojwcvKIGPXIovWNIQr/kQUk63H2yjwwcXlqillzTP4VfuP7+7/9+qa7rN0jIRfNgE470ffKfL+VMIpSRjZZJPhRsbERei18StUHMenoXCiOF2PzdlaibmiQB3Y7JKWcVUXg7O1G68xiq19Ri+rpW+MQxXYNuDJYlIRoUo87w2Ws2KYlpRNckMa3DJf9rDeZt6RN+/cho7kJ2cw+yTvYg8+QgupbNw45VpfD7x19G4pwEE5ShQeTvPY6yIzJrbO1G+Yf7MfOFrZi5tgWYxyuHy3C01AN30J6TMj0UhltGJG66JGdZ+w6hZk09Mgc0+KdOQu3yArXMlr2SU+OOkB7sQM1vd2Da5uMof/8QyjvCCLvDyNvZgPJWN+ruXYj6Yi9cdtQ91/VNTkNnYTJcHadQursZmdEUuBsbMPeFeoSXLcVb35iHxkK3jZM1DSFXFPnvb8TFr/fiyG3LsX12uujbvldOOc5HvcnoLPEhs7ENZduOIzOQhN5IH2Y99j7mHwqgafkyrP32dHRIsLfVFUTeBQ30I6+2AfMeegurfrELxS1hnLpsKV7/3nk4OCUJriG7rOHORzLCSG1uQ/mOo5j9wi5M3CvjO8hfEgYLJUGXCag/Td51Lzon5sIf6cHU91oRTZeU9MhRzH21Ee3XXogPb69Cp8TFj1tKUSxLRKyhIrUCk1InCwXaFi7C/1WXy/Uwb0lt6diMN0++9cnWOY1Bl4Q0irwt+7Dskb3IGooglFuG7ffPw+HKVGgDNktOYmCQCiOntg7n/3of0sL8JqMMYLyCGomIg3rRev5cbL1pKrp4i88us0lJzsJhPya+tg5L3moRwx31xQ8+wuFKQ/3Ny7Dj0nwE+0T/tora4sAye0yuP4ylT+zAhOaQujrs9ntw6lLR922VaBd5uCWBs9uVw7EQ9nmRuXcPFj2+A0WdPnRcMB+/v7FC/TKY/fin7qNIO1qPJf+xAwXqByZ0hMQngnmF2HvfEuyfIjHPL+W21b2GsEeXCWkb5jy0CdW7uqB5ZVIyeSK23rsCR/Nl4iKJqW1tn5NzGcBLXl2LBQeSUHvfYtTn6cKzXa6cjY9wkgtJJ5sx/5drMbkxjKDo3R3W0HnpUrx7ZTkGk6K2W9ebd0v0thNY/tA2TDwcQPuKWdh8VyU6vG6E1RdibTQp4XdItEFMfHsHlrx4DB5RJSfkvLXPdZujnlQcv2kptl9QiKFIWGYhLjnWg1k/24AZu9vh8STh9Ip5WHvLJPTLDEU/iwk6v6+hi0+dX3A+VhZcInFD+6kWDAYvc7vdb3725FQgVfjQtMqCheaoKI05MRmy/wBtXFEhz7yiaEDkIE6qHmewcZAOczmVccxFC8usybZXTwx757f1R0DYVXybj3ckDOJsgc/Yumw9UBuTk5juZdKpU9+mo2uyP45L2ArK/iXe8aoaWVfPnUq800X/9o/55JfPGxuDduKsREPbZ9yTXdEzv4XNcU/5PXXPSYlxos1gjPHK78W41bfPFf/25Fd9f4b8csUNi0H6OXMaSSbj/ZtfDGaSbsU92gPHABUTzwJjJae6JL2f3wVNoYMzCBIkalQBSmXNieKzTEaFZ97aMTbhX5Rpb4ieQxa/H93O1jjPVYzFuzsYSrzElBBbt+RB37c3Rtm98MuYx1in2XSwGgvx+jYSE9lPiIsRBjQZVDkJS5zElKDtS4yj3StbN8Z69dm2iSlBHRt+7w6Yfm9jX1d8xcV0Q79i64xz6oxhGHmPke9womrlgZ8FeiQSmWDuf25QwdnazDL7I47n0Zud45bwNibP1pYAMXs0zyqGJShickgQGcTrPdF4t6Cumsbzb5YnBEzeExEjdM4tAcSQSLxatj3WNtYYNyIOfA7y4WPL5q4DBw4cOHDgwIEDB18udF2Ptpv7Dhw4cODAgQMHDhx8qeDvQ/Wa+w4cOHDgwIEDBw4cfKnQXS6t3Nx34MCBAwcOHDhw4OBLBVc5sufyow4cOHDgwIEDBw7OOTAx5S/hO3DgwIEDBw4cOHDwpUMXNJv7Dhw4cODAgQMHDhx8qeCV0wpj14EDBw4cOHDgwIGDLxeuH/zgBwt0Xb+Bq6o2DTbiSO8RhKNh87ADBw4cOHDgwIEDB18MolFj1f6JaeWYlDoZGrQtWiQSuUvTtMd4YFvXZrxx8s1P/9v6Dhw4cODAgQMHDhycJfjb+pKH4sLC83FR7iW8Vvozze/3z/d49MflQ6Bh8Cj2dO+R5DTsJKcOHDhw4MCBAwcOvlBE5aVFNVSnV6M6Y5pLj2iP/V+DV7PnrvTJMwAAAABJRU5ErkJggg=="/>
          <p:cNvSpPr>
            <a:spLocks noChangeAspect="1" noChangeArrowheads="1"/>
          </p:cNvSpPr>
          <p:nvPr/>
        </p:nvSpPr>
        <p:spPr bwMode="auto">
          <a:xfrm>
            <a:off x="283633" y="-2235629"/>
            <a:ext cx="406400" cy="3048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cxnSp>
        <p:nvCxnSpPr>
          <p:cNvPr id="9" name="Straight Connector 8"/>
          <p:cNvCxnSpPr/>
          <p:nvPr/>
        </p:nvCxnSpPr>
        <p:spPr>
          <a:xfrm>
            <a:off x="1231367" y="2771620"/>
            <a:ext cx="87376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106507" y="2712097"/>
            <a:ext cx="12192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Oval 11"/>
          <p:cNvSpPr/>
          <p:nvPr/>
        </p:nvSpPr>
        <p:spPr>
          <a:xfrm>
            <a:off x="5359600" y="2712097"/>
            <a:ext cx="12192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7663900" y="2726727"/>
            <a:ext cx="12192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/>
          <p:cNvSpPr/>
          <p:nvPr/>
        </p:nvSpPr>
        <p:spPr>
          <a:xfrm>
            <a:off x="6761687" y="2712097"/>
            <a:ext cx="12192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2869981" y="2099445"/>
            <a:ext cx="53091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5448" y="1945825"/>
            <a:ext cx="50366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3878" y="1997032"/>
            <a:ext cx="53091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80994" y="2016299"/>
            <a:ext cx="53091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23" name="TAY 1" descr="A picture containing needle&#10;&#10;Description automatically generated">
            <a:extLst>
              <a:ext uri="{FF2B5EF4-FFF2-40B4-BE49-F238E27FC236}">
                <a16:creationId xmlns:a16="http://schemas.microsoft.com/office/drawing/2014/main" id="{FA35F095-C039-46EE-9E77-108032EC4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5964" r="10352" b="24528"/>
          <a:stretch/>
        </p:blipFill>
        <p:spPr>
          <a:xfrm rot="19673723">
            <a:off x="2949118" y="1826174"/>
            <a:ext cx="1412777" cy="887421"/>
          </a:xfrm>
          <a:prstGeom prst="rect">
            <a:avLst/>
          </a:prstGeom>
        </p:spPr>
      </p:pic>
      <p:pic>
        <p:nvPicPr>
          <p:cNvPr id="26" name="Picture 25" descr="203713881_4038981772881290_920412739881483264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4620" y="2822032"/>
            <a:ext cx="6663267" cy="711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5924" y="4113070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itchFamily="18" charset="0"/>
                <a:cs typeface="Times New Roman" pitchFamily="18" charset="0"/>
              </a:rPr>
              <a:t>Nhận xét</a:t>
            </a:r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Điểm 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nằm giữa A và B thì 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nằm trên 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vạch thẳng màu đen, </a:t>
            </a:r>
            <a:endParaRPr lang="fr-FR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điểm 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không nằm giữa  A và  B thì 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không nằm trên 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phần này.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0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37728E-7 L 0.30278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/>
      <p:bldP spid="1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/>
          <p:cNvSpPr>
            <a:spLocks noChangeArrowheads="1"/>
          </p:cNvSpPr>
          <p:nvPr/>
        </p:nvSpPr>
        <p:spPr bwMode="auto">
          <a:xfrm>
            <a:off x="1524000" y="-76200"/>
            <a:ext cx="9144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567885" y="403572"/>
            <a:ext cx="3869970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1/  Đoạn thẳng: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567885" y="1612240"/>
            <a:ext cx="40751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8764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764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764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764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4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</a:t>
            </a:r>
            <a:r>
              <a:rPr lang="vi-VN" altLang="vi-VN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niệm:sgk/55</a:t>
            </a:r>
            <a:endParaRPr lang="vi-VN" altLang="vi-VN" sz="40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2209800" y="26352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" name="Rounded Rectangle 1"/>
          <p:cNvSpPr/>
          <p:nvPr/>
        </p:nvSpPr>
        <p:spPr>
          <a:xfrm>
            <a:off x="283942" y="2819400"/>
            <a:ext cx="11624115" cy="2385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AB </a:t>
            </a:r>
            <a:r>
              <a:rPr lang="vi-V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đoạn thẳng BA là hình gồm hai điểm A, B cùng với tất cả các điểm nằm giữa A và B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3943" y="5715000"/>
            <a:ext cx="1162411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 là hai đầu mút (mút) của đoạn thẳng AB</a:t>
            </a:r>
            <a:endParaRPr lang="vi-VN" sz="4800" dirty="0"/>
          </a:p>
        </p:txBody>
      </p:sp>
      <p:sp>
        <p:nvSpPr>
          <p:cNvPr id="9" name="Rectangle 8"/>
          <p:cNvSpPr/>
          <p:nvPr/>
        </p:nvSpPr>
        <p:spPr>
          <a:xfrm>
            <a:off x="5677913" y="1280621"/>
            <a:ext cx="5689600" cy="45719"/>
          </a:xfrm>
          <a:prstGeom prst="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225273" y="1189181"/>
            <a:ext cx="24384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76576" y="1473552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6176" y="141778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B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96206" y="665960"/>
            <a:ext cx="375424" cy="751821"/>
            <a:chOff x="3519502" y="2732921"/>
            <a:chExt cx="375424" cy="751821"/>
          </a:xfrm>
        </p:grpSpPr>
        <p:sp>
          <p:nvSpPr>
            <p:cNvPr id="14" name="Oval 13"/>
            <p:cNvSpPr/>
            <p:nvPr/>
          </p:nvSpPr>
          <p:spPr>
            <a:xfrm>
              <a:off x="3585294" y="3256142"/>
              <a:ext cx="243840" cy="2286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19502" y="2732921"/>
              <a:ext cx="375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C000"/>
                  </a:solidFill>
                </a:rPr>
                <a:t>C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5555993" y="1189180"/>
            <a:ext cx="24384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4638 0.00069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0696" y="243368"/>
            <a:ext cx="4966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1" y="3444280"/>
            <a:ext cx="1081097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Vẽ đoạn thẳng đã biết 2 đầu mút chỉ việc nối 2 đầu mút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001" y="1056680"/>
            <a:ext cx="429476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Vẽ đoạn thẳng bất kì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379ECF-36B2-4676-8041-25DBF9305660}"/>
              </a:ext>
            </a:extLst>
          </p:cNvPr>
          <p:cNvCxnSpPr>
            <a:cxnSpLocks/>
          </p:cNvCxnSpPr>
          <p:nvPr/>
        </p:nvCxnSpPr>
        <p:spPr>
          <a:xfrm>
            <a:off x="3177220" y="5192220"/>
            <a:ext cx="3657600" cy="0"/>
          </a:xfrm>
          <a:prstGeom prst="line">
            <a:avLst/>
          </a:prstGeom>
          <a:ln w="38100">
            <a:solidFill>
              <a:srgbClr val="14B4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106507" y="5139185"/>
            <a:ext cx="97536" cy="975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61687" y="5139185"/>
            <a:ext cx="97536" cy="975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9980" y="4526533"/>
            <a:ext cx="47641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5448" y="4372913"/>
            <a:ext cx="45076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pic>
        <p:nvPicPr>
          <p:cNvPr id="17" name="TAY 1" descr="A picture containing needle&#10;&#10;Description automatically generated">
            <a:extLst>
              <a:ext uri="{FF2B5EF4-FFF2-40B4-BE49-F238E27FC236}">
                <a16:creationId xmlns:a16="http://schemas.microsoft.com/office/drawing/2014/main" id="{FA35F095-C039-46EE-9E77-108032EC4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5964" r="10352" b="24528"/>
          <a:stretch/>
        </p:blipFill>
        <p:spPr>
          <a:xfrm rot="19673723">
            <a:off x="3034007" y="1910347"/>
            <a:ext cx="1267699" cy="796292"/>
          </a:xfrm>
          <a:prstGeom prst="rect">
            <a:avLst/>
          </a:prstGeom>
        </p:spPr>
      </p:pic>
      <p:pic>
        <p:nvPicPr>
          <p:cNvPr id="19" name="Picture 18" descr="204203136_4038981939547940_19458307118206664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9813" y="5249120"/>
            <a:ext cx="6663267" cy="711200"/>
          </a:xfrm>
          <a:prstGeom prst="rect">
            <a:avLst/>
          </a:prstGeom>
        </p:spPr>
      </p:pic>
      <p:pic>
        <p:nvPicPr>
          <p:cNvPr id="20" name="Picture 19" descr="211781504_4038981296214671_777788673368470501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3853" y="2681873"/>
            <a:ext cx="6663267" cy="7112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79ECF-36B2-4676-8041-25DBF9305660}"/>
              </a:ext>
            </a:extLst>
          </p:cNvPr>
          <p:cNvCxnSpPr>
            <a:cxnSpLocks/>
          </p:cNvCxnSpPr>
          <p:nvPr/>
        </p:nvCxnSpPr>
        <p:spPr>
          <a:xfrm>
            <a:off x="3175593" y="2681873"/>
            <a:ext cx="475488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65840" y="2630667"/>
            <a:ext cx="60960" cy="6096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28060" y="2630667"/>
            <a:ext cx="60960" cy="6096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TAY 1" descr="A picture containing needle&#10;&#10;Description automatically generated">
            <a:extLst>
              <a:ext uri="{FF2B5EF4-FFF2-40B4-BE49-F238E27FC236}">
                <a16:creationId xmlns:a16="http://schemas.microsoft.com/office/drawing/2014/main" id="{FA35F095-C039-46EE-9E77-108032EC49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15964" r="10352" b="24528"/>
          <a:stretch/>
        </p:blipFill>
        <p:spPr>
          <a:xfrm rot="19673723">
            <a:off x="3059567" y="4452674"/>
            <a:ext cx="1169351" cy="7345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62115" y="1908080"/>
            <a:ext cx="50366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50171" y="1876140"/>
            <a:ext cx="53091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3119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32788E-6 L 0.3908 -0.000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37728E-7 L 0.30278 -0.0006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  <p:bldP spid="12" grpId="0" animBg="1"/>
      <p:bldP spid="13" grpId="0"/>
      <p:bldP spid="14" grpId="0"/>
      <p:bldP spid="22" grpId="0" animBg="1"/>
      <p:bldP spid="23" grpId="0" animBg="1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3124200" y="228600"/>
            <a:ext cx="6361112" cy="10858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TỐC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3886200" y="1600200"/>
            <a:ext cx="7924800" cy="50292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QR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162"/>
            <a:ext cx="3476838" cy="34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29400" y="3437884"/>
            <a:ext cx="914400" cy="76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1339056"/>
            <a:ext cx="11734800" cy="1563688"/>
          </a:xfrm>
        </p:spPr>
        <p:txBody>
          <a:bodyPr/>
          <a:lstStyle/>
          <a:p>
            <a:r>
              <a:rPr lang="vi-VN" alt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Đoạn thẳng PQ là hình gồm ... cùng với tất cả các điểm nằm giữa  P và Q.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838200" y="3409806"/>
            <a:ext cx="4495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vi-VN" alt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điểm P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751637" y="3409806"/>
            <a:ext cx="4479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P,Q</a:t>
            </a:r>
          </a:p>
          <a:p>
            <a:pPr marL="0" indent="0">
              <a:buFontTx/>
              <a:buNone/>
              <a:defRPr/>
            </a:pPr>
            <a:endParaRPr lang="vi-VN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34200" y="4817013"/>
            <a:ext cx="4587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 điểm PQ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08145" y="4817013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Q</a:t>
            </a:r>
            <a:endParaRPr lang="vi-VN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1578" y="-3174"/>
            <a:ext cx="1769622" cy="1295399"/>
            <a:chOff x="211578" y="-3174"/>
            <a:chExt cx="2415734" cy="1962150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23126612-8056-3129-90B5-B3F55062D126}"/>
                </a:ext>
              </a:extLst>
            </p:cNvPr>
            <p:cNvSpPr/>
            <p:nvPr/>
          </p:nvSpPr>
          <p:spPr>
            <a:xfrm>
              <a:off x="1600200" y="304800"/>
              <a:ext cx="1027112" cy="93345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 descr="Sprite9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78" y="-3174"/>
              <a:ext cx="1360487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0"/>
            <a:ext cx="2133600" cy="120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5982166"/>
            <a:ext cx="6592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và điểm Q được gọi là gì?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200400" y="4248221"/>
            <a:ext cx="838200" cy="9668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1250651"/>
            <a:ext cx="11963400" cy="1143000"/>
          </a:xfrm>
        </p:spPr>
        <p:txBody>
          <a:bodyPr/>
          <a:lstStyle/>
          <a:p>
            <a:r>
              <a:rPr lang="vi-VN" alt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Trong các hình vẽ sau hình nào là đoạn thẳng?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33361" y="4330307"/>
            <a:ext cx="2762239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vi-VN" alt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Hình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524664" y="4330307"/>
            <a:ext cx="296910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Hình 3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523463" y="4330307"/>
            <a:ext cx="28209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Hình 4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13219" y="4330307"/>
            <a:ext cx="263631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</a:p>
          <a:p>
            <a:pPr marL="0" indent="0">
              <a:buFontTx/>
              <a:buNone/>
              <a:defRPr/>
            </a:pPr>
            <a:endParaRPr lang="vi-VN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4038600" y="3176747"/>
            <a:ext cx="1544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600" dirty="0"/>
              <a:t>Hình 2</a:t>
            </a: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6390480" y="3171440"/>
            <a:ext cx="1544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600" dirty="0"/>
              <a:t>Hình 3</a:t>
            </a: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9459026" y="3171440"/>
            <a:ext cx="1543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600" dirty="0"/>
              <a:t>Hình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6" y="2095921"/>
            <a:ext cx="3269189" cy="972973"/>
          </a:xfrm>
          <a:prstGeom prst="rect">
            <a:avLst/>
          </a:prstGeom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09600" y="3171221"/>
            <a:ext cx="1544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600" dirty="0"/>
              <a:t>Hình </a:t>
            </a:r>
            <a:r>
              <a:rPr lang="vi-VN" altLang="vi-VN" sz="3600" dirty="0" smtClean="0"/>
              <a:t>1</a:t>
            </a:r>
            <a:endParaRPr lang="vi-VN" altLang="vi-VN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16" y="2329900"/>
            <a:ext cx="2228108" cy="778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61" y="2329900"/>
            <a:ext cx="1035675" cy="720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252783"/>
            <a:ext cx="2782703" cy="7978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1578" y="-3174"/>
            <a:ext cx="1769622" cy="1295399"/>
            <a:chOff x="211578" y="-3174"/>
            <a:chExt cx="2415734" cy="1962150"/>
          </a:xfrm>
        </p:grpSpPr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23126612-8056-3129-90B5-B3F55062D126}"/>
                </a:ext>
              </a:extLst>
            </p:cNvPr>
            <p:cNvSpPr/>
            <p:nvPr/>
          </p:nvSpPr>
          <p:spPr>
            <a:xfrm>
              <a:off x="1600200" y="304800"/>
              <a:ext cx="1027112" cy="93345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 descr="Sprite90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78" y="-3174"/>
              <a:ext cx="1360487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0"/>
            <a:ext cx="2133600" cy="1200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76917" y="5768618"/>
            <a:ext cx="8948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1, hình 2, hình 4 là những hình gì?</a:t>
            </a:r>
            <a:endParaRPr lang="vi-VN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85506" y="4419757"/>
            <a:ext cx="914400" cy="942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76691" y="1138492"/>
            <a:ext cx="12008485" cy="1143000"/>
          </a:xfrm>
        </p:spPr>
        <p:txBody>
          <a:bodyPr/>
          <a:lstStyle/>
          <a:p>
            <a:r>
              <a:rPr lang="vi-VN" alt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Trên hình vẽ có </a:t>
            </a:r>
            <a:r>
              <a:rPr lang="vi-VN" alt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</a:t>
            </a:r>
            <a:r>
              <a:rPr lang="vi-VN" alt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đoạn thẳng?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69139" y="2430717"/>
            <a:ext cx="4495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vi-VN" alt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1 đoạn thẳng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69139" y="4419757"/>
            <a:ext cx="4479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</a:t>
            </a:r>
          </a:p>
          <a:p>
            <a:pPr marL="0" indent="0">
              <a:buFontTx/>
              <a:buNone/>
              <a:defRPr/>
            </a:pPr>
            <a:endParaRPr lang="vi-VN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9611" y="5429251"/>
            <a:ext cx="4587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4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</a:t>
            </a:r>
          </a:p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9611" y="3410263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</a:t>
            </a:r>
          </a:p>
          <a:p>
            <a:pPr marL="0" indent="0">
              <a:buFontTx/>
              <a:buNone/>
              <a:defRPr/>
            </a:pPr>
            <a:endParaRPr lang="vi-VN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87" y="2225318"/>
            <a:ext cx="3493849" cy="30035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1578" y="-3174"/>
            <a:ext cx="1769622" cy="1295399"/>
            <a:chOff x="211578" y="-3174"/>
            <a:chExt cx="2415734" cy="1962150"/>
          </a:xfrm>
        </p:grpSpPr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23126612-8056-3129-90B5-B3F55062D126}"/>
                </a:ext>
              </a:extLst>
            </p:cNvPr>
            <p:cNvSpPr/>
            <p:nvPr/>
          </p:nvSpPr>
          <p:spPr>
            <a:xfrm>
              <a:off x="1600200" y="304800"/>
              <a:ext cx="1027112" cy="93345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 descr="Sprite9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78" y="-3174"/>
              <a:ext cx="1360487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0"/>
            <a:ext cx="2133600" cy="1200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2600" y="5544201"/>
            <a:ext cx="6186309" cy="709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kể tên các đoạn thẳng?</a:t>
            </a:r>
            <a:endParaRPr lang="vi-VN" sz="28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1975" y="4241778"/>
            <a:ext cx="674427" cy="76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Rectangle 74">
            <a:extLst>
              <a:ext uri="{FF2B5EF4-FFF2-40B4-BE49-F238E27FC236}">
                <a16:creationId xmlns:a16="http://schemas.microsoft.com/office/drawing/2014/main" id="{D6F77ED0-269E-2BFD-5230-5F89F077A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18" y="1404549"/>
            <a:ext cx="11781282" cy="69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39580" tIns="76176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5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500" b="1" i="1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altLang="en-US" sz="35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5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vẽ. Các đoạn thẳng có chung mút M là: </a:t>
            </a:r>
          </a:p>
        </p:txBody>
      </p:sp>
      <p:pic>
        <p:nvPicPr>
          <p:cNvPr id="1078" name="Picture 1077">
            <a:extLst>
              <a:ext uri="{FF2B5EF4-FFF2-40B4-BE49-F238E27FC236}">
                <a16:creationId xmlns:a16="http://schemas.microsoft.com/office/drawing/2014/main" id="{B70E487A-D799-548C-E88E-AE7A8AC98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96998"/>
            <a:ext cx="5480054" cy="378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TextBox 1099">
            <a:extLst>
              <a:ext uri="{FF2B5EF4-FFF2-40B4-BE49-F238E27FC236}">
                <a16:creationId xmlns:a16="http://schemas.microsoft.com/office/drawing/2014/main" id="{DAD6452F-A4F1-9C5A-755A-74F996F82304}"/>
              </a:ext>
            </a:extLst>
          </p:cNvPr>
          <p:cNvSpPr txBox="1"/>
          <p:nvPr/>
        </p:nvSpPr>
        <p:spPr>
          <a:xfrm>
            <a:off x="457200" y="2628163"/>
            <a:ext cx="4191000" cy="322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5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MP</a:t>
            </a:r>
            <a:r>
              <a:rPr lang="en-US" sz="3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MN </a:t>
            </a:r>
            <a:endParaRPr lang="en-US" sz="35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5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MQ</a:t>
            </a:r>
            <a:r>
              <a:rPr lang="en-US" sz="3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MN  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MP; MQ     </a:t>
            </a:r>
            <a:endParaRPr lang="en-US" sz="35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3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MP; MQ; MN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8318" y="196701"/>
            <a:ext cx="1769622" cy="1295399"/>
            <a:chOff x="211578" y="-3174"/>
            <a:chExt cx="2415734" cy="1962150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23126612-8056-3129-90B5-B3F55062D126}"/>
                </a:ext>
              </a:extLst>
            </p:cNvPr>
            <p:cNvSpPr/>
            <p:nvPr/>
          </p:nvSpPr>
          <p:spPr>
            <a:xfrm>
              <a:off x="1600200" y="304800"/>
              <a:ext cx="1027112" cy="93345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Sprite9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78" y="-3174"/>
              <a:ext cx="1360487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0"/>
            <a:ext cx="2133600" cy="1200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6065925"/>
            <a:ext cx="9071714" cy="641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thẳng PQ và đoạn thẳng PN có chung mút gì?</a:t>
            </a:r>
            <a:endParaRPr lang="vi-VN" sz="24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9600" y="4775775"/>
            <a:ext cx="645329" cy="685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5" name="Rectangle 74">
            <a:extLst>
              <a:ext uri="{FF2B5EF4-FFF2-40B4-BE49-F238E27FC236}">
                <a16:creationId xmlns:a16="http://schemas.microsoft.com/office/drawing/2014/main" id="{D6F77ED0-269E-2BFD-5230-5F89F077A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18" y="1404549"/>
            <a:ext cx="11130577" cy="69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39580" tIns="76176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500" b="1" i="1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500" b="1" i="1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  <a:r>
              <a:rPr kumimoji="0" lang="en-US" altLang="en-US" sz="3500" b="1" i="1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3500" b="1" i="1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500" b="1" i="1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500" b="1" i="1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500" b="1" i="1" u="none" strike="noStrike" cap="none" normalizeH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500" b="1" i="1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500" b="1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thuộc đoạn thẳng MB là: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DAD6452F-A4F1-9C5A-755A-74F996F82304}"/>
              </a:ext>
            </a:extLst>
          </p:cNvPr>
          <p:cNvSpPr txBox="1"/>
          <p:nvPr/>
        </p:nvSpPr>
        <p:spPr>
          <a:xfrm>
            <a:off x="643492" y="4056347"/>
            <a:ext cx="104394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5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điểm E                                   B. Điểm C </a:t>
            </a:r>
            <a:endParaRPr lang="en-US" sz="35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5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 D                                  </a:t>
            </a:r>
            <a:r>
              <a:rPr lang="en-US" sz="35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3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5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 A</a:t>
            </a:r>
            <a:endParaRPr lang="en-US" sz="35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8318" y="196701"/>
            <a:ext cx="1769622" cy="1295399"/>
            <a:chOff x="211578" y="-3174"/>
            <a:chExt cx="2415734" cy="1962150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23126612-8056-3129-90B5-B3F55062D126}"/>
                </a:ext>
              </a:extLst>
            </p:cNvPr>
            <p:cNvSpPr/>
            <p:nvPr/>
          </p:nvSpPr>
          <p:spPr>
            <a:xfrm>
              <a:off x="1600200" y="304800"/>
              <a:ext cx="1027112" cy="93345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Sprite9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78" y="-3174"/>
              <a:ext cx="1360487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72" y="2522950"/>
            <a:ext cx="8622058" cy="956292"/>
          </a:xfrm>
          <a:prstGeom prst="rect">
            <a:avLst/>
          </a:prstGeom>
        </p:spPr>
      </p:pic>
      <p:pic>
        <p:nvPicPr>
          <p:cNvPr id="12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0"/>
            <a:ext cx="2133600" cy="1200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6734" y="5943600"/>
            <a:ext cx="8191666" cy="7098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 trí của điểm C đối với đoạn thẳng MB?</a:t>
            </a:r>
            <a:endParaRPr lang="vi-VN" sz="28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146050" y="1752600"/>
            <a:ext cx="11780838" cy="480695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 lớp chia thành 2 đội chơi, trong tiết học này 2 đội sẽ lần lượt tham gia các vòng chơi: khởi động, vượt chướng ngại vật, tăng tốc và về đích.</a:t>
            </a:r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mỗi vòng chơi sẽ có luật chơi riêng, mỗi thành viên trả lời đúng sẽ được cộng điểm cho cả đội.</a:t>
            </a:r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792288" y="133350"/>
            <a:ext cx="8488362" cy="12684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6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2667000" y="265907"/>
            <a:ext cx="6361112" cy="10858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ĐÍCH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246856" y="1676400"/>
            <a:ext cx="6992144" cy="51816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72" y="1870353"/>
            <a:ext cx="4793694" cy="47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-2476444" y="-2874961"/>
            <a:ext cx="9144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524000" y="11366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170130"/>
              </p:ext>
            </p:extLst>
          </p:nvPr>
        </p:nvGraphicFramePr>
        <p:xfrm>
          <a:off x="7701476" y="956615"/>
          <a:ext cx="3530600" cy="187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120">
                  <a:extLst>
                    <a:ext uri="{9D8B030D-6E8A-4147-A177-3AD203B41FA5}">
                      <a16:colId xmlns:a16="http://schemas.microsoft.com/office/drawing/2014/main" val="332759608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4033847744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541092023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3719570075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3859920106"/>
                    </a:ext>
                  </a:extLst>
                </a:gridCol>
              </a:tblGrid>
              <a:tr h="37549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267909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01857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386726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11956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68477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25063" y="1388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Oval 3"/>
          <p:cNvSpPr/>
          <p:nvPr/>
        </p:nvSpPr>
        <p:spPr>
          <a:xfrm>
            <a:off x="8286952" y="128455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8988626" y="129090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10436426" y="129090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9050538" y="243390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8003674" y="880534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65674" y="865601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12515" y="925512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2032" y="2039408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515860" y="394889"/>
            <a:ext cx="2989340" cy="8739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667000"/>
            <a:ext cx="6983628" cy="286232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 A, B, C, 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 hình bên, em hãy kể tên các đoạn thẳng có đầu mút là: </a:t>
            </a:r>
          </a:p>
          <a:p>
            <a:pPr marL="514350" indent="-514350" algn="just">
              <a:buAutoNum type="alphaLcParenR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trong b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A, B, 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trong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A, B, C, 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19621"/>
            <a:ext cx="4788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nhóm đôi vào phiếu học tập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985" y="3657600"/>
            <a:ext cx="3657600" cy="2057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103958" y="2033753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53688" y="2391569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-2476444" y="-2874961"/>
            <a:ext cx="9144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524000" y="11366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" name="TextBox 2"/>
          <p:cNvSpPr txBox="1"/>
          <p:nvPr/>
        </p:nvSpPr>
        <p:spPr>
          <a:xfrm>
            <a:off x="8425063" y="1388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2743200" y="197673"/>
            <a:ext cx="6705600" cy="8739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CHẤM NHIỆM VỤ 1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48766"/>
              </p:ext>
            </p:extLst>
          </p:nvPr>
        </p:nvGraphicFramePr>
        <p:xfrm>
          <a:off x="152400" y="1226267"/>
          <a:ext cx="11703148" cy="5019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200"/>
                        </a:spcBef>
                      </a:pPr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36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200"/>
                        </a:spcBef>
                      </a:pPr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36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</a:pPr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36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02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AB, BC, AC</a:t>
                      </a:r>
                      <a:r>
                        <a:rPr lang="en-US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CE, AE, BE</a:t>
                      </a:r>
                      <a:endParaRPr lang="vi-VN" sz="36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6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1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AB, AC,AD,</a:t>
                      </a:r>
                      <a:r>
                        <a:rPr lang="en-US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AE,</a:t>
                      </a:r>
                      <a:r>
                        <a:rPr lang="vi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BC, BD,</a:t>
                      </a:r>
                      <a:r>
                        <a:rPr lang="en-US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BE,</a:t>
                      </a:r>
                      <a:r>
                        <a:rPr lang="en-US" sz="3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r>
                        <a:rPr lang="en-US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,CE,DE</a:t>
                      </a:r>
                      <a:endParaRPr lang="vi-VN" sz="36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3153" y="107364"/>
            <a:ext cx="1896533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-2476444" y="-2874961"/>
            <a:ext cx="9144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524000" y="11366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701476" y="956615"/>
          <a:ext cx="3530600" cy="187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120">
                  <a:extLst>
                    <a:ext uri="{9D8B030D-6E8A-4147-A177-3AD203B41FA5}">
                      <a16:colId xmlns:a16="http://schemas.microsoft.com/office/drawing/2014/main" val="332759608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4033847744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541092023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3719570075"/>
                    </a:ext>
                  </a:extLst>
                </a:gridCol>
                <a:gridCol w="706120">
                  <a:extLst>
                    <a:ext uri="{9D8B030D-6E8A-4147-A177-3AD203B41FA5}">
                      <a16:colId xmlns:a16="http://schemas.microsoft.com/office/drawing/2014/main" val="3859920106"/>
                    </a:ext>
                  </a:extLst>
                </a:gridCol>
              </a:tblGrid>
              <a:tr h="37549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267909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01857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386726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11956"/>
                  </a:ext>
                </a:extLst>
              </a:tr>
              <a:tr h="37549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68477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25063" y="1388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Oval 3"/>
          <p:cNvSpPr/>
          <p:nvPr/>
        </p:nvSpPr>
        <p:spPr>
          <a:xfrm>
            <a:off x="8286952" y="128455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8988626" y="129090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10436426" y="129090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9050538" y="2433903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8003674" y="880534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65674" y="865601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12515" y="925512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2032" y="2039408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515860" y="394889"/>
            <a:ext cx="2989340" cy="8739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581406"/>
            <a:ext cx="6983628" cy="286232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 A, B, C, 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 hình bên, em hãy kể tên các đoạn thẳng có đầu mút là: </a:t>
            </a:r>
          </a:p>
          <a:p>
            <a:pPr marL="514350" indent="-514350" algn="just">
              <a:buAutoNum type="alphaLcParenR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trong b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A, B, 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LcParenR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trong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A, B, C, 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03958" y="2033753"/>
            <a:ext cx="4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53688" y="2391569"/>
            <a:ext cx="138112" cy="1230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1172" y="5257800"/>
            <a:ext cx="1235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2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-2476444" y="-2874961"/>
            <a:ext cx="9144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524000" y="11366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06352" y="14785"/>
            <a:ext cx="4512256" cy="8739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15" y="1320800"/>
            <a:ext cx="11934385" cy="2062103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5 hòn đảo biểu thị bởi 5 điểm A, B, C, D, E như hình bên, người ta xây một cây cầu nối hai đảo A và B (biểu thị bởi đoạn thẳng AB). Hỏi phải xây thêm </a:t>
            </a:r>
            <a:r>
              <a:rPr lang="vi-VN" sz="32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nhất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cây cầu nữa để có thể đi lại giữa 5 hòn đảo đó qua những cây cầu (mỗi cây cầu chỉ nối hai đảo với 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90" y="4885309"/>
            <a:ext cx="452810" cy="372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85840"/>
            <a:ext cx="4880460" cy="274391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315200" y="45720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86800" y="4244151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134600" y="46101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525000" y="57912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48600" y="59436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07716" y="415893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10113" y="377817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31511" y="408951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21258" y="525779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7405" y="54489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675500" y="4964277"/>
            <a:ext cx="978408" cy="484632"/>
          </a:xfrm>
          <a:prstGeom prst="rightArrow">
            <a:avLst>
              <a:gd name="adj1" fmla="val 3873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94644" y="267079"/>
            <a:ext cx="33834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4" grpId="0" animBg="1"/>
      <p:bldP spid="6" grpId="0"/>
      <p:bldP spid="16" grpId="0"/>
      <p:bldP spid="17" grpId="0"/>
      <p:bldP spid="18" grpId="0"/>
      <p:bldP spid="19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5" y="0"/>
            <a:ext cx="12192000" cy="6898480"/>
          </a:xfrm>
        </p:spPr>
      </p:pic>
      <p:sp>
        <p:nvSpPr>
          <p:cNvPr id="5" name="TextBox 4"/>
          <p:cNvSpPr txBox="1"/>
          <p:nvPr/>
        </p:nvSpPr>
        <p:spPr>
          <a:xfrm>
            <a:off x="3778307" y="2138379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2940" y="162372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34600" y="846138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2042" y="2900928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4767" y="4876800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20575542">
            <a:off x="4847773" y="2294497"/>
            <a:ext cx="1763782" cy="2742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38800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67" y="4303455"/>
            <a:ext cx="11890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u="sng" dirty="0">
                <a:solidFill>
                  <a:srgbClr val="57545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Cây cầu Tân Vũ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được 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vào ngày 15/2/2014 và được 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vào ngày 2/9/2017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15,63km.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đó, phần cầu có chiều dài 5,44km; phần đường dẫn dài 10,19km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Đây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cầu vượt biển dài nhất Việt Nam và một trong những cầu vượt biển dài nhất Đông Nam Á.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152400"/>
            <a:ext cx="5973808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2" y="152400"/>
            <a:ext cx="5696841" cy="39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899"/>
            <a:ext cx="6229133" cy="3496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53" y="9098"/>
            <a:ext cx="5734347" cy="3428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56"/>
            <a:ext cx="2737723" cy="2737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988" y="2855643"/>
            <a:ext cx="510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3780" y="6324600"/>
            <a:ext cx="542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8100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658600" cy="5334000"/>
          </a:xfrm>
        </p:spPr>
      </p:pic>
      <p:sp>
        <p:nvSpPr>
          <p:cNvPr id="5" name="Rectangle 4"/>
          <p:cNvSpPr/>
          <p:nvPr/>
        </p:nvSpPr>
        <p:spPr>
          <a:xfrm>
            <a:off x="381000" y="5562600"/>
            <a:ext cx="1165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333333"/>
                </a:solidFill>
              </a:rPr>
              <a:t>Cây cầu vượt biển dài nhất thế giới của Trung </a:t>
            </a:r>
            <a:r>
              <a:rPr lang="vi-VN" sz="2400" dirty="0" smtClean="0">
                <a:solidFill>
                  <a:srgbClr val="333333"/>
                </a:solidFill>
              </a:rPr>
              <a:t>Quốc</a:t>
            </a:r>
            <a:r>
              <a:rPr lang="en-US" sz="2400" dirty="0" smtClean="0">
                <a:solidFill>
                  <a:srgbClr val="333333"/>
                </a:solidFill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</a:rPr>
              <a:t>dài</a:t>
            </a:r>
            <a:r>
              <a:rPr lang="en-US" sz="2400" dirty="0" smtClean="0">
                <a:solidFill>
                  <a:srgbClr val="333333"/>
                </a:solidFill>
              </a:rPr>
              <a:t> 55 km</a:t>
            </a:r>
            <a:r>
              <a:rPr lang="vi-VN" sz="2400" dirty="0" smtClean="0">
                <a:solidFill>
                  <a:srgbClr val="333333"/>
                </a:solidFill>
              </a:rPr>
              <a:t>, </a:t>
            </a:r>
            <a:r>
              <a:rPr lang="vi-VN" sz="2400" dirty="0">
                <a:solidFill>
                  <a:srgbClr val="333333"/>
                </a:solidFill>
              </a:rPr>
              <a:t>nối 3 thành phố Hong Kong, Macau và Chu Hải đã được khánh thành vào sáng </a:t>
            </a:r>
            <a:r>
              <a:rPr lang="vi-VN" sz="2400" dirty="0" smtClean="0">
                <a:solidFill>
                  <a:srgbClr val="333333"/>
                </a:solidFill>
              </a:rPr>
              <a:t>23/10</a:t>
            </a:r>
            <a:r>
              <a:rPr lang="en-US" sz="2400" dirty="0" smtClean="0">
                <a:solidFill>
                  <a:srgbClr val="333333"/>
                </a:solidFill>
              </a:rPr>
              <a:t>/2018</a:t>
            </a:r>
            <a:r>
              <a:rPr lang="vi-VN" sz="2400" dirty="0" smtClean="0">
                <a:solidFill>
                  <a:srgbClr val="333333"/>
                </a:solidFill>
              </a:rPr>
              <a:t> </a:t>
            </a:r>
            <a:r>
              <a:rPr lang="vi-VN" sz="2400" dirty="0">
                <a:solidFill>
                  <a:srgbClr val="333333"/>
                </a:solidFill>
              </a:rPr>
              <a:t>sau 9 năm xây </a:t>
            </a:r>
            <a:r>
              <a:rPr lang="vi-VN" sz="2400" dirty="0" smtClean="0">
                <a:solidFill>
                  <a:srgbClr val="333333"/>
                </a:solidFill>
              </a:rPr>
              <a:t>dựng</a:t>
            </a:r>
            <a:r>
              <a:rPr lang="en-US" sz="2400" dirty="0" smtClean="0">
                <a:solidFill>
                  <a:srgbClr val="333333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4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27651" name="Content Placeholder 3" descr="C:\Users\Administrator\Downloads\hinh nen powerpoint don gian 03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1524000" y="25400"/>
            <a:ext cx="9144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609600" y="1143000"/>
            <a:ext cx="10896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dặn dò, hướng dẫn tự học ở </a:t>
            </a:r>
            <a:r>
              <a:rPr lang="en-US" altLang="vi-VN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các kiến thức đã học vào bài toán. Nhằm mục đích phát triển năng lực tự học, sáng tạo, tự giác, tích cực</a:t>
            </a:r>
            <a:r>
              <a:rPr lang="en-US" alt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theo SGK và vở ghi.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đọc trước phần 2 độ dài đoạn thẳng</a:t>
            </a:r>
            <a:endParaRPr lang="en-US" altLang="vi-VN" sz="3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146050" y="1752600"/>
            <a:ext cx="11780838" cy="480695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viên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bảng dùng phương pháp kéo thả chọn đáp án chính xác kéo vào ô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của đội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đội sẽ được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điểm,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sai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điểm. 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792288" y="133350"/>
            <a:ext cx="8488362" cy="12684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EJ1450">
            <a:extLst>
              <a:ext uri="{FF2B5EF4-FFF2-40B4-BE49-F238E27FC236}">
                <a16:creationId xmlns:a16="http://schemas.microsoft.com/office/drawing/2014/main" id="{CF365283-4712-4035-7719-435940CE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3">
            <a:extLst>
              <a:ext uri="{FF2B5EF4-FFF2-40B4-BE49-F238E27FC236}">
                <a16:creationId xmlns:a16="http://schemas.microsoft.com/office/drawing/2014/main" id="{1DDA89C4-6E1F-4DF8-864B-493CE21AE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62000"/>
            <a:ext cx="769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7701" name="Text Box 5">
            <a:extLst>
              <a:ext uri="{FF2B5EF4-FFF2-40B4-BE49-F238E27FC236}">
                <a16:creationId xmlns:a16="http://schemas.microsoft.com/office/drawing/2014/main" id="{735AF7ED-DF19-88CB-DB01-780D4100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438400"/>
            <a:ext cx="594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1" name="TextBox 1">
            <a:extLst>
              <a:ext uri="{FF2B5EF4-FFF2-40B4-BE49-F238E27FC236}">
                <a16:creationId xmlns:a16="http://schemas.microsoft.com/office/drawing/2014/main" id="{9A4F6F26-F571-149B-BE1E-65C38F954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3065464"/>
            <a:ext cx="7185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29049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5123" name="Content Placeholder 3" descr="C:\Users\Administrator\Downloads\hinh nen powerpoint don gian 03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1524000" y="25400"/>
            <a:ext cx="9144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9200" y="1829802"/>
            <a:ext cx="1014152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34:   ĐOẠN THẲNG.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ĐỘ DÀI ĐOẠN THẲNG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792288" y="133350"/>
            <a:ext cx="8488362" cy="12684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05200"/>
            <a:ext cx="6518564" cy="3352800"/>
          </a:xfrm>
          <a:prstGeom prst="rect">
            <a:avLst/>
          </a:prstGeom>
        </p:spPr>
      </p:pic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265113" y="1738313"/>
            <a:ext cx="5068887" cy="412908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đội lần lượt giành quyền trả lời, mỗi nhiệm vụ hoàn thành, đội đó được 5 điểm.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TextBox 2"/>
          <p:cNvSpPr txBox="1">
            <a:spLocks noChangeArrowheads="1"/>
          </p:cNvSpPr>
          <p:nvPr/>
        </p:nvSpPr>
        <p:spPr bwMode="auto">
          <a:xfrm>
            <a:off x="1447800" y="6210584"/>
            <a:ext cx="9661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vị trí xe 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đều nằm giữa hai điểm A và B</a:t>
            </a:r>
            <a:endParaRPr lang="vi-VN" alt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76200" y="69124"/>
            <a:ext cx="4502514" cy="10096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41808" y="222590"/>
            <a:ext cx="5138355" cy="754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717361" y="357668"/>
            <a:ext cx="685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prite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945" y="-48772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229049" y="1346453"/>
            <a:ext cx="11780837" cy="213780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đi xe đạp trên một đoạn đường thẳng từ A đến B . Em có nhận xét gì về những vị trí mà người đó đã đi qua so với hai điểm A và B?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54290" y="405671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Hình 8.23</a:t>
            </a:r>
            <a:endParaRPr lang="vi-VN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58" y="3482468"/>
            <a:ext cx="2121592" cy="2175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82" y="3814977"/>
            <a:ext cx="2603218" cy="18204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56432" y="580138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19235" y="5757605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B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57773" y="5635474"/>
            <a:ext cx="716280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4439094" y="4409781"/>
            <a:ext cx="7859673" cy="1393747"/>
            <a:chOff x="-4579511" y="3038356"/>
            <a:chExt cx="7859673" cy="13937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15" y="3038356"/>
              <a:ext cx="1393747" cy="139374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4579511" y="4272819"/>
              <a:ext cx="7162800" cy="4571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-17830" y="5619139"/>
            <a:ext cx="2683154" cy="368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660788" y="5538495"/>
            <a:ext cx="193963" cy="211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823591" y="5552347"/>
            <a:ext cx="193963" cy="211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5"/>
          <a:stretch/>
        </p:blipFill>
        <p:spPr bwMode="auto">
          <a:xfrm>
            <a:off x="9263228" y="4512639"/>
            <a:ext cx="1264931" cy="112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58412 -0.00093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383454" y="1676400"/>
            <a:ext cx="11780837" cy="11430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-Lấy các điểm A, B, C, D phân biệt và thẳng hàng theo thứ tự như hình 8.24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228600" y="268750"/>
            <a:ext cx="5446712" cy="10858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72" y="3080182"/>
            <a:ext cx="5159478" cy="1307443"/>
          </a:xfrm>
          <a:prstGeom prst="rect">
            <a:avLst/>
          </a:prstGeom>
        </p:spPr>
      </p:pic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431945" y="3060701"/>
            <a:ext cx="6045055" cy="166370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-Dùng thước thẳng và bút màu đen kẻ một vạch 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từ A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ở B</a:t>
            </a: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452727" y="4965702"/>
            <a:ext cx="11358273" cy="166370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có nhận xét gì về vị trí của hai điểm C và D đối với phần vạch thẳng màu đen??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1200" y="266396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1460" y="811675"/>
            <a:ext cx="1377854" cy="7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16" grpId="0" animBg="1"/>
      <p:bldP spid="17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1447800" y="152400"/>
            <a:ext cx="7924800" cy="970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CHẤM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089837"/>
              </p:ext>
            </p:extLst>
          </p:nvPr>
        </p:nvGraphicFramePr>
        <p:xfrm>
          <a:off x="609599" y="1447800"/>
          <a:ext cx="10475353" cy="494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22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221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858">
                <a:tc vMerge="1"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lệch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221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221">
                <a:tc vMerge="1"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185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endParaRPr lang="en-US" sz="3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0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383454" y="1676400"/>
            <a:ext cx="11780837" cy="11430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-Lấy các điểm A, B, C, D phân biệt và thẳng hàng theo thứ tự như hình 8.24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3126612-8056-3129-90B5-B3F55062D126}"/>
              </a:ext>
            </a:extLst>
          </p:cNvPr>
          <p:cNvSpPr/>
          <p:nvPr/>
        </p:nvSpPr>
        <p:spPr>
          <a:xfrm>
            <a:off x="228600" y="268750"/>
            <a:ext cx="5446712" cy="10858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vi-VN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prite9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17463"/>
            <a:ext cx="1360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72" y="3080182"/>
            <a:ext cx="5159478" cy="1307443"/>
          </a:xfrm>
          <a:prstGeom prst="rect">
            <a:avLst/>
          </a:prstGeom>
        </p:spPr>
      </p:pic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431945" y="3060701"/>
            <a:ext cx="6045055" cy="166370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-Dùng thước thẳng và bút màu đen kẻ một vạch 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từ A 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ở B</a:t>
            </a: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371E8179-8687-068C-3A0A-46712CDB6118}"/>
              </a:ext>
            </a:extLst>
          </p:cNvPr>
          <p:cNvSpPr/>
          <p:nvPr/>
        </p:nvSpPr>
        <p:spPr>
          <a:xfrm>
            <a:off x="452727" y="4965702"/>
            <a:ext cx="11358273" cy="1663700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có nhận xét gì về vị trí của hai điểm C và D đối với </a:t>
            </a:r>
            <a:r>
              <a:rPr lang="en-US" sz="3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vạch thẳng màu đen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pic>
        <p:nvPicPr>
          <p:cNvPr id="8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9400" y="26887"/>
            <a:ext cx="2503487" cy="14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995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5720</TotalTime>
  <Words>1469</Words>
  <Application>Microsoft Office PowerPoint</Application>
  <PresentationFormat>Widescreen</PresentationFormat>
  <Paragraphs>210</Paragraphs>
  <Slides>30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Đoạn thẳng PQ là hình gồm ... cùng với tất cả các điểm nằm giữa  P và Q.</vt:lpstr>
      <vt:lpstr>Câu 2: Trong các hình vẽ sau hình nào là đoạn thẳng?</vt:lpstr>
      <vt:lpstr>Câu 3: Trên hình vẽ có tất cả bao nhiêu đoạn thẳng?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Version 5.1 Build 2600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 Windows</dc:creator>
  <cp:lastModifiedBy>MyPC</cp:lastModifiedBy>
  <cp:revision>413</cp:revision>
  <cp:lastPrinted>2018-10-12T14:17:14Z</cp:lastPrinted>
  <dcterms:created xsi:type="dcterms:W3CDTF">2010-10-06T10:28:14Z</dcterms:created>
  <dcterms:modified xsi:type="dcterms:W3CDTF">2023-02-14T14:41:19Z</dcterms:modified>
</cp:coreProperties>
</file>