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1152" r:id="rId4"/>
    <p:sldId id="1145" r:id="rId5"/>
    <p:sldId id="1142" r:id="rId6"/>
    <p:sldId id="258" r:id="rId7"/>
    <p:sldId id="259" r:id="rId8"/>
    <p:sldId id="260" r:id="rId9"/>
    <p:sldId id="261" r:id="rId10"/>
    <p:sldId id="262" r:id="rId11"/>
    <p:sldId id="1149" r:id="rId12"/>
    <p:sldId id="1143" r:id="rId13"/>
    <p:sldId id="1135" r:id="rId14"/>
    <p:sldId id="1154" r:id="rId15"/>
    <p:sldId id="1137" r:id="rId16"/>
    <p:sldId id="1150" r:id="rId17"/>
    <p:sldId id="284" r:id="rId18"/>
    <p:sldId id="301" r:id="rId19"/>
    <p:sldId id="303" r:id="rId20"/>
    <p:sldId id="1139" r:id="rId21"/>
    <p:sldId id="1140" r:id="rId22"/>
    <p:sldId id="1141" r:id="rId23"/>
    <p:sldId id="1151" r:id="rId24"/>
    <p:sldId id="1144" r:id="rId25"/>
    <p:sldId id="1146" r:id="rId26"/>
    <p:sldId id="1147" r:id="rId27"/>
    <p:sldId id="1148" r:id="rId28"/>
    <p:sldId id="306" r:id="rId29"/>
    <p:sldId id="311" r:id="rId30"/>
    <p:sldId id="312" r:id="rId31"/>
    <p:sldId id="115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0" y="6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A75E-48BF-5DA4-768D-EF1F72B95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FF7C65-C388-91D5-A174-1462A424D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2CA6-88F1-BA00-3C57-F344D9060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8994C-5895-23C7-DE55-7307D56FE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3AFE9-0397-01D4-5490-AEB511F0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6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B6933-4A95-B59D-D1DE-F040756DC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6A36F-8BD4-2C71-5A24-7AB9889A3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31602-1768-725B-A1FF-F5CBE5B2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680B1-8814-5289-ECE4-4CE1F005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5876E-74ED-C524-806C-05AA2CBDB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6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46C34D-3E04-CB5D-B832-1355310B2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C5F2F-79D8-296C-8C10-437AE9A5B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A6B12-4BC6-A9DF-291C-9F37CFFB4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3B68B-94F8-61E9-0CA4-FA9BF1A1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361A5-1E62-11AC-5904-EB880E6C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15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0045C-9C5D-4237-8D86-673F5CDEB9E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08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14403-9862-4182-8204-7E0A97B8119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49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17E77-2DAA-4CB5-A4E8-D837BAC7CF0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20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73D21-3DB0-4757-A0C3-9BF1531E10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968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93D1C-D964-4E47-86BA-BB7378BAB4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392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79A4F-B37D-4491-8B8B-837EBDB6A2F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85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B2006-E458-484A-ACB8-9903F9ACB1A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418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8988D-49FE-46D4-B507-CE81D11841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28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79C2-3C13-2DD2-322A-B340527B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77CD9-4609-86DE-5C57-9B5F24981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C7F86-72E6-00AC-7F72-5EAD3401D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7C6C8-3156-712A-ABCA-061AC9195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747CF-85AA-4B65-9E31-5AA1A746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85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D5F3C-E7D1-47CF-9B56-98BA1F779CE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661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67B8F-408A-4799-8025-D8E6A24772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240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DB780-22E9-4312-A599-46A93874FF0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656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305" y="381000"/>
            <a:ext cx="10973393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303" y="1981200"/>
            <a:ext cx="5390752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969" y="1981200"/>
            <a:ext cx="5392729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303" y="4114800"/>
            <a:ext cx="5390752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969" y="4114800"/>
            <a:ext cx="5392729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5B6AB-700C-4A7B-BD0A-B91F4FED027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86766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69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02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66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83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76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3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296AE-FF1C-C08E-2DDC-A85434A61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CB4E2-C926-14E8-894D-5D215A7CD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8FC0D-C691-CB4E-A899-DF2202E5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6EADA-009E-63C2-32AA-1E1E901D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EC85-7E39-A110-0A9F-B8D70C8D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6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78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87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58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60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3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3E27-53AE-E3C3-4926-11655EB4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ADF2-51BC-A574-763C-1310B0C7D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ED964-DCC6-07E0-B69A-E5DB6ADAE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2CB1B-A4D7-B61E-235C-639F6558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1A4EC-2119-51AC-3D1B-B477F9C73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4AF70-C05B-7E57-1131-8944D096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6E6E9-62C9-ECC8-BE9C-C8E9F912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47105-D7B4-34F7-28AF-8CDD03D5E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7675A-27F5-4D85-3569-453A74B14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62A94-EFBD-DF8F-E3D8-22FD28A42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B785-5919-2681-3A46-595450B302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2F0EB1-B474-BBF4-5A26-6B4C4363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F92EE-FF23-5A14-B783-D4FE495E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BDE2C2-25F3-8F6D-70CE-DBFCA356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43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24BEB-7449-317F-4ED7-DF62DB3CC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45F43-7C1F-1B7F-1221-63BC97AF3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192902-4B5F-11CB-0478-9494058A4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B148B-D3EF-E344-42CA-F1CA3A7B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2BA25-34BA-FDFF-12F2-5A4B3BD0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F9DE2-3BFE-0F17-8DFF-3D0749BC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F6D80-F5BF-44E7-3574-B630AD1F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4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473E-79C9-6A3B-C918-5DFD178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56713-A0E4-EB3C-4A15-9D664408A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DFC97-D06B-E63A-8BE9-2E11C6EF4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635CD-021A-65DF-9581-6FA857C35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E0066-E23A-F682-7847-BA53EA19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E723C-FC21-ACAF-D6BC-C6F1B502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8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6BB64-9AE8-14A2-F5A4-69AD33B7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91D189-2978-1A47-0ECB-CBD41F14FF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C74A7-8CF9-B278-A2D8-D5753CDCD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075E8-F06A-EE5E-A22E-7076BEC8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F4487-E40E-E84A-87AA-9E9570699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17655-652B-8F07-6A59-FFCB55AC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3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689D95-90E9-04F0-61E7-6BF0BF27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922CA-0682-76AF-1BB3-6CD6D699D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04376-D629-01B4-CBF7-1499F4CB9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2D238-6DD6-4783-86C2-7252F93C039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9AABF-0D63-0B04-6040-BD2E33D67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1F4E5-EAA5-D055-3E48-28FA6BFB5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D7196-1B2A-4852-BE22-9D605943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7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13EB9-F8D2-4880-8A7F-2DBB73160B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6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4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wmf"/><Relationship Id="rId5" Type="http://schemas.openxmlformats.org/officeDocument/2006/relationships/image" Target="../media/image1.wmf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7" Type="http://schemas.openxmlformats.org/officeDocument/2006/relationships/image" Target="../media/image33.jp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20.png"/><Relationship Id="rId5" Type="http://schemas.openxmlformats.org/officeDocument/2006/relationships/image" Target="../media/image52.pn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21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audio" Target="../media/audio3.wav"/><Relationship Id="rId10" Type="http://schemas.openxmlformats.org/officeDocument/2006/relationships/image" Target="../media/image12.gif"/><Relationship Id="rId4" Type="http://schemas.openxmlformats.org/officeDocument/2006/relationships/audio" Target="../media/audio2.wav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21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audio" Target="../media/audio3.wav"/><Relationship Id="rId10" Type="http://schemas.openxmlformats.org/officeDocument/2006/relationships/image" Target="../media/image12.gif"/><Relationship Id="rId4" Type="http://schemas.openxmlformats.org/officeDocument/2006/relationships/audio" Target="../media/audio2.wav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21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audio" Target="../media/audio3.wav"/><Relationship Id="rId10" Type="http://schemas.openxmlformats.org/officeDocument/2006/relationships/image" Target="../media/image12.gif"/><Relationship Id="rId4" Type="http://schemas.openxmlformats.org/officeDocument/2006/relationships/audio" Target="../media/audio2.wav"/><Relationship Id="rId9" Type="http://schemas.openxmlformats.org/officeDocument/2006/relationships/image" Target="../media/image11.gif"/><Relationship Id="rId1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21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audio" Target="../media/audio3.wav"/><Relationship Id="rId10" Type="http://schemas.openxmlformats.org/officeDocument/2006/relationships/image" Target="../media/image12.gif"/><Relationship Id="rId4" Type="http://schemas.openxmlformats.org/officeDocument/2006/relationships/audio" Target="../media/audio2.wav"/><Relationship Id="rId9" Type="http://schemas.openxmlformats.org/officeDocument/2006/relationships/image" Target="../media/image11.gif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21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audio" Target="../media/audio3.wav"/><Relationship Id="rId10" Type="http://schemas.openxmlformats.org/officeDocument/2006/relationships/image" Target="../media/image12.gif"/><Relationship Id="rId4" Type="http://schemas.openxmlformats.org/officeDocument/2006/relationships/audio" Target="../media/audio2.wav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21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2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audio" Target="../media/audio3.wav"/><Relationship Id="rId10" Type="http://schemas.openxmlformats.org/officeDocument/2006/relationships/image" Target="../media/image12.gif"/><Relationship Id="rId4" Type="http://schemas.openxmlformats.org/officeDocument/2006/relationships/audio" Target="../media/audio2.wav"/><Relationship Id="rId9" Type="http://schemas.openxmlformats.org/officeDocument/2006/relationships/image" Target="../media/image11.gif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5" descr="POINSET2">
            <a:extLst>
              <a:ext uri="{FF2B5EF4-FFF2-40B4-BE49-F238E27FC236}">
                <a16:creationId xmlns:a16="http://schemas.microsoft.com/office/drawing/2014/main" id="{49104A8F-B0DB-4119-BA23-500A4F34C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0"/>
            <a:ext cx="22098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OINSET2">
            <a:extLst>
              <a:ext uri="{FF2B5EF4-FFF2-40B4-BE49-F238E27FC236}">
                <a16:creationId xmlns:a16="http://schemas.microsoft.com/office/drawing/2014/main" id="{80C446C8-BDAE-437F-B02E-C3147673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72261" y="-1"/>
            <a:ext cx="22098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MATH">
            <a:extLst>
              <a:ext uri="{FF2B5EF4-FFF2-40B4-BE49-F238E27FC236}">
                <a16:creationId xmlns:a16="http://schemas.microsoft.com/office/drawing/2014/main" id="{FB47F1F2-7EE8-4DDE-9826-B9B4B6E7D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1" y="5303424"/>
            <a:ext cx="3112044" cy="147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BAR02">
            <a:extLst>
              <a:ext uri="{FF2B5EF4-FFF2-40B4-BE49-F238E27FC236}">
                <a16:creationId xmlns:a16="http://schemas.microsoft.com/office/drawing/2014/main" id="{CDCC2B62-4159-49EC-988B-7B6622BD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6" y="5943600"/>
            <a:ext cx="656761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3" descr="nature%20(40)">
            <a:extLst>
              <a:ext uri="{FF2B5EF4-FFF2-40B4-BE49-F238E27FC236}">
                <a16:creationId xmlns:a16="http://schemas.microsoft.com/office/drawing/2014/main" id="{E94D9D0D-9E35-43C9-B17A-AA8E83D58E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740" y="4747591"/>
            <a:ext cx="1914939" cy="19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523015-8D06-4947-853B-E4A8A5C40AFD}"/>
              </a:ext>
            </a:extLst>
          </p:cNvPr>
          <p:cNvSpPr txBox="1"/>
          <p:nvPr/>
        </p:nvSpPr>
        <p:spPr>
          <a:xfrm>
            <a:off x="3797006" y="228840"/>
            <a:ext cx="4875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NGÔ QUYỀN</a:t>
            </a:r>
          </a:p>
          <a:p>
            <a:pPr algn="ctr"/>
            <a:r>
              <a:rPr lang="en-US" sz="2400" b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QUANG TRUNG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FDFF1-6BCB-4774-8D5F-1D95C75ECC22}"/>
              </a:ext>
            </a:extLst>
          </p:cNvPr>
          <p:cNvSpPr txBox="1"/>
          <p:nvPr/>
        </p:nvSpPr>
        <p:spPr>
          <a:xfrm>
            <a:off x="4063912" y="3564796"/>
            <a:ext cx="4641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 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D2DD2F-370C-46EC-946C-79295358DBB1}"/>
              </a:ext>
            </a:extLst>
          </p:cNvPr>
          <p:cNvSpPr txBox="1"/>
          <p:nvPr/>
        </p:nvSpPr>
        <p:spPr>
          <a:xfrm>
            <a:off x="4097940" y="4522198"/>
            <a:ext cx="5414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i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i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r>
              <a:rPr lang="en-US" sz="2800" b="1" i="1" dirty="0" err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i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9A6</a:t>
            </a:r>
          </a:p>
          <a:p>
            <a:r>
              <a:rPr lang="en-US" sz="2800" b="1" i="1" dirty="0" err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800" b="1" i="1" dirty="0" err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i="1" dirty="0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800" b="1" i="1" dirty="0">
              <a:solidFill>
                <a:srgbClr val="2E0C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F4A87505-AB79-4457-9D1E-A6C8785D1F2C}"/>
              </a:ext>
            </a:extLst>
          </p:cNvPr>
          <p:cNvSpPr/>
          <p:nvPr/>
        </p:nvSpPr>
        <p:spPr>
          <a:xfrm>
            <a:off x="1114839" y="1393686"/>
            <a:ext cx="9872870" cy="2211880"/>
          </a:xfrm>
          <a:prstGeom prst="horizontalScroll">
            <a:avLst/>
          </a:prstGeom>
          <a:solidFill>
            <a:schemeClr val="bg1"/>
          </a:solidFill>
          <a:ln w="38100">
            <a:solidFill>
              <a:srgbClr val="2E0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GIỎI CẤP QUẬN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9BD2BE-A2A2-4902-990C-4B35A29F674F}"/>
              </a:ext>
            </a:extLst>
          </p:cNvPr>
          <p:cNvCxnSpPr>
            <a:cxnSpLocks/>
          </p:cNvCxnSpPr>
          <p:nvPr/>
        </p:nvCxnSpPr>
        <p:spPr>
          <a:xfrm>
            <a:off x="3540126" y="1226761"/>
            <a:ext cx="560387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Bai-Hoc-Dau-Tien-Ho-Khanh-Long">
            <a:hlinkClick r:id="" action="ppaction://media"/>
            <a:extLst>
              <a:ext uri="{FF2B5EF4-FFF2-40B4-BE49-F238E27FC236}">
                <a16:creationId xmlns:a16="http://schemas.microsoft.com/office/drawing/2014/main" id="{6F621CC4-0017-706D-7031-8E99EE92E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5239" y="44697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35343C-5B64-0EC0-DB41-CFC3281570A7}"/>
              </a:ext>
            </a:extLst>
          </p:cNvPr>
          <p:cNvSpPr txBox="1"/>
          <p:nvPr/>
        </p:nvSpPr>
        <p:spPr>
          <a:xfrm>
            <a:off x="3975652" y="2133600"/>
            <a:ext cx="247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 </a:t>
            </a:r>
            <a:r>
              <a:rPr lang="en-US" dirty="0" err="1"/>
              <a:t>eo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pic>
        <p:nvPicPr>
          <p:cNvPr id="3" name="hoạt cảnh">
            <a:hlinkClick r:id="" action="ppaction://media"/>
            <a:extLst>
              <a:ext uri="{FF2B5EF4-FFF2-40B4-BE49-F238E27FC236}">
                <a16:creationId xmlns:a16="http://schemas.microsoft.com/office/drawing/2014/main" id="{A0E77053-B4B7-3C02-DADC-701616F9D7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FA4CA5-AB5C-E7C8-CC65-4C3ACD6780FF}"/>
              </a:ext>
            </a:extLst>
          </p:cNvPr>
          <p:cNvSpPr/>
          <p:nvPr/>
        </p:nvSpPr>
        <p:spPr>
          <a:xfrm>
            <a:off x="132523" y="128337"/>
            <a:ext cx="11883014" cy="2856863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chương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I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9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xác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6BB7BA-EBC4-5DC4-F041-06021C69ACFA}"/>
              </a:ext>
            </a:extLst>
          </p:cNvPr>
          <p:cNvSpPr txBox="1"/>
          <p:nvPr/>
        </p:nvSpPr>
        <p:spPr>
          <a:xfrm>
            <a:off x="132523" y="3429000"/>
            <a:ext cx="6149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ồng-hồ-đếm-ngược-7-phút-7-minutes-timer-Hailist-_1_">
            <a:hlinkClick r:id="" action="ppaction://media"/>
            <a:extLst>
              <a:ext uri="{FF2B5EF4-FFF2-40B4-BE49-F238E27FC236}">
                <a16:creationId xmlns:a16="http://schemas.microsoft.com/office/drawing/2014/main" id="{EC2E5185-CDD5-96FF-C606-372809B146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9008" y="3228110"/>
            <a:ext cx="5910469" cy="3501554"/>
          </a:xfrm>
          <a:prstGeom prst="rect">
            <a:avLst/>
          </a:prstGeom>
        </p:spPr>
      </p:pic>
      <p:pic>
        <p:nvPicPr>
          <p:cNvPr id="9" name="FILE_20221030_062728_3w171">
            <a:hlinkClick r:id="" action="ppaction://media"/>
            <a:extLst>
              <a:ext uri="{FF2B5EF4-FFF2-40B4-BE49-F238E27FC236}">
                <a16:creationId xmlns:a16="http://schemas.microsoft.com/office/drawing/2014/main" id="{987D2D93-4C61-79BE-F0CE-E3376AD1C3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149" y="6065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66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0D3E03-9E8F-9494-F99D-C1EBCB716820}"/>
              </a:ext>
            </a:extLst>
          </p:cNvPr>
          <p:cNvSpPr/>
          <p:nvPr/>
        </p:nvSpPr>
        <p:spPr>
          <a:xfrm>
            <a:off x="411707" y="212035"/>
            <a:ext cx="11368585" cy="293941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2DE80-C344-CEA8-F3A3-8AB3D07B6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3706554"/>
            <a:ext cx="2939411" cy="2939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38CD6-5A13-BF88-6E0A-8CD63EE74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02" y="3788465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5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0D3E03-9E8F-9494-F99D-C1EBCB716820}"/>
              </a:ext>
            </a:extLst>
          </p:cNvPr>
          <p:cNvSpPr/>
          <p:nvPr/>
        </p:nvSpPr>
        <p:spPr>
          <a:xfrm>
            <a:off x="411707" y="212035"/>
            <a:ext cx="11368585" cy="293941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BÁO CÁO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2DE80-C344-CEA8-F3A3-8AB3D07B6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3706554"/>
            <a:ext cx="2939411" cy="2939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38CD6-5A13-BF88-6E0A-8CD63EE74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02" y="3788465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52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0D3E03-9E8F-9494-F99D-C1EBCB716820}"/>
              </a:ext>
            </a:extLst>
          </p:cNvPr>
          <p:cNvSpPr/>
          <p:nvPr/>
        </p:nvSpPr>
        <p:spPr>
          <a:xfrm>
            <a:off x="1521182" y="129381"/>
            <a:ext cx="9252798" cy="9151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NHẬN XÉT – ĐÁNH GIÁ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2DE80-C344-CEA8-F3A3-8AB3D07B6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33"/>
            <a:ext cx="1425696" cy="142569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5C6FEE-984D-89FC-14EF-93E6AED96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389001"/>
              </p:ext>
            </p:extLst>
          </p:nvPr>
        </p:nvGraphicFramePr>
        <p:xfrm>
          <a:off x="281354" y="1246704"/>
          <a:ext cx="11732455" cy="5379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2657">
                  <a:extLst>
                    <a:ext uri="{9D8B030D-6E8A-4147-A177-3AD203B41FA5}">
                      <a16:colId xmlns:a16="http://schemas.microsoft.com/office/drawing/2014/main" val="797195977"/>
                    </a:ext>
                  </a:extLst>
                </a:gridCol>
                <a:gridCol w="6797190">
                  <a:extLst>
                    <a:ext uri="{9D8B030D-6E8A-4147-A177-3AD203B41FA5}">
                      <a16:colId xmlns:a16="http://schemas.microsoft.com/office/drawing/2014/main" val="2751530510"/>
                    </a:ext>
                  </a:extLst>
                </a:gridCol>
                <a:gridCol w="1552608">
                  <a:extLst>
                    <a:ext uri="{9D8B030D-6E8A-4147-A177-3AD203B41FA5}">
                      <a16:colId xmlns:a16="http://schemas.microsoft.com/office/drawing/2014/main" val="2345606742"/>
                    </a:ext>
                  </a:extLst>
                </a:gridCol>
              </a:tblGrid>
              <a:tr h="10750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điểm </a:t>
                      </a:r>
                      <a:endParaRPr lang="en-US" sz="2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65441"/>
                  </a:ext>
                </a:extLst>
              </a:tr>
              <a:tr h="164074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</a:t>
                      </a:r>
                    </a:p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329331"/>
                  </a:ext>
                </a:extLst>
              </a:tr>
              <a:tr h="51342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44463"/>
                  </a:ext>
                </a:extLst>
              </a:tr>
              <a:tr h="10750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loát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799383"/>
                  </a:ext>
                </a:extLst>
              </a:tr>
              <a:tr h="10750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617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7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3E748924-6F63-C0CD-6731-6FA08476A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6" y="1680266"/>
            <a:ext cx="117977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a) </a:t>
            </a:r>
            <a:r>
              <a:rPr lang="en-US" altLang="en-US" b="1" dirty="0" err="1">
                <a:solidFill>
                  <a:srgbClr val="0070C0"/>
                </a:solidFill>
              </a:rPr>
              <a:t>Nhiệm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vụ</a:t>
            </a:r>
            <a:r>
              <a:rPr lang="vi-VN" altLang="en-US" b="1" dirty="0">
                <a:solidFill>
                  <a:srgbClr val="0070C0"/>
                </a:solidFill>
              </a:rPr>
              <a:t>:</a:t>
            </a:r>
            <a:r>
              <a:rPr lang="vi-VN" altLang="en-US" dirty="0">
                <a:solidFill>
                  <a:srgbClr val="0070C0"/>
                </a:solidFill>
              </a:rPr>
              <a:t> Xác định </a:t>
            </a:r>
            <a:r>
              <a:rPr lang="en-US" altLang="en-US" dirty="0" err="1">
                <a:solidFill>
                  <a:srgbClr val="0070C0"/>
                </a:solidFill>
              </a:rPr>
              <a:t>khoảng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cách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giữa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hai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điểm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 err="1">
                <a:solidFill>
                  <a:srgbClr val="0070C0"/>
                </a:solidFill>
              </a:rPr>
              <a:t>trong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đó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có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một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điểm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khó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tới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được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  <a:endParaRPr lang="vi-VN" altLang="en-US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F6DA1-5C4E-1340-EBEF-7C2EB0EC02D0}"/>
              </a:ext>
            </a:extLst>
          </p:cNvPr>
          <p:cNvSpPr txBox="1"/>
          <p:nvPr/>
        </p:nvSpPr>
        <p:spPr>
          <a:xfrm>
            <a:off x="197126" y="95023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 u="sng" dirty="0">
                <a:solidFill>
                  <a:srgbClr val="0070C0"/>
                </a:solidFill>
                <a:latin typeface="+mj-lt"/>
              </a:rPr>
              <a:t>2. Xác định khoảng cách: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F02913-C545-1BE9-5BCD-89CEEAB56061}"/>
              </a:ext>
            </a:extLst>
          </p:cNvPr>
          <p:cNvSpPr/>
          <p:nvPr/>
        </p:nvSpPr>
        <p:spPr>
          <a:xfrm>
            <a:off x="1184413" y="188491"/>
            <a:ext cx="10217426" cy="6891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4:ỨNG DỤNG THỰC TẾ CÁC TỈ SỐ LƯỢNG GIÁC CỦA GÓC NHỌN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4962AF-2B6E-41AC-8242-88E938DE4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70" y="2757019"/>
            <a:ext cx="8199513" cy="4100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61B855-2485-914A-30B0-A8A5C6E3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293" y="3918589"/>
            <a:ext cx="2939411" cy="293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3E748924-6F63-C0CD-6731-6FA08476A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6" y="1680266"/>
            <a:ext cx="2784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a) </a:t>
            </a:r>
            <a:r>
              <a:rPr lang="en-US" altLang="en-US" b="1" dirty="0" err="1">
                <a:solidFill>
                  <a:srgbClr val="0070C0"/>
                </a:solidFill>
              </a:rPr>
              <a:t>Nhiệm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vụ</a:t>
            </a:r>
            <a:r>
              <a:rPr lang="en-US" altLang="en-US" b="1" dirty="0">
                <a:solidFill>
                  <a:srgbClr val="0070C0"/>
                </a:solidFill>
              </a:rPr>
              <a:t>:</a:t>
            </a:r>
            <a:endParaRPr lang="vi-VN" altLang="en-US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F6DA1-5C4E-1340-EBEF-7C2EB0EC02D0}"/>
              </a:ext>
            </a:extLst>
          </p:cNvPr>
          <p:cNvSpPr txBox="1"/>
          <p:nvPr/>
        </p:nvSpPr>
        <p:spPr>
          <a:xfrm>
            <a:off x="197126" y="95023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 u="sng" dirty="0">
                <a:solidFill>
                  <a:srgbClr val="0070C0"/>
                </a:solidFill>
                <a:latin typeface="+mj-lt"/>
              </a:rPr>
              <a:t>2. Xác định khoảng cách: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F02913-C545-1BE9-5BCD-89CEEAB56061}"/>
              </a:ext>
            </a:extLst>
          </p:cNvPr>
          <p:cNvSpPr/>
          <p:nvPr/>
        </p:nvSpPr>
        <p:spPr>
          <a:xfrm>
            <a:off x="1023580" y="153657"/>
            <a:ext cx="10217426" cy="6891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4:ỨNG DỤNG THỰC TẾ CÁC TỈ SỐ LƯỢNG GIÁC CỦA GÓC NHỌN 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48F1124-96F5-7D48-2747-720FA98DB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6" y="2265041"/>
            <a:ext cx="4944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b) </a:t>
            </a:r>
            <a:r>
              <a:rPr lang="en-US" altLang="en-US" b="1" dirty="0" err="1">
                <a:solidFill>
                  <a:srgbClr val="0070C0"/>
                </a:solidFill>
              </a:rPr>
              <a:t>Chuẩn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bị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dụng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cụ</a:t>
            </a:r>
            <a:r>
              <a:rPr lang="en-US" altLang="en-US" b="1" dirty="0">
                <a:solidFill>
                  <a:srgbClr val="0070C0"/>
                </a:solidFill>
              </a:rPr>
              <a:t>:</a:t>
            </a:r>
            <a:endParaRPr lang="vi-VN" altLang="en-US" dirty="0">
              <a:solidFill>
                <a:srgbClr val="0070C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71B6E2-E143-5699-840C-E1352F39E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348" y="4949134"/>
            <a:ext cx="14478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Ê </a:t>
            </a: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ke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đạc</a:t>
            </a:r>
            <a:endParaRPr lang="en-US" b="1" dirty="0">
              <a:solidFill>
                <a:srgbClr val="0000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F300562C-A227-6DDB-BF59-013E731E9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043" y="5907767"/>
            <a:ext cx="14478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Giác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kế</a:t>
            </a:r>
            <a:endParaRPr lang="en-US" b="1" dirty="0">
              <a:solidFill>
                <a:srgbClr val="0000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7053EFC9-C10A-51A8-0A4F-286BB06D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6404" y="6051460"/>
            <a:ext cx="14478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Thước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cuộn</a:t>
            </a:r>
            <a:endParaRPr lang="en-US" b="1" dirty="0">
              <a:solidFill>
                <a:srgbClr val="00009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C7F6F8-0EEE-DA84-847E-DF7C44D98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18" y="4224123"/>
            <a:ext cx="1935853" cy="14500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FC1EF6-1175-708A-1900-7184ED7C1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72" y="4224122"/>
            <a:ext cx="2159270" cy="1450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15FF82-79DC-1AE2-AEC9-B1046D81A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826" y="3306473"/>
            <a:ext cx="1706217" cy="1706217"/>
          </a:xfrm>
          <a:prstGeom prst="rect">
            <a:avLst/>
          </a:prstGeom>
        </p:spPr>
      </p:pic>
      <p:sp>
        <p:nvSpPr>
          <p:cNvPr id="20" name="Oval 12">
            <a:extLst>
              <a:ext uri="{FF2B5EF4-FFF2-40B4-BE49-F238E27FC236}">
                <a16:creationId xmlns:a16="http://schemas.microsoft.com/office/drawing/2014/main" id="{10042BBD-CF18-1716-B05E-979397DB3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701" y="5325745"/>
            <a:ext cx="2133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Máy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bỏ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túi</a:t>
            </a:r>
            <a:endParaRPr lang="en-US" b="1" dirty="0">
              <a:solidFill>
                <a:srgbClr val="00009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6" descr="64491ffb-302a-40d6-bf5f-af59f1d4eb76">
            <a:extLst>
              <a:ext uri="{FF2B5EF4-FFF2-40B4-BE49-F238E27FC236}">
                <a16:creationId xmlns:a16="http://schemas.microsoft.com/office/drawing/2014/main" id="{98C7E855-601D-2ACC-4512-9A10218B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20" y="1535008"/>
            <a:ext cx="1974922" cy="129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13">
            <a:extLst>
              <a:ext uri="{FF2B5EF4-FFF2-40B4-BE49-F238E27FC236}">
                <a16:creationId xmlns:a16="http://schemas.microsoft.com/office/drawing/2014/main" id="{CAA305E9-6367-73DB-B069-054AB807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6681" y="3124200"/>
            <a:ext cx="1752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bút</a:t>
            </a:r>
            <a:endParaRPr lang="en-US" b="1" dirty="0">
              <a:solidFill>
                <a:srgbClr val="00009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1A3F584-7417-DC93-B45F-66DF45941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95" y="3241727"/>
            <a:ext cx="1536905" cy="1536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7698A-BC57-4C44-DF4F-7E64991F5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856" y="970608"/>
            <a:ext cx="1581150" cy="1828800"/>
          </a:xfrm>
          <a:prstGeom prst="rect">
            <a:avLst/>
          </a:prstGeom>
        </p:spPr>
      </p:pic>
      <p:sp>
        <p:nvSpPr>
          <p:cNvPr id="8" name="Oval 13">
            <a:extLst>
              <a:ext uri="{FF2B5EF4-FFF2-40B4-BE49-F238E27FC236}">
                <a16:creationId xmlns:a16="http://schemas.microsoft.com/office/drawing/2014/main" id="{3E303BB8-210E-25AA-66FF-BD48CF1F1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0431" y="2723425"/>
            <a:ext cx="1752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Cọc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tiêu</a:t>
            </a:r>
            <a:endParaRPr lang="en-US" b="1" dirty="0">
              <a:solidFill>
                <a:srgbClr val="000099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2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20" grpId="0" animBg="1"/>
      <p:bldP spid="2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F02913-C545-1BE9-5BCD-89CEEAB56061}"/>
              </a:ext>
            </a:extLst>
          </p:cNvPr>
          <p:cNvSpPr/>
          <p:nvPr/>
        </p:nvSpPr>
        <p:spPr>
          <a:xfrm>
            <a:off x="0" y="153657"/>
            <a:ext cx="10217426" cy="6891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4:ỨNG DỤNG THỰC TẾ CÁC TỈ SỐ LƯỢNG GIÁC CỦA GÓC NHỌN 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48F1124-96F5-7D48-2747-720FA98DB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96" y="996427"/>
            <a:ext cx="4944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c) </a:t>
            </a:r>
            <a:r>
              <a:rPr lang="en-US" altLang="en-US" b="1" dirty="0" err="1">
                <a:solidFill>
                  <a:srgbClr val="0070C0"/>
                </a:solidFill>
              </a:rPr>
              <a:t>Các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bước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tiến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hành</a:t>
            </a:r>
            <a:r>
              <a:rPr lang="en-US" altLang="en-US" b="1" dirty="0">
                <a:solidFill>
                  <a:srgbClr val="0070C0"/>
                </a:solidFill>
              </a:rPr>
              <a:t>:</a:t>
            </a:r>
            <a:endParaRPr lang="vi-VN" altLang="en-US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F2B93-F8AF-0DD2-CB1E-4DEA28C17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791"/>
            <a:ext cx="8315419" cy="5015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FD78E3-3169-AB3F-1487-F17C7103329C}"/>
              </a:ext>
            </a:extLst>
          </p:cNvPr>
          <p:cNvSpPr txBox="1"/>
          <p:nvPr/>
        </p:nvSpPr>
        <p:spPr>
          <a:xfrm>
            <a:off x="8382375" y="1736558"/>
            <a:ext cx="3742668" cy="360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ê-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Ax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Ax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A7430DC-29C6-B07F-67AB-6749EB70C5BB}"/>
              </a:ext>
            </a:extLst>
          </p:cNvPr>
          <p:cNvSpPr/>
          <p:nvPr/>
        </p:nvSpPr>
        <p:spPr>
          <a:xfrm>
            <a:off x="2078877" y="3366078"/>
            <a:ext cx="109183" cy="17002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D7AF47-ADCC-5981-8D10-F30DFF6E6A53}"/>
              </a:ext>
            </a:extLst>
          </p:cNvPr>
          <p:cNvSpPr txBox="1"/>
          <p:nvPr/>
        </p:nvSpPr>
        <p:spPr>
          <a:xfrm>
            <a:off x="1676476" y="286151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5407F-C6B7-C489-BA3A-0C28CF7D8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976">
            <a:off x="4945417" y="3010469"/>
            <a:ext cx="837064" cy="837064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C45B95F-9DD8-F286-413A-C644932D5771}"/>
              </a:ext>
            </a:extLst>
          </p:cNvPr>
          <p:cNvSpPr/>
          <p:nvPr/>
        </p:nvSpPr>
        <p:spPr>
          <a:xfrm>
            <a:off x="5611759" y="3027548"/>
            <a:ext cx="242120" cy="16313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A1C6B-3CD4-BAAD-C57A-48E489BFAB9D}"/>
              </a:ext>
            </a:extLst>
          </p:cNvPr>
          <p:cNvSpPr txBox="1"/>
          <p:nvPr/>
        </p:nvSpPr>
        <p:spPr>
          <a:xfrm flipH="1">
            <a:off x="5292416" y="2488401"/>
            <a:ext cx="423513" cy="465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E11A1D-6F4E-DEE1-30CB-570E4FC09E3E}"/>
              </a:ext>
            </a:extLst>
          </p:cNvPr>
          <p:cNvCxnSpPr>
            <a:cxnSpLocks/>
          </p:cNvCxnSpPr>
          <p:nvPr/>
        </p:nvCxnSpPr>
        <p:spPr>
          <a:xfrm>
            <a:off x="5583331" y="3296349"/>
            <a:ext cx="0" cy="87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F5FD5C-09E8-9BB0-4A63-0D89A9152744}"/>
              </a:ext>
            </a:extLst>
          </p:cNvPr>
          <p:cNvCxnSpPr>
            <a:cxnSpLocks/>
            <a:endCxn id="8" idx="7"/>
          </p:cNvCxnSpPr>
          <p:nvPr/>
        </p:nvCxnSpPr>
        <p:spPr>
          <a:xfrm flipV="1">
            <a:off x="2133468" y="3051438"/>
            <a:ext cx="3684953" cy="390743"/>
          </a:xfrm>
          <a:prstGeom prst="line">
            <a:avLst/>
          </a:prstGeom>
          <a:ln w="76200">
            <a:solidFill>
              <a:srgbClr val="FFFF00"/>
            </a:solidFill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DFFBA4-EC14-A94E-D3D5-62C3BE88A3DF}"/>
              </a:ext>
            </a:extLst>
          </p:cNvPr>
          <p:cNvCxnSpPr>
            <a:cxnSpLocks/>
            <a:endCxn id="8" idx="0"/>
          </p:cNvCxnSpPr>
          <p:nvPr/>
        </p:nvCxnSpPr>
        <p:spPr>
          <a:xfrm flipH="1" flipV="1">
            <a:off x="5732819" y="3027548"/>
            <a:ext cx="416672" cy="1875904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9EB88AEE-8F9F-5C99-E2A1-D40ADCE2C69F}"/>
              </a:ext>
            </a:extLst>
          </p:cNvPr>
          <p:cNvSpPr/>
          <p:nvPr/>
        </p:nvSpPr>
        <p:spPr>
          <a:xfrm>
            <a:off x="6113995" y="4821886"/>
            <a:ext cx="137950" cy="16313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65BAFC-AAD9-A77A-FD51-D80F32C3C56F}"/>
              </a:ext>
            </a:extLst>
          </p:cNvPr>
          <p:cNvSpPr txBox="1"/>
          <p:nvPr/>
        </p:nvSpPr>
        <p:spPr>
          <a:xfrm flipH="1">
            <a:off x="6220885" y="4484759"/>
            <a:ext cx="423513" cy="465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6224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0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F02913-C545-1BE9-5BCD-89CEEAB56061}"/>
              </a:ext>
            </a:extLst>
          </p:cNvPr>
          <p:cNvSpPr/>
          <p:nvPr/>
        </p:nvSpPr>
        <p:spPr>
          <a:xfrm>
            <a:off x="1074257" y="138750"/>
            <a:ext cx="10217426" cy="6891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4:ỨNG DỤNG THỰC TẾ CÁC TỈ SỐ LƯỢNG GIÁC CỦA GÓC NHỌN 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48F1124-96F5-7D48-2747-720FA98DB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96" y="996427"/>
            <a:ext cx="4944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c) </a:t>
            </a:r>
            <a:r>
              <a:rPr lang="en-US" altLang="en-US" b="1" dirty="0" err="1">
                <a:solidFill>
                  <a:srgbClr val="0070C0"/>
                </a:solidFill>
              </a:rPr>
              <a:t>Các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bước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tiến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hành</a:t>
            </a:r>
            <a:r>
              <a:rPr lang="en-US" altLang="en-US" b="1" dirty="0">
                <a:solidFill>
                  <a:srgbClr val="0070C0"/>
                </a:solidFill>
              </a:rPr>
              <a:t>:</a:t>
            </a:r>
            <a:endParaRPr lang="vi-VN" altLang="en-US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F2B93-F8AF-0DD2-CB1E-4DEA28C17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791"/>
            <a:ext cx="8315419" cy="5015552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A7430DC-29C6-B07F-67AB-6749EB70C5BB}"/>
              </a:ext>
            </a:extLst>
          </p:cNvPr>
          <p:cNvSpPr/>
          <p:nvPr/>
        </p:nvSpPr>
        <p:spPr>
          <a:xfrm>
            <a:off x="2078877" y="3366078"/>
            <a:ext cx="109183" cy="17002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D7AF47-ADCC-5981-8D10-F30DFF6E6A53}"/>
              </a:ext>
            </a:extLst>
          </p:cNvPr>
          <p:cNvSpPr txBox="1"/>
          <p:nvPr/>
        </p:nvSpPr>
        <p:spPr>
          <a:xfrm>
            <a:off x="1676476" y="286151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C45B95F-9DD8-F286-413A-C644932D5771}"/>
              </a:ext>
            </a:extLst>
          </p:cNvPr>
          <p:cNvSpPr/>
          <p:nvPr/>
        </p:nvSpPr>
        <p:spPr>
          <a:xfrm>
            <a:off x="5611759" y="3027548"/>
            <a:ext cx="242120" cy="16313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A1C6B-3CD4-BAAD-C57A-48E489BFAB9D}"/>
              </a:ext>
            </a:extLst>
          </p:cNvPr>
          <p:cNvSpPr txBox="1"/>
          <p:nvPr/>
        </p:nvSpPr>
        <p:spPr>
          <a:xfrm flipH="1">
            <a:off x="5292416" y="2488401"/>
            <a:ext cx="423513" cy="465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E11A1D-6F4E-DEE1-30CB-570E4FC09E3E}"/>
              </a:ext>
            </a:extLst>
          </p:cNvPr>
          <p:cNvCxnSpPr>
            <a:cxnSpLocks/>
          </p:cNvCxnSpPr>
          <p:nvPr/>
        </p:nvCxnSpPr>
        <p:spPr>
          <a:xfrm>
            <a:off x="5583331" y="3296349"/>
            <a:ext cx="0" cy="87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F5FD5C-09E8-9BB0-4A63-0D89A9152744}"/>
              </a:ext>
            </a:extLst>
          </p:cNvPr>
          <p:cNvCxnSpPr>
            <a:cxnSpLocks/>
            <a:endCxn id="8" idx="7"/>
          </p:cNvCxnSpPr>
          <p:nvPr/>
        </p:nvCxnSpPr>
        <p:spPr>
          <a:xfrm flipV="1">
            <a:off x="2133468" y="3051438"/>
            <a:ext cx="3684953" cy="390743"/>
          </a:xfrm>
          <a:prstGeom prst="line">
            <a:avLst/>
          </a:prstGeom>
          <a:ln w="76200">
            <a:solidFill>
              <a:srgbClr val="FFFF00"/>
            </a:solidFill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DFFBA4-EC14-A94E-D3D5-62C3BE88A3DF}"/>
              </a:ext>
            </a:extLst>
          </p:cNvPr>
          <p:cNvCxnSpPr>
            <a:cxnSpLocks/>
            <a:endCxn id="8" idx="0"/>
          </p:cNvCxnSpPr>
          <p:nvPr/>
        </p:nvCxnSpPr>
        <p:spPr>
          <a:xfrm flipH="1" flipV="1">
            <a:off x="5732819" y="3027548"/>
            <a:ext cx="416672" cy="1875904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9EB88AEE-8F9F-5C99-E2A1-D40ADCE2C69F}"/>
              </a:ext>
            </a:extLst>
          </p:cNvPr>
          <p:cNvSpPr/>
          <p:nvPr/>
        </p:nvSpPr>
        <p:spPr>
          <a:xfrm>
            <a:off x="6113995" y="4821886"/>
            <a:ext cx="137950" cy="16313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65BAFC-AAD9-A77A-FD51-D80F32C3C56F}"/>
              </a:ext>
            </a:extLst>
          </p:cNvPr>
          <p:cNvSpPr txBox="1"/>
          <p:nvPr/>
        </p:nvSpPr>
        <p:spPr>
          <a:xfrm flipH="1">
            <a:off x="6220885" y="4484759"/>
            <a:ext cx="423513" cy="465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CE71A9-79E0-D672-2468-9D63D9087452}"/>
              </a:ext>
            </a:extLst>
          </p:cNvPr>
          <p:cNvCxnSpPr>
            <a:cxnSpLocks/>
            <a:stCxn id="10" idx="5"/>
            <a:endCxn id="40" idx="2"/>
          </p:cNvCxnSpPr>
          <p:nvPr/>
        </p:nvCxnSpPr>
        <p:spPr>
          <a:xfrm>
            <a:off x="2172071" y="3511206"/>
            <a:ext cx="3941924" cy="1392246"/>
          </a:xfrm>
          <a:prstGeom prst="line">
            <a:avLst/>
          </a:prstGeom>
          <a:ln w="66675">
            <a:solidFill>
              <a:srgbClr val="FFFF0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E39F73-4AB1-3F59-7DDA-1E66E6C245BE}"/>
              </a:ext>
            </a:extLst>
          </p:cNvPr>
          <p:cNvSpPr txBox="1"/>
          <p:nvPr/>
        </p:nvSpPr>
        <p:spPr>
          <a:xfrm>
            <a:off x="8382375" y="1736558"/>
            <a:ext cx="3809625" cy="121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Ax.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C64053-9E6F-A593-E122-DD06E46B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9" y="4849080"/>
            <a:ext cx="1283819" cy="961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AEC460-A3AA-9007-E8B3-6A4DA0368B1B}"/>
              </a:ext>
            </a:extLst>
          </p:cNvPr>
          <p:cNvSpPr txBox="1"/>
          <p:nvPr/>
        </p:nvSpPr>
        <p:spPr>
          <a:xfrm flipH="1">
            <a:off x="5683716" y="4919909"/>
            <a:ext cx="423513" cy="465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2BACDD-C3FD-0CFB-C05B-03E4C9A4FF10}"/>
              </a:ext>
            </a:extLst>
          </p:cNvPr>
          <p:cNvGrpSpPr/>
          <p:nvPr/>
        </p:nvGrpSpPr>
        <p:grpSpPr>
          <a:xfrm>
            <a:off x="8315419" y="3074203"/>
            <a:ext cx="4147006" cy="609891"/>
            <a:chOff x="8315419" y="3074203"/>
            <a:chExt cx="4147006" cy="6098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6BAC530-AEAF-8A97-5B58-226FAE2E8272}"/>
                    </a:ext>
                  </a:extLst>
                </p:cNvPr>
                <p:cNvSpPr txBox="1"/>
                <p:nvPr/>
              </p:nvSpPr>
              <p:spPr>
                <a:xfrm>
                  <a:off x="11068138" y="3082711"/>
                  <a:ext cx="1394287" cy="6013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>
                                <a:latin typeface="Cambria Math" panose="02040503050406030204" pitchFamily="18" charset="0"/>
                              </a:rPr>
                              <m:t>𝐴𝐶𝐵</m:t>
                            </m:r>
                          </m:e>
                        </m:acc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6BAC530-AEAF-8A97-5B58-226FAE2E8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38" y="3082711"/>
                  <a:ext cx="1394287" cy="60138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13E9F2-3E37-4DE4-D608-DEC03E41FECD}"/>
                </a:ext>
              </a:extLst>
            </p:cNvPr>
            <p:cNvSpPr txBox="1"/>
            <p:nvPr/>
          </p:nvSpPr>
          <p:spPr>
            <a:xfrm>
              <a:off x="8315419" y="3074203"/>
              <a:ext cx="3230587" cy="583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08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F02913-C545-1BE9-5BCD-89CEEAB56061}"/>
              </a:ext>
            </a:extLst>
          </p:cNvPr>
          <p:cNvSpPr/>
          <p:nvPr/>
        </p:nvSpPr>
        <p:spPr>
          <a:xfrm>
            <a:off x="1074257" y="138750"/>
            <a:ext cx="10217426" cy="6891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4:ỨNG DỤNG THỰC TẾ CÁC TỈ SỐ LƯỢNG GIÁC CỦA GÓC NHỌN 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48F1124-96F5-7D48-2747-720FA98DB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96" y="996427"/>
            <a:ext cx="4944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c) </a:t>
            </a:r>
            <a:r>
              <a:rPr lang="en-US" altLang="en-US" b="1" dirty="0" err="1">
                <a:solidFill>
                  <a:srgbClr val="0070C0"/>
                </a:solidFill>
              </a:rPr>
              <a:t>Các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bước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tiến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hành</a:t>
            </a:r>
            <a:r>
              <a:rPr lang="en-US" altLang="en-US" b="1" dirty="0">
                <a:solidFill>
                  <a:srgbClr val="0070C0"/>
                </a:solidFill>
              </a:rPr>
              <a:t>:</a:t>
            </a:r>
            <a:endParaRPr lang="vi-VN" altLang="en-US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F2B93-F8AF-0DD2-CB1E-4DEA28C17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791"/>
            <a:ext cx="8315419" cy="5015552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A7430DC-29C6-B07F-67AB-6749EB70C5BB}"/>
              </a:ext>
            </a:extLst>
          </p:cNvPr>
          <p:cNvSpPr/>
          <p:nvPr/>
        </p:nvSpPr>
        <p:spPr>
          <a:xfrm>
            <a:off x="2078877" y="3366078"/>
            <a:ext cx="109183" cy="17002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D7AF47-ADCC-5981-8D10-F30DFF6E6A53}"/>
              </a:ext>
            </a:extLst>
          </p:cNvPr>
          <p:cNvSpPr txBox="1"/>
          <p:nvPr/>
        </p:nvSpPr>
        <p:spPr>
          <a:xfrm>
            <a:off x="1676476" y="286151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C45B95F-9DD8-F286-413A-C644932D5771}"/>
              </a:ext>
            </a:extLst>
          </p:cNvPr>
          <p:cNvSpPr/>
          <p:nvPr/>
        </p:nvSpPr>
        <p:spPr>
          <a:xfrm>
            <a:off x="5611759" y="3027548"/>
            <a:ext cx="242120" cy="16313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A1C6B-3CD4-BAAD-C57A-48E489BFAB9D}"/>
              </a:ext>
            </a:extLst>
          </p:cNvPr>
          <p:cNvSpPr txBox="1"/>
          <p:nvPr/>
        </p:nvSpPr>
        <p:spPr>
          <a:xfrm flipH="1">
            <a:off x="5292416" y="2488401"/>
            <a:ext cx="423513" cy="465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E11A1D-6F4E-DEE1-30CB-570E4FC09E3E}"/>
              </a:ext>
            </a:extLst>
          </p:cNvPr>
          <p:cNvCxnSpPr>
            <a:cxnSpLocks/>
          </p:cNvCxnSpPr>
          <p:nvPr/>
        </p:nvCxnSpPr>
        <p:spPr>
          <a:xfrm>
            <a:off x="5583331" y="3296349"/>
            <a:ext cx="0" cy="87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F5FD5C-09E8-9BB0-4A63-0D89A9152744}"/>
              </a:ext>
            </a:extLst>
          </p:cNvPr>
          <p:cNvCxnSpPr>
            <a:cxnSpLocks/>
            <a:endCxn id="8" idx="7"/>
          </p:cNvCxnSpPr>
          <p:nvPr/>
        </p:nvCxnSpPr>
        <p:spPr>
          <a:xfrm flipV="1">
            <a:off x="2133468" y="3051438"/>
            <a:ext cx="3684953" cy="390743"/>
          </a:xfrm>
          <a:prstGeom prst="line">
            <a:avLst/>
          </a:prstGeom>
          <a:ln w="76200">
            <a:solidFill>
              <a:srgbClr val="FFFF00"/>
            </a:solidFill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DFFBA4-EC14-A94E-D3D5-62C3BE88A3DF}"/>
              </a:ext>
            </a:extLst>
          </p:cNvPr>
          <p:cNvCxnSpPr>
            <a:cxnSpLocks/>
            <a:endCxn id="8" idx="0"/>
          </p:cNvCxnSpPr>
          <p:nvPr/>
        </p:nvCxnSpPr>
        <p:spPr>
          <a:xfrm flipH="1" flipV="1">
            <a:off x="5732819" y="3027548"/>
            <a:ext cx="416672" cy="1875904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9EB88AEE-8F9F-5C99-E2A1-D40ADCE2C69F}"/>
              </a:ext>
            </a:extLst>
          </p:cNvPr>
          <p:cNvSpPr/>
          <p:nvPr/>
        </p:nvSpPr>
        <p:spPr>
          <a:xfrm>
            <a:off x="6113995" y="4821886"/>
            <a:ext cx="137950" cy="16313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CE71A9-79E0-D672-2468-9D63D9087452}"/>
              </a:ext>
            </a:extLst>
          </p:cNvPr>
          <p:cNvCxnSpPr>
            <a:cxnSpLocks/>
            <a:stCxn id="10" idx="5"/>
            <a:endCxn id="40" idx="2"/>
          </p:cNvCxnSpPr>
          <p:nvPr/>
        </p:nvCxnSpPr>
        <p:spPr>
          <a:xfrm>
            <a:off x="2172071" y="3511206"/>
            <a:ext cx="3941924" cy="1392246"/>
          </a:xfrm>
          <a:prstGeom prst="line">
            <a:avLst/>
          </a:prstGeom>
          <a:ln w="66675">
            <a:solidFill>
              <a:srgbClr val="FFFF0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7AEC460-A3AA-9007-E8B3-6A4DA0368B1B}"/>
              </a:ext>
            </a:extLst>
          </p:cNvPr>
          <p:cNvSpPr txBox="1"/>
          <p:nvPr/>
        </p:nvSpPr>
        <p:spPr>
          <a:xfrm flipH="1">
            <a:off x="5683716" y="4919909"/>
            <a:ext cx="423513" cy="465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1949C3-615C-73F5-7E2D-C49B3B9A46A4}"/>
              </a:ext>
            </a:extLst>
          </p:cNvPr>
          <p:cNvGrpSpPr/>
          <p:nvPr/>
        </p:nvGrpSpPr>
        <p:grpSpPr>
          <a:xfrm>
            <a:off x="8475331" y="1782634"/>
            <a:ext cx="4205630" cy="1340495"/>
            <a:chOff x="8475331" y="1782634"/>
            <a:chExt cx="4205630" cy="13404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85ACE6-C37F-9854-0C4D-6BB32D176C56}"/>
                </a:ext>
              </a:extLst>
            </p:cNvPr>
            <p:cNvSpPr txBox="1"/>
            <p:nvPr/>
          </p:nvSpPr>
          <p:spPr>
            <a:xfrm>
              <a:off x="8475331" y="1782634"/>
              <a:ext cx="4205630" cy="1340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28AD238-EFFF-EFC4-BA9C-C6750215841C}"/>
                    </a:ext>
                  </a:extLst>
                </p:cNvPr>
                <p:cNvSpPr txBox="1"/>
                <p:nvPr/>
              </p:nvSpPr>
              <p:spPr>
                <a:xfrm>
                  <a:off x="10034844" y="1874706"/>
                  <a:ext cx="2513678" cy="6013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𝐴𝐶𝐵</m:t>
                          </m:r>
                        </m:e>
                      </m:acc>
                    </m:oMath>
                  </a14:m>
                  <a:r>
                    <a:rPr lang="en-US" sz="3200" dirty="0"/>
                    <a:t> </a:t>
                  </a:r>
                  <a14:m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α</m:t>
                      </m:r>
                      <m:r>
                        <m:rPr>
                          <m:nor/>
                        </m:rPr>
                        <a:rPr lang="en-US" sz="3200" b="1" i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28AD238-EFFF-EFC4-BA9C-C67502158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4844" y="1874706"/>
                  <a:ext cx="2513678" cy="60138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Arc 11">
            <a:extLst>
              <a:ext uri="{FF2B5EF4-FFF2-40B4-BE49-F238E27FC236}">
                <a16:creationId xmlns:a16="http://schemas.microsoft.com/office/drawing/2014/main" id="{F80D6372-14A1-7CE7-D438-F393187BB6DA}"/>
              </a:ext>
            </a:extLst>
          </p:cNvPr>
          <p:cNvSpPr/>
          <p:nvPr/>
        </p:nvSpPr>
        <p:spPr>
          <a:xfrm rot="16782025">
            <a:off x="5492744" y="4282316"/>
            <a:ext cx="914400" cy="914400"/>
          </a:xfrm>
          <a:prstGeom prst="arc">
            <a:avLst/>
          </a:prstGeom>
          <a:ln w="412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637311-E628-99DF-B790-792BFEBD51C5}"/>
              </a:ext>
            </a:extLst>
          </p:cNvPr>
          <p:cNvSpPr txBox="1"/>
          <p:nvPr/>
        </p:nvSpPr>
        <p:spPr>
          <a:xfrm>
            <a:off x="5191306" y="3791625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7CDC40-D78E-1368-6A68-4F492D097C70}"/>
                  </a:ext>
                </a:extLst>
              </p:cNvPr>
              <p:cNvSpPr txBox="1"/>
              <p:nvPr/>
            </p:nvSpPr>
            <p:spPr>
              <a:xfrm>
                <a:off x="8286066" y="3965500"/>
                <a:ext cx="3742668" cy="706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b="1" i="1" dirty="0"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= AC. tan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1" dirty="0" smtClean="0">
                        <a:highlight>
                          <a:srgbClr val="00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endParaRPr lang="en-US" sz="4000" b="1" i="1" dirty="0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7CDC40-D78E-1368-6A68-4F492D097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066" y="3965500"/>
                <a:ext cx="3742668" cy="706540"/>
              </a:xfrm>
              <a:prstGeom prst="rect">
                <a:avLst/>
              </a:prstGeom>
              <a:blipFill>
                <a:blip r:embed="rId4"/>
                <a:stretch>
                  <a:fillRect l="-1140" t="-15652" b="-3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86DC6E4-D14F-7E4A-4BDA-2A67D03BD847}"/>
              </a:ext>
            </a:extLst>
          </p:cNvPr>
          <p:cNvGrpSpPr/>
          <p:nvPr/>
        </p:nvGrpSpPr>
        <p:grpSpPr>
          <a:xfrm>
            <a:off x="8647009" y="2837656"/>
            <a:ext cx="2749454" cy="1182688"/>
            <a:chOff x="8647009" y="2837656"/>
            <a:chExt cx="2749454" cy="1182688"/>
          </a:xfrm>
        </p:grpSpPr>
        <p:pic>
          <p:nvPicPr>
            <p:cNvPr id="22" name="Picture 210" descr="qustionsm_w">
              <a:extLst>
                <a:ext uri="{FF2B5EF4-FFF2-40B4-BE49-F238E27FC236}">
                  <a16:creationId xmlns:a16="http://schemas.microsoft.com/office/drawing/2014/main" id="{262652C0-3177-2649-D22D-2B520DAC7E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7263" y="2837656"/>
              <a:ext cx="1219200" cy="118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A60769-BF72-C0F9-7CEA-3F032990537C}"/>
                </a:ext>
              </a:extLst>
            </p:cNvPr>
            <p:cNvSpPr txBox="1"/>
            <p:nvPr/>
          </p:nvSpPr>
          <p:spPr>
            <a:xfrm>
              <a:off x="8647009" y="3222440"/>
              <a:ext cx="14805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</a:t>
              </a:r>
              <a:endParaRPr lang="en-US" sz="32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7837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145298" y="1517375"/>
            <a:ext cx="11781659" cy="534062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-GV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15s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1791603" y="132797"/>
            <a:ext cx="8489047" cy="126889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>
            <a:extLst>
              <a:ext uri="{FF2B5EF4-FFF2-40B4-BE49-F238E27FC236}">
                <a16:creationId xmlns:a16="http://schemas.microsoft.com/office/drawing/2014/main" id="{BC795AF6-1296-F60B-31D8-C669112465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214" y="17110"/>
            <a:ext cx="13604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5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61CC2A-B610-7313-7047-0F1B882DEBE8}"/>
              </a:ext>
            </a:extLst>
          </p:cNvPr>
          <p:cNvSpPr/>
          <p:nvPr/>
        </p:nvSpPr>
        <p:spPr>
          <a:xfrm>
            <a:off x="1023588" y="153657"/>
            <a:ext cx="10217426" cy="6891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4:ỨNG DỤNG THỰC TẾ CÁC TỈ SỐ LƯỢNG GIÁC CỦA GÓC NHỌN 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ECB7436-1D4C-C514-5E59-B3E3D1224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6" y="1680266"/>
            <a:ext cx="2784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a) </a:t>
            </a:r>
            <a:r>
              <a:rPr lang="en-US" altLang="en-US" b="1" dirty="0" err="1">
                <a:solidFill>
                  <a:srgbClr val="0070C0"/>
                </a:solidFill>
              </a:rPr>
              <a:t>Nhiệm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vụ</a:t>
            </a:r>
            <a:r>
              <a:rPr lang="en-US" altLang="en-US" b="1" dirty="0">
                <a:solidFill>
                  <a:srgbClr val="0070C0"/>
                </a:solidFill>
              </a:rPr>
              <a:t>:</a:t>
            </a:r>
            <a:endParaRPr lang="vi-VN" altLang="en-US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90F3E-AAC8-30FB-E700-1027AB150454}"/>
              </a:ext>
            </a:extLst>
          </p:cNvPr>
          <p:cNvSpPr txBox="1"/>
          <p:nvPr/>
        </p:nvSpPr>
        <p:spPr>
          <a:xfrm>
            <a:off x="197126" y="95023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 u="sng" dirty="0">
                <a:solidFill>
                  <a:srgbClr val="0070C0"/>
                </a:solidFill>
                <a:latin typeface="+mj-lt"/>
              </a:rPr>
              <a:t>2. Xác định khoảng cách: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C152E5A-18CB-0C1F-7751-8E9ED160B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6" y="2265041"/>
            <a:ext cx="4944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b) </a:t>
            </a:r>
            <a:r>
              <a:rPr lang="en-US" altLang="en-US" b="1" dirty="0" err="1">
                <a:solidFill>
                  <a:srgbClr val="0070C0"/>
                </a:solidFill>
              </a:rPr>
              <a:t>Chuẩn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bị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dụng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cụ</a:t>
            </a:r>
            <a:r>
              <a:rPr lang="en-US" altLang="en-US" b="1" dirty="0">
                <a:solidFill>
                  <a:srgbClr val="0070C0"/>
                </a:solidFill>
              </a:rPr>
              <a:t>:</a:t>
            </a:r>
            <a:endParaRPr lang="vi-VN" altLang="en-US" dirty="0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CD15276-F7D6-A6BD-08DD-A250BB882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6" y="2872001"/>
            <a:ext cx="4944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c) </a:t>
            </a:r>
            <a:r>
              <a:rPr lang="en-US" altLang="en-US" b="1" dirty="0" err="1">
                <a:solidFill>
                  <a:srgbClr val="0070C0"/>
                </a:solidFill>
              </a:rPr>
              <a:t>Các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bước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tiến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hành</a:t>
            </a:r>
            <a:r>
              <a:rPr lang="en-US" altLang="en-US" b="1" dirty="0">
                <a:solidFill>
                  <a:srgbClr val="0070C0"/>
                </a:solidFill>
              </a:rPr>
              <a:t>:</a:t>
            </a:r>
            <a:endParaRPr lang="vi-VN" altLang="en-US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78C82-05CD-33F8-5F7D-4B856E779343}"/>
              </a:ext>
            </a:extLst>
          </p:cNvPr>
          <p:cNvSpPr txBox="1"/>
          <p:nvPr/>
        </p:nvSpPr>
        <p:spPr>
          <a:xfrm>
            <a:off x="307075" y="3675626"/>
            <a:ext cx="11416352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ê-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Ax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Ax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CD0F7-1541-86C4-87CF-17373058DF98}"/>
              </a:ext>
            </a:extLst>
          </p:cNvPr>
          <p:cNvSpPr txBox="1"/>
          <p:nvPr/>
        </p:nvSpPr>
        <p:spPr>
          <a:xfrm>
            <a:off x="307075" y="4694486"/>
            <a:ext cx="3809625" cy="121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Ax.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7D886F-F010-6A67-7CD8-7D3B95460A7E}"/>
              </a:ext>
            </a:extLst>
          </p:cNvPr>
          <p:cNvGrpSpPr/>
          <p:nvPr/>
        </p:nvGrpSpPr>
        <p:grpSpPr>
          <a:xfrm>
            <a:off x="307075" y="5907767"/>
            <a:ext cx="4147006" cy="609891"/>
            <a:chOff x="8315419" y="3074203"/>
            <a:chExt cx="4147006" cy="6098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3F86D46-92E6-2344-8C00-B2BA70C5345B}"/>
                    </a:ext>
                  </a:extLst>
                </p:cNvPr>
                <p:cNvSpPr txBox="1"/>
                <p:nvPr/>
              </p:nvSpPr>
              <p:spPr>
                <a:xfrm>
                  <a:off x="11068138" y="3082711"/>
                  <a:ext cx="1394287" cy="6013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>
                                <a:latin typeface="Cambria Math" panose="02040503050406030204" pitchFamily="18" charset="0"/>
                              </a:rPr>
                              <m:t>𝐴𝐶𝐵</m:t>
                            </m:r>
                          </m:e>
                        </m:acc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3F86D46-92E6-2344-8C00-B2BA70C53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8138" y="3082711"/>
                  <a:ext cx="1394287" cy="60138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B61DBE-4DBD-6BF9-9426-F64E639C267F}"/>
                </a:ext>
              </a:extLst>
            </p:cNvPr>
            <p:cNvSpPr txBox="1"/>
            <p:nvPr/>
          </p:nvSpPr>
          <p:spPr>
            <a:xfrm>
              <a:off x="8315419" y="3074203"/>
              <a:ext cx="3230587" cy="583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80D90-08B5-C36D-1397-71D490987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204" y="4203331"/>
            <a:ext cx="2853619" cy="285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3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265043" y="2117877"/>
            <a:ext cx="11781659" cy="428292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-Sau 2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1791603" y="132797"/>
            <a:ext cx="8489047" cy="126889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ĐÍCH</a:t>
            </a:r>
            <a:endParaRPr lang="vi-VN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>
            <a:extLst>
              <a:ext uri="{FF2B5EF4-FFF2-40B4-BE49-F238E27FC236}">
                <a16:creationId xmlns:a16="http://schemas.microsoft.com/office/drawing/2014/main" id="{BC795AF6-1296-F60B-31D8-C669112465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214" y="17110"/>
            <a:ext cx="13604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2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BF2B93-F8AF-0DD2-CB1E-4DEA28C17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791"/>
            <a:ext cx="8315419" cy="5015552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A7430DC-29C6-B07F-67AB-6749EB70C5BB}"/>
              </a:ext>
            </a:extLst>
          </p:cNvPr>
          <p:cNvSpPr/>
          <p:nvPr/>
        </p:nvSpPr>
        <p:spPr>
          <a:xfrm>
            <a:off x="2078877" y="3366078"/>
            <a:ext cx="109183" cy="17002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D7AF47-ADCC-5981-8D10-F30DFF6E6A53}"/>
              </a:ext>
            </a:extLst>
          </p:cNvPr>
          <p:cNvSpPr txBox="1"/>
          <p:nvPr/>
        </p:nvSpPr>
        <p:spPr>
          <a:xfrm>
            <a:off x="1676476" y="286151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C45B95F-9DD8-F286-413A-C644932D5771}"/>
              </a:ext>
            </a:extLst>
          </p:cNvPr>
          <p:cNvSpPr/>
          <p:nvPr/>
        </p:nvSpPr>
        <p:spPr>
          <a:xfrm>
            <a:off x="5611759" y="3027548"/>
            <a:ext cx="242120" cy="16313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A1C6B-3CD4-BAAD-C57A-48E489BFAB9D}"/>
              </a:ext>
            </a:extLst>
          </p:cNvPr>
          <p:cNvSpPr txBox="1"/>
          <p:nvPr/>
        </p:nvSpPr>
        <p:spPr>
          <a:xfrm flipH="1">
            <a:off x="5292416" y="2488401"/>
            <a:ext cx="423513" cy="465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E11A1D-6F4E-DEE1-30CB-570E4FC09E3E}"/>
              </a:ext>
            </a:extLst>
          </p:cNvPr>
          <p:cNvCxnSpPr>
            <a:cxnSpLocks/>
          </p:cNvCxnSpPr>
          <p:nvPr/>
        </p:nvCxnSpPr>
        <p:spPr>
          <a:xfrm>
            <a:off x="5583331" y="3296349"/>
            <a:ext cx="0" cy="87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F5FD5C-09E8-9BB0-4A63-0D89A9152744}"/>
              </a:ext>
            </a:extLst>
          </p:cNvPr>
          <p:cNvCxnSpPr>
            <a:cxnSpLocks/>
            <a:endCxn id="8" idx="7"/>
          </p:cNvCxnSpPr>
          <p:nvPr/>
        </p:nvCxnSpPr>
        <p:spPr>
          <a:xfrm flipV="1">
            <a:off x="2133468" y="3051438"/>
            <a:ext cx="3684953" cy="390743"/>
          </a:xfrm>
          <a:prstGeom prst="line">
            <a:avLst/>
          </a:prstGeom>
          <a:ln w="76200">
            <a:solidFill>
              <a:srgbClr val="FFFF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DFFBA4-EC14-A94E-D3D5-62C3BE88A3DF}"/>
              </a:ext>
            </a:extLst>
          </p:cNvPr>
          <p:cNvCxnSpPr>
            <a:cxnSpLocks/>
            <a:endCxn id="8" idx="0"/>
          </p:cNvCxnSpPr>
          <p:nvPr/>
        </p:nvCxnSpPr>
        <p:spPr>
          <a:xfrm flipH="1" flipV="1">
            <a:off x="5732819" y="3027548"/>
            <a:ext cx="416672" cy="1875904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9EB88AEE-8F9F-5C99-E2A1-D40ADCE2C69F}"/>
              </a:ext>
            </a:extLst>
          </p:cNvPr>
          <p:cNvSpPr/>
          <p:nvPr/>
        </p:nvSpPr>
        <p:spPr>
          <a:xfrm>
            <a:off x="6113995" y="4821886"/>
            <a:ext cx="137950" cy="16313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CE71A9-79E0-D672-2468-9D63D9087452}"/>
              </a:ext>
            </a:extLst>
          </p:cNvPr>
          <p:cNvCxnSpPr>
            <a:cxnSpLocks/>
            <a:stCxn id="10" idx="5"/>
            <a:endCxn id="40" idx="2"/>
          </p:cNvCxnSpPr>
          <p:nvPr/>
        </p:nvCxnSpPr>
        <p:spPr>
          <a:xfrm>
            <a:off x="2172071" y="3511206"/>
            <a:ext cx="3941924" cy="1392246"/>
          </a:xfrm>
          <a:prstGeom prst="line">
            <a:avLst/>
          </a:prstGeom>
          <a:ln w="66675">
            <a:solidFill>
              <a:srgbClr val="FFFF00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7AEC460-A3AA-9007-E8B3-6A4DA0368B1B}"/>
              </a:ext>
            </a:extLst>
          </p:cNvPr>
          <p:cNvSpPr txBox="1"/>
          <p:nvPr/>
        </p:nvSpPr>
        <p:spPr>
          <a:xfrm flipH="1">
            <a:off x="5683716" y="4919909"/>
            <a:ext cx="423513" cy="465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80D6372-14A1-7CE7-D438-F393187BB6DA}"/>
              </a:ext>
            </a:extLst>
          </p:cNvPr>
          <p:cNvSpPr/>
          <p:nvPr/>
        </p:nvSpPr>
        <p:spPr>
          <a:xfrm rot="16782025">
            <a:off x="5492744" y="4282316"/>
            <a:ext cx="914400" cy="914400"/>
          </a:xfrm>
          <a:prstGeom prst="arc">
            <a:avLst/>
          </a:prstGeom>
          <a:ln w="412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637311-E628-99DF-B790-792BFEBD51C5}"/>
              </a:ext>
            </a:extLst>
          </p:cNvPr>
          <p:cNvSpPr txBox="1"/>
          <p:nvPr/>
        </p:nvSpPr>
        <p:spPr>
          <a:xfrm>
            <a:off x="5191306" y="3791625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3200" b="1" i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7C11C8B-3CE8-AD7F-08FA-7953E72D7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89" y="130305"/>
            <a:ext cx="4944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d) </a:t>
            </a:r>
            <a:r>
              <a:rPr lang="en-US" altLang="en-US" b="1" dirty="0" err="1">
                <a:solidFill>
                  <a:srgbClr val="0070C0"/>
                </a:solidFill>
              </a:rPr>
              <a:t>Áp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dụng</a:t>
            </a:r>
            <a:endParaRPr lang="vi-VN" altLang="en-US" dirty="0">
              <a:solidFill>
                <a:srgbClr val="0070C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D431AA-CDAA-CAB2-29D1-22374F817EB8}"/>
              </a:ext>
            </a:extLst>
          </p:cNvPr>
          <p:cNvGrpSpPr/>
          <p:nvPr/>
        </p:nvGrpSpPr>
        <p:grpSpPr>
          <a:xfrm>
            <a:off x="99992" y="831244"/>
            <a:ext cx="12028005" cy="545475"/>
            <a:chOff x="163996" y="1722040"/>
            <a:chExt cx="12028005" cy="5454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33493A-F7CB-F6CD-FB0A-E2F399A1B70B}"/>
                </a:ext>
              </a:extLst>
            </p:cNvPr>
            <p:cNvSpPr txBox="1"/>
            <p:nvPr/>
          </p:nvSpPr>
          <p:spPr>
            <a:xfrm>
              <a:off x="163996" y="1744295"/>
              <a:ext cx="120280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AC = 20 m;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C45A403-812D-C8ED-236F-8CFE93358E71}"/>
                    </a:ext>
                  </a:extLst>
                </p:cNvPr>
                <p:cNvSpPr txBox="1"/>
                <p:nvPr/>
              </p:nvSpPr>
              <p:spPr>
                <a:xfrm>
                  <a:off x="6914367" y="1722040"/>
                  <a:ext cx="2611286" cy="5375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𝐴𝐶𝐵</m:t>
                            </m:r>
                          </m:e>
                        </m:acc>
                        <m:r>
                          <a:rPr lang="en-US" sz="2800" b="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800" b="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>
                                <a:latin typeface="Cambria Math" panose="02040503050406030204" pitchFamily="18" charset="0"/>
                              </a:rPr>
                              <m:t>65</m:t>
                            </m:r>
                          </m:e>
                          <m:sup>
                            <m:r>
                              <a:rPr lang="en-US" sz="2800" b="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C45A403-812D-C8ED-236F-8CFE93358E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4367" y="1722040"/>
                  <a:ext cx="2611286" cy="53758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A1D18D2-F8BA-640E-23C2-B6E7B004EEA1}"/>
                  </a:ext>
                </a:extLst>
              </p:cNvPr>
              <p:cNvSpPr txBox="1"/>
              <p:nvPr/>
            </p:nvSpPr>
            <p:spPr>
              <a:xfrm>
                <a:off x="8385329" y="4015696"/>
                <a:ext cx="3742668" cy="227344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= AC. tan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40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65</a:t>
                </a:r>
                <a:r>
                  <a:rPr lang="en-US" sz="4000" b="1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𝟖𝟗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72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A1D18D2-F8BA-640E-23C2-B6E7B004E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329" y="4015696"/>
                <a:ext cx="3742668" cy="2273443"/>
              </a:xfrm>
              <a:prstGeom prst="rect">
                <a:avLst/>
              </a:prstGeom>
              <a:blipFill>
                <a:blip r:embed="rId6"/>
                <a:stretch>
                  <a:fillRect l="-2922" t="-453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7CB2382-94C1-2280-AD27-BC1B571EED18}"/>
              </a:ext>
            </a:extLst>
          </p:cNvPr>
          <p:cNvSpPr txBox="1"/>
          <p:nvPr/>
        </p:nvSpPr>
        <p:spPr>
          <a:xfrm rot="15402201">
            <a:off x="5851270" y="3478313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A8E1D08-7608-CDFB-70D6-21A509BD2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83" y="0"/>
            <a:ext cx="1556617" cy="1556617"/>
          </a:xfrm>
          <a:prstGeom prst="rect">
            <a:avLst/>
          </a:prstGeom>
        </p:spPr>
      </p:pic>
      <p:pic>
        <p:nvPicPr>
          <p:cNvPr id="2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3348C7DC-7BC2-EB83-7343-1A6D5C118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9866" y="1578872"/>
            <a:ext cx="3525675" cy="19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ọn chuột phải vào vị trí bạn muốn bắt đầu xuất phát &gt; Chọn đo khoảng cách. ">
            <a:extLst>
              <a:ext uri="{FF2B5EF4-FFF2-40B4-BE49-F238E27FC236}">
                <a16:creationId xmlns:a16="http://schemas.microsoft.com/office/drawing/2014/main" id="{0480B772-6803-DD34-89FE-A9B9897C3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61" y="2665977"/>
            <a:ext cx="4650051" cy="37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5CACD4-C418-F756-FC69-B4484D2B08B6}"/>
              </a:ext>
            </a:extLst>
          </p:cNvPr>
          <p:cNvSpPr/>
          <p:nvPr/>
        </p:nvSpPr>
        <p:spPr>
          <a:xfrm>
            <a:off x="116843" y="1367368"/>
            <a:ext cx="5903495" cy="9144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map</a:t>
            </a:r>
          </a:p>
        </p:txBody>
      </p:sp>
      <p:pic>
        <p:nvPicPr>
          <p:cNvPr id="2054" name="Picture 6" descr="chọn vào vị trí bất kỳ trên bản đồ để tạo đoạn đường bạn muốn đo.">
            <a:extLst>
              <a:ext uri="{FF2B5EF4-FFF2-40B4-BE49-F238E27FC236}">
                <a16:creationId xmlns:a16="http://schemas.microsoft.com/office/drawing/2014/main" id="{F40280D0-9DFA-C0C9-3B25-411716D2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999" y="4121034"/>
            <a:ext cx="5364132" cy="26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E6F22-9C74-696E-6039-994AE4328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665" y="1242057"/>
            <a:ext cx="4650051" cy="262007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711CB0E-A715-B792-688D-DC0D1C6868D0}"/>
              </a:ext>
            </a:extLst>
          </p:cNvPr>
          <p:cNvSpPr/>
          <p:nvPr/>
        </p:nvSpPr>
        <p:spPr>
          <a:xfrm>
            <a:off x="2366210" y="116887"/>
            <a:ext cx="7988969" cy="866273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663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AF0E5-E01A-6E76-7870-C7AC764B4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95" y="1395663"/>
            <a:ext cx="7150768" cy="737937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0" dirty="0">
                <a:effectLst/>
                <a:latin typeface="Roboto" panose="02000000000000000000" pitchFamily="2" charset="0"/>
              </a:rPr>
              <a:t>2. </a:t>
            </a:r>
            <a:r>
              <a:rPr lang="en-US" b="1" i="0" dirty="0" err="1">
                <a:effectLst/>
                <a:latin typeface="Roboto" panose="02000000000000000000" pitchFamily="2" charset="0"/>
              </a:rPr>
              <a:t>Phần</a:t>
            </a:r>
            <a:r>
              <a:rPr lang="en-US" b="1" i="0" dirty="0">
                <a:effectLst/>
                <a:latin typeface="Roboto" panose="02000000000000000000" pitchFamily="2" charset="0"/>
              </a:rPr>
              <a:t> </a:t>
            </a:r>
            <a:r>
              <a:rPr lang="en-US" b="1" i="0" dirty="0" err="1">
                <a:effectLst/>
                <a:latin typeface="Roboto" panose="02000000000000000000" pitchFamily="2" charset="0"/>
              </a:rPr>
              <a:t>mềm</a:t>
            </a:r>
            <a:r>
              <a:rPr lang="en-US" b="1" i="0" dirty="0">
                <a:effectLst/>
                <a:latin typeface="Roboto" panose="02000000000000000000" pitchFamily="2" charset="0"/>
              </a:rPr>
              <a:t> </a:t>
            </a:r>
            <a:r>
              <a:rPr lang="en-US" b="1" i="0" dirty="0" err="1">
                <a:effectLst/>
                <a:latin typeface="Roboto" panose="02000000000000000000" pitchFamily="2" charset="0"/>
              </a:rPr>
              <a:t>đo</a:t>
            </a:r>
            <a:r>
              <a:rPr lang="en-US" b="1" i="0" dirty="0">
                <a:effectLst/>
                <a:latin typeface="Roboto" panose="02000000000000000000" pitchFamily="2" charset="0"/>
              </a:rPr>
              <a:t> </a:t>
            </a:r>
            <a:r>
              <a:rPr lang="en-US" b="1" i="0" dirty="0" err="1">
                <a:effectLst/>
                <a:latin typeface="Roboto" panose="02000000000000000000" pitchFamily="2" charset="0"/>
              </a:rPr>
              <a:t>khoảng</a:t>
            </a:r>
            <a:r>
              <a:rPr lang="en-US" b="1" i="0" dirty="0">
                <a:effectLst/>
                <a:latin typeface="Roboto" panose="02000000000000000000" pitchFamily="2" charset="0"/>
              </a:rPr>
              <a:t> </a:t>
            </a:r>
            <a:r>
              <a:rPr lang="en-US" b="1" i="0" dirty="0" err="1">
                <a:effectLst/>
                <a:latin typeface="Roboto" panose="02000000000000000000" pitchFamily="2" charset="0"/>
              </a:rPr>
              <a:t>cách</a:t>
            </a:r>
            <a:r>
              <a:rPr lang="en-US" b="1" i="0" dirty="0">
                <a:effectLst/>
                <a:latin typeface="Roboto" panose="02000000000000000000" pitchFamily="2" charset="0"/>
              </a:rPr>
              <a:t> Smart Tools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B1857E-ABC0-DDB9-4012-2B439BAD1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79" y="2133600"/>
            <a:ext cx="8839200" cy="477316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1DE84D-3500-55D6-BD2D-7E2F5DB62726}"/>
              </a:ext>
            </a:extLst>
          </p:cNvPr>
          <p:cNvSpPr/>
          <p:nvPr/>
        </p:nvSpPr>
        <p:spPr>
          <a:xfrm>
            <a:off x="2366210" y="116887"/>
            <a:ext cx="7988969" cy="86627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454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28D6-BA5B-ED47-3CA8-C0A61DE4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874" y="4133967"/>
            <a:ext cx="4535905" cy="662782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4.Ứng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Maps Ruler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C5674-677D-86CA-E325-A2944A823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1" y="3622208"/>
            <a:ext cx="6011779" cy="662782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thước đo bản đồ GPS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36F0D0-2F42-F5B9-FAD1-62DFAF0EAD96}"/>
              </a:ext>
            </a:extLst>
          </p:cNvPr>
          <p:cNvSpPr/>
          <p:nvPr/>
        </p:nvSpPr>
        <p:spPr>
          <a:xfrm>
            <a:off x="192505" y="1608856"/>
            <a:ext cx="5903495" cy="9144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map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C8B6DB-1CF0-40D3-070A-9607CBFB814C}"/>
              </a:ext>
            </a:extLst>
          </p:cNvPr>
          <p:cNvSpPr/>
          <p:nvPr/>
        </p:nvSpPr>
        <p:spPr>
          <a:xfrm>
            <a:off x="6288505" y="2462159"/>
            <a:ext cx="5903495" cy="91440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Smart tool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F7FEDB-EB18-30BF-F190-3252D1367822}"/>
              </a:ext>
            </a:extLst>
          </p:cNvPr>
          <p:cNvSpPr/>
          <p:nvPr/>
        </p:nvSpPr>
        <p:spPr>
          <a:xfrm>
            <a:off x="385010" y="5393735"/>
            <a:ext cx="5903495" cy="914400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lazer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39AA2F-C861-54BD-213E-5B9E3FBDFB83}"/>
              </a:ext>
            </a:extLst>
          </p:cNvPr>
          <p:cNvSpPr/>
          <p:nvPr/>
        </p:nvSpPr>
        <p:spPr>
          <a:xfrm>
            <a:off x="2366210" y="116887"/>
            <a:ext cx="7988969" cy="866273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952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48F1124-96F5-7D48-2747-720FA98DB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883" y="367096"/>
            <a:ext cx="49447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</a:rPr>
              <a:t>d) </a:t>
            </a:r>
            <a:r>
              <a:rPr lang="en-US" altLang="en-US" sz="4400" b="1" dirty="0" err="1">
                <a:solidFill>
                  <a:srgbClr val="0070C0"/>
                </a:solidFill>
              </a:rPr>
              <a:t>Áp</a:t>
            </a:r>
            <a:r>
              <a:rPr lang="en-US" altLang="en-US" sz="4400" b="1" dirty="0">
                <a:solidFill>
                  <a:srgbClr val="0070C0"/>
                </a:solidFill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</a:rPr>
              <a:t>dụng</a:t>
            </a:r>
            <a:endParaRPr lang="vi-VN" altLang="en-US" sz="4400" dirty="0">
              <a:solidFill>
                <a:srgbClr val="0070C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E11A1D-6F4E-DEE1-30CB-570E4FC09E3E}"/>
              </a:ext>
            </a:extLst>
          </p:cNvPr>
          <p:cNvCxnSpPr>
            <a:cxnSpLocks/>
          </p:cNvCxnSpPr>
          <p:nvPr/>
        </p:nvCxnSpPr>
        <p:spPr>
          <a:xfrm>
            <a:off x="5583331" y="3296349"/>
            <a:ext cx="0" cy="87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AEDBF9-C999-C20B-0568-979B33AF2EED}"/>
              </a:ext>
            </a:extLst>
          </p:cNvPr>
          <p:cNvSpPr txBox="1"/>
          <p:nvPr/>
        </p:nvSpPr>
        <p:spPr>
          <a:xfrm>
            <a:off x="163997" y="1744295"/>
            <a:ext cx="5097116" cy="31700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8CD7A-AD66-C3D0-AECF-96EFCFA6D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13" y="1410937"/>
            <a:ext cx="6766890" cy="5293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71E17-F651-C52C-3094-5BC70B3C9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54"/>
            <a:ext cx="1556617" cy="15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48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BA4945-83DE-9C6D-CE3A-622A0C15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88140C-0170-0874-8B50-FDCDF6579514}"/>
              </a:ext>
            </a:extLst>
          </p:cNvPr>
          <p:cNvSpPr/>
          <p:nvPr/>
        </p:nvSpPr>
        <p:spPr>
          <a:xfrm>
            <a:off x="2906379" y="4678"/>
            <a:ext cx="5168348" cy="7951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DBD2FC-FBA4-5C34-2BDC-66CFCB27D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491726"/>
              </p:ext>
            </p:extLst>
          </p:nvPr>
        </p:nvGraphicFramePr>
        <p:xfrm>
          <a:off x="39757" y="2320118"/>
          <a:ext cx="5733245" cy="43534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32245">
                  <a:extLst>
                    <a:ext uri="{9D8B030D-6E8A-4147-A177-3AD203B41FA5}">
                      <a16:colId xmlns:a16="http://schemas.microsoft.com/office/drawing/2014/main" val="3635875597"/>
                    </a:ext>
                  </a:extLst>
                </a:gridCol>
                <a:gridCol w="3801000">
                  <a:extLst>
                    <a:ext uri="{9D8B030D-6E8A-4147-A177-3AD203B41FA5}">
                      <a16:colId xmlns:a16="http://schemas.microsoft.com/office/drawing/2014/main" val="3605723563"/>
                    </a:ext>
                  </a:extLst>
                </a:gridCol>
              </a:tblGrid>
              <a:tr h="1445981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………..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472424"/>
                  </a:ext>
                </a:extLst>
              </a:tr>
              <a:tr h="277117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vẽ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 = …;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…;  OC = …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 = …;     AD = 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2696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8CCCF18-375B-F56B-5F47-F7C0731B3425}"/>
              </a:ext>
            </a:extLst>
          </p:cNvPr>
          <p:cNvSpPr txBox="1"/>
          <p:nvPr/>
        </p:nvSpPr>
        <p:spPr>
          <a:xfrm>
            <a:off x="155934" y="1009528"/>
            <a:ext cx="10311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6005C8F3-DFAF-7F34-CF5D-A7685234B4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93937"/>
              </p:ext>
            </p:extLst>
          </p:nvPr>
        </p:nvGraphicFramePr>
        <p:xfrm>
          <a:off x="5900530" y="2320118"/>
          <a:ext cx="6251713" cy="43702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06526">
                  <a:extLst>
                    <a:ext uri="{9D8B030D-6E8A-4147-A177-3AD203B41FA5}">
                      <a16:colId xmlns:a16="http://schemas.microsoft.com/office/drawing/2014/main" val="1364409592"/>
                    </a:ext>
                  </a:extLst>
                </a:gridCol>
                <a:gridCol w="4145187">
                  <a:extLst>
                    <a:ext uri="{9D8B030D-6E8A-4147-A177-3AD203B41FA5}">
                      <a16:colId xmlns:a16="http://schemas.microsoft.com/office/drawing/2014/main" val="4041696381"/>
                    </a:ext>
                  </a:extLst>
                </a:gridCol>
              </a:tblGrid>
              <a:tr h="1848095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………..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17115"/>
                  </a:ext>
                </a:extLst>
              </a:tr>
              <a:tr h="252215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pt-BR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vẽ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Kết quả đo: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 = …;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Tính: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 = 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827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162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41955F-39F0-4505-6A02-64FB40CE5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8203775-2BF6-0005-97B6-42C66DE75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382348"/>
              </p:ext>
            </p:extLst>
          </p:nvPr>
        </p:nvGraphicFramePr>
        <p:xfrm>
          <a:off x="1" y="801410"/>
          <a:ext cx="12192000" cy="60565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2850">
                  <a:extLst>
                    <a:ext uri="{9D8B030D-6E8A-4147-A177-3AD203B41FA5}">
                      <a16:colId xmlns:a16="http://schemas.microsoft.com/office/drawing/2014/main" val="135769020"/>
                    </a:ext>
                  </a:extLst>
                </a:gridCol>
                <a:gridCol w="7907347">
                  <a:extLst>
                    <a:ext uri="{9D8B030D-6E8A-4147-A177-3AD203B41FA5}">
                      <a16:colId xmlns:a16="http://schemas.microsoft.com/office/drawing/2014/main" val="3167568767"/>
                    </a:ext>
                  </a:extLst>
                </a:gridCol>
                <a:gridCol w="1401803">
                  <a:extLst>
                    <a:ext uri="{9D8B030D-6E8A-4147-A177-3AD203B41FA5}">
                      <a16:colId xmlns:a16="http://schemas.microsoft.com/office/drawing/2014/main" val="4251013166"/>
                    </a:ext>
                  </a:extLst>
                </a:gridCol>
              </a:tblGrid>
              <a:tr h="589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điểm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8293496"/>
                  </a:ext>
                </a:extLst>
              </a:tr>
              <a:tr h="1318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điểm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điểm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9642165"/>
                  </a:ext>
                </a:extLst>
              </a:tr>
              <a:tr h="1318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năng làm việc nhóm.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điểm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9589699"/>
                  </a:ext>
                </a:extLst>
              </a:tr>
              <a:tr h="1804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năng thực hành.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ê-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2990520"/>
                  </a:ext>
                </a:extLst>
              </a:tr>
              <a:tr h="1025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thức tổ chức kỉ luật.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1767418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20B6D325-075F-DB66-962A-324EF4D2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888" y="1847850"/>
            <a:ext cx="138590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40AE9-0FA6-74AF-2C3C-59E40EC619F2}"/>
              </a:ext>
            </a:extLst>
          </p:cNvPr>
          <p:cNvSpPr txBox="1"/>
          <p:nvPr/>
        </p:nvSpPr>
        <p:spPr>
          <a:xfrm>
            <a:off x="1848135" y="139095"/>
            <a:ext cx="8495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(Thang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67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J1450">
            <a:extLst>
              <a:ext uri="{FF2B5EF4-FFF2-40B4-BE49-F238E27FC236}">
                <a16:creationId xmlns:a16="http://schemas.microsoft.com/office/drawing/2014/main" id="{CF365283-4712-4035-7719-435940CE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3">
            <a:extLst>
              <a:ext uri="{FF2B5EF4-FFF2-40B4-BE49-F238E27FC236}">
                <a16:creationId xmlns:a16="http://schemas.microsoft.com/office/drawing/2014/main" id="{1DDA89C4-6E1F-4DF8-864B-493CE21AE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762000"/>
            <a:ext cx="769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7701" name="Text Box 5">
            <a:extLst>
              <a:ext uri="{FF2B5EF4-FFF2-40B4-BE49-F238E27FC236}">
                <a16:creationId xmlns:a16="http://schemas.microsoft.com/office/drawing/2014/main" id="{735AF7ED-DF19-88CB-DB01-780D4100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438400"/>
            <a:ext cx="594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1" name="TextBox 1">
            <a:extLst>
              <a:ext uri="{FF2B5EF4-FFF2-40B4-BE49-F238E27FC236}">
                <a16:creationId xmlns:a16="http://schemas.microsoft.com/office/drawing/2014/main" id="{9A4F6F26-F571-149B-BE1E-65C38F954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3065464"/>
            <a:ext cx="7185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5" y="339090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7476" y="5633447"/>
            <a:ext cx="880161" cy="843194"/>
          </a:xfrm>
          <a:prstGeom prst="rect">
            <a:avLst/>
          </a:prstGeom>
        </p:spPr>
      </p:pic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62DB3485-D736-F809-8628-2C83798BD267}"/>
              </a:ext>
            </a:extLst>
          </p:cNvPr>
          <p:cNvSpPr/>
          <p:nvPr/>
        </p:nvSpPr>
        <p:spPr>
          <a:xfrm>
            <a:off x="5584696" y="2095974"/>
            <a:ext cx="1711975" cy="736434"/>
          </a:xfrm>
          <a:prstGeom prst="snip2DiagRect">
            <a:avLst>
              <a:gd name="adj1" fmla="val 9194"/>
              <a:gd name="adj2" fmla="val 16667"/>
            </a:avLst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0CB590-8BB7-127D-62DB-E76676246091}"/>
              </a:ext>
            </a:extLst>
          </p:cNvPr>
          <p:cNvGrpSpPr/>
          <p:nvPr/>
        </p:nvGrpSpPr>
        <p:grpSpPr>
          <a:xfrm>
            <a:off x="0" y="0"/>
            <a:ext cx="12086452" cy="4112045"/>
            <a:chOff x="423037" y="-452106"/>
            <a:chExt cx="12043064" cy="4094307"/>
          </a:xfrm>
        </p:grpSpPr>
        <p:sp>
          <p:nvSpPr>
            <p:cNvPr id="4" name="Snip Diagonal Corner Rectangle 39">
              <a:extLst>
                <a:ext uri="{FF2B5EF4-FFF2-40B4-BE49-F238E27FC236}">
                  <a16:creationId xmlns:a16="http://schemas.microsoft.com/office/drawing/2014/main" id="{8EB559AE-41E1-04AA-915A-D4FEB9ED2B62}"/>
                </a:ext>
              </a:extLst>
            </p:cNvPr>
            <p:cNvSpPr/>
            <p:nvPr/>
          </p:nvSpPr>
          <p:spPr>
            <a:xfrm>
              <a:off x="423037" y="-452106"/>
              <a:ext cx="12043064" cy="1821450"/>
            </a:xfrm>
            <a:prstGeom prst="snip2DiagRect">
              <a:avLst/>
            </a:prstGeom>
            <a:solidFill>
              <a:srgbClr val="FFFF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r>
                <a:rPr lang="nl-NL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tam giác ABC vuông tại A như hình vẽ, khi đó: b = c.sinB</a:t>
              </a:r>
            </a:p>
            <a:p>
              <a:r>
                <a:rPr lang="nl-NL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559897-0024-2257-37E1-BE731BF1B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18007" y="1784330"/>
              <a:ext cx="3394188" cy="1857871"/>
            </a:xfrm>
            <a:prstGeom prst="rect">
              <a:avLst/>
            </a:prstGeom>
          </p:spPr>
        </p:pic>
      </p:grpSp>
      <p:pic>
        <p:nvPicPr>
          <p:cNvPr id="8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1C5F0A44-4FCE-9E0C-7342-4B78A60AD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3" y="6114196"/>
            <a:ext cx="953504" cy="74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46" y="477147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4543" y="5088711"/>
            <a:ext cx="880161" cy="843194"/>
          </a:xfrm>
          <a:prstGeom prst="rect">
            <a:avLst/>
          </a:prstGeom>
        </p:spPr>
      </p:pic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682F2D3F-903F-C77B-0E8B-60DD178A1B9A}"/>
              </a:ext>
            </a:extLst>
          </p:cNvPr>
          <p:cNvSpPr/>
          <p:nvPr/>
        </p:nvSpPr>
        <p:spPr>
          <a:xfrm>
            <a:off x="-3382" y="0"/>
            <a:ext cx="8547652" cy="2696274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m. Cho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31</a:t>
            </a:r>
            <a:r>
              <a:rPr lang="en-US" sz="3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so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12,02 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31E0180F-2D1A-C999-D6F6-E71E31D2C488}"/>
              </a:ext>
            </a:extLst>
          </p:cNvPr>
          <p:cNvSpPr/>
          <p:nvPr/>
        </p:nvSpPr>
        <p:spPr>
          <a:xfrm>
            <a:off x="5011874" y="2913399"/>
            <a:ext cx="3000397" cy="745071"/>
          </a:xfrm>
          <a:prstGeom prst="snip2Diag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05189-FE8E-D36A-31BC-202E7EA8F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23" y="0"/>
            <a:ext cx="3543795" cy="2926432"/>
          </a:xfrm>
          <a:prstGeom prst="rect">
            <a:avLst/>
          </a:prstGeom>
        </p:spPr>
      </p:pic>
      <p:pic>
        <p:nvPicPr>
          <p:cNvPr id="6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ADD5D012-66A1-24CC-A251-19AA68D67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3" y="6114196"/>
            <a:ext cx="953504" cy="74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1" y="289153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9232" y="4826649"/>
            <a:ext cx="880161" cy="843194"/>
          </a:xfrm>
          <a:prstGeom prst="rect">
            <a:avLst/>
          </a:prstGeom>
        </p:spPr>
      </p:pic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E7A703B6-FF4C-05F9-45F0-C60DA363F6BA}"/>
              </a:ext>
            </a:extLst>
          </p:cNvPr>
          <p:cNvSpPr/>
          <p:nvPr/>
        </p:nvSpPr>
        <p:spPr>
          <a:xfrm>
            <a:off x="0" y="0"/>
            <a:ext cx="12192000" cy="2118257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m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3,2 m.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</a:t>
            </a:r>
            <a:r>
              <a:rPr lang="en-US" sz="3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5E46B2BC-91AB-8B0A-5161-1F17C9FB5B48}"/>
              </a:ext>
            </a:extLst>
          </p:cNvPr>
          <p:cNvSpPr/>
          <p:nvPr/>
        </p:nvSpPr>
        <p:spPr>
          <a:xfrm>
            <a:off x="4450049" y="2364752"/>
            <a:ext cx="2200545" cy="768643"/>
          </a:xfrm>
          <a:prstGeom prst="snip2Diag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74181-BF45-AE7C-08AB-C1212D52D7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897" y="2094373"/>
            <a:ext cx="4054103" cy="360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FB70D19A-7EEB-0801-4960-A4FEC567C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3" y="6114196"/>
            <a:ext cx="953504" cy="743803"/>
          </a:xfrm>
          <a:prstGeom prst="rect">
            <a:avLst/>
          </a:prstGeom>
        </p:spPr>
      </p:pic>
      <p:sp>
        <p:nvSpPr>
          <p:cNvPr id="8" name="Snip Diagonal Corner Rectangle 49">
            <a:extLst>
              <a:ext uri="{FF2B5EF4-FFF2-40B4-BE49-F238E27FC236}">
                <a16:creationId xmlns:a16="http://schemas.microsoft.com/office/drawing/2014/main" id="{914D8B30-0E89-49E6-ABD4-9CCF90C888B9}"/>
              </a:ext>
            </a:extLst>
          </p:cNvPr>
          <p:cNvSpPr/>
          <p:nvPr/>
        </p:nvSpPr>
        <p:spPr>
          <a:xfrm>
            <a:off x="6570000" y="5922125"/>
            <a:ext cx="5262609" cy="776812"/>
          </a:xfrm>
          <a:prstGeom prst="snip2DiagRect">
            <a:avLst/>
          </a:prstGeom>
          <a:solidFill>
            <a:srgbClr val="00B0F0">
              <a:alpha val="7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tính </a:t>
            </a:r>
            <a:r>
              <a:rPr lang="nl-NL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kết quả?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nip Diagonal Corner Rectangle 49">
                <a:extLst>
                  <a:ext uri="{FF2B5EF4-FFF2-40B4-BE49-F238E27FC236}">
                    <a16:creationId xmlns:a16="http://schemas.microsoft.com/office/drawing/2014/main" id="{C82F79EF-F739-D2AF-DEB7-97FAB8CC3A9C}"/>
                  </a:ext>
                </a:extLst>
              </p:cNvPr>
              <p:cNvSpPr/>
              <p:nvPr/>
            </p:nvSpPr>
            <p:spPr>
              <a:xfrm>
                <a:off x="2333092" y="3390900"/>
                <a:ext cx="5582609" cy="1182228"/>
              </a:xfrm>
              <a:prstGeom prst="snip2Diag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</a:t>
                </a:r>
                <a:r>
                  <a:rPr lang="nl-NL" sz="36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nl-NL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nl-NL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nên x = 28</a:t>
                </a:r>
                <a:r>
                  <a:rPr lang="nl-NL" sz="36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Snip Diagonal Corner Rectangle 49">
                <a:extLst>
                  <a:ext uri="{FF2B5EF4-FFF2-40B4-BE49-F238E27FC236}">
                    <a16:creationId xmlns:a16="http://schemas.microsoft.com/office/drawing/2014/main" id="{C82F79EF-F739-D2AF-DEB7-97FAB8CC3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092" y="3390900"/>
                <a:ext cx="5582609" cy="1182228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8" grpId="0" animBg="1"/>
      <p:bldP spid="8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94" y="496400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0225" y="5090457"/>
            <a:ext cx="880161" cy="843194"/>
          </a:xfrm>
          <a:prstGeom prst="rect">
            <a:avLst/>
          </a:prstGeom>
        </p:spPr>
      </p:pic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6D8858E1-FE2F-EDCE-BF9E-689AB394D886}"/>
              </a:ext>
            </a:extLst>
          </p:cNvPr>
          <p:cNvSpPr/>
          <p:nvPr/>
        </p:nvSpPr>
        <p:spPr>
          <a:xfrm>
            <a:off x="0" y="9493"/>
            <a:ext cx="12201932" cy="2418992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800 m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38</a:t>
            </a:r>
            <a:r>
              <a:rPr lang="en-US" sz="3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 m.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625, 03 m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6D70EB40-FBF4-9D74-5D03-3606EC0E76FB}"/>
              </a:ext>
            </a:extLst>
          </p:cNvPr>
          <p:cNvSpPr/>
          <p:nvPr/>
        </p:nvSpPr>
        <p:spPr>
          <a:xfrm>
            <a:off x="4470465" y="2488404"/>
            <a:ext cx="2278045" cy="551332"/>
          </a:xfrm>
          <a:prstGeom prst="snip2Diag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E860A-D98E-2727-DBB2-F50C7CD32F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47" y="3193121"/>
            <a:ext cx="4043585" cy="3664041"/>
          </a:xfrm>
          <a:prstGeom prst="rect">
            <a:avLst/>
          </a:prstGeom>
        </p:spPr>
      </p:pic>
      <p:pic>
        <p:nvPicPr>
          <p:cNvPr id="6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5357A09E-17F2-3831-21C5-C055CE56D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3" y="6114196"/>
            <a:ext cx="953504" cy="743803"/>
          </a:xfrm>
          <a:prstGeom prst="rect">
            <a:avLst/>
          </a:prstGeom>
        </p:spPr>
      </p:pic>
      <p:sp>
        <p:nvSpPr>
          <p:cNvPr id="8" name="Snip Diagonal Corner Rectangle 49">
            <a:extLst>
              <a:ext uri="{FF2B5EF4-FFF2-40B4-BE49-F238E27FC236}">
                <a16:creationId xmlns:a16="http://schemas.microsoft.com/office/drawing/2014/main" id="{3EA382D8-2B2F-FFFF-2326-6EC3B46686AE}"/>
              </a:ext>
            </a:extLst>
          </p:cNvPr>
          <p:cNvSpPr/>
          <p:nvPr/>
        </p:nvSpPr>
        <p:spPr>
          <a:xfrm>
            <a:off x="2483893" y="4054198"/>
            <a:ext cx="5674454" cy="1036259"/>
          </a:xfrm>
          <a:prstGeom prst="snip2Diag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chính xác là bao nhiêu? Giải thích cách tính.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nip Diagonal Corner Rectangle 49">
                <a:extLst>
                  <a:ext uri="{FF2B5EF4-FFF2-40B4-BE49-F238E27FC236}">
                    <a16:creationId xmlns:a16="http://schemas.microsoft.com/office/drawing/2014/main" id="{6DC773EE-A713-D7A3-60D9-955256700D04}"/>
                  </a:ext>
                </a:extLst>
              </p:cNvPr>
              <p:cNvSpPr/>
              <p:nvPr/>
            </p:nvSpPr>
            <p:spPr>
              <a:xfrm>
                <a:off x="1978925" y="3193121"/>
                <a:ext cx="6179422" cy="699085"/>
              </a:xfrm>
              <a:prstGeom prst="snip2Diag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nl-NL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cao bằng 1,5+800.tan38</a:t>
                </a:r>
                <a:r>
                  <a:rPr lang="nl-NL" sz="24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nl-NL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nl-NL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626,53 m</a:t>
                </a:r>
                <a:endPara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Snip Diagonal Corner Rectangle 49">
                <a:extLst>
                  <a:ext uri="{FF2B5EF4-FFF2-40B4-BE49-F238E27FC236}">
                    <a16:creationId xmlns:a16="http://schemas.microsoft.com/office/drawing/2014/main" id="{6DC773EE-A713-D7A3-60D9-955256700D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925" y="3193121"/>
                <a:ext cx="6179422" cy="699085"/>
              </a:xfrm>
              <a:prstGeom prst="snip2DiagRect">
                <a:avLst/>
              </a:prstGeom>
              <a:blipFill>
                <a:blip r:embed="rId14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8" grpId="0" animBg="1"/>
      <p:bldP spid="8" grpId="1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9" y="358793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3282" y="5967053"/>
            <a:ext cx="880161" cy="843194"/>
          </a:xfrm>
          <a:prstGeom prst="rect">
            <a:avLst/>
          </a:prstGeom>
        </p:spPr>
      </p:pic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D35AF1AF-9800-1011-FCA3-C8DE41B93DE3}"/>
              </a:ext>
            </a:extLst>
          </p:cNvPr>
          <p:cNvSpPr/>
          <p:nvPr/>
        </p:nvSpPr>
        <p:spPr>
          <a:xfrm>
            <a:off x="-1" y="1"/>
            <a:ext cx="12178137" cy="2996299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 m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m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49</a:t>
            </a:r>
            <a:r>
              <a:rPr lang="en-US" sz="4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14,34 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1BB02ACC-A120-A21C-BADD-5B2216FD1978}"/>
              </a:ext>
            </a:extLst>
          </p:cNvPr>
          <p:cNvSpPr/>
          <p:nvPr/>
        </p:nvSpPr>
        <p:spPr>
          <a:xfrm>
            <a:off x="4561246" y="3324479"/>
            <a:ext cx="2282237" cy="584599"/>
          </a:xfrm>
          <a:prstGeom prst="snip2Diag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0BB3B1-0896-6A8C-BBF3-E88294F493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51" y="2996300"/>
            <a:ext cx="3673386" cy="3861699"/>
          </a:xfrm>
          <a:prstGeom prst="rect">
            <a:avLst/>
          </a:prstGeom>
        </p:spPr>
      </p:pic>
      <p:pic>
        <p:nvPicPr>
          <p:cNvPr id="6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43B1A906-4E0E-6B67-59E4-DA3DF9BD6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3" y="6114196"/>
            <a:ext cx="953504" cy="74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4" y="486392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058" y="6055044"/>
            <a:ext cx="880161" cy="843194"/>
          </a:xfrm>
          <a:prstGeom prst="rect">
            <a:avLst/>
          </a:prstGeom>
        </p:spPr>
      </p:pic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B920B31B-9F79-488E-BBBA-0CB89FF69395}"/>
              </a:ext>
            </a:extLst>
          </p:cNvPr>
          <p:cNvSpPr/>
          <p:nvPr/>
        </p:nvSpPr>
        <p:spPr>
          <a:xfrm>
            <a:off x="-31540" y="59692"/>
            <a:ext cx="12173543" cy="2032931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23</a:t>
            </a:r>
            <a:r>
              <a:rPr lang="en-US" sz="4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2500 m,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977 m</a:t>
            </a:r>
          </a:p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621F4DC3-54EB-B272-8FBF-1BA008851298}"/>
              </a:ext>
            </a:extLst>
          </p:cNvPr>
          <p:cNvSpPr/>
          <p:nvPr/>
        </p:nvSpPr>
        <p:spPr>
          <a:xfrm>
            <a:off x="4461473" y="2171899"/>
            <a:ext cx="2072820" cy="696375"/>
          </a:xfrm>
          <a:prstGeom prst="snip2Diag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C4AD3-960A-F910-272E-EB2BFB6E3E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27" y="2152070"/>
            <a:ext cx="4508281" cy="345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ED532BD5-1C30-F565-8DD0-C9606F2060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3" y="6114196"/>
            <a:ext cx="953504" cy="743803"/>
          </a:xfrm>
          <a:prstGeom prst="rect">
            <a:avLst/>
          </a:prstGeom>
        </p:spPr>
      </p:pic>
      <p:sp>
        <p:nvSpPr>
          <p:cNvPr id="8" name="Snip Diagonal Corner Rectangle 49">
            <a:extLst>
              <a:ext uri="{FF2B5EF4-FFF2-40B4-BE49-F238E27FC236}">
                <a16:creationId xmlns:a16="http://schemas.microsoft.com/office/drawing/2014/main" id="{7C3624FF-FF20-6E25-F47E-F6E776E5E3A4}"/>
              </a:ext>
            </a:extLst>
          </p:cNvPr>
          <p:cNvSpPr/>
          <p:nvPr/>
        </p:nvSpPr>
        <p:spPr>
          <a:xfrm>
            <a:off x="6773855" y="5632567"/>
            <a:ext cx="5399688" cy="1177183"/>
          </a:xfrm>
          <a:prstGeom prst="snip2Diag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tính x và kết quả?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nip Diagonal Corner Rectangle 49">
                <a:extLst>
                  <a:ext uri="{FF2B5EF4-FFF2-40B4-BE49-F238E27FC236}">
                    <a16:creationId xmlns:a16="http://schemas.microsoft.com/office/drawing/2014/main" id="{3C0B2C33-A0C9-D7AE-2ABC-C93AEA1108C6}"/>
                  </a:ext>
                </a:extLst>
              </p:cNvPr>
              <p:cNvSpPr/>
              <p:nvPr/>
            </p:nvSpPr>
            <p:spPr>
              <a:xfrm>
                <a:off x="2244436" y="3129765"/>
                <a:ext cx="5048063" cy="962257"/>
              </a:xfrm>
              <a:prstGeom prst="snip2Diag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3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nl-NL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nl-NL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𝟐𝟓𝟎𝟎</m:t>
                        </m:r>
                      </m:num>
                      <m:den>
                        <m:r>
                          <a:rPr lang="nl-NL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  <m:sSup>
                          <m:sSupPr>
                            <m:ctrlPr>
                              <a:rPr lang="en-US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e>
                          <m:sup>
                            <m:r>
                              <a:rPr lang="nl-NL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</m:oMath>
                </a14:m>
                <a:r>
                  <a:rPr lang="nl-NL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nl-NL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6398 m</a:t>
                </a:r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Snip Diagonal Corner Rectangle 49">
                <a:extLst>
                  <a:ext uri="{FF2B5EF4-FFF2-40B4-BE49-F238E27FC236}">
                    <a16:creationId xmlns:a16="http://schemas.microsoft.com/office/drawing/2014/main" id="{3C0B2C33-A0C9-D7AE-2ABC-C93AEA110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436" y="3129765"/>
                <a:ext cx="5048063" cy="962257"/>
              </a:xfrm>
              <a:prstGeom prst="snip2DiagRect">
                <a:avLst/>
              </a:prstGeom>
              <a:blipFill>
                <a:blip r:embed="rId14"/>
                <a:stretch>
                  <a:fillRect b="-6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8" grpId="0" animBg="1"/>
      <p:bldP spid="8" grpId="1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265043" y="2117877"/>
            <a:ext cx="11781659" cy="428292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-GV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1 video,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-Sau 7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1791603" y="132797"/>
            <a:ext cx="8489047" cy="126889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  <a:endParaRPr lang="vi-VN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>
            <a:extLst>
              <a:ext uri="{FF2B5EF4-FFF2-40B4-BE49-F238E27FC236}">
                <a16:creationId xmlns:a16="http://schemas.microsoft.com/office/drawing/2014/main" id="{BC795AF6-1296-F60B-31D8-C669112465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214" y="17110"/>
            <a:ext cx="13604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0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1453</Words>
  <Application>Microsoft Office PowerPoint</Application>
  <PresentationFormat>Widescreen</PresentationFormat>
  <Paragraphs>186</Paragraphs>
  <Slides>29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Roboto</vt:lpstr>
      <vt:lpstr>Tahoma</vt:lpstr>
      <vt:lpstr>Times New Roman</vt:lpstr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4.Ứng dụng Maps Ruler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CPC</dc:creator>
  <cp:lastModifiedBy>CPC</cp:lastModifiedBy>
  <cp:revision>41</cp:revision>
  <dcterms:created xsi:type="dcterms:W3CDTF">2022-10-28T08:10:23Z</dcterms:created>
  <dcterms:modified xsi:type="dcterms:W3CDTF">2022-11-02T08:36:58Z</dcterms:modified>
</cp:coreProperties>
</file>