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47"/>
  </p:notesMasterIdLst>
  <p:sldIdLst>
    <p:sldId id="541" r:id="rId2"/>
    <p:sldId id="428" r:id="rId3"/>
    <p:sldId id="429" r:id="rId4"/>
    <p:sldId id="542" r:id="rId5"/>
    <p:sldId id="388" r:id="rId6"/>
    <p:sldId id="430" r:id="rId7"/>
    <p:sldId id="434" r:id="rId8"/>
    <p:sldId id="433" r:id="rId9"/>
    <p:sldId id="437" r:id="rId10"/>
    <p:sldId id="443" r:id="rId11"/>
    <p:sldId id="461" r:id="rId12"/>
    <p:sldId id="463" r:id="rId13"/>
    <p:sldId id="462" r:id="rId14"/>
    <p:sldId id="458" r:id="rId15"/>
    <p:sldId id="459" r:id="rId16"/>
    <p:sldId id="460" r:id="rId17"/>
    <p:sldId id="549" r:id="rId18"/>
    <p:sldId id="550" r:id="rId19"/>
    <p:sldId id="445" r:id="rId20"/>
    <p:sldId id="436" r:id="rId21"/>
    <p:sldId id="435" r:id="rId22"/>
    <p:sldId id="407" r:id="rId23"/>
    <p:sldId id="408" r:id="rId24"/>
    <p:sldId id="548" r:id="rId25"/>
    <p:sldId id="552" r:id="rId26"/>
    <p:sldId id="546" r:id="rId27"/>
    <p:sldId id="456" r:id="rId28"/>
    <p:sldId id="540" r:id="rId29"/>
    <p:sldId id="455" r:id="rId30"/>
    <p:sldId id="260" r:id="rId31"/>
    <p:sldId id="329" r:id="rId32"/>
    <p:sldId id="330" r:id="rId33"/>
    <p:sldId id="331" r:id="rId34"/>
    <p:sldId id="332" r:id="rId35"/>
    <p:sldId id="333" r:id="rId36"/>
    <p:sldId id="539" r:id="rId37"/>
    <p:sldId id="488" r:id="rId38"/>
    <p:sldId id="544" r:id="rId39"/>
    <p:sldId id="545" r:id="rId40"/>
    <p:sldId id="551" r:id="rId41"/>
    <p:sldId id="440" r:id="rId42"/>
    <p:sldId id="441" r:id="rId43"/>
    <p:sldId id="452" r:id="rId44"/>
    <p:sldId id="543" r:id="rId45"/>
    <p:sldId id="449" r:id="rId46"/>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54642"/>
    <a:srgbClr val="B5853D"/>
    <a:srgbClr val="F8C7A5"/>
    <a:srgbClr val="F0886C"/>
    <a:srgbClr val="8B5F31"/>
    <a:srgbClr val="7A573E"/>
    <a:srgbClr val="E2BE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8" autoAdjust="0"/>
    <p:restoredTop sz="94495" autoAdjust="0"/>
  </p:normalViewPr>
  <p:slideViewPr>
    <p:cSldViewPr snapToGrid="0" showGuides="1">
      <p:cViewPr varScale="1">
        <p:scale>
          <a:sx n="65" d="100"/>
          <a:sy n="65" d="100"/>
        </p:scale>
        <p:origin x="516" y="3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3200" b="1" i="0" dirty="0" err="1">
              <a:solidFill>
                <a:srgbClr val="0000FF"/>
              </a:solidFill>
              <a:latin typeface="Times New Roman" panose="02020603050405020304" pitchFamily="18" charset="0"/>
              <a:cs typeface="Times New Roman" panose="02020603050405020304" pitchFamily="18" charset="0"/>
            </a:rPr>
            <a:t>Câu</a:t>
          </a:r>
          <a:r>
            <a:rPr lang="en-US" sz="3200" b="1" i="0" dirty="0">
              <a:solidFill>
                <a:srgbClr val="0000FF"/>
              </a:solidFill>
              <a:latin typeface="Times New Roman" panose="02020603050405020304" pitchFamily="18" charset="0"/>
              <a:cs typeface="Times New Roman" panose="02020603050405020304" pitchFamily="18" charset="0"/>
            </a:rPr>
            <a:t> 1. </a:t>
          </a:r>
          <a:r>
            <a:rPr lang="en-US" sz="3200" b="1" i="0" dirty="0" err="1">
              <a:solidFill>
                <a:srgbClr val="0000FF"/>
              </a:solidFill>
              <a:latin typeface="Times New Roman" panose="02020603050405020304" pitchFamily="18" charset="0"/>
              <a:cs typeface="Times New Roman" panose="02020603050405020304" pitchFamily="18" charset="0"/>
            </a:rPr>
            <a:t>Truyền</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thống</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yêu</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nước</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của</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dân</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tộc</a:t>
          </a:r>
          <a:r>
            <a:rPr lang="en-US" sz="3200" b="1" i="0" dirty="0">
              <a:solidFill>
                <a:srgbClr val="0000FF"/>
              </a:solidFill>
              <a:latin typeface="Times New Roman" panose="02020603050405020304" pitchFamily="18" charset="0"/>
              <a:cs typeface="Times New Roman" panose="02020603050405020304" pitchFamily="18" charset="0"/>
            </a:rPr>
            <a:t> ta </a:t>
          </a:r>
          <a:r>
            <a:rPr lang="en-US" sz="3200" b="1" i="0" dirty="0" err="1">
              <a:solidFill>
                <a:srgbClr val="0000FF"/>
              </a:solidFill>
              <a:latin typeface="Times New Roman" panose="02020603050405020304" pitchFamily="18" charset="0"/>
              <a:cs typeface="Times New Roman" panose="02020603050405020304" pitchFamily="18" charset="0"/>
            </a:rPr>
            <a:t>thể</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hiện</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như</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thế</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nào</a:t>
          </a:r>
          <a:r>
            <a:rPr lang="en-US" sz="3200" b="1" i="0" dirty="0">
              <a:solidFill>
                <a:srgbClr val="0000FF"/>
              </a:solidFill>
              <a:latin typeface="Times New Roman" panose="02020603050405020304" pitchFamily="18" charset="0"/>
              <a:cs typeface="Times New Roman" panose="02020603050405020304" pitchFamily="18" charset="0"/>
            </a:rPr>
            <a:t> qua </a:t>
          </a:r>
          <a:r>
            <a:rPr lang="en-US" sz="3200" b="1" i="0" dirty="0" err="1">
              <a:solidFill>
                <a:srgbClr val="0000FF"/>
              </a:solidFill>
              <a:latin typeface="Times New Roman" panose="02020603050405020304" pitchFamily="18" charset="0"/>
              <a:cs typeface="Times New Roman" panose="02020603050405020304" pitchFamily="18" charset="0"/>
            </a:rPr>
            <a:t>lời</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nói</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của</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Bác</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Hồ</a:t>
          </a:r>
          <a:r>
            <a:rPr lang="en-US" sz="3200" b="1" i="0" dirty="0">
              <a:solidFill>
                <a:srgbClr val="0000FF"/>
              </a:solidFill>
              <a:latin typeface="Times New Roman" panose="02020603050405020304" pitchFamily="18" charset="0"/>
              <a:cs typeface="Times New Roman" panose="02020603050405020304" pitchFamily="18" charset="0"/>
            </a:rPr>
            <a:t>?</a:t>
          </a:r>
          <a:endParaRPr lang="en-US" sz="3200" b="1" i="0" dirty="0">
            <a:solidFill>
              <a:srgbClr val="0000FF"/>
            </a:solidFill>
            <a:latin typeface="Times New Roman" panose="02020603050405020304" pitchFamily="18" charset="0"/>
            <a:ea typeface="+mn-ea"/>
            <a:cs typeface="Times New Roman" panose="02020603050405020304" pitchFamily="18" charset="0"/>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3200" b="1" i="0" dirty="0" err="1">
              <a:solidFill>
                <a:srgbClr val="0000FF"/>
              </a:solidFill>
              <a:latin typeface="Times New Roman" panose="02020603050405020304" pitchFamily="18" charset="0"/>
              <a:cs typeface="Times New Roman" panose="02020603050405020304" pitchFamily="18" charset="0"/>
            </a:rPr>
            <a:t>Câu</a:t>
          </a:r>
          <a:r>
            <a:rPr lang="en-US" sz="3200" b="1" i="0" dirty="0">
              <a:solidFill>
                <a:srgbClr val="0000FF"/>
              </a:solidFill>
              <a:latin typeface="Times New Roman" panose="02020603050405020304" pitchFamily="18" charset="0"/>
              <a:cs typeface="Times New Roman" panose="02020603050405020304" pitchFamily="18" charset="0"/>
            </a:rPr>
            <a:t> 2: </a:t>
          </a:r>
          <a:r>
            <a:rPr lang="en-US" sz="3200" b="1" i="0" dirty="0" err="1">
              <a:solidFill>
                <a:srgbClr val="0000FF"/>
              </a:solidFill>
              <a:latin typeface="Times New Roman" panose="02020603050405020304" pitchFamily="18" charset="0"/>
              <a:cs typeface="Times New Roman" panose="02020603050405020304" pitchFamily="18" charset="0"/>
            </a:rPr>
            <a:t>Em</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có</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nhận</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xét</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gì</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về</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cách</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cư</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xử</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của</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học</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trò</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cụ</a:t>
          </a:r>
          <a:r>
            <a:rPr lang="en-US" sz="3200" b="1" i="0" dirty="0">
              <a:solidFill>
                <a:srgbClr val="0000FF"/>
              </a:solidFill>
              <a:latin typeface="Times New Roman" panose="02020603050405020304" pitchFamily="18" charset="0"/>
              <a:cs typeface="Times New Roman" panose="02020603050405020304" pitchFamily="18" charset="0"/>
            </a:rPr>
            <a:t> Chu </a:t>
          </a:r>
          <a:r>
            <a:rPr lang="en-US" sz="3200" b="1" i="0" dirty="0" err="1">
              <a:solidFill>
                <a:srgbClr val="0000FF"/>
              </a:solidFill>
              <a:latin typeface="Times New Roman" panose="02020603050405020304" pitchFamily="18" charset="0"/>
              <a:cs typeface="Times New Roman" panose="02020603050405020304" pitchFamily="18" charset="0"/>
            </a:rPr>
            <a:t>Văn</a:t>
          </a:r>
          <a:r>
            <a:rPr lang="en-US" sz="3200" b="1" i="0" dirty="0">
              <a:solidFill>
                <a:srgbClr val="0000FF"/>
              </a:solidFill>
              <a:latin typeface="Times New Roman" panose="02020603050405020304" pitchFamily="18" charset="0"/>
              <a:cs typeface="Times New Roman" panose="02020603050405020304" pitchFamily="18" charset="0"/>
            </a:rPr>
            <a:t> An </a:t>
          </a:r>
          <a:r>
            <a:rPr lang="en-US" sz="3200" b="1" i="0" dirty="0" err="1">
              <a:solidFill>
                <a:srgbClr val="0000FF"/>
              </a:solidFill>
              <a:latin typeface="Times New Roman" panose="02020603050405020304" pitchFamily="18" charset="0"/>
              <a:cs typeface="Times New Roman" panose="02020603050405020304" pitchFamily="18" charset="0"/>
            </a:rPr>
            <a:t>đối</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với</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thầy</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giáo</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cũ</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Cách</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cư</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xử</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đó</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thể</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hiện</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truyền</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thống</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gì</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của</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nhân</a:t>
          </a:r>
          <a:r>
            <a:rPr lang="en-US" sz="3200" b="1" i="0" dirty="0">
              <a:solidFill>
                <a:srgbClr val="0000FF"/>
              </a:solidFill>
              <a:latin typeface="Times New Roman" panose="02020603050405020304" pitchFamily="18" charset="0"/>
              <a:cs typeface="Times New Roman" panose="02020603050405020304" pitchFamily="18" charset="0"/>
            </a:rPr>
            <a:t> </a:t>
          </a:r>
          <a:r>
            <a:rPr lang="en-US" sz="3200" b="1" i="0" dirty="0" err="1">
              <a:solidFill>
                <a:srgbClr val="0000FF"/>
              </a:solidFill>
              <a:latin typeface="Times New Roman" panose="02020603050405020304" pitchFamily="18" charset="0"/>
              <a:cs typeface="Times New Roman" panose="02020603050405020304" pitchFamily="18" charset="0"/>
            </a:rPr>
            <a:t>dân</a:t>
          </a:r>
          <a:r>
            <a:rPr lang="en-US" sz="3200" b="1" i="0" dirty="0">
              <a:solidFill>
                <a:srgbClr val="0000FF"/>
              </a:solidFill>
              <a:latin typeface="Times New Roman" panose="02020603050405020304" pitchFamily="18" charset="0"/>
              <a:cs typeface="Times New Roman" panose="02020603050405020304" pitchFamily="18" charset="0"/>
            </a:rPr>
            <a:t> ta?</a:t>
          </a:r>
          <a:endParaRPr kumimoji="0" lang="en-US" sz="3200" b="1" i="0" u="none" strike="noStrike" cap="none" spc="0" normalizeH="0" baseline="0" noProof="0" dirty="0">
            <a:solidFill>
              <a:srgbClr val="0000FF"/>
            </a:solidFill>
            <a:effectLst/>
            <a:uLnTx/>
            <a:uFillTx/>
            <a:latin typeface="Times New Roman" panose="02020603050405020304" pitchFamily="18" charset="0"/>
            <a:ea typeface="+mn-ea"/>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2" custLinFactNeighborX="-704"/>
      <dgm:spPr/>
      <dgm:t>
        <a:bodyPr/>
        <a:lstStyle/>
        <a:p>
          <a:endParaRPr lang="en-US"/>
        </a:p>
      </dgm:t>
    </dgm:pt>
    <dgm:pt modelId="{2AAACA77-E4A0-4E99-9F03-72ED26BB7B73}" type="pres">
      <dgm:prSet presAssocID="{8C4E1181-A43E-4AFA-A175-608167BDD664}" presName="img" presStyleLbl="fgImgPlace1" presStyleIdx="0" presStyleCnt="2"/>
      <dgm:spPr>
        <a:xfrm>
          <a:off x="153342" y="153342"/>
          <a:ext cx="1874520" cy="1226740"/>
        </a:xfrm>
        <a:prstGeom prst="roundRect">
          <a:avLst>
            <a:gd name="adj" fmla="val 10000"/>
          </a:avLst>
        </a:prstGeom>
        <a:blipFill rotWithShape="1">
          <a:blip xmlns:r="http://schemas.openxmlformats.org/officeDocument/2006/relationships" r:embed="rId1"/>
          <a:stretch>
            <a:fillRect/>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2">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2" custScaleY="124681" custLinFactNeighborX="96" custLinFactNeighborY="-1364"/>
      <dgm:spPr/>
      <dgm:t>
        <a:bodyPr/>
        <a:lstStyle/>
        <a:p>
          <a:endParaRPr lang="en-US"/>
        </a:p>
      </dgm:t>
    </dgm:pt>
    <dgm:pt modelId="{2352C030-0248-483B-94A9-26972C30B2AA}" type="pres">
      <dgm:prSet presAssocID="{36F1A9A7-0E91-4997-8451-066E68D6791C}" presName="img" presStyleLbl="fgImgPlace1" presStyleIdx="1" presStyleCnt="2"/>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2">
        <dgm:presLayoutVars>
          <dgm:bulletEnabled val="1"/>
        </dgm:presLayoutVars>
      </dgm:prSet>
      <dgm:spPr/>
      <dgm:t>
        <a:bodyPr/>
        <a:lstStyle/>
        <a:p>
          <a:endParaRPr lang="en-US"/>
        </a:p>
      </dgm:t>
    </dgm:pt>
  </dgm:ptLst>
  <dgm:cxnLst>
    <dgm:cxn modelId="{2E4E2917-F385-4A0A-8D97-0A87242DE059}" type="presOf" srcId="{8C4E1181-A43E-4AFA-A175-608167BDD664}" destId="{046903CA-E59E-4D3A-B85F-2132F4D3C385}" srcOrd="1"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C72B50B4-8323-4069-A08C-18955E7EB655}" srcId="{4D783A32-6612-4061-810D-2598FCFDE16E}" destId="{8C4E1181-A43E-4AFA-A175-608167BDD664}" srcOrd="0" destOrd="0" parTransId="{75A4A354-C2D6-42E3-A26E-179C61CD6177}" sibTransId="{89D7B0A2-E2C6-403B-88CB-63EEFC0BF3D8}"/>
    <dgm:cxn modelId="{E3FAFAAF-CD96-4F6B-A65A-EC1F3F5C6F98}" type="presOf" srcId="{36F1A9A7-0E91-4997-8451-066E68D6791C}" destId="{11925212-181A-4D0E-84EB-C4219DE1ABB7}" srcOrd="0" destOrd="0" presId="urn:microsoft.com/office/officeart/2005/8/layout/vList4#1"/>
    <dgm:cxn modelId="{0F5DFCC4-37B4-4218-94B9-C1A826E06F92}" type="presOf" srcId="{4D783A32-6612-4061-810D-2598FCFDE16E}" destId="{610C4521-7E21-4ABD-817D-19EC8F773957}" srcOrd="0" destOrd="0" presId="urn:microsoft.com/office/officeart/2005/8/layout/vList4#1"/>
    <dgm:cxn modelId="{81BE22F3-AAE5-47EE-97E1-26383E038450}" type="presOf" srcId="{8C4E1181-A43E-4AFA-A175-608167BDD664}" destId="{DE66B4FA-8443-484B-9A9E-FA188D6B4E43}"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10201383" cy="202760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en-US" sz="3200" b="1" i="0" kern="1200" dirty="0" err="1">
              <a:solidFill>
                <a:srgbClr val="0000FF"/>
              </a:solidFill>
              <a:latin typeface="Times New Roman" panose="02020603050405020304" pitchFamily="18" charset="0"/>
              <a:cs typeface="Times New Roman" panose="02020603050405020304" pitchFamily="18" charset="0"/>
            </a:rPr>
            <a:t>Câu</a:t>
          </a:r>
          <a:r>
            <a:rPr lang="en-US" sz="3200" b="1" i="0" kern="1200" dirty="0">
              <a:solidFill>
                <a:srgbClr val="0000FF"/>
              </a:solidFill>
              <a:latin typeface="Times New Roman" panose="02020603050405020304" pitchFamily="18" charset="0"/>
              <a:cs typeface="Times New Roman" panose="02020603050405020304" pitchFamily="18" charset="0"/>
            </a:rPr>
            <a:t> 1. </a:t>
          </a:r>
          <a:r>
            <a:rPr lang="en-US" sz="3200" b="1" i="0" kern="1200" dirty="0" err="1">
              <a:solidFill>
                <a:srgbClr val="0000FF"/>
              </a:solidFill>
              <a:latin typeface="Times New Roman" panose="02020603050405020304" pitchFamily="18" charset="0"/>
              <a:cs typeface="Times New Roman" panose="02020603050405020304" pitchFamily="18" charset="0"/>
            </a:rPr>
            <a:t>Truyền</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thống</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yêu</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nước</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của</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dân</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tộc</a:t>
          </a:r>
          <a:r>
            <a:rPr lang="en-US" sz="3200" b="1" i="0" kern="1200" dirty="0">
              <a:solidFill>
                <a:srgbClr val="0000FF"/>
              </a:solidFill>
              <a:latin typeface="Times New Roman" panose="02020603050405020304" pitchFamily="18" charset="0"/>
              <a:cs typeface="Times New Roman" panose="02020603050405020304" pitchFamily="18" charset="0"/>
            </a:rPr>
            <a:t> ta </a:t>
          </a:r>
          <a:r>
            <a:rPr lang="en-US" sz="3200" b="1" i="0" kern="1200" dirty="0" err="1">
              <a:solidFill>
                <a:srgbClr val="0000FF"/>
              </a:solidFill>
              <a:latin typeface="Times New Roman" panose="02020603050405020304" pitchFamily="18" charset="0"/>
              <a:cs typeface="Times New Roman" panose="02020603050405020304" pitchFamily="18" charset="0"/>
            </a:rPr>
            <a:t>thể</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hiện</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như</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thế</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nào</a:t>
          </a:r>
          <a:r>
            <a:rPr lang="en-US" sz="3200" b="1" i="0" kern="1200" dirty="0">
              <a:solidFill>
                <a:srgbClr val="0000FF"/>
              </a:solidFill>
              <a:latin typeface="Times New Roman" panose="02020603050405020304" pitchFamily="18" charset="0"/>
              <a:cs typeface="Times New Roman" panose="02020603050405020304" pitchFamily="18" charset="0"/>
            </a:rPr>
            <a:t> qua </a:t>
          </a:r>
          <a:r>
            <a:rPr lang="en-US" sz="3200" b="1" i="0" kern="1200" dirty="0" err="1">
              <a:solidFill>
                <a:srgbClr val="0000FF"/>
              </a:solidFill>
              <a:latin typeface="Times New Roman" panose="02020603050405020304" pitchFamily="18" charset="0"/>
              <a:cs typeface="Times New Roman" panose="02020603050405020304" pitchFamily="18" charset="0"/>
            </a:rPr>
            <a:t>lời</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nói</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của</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Bác</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Hồ</a:t>
          </a:r>
          <a:r>
            <a:rPr lang="en-US" sz="3200" b="1" i="0" kern="1200" dirty="0">
              <a:solidFill>
                <a:srgbClr val="0000FF"/>
              </a:solidFill>
              <a:latin typeface="Times New Roman" panose="02020603050405020304" pitchFamily="18" charset="0"/>
              <a:cs typeface="Times New Roman" panose="02020603050405020304" pitchFamily="18" charset="0"/>
            </a:rPr>
            <a:t>?</a:t>
          </a:r>
          <a:endParaRPr lang="en-US" sz="3200" b="1" i="0" kern="1200" dirty="0">
            <a:solidFill>
              <a:srgbClr val="0000FF"/>
            </a:solidFill>
            <a:latin typeface="Times New Roman" panose="02020603050405020304" pitchFamily="18" charset="0"/>
            <a:ea typeface="+mn-ea"/>
            <a:cs typeface="Times New Roman" panose="02020603050405020304" pitchFamily="18" charset="0"/>
          </a:endParaRPr>
        </a:p>
      </dsp:txBody>
      <dsp:txXfrm>
        <a:off x="2302422" y="59386"/>
        <a:ext cx="7839574" cy="1908829"/>
      </dsp:txXfrm>
    </dsp:sp>
    <dsp:sp modelId="{2AAACA77-E4A0-4E99-9F03-72ED26BB7B73}">
      <dsp:nvSpPr>
        <dsp:cNvPr id="0" name=""/>
        <dsp:cNvSpPr/>
      </dsp:nvSpPr>
      <dsp:spPr>
        <a:xfrm>
          <a:off x="202760" y="202760"/>
          <a:ext cx="2040276" cy="1622081"/>
        </a:xfrm>
        <a:prstGeom prst="roundRect">
          <a:avLst>
            <a:gd name="adj" fmla="val 10000"/>
          </a:avLst>
        </a:prstGeom>
        <a:blipFill rotWithShape="1">
          <a:blip xmlns:r="http://schemas.openxmlformats.org/officeDocument/2006/relationships" r:embed="rId1"/>
          <a:stretch>
            <a:fillRect/>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2202705"/>
          <a:ext cx="10201383" cy="2528033"/>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en-US" sz="3200" b="1" i="0" kern="1200" dirty="0" err="1">
              <a:solidFill>
                <a:srgbClr val="0000FF"/>
              </a:solidFill>
              <a:latin typeface="Times New Roman" panose="02020603050405020304" pitchFamily="18" charset="0"/>
              <a:cs typeface="Times New Roman" panose="02020603050405020304" pitchFamily="18" charset="0"/>
            </a:rPr>
            <a:t>Câu</a:t>
          </a:r>
          <a:r>
            <a:rPr lang="en-US" sz="3200" b="1" i="0" kern="1200" dirty="0">
              <a:solidFill>
                <a:srgbClr val="0000FF"/>
              </a:solidFill>
              <a:latin typeface="Times New Roman" panose="02020603050405020304" pitchFamily="18" charset="0"/>
              <a:cs typeface="Times New Roman" panose="02020603050405020304" pitchFamily="18" charset="0"/>
            </a:rPr>
            <a:t> 2: </a:t>
          </a:r>
          <a:r>
            <a:rPr lang="en-US" sz="3200" b="1" i="0" kern="1200" dirty="0" err="1">
              <a:solidFill>
                <a:srgbClr val="0000FF"/>
              </a:solidFill>
              <a:latin typeface="Times New Roman" panose="02020603050405020304" pitchFamily="18" charset="0"/>
              <a:cs typeface="Times New Roman" panose="02020603050405020304" pitchFamily="18" charset="0"/>
            </a:rPr>
            <a:t>Em</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có</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nhận</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xét</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gì</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về</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cách</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cư</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xử</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của</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học</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trò</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cụ</a:t>
          </a:r>
          <a:r>
            <a:rPr lang="en-US" sz="3200" b="1" i="0" kern="1200" dirty="0">
              <a:solidFill>
                <a:srgbClr val="0000FF"/>
              </a:solidFill>
              <a:latin typeface="Times New Roman" panose="02020603050405020304" pitchFamily="18" charset="0"/>
              <a:cs typeface="Times New Roman" panose="02020603050405020304" pitchFamily="18" charset="0"/>
            </a:rPr>
            <a:t> Chu </a:t>
          </a:r>
          <a:r>
            <a:rPr lang="en-US" sz="3200" b="1" i="0" kern="1200" dirty="0" err="1">
              <a:solidFill>
                <a:srgbClr val="0000FF"/>
              </a:solidFill>
              <a:latin typeface="Times New Roman" panose="02020603050405020304" pitchFamily="18" charset="0"/>
              <a:cs typeface="Times New Roman" panose="02020603050405020304" pitchFamily="18" charset="0"/>
            </a:rPr>
            <a:t>Văn</a:t>
          </a:r>
          <a:r>
            <a:rPr lang="en-US" sz="3200" b="1" i="0" kern="1200" dirty="0">
              <a:solidFill>
                <a:srgbClr val="0000FF"/>
              </a:solidFill>
              <a:latin typeface="Times New Roman" panose="02020603050405020304" pitchFamily="18" charset="0"/>
              <a:cs typeface="Times New Roman" panose="02020603050405020304" pitchFamily="18" charset="0"/>
            </a:rPr>
            <a:t> An </a:t>
          </a:r>
          <a:r>
            <a:rPr lang="en-US" sz="3200" b="1" i="0" kern="1200" dirty="0" err="1">
              <a:solidFill>
                <a:srgbClr val="0000FF"/>
              </a:solidFill>
              <a:latin typeface="Times New Roman" panose="02020603050405020304" pitchFamily="18" charset="0"/>
              <a:cs typeface="Times New Roman" panose="02020603050405020304" pitchFamily="18" charset="0"/>
            </a:rPr>
            <a:t>đối</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với</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thầy</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giáo</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cũ</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Cách</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cư</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xử</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đó</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thể</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hiện</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truyền</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thống</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gì</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của</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nhân</a:t>
          </a:r>
          <a:r>
            <a:rPr lang="en-US" sz="3200" b="1" i="0" kern="1200" dirty="0">
              <a:solidFill>
                <a:srgbClr val="0000FF"/>
              </a:solidFill>
              <a:latin typeface="Times New Roman" panose="02020603050405020304" pitchFamily="18" charset="0"/>
              <a:cs typeface="Times New Roman" panose="02020603050405020304" pitchFamily="18" charset="0"/>
            </a:rPr>
            <a:t> </a:t>
          </a:r>
          <a:r>
            <a:rPr lang="en-US" sz="3200" b="1" i="0" kern="1200" dirty="0" err="1">
              <a:solidFill>
                <a:srgbClr val="0000FF"/>
              </a:solidFill>
              <a:latin typeface="Times New Roman" panose="02020603050405020304" pitchFamily="18" charset="0"/>
              <a:cs typeface="Times New Roman" panose="02020603050405020304" pitchFamily="18" charset="0"/>
            </a:rPr>
            <a:t>dân</a:t>
          </a:r>
          <a:r>
            <a:rPr lang="en-US" sz="3200" b="1" i="0" kern="1200" dirty="0">
              <a:solidFill>
                <a:srgbClr val="0000FF"/>
              </a:solidFill>
              <a:latin typeface="Times New Roman" panose="02020603050405020304" pitchFamily="18" charset="0"/>
              <a:cs typeface="Times New Roman" panose="02020603050405020304" pitchFamily="18" charset="0"/>
            </a:rPr>
            <a:t> ta?</a:t>
          </a:r>
          <a:endParaRPr kumimoji="0" lang="en-US" sz="3200" b="1" i="0" u="none" strike="noStrike" kern="1200" cap="none" spc="0" normalizeH="0" baseline="0" noProof="0" dirty="0">
            <a:solidFill>
              <a:srgbClr val="0000FF"/>
            </a:solidFill>
            <a:effectLst/>
            <a:uLnTx/>
            <a:uFillTx/>
            <a:latin typeface="Times New Roman" panose="02020603050405020304" pitchFamily="18" charset="0"/>
            <a:ea typeface="+mn-ea"/>
            <a:cs typeface="Times New Roman" panose="02020603050405020304" pitchFamily="18" charset="0"/>
          </a:endParaRPr>
        </a:p>
      </dsp:txBody>
      <dsp:txXfrm>
        <a:off x="2317080" y="2276749"/>
        <a:ext cx="7810258" cy="2379945"/>
      </dsp:txXfrm>
    </dsp:sp>
    <dsp:sp modelId="{2352C030-0248-483B-94A9-26972C30B2AA}">
      <dsp:nvSpPr>
        <dsp:cNvPr id="0" name=""/>
        <dsp:cNvSpPr/>
      </dsp:nvSpPr>
      <dsp:spPr>
        <a:xfrm>
          <a:off x="202760" y="2683337"/>
          <a:ext cx="2040276" cy="162208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00A08-5FAB-46A1-8917-CC04C822CF8A}" type="datetimeFigureOut">
              <a:rPr lang="zh-CN" altLang="en-US" smtClean="0"/>
              <a:t>2022/10/31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8EBE8-AD40-4DC1-B8C5-4450813FBA07}" type="slidenum">
              <a:rPr lang="zh-CN" altLang="en-US" smtClean="0"/>
              <a:t>‹#›</a:t>
            </a:fld>
            <a:endParaRPr lang="zh-CN" altLang="en-US"/>
          </a:p>
        </p:txBody>
      </p:sp>
    </p:spTree>
    <p:extLst>
      <p:ext uri="{BB962C8B-B14F-4D97-AF65-F5344CB8AC3E}">
        <p14:creationId xmlns:p14="http://schemas.microsoft.com/office/powerpoint/2010/main" val="1437442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fld id="{A3FAEEFA-EDE1-49F2-B820-DB08D7AB4F95}" type="slidenum">
              <a:rPr lang="en-US" altLang="en-US" sz="1200"/>
              <a:pPr/>
              <a:t>3</a:t>
            </a:fld>
            <a:endParaRPr lang="en-US" altLang="en-US"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20697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Click vào</a:t>
            </a:r>
            <a:r>
              <a:rPr lang="en-US" baseline="0" dirty="0"/>
              <a:t> hoa để tới câu hỏi. Tại slide câu hỏi, click vào hoa để quay về</a:t>
            </a:r>
          </a:p>
          <a:p>
            <a:pPr marL="228600" indent="-228600">
              <a:buAutoNum type="arabicPeriod"/>
            </a:pPr>
            <a:r>
              <a:rPr lang="en-US" baseline="0" dirty="0"/>
              <a:t>Click vào nền hoặc nhấn enter để ra hình ảnh các bạn nhỏ tặng quà cô ngày 20/11</a:t>
            </a:r>
          </a:p>
          <a:p>
            <a:pPr marL="228600" indent="-228600">
              <a:buAutoNum type="arabicPeriod"/>
            </a:pPr>
            <a:r>
              <a:rPr lang="en-US" baseline="0" dirty="0"/>
              <a:t>Click vào hình 4 bạn nhỏ để tới bài học</a:t>
            </a: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2927391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A B C ĐỂ RA ĐÁP ÁN ĐÚNG SAI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413541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4D88EBE8-AD40-4DC1-B8C5-4450813FBA07}" type="slidenum">
              <a:rPr lang="zh-CN" altLang="en-US" smtClean="0"/>
              <a:t>39</a:t>
            </a:fld>
            <a:endParaRPr lang="zh-CN" altLang="en-US"/>
          </a:p>
        </p:txBody>
      </p:sp>
    </p:spTree>
    <p:extLst>
      <p:ext uri="{BB962C8B-B14F-4D97-AF65-F5344CB8AC3E}">
        <p14:creationId xmlns:p14="http://schemas.microsoft.com/office/powerpoint/2010/main" val="867040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4321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44</a:t>
            </a:fld>
            <a:endParaRPr lang="zh-CN" altLang="en-US"/>
          </a:p>
        </p:txBody>
      </p:sp>
    </p:spTree>
    <p:extLst>
      <p:ext uri="{BB962C8B-B14F-4D97-AF65-F5344CB8AC3E}">
        <p14:creationId xmlns:p14="http://schemas.microsoft.com/office/powerpoint/2010/main" val="1849542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10720F-9768-4158-8CC5-2C39DB2CF552}"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3F942-02E8-463F-9088-65692680C3C6}" type="slidenum">
              <a:rPr lang="en-US" smtClean="0"/>
              <a:t>‹#›</a:t>
            </a:fld>
            <a:endParaRPr lang="en-US"/>
          </a:p>
        </p:txBody>
      </p:sp>
    </p:spTree>
    <p:extLst>
      <p:ext uri="{BB962C8B-B14F-4D97-AF65-F5344CB8AC3E}">
        <p14:creationId xmlns:p14="http://schemas.microsoft.com/office/powerpoint/2010/main" val="2461703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AAB00-8619-4126-9A08-90D619CF1CB0}"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81B43-2458-4FBD-8024-730A7E4A82AF}" type="slidenum">
              <a:rPr lang="en-US" smtClean="0"/>
              <a:t>‹#›</a:t>
            </a:fld>
            <a:endParaRPr lang="en-US"/>
          </a:p>
        </p:txBody>
      </p:sp>
    </p:spTree>
    <p:extLst>
      <p:ext uri="{BB962C8B-B14F-4D97-AF65-F5344CB8AC3E}">
        <p14:creationId xmlns:p14="http://schemas.microsoft.com/office/powerpoint/2010/main" val="2866053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AAB00-8619-4126-9A08-90D619CF1CB0}"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81B43-2458-4FBD-8024-730A7E4A82AF}" type="slidenum">
              <a:rPr lang="en-US" smtClean="0"/>
              <a:t>‹#›</a:t>
            </a:fld>
            <a:endParaRPr lang="en-US"/>
          </a:p>
        </p:txBody>
      </p:sp>
    </p:spTree>
    <p:extLst>
      <p:ext uri="{BB962C8B-B14F-4D97-AF65-F5344CB8AC3E}">
        <p14:creationId xmlns:p14="http://schemas.microsoft.com/office/powerpoint/2010/main" val="729182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097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0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1016000" y="540918"/>
            <a:ext cx="10160000" cy="5776164"/>
          </a:xfrm>
          <a:prstGeom prst="rect">
            <a:avLst/>
          </a:prstGeom>
        </p:spPr>
      </p:pic>
      <p:sp>
        <p:nvSpPr>
          <p:cNvPr id="8" name="图文框 7"/>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604416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图文框 2"/>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p:cNvPicPr>
            <a:picLocks noChangeAspect="1"/>
          </p:cNvPicPr>
          <p:nvPr userDrawn="1"/>
        </p:nvPicPr>
        <p:blipFill rotWithShape="1">
          <a:blip r:embed="rId2"/>
          <a:srcRect l="40850" t="7222" r="7067" b="14722"/>
          <a:stretch/>
        </p:blipFill>
        <p:spPr>
          <a:xfrm>
            <a:off x="6096000" y="1070919"/>
            <a:ext cx="6096000" cy="5787081"/>
          </a:xfrm>
          <a:prstGeom prst="rect">
            <a:avLst/>
          </a:prstGeom>
        </p:spPr>
      </p:pic>
    </p:spTree>
    <p:extLst>
      <p:ext uri="{BB962C8B-B14F-4D97-AF65-F5344CB8AC3E}">
        <p14:creationId xmlns:p14="http://schemas.microsoft.com/office/powerpoint/2010/main" val="3963471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729567"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864870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7322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55638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14795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3985683"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49181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6" name="图片占位符 15"/>
          <p:cNvSpPr>
            <a:spLocks noGrp="1"/>
          </p:cNvSpPr>
          <p:nvPr>
            <p:ph type="pic" sz="quarter" idx="13"/>
          </p:nvPr>
        </p:nvSpPr>
        <p:spPr>
          <a:xfrm>
            <a:off x="89979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3232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45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AAB00-8619-4126-9A08-90D619CF1CB0}"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81B43-2458-4FBD-8024-730A7E4A82AF}" type="slidenum">
              <a:rPr lang="en-US" smtClean="0"/>
              <a:t>‹#›</a:t>
            </a:fld>
            <a:endParaRPr lang="en-US"/>
          </a:p>
        </p:txBody>
      </p:sp>
    </p:spTree>
    <p:extLst>
      <p:ext uri="{BB962C8B-B14F-4D97-AF65-F5344CB8AC3E}">
        <p14:creationId xmlns:p14="http://schemas.microsoft.com/office/powerpoint/2010/main" val="3431412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图片占位符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4091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7938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1349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2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3776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1AAB00-8619-4126-9A08-90D619CF1CB0}"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81B43-2458-4FBD-8024-730A7E4A82AF}" type="slidenum">
              <a:rPr lang="en-US" smtClean="0"/>
              <a:t>‹#›</a:t>
            </a:fld>
            <a:endParaRPr lang="en-US"/>
          </a:p>
        </p:txBody>
      </p:sp>
    </p:spTree>
    <p:extLst>
      <p:ext uri="{BB962C8B-B14F-4D97-AF65-F5344CB8AC3E}">
        <p14:creationId xmlns:p14="http://schemas.microsoft.com/office/powerpoint/2010/main" val="3680378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AAB00-8619-4126-9A08-90D619CF1CB0}"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81B43-2458-4FBD-8024-730A7E4A82AF}" type="slidenum">
              <a:rPr lang="en-US" smtClean="0"/>
              <a:t>‹#›</a:t>
            </a:fld>
            <a:endParaRPr lang="en-US"/>
          </a:p>
        </p:txBody>
      </p:sp>
    </p:spTree>
    <p:extLst>
      <p:ext uri="{BB962C8B-B14F-4D97-AF65-F5344CB8AC3E}">
        <p14:creationId xmlns:p14="http://schemas.microsoft.com/office/powerpoint/2010/main" val="2778626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AAB00-8619-4126-9A08-90D619CF1CB0}" type="datetimeFigureOut">
              <a:rPr lang="en-US" smtClean="0"/>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A81B43-2458-4FBD-8024-730A7E4A82AF}" type="slidenum">
              <a:rPr lang="en-US" smtClean="0"/>
              <a:t>‹#›</a:t>
            </a:fld>
            <a:endParaRPr lang="en-US"/>
          </a:p>
        </p:txBody>
      </p:sp>
    </p:spTree>
    <p:extLst>
      <p:ext uri="{BB962C8B-B14F-4D97-AF65-F5344CB8AC3E}">
        <p14:creationId xmlns:p14="http://schemas.microsoft.com/office/powerpoint/2010/main" val="2517423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FA04FB4-01CA-4F67-B189-5D1678BBF4A8}" type="datetimeFigureOut">
              <a:rPr lang="en-US" smtClean="0"/>
              <a:pPr>
                <a:defRPr/>
              </a:pPr>
              <a:t>10/31/2022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E9C116F-E1B9-40A6-805B-C51FDBFCDB27}" type="slidenum">
              <a:rPr lang="en-US" smtClean="0"/>
              <a:pPr>
                <a:defRPr/>
              </a:pPr>
              <a:t>‹#›</a:t>
            </a:fld>
            <a:endParaRPr lang="en-US"/>
          </a:p>
        </p:txBody>
      </p:sp>
    </p:spTree>
    <p:extLst>
      <p:ext uri="{BB962C8B-B14F-4D97-AF65-F5344CB8AC3E}">
        <p14:creationId xmlns:p14="http://schemas.microsoft.com/office/powerpoint/2010/main" val="1842543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AAB00-8619-4126-9A08-90D619CF1CB0}" type="datetimeFigureOut">
              <a:rPr lang="en-US" smtClean="0"/>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A81B43-2458-4FBD-8024-730A7E4A82AF}" type="slidenum">
              <a:rPr lang="en-US" smtClean="0"/>
              <a:t>‹#›</a:t>
            </a:fld>
            <a:endParaRPr lang="en-US"/>
          </a:p>
        </p:txBody>
      </p:sp>
    </p:spTree>
    <p:extLst>
      <p:ext uri="{BB962C8B-B14F-4D97-AF65-F5344CB8AC3E}">
        <p14:creationId xmlns:p14="http://schemas.microsoft.com/office/powerpoint/2010/main" val="3749278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1AAB00-8619-4126-9A08-90D619CF1CB0}"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81B43-2458-4FBD-8024-730A7E4A82AF}" type="slidenum">
              <a:rPr lang="en-US" smtClean="0"/>
              <a:t>‹#›</a:t>
            </a:fld>
            <a:endParaRPr lang="en-US"/>
          </a:p>
        </p:txBody>
      </p:sp>
    </p:spTree>
    <p:extLst>
      <p:ext uri="{BB962C8B-B14F-4D97-AF65-F5344CB8AC3E}">
        <p14:creationId xmlns:p14="http://schemas.microsoft.com/office/powerpoint/2010/main" val="1034562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1AAB00-8619-4126-9A08-90D619CF1CB0}"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81B43-2458-4FBD-8024-730A7E4A82AF}" type="slidenum">
              <a:rPr lang="en-US" smtClean="0"/>
              <a:t>‹#›</a:t>
            </a:fld>
            <a:endParaRPr lang="en-US"/>
          </a:p>
        </p:txBody>
      </p:sp>
    </p:spTree>
    <p:extLst>
      <p:ext uri="{BB962C8B-B14F-4D97-AF65-F5344CB8AC3E}">
        <p14:creationId xmlns:p14="http://schemas.microsoft.com/office/powerpoint/2010/main" val="427977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AAB00-8619-4126-9A08-90D619CF1CB0}" type="datetimeFigureOut">
              <a:rPr lang="en-US" smtClean="0"/>
              <a:t>10/31/2022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81B43-2458-4FBD-8024-730A7E4A82AF}" type="slidenum">
              <a:rPr lang="en-US" smtClean="0"/>
              <a:t>‹#›</a:t>
            </a:fld>
            <a:endParaRPr lang="en-US"/>
          </a:p>
        </p:txBody>
      </p:sp>
      <p:sp>
        <p:nvSpPr>
          <p:cNvPr id="7" name="图文框 6"/>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p:cNvPicPr>
            <a:picLocks noChangeAspect="1"/>
          </p:cNvPicPr>
          <p:nvPr userDrawn="1"/>
        </p:nvPicPr>
        <p:blipFill>
          <a:blip r:embed="rId26"/>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p:cNvPicPr>
            <a:picLocks noChangeAspect="1"/>
          </p:cNvPicPr>
          <p:nvPr userDrawn="1"/>
        </p:nvPicPr>
        <p:blipFill>
          <a:blip r:embed="rId27"/>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269677101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660" r:id="rId15"/>
    <p:sldLayoutId id="2147483668" r:id="rId16"/>
    <p:sldLayoutId id="2147483667" r:id="rId17"/>
    <p:sldLayoutId id="2147483666" r:id="rId18"/>
    <p:sldLayoutId id="2147483665" r:id="rId19"/>
    <p:sldLayoutId id="2147483664" r:id="rId20"/>
    <p:sldLayoutId id="2147483663" r:id="rId21"/>
    <p:sldLayoutId id="2147483662" r:id="rId22"/>
    <p:sldLayoutId id="2147483659" r:id="rId23"/>
    <p:sldLayoutId id="2147483661"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2.xml"/><Relationship Id="rId5" Type="http://schemas.openxmlformats.org/officeDocument/2006/relationships/image" Target="../media/image35.jp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7.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45.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jpeg"/><Relationship Id="rId11" Type="http://schemas.openxmlformats.org/officeDocument/2006/relationships/image" Target="../media/image44.jpg"/><Relationship Id="rId5" Type="http://schemas.openxmlformats.org/officeDocument/2006/relationships/image" Target="../media/image39.jpeg"/><Relationship Id="rId10" Type="http://schemas.openxmlformats.org/officeDocument/2006/relationships/image" Target="../media/image43.jpg"/><Relationship Id="rId4" Type="http://schemas.openxmlformats.org/officeDocument/2006/relationships/image" Target="../media/image38.jpeg"/><Relationship Id="rId9" Type="http://schemas.openxmlformats.org/officeDocument/2006/relationships/image" Target="../media/image42.jpg"/></Relationships>
</file>

<file path=ppt/slides/_rels/slide23.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0.jpeg"/><Relationship Id="rId7" Type="http://schemas.openxmlformats.org/officeDocument/2006/relationships/image" Target="../media/image45.jp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2.jpg"/><Relationship Id="rId10" Type="http://schemas.openxmlformats.org/officeDocument/2006/relationships/image" Target="../media/image44.jpg"/><Relationship Id="rId4" Type="http://schemas.openxmlformats.org/officeDocument/2006/relationships/image" Target="../media/image48.jpeg"/><Relationship Id="rId9" Type="http://schemas.openxmlformats.org/officeDocument/2006/relationships/image" Target="../media/image43.jpg"/></Relationships>
</file>

<file path=ppt/slides/_rels/slide24.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0.jpeg"/><Relationship Id="rId7" Type="http://schemas.openxmlformats.org/officeDocument/2006/relationships/image" Target="../media/image45.jp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2.jpg"/><Relationship Id="rId10" Type="http://schemas.openxmlformats.org/officeDocument/2006/relationships/image" Target="../media/image44.jpg"/><Relationship Id="rId4" Type="http://schemas.openxmlformats.org/officeDocument/2006/relationships/image" Target="../media/image48.jpeg"/><Relationship Id="rId9" Type="http://schemas.openxmlformats.org/officeDocument/2006/relationships/image" Target="../media/image43.jp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6.png"/><Relationship Id="rId1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slide" Target="slide35.xml"/><Relationship Id="rId12" Type="http://schemas.openxmlformats.org/officeDocument/2006/relationships/slide" Target="slide34.xml"/><Relationship Id="rId17" Type="http://schemas.openxmlformats.org/officeDocument/2006/relationships/slide" Target="slide32.xml"/><Relationship Id="rId2" Type="http://schemas.openxmlformats.org/officeDocument/2006/relationships/notesSlide" Target="../notesSlides/notesSlide2.xml"/><Relationship Id="rId16" Type="http://schemas.microsoft.com/office/2007/relationships/hdphoto" Target="../media/hdphoto2.wdp"/><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slide" Target="slide37.xml"/><Relationship Id="rId15" Type="http://schemas.openxmlformats.org/officeDocument/2006/relationships/image" Target="../media/image57.png"/><Relationship Id="rId10" Type="http://schemas.openxmlformats.org/officeDocument/2006/relationships/slide" Target="slide33.xml"/><Relationship Id="rId4" Type="http://schemas.openxmlformats.org/officeDocument/2006/relationships/image" Target="../media/image51.jpeg"/><Relationship Id="rId9" Type="http://schemas.microsoft.com/office/2007/relationships/hdphoto" Target="../media/hdphoto1.wdp"/><Relationship Id="rId14" Type="http://schemas.openxmlformats.org/officeDocument/2006/relationships/slide" Target="slide36.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 Target="slide31.xml"/><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9.png"/><Relationship Id="rId5" Type="http://schemas.microsoft.com/office/2007/relationships/hdphoto" Target="../media/hdphoto2.wdp"/><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 Target="slide31.xml"/><Relationship Id="rId1" Type="http://schemas.openxmlformats.org/officeDocument/2006/relationships/slideLayout" Target="../slideLayouts/slideLayout6.xml"/><Relationship Id="rId5" Type="http://schemas.openxmlformats.org/officeDocument/2006/relationships/image" Target="../media/image60.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31.xml"/><Relationship Id="rId1" Type="http://schemas.openxmlformats.org/officeDocument/2006/relationships/slideLayout" Target="../slideLayouts/slideLayout6.xml"/><Relationship Id="rId5" Type="http://schemas.openxmlformats.org/officeDocument/2006/relationships/image" Target="../media/image60.pn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 Target="slide31.xml"/><Relationship Id="rId1" Type="http://schemas.openxmlformats.org/officeDocument/2006/relationships/slideLayout" Target="../slideLayouts/slideLayout6.xml"/><Relationship Id="rId5" Type="http://schemas.openxmlformats.org/officeDocument/2006/relationships/image" Target="../media/image60.png"/><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31.xml"/><Relationship Id="rId1" Type="http://schemas.openxmlformats.org/officeDocument/2006/relationships/slideLayout" Target="../slideLayouts/slideLayout6.xml"/><Relationship Id="rId5" Type="http://schemas.openxmlformats.org/officeDocument/2006/relationships/image" Target="../media/image60.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 Id="rId9"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audio" Target="file:///C:\Users\Duyen\Music\c&#7855;t%202Ng&#432;&#7901;i%20Th&#7847;y%20-%20C&#7849;m%20Ly%20-%20NhacCuaTui%20-%20Part.mp3"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1.mp3"/><Relationship Id="rId7" Type="http://schemas.openxmlformats.org/officeDocument/2006/relationships/diagramQuickStyle" Target="../diagrams/quickStyle1.xml"/><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slideLayout" Target="../slideLayouts/slideLayout2.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a:grpSpLocks noChangeAspect="1"/>
          </p:cNvGrpSpPr>
          <p:nvPr/>
        </p:nvGrpSpPr>
        <p:grpSpPr bwMode="auto">
          <a:xfrm>
            <a:off x="7629893" y="4332255"/>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grpSp>
        <p:nvGrpSpPr>
          <p:cNvPr id="37" name="Group 27"/>
          <p:cNvGrpSpPr>
            <a:grpSpLocks/>
          </p:cNvGrpSpPr>
          <p:nvPr/>
        </p:nvGrpSpPr>
        <p:grpSpPr bwMode="auto">
          <a:xfrm rot="-637170">
            <a:off x="-568306" y="5874991"/>
            <a:ext cx="2425043" cy="994442"/>
            <a:chOff x="336" y="2040"/>
            <a:chExt cx="1200" cy="2016"/>
          </a:xfrm>
        </p:grpSpPr>
        <p:pic>
          <p:nvPicPr>
            <p:cNvPr id="38"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42"/>
          <p:cNvSpPr/>
          <p:nvPr/>
        </p:nvSpPr>
        <p:spPr>
          <a:xfrm>
            <a:off x="733084" y="4216888"/>
            <a:ext cx="8686800" cy="1384995"/>
          </a:xfrm>
          <a:prstGeom prst="rect">
            <a:avLst/>
          </a:prstGeom>
          <a:noFill/>
        </p:spPr>
        <p:txBody>
          <a:bodyPr>
            <a:spAutoFit/>
          </a:bodyPr>
          <a:lstStyle/>
          <a:p>
            <a:pPr algn="just">
              <a:defRPr/>
            </a:pPr>
            <a:r>
              <a:rPr lang="en-US" sz="2800" b="1" dirty="0" err="1">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Giáo</a:t>
            </a:r>
            <a:r>
              <a:rPr lang="en-US" sz="2800" b="1" dirty="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a:t>
            </a:r>
            <a:r>
              <a:rPr lang="en-US" sz="2800" b="1" dirty="0" err="1">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viên</a:t>
            </a:r>
            <a:r>
              <a:rPr lang="en-US" sz="2800" b="1" dirty="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a:t>
            </a:r>
            <a:r>
              <a:rPr lang="en-US" sz="2800" b="1" dirty="0" err="1">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thực</a:t>
            </a:r>
            <a:r>
              <a:rPr lang="en-US" sz="2800" b="1" dirty="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a:t>
            </a:r>
            <a:r>
              <a:rPr lang="en-US" sz="2800" b="1" dirty="0" err="1">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hiện</a:t>
            </a:r>
            <a:r>
              <a:rPr lang="en-US" sz="2800" b="1" dirty="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Cao </a:t>
            </a:r>
            <a:r>
              <a:rPr lang="en-US" sz="2800" b="1" dirty="0" err="1">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Thị</a:t>
            </a:r>
            <a:r>
              <a:rPr lang="en-US" sz="2800" b="1" dirty="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a:t>
            </a:r>
            <a:r>
              <a:rPr lang="en-US" sz="2800" b="1" dirty="0" err="1" smtClean="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Duyên</a:t>
            </a:r>
            <a:endParaRPr lang="en-US" sz="2800" b="1" dirty="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endParaRPr>
          </a:p>
          <a:p>
            <a:pPr algn="just">
              <a:defRPr/>
            </a:pPr>
            <a:r>
              <a:rPr lang="en-US" sz="2800" b="1" dirty="0" err="1">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Trường</a:t>
            </a:r>
            <a:r>
              <a:rPr lang="en-US" sz="2800" b="1" dirty="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THCS </a:t>
            </a:r>
            <a:r>
              <a:rPr lang="en-US" sz="2800" b="1" dirty="0" err="1">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Quang</a:t>
            </a:r>
            <a:r>
              <a:rPr lang="en-US" sz="2800" b="1" dirty="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a:t>
            </a:r>
            <a:r>
              <a:rPr lang="en-US" sz="2800" b="1" dirty="0" err="1">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Trung</a:t>
            </a:r>
            <a:r>
              <a:rPr lang="en-US" sz="2800" b="1" dirty="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 </a:t>
            </a:r>
            <a:r>
              <a:rPr lang="en-US" sz="2800" b="1" dirty="0" err="1">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Quận</a:t>
            </a:r>
            <a:r>
              <a:rPr lang="en-US" sz="2800" b="1" dirty="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a:t>
            </a:r>
            <a:r>
              <a:rPr lang="en-US" sz="2800" b="1" dirty="0" err="1">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Ngô</a:t>
            </a:r>
            <a:r>
              <a:rPr lang="en-US" sz="2800" b="1" dirty="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a:t>
            </a:r>
            <a:r>
              <a:rPr lang="en-US" sz="2800" b="1" dirty="0" err="1" smtClean="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Quyền</a:t>
            </a:r>
            <a:endParaRPr lang="en-US" sz="2800" b="1" dirty="0" smtClean="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endParaRPr>
          </a:p>
          <a:p>
            <a:pPr algn="just">
              <a:defRPr/>
            </a:pPr>
            <a:r>
              <a:rPr lang="en-US" sz="2800" b="1" dirty="0" err="1" smtClean="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Lớp</a:t>
            </a:r>
            <a:r>
              <a:rPr lang="en-US" sz="2800" b="1" dirty="0" smtClean="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a:t>
            </a:r>
            <a:r>
              <a:rPr lang="en-US" sz="2800" b="1" dirty="0" err="1" smtClean="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dạy</a:t>
            </a:r>
            <a:r>
              <a:rPr lang="en-US" sz="2800" b="1" dirty="0" smtClean="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9A8 - </a:t>
            </a:r>
            <a:r>
              <a:rPr lang="en-US" sz="2800" b="1" smtClean="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Trường</a:t>
            </a:r>
            <a:r>
              <a:rPr lang="en-US" sz="2800" b="1" dirty="0" smtClean="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THCS </a:t>
            </a:r>
            <a:r>
              <a:rPr lang="en-US" sz="2800" b="1" dirty="0" err="1" smtClean="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Đà</a:t>
            </a:r>
            <a:r>
              <a:rPr lang="en-US" sz="2800" b="1" dirty="0" smtClean="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 </a:t>
            </a:r>
            <a:r>
              <a:rPr lang="en-US" sz="2800" b="1" dirty="0" err="1" smtClean="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rPr>
              <a:t>Nẵng</a:t>
            </a:r>
            <a:endParaRPr lang="en-US" sz="2800" b="1" dirty="0">
              <a:ln w="24500" cmpd="dbl">
                <a:solidFill>
                  <a:schemeClr val="accent2">
                    <a:shade val="85000"/>
                    <a:satMod val="155000"/>
                  </a:schemeClr>
                </a:solidFill>
                <a:prstDash val="solid"/>
                <a:miter lim="800000"/>
              </a:ln>
              <a:solidFill>
                <a:srgbClr val="00FF00"/>
              </a:solidFill>
              <a:latin typeface="Times New Roman" pitchFamily="18" charset="0"/>
              <a:cs typeface="Times New Roman" pitchFamily="18" charset="0"/>
            </a:endParaRPr>
          </a:p>
        </p:txBody>
      </p:sp>
      <p:pic>
        <p:nvPicPr>
          <p:cNvPr id="44" name="Picture 58" descr="LOGO QUANG TRU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8" y="73657"/>
            <a:ext cx="904568" cy="98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Bauernbar">
            <a:hlinkClick r:id="rId5" action="ppaction://hlinksldjump" tooltip="click vao qua 3"/>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4474" y="5965991"/>
            <a:ext cx="3276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4723" y="642214"/>
            <a:ext cx="11875661" cy="2482667"/>
          </a:xfrm>
          <a:prstGeom prst="rect">
            <a:avLst/>
          </a:prstGeom>
          <a:noFill/>
        </p:spPr>
        <p:txBody>
          <a:bodyPr wrap="square" rtlCol="0">
            <a:spAutoFit/>
          </a:bodyPr>
          <a:lstStyle/>
          <a:p>
            <a:pPr algn="ctr">
              <a:lnSpc>
                <a:spcPct val="150000"/>
              </a:lnSpc>
            </a:pPr>
            <a:r>
              <a:rPr lang="en-US" sz="3600" b="1" dirty="0" smtClean="0">
                <a:solidFill>
                  <a:srgbClr val="FF0000"/>
                </a:solidFill>
                <a:effectLst>
                  <a:outerShdw blurRad="38100" dist="38100" dir="2700000" algn="tl">
                    <a:srgbClr val="000000">
                      <a:alpha val="43137"/>
                    </a:srgbClr>
                  </a:outerShdw>
                </a:effectLst>
              </a:rPr>
              <a:t>NHIỆT LIỆT CHÀO MỪNG CÁC THẦY CÔ GIÁO </a:t>
            </a:r>
          </a:p>
          <a:p>
            <a:pPr algn="ctr">
              <a:lnSpc>
                <a:spcPct val="150000"/>
              </a:lnSpc>
            </a:pPr>
            <a:r>
              <a:rPr lang="en-US" sz="3600" b="1" dirty="0" smtClean="0">
                <a:solidFill>
                  <a:srgbClr val="FF0000"/>
                </a:solidFill>
                <a:effectLst>
                  <a:outerShdw blurRad="38100" dist="38100" dir="2700000" algn="tl">
                    <a:srgbClr val="000000">
                      <a:alpha val="43137"/>
                    </a:srgbClr>
                  </a:outerShdw>
                </a:effectLst>
              </a:rPr>
              <a:t>VỀ DỰ GIỜ HỘI THI GIÁO VIÊN DẠY GIỎI CẤP QUẬN</a:t>
            </a:r>
          </a:p>
          <a:p>
            <a:pPr algn="ctr">
              <a:lnSpc>
                <a:spcPct val="150000"/>
              </a:lnSpc>
            </a:pPr>
            <a:r>
              <a:rPr lang="en-US" sz="3600" b="1" dirty="0" smtClean="0">
                <a:solidFill>
                  <a:srgbClr val="FF0000"/>
                </a:solidFill>
                <a:effectLst>
                  <a:outerShdw blurRad="38100" dist="38100" dir="2700000" algn="tl">
                    <a:srgbClr val="000000">
                      <a:alpha val="43137"/>
                    </a:srgbClr>
                  </a:outerShdw>
                </a:effectLst>
              </a:rPr>
              <a:t>NĂM HỌC 2022 - 2023</a:t>
            </a:r>
            <a:endParaRPr lang="en-US" sz="3600" b="1"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1994378" y="3250292"/>
            <a:ext cx="6976792" cy="646331"/>
          </a:xfrm>
          <a:prstGeom prst="rect">
            <a:avLst/>
          </a:prstGeom>
          <a:noFill/>
        </p:spPr>
        <p:txBody>
          <a:bodyPr wrap="square" rtlCol="0">
            <a:spAutoFit/>
          </a:bodyPr>
          <a:lstStyle/>
          <a:p>
            <a:pPr algn="ctr"/>
            <a:r>
              <a:rPr lang="en-US" sz="3600" b="1" dirty="0" err="1" smtClean="0">
                <a:solidFill>
                  <a:srgbClr val="0000FF"/>
                </a:solidFill>
              </a:rPr>
              <a:t>Môn</a:t>
            </a:r>
            <a:r>
              <a:rPr lang="en-US" sz="3600" b="1" dirty="0" smtClean="0">
                <a:solidFill>
                  <a:srgbClr val="0000FF"/>
                </a:solidFill>
              </a:rPr>
              <a:t>: </a:t>
            </a:r>
            <a:r>
              <a:rPr lang="en-US" sz="3600" b="1" dirty="0" err="1" smtClean="0">
                <a:solidFill>
                  <a:srgbClr val="0000FF"/>
                </a:solidFill>
              </a:rPr>
              <a:t>Giáo</a:t>
            </a:r>
            <a:r>
              <a:rPr lang="en-US" sz="3600" b="1" dirty="0" smtClean="0">
                <a:solidFill>
                  <a:srgbClr val="0000FF"/>
                </a:solidFill>
              </a:rPr>
              <a:t> </a:t>
            </a:r>
            <a:r>
              <a:rPr lang="en-US" sz="3600" b="1" dirty="0" err="1" smtClean="0">
                <a:solidFill>
                  <a:srgbClr val="0000FF"/>
                </a:solidFill>
              </a:rPr>
              <a:t>dục</a:t>
            </a:r>
            <a:r>
              <a:rPr lang="en-US" sz="3600" b="1" dirty="0" smtClean="0">
                <a:solidFill>
                  <a:srgbClr val="0000FF"/>
                </a:solidFill>
              </a:rPr>
              <a:t> </a:t>
            </a:r>
            <a:r>
              <a:rPr lang="en-US" sz="3600" b="1" dirty="0" err="1" smtClean="0">
                <a:solidFill>
                  <a:srgbClr val="0000FF"/>
                </a:solidFill>
              </a:rPr>
              <a:t>công</a:t>
            </a:r>
            <a:r>
              <a:rPr lang="en-US" sz="3600" b="1" dirty="0" smtClean="0">
                <a:solidFill>
                  <a:srgbClr val="0000FF"/>
                </a:solidFill>
              </a:rPr>
              <a:t> </a:t>
            </a:r>
            <a:r>
              <a:rPr lang="en-US" sz="3600" b="1" dirty="0" err="1" smtClean="0">
                <a:solidFill>
                  <a:srgbClr val="0000FF"/>
                </a:solidFill>
              </a:rPr>
              <a:t>dân</a:t>
            </a:r>
            <a:r>
              <a:rPr lang="en-US" sz="3600" b="1" dirty="0" smtClean="0">
                <a:solidFill>
                  <a:srgbClr val="0000FF"/>
                </a:solidFill>
              </a:rPr>
              <a:t> 9</a:t>
            </a:r>
            <a:endParaRPr lang="en-US" sz="3600" b="1" dirty="0">
              <a:solidFill>
                <a:srgbClr val="0000FF"/>
              </a:solidFill>
            </a:endParaRPr>
          </a:p>
        </p:txBody>
      </p:sp>
    </p:spTree>
    <p:extLst>
      <p:ext uri="{BB962C8B-B14F-4D97-AF65-F5344CB8AC3E}">
        <p14:creationId xmlns:p14="http://schemas.microsoft.com/office/powerpoint/2010/main" val="22934873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hu Văn An - người thầy chuẩn mực muôn đời của Việt Nam - Vn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Chu Văn An - người thầy chuẩn mực muôn đời của Việt Nam - VnExpres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Chu Văn An và những sự tích về thầy giáo Chu Văn A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Chu Văn An và những sự tích về thầy giáo Chu Văn A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Chu Văn An và những sự tích về thầy giáo Chu Văn A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7"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8" name="Line 5"/>
          <p:cNvSpPr>
            <a:spLocks noChangeShapeType="1"/>
          </p:cNvSpPr>
          <p:nvPr/>
        </p:nvSpPr>
        <p:spPr bwMode="auto">
          <a:xfrm>
            <a:off x="12137231"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9" name="Line 2"/>
          <p:cNvSpPr>
            <a:spLocks noChangeShapeType="1"/>
          </p:cNvSpPr>
          <p:nvPr/>
        </p:nvSpPr>
        <p:spPr bwMode="auto">
          <a:xfrm flipV="1">
            <a:off x="31750" y="6858000"/>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8" y="84533"/>
            <a:ext cx="12082462" cy="6832205"/>
          </a:xfrm>
          <a:prstGeom prst="rect">
            <a:avLst/>
          </a:prstGeom>
        </p:spPr>
      </p:pic>
    </p:spTree>
    <p:extLst>
      <p:ext uri="{BB962C8B-B14F-4D97-AF65-F5344CB8AC3E}">
        <p14:creationId xmlns:p14="http://schemas.microsoft.com/office/powerpoint/2010/main" val="4077826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4284" y="496977"/>
            <a:ext cx="4630497" cy="51664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2"/>
          <p:cNvSpPr/>
          <p:nvPr/>
        </p:nvSpPr>
        <p:spPr>
          <a:xfrm>
            <a:off x="383458" y="496977"/>
            <a:ext cx="5938684" cy="5805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Chị</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thật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Nguyễn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Sáu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quê</a:t>
            </a:r>
            <a:r>
              <a:rPr lang="en-US" sz="2400" b="1" dirty="0">
                <a:solidFill>
                  <a:schemeClr val="tx1"/>
                </a:solidFill>
                <a:latin typeface="Times New Roman" panose="02020603050405020304" pitchFamily="18" charset="0"/>
                <a:cs typeface="Times New Roman" panose="02020603050405020304" pitchFamily="18" charset="0"/>
              </a:rPr>
              <a:t> ở </a:t>
            </a:r>
            <a:r>
              <a:rPr lang="en-US" sz="2400" b="1" dirty="0" err="1">
                <a:solidFill>
                  <a:schemeClr val="tx1"/>
                </a:solidFill>
                <a:latin typeface="Times New Roman" panose="02020603050405020304" pitchFamily="18" charset="0"/>
                <a:cs typeface="Times New Roman" panose="02020603050405020304" pitchFamily="18" charset="0"/>
              </a:rPr>
              <a:t>làng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Đỏ</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Rịa</a:t>
            </a:r>
            <a:r>
              <a:rPr lang="en-US" sz="2400" b="1" dirty="0">
                <a:solidFill>
                  <a:schemeClr val="tx1"/>
                </a:solidFill>
                <a:latin typeface="Times New Roman" panose="02020603050405020304" pitchFamily="18" charset="0"/>
                <a:cs typeface="Times New Roman" panose="02020603050405020304" pitchFamily="18" charset="0"/>
              </a:rPr>
              <a:t> – </a:t>
            </a:r>
            <a:r>
              <a:rPr lang="en-US" sz="2400" b="1" dirty="0" err="1">
                <a:solidFill>
                  <a:schemeClr val="tx1"/>
                </a:solidFill>
                <a:latin typeface="Times New Roman" panose="02020603050405020304" pitchFamily="18" charset="0"/>
                <a:cs typeface="Times New Roman" panose="02020603050405020304" pitchFamily="18" charset="0"/>
              </a:rPr>
              <a:t>Vũng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Tàu</a:t>
            </a:r>
            <a:endParaRPr lang="en-US" sz="2400" b="1" dirty="0">
              <a:solidFill>
                <a:schemeClr val="tx1"/>
              </a:solidFill>
              <a:latin typeface="Times New Roman" panose="02020603050405020304" pitchFamily="18" charset="0"/>
              <a:cs typeface="Times New Roman" panose="02020603050405020304" pitchFamily="18" charset="0"/>
            </a:endParaRPr>
          </a:p>
          <a:p>
            <a:pPr algn="just"/>
            <a:r>
              <a:rPr lang="en-US" sz="2400" b="1" dirty="0" err="1">
                <a:solidFill>
                  <a:schemeClr val="tx1"/>
                </a:solidFill>
                <a:latin typeface="Times New Roman" panose="02020603050405020304" pitchFamily="18" charset="0"/>
                <a:cs typeface="Times New Roman" panose="02020603050405020304" pitchFamily="18" charset="0"/>
              </a:rPr>
              <a:t>Năm</a:t>
            </a:r>
            <a:r>
              <a:rPr lang="en-US" sz="2400" b="1" dirty="0">
                <a:solidFill>
                  <a:schemeClr val="tx1"/>
                </a:solidFill>
                <a:latin typeface="Times New Roman" panose="02020603050405020304" pitchFamily="18" charset="0"/>
                <a:cs typeface="Times New Roman" panose="02020603050405020304" pitchFamily="18" charset="0"/>
              </a:rPr>
              <a:t> 14 </a:t>
            </a:r>
            <a:r>
              <a:rPr lang="en-US" sz="2400" b="1" dirty="0" err="1">
                <a:solidFill>
                  <a:schemeClr val="tx1"/>
                </a:solidFill>
                <a:latin typeface="Times New Roman" panose="02020603050405020304" pitchFamily="18" charset="0"/>
                <a:cs typeface="Times New Roman" panose="02020603050405020304" pitchFamily="18" charset="0"/>
              </a:rPr>
              <a:t>tuổi</a:t>
            </a:r>
            <a:r>
              <a:rPr lang="en-US" sz="2400" b="1" dirty="0">
                <a:solidFill>
                  <a:schemeClr val="tx1"/>
                </a:solidFill>
                <a:latin typeface="Times New Roman" panose="02020603050405020304" pitchFamily="18" charset="0"/>
                <a:cs typeface="Times New Roman" panose="02020603050405020304" pitchFamily="18" charset="0"/>
              </a:rPr>
              <a:t> (1949) chi </a:t>
            </a:r>
            <a:r>
              <a:rPr lang="en-US" sz="2400" b="1" dirty="0" err="1">
                <a:solidFill>
                  <a:schemeClr val="tx1"/>
                </a:solidFill>
                <a:latin typeface="Times New Roman" panose="02020603050405020304" pitchFamily="18" charset="0"/>
                <a:cs typeface="Times New Roman" panose="02020603050405020304" pitchFamily="18" charset="0"/>
              </a:rPr>
              <a:t>đã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dùng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lựu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quan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Pháp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thương</a:t>
            </a:r>
            <a:r>
              <a:rPr lang="en-US" sz="2400" b="1" dirty="0">
                <a:solidFill>
                  <a:schemeClr val="tx1"/>
                </a:solidFill>
                <a:latin typeface="Times New Roman" panose="02020603050405020304" pitchFamily="18" charset="0"/>
                <a:cs typeface="Times New Roman" panose="02020603050405020304" pitchFamily="18" charset="0"/>
              </a:rPr>
              <a:t> 20 </a:t>
            </a:r>
            <a:r>
              <a:rPr lang="en-US" sz="2400" b="1" dirty="0" err="1">
                <a:solidFill>
                  <a:schemeClr val="tx1"/>
                </a:solidFill>
                <a:latin typeface="Times New Roman" panose="02020603050405020304" pitchFamily="18" charset="0"/>
                <a:cs typeface="Times New Roman" panose="02020603050405020304" pitchFamily="18" charset="0"/>
              </a:rPr>
              <a:t>tên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lính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ngay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vùng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Đỏ</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trở</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Rịa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nhiệm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vụ</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điều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địch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tiếp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khu</a:t>
            </a:r>
            <a:r>
              <a:rPr lang="en-US" sz="2400" b="1" dirty="0">
                <a:solidFill>
                  <a:schemeClr val="tx1"/>
                </a:solidFill>
                <a:latin typeface="Times New Roman" panose="02020603050405020304" pitchFamily="18" charset="0"/>
                <a:cs typeface="Times New Roman" panose="02020603050405020304" pitchFamily="18" charset="0"/>
              </a:rPr>
              <a:t>.</a:t>
            </a:r>
          </a:p>
          <a:p>
            <a:pPr algn="just"/>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Năm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1950, </a:t>
            </a:r>
            <a:r>
              <a:rPr lang="en-US" sz="2400" b="1" dirty="0" err="1">
                <a:solidFill>
                  <a:schemeClr val="tx1"/>
                </a:solidFill>
                <a:latin typeface="Times New Roman" panose="02020603050405020304" pitchFamily="18" charset="0"/>
                <a:cs typeface="Times New Roman" panose="02020603050405020304" pitchFamily="18" charset="0"/>
              </a:rPr>
              <a:t>chị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mang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lựu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phục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kích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tổng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Tòng</a:t>
            </a:r>
            <a:r>
              <a:rPr lang="en-US" sz="2400" b="1" dirty="0">
                <a:solidFill>
                  <a:schemeClr val="tx1"/>
                </a:solidFill>
                <a:latin typeface="Times New Roman" panose="02020603050405020304" pitchFamily="18" charset="0"/>
                <a:cs typeface="Times New Roman" panose="02020603050405020304" pitchFamily="18" charset="0"/>
              </a:rPr>
              <a:t> –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Việt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gian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nước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ôn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ngay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Lần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địch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bắt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Sau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gần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tấn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giam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cầm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giặc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Pháp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giam</a:t>
            </a:r>
            <a:r>
              <a:rPr lang="en-US" sz="2400" b="1" dirty="0">
                <a:solidFill>
                  <a:schemeClr val="tx1"/>
                </a:solidFill>
                <a:latin typeface="Times New Roman" panose="02020603050405020304" pitchFamily="18" charset="0"/>
                <a:cs typeface="Times New Roman" panose="02020603050405020304" pitchFamily="18" charset="0"/>
              </a:rPr>
              <a:t> ở </a:t>
            </a:r>
            <a:r>
              <a:rPr lang="en-US" sz="2400" b="1" dirty="0" err="1">
                <a:solidFill>
                  <a:schemeClr val="tx1"/>
                </a:solidFill>
                <a:latin typeface="Times New Roman" panose="02020603050405020304" pitchFamily="18" charset="0"/>
                <a:cs typeface="Times New Roman" panose="02020603050405020304" pitchFamily="18" charset="0"/>
              </a:rPr>
              <a:t>Côn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Đảo</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7021286" y="5555227"/>
            <a:ext cx="4833257" cy="9045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smtClean="0">
                <a:solidFill>
                  <a:srgbClr val="0000FF"/>
                </a:solidFill>
                <a:latin typeface="Times" pitchFamily="18" charset="0"/>
                <a:cs typeface="Times" pitchFamily="18" charset="0"/>
              </a:rPr>
              <a:t>Chị</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Võ</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Thị</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Sáu</a:t>
            </a:r>
            <a:endParaRPr lang="en-US" sz="2400" b="1" dirty="0" smtClean="0">
              <a:solidFill>
                <a:srgbClr val="0000FF"/>
              </a:solidFill>
              <a:latin typeface="Times" pitchFamily="18" charset="0"/>
              <a:cs typeface="Times" pitchFamily="18" charset="0"/>
            </a:endParaRPr>
          </a:p>
          <a:p>
            <a:pPr algn="ctr"/>
            <a:r>
              <a:rPr lang="en-US" sz="2400" b="1" dirty="0" smtClean="0">
                <a:solidFill>
                  <a:srgbClr val="0000FF"/>
                </a:solidFill>
                <a:latin typeface="Times" pitchFamily="18" charset="0"/>
                <a:cs typeface="Times" pitchFamily="18" charset="0"/>
              </a:rPr>
              <a:t>(1933 – 1952)</a:t>
            </a:r>
            <a:endParaRPr lang="en-US" sz="2400" b="1" dirty="0">
              <a:solidFill>
                <a:srgbClr val="0000FF"/>
              </a:solidFill>
              <a:latin typeface="Times" pitchFamily="18" charset="0"/>
              <a:cs typeface="Times" pitchFamily="18" charset="0"/>
            </a:endParaRPr>
          </a:p>
        </p:txBody>
      </p:sp>
    </p:spTree>
    <p:extLst>
      <p:ext uri="{BB962C8B-B14F-4D97-AF65-F5344CB8AC3E}">
        <p14:creationId xmlns:p14="http://schemas.microsoft.com/office/powerpoint/2010/main" val="538812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2218" y="344129"/>
            <a:ext cx="4355987" cy="49554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ounded Rectangle 3"/>
          <p:cNvSpPr/>
          <p:nvPr/>
        </p:nvSpPr>
        <p:spPr>
          <a:xfrm>
            <a:off x="383458" y="496977"/>
            <a:ext cx="5938684" cy="5805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smtClean="0">
                <a:solidFill>
                  <a:schemeClr val="tx1"/>
                </a:solidFill>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Ngày</a:t>
            </a:r>
            <a:r>
              <a:rPr lang="en-US" sz="2000" b="1" dirty="0">
                <a:latin typeface="Times New Roman" panose="02020603050405020304" pitchFamily="18" charset="0"/>
                <a:cs typeface="Times New Roman" panose="02020603050405020304" pitchFamily="18" charset="0"/>
              </a:rPr>
              <a:t> 4 </a:t>
            </a:r>
            <a:r>
              <a:rPr lang="en-US" sz="2000" b="1" dirty="0" err="1">
                <a:latin typeface="Times New Roman" panose="02020603050405020304" pitchFamily="18" charset="0"/>
                <a:cs typeface="Times New Roman" panose="02020603050405020304" pitchFamily="18" charset="0"/>
              </a:rPr>
              <a:t>tháng</a:t>
            </a:r>
            <a:r>
              <a:rPr lang="en-US" sz="2000" b="1" dirty="0">
                <a:latin typeface="Times New Roman" panose="02020603050405020304" pitchFamily="18" charset="0"/>
                <a:cs typeface="Times New Roman" panose="02020603050405020304" pitchFamily="18" charset="0"/>
              </a:rPr>
              <a:t> 4 </a:t>
            </a:r>
            <a:r>
              <a:rPr lang="en-US" sz="2000" b="1" dirty="0" err="1">
                <a:latin typeface="Times New Roman" panose="02020603050405020304" pitchFamily="18" charset="0"/>
                <a:cs typeface="Times New Roman" panose="02020603050405020304" pitchFamily="18" charset="0"/>
              </a:rPr>
              <a:t>năm</a:t>
            </a:r>
            <a:r>
              <a:rPr lang="en-US" sz="2000" b="1" dirty="0">
                <a:latin typeface="Times New Roman" panose="02020603050405020304" pitchFamily="18" charset="0"/>
                <a:cs typeface="Times New Roman" panose="02020603050405020304" pitchFamily="18" charset="0"/>
              </a:rPr>
              <a:t> 1965, </a:t>
            </a:r>
            <a:r>
              <a:rPr lang="en-US" sz="2000" b="1" dirty="0" err="1">
                <a:latin typeface="Times New Roman" panose="02020603050405020304" pitchFamily="18" charset="0"/>
                <a:cs typeface="Times New Roman" panose="02020603050405020304" pitchFamily="18" charset="0"/>
              </a:rPr>
              <a:t>máy</a:t>
            </a:r>
            <a:r>
              <a:rPr lang="en-US" sz="2000" b="1" dirty="0">
                <a:latin typeface="Times New Roman" panose="02020603050405020304" pitchFamily="18" charset="0"/>
                <a:cs typeface="Times New Roman" panose="02020603050405020304" pitchFamily="18" charset="0"/>
              </a:rPr>
              <a:t> bay </a:t>
            </a:r>
            <a:r>
              <a:rPr lang="en-US" sz="2000" b="1" dirty="0" err="1">
                <a:latin typeface="Times New Roman" panose="02020603050405020304" pitchFamily="18" charset="0"/>
                <a:cs typeface="Times New Roman" panose="02020603050405020304" pitchFamily="18" charset="0"/>
              </a:rPr>
              <a:t>giặc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Mỹ</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ném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bom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bắn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Quảng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Lúc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ấy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lớn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chỉ</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còn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trẻ</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tiếng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máy</a:t>
            </a:r>
            <a:r>
              <a:rPr lang="en-US" sz="2000" b="1" dirty="0">
                <a:latin typeface="Times New Roman" panose="02020603050405020304" pitchFamily="18" charset="0"/>
                <a:cs typeface="Times New Roman" panose="02020603050405020304" pitchFamily="18" charset="0"/>
              </a:rPr>
              <a:t> bay, </a:t>
            </a:r>
            <a:r>
              <a:rPr lang="en-US" sz="2000" b="1" dirty="0" err="1">
                <a:latin typeface="Times New Roman" panose="02020603050405020304" pitchFamily="18" charset="0"/>
                <a:cs typeface="Times New Roman" panose="02020603050405020304" pitchFamily="18" charset="0"/>
              </a:rPr>
              <a:t>Ngọc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kịp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chạy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hầm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bom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cạnh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Ngọc</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dưới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hầm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thấy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tiếng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khóc</a:t>
            </a:r>
            <a:r>
              <a:rPr lang="en-US" sz="2000" b="1" dirty="0">
                <a:latin typeface="Times New Roman" panose="02020603050405020304" pitchFamily="18" charset="0"/>
                <a:cs typeface="Times New Roman" panose="02020603050405020304" pitchFamily="18" charset="0"/>
              </a:rPr>
              <a:t> to </a:t>
            </a:r>
            <a:r>
              <a:rPr lang="en-US" sz="2000" b="1" dirty="0" err="1">
                <a:latin typeface="Times New Roman" panose="02020603050405020304" pitchFamily="18" charset="0"/>
                <a:cs typeface="Times New Roman" panose="02020603050405020304" pitchFamily="18" charset="0"/>
              </a:rPr>
              <a:t>bên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chút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chạy</a:t>
            </a:r>
            <a:r>
              <a:rPr lang="en-US" sz="2000" b="1" dirty="0">
                <a:latin typeface="Times New Roman" panose="02020603050405020304" pitchFamily="18" charset="0"/>
                <a:cs typeface="Times New Roman" panose="02020603050405020304" pitchFamily="18" charset="0"/>
              </a:rPr>
              <a:t> sang </a:t>
            </a:r>
            <a:r>
              <a:rPr lang="en-US" sz="2000" b="1" dirty="0" err="1">
                <a:latin typeface="Times New Roman" panose="02020603050405020304" pitchFamily="18" charset="0"/>
                <a:cs typeface="Times New Roman" panose="02020603050405020304" pitchFamily="18" charset="0"/>
              </a:rPr>
              <a:t>nhà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thì</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thấy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nhỏ</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Toanh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Oong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đang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khóc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vội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dìu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Oong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hầm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bò</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trú</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ẩn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thì</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giặc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bom</a:t>
            </a:r>
            <a:r>
              <a:rPr lang="en-US" sz="2000" b="1" dirty="0">
                <a:latin typeface="Times New Roman" panose="02020603050405020304" pitchFamily="18" charset="0"/>
                <a:cs typeface="Times New Roman" panose="02020603050405020304" pitchFamily="18" charset="0"/>
              </a:rPr>
              <a:t> bi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viên</a:t>
            </a:r>
            <a:r>
              <a:rPr lang="en-US" sz="2000" b="1" dirty="0">
                <a:latin typeface="Times New Roman" panose="02020603050405020304" pitchFamily="18" charset="0"/>
                <a:cs typeface="Times New Roman" panose="02020603050405020304" pitchFamily="18" charset="0"/>
              </a:rPr>
              <a:t> bi </a:t>
            </a:r>
            <a:r>
              <a:rPr lang="en-US" sz="2000" b="1" dirty="0" err="1">
                <a:latin typeface="Times New Roman" panose="02020603050405020304" pitchFamily="18" charset="0"/>
                <a:cs typeface="Times New Roman" panose="02020603050405020304" pitchFamily="18" charset="0"/>
              </a:rPr>
              <a:t>bắn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lưng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Cứu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em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nhỏ</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rồi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mặt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nặng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sinh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lúc</a:t>
            </a:r>
            <a:r>
              <a:rPr lang="en-US" sz="2000" b="1" dirty="0">
                <a:latin typeface="Times New Roman" panose="02020603050405020304" pitchFamily="18" charset="0"/>
                <a:cs typeface="Times New Roman" panose="02020603050405020304" pitchFamily="18" charset="0"/>
              </a:rPr>
              <a:t> 2 </a:t>
            </a:r>
            <a:r>
              <a:rPr lang="en-US" sz="2000" b="1" dirty="0" err="1">
                <a:latin typeface="Times New Roman" panose="02020603050405020304" pitchFamily="18" charset="0"/>
                <a:cs typeface="Times New Roman" panose="02020603050405020304" pitchFamily="18" charset="0"/>
              </a:rPr>
              <a:t>giờ</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ngày</a:t>
            </a:r>
            <a:r>
              <a:rPr lang="en-US" sz="2000" b="1" dirty="0">
                <a:latin typeface="Times New Roman" panose="02020603050405020304" pitchFamily="18" charset="0"/>
                <a:cs typeface="Times New Roman" panose="02020603050405020304" pitchFamily="18" charset="0"/>
              </a:rPr>
              <a:t> 5-4-1965 ở </a:t>
            </a:r>
            <a:r>
              <a:rPr lang="en-US" sz="2000" b="1" dirty="0" err="1">
                <a:latin typeface="Times New Roman" panose="02020603050405020304" pitchFamily="18" charset="0"/>
                <a:cs typeface="Times New Roman" panose="02020603050405020304" pitchFamily="18" charset="0"/>
              </a:rPr>
              <a:t>bệnh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viện</a:t>
            </a:r>
            <a:r>
              <a:rPr lang="en-US" sz="2000" b="1" dirty="0">
                <a:latin typeface="Times New Roman" panose="02020603050405020304" pitchFamily="18" charset="0"/>
                <a:cs typeface="Times New Roman" panose="02020603050405020304" pitchFamily="18" charset="0"/>
              </a:rPr>
              <a:t>.</a:t>
            </a:r>
          </a:p>
        </p:txBody>
      </p:sp>
      <p:sp>
        <p:nvSpPr>
          <p:cNvPr id="5" name="Rounded Rectangle 4"/>
          <p:cNvSpPr/>
          <p:nvPr/>
        </p:nvSpPr>
        <p:spPr>
          <a:xfrm>
            <a:off x="7391400" y="5446398"/>
            <a:ext cx="4589364" cy="10035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smtClean="0">
                <a:solidFill>
                  <a:srgbClr val="0000FF"/>
                </a:solidFill>
                <a:latin typeface="Times" pitchFamily="18" charset="0"/>
                <a:cs typeface="Times" pitchFamily="18" charset="0"/>
              </a:rPr>
              <a:t>Anh</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Nguyễn</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Bá</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Ngọc</a:t>
            </a:r>
            <a:endParaRPr lang="en-US" sz="2400" b="1" dirty="0" smtClean="0">
              <a:solidFill>
                <a:srgbClr val="0000FF"/>
              </a:solidFill>
              <a:latin typeface="Times" pitchFamily="18" charset="0"/>
              <a:cs typeface="Times" pitchFamily="18" charset="0"/>
            </a:endParaRPr>
          </a:p>
          <a:p>
            <a:pPr algn="ctr"/>
            <a:r>
              <a:rPr lang="en-US" sz="2400" b="1" dirty="0" smtClean="0">
                <a:solidFill>
                  <a:srgbClr val="0000FF"/>
                </a:solidFill>
                <a:latin typeface="Times" pitchFamily="18" charset="0"/>
                <a:cs typeface="Times" pitchFamily="18" charset="0"/>
              </a:rPr>
              <a:t>(1952 - 1965)</a:t>
            </a:r>
            <a:endParaRPr lang="en-US" sz="2400" b="1" dirty="0">
              <a:solidFill>
                <a:srgbClr val="0000FF"/>
              </a:solidFill>
              <a:latin typeface="Times" pitchFamily="18" charset="0"/>
              <a:cs typeface="Times" pitchFamily="18" charset="0"/>
            </a:endParaRPr>
          </a:p>
        </p:txBody>
      </p:sp>
    </p:spTree>
    <p:extLst>
      <p:ext uri="{BB962C8B-B14F-4D97-AF65-F5344CB8AC3E}">
        <p14:creationId xmlns:p14="http://schemas.microsoft.com/office/powerpoint/2010/main" val="2960155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0838" y="2808088"/>
            <a:ext cx="4090220" cy="24508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355" y="294967"/>
            <a:ext cx="4237703" cy="22875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ounded Rectangle 4"/>
          <p:cNvSpPr/>
          <p:nvPr/>
        </p:nvSpPr>
        <p:spPr>
          <a:xfrm>
            <a:off x="383458" y="496977"/>
            <a:ext cx="6774426" cy="5805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smtClean="0">
                <a:solidFill>
                  <a:schemeClr val="tx1"/>
                </a:solidFill>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anh</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Quýt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tỉnh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Quảng</a:t>
            </a:r>
            <a:r>
              <a:rPr lang="en-US" sz="2000" b="1" dirty="0">
                <a:latin typeface="Times New Roman" panose="02020603050405020304" pitchFamily="18" charset="0"/>
                <a:cs typeface="Times New Roman" panose="02020603050405020304" pitchFamily="18" charset="0"/>
              </a:rPr>
              <a:t> Nam. </a:t>
            </a:r>
            <a:r>
              <a:rPr lang="en-US" sz="2000" b="1" dirty="0" err="1">
                <a:latin typeface="Times New Roman" panose="02020603050405020304" pitchFamily="18" charset="0"/>
                <a:cs typeface="Times New Roman" panose="02020603050405020304" pitchFamily="18" charset="0"/>
              </a:rPr>
              <a:t>Năm</a:t>
            </a:r>
            <a:r>
              <a:rPr lang="en-US" sz="2000" b="1" dirty="0">
                <a:latin typeface="Times New Roman" panose="02020603050405020304" pitchFamily="18" charset="0"/>
                <a:cs typeface="Times New Roman" panose="02020603050405020304" pitchFamily="18" charset="0"/>
              </a:rPr>
              <a:t> 15 </a:t>
            </a:r>
            <a:r>
              <a:rPr lang="en-US" sz="2000" b="1" dirty="0" err="1">
                <a:latin typeface="Times New Roman" panose="02020603050405020304" pitchFamily="18" charset="0"/>
                <a:cs typeface="Times New Roman" panose="02020603050405020304" pitchFamily="18" charset="0"/>
              </a:rPr>
              <a:t>tuổi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Nẵng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rồi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Gòn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trở</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thành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chiến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mật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Gòn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Đoàn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niên</a:t>
            </a:r>
            <a:endParaRPr lang="en-US" sz="2000" b="1" dirty="0">
              <a:latin typeface="Times New Roman" panose="02020603050405020304" pitchFamily="18" charset="0"/>
              <a:cs typeface="Times New Roman" panose="02020603050405020304" pitchFamily="18" charset="0"/>
            </a:endParaRPr>
          </a:p>
          <a:p>
            <a:pPr algn="just"/>
            <a:r>
              <a:rPr lang="en-US" sz="2000" b="1" dirty="0" err="1">
                <a:latin typeface="Times New Roman" panose="02020603050405020304" pitchFamily="18" charset="0"/>
                <a:cs typeface="Times New Roman" panose="02020603050405020304" pitchFamily="18" charset="0"/>
              </a:rPr>
              <a:t>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chôn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bom</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Lý</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Mác</a:t>
            </a:r>
            <a:r>
              <a:rPr lang="en-US" sz="2000" b="1" dirty="0">
                <a:latin typeface="Times New Roman" panose="02020603050405020304" pitchFamily="18" charset="0"/>
                <a:cs typeface="Times New Roman" panose="02020603050405020304" pitchFamily="18" charset="0"/>
              </a:rPr>
              <a:t> Na-ma-</a:t>
            </a:r>
            <a:r>
              <a:rPr lang="en-US" sz="2000" b="1" dirty="0" err="1">
                <a:latin typeface="Times New Roman" panose="02020603050405020304" pitchFamily="18" charset="0"/>
                <a:cs typeface="Times New Roman" panose="02020603050405020304" pitchFamily="18" charset="0"/>
              </a:rPr>
              <a:t>ra.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Bộ</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trưởng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Bộ</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phòng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Mỹ</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Gòn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lệnh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tay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ta.</a:t>
            </a:r>
          </a:p>
          <a:p>
            <a:pPr algn="just"/>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Ngày</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9-5-1964,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chuẩn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đặt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nổ</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Lý</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thì</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Chúng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tấn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dã</a:t>
            </a:r>
            <a:r>
              <a:rPr lang="en-US" sz="2000" b="1" dirty="0">
                <a:latin typeface="Times New Roman" panose="02020603050405020304" pitchFamily="18" charset="0"/>
                <a:cs typeface="Times New Roman" panose="02020603050405020304" pitchFamily="18" charset="0"/>
              </a:rPr>
              <a:t> man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tìm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mọi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dỗ</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mua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hề</a:t>
            </a:r>
            <a:r>
              <a:rPr lang="en-US" sz="2000" b="1" dirty="0">
                <a:latin typeface="Times New Roman" panose="02020603050405020304" pitchFamily="18" charset="0"/>
                <a:cs typeface="Times New Roman" panose="02020603050405020304" pitchFamily="18" charset="0"/>
              </a:rPr>
              <a:t> lay </a:t>
            </a:r>
            <a:r>
              <a:rPr lang="en-US" sz="2000" b="1" dirty="0" err="1">
                <a:latin typeface="Times New Roman" panose="02020603050405020304" pitchFamily="18" charset="0"/>
                <a:cs typeface="Times New Roman" panose="02020603050405020304" pitchFamily="18" charset="0"/>
              </a:rPr>
              <a:t>chuyển</a:t>
            </a:r>
            <a:r>
              <a:rPr lang="en-US" sz="2000" b="1" dirty="0">
                <a:latin typeface="Times New Roman" panose="02020603050405020304" pitchFamily="18" charset="0"/>
                <a:cs typeface="Times New Roman" panose="02020603050405020304" pitchFamily="18" charset="0"/>
              </a:rPr>
              <a:t>.</a:t>
            </a:r>
          </a:p>
          <a:p>
            <a:pPr algn="just"/>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Cuối</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chúng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quyết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anh</a:t>
            </a:r>
            <a:r>
              <a:rPr lang="en-US" sz="2000" b="1" dirty="0">
                <a:latin typeface="Times New Roman" panose="02020603050405020304" pitchFamily="18" charset="0"/>
                <a:cs typeface="Times New Roman" panose="02020603050405020304" pitchFamily="18" charset="0"/>
              </a:rPr>
              <a:t>. Ra </a:t>
            </a:r>
            <a:r>
              <a:rPr lang="en-US" sz="2000" b="1" dirty="0" err="1">
                <a:latin typeface="Times New Roman" panose="02020603050405020304" pitchFamily="18" charset="0"/>
                <a:cs typeface="Times New Roman" panose="02020603050405020304" pitchFamily="18" charset="0"/>
              </a:rPr>
              <a:t>tới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bắn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trường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bắn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chúng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bịt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giật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chiếc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này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tôi</a:t>
            </a:r>
            <a:r>
              <a:rPr lang="en-US" sz="2000" b="1" dirty="0">
                <a:latin typeface="Times New Roman" panose="02020603050405020304" pitchFamily="18" charset="0"/>
                <a:cs typeface="Times New Roman" panose="02020603050405020304" pitchFamily="18" charset="0"/>
              </a:rPr>
              <a:t>”.</a:t>
            </a:r>
          </a:p>
        </p:txBody>
      </p:sp>
      <p:sp>
        <p:nvSpPr>
          <p:cNvPr id="6" name="Rounded Rectangle 5"/>
          <p:cNvSpPr/>
          <p:nvPr/>
        </p:nvSpPr>
        <p:spPr>
          <a:xfrm>
            <a:off x="7423355" y="5437239"/>
            <a:ext cx="4398531" cy="10179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smtClean="0">
                <a:solidFill>
                  <a:srgbClr val="0000FF"/>
                </a:solidFill>
                <a:latin typeface="Times" pitchFamily="18" charset="0"/>
                <a:cs typeface="Times" pitchFamily="18" charset="0"/>
              </a:rPr>
              <a:t>Anh</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Nguyễn</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Văn</a:t>
            </a:r>
            <a:r>
              <a:rPr lang="en-US" sz="2400" b="1" dirty="0" smtClean="0">
                <a:solidFill>
                  <a:srgbClr val="0000FF"/>
                </a:solidFill>
                <a:latin typeface="Times" pitchFamily="18" charset="0"/>
                <a:cs typeface="Times" pitchFamily="18" charset="0"/>
              </a:rPr>
              <a:t> </a:t>
            </a:r>
            <a:r>
              <a:rPr lang="en-US" sz="2400" b="1" dirty="0" err="1" smtClean="0">
                <a:solidFill>
                  <a:srgbClr val="0000FF"/>
                </a:solidFill>
                <a:latin typeface="Times" pitchFamily="18" charset="0"/>
                <a:cs typeface="Times" pitchFamily="18" charset="0"/>
              </a:rPr>
              <a:t>Trỗi</a:t>
            </a:r>
            <a:endParaRPr lang="en-US" sz="2400" b="1" dirty="0" smtClean="0">
              <a:solidFill>
                <a:srgbClr val="0000FF"/>
              </a:solidFill>
              <a:latin typeface="Times" pitchFamily="18" charset="0"/>
              <a:cs typeface="Times" pitchFamily="18" charset="0"/>
            </a:endParaRPr>
          </a:p>
          <a:p>
            <a:pPr algn="ctr"/>
            <a:r>
              <a:rPr lang="en-US" sz="2400" b="1" dirty="0" smtClean="0">
                <a:solidFill>
                  <a:srgbClr val="0000FF"/>
                </a:solidFill>
                <a:latin typeface="Times" pitchFamily="18" charset="0"/>
                <a:cs typeface="Times" pitchFamily="18" charset="0"/>
              </a:rPr>
              <a:t>(1940 – 1964)</a:t>
            </a:r>
            <a:endParaRPr lang="en-US" sz="2400" b="1" dirty="0">
              <a:solidFill>
                <a:srgbClr val="0000FF"/>
              </a:solidFill>
              <a:latin typeface="Times" pitchFamily="18" charset="0"/>
              <a:cs typeface="Times" pitchFamily="18" charset="0"/>
            </a:endParaRPr>
          </a:p>
        </p:txBody>
      </p:sp>
    </p:spTree>
    <p:extLst>
      <p:ext uri="{BB962C8B-B14F-4D97-AF65-F5344CB8AC3E}">
        <p14:creationId xmlns:p14="http://schemas.microsoft.com/office/powerpoint/2010/main" val="1727006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50" y="216910"/>
            <a:ext cx="9791213" cy="54993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ontent Placeholder 2"/>
          <p:cNvSpPr txBox="1">
            <a:spLocks/>
          </p:cNvSpPr>
          <p:nvPr/>
        </p:nvSpPr>
        <p:spPr>
          <a:xfrm>
            <a:off x="1660688" y="5836083"/>
            <a:ext cx="8966759" cy="6840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lvl="0">
              <a:defRPr/>
            </a:pPr>
            <a:endParaRPr lang="en-US" dirty="0">
              <a:solidFill>
                <a:sysClr val="windowText" lastClr="000000"/>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4"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5" name="Line 5"/>
          <p:cNvSpPr>
            <a:spLocks noChangeShapeType="1"/>
          </p:cNvSpPr>
          <p:nvPr/>
        </p:nvSpPr>
        <p:spPr bwMode="auto">
          <a:xfrm>
            <a:off x="12137231"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6"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7" name="Line 2"/>
          <p:cNvSpPr>
            <a:spLocks noChangeShapeType="1"/>
          </p:cNvSpPr>
          <p:nvPr/>
        </p:nvSpPr>
        <p:spPr bwMode="auto">
          <a:xfrm flipV="1">
            <a:off x="31750" y="6858000"/>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8" name="Rounded Rectangle 7"/>
          <p:cNvSpPr/>
          <p:nvPr/>
        </p:nvSpPr>
        <p:spPr>
          <a:xfrm>
            <a:off x="3677958" y="5947467"/>
            <a:ext cx="4932218" cy="8043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Đền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thờ</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thầy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Chu </a:t>
            </a:r>
            <a:r>
              <a:rPr lang="en-US" sz="2400" b="1" dirty="0" err="1">
                <a:solidFill>
                  <a:srgbClr val="0000FF"/>
                </a:solidFill>
                <a:latin typeface="Times New Roman" panose="02020603050405020304" pitchFamily="18" charset="0"/>
                <a:cs typeface="Times New Roman" panose="02020603050405020304" pitchFamily="18" charset="0"/>
              </a:rPr>
              <a:t>Văn</a:t>
            </a:r>
            <a:r>
              <a:rPr lang="en-US" sz="2400" b="1" dirty="0">
                <a:solidFill>
                  <a:srgbClr val="0000FF"/>
                </a:solidFill>
                <a:latin typeface="Times New Roman" panose="02020603050405020304" pitchFamily="18" charset="0"/>
                <a:cs typeface="Times New Roman" panose="02020603050405020304" pitchFamily="18" charset="0"/>
              </a:rPr>
              <a:t> An </a:t>
            </a:r>
          </a:p>
          <a:p>
            <a:pPr algn="ctr">
              <a:defRPr/>
            </a:pPr>
            <a:r>
              <a:rPr lang="en-US" sz="2400" b="1" dirty="0">
                <a:solidFill>
                  <a:srgbClr val="0000FF"/>
                </a:solidFill>
                <a:latin typeface="Times New Roman" panose="02020603050405020304" pitchFamily="18" charset="0"/>
                <a:cs typeface="Times New Roman" panose="02020603050405020304" pitchFamily="18" charset="0"/>
              </a:rPr>
              <a:t>(</a:t>
            </a:r>
            <a:r>
              <a:rPr lang="en-US" sz="2400" b="1" dirty="0" err="1">
                <a:solidFill>
                  <a:srgbClr val="0000FF"/>
                </a:solidFill>
                <a:latin typeface="Times New Roman" panose="02020603050405020304" pitchFamily="18" charset="0"/>
                <a:cs typeface="Times New Roman" panose="02020603050405020304" pitchFamily="18" charset="0"/>
              </a:rPr>
              <a:t>Chí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Linh</a:t>
            </a:r>
            <a:r>
              <a:rPr lang="en-US" sz="2400" b="1" dirty="0">
                <a:solidFill>
                  <a:srgbClr val="0000FF"/>
                </a:solidFill>
                <a:latin typeface="Times New Roman" panose="02020603050405020304" pitchFamily="18" charset="0"/>
                <a:cs typeface="Times New Roman" panose="02020603050405020304" pitchFamily="18" charset="0"/>
              </a:rPr>
              <a:t> – </a:t>
            </a:r>
            <a:r>
              <a:rPr lang="en-US" sz="2400" b="1" dirty="0" err="1">
                <a:solidFill>
                  <a:srgbClr val="0000FF"/>
                </a:solidFill>
                <a:latin typeface="Times New Roman" panose="02020603050405020304" pitchFamily="18" charset="0"/>
                <a:cs typeface="Times New Roman" panose="02020603050405020304" pitchFamily="18" charset="0"/>
              </a:rPr>
              <a:t>Hải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Dương</a:t>
            </a:r>
            <a:r>
              <a:rPr lang="en-US" sz="24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2120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542" y="224848"/>
            <a:ext cx="5443628" cy="57627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382" y="224846"/>
            <a:ext cx="6031345" cy="56956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Line 2"/>
          <p:cNvSpPr>
            <a:spLocks noChangeShapeType="1"/>
          </p:cNvSpPr>
          <p:nvPr/>
        </p:nvSpPr>
        <p:spPr bwMode="auto">
          <a:xfrm flipV="1">
            <a:off x="31750" y="6858000"/>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8"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9"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0" name="Line 5"/>
          <p:cNvSpPr>
            <a:spLocks noChangeShapeType="1"/>
          </p:cNvSpPr>
          <p:nvPr/>
        </p:nvSpPr>
        <p:spPr bwMode="auto">
          <a:xfrm>
            <a:off x="12137231"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1" name="Rounded Rectangle 10"/>
          <p:cNvSpPr/>
          <p:nvPr/>
        </p:nvSpPr>
        <p:spPr>
          <a:xfrm>
            <a:off x="1430934" y="5999593"/>
            <a:ext cx="8654472" cy="77932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Lễ</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biểu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dương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học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viên</a:t>
            </a:r>
            <a:endParaRPr lang="en-US" sz="2400" b="1" dirty="0">
              <a:solidFill>
                <a:srgbClr val="0000FF"/>
              </a:solidFill>
              <a:latin typeface="Times New Roman" panose="02020603050405020304" pitchFamily="18" charset="0"/>
              <a:cs typeface="Times New Roman" panose="02020603050405020304" pitchFamily="18" charset="0"/>
            </a:endParaRPr>
          </a:p>
          <a:p>
            <a:pPr algn="ctr">
              <a:defRPr/>
            </a:pP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xuất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sắc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tiêu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biểu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của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thành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phố</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Hải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Phòng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smtClean="0">
                <a:solidFill>
                  <a:srgbClr val="0000FF"/>
                </a:solidFill>
                <a:latin typeface="Times New Roman" panose="02020603050405020304" pitchFamily="18" charset="0"/>
                <a:cs typeface="Times New Roman" panose="02020603050405020304" pitchFamily="18" charset="0"/>
              </a:rPr>
              <a:t>2020 </a:t>
            </a:r>
            <a:r>
              <a:rPr lang="en-US" sz="2400" b="1" dirty="0" err="1" smtClean="0">
                <a:solidFill>
                  <a:srgbClr val="0000FF"/>
                </a:solidFill>
                <a:latin typeface="Times New Roman" panose="02020603050405020304" pitchFamily="18" charset="0"/>
                <a:cs typeface="Times New Roman" panose="02020603050405020304" pitchFamily="18" charset="0"/>
              </a:rPr>
              <a:t>và</a:t>
            </a:r>
            <a:r>
              <a:rPr lang="en-US" sz="2400" b="1" dirty="0" smtClean="0">
                <a:solidFill>
                  <a:srgbClr val="0000FF"/>
                </a:solidFill>
                <a:latin typeface="Times New Roman" panose="02020603050405020304" pitchFamily="18" charset="0"/>
                <a:cs typeface="Times New Roman" panose="02020603050405020304" pitchFamily="18" charset="0"/>
              </a:rPr>
              <a:t> 2021</a:t>
            </a:r>
            <a:endParaRPr 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1408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16" y="831273"/>
            <a:ext cx="5893511" cy="46366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656" y="831273"/>
            <a:ext cx="5800436" cy="46366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Line 2"/>
          <p:cNvSpPr>
            <a:spLocks noChangeShapeType="1"/>
          </p:cNvSpPr>
          <p:nvPr/>
        </p:nvSpPr>
        <p:spPr bwMode="auto">
          <a:xfrm flipV="1">
            <a:off x="31750" y="6858000"/>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6"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7"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8" name="Line 5"/>
          <p:cNvSpPr>
            <a:spLocks noChangeShapeType="1"/>
          </p:cNvSpPr>
          <p:nvPr/>
        </p:nvSpPr>
        <p:spPr bwMode="auto">
          <a:xfrm>
            <a:off x="12137231"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9" name="Rounded Rectangle 8"/>
          <p:cNvSpPr/>
          <p:nvPr/>
        </p:nvSpPr>
        <p:spPr>
          <a:xfrm>
            <a:off x="222177" y="5624945"/>
            <a:ext cx="11674259" cy="11175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Lễ</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biểu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dương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học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có</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thành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tích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xuất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sắc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tiêu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biểu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trong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học</a:t>
            </a:r>
            <a:r>
              <a:rPr lang="en-US" sz="2400" b="1" dirty="0">
                <a:solidFill>
                  <a:srgbClr val="0000FF"/>
                </a:solidFill>
                <a:latin typeface="Times New Roman" panose="02020603050405020304" pitchFamily="18" charset="0"/>
                <a:cs typeface="Times New Roman" panose="02020603050405020304" pitchFamily="18" charset="0"/>
              </a:rPr>
              <a:t> 2021 – 2022 </a:t>
            </a:r>
          </a:p>
          <a:p>
            <a:pPr algn="ctr">
              <a:defRPr/>
            </a:pPr>
            <a:r>
              <a:rPr lang="en-US" sz="2400" b="1" dirty="0" err="1">
                <a:solidFill>
                  <a:srgbClr val="0000FF"/>
                </a:solidFill>
                <a:latin typeface="Times New Roman" panose="02020603050405020304" pitchFamily="18" charset="0"/>
                <a:cs typeface="Times New Roman" panose="02020603050405020304" pitchFamily="18" charset="0"/>
              </a:rPr>
              <a:t>Trường</a:t>
            </a:r>
            <a:r>
              <a:rPr lang="en-US" sz="2400" b="1" dirty="0">
                <a:solidFill>
                  <a:srgbClr val="0000FF"/>
                </a:solidFill>
                <a:latin typeface="Times New Roman" panose="02020603050405020304" pitchFamily="18" charset="0"/>
                <a:cs typeface="Times New Roman" panose="02020603050405020304" pitchFamily="18" charset="0"/>
              </a:rPr>
              <a:t> THCS </a:t>
            </a:r>
            <a:r>
              <a:rPr lang="en-US" sz="2400" b="1" dirty="0" err="1">
                <a:solidFill>
                  <a:srgbClr val="0000FF"/>
                </a:solidFill>
                <a:latin typeface="Times New Roman" panose="02020603050405020304" pitchFamily="18" charset="0"/>
                <a:cs typeface="Times New Roman" panose="02020603050405020304" pitchFamily="18" charset="0"/>
              </a:rPr>
              <a:t>Quang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Trung</a:t>
            </a:r>
            <a:r>
              <a:rPr lang="en-US" sz="2400" b="1" dirty="0">
                <a:solidFill>
                  <a:srgbClr val="0000FF"/>
                </a:solidFill>
                <a:latin typeface="Times New Roman" panose="02020603050405020304" pitchFamily="18" charset="0"/>
                <a:cs typeface="Times New Roman" panose="02020603050405020304" pitchFamily="18" charset="0"/>
              </a:rPr>
              <a:t> – </a:t>
            </a:r>
            <a:r>
              <a:rPr lang="en-US" sz="2400" b="1" dirty="0" err="1">
                <a:solidFill>
                  <a:srgbClr val="0000FF"/>
                </a:solidFill>
                <a:latin typeface="Times New Roman" panose="02020603050405020304" pitchFamily="18" charset="0"/>
                <a:cs typeface="Times New Roman" panose="02020603050405020304" pitchFamily="18" charset="0"/>
              </a:rPr>
              <a:t>Quận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Ngô</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Quyền</a:t>
            </a:r>
            <a:r>
              <a:rPr lang="en-US" sz="2400" b="1" dirty="0">
                <a:solidFill>
                  <a:srgbClr val="0000FF"/>
                </a:solidFill>
                <a:latin typeface="Times New Roman" panose="02020603050405020304" pitchFamily="18" charset="0"/>
                <a:cs typeface="Times New Roman" panose="02020603050405020304" pitchFamily="18" charset="0"/>
              </a:rPr>
              <a:t> – </a:t>
            </a:r>
            <a:r>
              <a:rPr lang="en-US" sz="2400" b="1" dirty="0" err="1">
                <a:solidFill>
                  <a:srgbClr val="0000FF"/>
                </a:solidFill>
                <a:latin typeface="Times New Roman" panose="02020603050405020304" pitchFamily="18" charset="0"/>
                <a:cs typeface="Times New Roman" panose="02020603050405020304" pitchFamily="18" charset="0"/>
              </a:rPr>
              <a:t>thành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phố</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Hải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Phòng</a:t>
            </a:r>
            <a:endParaRPr 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6370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2"/>
          <p:cNvSpPr>
            <a:spLocks noChangeShapeType="1"/>
          </p:cNvSpPr>
          <p:nvPr/>
        </p:nvSpPr>
        <p:spPr bwMode="auto">
          <a:xfrm flipV="1">
            <a:off x="31750" y="6858000"/>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6"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7"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8" name="Line 5"/>
          <p:cNvSpPr>
            <a:spLocks noChangeShapeType="1"/>
          </p:cNvSpPr>
          <p:nvPr/>
        </p:nvSpPr>
        <p:spPr bwMode="auto">
          <a:xfrm>
            <a:off x="12137231"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9" name="Rounded Rectangle 8"/>
          <p:cNvSpPr/>
          <p:nvPr/>
        </p:nvSpPr>
        <p:spPr>
          <a:xfrm>
            <a:off x="222177" y="5293835"/>
            <a:ext cx="11674259" cy="144870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Lễ</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biểu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dương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khen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thưởng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tập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thể</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nhân</a:t>
            </a:r>
            <a:r>
              <a:rPr lang="en-US" sz="2400" b="1" dirty="0" smtClean="0">
                <a:solidFill>
                  <a:srgbClr val="0000FF"/>
                </a:solidFill>
                <a:latin typeface="Times New Roman" panose="02020603050405020304" pitchFamily="18" charset="0"/>
                <a:cs typeface="Times New Roman" panose="02020603050405020304" pitchFamily="18" charset="0"/>
              </a:rPr>
              <a:t> </a:t>
            </a:r>
          </a:p>
          <a:p>
            <a:pPr algn="ctr">
              <a:defRPr/>
            </a:pPr>
            <a:r>
              <a:rPr lang="en-US" sz="2400" b="1" dirty="0" err="1" smtClean="0">
                <a:solidFill>
                  <a:srgbClr val="0000FF"/>
                </a:solidFill>
                <a:latin typeface="Times New Roman" panose="02020603050405020304" pitchFamily="18" charset="0"/>
                <a:cs typeface="Times New Roman" panose="02020603050405020304" pitchFamily="18" charset="0"/>
              </a:rPr>
              <a:t>có</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thành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tích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xuất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sắc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trong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học</a:t>
            </a:r>
            <a:r>
              <a:rPr lang="en-US" sz="2400" b="1" dirty="0">
                <a:solidFill>
                  <a:srgbClr val="0000FF"/>
                </a:solidFill>
                <a:latin typeface="Times New Roman" panose="02020603050405020304" pitchFamily="18" charset="0"/>
                <a:cs typeface="Times New Roman" panose="02020603050405020304" pitchFamily="18" charset="0"/>
              </a:rPr>
              <a:t> 2021 – 2022 </a:t>
            </a:r>
          </a:p>
          <a:p>
            <a:pPr algn="ctr">
              <a:defRPr/>
            </a:pPr>
            <a:r>
              <a:rPr lang="en-US" sz="2400" b="1" dirty="0" err="1">
                <a:solidFill>
                  <a:srgbClr val="0000FF"/>
                </a:solidFill>
                <a:latin typeface="Times New Roman" panose="02020603050405020304" pitchFamily="18" charset="0"/>
                <a:cs typeface="Times New Roman" panose="02020603050405020304" pitchFamily="18" charset="0"/>
              </a:rPr>
              <a:t>Trường</a:t>
            </a:r>
            <a:r>
              <a:rPr lang="en-US" sz="2400" b="1" dirty="0">
                <a:solidFill>
                  <a:srgbClr val="0000FF"/>
                </a:solidFill>
                <a:latin typeface="Times New Roman" panose="02020603050405020304" pitchFamily="18" charset="0"/>
                <a:cs typeface="Times New Roman" panose="02020603050405020304" pitchFamily="18" charset="0"/>
              </a:rPr>
              <a:t> THCS </a:t>
            </a:r>
            <a:r>
              <a:rPr lang="en-US" sz="2400" b="1" dirty="0" err="1" smtClean="0">
                <a:solidFill>
                  <a:srgbClr val="0000FF"/>
                </a:solidFill>
                <a:latin typeface="Times New Roman" panose="02020603050405020304" pitchFamily="18" charset="0"/>
                <a:cs typeface="Times New Roman" panose="02020603050405020304" pitchFamily="18" charset="0"/>
              </a:rPr>
              <a:t>Đà</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Nẵng</a:t>
            </a:r>
            <a:r>
              <a:rPr lang="en-US" sz="2400" b="1" dirty="0" smtClean="0">
                <a:solidFill>
                  <a:srgbClr val="0000FF"/>
                </a:solidFill>
                <a:latin typeface="Times New Roman" panose="02020603050405020304" pitchFamily="18" charset="0"/>
                <a:cs typeface="Times New Roman" panose="02020603050405020304" pitchFamily="18" charset="0"/>
              </a:rPr>
              <a:t> – </a:t>
            </a:r>
            <a:r>
              <a:rPr lang="en-US" sz="2400" b="1" dirty="0" err="1">
                <a:solidFill>
                  <a:srgbClr val="0000FF"/>
                </a:solidFill>
                <a:latin typeface="Times New Roman" panose="02020603050405020304" pitchFamily="18" charset="0"/>
                <a:cs typeface="Times New Roman" panose="02020603050405020304" pitchFamily="18" charset="0"/>
              </a:rPr>
              <a:t>Quận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Ngô</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Quyền</a:t>
            </a:r>
            <a:r>
              <a:rPr lang="en-US" sz="2400" b="1" dirty="0">
                <a:solidFill>
                  <a:srgbClr val="0000FF"/>
                </a:solidFill>
                <a:latin typeface="Times New Roman" panose="02020603050405020304" pitchFamily="18" charset="0"/>
                <a:cs typeface="Times New Roman" panose="02020603050405020304" pitchFamily="18" charset="0"/>
              </a:rPr>
              <a:t> – </a:t>
            </a:r>
            <a:r>
              <a:rPr lang="en-US" sz="2400" b="1" dirty="0" err="1">
                <a:solidFill>
                  <a:srgbClr val="0000FF"/>
                </a:solidFill>
                <a:latin typeface="Times New Roman" panose="02020603050405020304" pitchFamily="18" charset="0"/>
                <a:cs typeface="Times New Roman" panose="02020603050405020304" pitchFamily="18" charset="0"/>
              </a:rPr>
              <a:t>thành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phố</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Hải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Phòng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77" y="364449"/>
            <a:ext cx="5762340" cy="49293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124" y="285135"/>
            <a:ext cx="5895565" cy="51422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631886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2"/>
          <p:cNvSpPr>
            <a:spLocks noChangeShapeType="1"/>
          </p:cNvSpPr>
          <p:nvPr/>
        </p:nvSpPr>
        <p:spPr bwMode="auto">
          <a:xfrm flipV="1">
            <a:off x="31750" y="6858000"/>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6"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7"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8" name="Line 5"/>
          <p:cNvSpPr>
            <a:spLocks noChangeShapeType="1"/>
          </p:cNvSpPr>
          <p:nvPr/>
        </p:nvSpPr>
        <p:spPr bwMode="auto">
          <a:xfrm>
            <a:off x="12137231"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9" name="Rounded Rectangle 8"/>
          <p:cNvSpPr/>
          <p:nvPr/>
        </p:nvSpPr>
        <p:spPr>
          <a:xfrm>
            <a:off x="222177" y="5293835"/>
            <a:ext cx="11674259" cy="144870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Lễ</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biểu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dương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khen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thưởng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tập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thể</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nhân</a:t>
            </a:r>
            <a:r>
              <a:rPr lang="en-US" sz="2400" b="1" dirty="0" smtClean="0">
                <a:solidFill>
                  <a:srgbClr val="0000FF"/>
                </a:solidFill>
                <a:latin typeface="Times New Roman" panose="02020603050405020304" pitchFamily="18" charset="0"/>
                <a:cs typeface="Times New Roman" panose="02020603050405020304" pitchFamily="18" charset="0"/>
              </a:rPr>
              <a:t> </a:t>
            </a:r>
          </a:p>
          <a:p>
            <a:pPr algn="ctr">
              <a:defRPr/>
            </a:pPr>
            <a:r>
              <a:rPr lang="en-US" sz="2400" b="1" dirty="0" err="1" smtClean="0">
                <a:solidFill>
                  <a:srgbClr val="0000FF"/>
                </a:solidFill>
                <a:latin typeface="Times New Roman" panose="02020603050405020304" pitchFamily="18" charset="0"/>
                <a:cs typeface="Times New Roman" panose="02020603050405020304" pitchFamily="18" charset="0"/>
              </a:rPr>
              <a:t>có</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thành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tích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xuất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sắc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trong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học</a:t>
            </a:r>
            <a:r>
              <a:rPr lang="en-US" sz="2400" b="1" dirty="0">
                <a:solidFill>
                  <a:srgbClr val="0000FF"/>
                </a:solidFill>
                <a:latin typeface="Times New Roman" panose="02020603050405020304" pitchFamily="18" charset="0"/>
                <a:cs typeface="Times New Roman" panose="02020603050405020304" pitchFamily="18" charset="0"/>
              </a:rPr>
              <a:t> 2021 – 2022 </a:t>
            </a:r>
          </a:p>
          <a:p>
            <a:pPr algn="ctr">
              <a:defRPr/>
            </a:pPr>
            <a:r>
              <a:rPr lang="en-US" sz="2400" b="1" dirty="0" err="1">
                <a:solidFill>
                  <a:srgbClr val="0000FF"/>
                </a:solidFill>
                <a:latin typeface="Times New Roman" panose="02020603050405020304" pitchFamily="18" charset="0"/>
                <a:cs typeface="Times New Roman" panose="02020603050405020304" pitchFamily="18" charset="0"/>
              </a:rPr>
              <a:t>Trường</a:t>
            </a:r>
            <a:r>
              <a:rPr lang="en-US" sz="2400" b="1" dirty="0">
                <a:solidFill>
                  <a:srgbClr val="0000FF"/>
                </a:solidFill>
                <a:latin typeface="Times New Roman" panose="02020603050405020304" pitchFamily="18" charset="0"/>
                <a:cs typeface="Times New Roman" panose="02020603050405020304" pitchFamily="18" charset="0"/>
              </a:rPr>
              <a:t> THCS </a:t>
            </a:r>
            <a:r>
              <a:rPr lang="en-US" sz="2400" b="1" dirty="0" err="1" smtClean="0">
                <a:solidFill>
                  <a:srgbClr val="0000FF"/>
                </a:solidFill>
                <a:latin typeface="Times New Roman" panose="02020603050405020304" pitchFamily="18" charset="0"/>
                <a:cs typeface="Times New Roman" panose="02020603050405020304" pitchFamily="18" charset="0"/>
              </a:rPr>
              <a:t>Đà</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Nẵng</a:t>
            </a:r>
            <a:r>
              <a:rPr lang="en-US" sz="2400" b="1" dirty="0" smtClean="0">
                <a:solidFill>
                  <a:srgbClr val="0000FF"/>
                </a:solidFill>
                <a:latin typeface="Times New Roman" panose="02020603050405020304" pitchFamily="18" charset="0"/>
                <a:cs typeface="Times New Roman" panose="02020603050405020304" pitchFamily="18" charset="0"/>
              </a:rPr>
              <a:t> – </a:t>
            </a:r>
            <a:r>
              <a:rPr lang="en-US" sz="2400" b="1" dirty="0" err="1">
                <a:solidFill>
                  <a:srgbClr val="0000FF"/>
                </a:solidFill>
                <a:latin typeface="Times New Roman" panose="02020603050405020304" pitchFamily="18" charset="0"/>
                <a:cs typeface="Times New Roman" panose="02020603050405020304" pitchFamily="18" charset="0"/>
              </a:rPr>
              <a:t>Quận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Ngô</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Quyền</a:t>
            </a:r>
            <a:r>
              <a:rPr lang="en-US" sz="2400" b="1" dirty="0">
                <a:solidFill>
                  <a:srgbClr val="0000FF"/>
                </a:solidFill>
                <a:latin typeface="Times New Roman" panose="02020603050405020304" pitchFamily="18" charset="0"/>
                <a:cs typeface="Times New Roman" panose="02020603050405020304" pitchFamily="18" charset="0"/>
              </a:rPr>
              <a:t> – </a:t>
            </a:r>
            <a:r>
              <a:rPr lang="en-US" sz="2400" b="1" dirty="0" err="1">
                <a:solidFill>
                  <a:srgbClr val="0000FF"/>
                </a:solidFill>
                <a:latin typeface="Times New Roman" panose="02020603050405020304" pitchFamily="18" charset="0"/>
                <a:cs typeface="Times New Roman" panose="02020603050405020304" pitchFamily="18" charset="0"/>
              </a:rPr>
              <a:t>thành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phố</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Hải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Phòng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65" y="285134"/>
            <a:ext cx="5824917" cy="51029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193" y="285135"/>
            <a:ext cx="5862243" cy="50087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78096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072" y="225468"/>
            <a:ext cx="5824602" cy="31315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35" y="3569918"/>
            <a:ext cx="5824602" cy="31315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35" y="225468"/>
            <a:ext cx="5824602" cy="31565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2805" y="3670126"/>
            <a:ext cx="5711869" cy="30312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7"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8" name="Line 2"/>
          <p:cNvSpPr>
            <a:spLocks noChangeShapeType="1"/>
          </p:cNvSpPr>
          <p:nvPr/>
        </p:nvSpPr>
        <p:spPr bwMode="auto">
          <a:xfrm flipV="1">
            <a:off x="31750" y="6858000"/>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9" name="Line 5"/>
          <p:cNvSpPr>
            <a:spLocks noChangeShapeType="1"/>
          </p:cNvSpPr>
          <p:nvPr/>
        </p:nvSpPr>
        <p:spPr bwMode="auto">
          <a:xfrm>
            <a:off x="12137231"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Tree>
    <p:extLst>
      <p:ext uri="{BB962C8B-B14F-4D97-AF65-F5344CB8AC3E}">
        <p14:creationId xmlns:p14="http://schemas.microsoft.com/office/powerpoint/2010/main" val="895258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5755418" y="531761"/>
            <a:ext cx="5709518" cy="1533013"/>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solidFill>
                  <a:srgbClr val="000099"/>
                </a:solidFill>
                <a:round/>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Rectangle 5"/>
          <p:cNvSpPr/>
          <p:nvPr/>
        </p:nvSpPr>
        <p:spPr>
          <a:xfrm>
            <a:off x="5171262" y="941624"/>
            <a:ext cx="6465245" cy="586892"/>
          </a:xfrm>
          <a:prstGeom prst="rect">
            <a:avLst/>
          </a:prstGeom>
        </p:spPr>
        <p:txBody>
          <a:bodyPr wrap="square">
            <a:spAutoFit/>
          </a:bodyPr>
          <a:lstStyle/>
          <a:p>
            <a:pPr lvl="0" algn="ctr">
              <a:lnSpc>
                <a:spcPct val="127000"/>
              </a:lnSpc>
              <a:spcBef>
                <a:spcPts val="1000"/>
              </a:spcBef>
              <a:tabLst>
                <a:tab pos="241300" algn="l"/>
              </a:tabLst>
              <a:defRPr/>
            </a:pPr>
            <a:r>
              <a:rPr lang="en-US" sz="2800" b="1" kern="0" dirty="0">
                <a:ln w="22225">
                  <a:solidFill>
                    <a:srgbClr val="ED7D31"/>
                  </a:solidFill>
                  <a:prstDash val="solid"/>
                </a:ln>
                <a:solidFill>
                  <a:srgbClr val="FF0000"/>
                </a:solidFill>
                <a:latin typeface="Times New Roman" panose="02020603050405020304" pitchFamily="18" charset="0"/>
                <a:ea typeface="SimSun" panose="02010600030101010101" pitchFamily="2" charset="-122"/>
                <a:cs typeface="Times New Roman" panose="02020603050405020304" pitchFamily="18" charset="0"/>
              </a:rPr>
              <a:t>HS </a:t>
            </a:r>
            <a:r>
              <a:rPr lang="en-US" sz="2800" b="1" kern="0" dirty="0" err="1">
                <a:ln w="22225">
                  <a:solidFill>
                    <a:srgbClr val="ED7D31"/>
                  </a:solidFill>
                  <a:prstDash val="solid"/>
                </a:ln>
                <a:solidFill>
                  <a:srgbClr val="FF0000"/>
                </a:solidFill>
                <a:latin typeface="Times New Roman" panose="02020603050405020304" pitchFamily="18" charset="0"/>
                <a:ea typeface="SimSun" panose="02010600030101010101" pitchFamily="2" charset="-122"/>
                <a:cs typeface="Times New Roman" panose="02020603050405020304" pitchFamily="18" charset="0"/>
              </a:rPr>
              <a:t>quan</a:t>
            </a:r>
            <a:r>
              <a:rPr lang="en-US" sz="2800" b="1" kern="0" dirty="0">
                <a:ln w="22225">
                  <a:solidFill>
                    <a:srgbClr val="ED7D31"/>
                  </a:solidFill>
                  <a:prstDash val="solid"/>
                </a:ln>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0" dirty="0" err="1">
                <a:ln w="22225">
                  <a:solidFill>
                    <a:srgbClr val="ED7D31"/>
                  </a:solidFill>
                  <a:prstDash val="solid"/>
                </a:ln>
                <a:solidFill>
                  <a:srgbClr val="FF0000"/>
                </a:solidFill>
                <a:latin typeface="Times New Roman" panose="02020603050405020304" pitchFamily="18" charset="0"/>
                <a:ea typeface="SimSun" panose="02010600030101010101" pitchFamily="2" charset="-122"/>
                <a:cs typeface="Times New Roman" panose="02020603050405020304" pitchFamily="18" charset="0"/>
              </a:rPr>
              <a:t>sát</a:t>
            </a:r>
            <a:r>
              <a:rPr lang="en-US" sz="2800" b="1" kern="0" dirty="0">
                <a:ln w="22225">
                  <a:solidFill>
                    <a:srgbClr val="ED7D31"/>
                  </a:solidFill>
                  <a:prstDash val="solid"/>
                </a:ln>
                <a:solidFill>
                  <a:srgbClr val="FF0000"/>
                </a:solidFill>
                <a:latin typeface="Times New Roman" panose="02020603050405020304" pitchFamily="18" charset="0"/>
                <a:ea typeface="SimSun" panose="02010600030101010101" pitchFamily="2" charset="-122"/>
                <a:cs typeface="Times New Roman" panose="02020603050405020304" pitchFamily="18" charset="0"/>
              </a:rPr>
              <a:t> Video </a:t>
            </a:r>
          </a:p>
        </p:txBody>
      </p:sp>
      <p:sp>
        <p:nvSpPr>
          <p:cNvPr id="2" name="Rounded Rectangle 1"/>
          <p:cNvSpPr/>
          <p:nvPr/>
        </p:nvSpPr>
        <p:spPr>
          <a:xfrm>
            <a:off x="5884111" y="2062693"/>
            <a:ext cx="5696507" cy="1141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b="1" dirty="0" err="1">
                <a:latin typeface="Times New Roman" panose="02020603050405020304" pitchFamily="18" charset="0"/>
                <a:cs typeface="Times New Roman" panose="02020603050405020304" pitchFamily="18" charset="0"/>
              </a:rPr>
              <a:t>Em</a:t>
            </a:r>
            <a:r>
              <a:rPr lang="vi-VN" sz="2800" b="1" dirty="0">
                <a:latin typeface="Times New Roman" panose="02020603050405020304" pitchFamily="18" charset="0"/>
                <a:cs typeface="Times New Roman" panose="02020603050405020304" pitchFamily="18" charset="0"/>
              </a:rPr>
              <a:t> hãy chia sẻ hiểu biết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video. </a:t>
            </a:r>
          </a:p>
        </p:txBody>
      </p:sp>
    </p:spTree>
    <p:extLst>
      <p:ext uri="{BB962C8B-B14F-4D97-AF65-F5344CB8AC3E}">
        <p14:creationId xmlns:p14="http://schemas.microsoft.com/office/powerpoint/2010/main" val="29861240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268140" y="-760533"/>
            <a:ext cx="13804270" cy="7501342"/>
          </a:xfrm>
          <a:prstGeom prst="rect">
            <a:avLst/>
          </a:prstGeom>
        </p:spPr>
      </p:pic>
      <p:sp>
        <p:nvSpPr>
          <p:cNvPr id="10" name="TextBox 9"/>
          <p:cNvSpPr txBox="1"/>
          <p:nvPr/>
        </p:nvSpPr>
        <p:spPr>
          <a:xfrm>
            <a:off x="1058348" y="1554628"/>
            <a:ext cx="10036371" cy="3447093"/>
          </a:xfrm>
          <a:prstGeom prst="rect">
            <a:avLst/>
          </a:prstGeom>
          <a:noFill/>
          <a:ln>
            <a:noFill/>
          </a:ln>
        </p:spPr>
        <p:txBody>
          <a:bodyPr wrap="square" lIns="121917" tIns="60958" rIns="121917" bIns="60958"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nl-NL" altLang="en-US" sz="3600" b="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*Khái</a:t>
            </a:r>
            <a:r>
              <a:rPr kumimoji="0" lang="nl-NL" altLang="en-US" sz="3600" b="1" u="none" strike="noStrike" kern="1200" cap="none" spc="0" normalizeH="0" noProof="0" dirty="0">
                <a:ln>
                  <a:noFill/>
                </a:ln>
                <a:solidFill>
                  <a:srgbClr val="0066FF"/>
                </a:solidFill>
                <a:effectLst/>
                <a:uLnTx/>
                <a:uFillTx/>
                <a:latin typeface="Times New Roman" panose="02020603050405020304" pitchFamily="18" charset="0"/>
                <a:cs typeface="Times New Roman" panose="02020603050405020304" pitchFamily="18" charset="0"/>
              </a:rPr>
              <a:t> niệm:</a:t>
            </a:r>
            <a:endParaRPr kumimoji="0" lang="nl-NL" altLang="en-US" sz="3600" b="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endParaRPr>
          </a:p>
          <a:p>
            <a:pPr lvl="0" algn="just" fontAlgn="base">
              <a:spcBef>
                <a:spcPct val="0"/>
              </a:spcBef>
              <a:spcAft>
                <a:spcPct val="0"/>
              </a:spcAft>
              <a:defRPr/>
            </a:pPr>
            <a:r>
              <a:rPr kumimoji="0" lang="nl-NL" altLang="en-US" sz="36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it-IT" sz="3600" b="1" dirty="0">
                <a:solidFill>
                  <a:srgbClr val="FF0000"/>
                </a:solidFill>
                <a:latin typeface="Times New Roman" panose="02020603050405020304" pitchFamily="18" charset="0"/>
                <a:cs typeface="Times New Roman" panose="02020603050405020304" pitchFamily="18" charset="0"/>
              </a:rPr>
              <a:t>Truyền thống tốt đẹp của dân tộc là những giá trị tinh thần (những tư tưởng, đức tính, lối sống, cách ứng xử tốt đẹp...) hình thành trong quá trình lịch sử lâu dài của dân tộc, được truyền từ thế hệ này sang thế hệ khác. </a:t>
            </a:r>
            <a:endParaRPr kumimoji="0" lang="vi-VN" altLang="en-US" sz="36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26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rot="21416254">
            <a:off x="8613885" y="1201248"/>
            <a:ext cx="3478595" cy="2210768"/>
          </a:xfrm>
          <a:prstGeom prst="cloudCallout">
            <a:avLst/>
          </a:prstGeom>
          <a:solidFill>
            <a:srgbClr val="F79646">
              <a:lumMod val="20000"/>
              <a:lumOff val="80000"/>
            </a:srgbClr>
          </a:solidFill>
          <a:ln w="25400" cap="flat" cmpd="sng" algn="ctr">
            <a:noFill/>
            <a:prstDash val="solid"/>
          </a:ln>
          <a:effectLst/>
        </p:spPr>
        <p:txBody>
          <a:bodyPr anchor="ctr"/>
          <a:lstStyle/>
          <a:p>
            <a:pPr lvl="0" algn="ctr" eaLnBrk="0" fontAlgn="base" hangingPunct="0">
              <a:lnSpc>
                <a:spcPct val="125000"/>
              </a:lnSpc>
              <a:spcBef>
                <a:spcPct val="0"/>
              </a:spcBef>
              <a:spcAft>
                <a:spcPct val="0"/>
              </a:spcAft>
              <a:defRPr/>
            </a:pPr>
            <a:r>
              <a:rPr lang="en-US" sz="2800" b="1" kern="0" dirty="0" err="1">
                <a:latin typeface="Times New Roman" panose="02020603050405020304" pitchFamily="18" charset="0"/>
                <a:ea typeface="Arial Unicode MS"/>
                <a:cs typeface="Times New Roman" panose="02020603050405020304" pitchFamily="18" charset="0"/>
              </a:rPr>
              <a:t>Mỗi</a:t>
            </a:r>
            <a:r>
              <a:rPr lang="en-US" sz="2800" b="1" kern="0" dirty="0">
                <a:latin typeface="Times New Roman" panose="02020603050405020304" pitchFamily="18" charset="0"/>
                <a:ea typeface="Arial Unicode MS"/>
                <a:cs typeface="Times New Roman" panose="02020603050405020304" pitchFamily="18" charset="0"/>
              </a:rPr>
              <a:t> </a:t>
            </a:r>
            <a:r>
              <a:rPr lang="en-US" sz="2800" b="1" kern="0" dirty="0" err="1">
                <a:latin typeface="Times New Roman" panose="02020603050405020304" pitchFamily="18" charset="0"/>
                <a:ea typeface="Arial Unicode MS"/>
                <a:cs typeface="Times New Roman" panose="02020603050405020304" pitchFamily="18" charset="0"/>
              </a:rPr>
              <a:t>đội</a:t>
            </a:r>
            <a:r>
              <a:rPr lang="en-US" sz="2800" b="1" kern="0" dirty="0">
                <a:latin typeface="Times New Roman" panose="02020603050405020304" pitchFamily="18" charset="0"/>
                <a:ea typeface="Arial Unicode MS"/>
                <a:cs typeface="Times New Roman" panose="02020603050405020304" pitchFamily="18" charset="0"/>
              </a:rPr>
              <a:t> </a:t>
            </a:r>
            <a:r>
              <a:rPr lang="en-US" sz="2800" b="1" kern="0" dirty="0" err="1">
                <a:latin typeface="Times New Roman" panose="02020603050405020304" pitchFamily="18" charset="0"/>
                <a:ea typeface="Arial Unicode MS"/>
                <a:cs typeface="Times New Roman" panose="02020603050405020304" pitchFamily="18" charset="0"/>
              </a:rPr>
              <a:t>cử</a:t>
            </a:r>
            <a:r>
              <a:rPr lang="en-US" sz="2800" b="1" kern="0" dirty="0">
                <a:latin typeface="Times New Roman" panose="02020603050405020304" pitchFamily="18" charset="0"/>
                <a:ea typeface="Arial Unicode MS"/>
                <a:cs typeface="Times New Roman" panose="02020603050405020304" pitchFamily="18" charset="0"/>
              </a:rPr>
              <a:t> 3 </a:t>
            </a:r>
            <a:r>
              <a:rPr lang="en-US" sz="2800" b="1" kern="0" dirty="0" err="1">
                <a:latin typeface="Times New Roman" panose="02020603050405020304" pitchFamily="18" charset="0"/>
                <a:ea typeface="Arial Unicode MS"/>
                <a:cs typeface="Times New Roman" panose="02020603050405020304" pitchFamily="18" charset="0"/>
              </a:rPr>
              <a:t>thành</a:t>
            </a:r>
            <a:r>
              <a:rPr lang="en-US" sz="2800" b="1" kern="0" dirty="0">
                <a:latin typeface="Times New Roman" panose="02020603050405020304" pitchFamily="18" charset="0"/>
                <a:ea typeface="Arial Unicode MS"/>
                <a:cs typeface="Times New Roman" panose="02020603050405020304" pitchFamily="18" charset="0"/>
              </a:rPr>
              <a:t> </a:t>
            </a:r>
            <a:r>
              <a:rPr lang="en-US" sz="2800" b="1" kern="0" dirty="0" err="1">
                <a:latin typeface="Times New Roman" panose="02020603050405020304" pitchFamily="18" charset="0"/>
                <a:ea typeface="Arial Unicode MS"/>
                <a:cs typeface="Times New Roman" panose="02020603050405020304" pitchFamily="18" charset="0"/>
              </a:rPr>
              <a:t>viên</a:t>
            </a:r>
            <a:r>
              <a:rPr lang="en-US" sz="2800" b="1" kern="0" dirty="0">
                <a:latin typeface="Times New Roman" panose="02020603050405020304" pitchFamily="18" charset="0"/>
                <a:ea typeface="Arial Unicode MS"/>
                <a:cs typeface="Times New Roman" panose="02020603050405020304" pitchFamily="18" charset="0"/>
              </a:rPr>
              <a:t> </a:t>
            </a:r>
            <a:r>
              <a:rPr lang="en-US" sz="2800" b="1" kern="0" dirty="0" err="1">
                <a:latin typeface="Times New Roman" panose="02020603050405020304" pitchFamily="18" charset="0"/>
                <a:ea typeface="Arial Unicode MS"/>
                <a:cs typeface="Times New Roman" panose="02020603050405020304" pitchFamily="18" charset="0"/>
              </a:rPr>
              <a:t>tham</a:t>
            </a:r>
            <a:r>
              <a:rPr lang="en-US" sz="2800" b="1" kern="0" dirty="0">
                <a:latin typeface="Times New Roman" panose="02020603050405020304" pitchFamily="18" charset="0"/>
                <a:ea typeface="Arial Unicode MS"/>
                <a:cs typeface="Times New Roman" panose="02020603050405020304" pitchFamily="18" charset="0"/>
              </a:rPr>
              <a:t> </a:t>
            </a:r>
            <a:r>
              <a:rPr lang="en-US" sz="2800" b="1" kern="0" dirty="0" err="1">
                <a:latin typeface="Times New Roman" panose="02020603050405020304" pitchFamily="18" charset="0"/>
                <a:ea typeface="Arial Unicode MS"/>
                <a:cs typeface="Times New Roman" panose="02020603050405020304" pitchFamily="18" charset="0"/>
              </a:rPr>
              <a:t>gia</a:t>
            </a:r>
            <a:endParaRPr lang="zh-CN" altLang="en-US" sz="2800" b="1" kern="0" dirty="0">
              <a:latin typeface="Times New Roman" panose="02020603050405020304" pitchFamily="18" charset="0"/>
              <a:ea typeface="微软雅黑"/>
              <a:cs typeface="Times New Roman" panose="02020603050405020304" pitchFamily="18" charset="0"/>
              <a:sym typeface="微软雅黑" panose="020B0503020204020204" pitchFamily="34" charset="-122"/>
            </a:endParaRPr>
          </a:p>
        </p:txBody>
      </p:sp>
      <p:grpSp>
        <p:nvGrpSpPr>
          <p:cNvPr id="15" name="Group 14"/>
          <p:cNvGrpSpPr/>
          <p:nvPr/>
        </p:nvGrpSpPr>
        <p:grpSpPr>
          <a:xfrm>
            <a:off x="4432700" y="3426955"/>
            <a:ext cx="7854252" cy="3389888"/>
            <a:chOff x="5198488" y="3758469"/>
            <a:chExt cx="3399490" cy="2564949"/>
          </a:xfrm>
        </p:grpSpPr>
        <p:sp>
          <p:nvSpPr>
            <p:cNvPr id="6" name="Cloud Callout 5"/>
            <p:cNvSpPr/>
            <p:nvPr/>
          </p:nvSpPr>
          <p:spPr>
            <a:xfrm rot="304414">
              <a:off x="5198488" y="3758469"/>
              <a:ext cx="3399490" cy="2564949"/>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ectangle 9"/>
            <p:cNvSpPr/>
            <p:nvPr/>
          </p:nvSpPr>
          <p:spPr>
            <a:xfrm>
              <a:off x="6017575" y="4263761"/>
              <a:ext cx="2389594" cy="1047952"/>
            </a:xfrm>
            <a:prstGeom prst="rect">
              <a:avLst/>
            </a:prstGeom>
          </p:spPr>
          <p:txBody>
            <a:bodyPr wrap="square">
              <a:sp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rPr>
                <a:t>Đội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nhiều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đúng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tranh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đẹp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sẽ</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giành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thắng</a:t>
              </a:r>
              <a:r>
                <a:rPr lang="en-US" sz="2800" b="1" dirty="0">
                  <a:solidFill>
                    <a:srgbClr val="FF0000"/>
                  </a:solidFill>
                  <a:latin typeface="Times New Roman" panose="02020603050405020304" pitchFamily="18" charset="0"/>
                  <a:cs typeface="Times New Roman" panose="02020603050405020304" pitchFamily="18" charset="0"/>
                </a:rPr>
                <a:t>! </a:t>
              </a:r>
            </a:p>
          </p:txBody>
        </p:sp>
      </p:grpSp>
      <p:sp>
        <p:nvSpPr>
          <p:cNvPr id="12" name="Rectangle 11"/>
          <p:cNvSpPr>
            <a:spLocks noChangeArrowheads="1"/>
          </p:cNvSpPr>
          <p:nvPr/>
        </p:nvSpPr>
        <p:spPr bwMode="auto">
          <a:xfrm>
            <a:off x="2347851" y="347629"/>
            <a:ext cx="7934179" cy="1077218"/>
          </a:xfrm>
          <a:prstGeom prst="rect">
            <a:avLst/>
          </a:prstGeom>
          <a:solidFill>
            <a:schemeClr val="accent2">
              <a:lumMod val="20000"/>
              <a:lumOff val="80000"/>
            </a:schemeClr>
          </a:solidFill>
          <a:ln w="9525">
            <a:solidFill>
              <a:srgbClr val="000000"/>
            </a:solid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200" b="1" dirty="0">
                <a:solidFill>
                  <a:srgbClr val="C00686"/>
                </a:solidFill>
                <a:latin typeface="Times New Roman" panose="02020603050405020304" pitchFamily="18" charset="0"/>
                <a:ea typeface="Helvetica Neue"/>
                <a:cs typeface="Times New Roman" panose="02020603050405020304" pitchFamily="18" charset="0"/>
              </a:rPr>
              <a:t>TRÒ CHƠI : “THỬ TÀI HIỂU BIẾT”</a:t>
            </a:r>
          </a:p>
          <a:p>
            <a:pPr algn="ctr" eaLnBrk="0" fontAlgn="base" hangingPunct="0">
              <a:spcBef>
                <a:spcPct val="0"/>
              </a:spcBef>
              <a:spcAft>
                <a:spcPct val="0"/>
              </a:spcAft>
            </a:pPr>
            <a:r>
              <a:rPr lang="en-US" altLang="en-US" sz="3200" b="1" dirty="0" err="1">
                <a:solidFill>
                  <a:srgbClr val="C00686"/>
                </a:solidFill>
                <a:latin typeface="Times New Roman" panose="02020603050405020304" pitchFamily="18" charset="0"/>
                <a:cs typeface="Times New Roman" panose="02020603050405020304" pitchFamily="18" charset="0"/>
              </a:rPr>
              <a:t>Thời</a:t>
            </a:r>
            <a:r>
              <a:rPr lang="en-US" altLang="en-US" sz="3200" b="1" dirty="0">
                <a:solidFill>
                  <a:srgbClr val="C00686"/>
                </a:solidFill>
                <a:latin typeface="Times New Roman" panose="02020603050405020304" pitchFamily="18" charset="0"/>
                <a:cs typeface="Times New Roman" panose="02020603050405020304" pitchFamily="18" charset="0"/>
              </a:rPr>
              <a:t> </a:t>
            </a:r>
            <a:r>
              <a:rPr lang="en-US" altLang="en-US" sz="3200" b="1" dirty="0" err="1">
                <a:solidFill>
                  <a:srgbClr val="C00686"/>
                </a:solidFill>
                <a:latin typeface="Times New Roman" panose="02020603050405020304" pitchFamily="18" charset="0"/>
                <a:cs typeface="Times New Roman" panose="02020603050405020304" pitchFamily="18" charset="0"/>
              </a:rPr>
              <a:t>gian</a:t>
            </a:r>
            <a:r>
              <a:rPr lang="en-US" altLang="en-US" sz="3200" b="1" dirty="0">
                <a:solidFill>
                  <a:srgbClr val="C00686"/>
                </a:solidFill>
                <a:latin typeface="Times New Roman" panose="02020603050405020304" pitchFamily="18" charset="0"/>
                <a:cs typeface="Times New Roman" panose="02020603050405020304" pitchFamily="18" charset="0"/>
              </a:rPr>
              <a:t>: 3 </a:t>
            </a:r>
            <a:r>
              <a:rPr lang="en-US" altLang="en-US" sz="3200" b="1" dirty="0" err="1">
                <a:solidFill>
                  <a:srgbClr val="C00686"/>
                </a:solidFill>
                <a:latin typeface="Times New Roman" panose="02020603050405020304" pitchFamily="18" charset="0"/>
                <a:cs typeface="Times New Roman" panose="02020603050405020304" pitchFamily="18" charset="0"/>
              </a:rPr>
              <a:t>phút</a:t>
            </a:r>
            <a:endParaRPr lang="en-SG" altLang="en-US" sz="3200" b="1" dirty="0">
              <a:solidFill>
                <a:srgbClr val="C00686"/>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96801" y="953814"/>
            <a:ext cx="5987845" cy="5942797"/>
            <a:chOff x="-492137" y="983783"/>
            <a:chExt cx="4421166" cy="3327405"/>
          </a:xfrm>
        </p:grpSpPr>
        <p:sp>
          <p:nvSpPr>
            <p:cNvPr id="7" name="Cloud Callout 6"/>
            <p:cNvSpPr/>
            <p:nvPr/>
          </p:nvSpPr>
          <p:spPr>
            <a:xfrm rot="21285758" flipH="1">
              <a:off x="-492137" y="983783"/>
              <a:ext cx="4421166" cy="3327405"/>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srgbClr val="FF0000"/>
                </a:solidFill>
                <a:effectLst/>
                <a:uLnTx/>
                <a:uFillTx/>
                <a:latin typeface="#9Slide05 SVNTradeMark" panose="02000000000000000000" pitchFamily="2" charset="0"/>
                <a:ea typeface="微软雅黑"/>
                <a:cs typeface="+mn-cs"/>
                <a:sym typeface="微软雅黑" panose="020B0503020204020204" pitchFamily="34" charset="-122"/>
              </a:endParaRPr>
            </a:p>
          </p:txBody>
        </p:sp>
        <p:sp>
          <p:nvSpPr>
            <p:cNvPr id="2" name="Rectangle 1"/>
            <p:cNvSpPr/>
            <p:nvPr/>
          </p:nvSpPr>
          <p:spPr>
            <a:xfrm>
              <a:off x="-31554" y="1392118"/>
              <a:ext cx="3883221" cy="2481492"/>
            </a:xfrm>
            <a:prstGeom prst="rect">
              <a:avLst/>
            </a:prstGeom>
          </p:spPr>
          <p:txBody>
            <a:bodyPr wrap="square">
              <a:spAutoFit/>
            </a:bodyPr>
            <a:lstStyle/>
            <a:p>
              <a:pPr algn="just"/>
              <a:r>
                <a:rPr lang="en-US" sz="2800" b="1" i="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Mỗi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lựa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chọn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bức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ảnh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nội</a:t>
              </a:r>
              <a:r>
                <a:rPr lang="en-US" sz="2800" b="1" dirty="0">
                  <a:solidFill>
                    <a:srgbClr val="0000FF"/>
                  </a:solidFill>
                  <a:latin typeface="Times New Roman" panose="02020603050405020304" pitchFamily="18" charset="0"/>
                  <a:cs typeface="Times New Roman" panose="02020603050405020304" pitchFamily="18" charset="0"/>
                </a:rPr>
                <a:t> dung </a:t>
              </a:r>
              <a:r>
                <a:rPr lang="en-US" sz="2800" b="1" dirty="0" err="1">
                  <a:solidFill>
                    <a:srgbClr val="0000FF"/>
                  </a:solidFill>
                  <a:latin typeface="Times New Roman" panose="02020603050405020304" pitchFamily="18" charset="0"/>
                  <a:cs typeface="Times New Roman" panose="02020603050405020304" pitchFamily="18" charset="0"/>
                </a:rPr>
                <a:t>thể</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về</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truyền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thống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tốt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đẹp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tộc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phương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diện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truyền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thống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đạo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đức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truyền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thống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nghệ</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thuật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truyền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thống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văn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hóa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mỗi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chỉ</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được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dán</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ảnh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lượt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gia</a:t>
              </a:r>
              <a:r>
                <a:rPr lang="en-US" sz="2800" b="1" dirty="0">
                  <a:solidFill>
                    <a:srgbClr val="0000FF"/>
                  </a:solidFill>
                  <a:latin typeface="Times New Roman" panose="02020603050405020304" pitchFamily="18" charset="0"/>
                  <a:cs typeface="Times New Roman" panose="02020603050405020304" pitchFamily="18" charset="0"/>
                </a:rPr>
                <a:t>). </a:t>
              </a:r>
            </a:p>
            <a:p>
              <a:pPr lvl="0" algn="just" eaLnBrk="0" fontAlgn="base" hangingPunct="0">
                <a:lnSpc>
                  <a:spcPct val="125000"/>
                </a:lnSpc>
                <a:spcBef>
                  <a:spcPct val="0"/>
                </a:spcBef>
                <a:spcAft>
                  <a:spcPct val="0"/>
                </a:spcAft>
                <a:defRPr/>
              </a:pPr>
              <a:endParaRPr lang="en-US" sz="2400" b="1" kern="0" dirty="0" err="1">
                <a:solidFill>
                  <a:srgbClr val="FF0000"/>
                </a:solidFill>
                <a:latin typeface="Times New Roman" panose="02020603050405020304" pitchFamily="18" charset="0"/>
                <a:ea typeface="Arial Unicode MS"/>
                <a:cs typeface="Times New Roman" panose="02020603050405020304" pitchFamily="18" charset="0"/>
              </a:endParaRPr>
            </a:p>
          </p:txBody>
        </p:sp>
      </p:grpSp>
      <p:pic>
        <p:nvPicPr>
          <p:cNvPr id="16" name="Picture 15"/>
          <p:cNvPicPr>
            <a:picLocks noChangeAspect="1"/>
          </p:cNvPicPr>
          <p:nvPr/>
        </p:nvPicPr>
        <p:blipFill>
          <a:blip r:embed="rId4"/>
          <a:stretch>
            <a:fillRect/>
          </a:stretch>
        </p:blipFill>
        <p:spPr>
          <a:xfrm>
            <a:off x="0" y="-50055"/>
            <a:ext cx="2609314" cy="1387864"/>
          </a:xfrm>
          <a:prstGeom prst="rect">
            <a:avLst/>
          </a:prstGeom>
        </p:spPr>
      </p:pic>
      <p:pic>
        <p:nvPicPr>
          <p:cNvPr id="3" name="Gianna (360 Độ Thể Th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4873" y="6170150"/>
            <a:ext cx="406400" cy="406400"/>
          </a:xfrm>
          <a:prstGeom prst="rect">
            <a:avLst/>
          </a:prstGeom>
        </p:spPr>
      </p:pic>
    </p:spTree>
    <p:extLst>
      <p:ext uri="{BB962C8B-B14F-4D97-AF65-F5344CB8AC3E}">
        <p14:creationId xmlns:p14="http://schemas.microsoft.com/office/powerpoint/2010/main" val="3680822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5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p:cNvSpPr/>
          <p:nvPr/>
        </p:nvSpPr>
        <p:spPr>
          <a:xfrm>
            <a:off x="4093634" y="5737225"/>
            <a:ext cx="6036733" cy="2241550"/>
          </a:xfrm>
          <a:custGeom>
            <a:avLst/>
            <a:gdLst>
              <a:gd name="connsiteX0" fmla="*/ 44622 w 4528939"/>
              <a:gd name="connsiteY0" fmla="*/ 388307 h 2242159"/>
              <a:gd name="connsiteX1" fmla="*/ 44622 w 4528939"/>
              <a:gd name="connsiteY1" fmla="*/ 388307 h 2242159"/>
              <a:gd name="connsiteX2" fmla="*/ 19570 w 4528939"/>
              <a:gd name="connsiteY2" fmla="*/ 776614 h 2242159"/>
              <a:gd name="connsiteX3" fmla="*/ 57148 w 4528939"/>
              <a:gd name="connsiteY3" fmla="*/ 814192 h 2242159"/>
              <a:gd name="connsiteX4" fmla="*/ 82200 w 4528939"/>
              <a:gd name="connsiteY4" fmla="*/ 851770 h 2242159"/>
              <a:gd name="connsiteX5" fmla="*/ 207460 w 4528939"/>
              <a:gd name="connsiteY5" fmla="*/ 914400 h 2242159"/>
              <a:gd name="connsiteX6" fmla="*/ 257564 w 4528939"/>
              <a:gd name="connsiteY6" fmla="*/ 951978 h 2242159"/>
              <a:gd name="connsiteX7" fmla="*/ 320194 w 4528939"/>
              <a:gd name="connsiteY7" fmla="*/ 964504 h 2242159"/>
              <a:gd name="connsiteX8" fmla="*/ 457981 w 4528939"/>
              <a:gd name="connsiteY8" fmla="*/ 1014608 h 2242159"/>
              <a:gd name="connsiteX9" fmla="*/ 595767 w 4528939"/>
              <a:gd name="connsiteY9" fmla="*/ 1052186 h 2242159"/>
              <a:gd name="connsiteX10" fmla="*/ 1322276 w 4528939"/>
              <a:gd name="connsiteY10" fmla="*/ 1039660 h 2242159"/>
              <a:gd name="connsiteX11" fmla="*/ 1472589 w 4528939"/>
              <a:gd name="connsiteY11" fmla="*/ 1002082 h 2242159"/>
              <a:gd name="connsiteX12" fmla="*/ 1647953 w 4528939"/>
              <a:gd name="connsiteY12" fmla="*/ 951978 h 2242159"/>
              <a:gd name="connsiteX13" fmla="*/ 1873422 w 4528939"/>
              <a:gd name="connsiteY13" fmla="*/ 876822 h 2242159"/>
              <a:gd name="connsiteX14" fmla="*/ 1948578 w 4528939"/>
              <a:gd name="connsiteY14" fmla="*/ 851770 h 2242159"/>
              <a:gd name="connsiteX15" fmla="*/ 2073838 w 4528939"/>
              <a:gd name="connsiteY15" fmla="*/ 826718 h 2242159"/>
              <a:gd name="connsiteX16" fmla="*/ 2186572 w 4528939"/>
              <a:gd name="connsiteY16" fmla="*/ 801666 h 2242159"/>
              <a:gd name="connsiteX17" fmla="*/ 2437093 w 4528939"/>
              <a:gd name="connsiteY17" fmla="*/ 814192 h 2242159"/>
              <a:gd name="connsiteX18" fmla="*/ 2537301 w 4528939"/>
              <a:gd name="connsiteY18" fmla="*/ 851770 h 2242159"/>
              <a:gd name="connsiteX19" fmla="*/ 2624983 w 4528939"/>
              <a:gd name="connsiteY19" fmla="*/ 889348 h 2242159"/>
              <a:gd name="connsiteX20" fmla="*/ 2386989 w 4528939"/>
              <a:gd name="connsiteY20" fmla="*/ 776614 h 2242159"/>
              <a:gd name="connsiteX21" fmla="*/ 2474671 w 4528939"/>
              <a:gd name="connsiteY21" fmla="*/ 701457 h 2242159"/>
              <a:gd name="connsiteX22" fmla="*/ 2700139 w 4528939"/>
              <a:gd name="connsiteY22" fmla="*/ 613775 h 2242159"/>
              <a:gd name="connsiteX23" fmla="*/ 2988238 w 4528939"/>
              <a:gd name="connsiteY23" fmla="*/ 526093 h 2242159"/>
              <a:gd name="connsiteX24" fmla="*/ 3188655 w 4528939"/>
              <a:gd name="connsiteY24" fmla="*/ 501041 h 2242159"/>
              <a:gd name="connsiteX25" fmla="*/ 3338967 w 4528939"/>
              <a:gd name="connsiteY25" fmla="*/ 450937 h 2242159"/>
              <a:gd name="connsiteX26" fmla="*/ 4165685 w 4528939"/>
              <a:gd name="connsiteY26" fmla="*/ 438411 h 2242159"/>
              <a:gd name="connsiteX27" fmla="*/ 4228315 w 4528939"/>
              <a:gd name="connsiteY27" fmla="*/ 513567 h 2242159"/>
              <a:gd name="connsiteX28" fmla="*/ 4303471 w 4528939"/>
              <a:gd name="connsiteY28" fmla="*/ 588723 h 2242159"/>
              <a:gd name="connsiteX29" fmla="*/ 4315997 w 4528939"/>
              <a:gd name="connsiteY29" fmla="*/ 626301 h 2242159"/>
              <a:gd name="connsiteX30" fmla="*/ 4428731 w 4528939"/>
              <a:gd name="connsiteY30" fmla="*/ 826718 h 2242159"/>
              <a:gd name="connsiteX31" fmla="*/ 4466309 w 4528939"/>
              <a:gd name="connsiteY31" fmla="*/ 977030 h 2242159"/>
              <a:gd name="connsiteX32" fmla="*/ 4478835 w 4528939"/>
              <a:gd name="connsiteY32" fmla="*/ 1064712 h 2242159"/>
              <a:gd name="connsiteX33" fmla="*/ 4503887 w 4528939"/>
              <a:gd name="connsiteY33" fmla="*/ 1177447 h 2242159"/>
              <a:gd name="connsiteX34" fmla="*/ 4528939 w 4528939"/>
              <a:gd name="connsiteY34" fmla="*/ 1365337 h 2242159"/>
              <a:gd name="connsiteX35" fmla="*/ 4516413 w 4528939"/>
              <a:gd name="connsiteY35" fmla="*/ 1841326 h 2242159"/>
              <a:gd name="connsiteX36" fmla="*/ 4478835 w 4528939"/>
              <a:gd name="connsiteY36" fmla="*/ 1916482 h 2242159"/>
              <a:gd name="connsiteX37" fmla="*/ 4416205 w 4528939"/>
              <a:gd name="connsiteY37" fmla="*/ 1991638 h 2242159"/>
              <a:gd name="connsiteX38" fmla="*/ 4315997 w 4528939"/>
              <a:gd name="connsiteY38" fmla="*/ 2104373 h 2242159"/>
              <a:gd name="connsiteX39" fmla="*/ 4265893 w 4528939"/>
              <a:gd name="connsiteY39" fmla="*/ 2129425 h 2242159"/>
              <a:gd name="connsiteX40" fmla="*/ 4228315 w 4528939"/>
              <a:gd name="connsiteY40" fmla="*/ 2167003 h 2242159"/>
              <a:gd name="connsiteX41" fmla="*/ 4103055 w 4528939"/>
              <a:gd name="connsiteY41" fmla="*/ 2204581 h 2242159"/>
              <a:gd name="connsiteX42" fmla="*/ 4027898 w 4528939"/>
              <a:gd name="connsiteY42" fmla="*/ 2217107 h 2242159"/>
              <a:gd name="connsiteX43" fmla="*/ 3965268 w 4528939"/>
              <a:gd name="connsiteY43" fmla="*/ 2242159 h 2242159"/>
              <a:gd name="connsiteX44" fmla="*/ 3389071 w 4528939"/>
              <a:gd name="connsiteY44" fmla="*/ 2229633 h 2242159"/>
              <a:gd name="connsiteX45" fmla="*/ 3338967 w 4528939"/>
              <a:gd name="connsiteY45" fmla="*/ 2217107 h 2242159"/>
              <a:gd name="connsiteX46" fmla="*/ 3238759 w 4528939"/>
              <a:gd name="connsiteY46" fmla="*/ 2204581 h 2242159"/>
              <a:gd name="connsiteX47" fmla="*/ 3188655 w 4528939"/>
              <a:gd name="connsiteY47" fmla="*/ 2179529 h 2242159"/>
              <a:gd name="connsiteX48" fmla="*/ 3126024 w 4528939"/>
              <a:gd name="connsiteY48" fmla="*/ 2141951 h 2242159"/>
              <a:gd name="connsiteX49" fmla="*/ 3075920 w 4528939"/>
              <a:gd name="connsiteY49" fmla="*/ 2091847 h 2242159"/>
              <a:gd name="connsiteX50" fmla="*/ 2975712 w 4528939"/>
              <a:gd name="connsiteY50" fmla="*/ 1966586 h 2242159"/>
              <a:gd name="connsiteX51" fmla="*/ 2862978 w 4528939"/>
              <a:gd name="connsiteY51" fmla="*/ 1891430 h 2242159"/>
              <a:gd name="connsiteX52" fmla="*/ 2787822 w 4528939"/>
              <a:gd name="connsiteY52" fmla="*/ 1803748 h 2242159"/>
              <a:gd name="connsiteX53" fmla="*/ 2750244 w 4528939"/>
              <a:gd name="connsiteY53" fmla="*/ 1766170 h 2242159"/>
              <a:gd name="connsiteX54" fmla="*/ 2687613 w 4528939"/>
              <a:gd name="connsiteY54" fmla="*/ 1665962 h 2242159"/>
              <a:gd name="connsiteX55" fmla="*/ 2587405 w 4528939"/>
              <a:gd name="connsiteY55" fmla="*/ 1553227 h 2242159"/>
              <a:gd name="connsiteX56" fmla="*/ 2549827 w 4528939"/>
              <a:gd name="connsiteY56" fmla="*/ 1478071 h 2242159"/>
              <a:gd name="connsiteX57" fmla="*/ 2349411 w 4528939"/>
              <a:gd name="connsiteY57" fmla="*/ 1252603 h 2242159"/>
              <a:gd name="connsiteX58" fmla="*/ 2224150 w 4528939"/>
              <a:gd name="connsiteY58" fmla="*/ 1139868 h 2242159"/>
              <a:gd name="connsiteX59" fmla="*/ 1773213 w 4528939"/>
              <a:gd name="connsiteY59" fmla="*/ 538619 h 2242159"/>
              <a:gd name="connsiteX60" fmla="*/ 1873422 w 4528939"/>
              <a:gd name="connsiteY60" fmla="*/ 413359 h 2242159"/>
              <a:gd name="connsiteX61" fmla="*/ 2073838 w 4528939"/>
              <a:gd name="connsiteY61" fmla="*/ 325677 h 2242159"/>
              <a:gd name="connsiteX62" fmla="*/ 2148994 w 4528939"/>
              <a:gd name="connsiteY62" fmla="*/ 288099 h 2242159"/>
              <a:gd name="connsiteX63" fmla="*/ 2236676 w 4528939"/>
              <a:gd name="connsiteY63" fmla="*/ 250520 h 2242159"/>
              <a:gd name="connsiteX64" fmla="*/ 2361937 w 4528939"/>
              <a:gd name="connsiteY64" fmla="*/ 175364 h 2242159"/>
              <a:gd name="connsiteX65" fmla="*/ 2837926 w 4528939"/>
              <a:gd name="connsiteY65" fmla="*/ 50104 h 2242159"/>
              <a:gd name="connsiteX66" fmla="*/ 2975712 w 4528939"/>
              <a:gd name="connsiteY66" fmla="*/ 37578 h 2242159"/>
              <a:gd name="connsiteX67" fmla="*/ 3201181 w 4528939"/>
              <a:gd name="connsiteY67" fmla="*/ 12526 h 2242159"/>
              <a:gd name="connsiteX68" fmla="*/ 3326441 w 4528939"/>
              <a:gd name="connsiteY68" fmla="*/ 0 h 2242159"/>
              <a:gd name="connsiteX69" fmla="*/ 3401597 w 4528939"/>
              <a:gd name="connsiteY69" fmla="*/ 12526 h 2242159"/>
              <a:gd name="connsiteX70" fmla="*/ 3439175 w 4528939"/>
              <a:gd name="connsiteY70" fmla="*/ 50104 h 2242159"/>
              <a:gd name="connsiteX71" fmla="*/ 3476753 w 4528939"/>
              <a:gd name="connsiteY71" fmla="*/ 75156 h 2242159"/>
              <a:gd name="connsiteX72" fmla="*/ 3526857 w 4528939"/>
              <a:gd name="connsiteY72" fmla="*/ 137786 h 2242159"/>
              <a:gd name="connsiteX73" fmla="*/ 3602013 w 4528939"/>
              <a:gd name="connsiteY73" fmla="*/ 200416 h 2242159"/>
              <a:gd name="connsiteX74" fmla="*/ 3652118 w 4528939"/>
              <a:gd name="connsiteY74" fmla="*/ 263047 h 2242159"/>
              <a:gd name="connsiteX75" fmla="*/ 3752326 w 4528939"/>
              <a:gd name="connsiteY75" fmla="*/ 375781 h 2242159"/>
              <a:gd name="connsiteX76" fmla="*/ 3777378 w 4528939"/>
              <a:gd name="connsiteY76" fmla="*/ 413359 h 224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528939" h="2242159">
                <a:moveTo>
                  <a:pt x="44622" y="388307"/>
                </a:moveTo>
                <a:lnTo>
                  <a:pt x="44622" y="388307"/>
                </a:lnTo>
                <a:cubicBezTo>
                  <a:pt x="1856" y="559369"/>
                  <a:pt x="-17328" y="573674"/>
                  <a:pt x="19570" y="776614"/>
                </a:cubicBezTo>
                <a:cubicBezTo>
                  <a:pt x="22739" y="794043"/>
                  <a:pt x="45807" y="800583"/>
                  <a:pt x="57148" y="814192"/>
                </a:cubicBezTo>
                <a:cubicBezTo>
                  <a:pt x="66786" y="825757"/>
                  <a:pt x="69674" y="843419"/>
                  <a:pt x="82200" y="851770"/>
                </a:cubicBezTo>
                <a:cubicBezTo>
                  <a:pt x="121041" y="877664"/>
                  <a:pt x="170115" y="886391"/>
                  <a:pt x="207460" y="914400"/>
                </a:cubicBezTo>
                <a:cubicBezTo>
                  <a:pt x="224161" y="926926"/>
                  <a:pt x="238487" y="943499"/>
                  <a:pt x="257564" y="951978"/>
                </a:cubicBezTo>
                <a:cubicBezTo>
                  <a:pt x="277019" y="960625"/>
                  <a:pt x="299317" y="960329"/>
                  <a:pt x="320194" y="964504"/>
                </a:cubicBezTo>
                <a:cubicBezTo>
                  <a:pt x="435411" y="1033634"/>
                  <a:pt x="326670" y="978796"/>
                  <a:pt x="457981" y="1014608"/>
                </a:cubicBezTo>
                <a:cubicBezTo>
                  <a:pt x="647649" y="1066335"/>
                  <a:pt x="381573" y="1016487"/>
                  <a:pt x="595767" y="1052186"/>
                </a:cubicBezTo>
                <a:lnTo>
                  <a:pt x="1322276" y="1039660"/>
                </a:lnTo>
                <a:cubicBezTo>
                  <a:pt x="1384327" y="1037721"/>
                  <a:pt x="1414049" y="1019644"/>
                  <a:pt x="1472589" y="1002082"/>
                </a:cubicBezTo>
                <a:cubicBezTo>
                  <a:pt x="1530819" y="984613"/>
                  <a:pt x="1590279" y="971203"/>
                  <a:pt x="1647953" y="951978"/>
                </a:cubicBezTo>
                <a:lnTo>
                  <a:pt x="1873422" y="876822"/>
                </a:lnTo>
                <a:cubicBezTo>
                  <a:pt x="1898474" y="868471"/>
                  <a:pt x="1922959" y="858175"/>
                  <a:pt x="1948578" y="851770"/>
                </a:cubicBezTo>
                <a:cubicBezTo>
                  <a:pt x="2037200" y="829615"/>
                  <a:pt x="1961226" y="847193"/>
                  <a:pt x="2073838" y="826718"/>
                </a:cubicBezTo>
                <a:cubicBezTo>
                  <a:pt x="2132146" y="816117"/>
                  <a:pt x="2132958" y="815069"/>
                  <a:pt x="2186572" y="801666"/>
                </a:cubicBezTo>
                <a:cubicBezTo>
                  <a:pt x="2270079" y="805841"/>
                  <a:pt x="2353770" y="807248"/>
                  <a:pt x="2437093" y="814192"/>
                </a:cubicBezTo>
                <a:cubicBezTo>
                  <a:pt x="2483117" y="818027"/>
                  <a:pt x="2495873" y="833358"/>
                  <a:pt x="2537301" y="851770"/>
                </a:cubicBezTo>
                <a:cubicBezTo>
                  <a:pt x="2665638" y="908809"/>
                  <a:pt x="2556136" y="854924"/>
                  <a:pt x="2624983" y="889348"/>
                </a:cubicBezTo>
                <a:lnTo>
                  <a:pt x="2386989" y="776614"/>
                </a:lnTo>
                <a:cubicBezTo>
                  <a:pt x="2416216" y="751562"/>
                  <a:pt x="2442641" y="722810"/>
                  <a:pt x="2474671" y="701457"/>
                </a:cubicBezTo>
                <a:cubicBezTo>
                  <a:pt x="2558064" y="645861"/>
                  <a:pt x="2604248" y="645739"/>
                  <a:pt x="2700139" y="613775"/>
                </a:cubicBezTo>
                <a:cubicBezTo>
                  <a:pt x="2836589" y="568292"/>
                  <a:pt x="2843220" y="551989"/>
                  <a:pt x="2988238" y="526093"/>
                </a:cubicBezTo>
                <a:cubicBezTo>
                  <a:pt x="3054515" y="514258"/>
                  <a:pt x="3121849" y="509392"/>
                  <a:pt x="3188655" y="501041"/>
                </a:cubicBezTo>
                <a:cubicBezTo>
                  <a:pt x="3238759" y="484340"/>
                  <a:pt x="3286799" y="459174"/>
                  <a:pt x="3338967" y="450937"/>
                </a:cubicBezTo>
                <a:cubicBezTo>
                  <a:pt x="3613287" y="407623"/>
                  <a:pt x="3890193" y="431524"/>
                  <a:pt x="4165685" y="438411"/>
                </a:cubicBezTo>
                <a:cubicBezTo>
                  <a:pt x="4323132" y="556496"/>
                  <a:pt x="4147978" y="410277"/>
                  <a:pt x="4228315" y="513567"/>
                </a:cubicBezTo>
                <a:cubicBezTo>
                  <a:pt x="4250066" y="541533"/>
                  <a:pt x="4278419" y="563671"/>
                  <a:pt x="4303471" y="588723"/>
                </a:cubicBezTo>
                <a:cubicBezTo>
                  <a:pt x="4307646" y="601249"/>
                  <a:pt x="4309737" y="614676"/>
                  <a:pt x="4315997" y="626301"/>
                </a:cubicBezTo>
                <a:cubicBezTo>
                  <a:pt x="4345186" y="680510"/>
                  <a:pt x="4404107" y="762696"/>
                  <a:pt x="4428731" y="826718"/>
                </a:cubicBezTo>
                <a:cubicBezTo>
                  <a:pt x="4443689" y="865609"/>
                  <a:pt x="4458988" y="933105"/>
                  <a:pt x="4466309" y="977030"/>
                </a:cubicBezTo>
                <a:cubicBezTo>
                  <a:pt x="4471163" y="1006152"/>
                  <a:pt x="4473394" y="1035694"/>
                  <a:pt x="4478835" y="1064712"/>
                </a:cubicBezTo>
                <a:cubicBezTo>
                  <a:pt x="4485929" y="1102548"/>
                  <a:pt x="4496793" y="1139611"/>
                  <a:pt x="4503887" y="1177447"/>
                </a:cubicBezTo>
                <a:cubicBezTo>
                  <a:pt x="4510370" y="1212021"/>
                  <a:pt x="4525070" y="1334381"/>
                  <a:pt x="4528939" y="1365337"/>
                </a:cubicBezTo>
                <a:cubicBezTo>
                  <a:pt x="4524764" y="1524000"/>
                  <a:pt x="4530783" y="1683260"/>
                  <a:pt x="4516413" y="1841326"/>
                </a:cubicBezTo>
                <a:cubicBezTo>
                  <a:pt x="4513877" y="1869220"/>
                  <a:pt x="4492437" y="1891998"/>
                  <a:pt x="4478835" y="1916482"/>
                </a:cubicBezTo>
                <a:cubicBezTo>
                  <a:pt x="4447735" y="1972461"/>
                  <a:pt x="4459982" y="1939106"/>
                  <a:pt x="4416205" y="1991638"/>
                </a:cubicBezTo>
                <a:cubicBezTo>
                  <a:pt x="4378384" y="2037024"/>
                  <a:pt x="4385599" y="2069572"/>
                  <a:pt x="4315997" y="2104373"/>
                </a:cubicBezTo>
                <a:cubicBezTo>
                  <a:pt x="4299296" y="2112724"/>
                  <a:pt x="4281088" y="2118572"/>
                  <a:pt x="4265893" y="2129425"/>
                </a:cubicBezTo>
                <a:cubicBezTo>
                  <a:pt x="4251478" y="2139721"/>
                  <a:pt x="4243337" y="2157614"/>
                  <a:pt x="4228315" y="2167003"/>
                </a:cubicBezTo>
                <a:cubicBezTo>
                  <a:pt x="4191419" y="2190063"/>
                  <a:pt x="4144649" y="2197018"/>
                  <a:pt x="4103055" y="2204581"/>
                </a:cubicBezTo>
                <a:cubicBezTo>
                  <a:pt x="4078067" y="2209124"/>
                  <a:pt x="4052950" y="2212932"/>
                  <a:pt x="4027898" y="2217107"/>
                </a:cubicBezTo>
                <a:cubicBezTo>
                  <a:pt x="4007021" y="2225458"/>
                  <a:pt x="3987749" y="2241718"/>
                  <a:pt x="3965268" y="2242159"/>
                </a:cubicBezTo>
                <a:lnTo>
                  <a:pt x="3389071" y="2229633"/>
                </a:lnTo>
                <a:cubicBezTo>
                  <a:pt x="3371869" y="2228945"/>
                  <a:pt x="3355948" y="2219937"/>
                  <a:pt x="3338967" y="2217107"/>
                </a:cubicBezTo>
                <a:cubicBezTo>
                  <a:pt x="3305762" y="2211573"/>
                  <a:pt x="3272162" y="2208756"/>
                  <a:pt x="3238759" y="2204581"/>
                </a:cubicBezTo>
                <a:cubicBezTo>
                  <a:pt x="3222058" y="2196230"/>
                  <a:pt x="3204192" y="2189887"/>
                  <a:pt x="3188655" y="2179529"/>
                </a:cubicBezTo>
                <a:cubicBezTo>
                  <a:pt x="3119878" y="2133678"/>
                  <a:pt x="3213251" y="2171027"/>
                  <a:pt x="3126024" y="2141951"/>
                </a:cubicBezTo>
                <a:cubicBezTo>
                  <a:pt x="3109323" y="2125250"/>
                  <a:pt x="3091291" y="2109780"/>
                  <a:pt x="3075920" y="2091847"/>
                </a:cubicBezTo>
                <a:cubicBezTo>
                  <a:pt x="3041122" y="2051249"/>
                  <a:pt x="3021563" y="1994096"/>
                  <a:pt x="2975712" y="1966586"/>
                </a:cubicBezTo>
                <a:cubicBezTo>
                  <a:pt x="2928991" y="1938553"/>
                  <a:pt x="2903567" y="1926220"/>
                  <a:pt x="2862978" y="1891430"/>
                </a:cubicBezTo>
                <a:cubicBezTo>
                  <a:pt x="2812769" y="1848394"/>
                  <a:pt x="2833517" y="1857059"/>
                  <a:pt x="2787822" y="1803748"/>
                </a:cubicBezTo>
                <a:cubicBezTo>
                  <a:pt x="2776294" y="1790298"/>
                  <a:pt x="2761585" y="1779779"/>
                  <a:pt x="2750244" y="1766170"/>
                </a:cubicBezTo>
                <a:cubicBezTo>
                  <a:pt x="2671733" y="1671957"/>
                  <a:pt x="2797552" y="1800332"/>
                  <a:pt x="2687613" y="1665962"/>
                </a:cubicBezTo>
                <a:cubicBezTo>
                  <a:pt x="2623441" y="1587530"/>
                  <a:pt x="2622919" y="1617152"/>
                  <a:pt x="2587405" y="1553227"/>
                </a:cubicBezTo>
                <a:cubicBezTo>
                  <a:pt x="2573803" y="1528743"/>
                  <a:pt x="2567212" y="1500031"/>
                  <a:pt x="2549827" y="1478071"/>
                </a:cubicBezTo>
                <a:cubicBezTo>
                  <a:pt x="2487412" y="1399231"/>
                  <a:pt x="2419160" y="1325035"/>
                  <a:pt x="2349411" y="1252603"/>
                </a:cubicBezTo>
                <a:cubicBezTo>
                  <a:pt x="2310446" y="1212140"/>
                  <a:pt x="2224150" y="1139868"/>
                  <a:pt x="2224150" y="1139868"/>
                </a:cubicBezTo>
                <a:lnTo>
                  <a:pt x="1773213" y="538619"/>
                </a:lnTo>
                <a:cubicBezTo>
                  <a:pt x="1806616" y="496866"/>
                  <a:pt x="1834332" y="449843"/>
                  <a:pt x="1873422" y="413359"/>
                </a:cubicBezTo>
                <a:cubicBezTo>
                  <a:pt x="1940831" y="350444"/>
                  <a:pt x="1993492" y="365850"/>
                  <a:pt x="2073838" y="325677"/>
                </a:cubicBezTo>
                <a:cubicBezTo>
                  <a:pt x="2098890" y="313151"/>
                  <a:pt x="2123563" y="299837"/>
                  <a:pt x="2148994" y="288099"/>
                </a:cubicBezTo>
                <a:cubicBezTo>
                  <a:pt x="2177866" y="274773"/>
                  <a:pt x="2208573" y="265398"/>
                  <a:pt x="2236676" y="250520"/>
                </a:cubicBezTo>
                <a:cubicBezTo>
                  <a:pt x="2279710" y="227737"/>
                  <a:pt x="2316291" y="192318"/>
                  <a:pt x="2361937" y="175364"/>
                </a:cubicBezTo>
                <a:cubicBezTo>
                  <a:pt x="2401416" y="160701"/>
                  <a:pt x="2737673" y="66813"/>
                  <a:pt x="2837926" y="50104"/>
                </a:cubicBezTo>
                <a:cubicBezTo>
                  <a:pt x="2883417" y="42522"/>
                  <a:pt x="2929839" y="42323"/>
                  <a:pt x="2975712" y="37578"/>
                </a:cubicBezTo>
                <a:lnTo>
                  <a:pt x="3201181" y="12526"/>
                </a:lnTo>
                <a:lnTo>
                  <a:pt x="3326441" y="0"/>
                </a:lnTo>
                <a:cubicBezTo>
                  <a:pt x="3351493" y="4175"/>
                  <a:pt x="3378388" y="2211"/>
                  <a:pt x="3401597" y="12526"/>
                </a:cubicBezTo>
                <a:cubicBezTo>
                  <a:pt x="3417785" y="19721"/>
                  <a:pt x="3425566" y="38763"/>
                  <a:pt x="3439175" y="50104"/>
                </a:cubicBezTo>
                <a:cubicBezTo>
                  <a:pt x="3450740" y="59742"/>
                  <a:pt x="3466108" y="64511"/>
                  <a:pt x="3476753" y="75156"/>
                </a:cubicBezTo>
                <a:cubicBezTo>
                  <a:pt x="3495658" y="94061"/>
                  <a:pt x="3507952" y="118881"/>
                  <a:pt x="3526857" y="137786"/>
                </a:cubicBezTo>
                <a:cubicBezTo>
                  <a:pt x="3549916" y="160845"/>
                  <a:pt x="3578954" y="177357"/>
                  <a:pt x="3602013" y="200416"/>
                </a:cubicBezTo>
                <a:cubicBezTo>
                  <a:pt x="3620918" y="219321"/>
                  <a:pt x="3634356" y="243065"/>
                  <a:pt x="3652118" y="263047"/>
                </a:cubicBezTo>
                <a:cubicBezTo>
                  <a:pt x="3739611" y="361477"/>
                  <a:pt x="3666544" y="261405"/>
                  <a:pt x="3752326" y="375781"/>
                </a:cubicBezTo>
                <a:cubicBezTo>
                  <a:pt x="3761359" y="387825"/>
                  <a:pt x="3777378" y="413359"/>
                  <a:pt x="3777378" y="413359"/>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848" y="205434"/>
            <a:ext cx="3777041" cy="21127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6" name="Oval 25"/>
          <p:cNvSpPr/>
          <p:nvPr/>
        </p:nvSpPr>
        <p:spPr>
          <a:xfrm>
            <a:off x="1946974" y="242842"/>
            <a:ext cx="442383" cy="3889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1</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4444" y="4507290"/>
            <a:ext cx="3951743" cy="23507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3" name="Oval 32"/>
          <p:cNvSpPr/>
          <p:nvPr/>
        </p:nvSpPr>
        <p:spPr>
          <a:xfrm>
            <a:off x="6171344" y="4520855"/>
            <a:ext cx="545495"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8</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6856" y="2469432"/>
            <a:ext cx="3689914" cy="19699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6" name="Oval 35"/>
          <p:cNvSpPr/>
          <p:nvPr/>
        </p:nvSpPr>
        <p:spPr>
          <a:xfrm>
            <a:off x="9916026" y="2646635"/>
            <a:ext cx="510117" cy="31000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6</a:t>
            </a:r>
          </a:p>
        </p:txBody>
      </p:sp>
      <p:pic>
        <p:nvPicPr>
          <p:cNvPr id="6" name="Giann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73164" y="2840"/>
            <a:ext cx="576805" cy="57680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202" y="4507291"/>
            <a:ext cx="3880573" cy="2172751"/>
          </a:xfrm>
          <a:prstGeom prst="rect">
            <a:avLst/>
          </a:prstGeom>
        </p:spPr>
      </p:pic>
      <p:sp>
        <p:nvSpPr>
          <p:cNvPr id="23" name="Oval 22"/>
          <p:cNvSpPr/>
          <p:nvPr/>
        </p:nvSpPr>
        <p:spPr>
          <a:xfrm>
            <a:off x="1516131" y="4450157"/>
            <a:ext cx="438992"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7</a:t>
            </a: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6856" y="205433"/>
            <a:ext cx="3750417" cy="2194599"/>
          </a:xfrm>
          <a:prstGeom prst="rect">
            <a:avLst/>
          </a:prstGeom>
        </p:spPr>
      </p:pic>
      <p:sp>
        <p:nvSpPr>
          <p:cNvPr id="25" name="Oval 24"/>
          <p:cNvSpPr/>
          <p:nvPr/>
        </p:nvSpPr>
        <p:spPr>
          <a:xfrm>
            <a:off x="10016530" y="155299"/>
            <a:ext cx="478367" cy="3435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3</a:t>
            </a:r>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8020" y="98323"/>
            <a:ext cx="4146140" cy="21985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 name="Oval 23"/>
          <p:cNvSpPr/>
          <p:nvPr/>
        </p:nvSpPr>
        <p:spPr>
          <a:xfrm>
            <a:off x="5774214" y="225290"/>
            <a:ext cx="549659" cy="4093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2</a:t>
            </a: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905" y="2286196"/>
            <a:ext cx="3763172" cy="20970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0" name="Oval 29"/>
          <p:cNvSpPr/>
          <p:nvPr/>
        </p:nvSpPr>
        <p:spPr>
          <a:xfrm>
            <a:off x="1733931" y="2347360"/>
            <a:ext cx="442383" cy="2992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4</a:t>
            </a: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5832" y="2270018"/>
            <a:ext cx="4171024" cy="21132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2" name="Oval 31"/>
          <p:cNvSpPr/>
          <p:nvPr/>
        </p:nvSpPr>
        <p:spPr>
          <a:xfrm>
            <a:off x="5969348" y="2434510"/>
            <a:ext cx="403993" cy="3411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5</a:t>
            </a:r>
          </a:p>
        </p:txBody>
      </p:sp>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4702" y="4520855"/>
            <a:ext cx="3892565" cy="23371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8" name="Oval 37"/>
          <p:cNvSpPr/>
          <p:nvPr/>
        </p:nvSpPr>
        <p:spPr>
          <a:xfrm>
            <a:off x="9950568" y="4673330"/>
            <a:ext cx="500831" cy="3465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9</a:t>
            </a:r>
          </a:p>
        </p:txBody>
      </p:sp>
    </p:spTree>
    <p:extLst>
      <p:ext uri="{BB962C8B-B14F-4D97-AF65-F5344CB8AC3E}">
        <p14:creationId xmlns:p14="http://schemas.microsoft.com/office/powerpoint/2010/main" val="3841447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5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3147" y="1"/>
            <a:ext cx="4029989" cy="6385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0000FF"/>
                </a:solidFill>
                <a:latin typeface="Times New Roman" pitchFamily="18" charset="0"/>
                <a:cs typeface="Times New Roman" pitchFamily="18" charset="0"/>
              </a:rPr>
              <a:t>Truyền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thuật</a:t>
            </a:r>
            <a:endParaRPr lang="en-US" sz="2800" b="1" dirty="0">
              <a:solidFill>
                <a:srgbClr val="0000FF"/>
              </a:solidFill>
              <a:latin typeface="Times New Roman" pitchFamily="18" charset="0"/>
              <a:cs typeface="Times New Roman" pitchFamily="18" charset="0"/>
            </a:endParaRPr>
          </a:p>
        </p:txBody>
      </p:sp>
      <p:sp>
        <p:nvSpPr>
          <p:cNvPr id="22" name="Rectangle 21"/>
          <p:cNvSpPr/>
          <p:nvPr/>
        </p:nvSpPr>
        <p:spPr>
          <a:xfrm>
            <a:off x="0" y="0"/>
            <a:ext cx="3849207" cy="8455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0000FF"/>
                </a:solidFill>
                <a:latin typeface="Times New Roman" pitchFamily="18" charset="0"/>
                <a:cs typeface="Times New Roman" pitchFamily="18" charset="0"/>
              </a:rPr>
              <a:t>Truyền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đoàn</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kết</a:t>
            </a:r>
            <a:r>
              <a:rPr lang="en-US" sz="2800" b="1" dirty="0" smtClean="0">
                <a:solidFill>
                  <a:srgbClr val="0000FF"/>
                </a:solidFill>
                <a:latin typeface="Times New Roman" pitchFamily="18" charset="0"/>
                <a:cs typeface="Times New Roman" pitchFamily="18" charset="0"/>
              </a:rPr>
              <a:t>,</a:t>
            </a:r>
          </a:p>
          <a:p>
            <a:pPr algn="ctr">
              <a:defRPr/>
            </a:pPr>
            <a:r>
              <a:rPr lang="en-US" sz="2800" b="1" dirty="0" err="1" smtClean="0">
                <a:solidFill>
                  <a:srgbClr val="0000FF"/>
                </a:solidFill>
                <a:latin typeface="Times New Roman" pitchFamily="18" charset="0"/>
                <a:cs typeface="Times New Roman" pitchFamily="18" charset="0"/>
              </a:rPr>
              <a:t>nhân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nghĩa</a:t>
            </a:r>
            <a:endParaRPr lang="en-US" sz="2800" b="1" dirty="0">
              <a:solidFill>
                <a:srgbClr val="0000FF"/>
              </a:solidFill>
              <a:latin typeface="Times New Roman" pitchFamily="18" charset="0"/>
              <a:cs typeface="Times New Roman" pitchFamily="18" charset="0"/>
            </a:endParaRPr>
          </a:p>
        </p:txBody>
      </p:sp>
      <p:sp>
        <p:nvSpPr>
          <p:cNvPr id="23" name="Rectangle 22"/>
          <p:cNvSpPr/>
          <p:nvPr/>
        </p:nvSpPr>
        <p:spPr>
          <a:xfrm>
            <a:off x="4054764" y="1"/>
            <a:ext cx="3712826" cy="5838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0000FF"/>
                </a:solidFill>
                <a:latin typeface="Times New Roman" pitchFamily="18" charset="0"/>
                <a:cs typeface="Times New Roman" pitchFamily="18" charset="0"/>
              </a:rPr>
              <a:t>Truyền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hóa</a:t>
            </a:r>
            <a:endParaRPr lang="en-US" sz="2800" b="1" dirty="0">
              <a:solidFill>
                <a:srgbClr val="0000FF"/>
              </a:solidFill>
              <a:latin typeface="Times New Roman" pitchFamily="18" charset="0"/>
              <a:cs typeface="Times New Roman" pitchFamily="18" charset="0"/>
            </a:endParaRPr>
          </a:p>
        </p:txBody>
      </p: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432" y="713727"/>
            <a:ext cx="3777041" cy="18827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5" name="Oval 34"/>
          <p:cNvSpPr/>
          <p:nvPr/>
        </p:nvSpPr>
        <p:spPr>
          <a:xfrm>
            <a:off x="5639903" y="608966"/>
            <a:ext cx="442383" cy="3889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1</a:t>
            </a: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3148" y="4782477"/>
            <a:ext cx="3988860" cy="18747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6322" y="2647957"/>
            <a:ext cx="3815258" cy="20674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3" name="Oval 42"/>
          <p:cNvSpPr/>
          <p:nvPr/>
        </p:nvSpPr>
        <p:spPr>
          <a:xfrm>
            <a:off x="5644405" y="2788640"/>
            <a:ext cx="579091" cy="3562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8</a:t>
            </a:r>
          </a:p>
        </p:txBody>
      </p:sp>
      <p:sp>
        <p:nvSpPr>
          <p:cNvPr id="44" name="Oval 43"/>
          <p:cNvSpPr/>
          <p:nvPr/>
        </p:nvSpPr>
        <p:spPr>
          <a:xfrm>
            <a:off x="9806413" y="4892144"/>
            <a:ext cx="510117" cy="4058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6</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337" y="845574"/>
            <a:ext cx="3485015" cy="1743001"/>
          </a:xfrm>
          <a:prstGeom prst="rect">
            <a:avLst/>
          </a:prstGeom>
        </p:spPr>
      </p:pic>
      <p:sp>
        <p:nvSpPr>
          <p:cNvPr id="27" name="Oval 26"/>
          <p:cNvSpPr/>
          <p:nvPr/>
        </p:nvSpPr>
        <p:spPr>
          <a:xfrm>
            <a:off x="1849314" y="898485"/>
            <a:ext cx="610513" cy="3889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3</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139" y="4715436"/>
            <a:ext cx="3807403" cy="2074097"/>
          </a:xfrm>
          <a:prstGeom prst="rect">
            <a:avLst/>
          </a:prstGeom>
        </p:spPr>
      </p:pic>
      <p:sp>
        <p:nvSpPr>
          <p:cNvPr id="29" name="Oval 28"/>
          <p:cNvSpPr/>
          <p:nvPr/>
        </p:nvSpPr>
        <p:spPr>
          <a:xfrm>
            <a:off x="1748426" y="4750844"/>
            <a:ext cx="542827"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7</a:t>
            </a:r>
          </a:p>
        </p:txBody>
      </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877" y="2871018"/>
            <a:ext cx="3677345" cy="18444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0" name="Oval 29"/>
          <p:cNvSpPr/>
          <p:nvPr/>
        </p:nvSpPr>
        <p:spPr>
          <a:xfrm>
            <a:off x="1629170" y="2871017"/>
            <a:ext cx="482600" cy="40513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5</a:t>
            </a:r>
          </a:p>
        </p:txBody>
      </p:sp>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9716" y="4696671"/>
            <a:ext cx="3617873" cy="19833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2" name="Oval 41"/>
          <p:cNvSpPr/>
          <p:nvPr/>
        </p:nvSpPr>
        <p:spPr>
          <a:xfrm>
            <a:off x="5608517" y="4820197"/>
            <a:ext cx="545594" cy="3907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9</a:t>
            </a:r>
          </a:p>
        </p:txBody>
      </p:sp>
      <p:pic>
        <p:nvPicPr>
          <p:cNvPr id="47" name="Picture 4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045860" y="713727"/>
            <a:ext cx="3782346" cy="19065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8" name="Oval 47"/>
          <p:cNvSpPr/>
          <p:nvPr/>
        </p:nvSpPr>
        <p:spPr>
          <a:xfrm>
            <a:off x="9720015" y="674442"/>
            <a:ext cx="536251" cy="3889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2</a:t>
            </a:r>
          </a:p>
        </p:txBody>
      </p:sp>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45860" y="2723173"/>
            <a:ext cx="3782346" cy="18476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0" name="Oval 49"/>
          <p:cNvSpPr/>
          <p:nvPr/>
        </p:nvSpPr>
        <p:spPr>
          <a:xfrm>
            <a:off x="9988140" y="2800723"/>
            <a:ext cx="630118" cy="3863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4</a:t>
            </a:r>
          </a:p>
        </p:txBody>
      </p:sp>
    </p:spTree>
    <p:extLst>
      <p:ext uri="{BB962C8B-B14F-4D97-AF65-F5344CB8AC3E}">
        <p14:creationId xmlns:p14="http://schemas.microsoft.com/office/powerpoint/2010/main" val="27967441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3147" y="151855"/>
            <a:ext cx="4029989" cy="4867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0000FF"/>
                </a:solidFill>
                <a:latin typeface="Times New Roman" pitchFamily="18" charset="0"/>
                <a:cs typeface="Times New Roman" pitchFamily="18" charset="0"/>
              </a:rPr>
              <a:t>Truyền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thuật</a:t>
            </a:r>
            <a:endParaRPr lang="en-US" sz="2800" b="1" dirty="0">
              <a:solidFill>
                <a:srgbClr val="0000FF"/>
              </a:solidFill>
              <a:latin typeface="Times New Roman" pitchFamily="18" charset="0"/>
              <a:cs typeface="Times New Roman" pitchFamily="18" charset="0"/>
            </a:endParaRPr>
          </a:p>
        </p:txBody>
      </p:sp>
      <p:sp>
        <p:nvSpPr>
          <p:cNvPr id="22" name="Rectangle 21"/>
          <p:cNvSpPr/>
          <p:nvPr/>
        </p:nvSpPr>
        <p:spPr>
          <a:xfrm>
            <a:off x="0" y="151855"/>
            <a:ext cx="3849207" cy="704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0000FF"/>
                </a:solidFill>
                <a:latin typeface="Times New Roman" pitchFamily="18" charset="0"/>
                <a:cs typeface="Times New Roman" pitchFamily="18" charset="0"/>
              </a:rPr>
              <a:t>Truyền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đoàn</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kết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nhân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nghĩa</a:t>
            </a:r>
            <a:endParaRPr lang="en-US" sz="2800" b="1" dirty="0">
              <a:solidFill>
                <a:srgbClr val="0000FF"/>
              </a:solidFill>
              <a:latin typeface="Times New Roman" pitchFamily="18" charset="0"/>
              <a:cs typeface="Times New Roman" pitchFamily="18" charset="0"/>
            </a:endParaRPr>
          </a:p>
        </p:txBody>
      </p:sp>
      <p:sp>
        <p:nvSpPr>
          <p:cNvPr id="23" name="Rectangle 22"/>
          <p:cNvSpPr/>
          <p:nvPr/>
        </p:nvSpPr>
        <p:spPr>
          <a:xfrm>
            <a:off x="4054764" y="167951"/>
            <a:ext cx="3712826" cy="5697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0000FF"/>
                </a:solidFill>
                <a:latin typeface="Times New Roman" pitchFamily="18" charset="0"/>
                <a:cs typeface="Times New Roman" pitchFamily="18" charset="0"/>
              </a:rPr>
              <a:t>Truyền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hóa</a:t>
            </a:r>
            <a:endParaRPr lang="en-US" sz="2800" b="1" dirty="0">
              <a:solidFill>
                <a:srgbClr val="0000FF"/>
              </a:solidFill>
              <a:latin typeface="Times New Roman" pitchFamily="18" charset="0"/>
              <a:cs typeface="Times New Roman" pitchFamily="18" charset="0"/>
            </a:endParaRPr>
          </a:p>
        </p:txBody>
      </p: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432" y="713727"/>
            <a:ext cx="3777041" cy="18827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5" name="Oval 34"/>
          <p:cNvSpPr/>
          <p:nvPr/>
        </p:nvSpPr>
        <p:spPr>
          <a:xfrm>
            <a:off x="5639903" y="756446"/>
            <a:ext cx="442383" cy="3889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1</a:t>
            </a: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3148" y="4782477"/>
            <a:ext cx="3988860" cy="18747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6322" y="2647957"/>
            <a:ext cx="3815258" cy="20674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3" name="Oval 42"/>
          <p:cNvSpPr/>
          <p:nvPr/>
        </p:nvSpPr>
        <p:spPr>
          <a:xfrm>
            <a:off x="5644405" y="2788640"/>
            <a:ext cx="579091" cy="3562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8</a:t>
            </a:r>
          </a:p>
        </p:txBody>
      </p:sp>
      <p:sp>
        <p:nvSpPr>
          <p:cNvPr id="44" name="Oval 43"/>
          <p:cNvSpPr/>
          <p:nvPr/>
        </p:nvSpPr>
        <p:spPr>
          <a:xfrm>
            <a:off x="9806413" y="4892144"/>
            <a:ext cx="510117" cy="4058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6</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919791"/>
            <a:ext cx="3782352" cy="1668784"/>
          </a:xfrm>
          <a:prstGeom prst="rect">
            <a:avLst/>
          </a:prstGeom>
        </p:spPr>
      </p:pic>
      <p:sp>
        <p:nvSpPr>
          <p:cNvPr id="27" name="Oval 26"/>
          <p:cNvSpPr/>
          <p:nvPr/>
        </p:nvSpPr>
        <p:spPr>
          <a:xfrm>
            <a:off x="1565214" y="949740"/>
            <a:ext cx="610513" cy="3379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3</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13" y="4676996"/>
            <a:ext cx="3807403" cy="2172751"/>
          </a:xfrm>
          <a:prstGeom prst="rect">
            <a:avLst/>
          </a:prstGeom>
        </p:spPr>
      </p:pic>
      <p:sp>
        <p:nvSpPr>
          <p:cNvPr id="29" name="Oval 28"/>
          <p:cNvSpPr/>
          <p:nvPr/>
        </p:nvSpPr>
        <p:spPr>
          <a:xfrm>
            <a:off x="1870470" y="4669183"/>
            <a:ext cx="542827"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7</a:t>
            </a:r>
          </a:p>
        </p:txBody>
      </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877" y="2644206"/>
            <a:ext cx="3677345" cy="18630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0" name="Oval 29"/>
          <p:cNvSpPr/>
          <p:nvPr/>
        </p:nvSpPr>
        <p:spPr>
          <a:xfrm>
            <a:off x="1629171" y="2739748"/>
            <a:ext cx="482600" cy="40513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5</a:t>
            </a:r>
          </a:p>
        </p:txBody>
      </p:sp>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9716" y="4696671"/>
            <a:ext cx="3617873" cy="19833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2" name="Oval 41"/>
          <p:cNvSpPr/>
          <p:nvPr/>
        </p:nvSpPr>
        <p:spPr>
          <a:xfrm>
            <a:off x="5608517" y="4820197"/>
            <a:ext cx="545594" cy="3907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9</a:t>
            </a:r>
          </a:p>
        </p:txBody>
      </p:sp>
      <p:pic>
        <p:nvPicPr>
          <p:cNvPr id="47" name="Picture 4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045860" y="713727"/>
            <a:ext cx="3782346" cy="19065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8" name="Oval 47"/>
          <p:cNvSpPr/>
          <p:nvPr/>
        </p:nvSpPr>
        <p:spPr>
          <a:xfrm>
            <a:off x="9720015" y="674442"/>
            <a:ext cx="536251" cy="3889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2</a:t>
            </a:r>
          </a:p>
        </p:txBody>
      </p:sp>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45860" y="2723173"/>
            <a:ext cx="3782346" cy="18476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0" name="Oval 49"/>
          <p:cNvSpPr/>
          <p:nvPr/>
        </p:nvSpPr>
        <p:spPr>
          <a:xfrm>
            <a:off x="9988140" y="2800723"/>
            <a:ext cx="630118" cy="3863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itchFamily="18" charset="0"/>
                <a:cs typeface="Times New Roman" pitchFamily="18" charset="0"/>
              </a:rPr>
              <a:t>4</a:t>
            </a:r>
          </a:p>
        </p:txBody>
      </p:sp>
      <p:sp>
        <p:nvSpPr>
          <p:cNvPr id="25" name="Rectangle 24"/>
          <p:cNvSpPr/>
          <p:nvPr/>
        </p:nvSpPr>
        <p:spPr>
          <a:xfrm>
            <a:off x="1" y="2224091"/>
            <a:ext cx="3845385" cy="415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smtClean="0">
                <a:solidFill>
                  <a:srgbClr val="FF0000"/>
                </a:solidFill>
                <a:latin typeface="Times New Roman" pitchFamily="18" charset="0"/>
                <a:cs typeface="Times New Roman" pitchFamily="18" charset="0"/>
              </a:rPr>
              <a:t>Đoàn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kết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chiến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tranh</a:t>
            </a:r>
            <a:endParaRPr lang="en-US" sz="2400" b="1" dirty="0">
              <a:solidFill>
                <a:srgbClr val="FF0000"/>
              </a:solidFill>
              <a:latin typeface="Times New Roman" pitchFamily="18" charset="0"/>
              <a:cs typeface="Times New Roman" pitchFamily="18" charset="0"/>
            </a:endParaRPr>
          </a:p>
        </p:txBody>
      </p:sp>
      <p:sp>
        <p:nvSpPr>
          <p:cNvPr id="31" name="Rectangle 30"/>
          <p:cNvSpPr/>
          <p:nvPr/>
        </p:nvSpPr>
        <p:spPr>
          <a:xfrm>
            <a:off x="123202" y="4007885"/>
            <a:ext cx="3849207" cy="7316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smtClean="0">
                <a:solidFill>
                  <a:srgbClr val="FF0000"/>
                </a:solidFill>
                <a:latin typeface="Times New Roman" pitchFamily="18" charset="0"/>
                <a:cs typeface="Times New Roman" pitchFamily="18" charset="0"/>
              </a:rPr>
              <a:t>Đoàn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kết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sẻ</a:t>
            </a:r>
            <a:r>
              <a:rPr lang="en-US" sz="2400" b="1" dirty="0" smtClean="0">
                <a:solidFill>
                  <a:srgbClr val="FF0000"/>
                </a:solidFill>
                <a:latin typeface="Times New Roman" pitchFamily="18" charset="0"/>
                <a:cs typeface="Times New Roman" pitchFamily="18" charset="0"/>
              </a:rPr>
              <a:t> chia </a:t>
            </a:r>
            <a:r>
              <a:rPr lang="en-US" sz="2400" b="1" dirty="0" err="1" smtClean="0">
                <a:solidFill>
                  <a:srgbClr val="FF0000"/>
                </a:solidFill>
                <a:latin typeface="Times New Roman" pitchFamily="18" charset="0"/>
                <a:cs typeface="Times New Roman" pitchFamily="18" charset="0"/>
              </a:rPr>
              <a:t>cứu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trợ</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đồng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vùng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lũ</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lụt</a:t>
            </a:r>
            <a:endParaRPr lang="en-US" sz="2400" b="1" dirty="0">
              <a:solidFill>
                <a:srgbClr val="FF0000"/>
              </a:solidFill>
              <a:latin typeface="Times New Roman" pitchFamily="18" charset="0"/>
              <a:cs typeface="Times New Roman" pitchFamily="18" charset="0"/>
            </a:endParaRPr>
          </a:p>
        </p:txBody>
      </p:sp>
      <p:sp>
        <p:nvSpPr>
          <p:cNvPr id="33" name="Rectangle 32"/>
          <p:cNvSpPr/>
          <p:nvPr/>
        </p:nvSpPr>
        <p:spPr>
          <a:xfrm>
            <a:off x="102390" y="6433822"/>
            <a:ext cx="3849207" cy="415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smtClean="0">
                <a:solidFill>
                  <a:srgbClr val="FF0000"/>
                </a:solidFill>
                <a:latin typeface="Times New Roman" pitchFamily="18" charset="0"/>
                <a:cs typeface="Times New Roman" pitchFamily="18" charset="0"/>
              </a:rPr>
              <a:t>Đoàn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kết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đại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dịch</a:t>
            </a:r>
            <a:endParaRPr lang="en-US" sz="2400" b="1" dirty="0">
              <a:solidFill>
                <a:srgbClr val="FF0000"/>
              </a:solidFill>
              <a:latin typeface="Times New Roman" pitchFamily="18" charset="0"/>
              <a:cs typeface="Times New Roman" pitchFamily="18" charset="0"/>
            </a:endParaRPr>
          </a:p>
        </p:txBody>
      </p:sp>
      <p:sp>
        <p:nvSpPr>
          <p:cNvPr id="36" name="Rectangle 35"/>
          <p:cNvSpPr/>
          <p:nvPr/>
        </p:nvSpPr>
        <p:spPr>
          <a:xfrm>
            <a:off x="4073289" y="2169651"/>
            <a:ext cx="3849207" cy="415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smtClean="0">
                <a:solidFill>
                  <a:srgbClr val="FF0000"/>
                </a:solidFill>
                <a:latin typeface="Times New Roman" pitchFamily="18" charset="0"/>
                <a:cs typeface="Times New Roman" pitchFamily="18" charset="0"/>
              </a:rPr>
              <a:t>Tranh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đông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hồ</a:t>
            </a:r>
            <a:endParaRPr lang="en-US" sz="2400" b="1" dirty="0">
              <a:solidFill>
                <a:srgbClr val="FF0000"/>
              </a:solidFill>
              <a:latin typeface="Times New Roman" pitchFamily="18" charset="0"/>
              <a:cs typeface="Times New Roman" pitchFamily="18" charset="0"/>
            </a:endParaRPr>
          </a:p>
        </p:txBody>
      </p:sp>
      <p:sp>
        <p:nvSpPr>
          <p:cNvPr id="39" name="Rectangle 38"/>
          <p:cNvSpPr/>
          <p:nvPr/>
        </p:nvSpPr>
        <p:spPr>
          <a:xfrm>
            <a:off x="4095986" y="4280746"/>
            <a:ext cx="3849207" cy="415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smtClean="0">
                <a:solidFill>
                  <a:srgbClr val="FF0000"/>
                </a:solidFill>
                <a:latin typeface="Times New Roman" pitchFamily="18" charset="0"/>
                <a:cs typeface="Times New Roman" pitchFamily="18" charset="0"/>
              </a:rPr>
              <a:t>Gói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bánh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chưng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ngày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Tết</a:t>
            </a:r>
            <a:endParaRPr lang="en-US" sz="2400" b="1" dirty="0">
              <a:solidFill>
                <a:srgbClr val="FF0000"/>
              </a:solidFill>
              <a:latin typeface="Times New Roman" pitchFamily="18" charset="0"/>
              <a:cs typeface="Times New Roman" pitchFamily="18" charset="0"/>
            </a:endParaRPr>
          </a:p>
        </p:txBody>
      </p:sp>
      <p:sp>
        <p:nvSpPr>
          <p:cNvPr id="46" name="Rectangle 45"/>
          <p:cNvSpPr/>
          <p:nvPr/>
        </p:nvSpPr>
        <p:spPr>
          <a:xfrm>
            <a:off x="4073288" y="6368878"/>
            <a:ext cx="3849207" cy="415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smtClean="0">
                <a:solidFill>
                  <a:srgbClr val="FF0000"/>
                </a:solidFill>
                <a:latin typeface="Times New Roman" pitchFamily="18" charset="0"/>
                <a:cs typeface="Times New Roman" pitchFamily="18" charset="0"/>
              </a:rPr>
              <a:t>Lễ</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hội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đền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Hùng</a:t>
            </a:r>
            <a:endParaRPr lang="en-US" sz="2400" b="1" dirty="0">
              <a:solidFill>
                <a:srgbClr val="FF0000"/>
              </a:solidFill>
              <a:latin typeface="Times New Roman" pitchFamily="18" charset="0"/>
              <a:cs typeface="Times New Roman" pitchFamily="18" charset="0"/>
            </a:endParaRPr>
          </a:p>
        </p:txBody>
      </p:sp>
      <p:sp>
        <p:nvSpPr>
          <p:cNvPr id="51" name="Rectangle 50"/>
          <p:cNvSpPr/>
          <p:nvPr/>
        </p:nvSpPr>
        <p:spPr>
          <a:xfrm>
            <a:off x="8103435" y="2169650"/>
            <a:ext cx="3849207" cy="415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smtClean="0">
                <a:solidFill>
                  <a:srgbClr val="FF0000"/>
                </a:solidFill>
                <a:latin typeface="Times New Roman" pitchFamily="18" charset="0"/>
                <a:cs typeface="Times New Roman" pitchFamily="18" charset="0"/>
              </a:rPr>
              <a:t>Múa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rối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nước</a:t>
            </a:r>
            <a:endParaRPr lang="en-US" sz="2400" b="1" dirty="0">
              <a:solidFill>
                <a:srgbClr val="FF0000"/>
              </a:solidFill>
              <a:latin typeface="Times New Roman" pitchFamily="18" charset="0"/>
              <a:cs typeface="Times New Roman" pitchFamily="18" charset="0"/>
            </a:endParaRPr>
          </a:p>
        </p:txBody>
      </p:sp>
      <p:sp>
        <p:nvSpPr>
          <p:cNvPr id="52" name="Rectangle 51"/>
          <p:cNvSpPr/>
          <p:nvPr/>
        </p:nvSpPr>
        <p:spPr>
          <a:xfrm>
            <a:off x="8060499" y="4275641"/>
            <a:ext cx="3849207" cy="415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smtClean="0">
                <a:solidFill>
                  <a:srgbClr val="FF0000"/>
                </a:solidFill>
                <a:latin typeface="Times New Roman" pitchFamily="18" charset="0"/>
                <a:cs typeface="Times New Roman" pitchFamily="18" charset="0"/>
              </a:rPr>
              <a:t>Hát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quan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họ</a:t>
            </a:r>
            <a:endParaRPr lang="en-US" sz="2400" b="1" dirty="0">
              <a:solidFill>
                <a:srgbClr val="FF0000"/>
              </a:solidFill>
              <a:latin typeface="Times New Roman" pitchFamily="18" charset="0"/>
              <a:cs typeface="Times New Roman" pitchFamily="18" charset="0"/>
            </a:endParaRPr>
          </a:p>
        </p:txBody>
      </p:sp>
      <p:sp>
        <p:nvSpPr>
          <p:cNvPr id="53" name="Rectangle 52"/>
          <p:cNvSpPr/>
          <p:nvPr/>
        </p:nvSpPr>
        <p:spPr>
          <a:xfrm>
            <a:off x="8153929" y="6332252"/>
            <a:ext cx="3849207" cy="415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smtClean="0">
                <a:solidFill>
                  <a:srgbClr val="FF0000"/>
                </a:solidFill>
                <a:latin typeface="Times New Roman" pitchFamily="18" charset="0"/>
                <a:cs typeface="Times New Roman" pitchFamily="18" charset="0"/>
              </a:rPr>
              <a:t>Nghệ</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thuật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tuồng</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871994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268140" y="-760533"/>
            <a:ext cx="13804270" cy="7501342"/>
          </a:xfrm>
          <a:prstGeom prst="rect">
            <a:avLst/>
          </a:prstGeom>
        </p:spPr>
      </p:pic>
      <p:sp>
        <p:nvSpPr>
          <p:cNvPr id="10" name="TextBox 9"/>
          <p:cNvSpPr txBox="1"/>
          <p:nvPr/>
        </p:nvSpPr>
        <p:spPr>
          <a:xfrm>
            <a:off x="1149788" y="1066948"/>
            <a:ext cx="9965251" cy="4062647"/>
          </a:xfrm>
          <a:prstGeom prst="rect">
            <a:avLst/>
          </a:prstGeom>
          <a:noFill/>
          <a:ln>
            <a:noFill/>
          </a:ln>
        </p:spPr>
        <p:txBody>
          <a:bodyPr wrap="square" lIns="121917" tIns="60958" rIns="121917" bIns="60958" rtlCol="0">
            <a:spAutoFit/>
          </a:bodyPr>
          <a:lstStyle/>
          <a:p>
            <a:pPr algn="just"/>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cs typeface="Times New Roman" panose="02020603050405020304" pitchFamily="18" charset="0"/>
              </a:rPr>
              <a:t>truyền thống tốt đẹp đáng tự hào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tộc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Việt</a:t>
            </a:r>
            <a:r>
              <a:rPr lang="en-US" sz="3200" b="1" dirty="0">
                <a:solidFill>
                  <a:srgbClr val="0000FF"/>
                </a:solidFill>
                <a:latin typeface="Times New Roman" panose="02020603050405020304" pitchFamily="18" charset="0"/>
                <a:cs typeface="Times New Roman" panose="02020603050405020304" pitchFamily="18" charset="0"/>
              </a:rPr>
              <a:t> Nam: </a:t>
            </a:r>
          </a:p>
          <a:p>
            <a:pPr algn="just"/>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Yêu nước, bất khuất chống giặc ngoại xâm, đoàn kết, nhân nghĩa</a:t>
            </a: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 C</a:t>
            </a:r>
            <a:r>
              <a:rPr lang="vi-VN" sz="3200" b="1" dirty="0">
                <a:latin typeface="Times New Roman" panose="02020603050405020304" pitchFamily="18" charset="0"/>
                <a:cs typeface="Times New Roman" panose="02020603050405020304" pitchFamily="18" charset="0"/>
              </a:rPr>
              <a:t>ần cù lao động, tôn sư trọng đạo,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p>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t</a:t>
            </a:r>
            <a:r>
              <a:rPr lang="vi-VN" sz="3200" b="1" dirty="0">
                <a:latin typeface="Times New Roman" panose="02020603050405020304" pitchFamily="18" charset="0"/>
                <a:cs typeface="Times New Roman" panose="02020603050405020304" pitchFamily="18" charset="0"/>
              </a:rPr>
              <a:t>ruyền thống về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đẹp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Việt</a:t>
            </a:r>
            <a:r>
              <a:rPr lang="en-US" sz="3200" b="1" dirty="0">
                <a:latin typeface="Times New Roman" panose="02020603050405020304" pitchFamily="18" charset="0"/>
                <a:cs typeface="Times New Roman" panose="02020603050405020304" pitchFamily="18" charset="0"/>
              </a:rPr>
              <a:t> Nam); v</a:t>
            </a:r>
            <a:r>
              <a:rPr lang="vi-VN" sz="3200" b="1" dirty="0">
                <a:latin typeface="Times New Roman" panose="02020603050405020304" pitchFamily="18" charset="0"/>
                <a:cs typeface="Times New Roman" panose="02020603050405020304" pitchFamily="18" charset="0"/>
              </a:rPr>
              <a:t>ề nghệ thuật </a:t>
            </a: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nghệ thuật tuồng, chèo, các làn điệu dân ca</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98299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17" y="461818"/>
            <a:ext cx="5495391" cy="48388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ontent Placeholder 2"/>
          <p:cNvSpPr txBox="1">
            <a:spLocks/>
          </p:cNvSpPr>
          <p:nvPr/>
        </p:nvSpPr>
        <p:spPr>
          <a:xfrm>
            <a:off x="6790107" y="4296271"/>
            <a:ext cx="3807912" cy="10044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lvl="0">
              <a:defRPr/>
            </a:pPr>
            <a:endParaRPr lang="en-US" dirty="0">
              <a:solidFill>
                <a:sysClr val="windowText" lastClr="000000"/>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1"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2" name="Line 2"/>
          <p:cNvSpPr>
            <a:spLocks noChangeShapeType="1"/>
          </p:cNvSpPr>
          <p:nvPr/>
        </p:nvSpPr>
        <p:spPr bwMode="auto">
          <a:xfrm flipV="1">
            <a:off x="31750" y="6858000"/>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3"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4" name="Line 5"/>
          <p:cNvSpPr>
            <a:spLocks noChangeShapeType="1"/>
          </p:cNvSpPr>
          <p:nvPr/>
        </p:nvSpPr>
        <p:spPr bwMode="auto">
          <a:xfrm>
            <a:off x="12137231"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5" name="Rounded Rectangle 14"/>
          <p:cNvSpPr/>
          <p:nvPr/>
        </p:nvSpPr>
        <p:spPr>
          <a:xfrm>
            <a:off x="651903" y="5442828"/>
            <a:ext cx="4932218" cy="5726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Cúng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người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ốm</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206" y="461818"/>
            <a:ext cx="5730651" cy="48388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 name="Rounded Rectangle 15"/>
          <p:cNvSpPr/>
          <p:nvPr/>
        </p:nvSpPr>
        <p:spPr>
          <a:xfrm>
            <a:off x="6394567" y="5577759"/>
            <a:ext cx="4932218" cy="5726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sz="2400" b="1" dirty="0" err="1" smtClean="0">
                <a:solidFill>
                  <a:srgbClr val="0000FF"/>
                </a:solidFill>
                <a:latin typeface="Times New Roman" panose="02020603050405020304" pitchFamily="18" charset="0"/>
                <a:cs typeface="Times New Roman" panose="02020603050405020304" pitchFamily="18" charset="0"/>
              </a:rPr>
              <a:t>Tảo</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hôn</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17067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17" y="461818"/>
            <a:ext cx="5495391" cy="48388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ontent Placeholder 2"/>
          <p:cNvSpPr txBox="1">
            <a:spLocks/>
          </p:cNvSpPr>
          <p:nvPr/>
        </p:nvSpPr>
        <p:spPr>
          <a:xfrm>
            <a:off x="6790107" y="4296271"/>
            <a:ext cx="3807912" cy="10044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lvl="0">
              <a:defRPr/>
            </a:pPr>
            <a:endParaRPr lang="en-US" dirty="0">
              <a:solidFill>
                <a:sysClr val="windowText" lastClr="000000"/>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1"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2" name="Line 2"/>
          <p:cNvSpPr>
            <a:spLocks noChangeShapeType="1"/>
          </p:cNvSpPr>
          <p:nvPr/>
        </p:nvSpPr>
        <p:spPr bwMode="auto">
          <a:xfrm flipV="1">
            <a:off x="31750" y="6858000"/>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3"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4" name="Line 5"/>
          <p:cNvSpPr>
            <a:spLocks noChangeShapeType="1"/>
          </p:cNvSpPr>
          <p:nvPr/>
        </p:nvSpPr>
        <p:spPr bwMode="auto">
          <a:xfrm>
            <a:off x="12137231"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5" name="Rounded Rectangle 14"/>
          <p:cNvSpPr/>
          <p:nvPr/>
        </p:nvSpPr>
        <p:spPr>
          <a:xfrm>
            <a:off x="462116" y="5442828"/>
            <a:ext cx="5122005" cy="9088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sz="2800" b="1" dirty="0" err="1">
                <a:solidFill>
                  <a:srgbClr val="0000FF"/>
                </a:solidFill>
                <a:latin typeface="Times New Roman" panose="02020603050405020304" pitchFamily="18" charset="0"/>
                <a:cs typeface="Times New Roman" panose="02020603050405020304" pitchFamily="18" charset="0"/>
              </a:rPr>
              <a:t>Cúng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người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ốm</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6599148" y="631405"/>
            <a:ext cx="4837471" cy="42847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smtClean="0">
                <a:solidFill>
                  <a:srgbClr val="565656"/>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Ở </a:t>
            </a:r>
            <a:r>
              <a:rPr lang="en-US" sz="2800" b="1" dirty="0" err="1" smtClean="0">
                <a:solidFill>
                  <a:schemeClr val="tx1"/>
                </a:solidFill>
                <a:latin typeface="Times New Roman" panose="02020603050405020304" pitchFamily="18" charset="0"/>
                <a:cs typeface="Times New Roman" panose="02020603050405020304" pitchFamily="18" charset="0"/>
              </a:rPr>
              <a:t>khu</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vực</a:t>
            </a:r>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vùng cao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khi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có</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người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ốm</a:t>
            </a:r>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gia </a:t>
            </a:r>
            <a:r>
              <a:rPr lang="vi-VN" sz="2800" b="1" dirty="0">
                <a:solidFill>
                  <a:schemeClr val="tx1"/>
                </a:solidFill>
                <a:latin typeface="Times New Roman" panose="02020603050405020304" pitchFamily="18" charset="0"/>
                <a:cs typeface="Times New Roman" panose="02020603050405020304" pitchFamily="18" charset="0"/>
              </a:rPr>
              <a:t>đình thường </a:t>
            </a:r>
            <a:r>
              <a:rPr lang="en-US" sz="2800" b="1" dirty="0" err="1" smtClean="0">
                <a:solidFill>
                  <a:schemeClr val="tx1"/>
                </a:solidFill>
                <a:latin typeface="Times New Roman" panose="02020603050405020304" pitchFamily="18" charset="0"/>
                <a:cs typeface="Times New Roman" panose="02020603050405020304" pitchFamily="18" charset="0"/>
              </a:rPr>
              <a:t>mời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thầy</a:t>
            </a:r>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cúng </a:t>
            </a:r>
            <a:r>
              <a:rPr lang="vi-VN" sz="2800" b="1" dirty="0">
                <a:solidFill>
                  <a:schemeClr val="tx1"/>
                </a:solidFill>
                <a:latin typeface="Times New Roman" panose="02020603050405020304" pitchFamily="18" charset="0"/>
                <a:cs typeface="Times New Roman" panose="02020603050405020304" pitchFamily="18" charset="0"/>
              </a:rPr>
              <a:t>bái đến khi thấy </a:t>
            </a:r>
            <a:r>
              <a:rPr lang="en-US" sz="2800" b="1" dirty="0" err="1" smtClean="0">
                <a:solidFill>
                  <a:schemeClr val="tx1"/>
                </a:solidFill>
                <a:latin typeface="Times New Roman" panose="02020603050405020304" pitchFamily="18" charset="0"/>
                <a:cs typeface="Times New Roman" panose="02020603050405020304" pitchFamily="18" charset="0"/>
              </a:rPr>
              <a:t>người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bệnh</a:t>
            </a:r>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không </a:t>
            </a:r>
            <a:r>
              <a:rPr lang="vi-VN" sz="2800" b="1" dirty="0">
                <a:solidFill>
                  <a:schemeClr val="tx1"/>
                </a:solidFill>
                <a:latin typeface="Times New Roman" panose="02020603050405020304" pitchFamily="18" charset="0"/>
                <a:cs typeface="Times New Roman" panose="02020603050405020304" pitchFamily="18" charset="0"/>
              </a:rPr>
              <a:t>khỏi mới vào viện, khiến hầu hết </a:t>
            </a:r>
            <a:r>
              <a:rPr lang="en-US" sz="2800" b="1" dirty="0" err="1" smtClean="0">
                <a:solidFill>
                  <a:schemeClr val="tx1"/>
                </a:solidFill>
                <a:latin typeface="Times New Roman" panose="02020603050405020304" pitchFamily="18" charset="0"/>
                <a:cs typeface="Times New Roman" panose="02020603050405020304" pitchFamily="18" charset="0"/>
              </a:rPr>
              <a:t>bệnh</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nhân</a:t>
            </a:r>
            <a:r>
              <a:rPr lang="en-US" sz="2800" b="1" dirty="0" smtClean="0">
                <a:solidFill>
                  <a:schemeClr val="tx1"/>
                </a:solidFill>
                <a:latin typeface="Times New Roman" panose="02020603050405020304" pitchFamily="18" charset="0"/>
                <a:cs typeface="Times New Roman" panose="02020603050405020304" pitchFamily="18" charset="0"/>
              </a:rPr>
              <a:t> </a:t>
            </a:r>
            <a:r>
              <a:rPr lang="vi-VN" sz="2800" b="1" dirty="0" smtClean="0">
                <a:solidFill>
                  <a:schemeClr val="tx1"/>
                </a:solidFill>
                <a:latin typeface="Times New Roman" panose="02020603050405020304" pitchFamily="18" charset="0"/>
                <a:cs typeface="Times New Roman" panose="02020603050405020304" pitchFamily="18" charset="0"/>
              </a:rPr>
              <a:t>đều </a:t>
            </a:r>
            <a:r>
              <a:rPr lang="vi-VN" sz="2800" b="1" dirty="0">
                <a:solidFill>
                  <a:schemeClr val="tx1"/>
                </a:solidFill>
                <a:latin typeface="Times New Roman" panose="02020603050405020304" pitchFamily="18" charset="0"/>
                <a:cs typeface="Times New Roman" panose="02020603050405020304" pitchFamily="18" charset="0"/>
              </a:rPr>
              <a:t>rơi vào tình trạng </a:t>
            </a:r>
            <a:r>
              <a:rPr lang="vi-VN" sz="2800" b="1" dirty="0" smtClean="0">
                <a:solidFill>
                  <a:schemeClr val="tx1"/>
                </a:solidFill>
                <a:latin typeface="Times New Roman" panose="02020603050405020304" pitchFamily="18" charset="0"/>
                <a:cs typeface="Times New Roman" panose="02020603050405020304" pitchFamily="18" charset="0"/>
              </a:rPr>
              <a:t>nặng</a:t>
            </a:r>
            <a:r>
              <a:rPr lang="en-US" sz="2800" b="1" dirty="0">
                <a:solidFill>
                  <a:schemeClr val="tx1"/>
                </a:solidFill>
                <a:latin typeface="Times New Roman" panose="02020603050405020304" pitchFamily="18" charset="0"/>
                <a:cs typeface="Times New Roman" panose="02020603050405020304" pitchFamily="18" charset="0"/>
              </a:rPr>
              <a:t>.</a:t>
            </a:r>
            <a:endParaRPr lang="vi-VN"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40966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8F46A-60F9-135B-86A4-72BC0D584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1206" y="461818"/>
            <a:ext cx="5730651" cy="48388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ounded Rectangle 2">
            <a:extLst>
              <a:ext uri="{FF2B5EF4-FFF2-40B4-BE49-F238E27FC236}">
                <a16:creationId xmlns:a16="http://schemas.microsoft.com/office/drawing/2014/main" id="{68CE735A-04C7-4394-8C54-04746C57C7D0}"/>
              </a:ext>
            </a:extLst>
          </p:cNvPr>
          <p:cNvSpPr/>
          <p:nvPr/>
        </p:nvSpPr>
        <p:spPr>
          <a:xfrm>
            <a:off x="6394567" y="5577759"/>
            <a:ext cx="4932218" cy="5726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sz="2800" b="1" dirty="0" err="1">
                <a:solidFill>
                  <a:srgbClr val="0000FF"/>
                </a:solidFill>
                <a:latin typeface="Times New Roman" panose="02020603050405020304" pitchFamily="18" charset="0"/>
                <a:cs typeface="Times New Roman" panose="02020603050405020304" pitchFamily="18" charset="0"/>
              </a:rPr>
              <a:t>Tảo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hôn</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24465" y="536226"/>
            <a:ext cx="5624051" cy="569386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Tảo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hôn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hôn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cận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huyết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Nam. </a:t>
            </a:r>
          </a:p>
          <a:p>
            <a:pPr algn="just"/>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tảo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hôn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hôn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cận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huyết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cấm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mức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xử</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phạt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truy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trách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94239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85485067"/>
              </p:ext>
            </p:extLst>
          </p:nvPr>
        </p:nvGraphicFramePr>
        <p:xfrm>
          <a:off x="300624" y="1308389"/>
          <a:ext cx="11686784" cy="4073818"/>
        </p:xfrm>
        <a:graphic>
          <a:graphicData uri="http://schemas.openxmlformats.org/drawingml/2006/table">
            <a:tbl>
              <a:tblPr firstRow="1" bandRow="1">
                <a:tableStyleId>{2D5ABB26-0587-4C30-8999-92F81FD0307C}</a:tableStyleId>
              </a:tblPr>
              <a:tblGrid>
                <a:gridCol w="5843392">
                  <a:extLst>
                    <a:ext uri="{9D8B030D-6E8A-4147-A177-3AD203B41FA5}">
                      <a16:colId xmlns:a16="http://schemas.microsoft.com/office/drawing/2014/main" val="3079326498"/>
                    </a:ext>
                  </a:extLst>
                </a:gridCol>
                <a:gridCol w="5843392">
                  <a:extLst>
                    <a:ext uri="{9D8B030D-6E8A-4147-A177-3AD203B41FA5}">
                      <a16:colId xmlns:a16="http://schemas.microsoft.com/office/drawing/2014/main" val="1843590956"/>
                    </a:ext>
                  </a:extLst>
                </a:gridCol>
              </a:tblGrid>
              <a:tr h="370840">
                <a:tc>
                  <a:txBody>
                    <a:bodyPr/>
                    <a:lstStyle/>
                    <a:p>
                      <a:pPr algn="ctr">
                        <a:lnSpc>
                          <a:spcPct val="130000"/>
                        </a:lnSpc>
                        <a:spcAft>
                          <a:spcPts val="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Phong tục</a:t>
                      </a:r>
                      <a:endParaRPr lang="en-US" sz="28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Hủ tụ</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1723699"/>
                  </a:ext>
                </a:extLst>
              </a:tr>
              <a:tr h="1854874">
                <a:tc>
                  <a:txBody>
                    <a:bodyPr/>
                    <a:lstStyle/>
                    <a:p>
                      <a:pPr algn="just">
                        <a:lnSpc>
                          <a:spcPct val="130000"/>
                        </a:lnSpc>
                        <a:spcAft>
                          <a:spcPts val="0"/>
                        </a:spcAft>
                      </a:pP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vi-VN"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kế thừa và phát huy.</a:t>
                      </a:r>
                      <a:endParaRPr lang="en-US" sz="2800" b="1" i="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pP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 loại bỏ</a:t>
                      </a:r>
                      <a:r>
                        <a:rPr lang="en-US" sz="2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995068"/>
                  </a:ext>
                </a:extLst>
              </a:tr>
              <a:tr h="370840">
                <a:tc>
                  <a:txBody>
                    <a:bodyPr/>
                    <a:lstStyle/>
                    <a:p>
                      <a:pPr algn="just">
                        <a:lnSpc>
                          <a:spcPct val="130000"/>
                        </a:lnSpc>
                        <a:spcAft>
                          <a:spcPts val="0"/>
                        </a:spcAft>
                      </a:pPr>
                      <a:r>
                        <a:rPr lang="vi-VN"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VD:</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cúng</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gói</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chưng</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tét</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chúc</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Tết</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i="0" baseline="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0" dirty="0">
                        <a:solidFill>
                          <a:srgbClr val="111DB5"/>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0"/>
                        </a:spcAft>
                      </a:pPr>
                      <a:r>
                        <a:rPr lang="vi-VN"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VD:</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tảo</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huyết</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cúng</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ốm</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0" dirty="0" err="1">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2800" b="1" i="0" dirty="0">
                          <a:solidFill>
                            <a:srgbClr val="111DB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0" dirty="0">
                        <a:solidFill>
                          <a:srgbClr val="111DB5"/>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7630951"/>
                  </a:ext>
                </a:extLst>
              </a:tr>
            </a:tbl>
          </a:graphicData>
        </a:graphic>
      </p:graphicFrame>
      <p:sp>
        <p:nvSpPr>
          <p:cNvPr id="5" name="Rounded Rectangle 4"/>
          <p:cNvSpPr/>
          <p:nvPr/>
        </p:nvSpPr>
        <p:spPr>
          <a:xfrm>
            <a:off x="1478071" y="200416"/>
            <a:ext cx="9569885" cy="9394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b="1" dirty="0">
                <a:solidFill>
                  <a:srgbClr val="0000FF"/>
                </a:solidFill>
                <a:latin typeface="Times New Roman" panose="02020603050405020304" pitchFamily="18" charset="0"/>
                <a:cs typeface="Times New Roman" panose="02020603050405020304" pitchFamily="18" charset="0"/>
              </a:rPr>
              <a:t>*</a:t>
            </a:r>
            <a:r>
              <a:rPr lang="en-US" sz="2800" b="1" dirty="0" err="1">
                <a:solidFill>
                  <a:srgbClr val="0000FF"/>
                </a:solidFill>
                <a:latin typeface="Times New Roman" panose="02020603050405020304" pitchFamily="18" charset="0"/>
                <a:cs typeface="Times New Roman" panose="02020603050405020304" pitchFamily="18" charset="0"/>
              </a:rPr>
              <a:t>Phân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biệt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tục</a:t>
            </a:r>
            <a:r>
              <a:rPr lang="vi-VN" sz="2800" b="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7590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3"/>
          <p:cNvSpPr>
            <a:spLocks noChangeArrowheads="1" noChangeShapeType="1" noTextEdit="1"/>
          </p:cNvSpPr>
          <p:nvPr/>
        </p:nvSpPr>
        <p:spPr bwMode="auto">
          <a:xfrm>
            <a:off x="992232" y="333377"/>
            <a:ext cx="1733462" cy="538964"/>
          </a:xfrm>
          <a:prstGeom prst="rect">
            <a:avLst/>
          </a:prstGeom>
        </p:spPr>
        <p:txBody>
          <a:bodyPr wrap="none" fromWordArt="1">
            <a:prstTxWarp prst="textPlain">
              <a:avLst>
                <a:gd name="adj" fmla="val 50000"/>
              </a:avLst>
            </a:prstTxWarp>
          </a:bodyPr>
          <a:lstStyle/>
          <a:p>
            <a:pPr algn="ctr">
              <a:defRPr/>
            </a:pPr>
            <a:endParaRPr lang="en-US" sz="3200" b="1" u="sng" kern="10" dirty="0">
              <a:ln w="12700">
                <a:solidFill>
                  <a:srgbClr val="3333CC"/>
                </a:solidFill>
                <a:round/>
                <a:headEnd/>
                <a:tailEnd/>
              </a:ln>
              <a:solidFill>
                <a:srgbClr val="FF00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sp>
        <p:nvSpPr>
          <p:cNvPr id="9219" name="WordArt 4" descr="Sunset"/>
          <p:cNvSpPr>
            <a:spLocks noChangeArrowheads="1" noChangeShapeType="1" noTextEdit="1"/>
          </p:cNvSpPr>
          <p:nvPr/>
        </p:nvSpPr>
        <p:spPr bwMode="auto">
          <a:xfrm>
            <a:off x="2108522" y="905144"/>
            <a:ext cx="8542810" cy="4393563"/>
          </a:xfrm>
          <a:prstGeom prst="rect">
            <a:avLst/>
          </a:prstGeom>
        </p:spPr>
        <p:txBody>
          <a:bodyPr wrap="none" fromWordArt="1">
            <a:prstTxWarp prst="textInflateTop">
              <a:avLst>
                <a:gd name="adj" fmla="val 31917"/>
              </a:avLst>
            </a:prstTxWarp>
          </a:bodyPr>
          <a:lstStyle/>
          <a:p>
            <a:pPr algn="ctr"/>
            <a:r>
              <a:rPr lang="en-US" sz="3600" b="1" kern="10" dirty="0">
                <a:ln w="9525">
                  <a:solidFill>
                    <a:schemeClr val="tx1"/>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KẾ THỪA VÀ PHÁT HUY</a:t>
            </a:r>
          </a:p>
          <a:p>
            <a:pPr algn="ctr"/>
            <a:r>
              <a:rPr lang="en-US" sz="3600" b="1" kern="10" dirty="0">
                <a:ln w="9525">
                  <a:solidFill>
                    <a:schemeClr val="tx1"/>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TRUYỀN THỐNG TỐT ĐẸP CỦA DÂN TỘC</a:t>
            </a:r>
          </a:p>
          <a:p>
            <a:pPr algn="ctr"/>
            <a:r>
              <a:rPr lang="en-US" sz="3600" b="1" kern="10" dirty="0">
                <a:ln w="9525">
                  <a:solidFill>
                    <a:schemeClr val="tx1"/>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a:t>
            </a:r>
            <a:r>
              <a:rPr lang="en-US" sz="3600" b="1" kern="10" dirty="0" err="1">
                <a:ln w="9525">
                  <a:solidFill>
                    <a:schemeClr val="tx1"/>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Tiết</a:t>
            </a:r>
            <a:r>
              <a:rPr lang="en-US" sz="3600" b="1" kern="10" dirty="0">
                <a:ln w="9525">
                  <a:solidFill>
                    <a:schemeClr val="tx1"/>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1)</a:t>
            </a:r>
          </a:p>
        </p:txBody>
      </p:sp>
      <p:grpSp>
        <p:nvGrpSpPr>
          <p:cNvPr id="9220" name="Group 5"/>
          <p:cNvGrpSpPr>
            <a:grpSpLocks/>
          </p:cNvGrpSpPr>
          <p:nvPr/>
        </p:nvGrpSpPr>
        <p:grpSpPr bwMode="auto">
          <a:xfrm>
            <a:off x="5238750" y="5862638"/>
            <a:ext cx="1866900" cy="1028700"/>
            <a:chOff x="3216" y="2448"/>
            <a:chExt cx="1176" cy="648"/>
          </a:xfrm>
        </p:grpSpPr>
        <p:pic>
          <p:nvPicPr>
            <p:cNvPr id="9235" name="Picture 6" descr="Blue_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04" y="2592"/>
              <a:ext cx="54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7" descr="Blue_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563536">
              <a:off x="3216" y="2448"/>
              <a:ext cx="54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8" descr="Blue_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959596">
              <a:off x="3870" y="2466"/>
              <a:ext cx="54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1" name="Picture 11" descr="POINSET2"/>
          <p:cNvSpPr>
            <a:spLocks noChangeAspect="1" noChangeArrowheads="1"/>
          </p:cNvSpPr>
          <p:nvPr/>
        </p:nvSpPr>
        <p:spPr bwMode="auto">
          <a:xfrm>
            <a:off x="1295400" y="-152400"/>
            <a:ext cx="16764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endParaRPr lang="en-US" altLang="en-US"/>
          </a:p>
        </p:txBody>
      </p:sp>
      <p:sp>
        <p:nvSpPr>
          <p:cNvPr id="9222" name="Picture 11" descr="POINSET2"/>
          <p:cNvSpPr>
            <a:spLocks noChangeAspect="1" noChangeArrowheads="1"/>
          </p:cNvSpPr>
          <p:nvPr/>
        </p:nvSpPr>
        <p:spPr bwMode="auto">
          <a:xfrm rot="10800000">
            <a:off x="8986838" y="5202238"/>
            <a:ext cx="16764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endParaRPr lang="en-US" altLang="en-US"/>
          </a:p>
        </p:txBody>
      </p:sp>
      <p:sp>
        <p:nvSpPr>
          <p:cNvPr id="9223" name="Line 2"/>
          <p:cNvSpPr>
            <a:spLocks noChangeShapeType="1"/>
          </p:cNvSpPr>
          <p:nvPr/>
        </p:nvSpPr>
        <p:spPr bwMode="auto">
          <a:xfrm flipV="1">
            <a:off x="46038" y="6840568"/>
            <a:ext cx="12145962"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9224"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9225"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9226" name="Line 5"/>
          <p:cNvSpPr>
            <a:spLocks noChangeShapeType="1"/>
          </p:cNvSpPr>
          <p:nvPr/>
        </p:nvSpPr>
        <p:spPr bwMode="auto">
          <a:xfrm>
            <a:off x="12114213" y="33338"/>
            <a:ext cx="46037"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grpSp>
        <p:nvGrpSpPr>
          <p:cNvPr id="9227" name="Group 5"/>
          <p:cNvGrpSpPr>
            <a:grpSpLocks/>
          </p:cNvGrpSpPr>
          <p:nvPr/>
        </p:nvGrpSpPr>
        <p:grpSpPr bwMode="auto">
          <a:xfrm>
            <a:off x="3214688" y="5784850"/>
            <a:ext cx="1866900" cy="1028700"/>
            <a:chOff x="3216" y="2448"/>
            <a:chExt cx="1176" cy="648"/>
          </a:xfrm>
        </p:grpSpPr>
        <p:pic>
          <p:nvPicPr>
            <p:cNvPr id="9232" name="Picture 6" descr="Blue_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04" y="2592"/>
              <a:ext cx="54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7" descr="Blue_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563536">
              <a:off x="3216" y="2448"/>
              <a:ext cx="54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8" descr="Blue_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959596">
              <a:off x="3870" y="2466"/>
              <a:ext cx="54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28" name="Group 5"/>
          <p:cNvGrpSpPr>
            <a:grpSpLocks/>
          </p:cNvGrpSpPr>
          <p:nvPr/>
        </p:nvGrpSpPr>
        <p:grpSpPr bwMode="auto">
          <a:xfrm>
            <a:off x="7523163" y="5805488"/>
            <a:ext cx="1866900" cy="1028700"/>
            <a:chOff x="3216" y="2448"/>
            <a:chExt cx="1176" cy="648"/>
          </a:xfrm>
        </p:grpSpPr>
        <p:pic>
          <p:nvPicPr>
            <p:cNvPr id="9229" name="Picture 6" descr="Blue_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04" y="2592"/>
              <a:ext cx="54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7" descr="Blue_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563536">
              <a:off x="3216" y="2448"/>
              <a:ext cx="54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8" descr="Blue_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959596">
              <a:off x="3870" y="2466"/>
              <a:ext cx="54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ectangle 21"/>
          <p:cNvSpPr/>
          <p:nvPr/>
        </p:nvSpPr>
        <p:spPr>
          <a:xfrm>
            <a:off x="2723206" y="412563"/>
            <a:ext cx="6465245" cy="1046184"/>
          </a:xfrm>
          <a:prstGeom prst="rect">
            <a:avLst/>
          </a:prstGeom>
        </p:spPr>
        <p:txBody>
          <a:bodyPr wrap="square">
            <a:spAutoFit/>
          </a:bodyPr>
          <a:lstStyle/>
          <a:p>
            <a:pPr lvl="0" algn="ctr">
              <a:lnSpc>
                <a:spcPct val="127000"/>
              </a:lnSpc>
              <a:spcBef>
                <a:spcPts val="1000"/>
              </a:spcBef>
              <a:tabLst>
                <a:tab pos="241300" algn="l"/>
              </a:tabLst>
              <a:defRPr/>
            </a:pPr>
            <a:r>
              <a:rPr lang="en-US" sz="5400" b="1" u="sng" kern="0" dirty="0">
                <a:ln w="22225">
                  <a:solidFill>
                    <a:srgbClr val="ED7D31"/>
                  </a:solidFill>
                  <a:prstDash val="solid"/>
                </a:ln>
                <a:solidFill>
                  <a:srgbClr val="FF0000"/>
                </a:solidFill>
                <a:latin typeface="Times New Roman" panose="02020603050405020304" pitchFamily="18" charset="0"/>
                <a:ea typeface="SimSun" panose="02010600030101010101" pitchFamily="2" charset="-122"/>
                <a:cs typeface="Times New Roman" panose="02020603050405020304" pitchFamily="18" charset="0"/>
              </a:rPr>
              <a:t>BÀI 7</a:t>
            </a:r>
          </a:p>
        </p:txBody>
      </p:sp>
    </p:spTree>
    <p:extLst>
      <p:ext uri="{BB962C8B-B14F-4D97-AF65-F5344CB8AC3E}">
        <p14:creationId xmlns:p14="http://schemas.microsoft.com/office/powerpoint/2010/main" val="1817737947"/>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38" descr="White DNA structure">
            <a:extLst>
              <a:ext uri="{FF2B5EF4-FFF2-40B4-BE49-F238E27FC236}">
                <a16:creationId xmlns:a16="http://schemas.microsoft.com/office/drawing/2014/main" id="{AE77FAFA-8F83-4483-84FD-BAAE0F6AAF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36766"/>
            <a:ext cx="12192000" cy="6858000"/>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01D75980-6004-4B9A-A177-5B41EFF11606}"/>
              </a:ext>
            </a:extLst>
          </p:cNvPr>
          <p:cNvGrpSpPr/>
          <p:nvPr/>
        </p:nvGrpSpPr>
        <p:grpSpPr>
          <a:xfrm>
            <a:off x="261257" y="595776"/>
            <a:ext cx="11435937" cy="2541135"/>
            <a:chOff x="1788890" y="1919375"/>
            <a:chExt cx="8462613" cy="2006077"/>
          </a:xfrm>
        </p:grpSpPr>
        <p:sp>
          <p:nvSpPr>
            <p:cNvPr id="12" name="Rectangle 2">
              <a:extLst>
                <a:ext uri="{FF2B5EF4-FFF2-40B4-BE49-F238E27FC236}">
                  <a16:creationId xmlns:a16="http://schemas.microsoft.com/office/drawing/2014/main" id="{627168ED-839F-1359-3E39-9C9459BF4E38}"/>
                </a:ext>
              </a:extLst>
            </p:cNvPr>
            <p:cNvSpPr/>
            <p:nvPr/>
          </p:nvSpPr>
          <p:spPr>
            <a:xfrm>
              <a:off x="3466208" y="2099603"/>
              <a:ext cx="5152343" cy="854080"/>
            </a:xfrm>
            <a:prstGeom prst="rect">
              <a:avLst/>
            </a:prstGeom>
          </p:spPr>
          <p:txBody>
            <a:bodyPr wrap="square">
              <a:spAutoFit/>
            </a:bodyPr>
            <a:lstStyle/>
            <a:p>
              <a:pPr>
                <a:spcAft>
                  <a:spcPts val="563"/>
                </a:spcAft>
              </a:pPr>
              <a:r>
                <a:rPr lang="en-US" sz="4950" b="1" kern="1800" spc="-56"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TRÒ CHƠI</a:t>
              </a:r>
              <a:endParaRPr lang="en-US" sz="495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2">
              <a:extLst>
                <a:ext uri="{FF2B5EF4-FFF2-40B4-BE49-F238E27FC236}">
                  <a16:creationId xmlns:a16="http://schemas.microsoft.com/office/drawing/2014/main" id="{134E3699-12A8-A9BE-8BD7-48E5E16E1544}"/>
                </a:ext>
              </a:extLst>
            </p:cNvPr>
            <p:cNvSpPr/>
            <p:nvPr/>
          </p:nvSpPr>
          <p:spPr>
            <a:xfrm>
              <a:off x="1788890" y="3050754"/>
              <a:ext cx="8462613" cy="874698"/>
            </a:xfrm>
            <a:prstGeom prst="rect">
              <a:avLst/>
            </a:prstGeom>
          </p:spPr>
          <p:txBody>
            <a:bodyPr wrap="square">
              <a:spAutoFit/>
            </a:bodyPr>
            <a:lstStyle/>
            <a:p>
              <a:pPr algn="ctr">
                <a:spcAft>
                  <a:spcPts val="563"/>
                </a:spcAft>
              </a:pPr>
              <a:r>
                <a:rPr lang="en-US" sz="6600" b="1" kern="1800" spc="-56" dirty="0">
                  <a:solidFill>
                    <a:srgbClr val="008000"/>
                  </a:solidFill>
                  <a:latin typeface="Tahoma" panose="020B0604030504040204" pitchFamily="34" charset="0"/>
                  <a:ea typeface="Tahoma" panose="020B0604030504040204" pitchFamily="34" charset="0"/>
                  <a:cs typeface="Tahoma" panose="020B0604030504040204" pitchFamily="34" charset="0"/>
                </a:rPr>
                <a:t>CÂY HOA TRUYỀN THỐNG</a:t>
              </a:r>
              <a:endParaRPr lang="en-US" sz="6600"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pic>
          <p:nvPicPr>
            <p:cNvPr id="20" name="Picture 6" descr="Cartoon Flowers Stock Illustrations – 158,486 Cartoon Flowers Stock  Illustrations, Vectors &amp;amp; Clipart - Dreamstime">
              <a:hlinkClick r:id="rId3" action="ppaction://hlinksldjump"/>
              <a:extLst>
                <a:ext uri="{FF2B5EF4-FFF2-40B4-BE49-F238E27FC236}">
                  <a16:creationId xmlns:a16="http://schemas.microsoft.com/office/drawing/2014/main" id="{1CF6C174-6B7E-4BF8-4578-C4BB51D0041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25" b="32875" l="3875" r="34625"/>
                      </a14:imgEffect>
                    </a14:imgLayer>
                  </a14:imgProps>
                </a:ext>
                <a:ext uri="{28A0092B-C50C-407E-A947-70E740481C1C}">
                  <a14:useLocalDpi xmlns:a14="http://schemas.microsoft.com/office/drawing/2010/main" val="0"/>
                </a:ext>
              </a:extLst>
            </a:blip>
            <a:srcRect l="5948" t="3750" r="64052" b="65922"/>
            <a:stretch/>
          </p:blipFill>
          <p:spPr bwMode="auto">
            <a:xfrm>
              <a:off x="2408809" y="1919375"/>
              <a:ext cx="1085530" cy="10973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7029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8" descr="White DNA structure">
            <a:extLst>
              <a:ext uri="{FF2B5EF4-FFF2-40B4-BE49-F238E27FC236}">
                <a16:creationId xmlns:a16="http://schemas.microsoft.com/office/drawing/2014/main" id="{6A0E9A36-76D9-4660-9667-F0DF84A78F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1"/>
            <a:ext cx="12192000" cy="6858000"/>
          </a:xfrm>
          <a:prstGeom prst="rect">
            <a:avLst/>
          </a:prstGeom>
          <a:ln>
            <a:noFill/>
          </a:ln>
          <a:effectLst>
            <a:outerShdw blurRad="292100" dist="139700" dir="2700000" algn="tl" rotWithShape="0">
              <a:srgbClr val="333333">
                <a:alpha val="65000"/>
              </a:srgbClr>
            </a:outerShdw>
          </a:effectLst>
        </p:spPr>
      </p:pic>
      <p:pic>
        <p:nvPicPr>
          <p:cNvPr id="3" name="Picture 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631" y="-75398"/>
            <a:ext cx="11127180" cy="6934200"/>
          </a:xfrm>
          <a:prstGeom prst="rect">
            <a:avLst/>
          </a:prstGeom>
        </p:spPr>
      </p:pic>
      <p:pic>
        <p:nvPicPr>
          <p:cNvPr id="9" name="Picture 8" descr="Cartoon Flowers Stock Illustrations – 158,486 Cartoon Flowers Stock  Illustrations, Vectors &amp;amp; Clipart - Dreamstime">
            <a:hlinkClick r:id="rId7" action="ppaction://hlinksldjump"/>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 b="33500" l="34625" r="63125"/>
                    </a14:imgEffect>
                    <a14:imgEffect>
                      <a14:saturation sat="400000"/>
                    </a14:imgEffect>
                  </a14:imgLayer>
                </a14:imgProps>
              </a:ext>
              <a:ext uri="{28A0092B-C50C-407E-A947-70E740481C1C}">
                <a14:useLocalDpi xmlns:a14="http://schemas.microsoft.com/office/drawing/2010/main" val="0"/>
              </a:ext>
            </a:extLst>
          </a:blip>
          <a:srcRect l="34698" t="3836" r="35302" b="65836"/>
          <a:stretch/>
        </p:blipFill>
        <p:spPr bwMode="auto">
          <a:xfrm>
            <a:off x="3024999" y="3366695"/>
            <a:ext cx="1506660" cy="16234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artoon Flowers Stock Illustrations – 158,486 Cartoon Flowers Stock  Illustrations, Vectors &amp;amp; Clipart - Dreamstime">
            <a:hlinkClick r:id="rId10" action="ppaction://hlinksldjump"/>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66375" b="96625" l="64375" r="93375"/>
                    </a14:imgEffect>
                  </a14:imgLayer>
                </a14:imgProps>
              </a:ext>
              <a:ext uri="{28A0092B-C50C-407E-A947-70E740481C1C}">
                <a14:useLocalDpi xmlns:a14="http://schemas.microsoft.com/office/drawing/2010/main" val="0"/>
              </a:ext>
            </a:extLst>
          </a:blip>
          <a:srcRect l="64646" t="64582" r="5354" b="5090"/>
          <a:stretch/>
        </p:blipFill>
        <p:spPr bwMode="auto">
          <a:xfrm>
            <a:off x="5711535" y="630568"/>
            <a:ext cx="1858312" cy="12698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artoon Flowers Stock Illustrations – 158,486 Cartoon Flowers Stock  Illustrations, Vectors &amp;amp; Clipart - Dreamstime">
            <a:hlinkClick r:id="rId12" action="ppaction://hlinksldjump"/>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35500" b="63750" l="6125" r="36875"/>
                    </a14:imgEffect>
                  </a14:imgLayer>
                </a14:imgProps>
              </a:ext>
              <a:ext uri="{28A0092B-C50C-407E-A947-70E740481C1C}">
                <a14:useLocalDpi xmlns:a14="http://schemas.microsoft.com/office/drawing/2010/main" val="0"/>
              </a:ext>
            </a:extLst>
          </a:blip>
          <a:srcRect l="6646" t="36750" r="63354" b="32922"/>
          <a:stretch/>
        </p:blipFill>
        <p:spPr bwMode="auto">
          <a:xfrm>
            <a:off x="7231766" y="1418707"/>
            <a:ext cx="1607069" cy="1784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artoon Flowers Stock Illustrations – 158,486 Cartoon Flowers Stock  Illustrations, Vectors &amp;amp; Clipart - Dreamstime">
            <a:hlinkClick r:id="rId14" action="ppaction://hlinksldjump"/>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750" b="34000" l="61875" r="93375"/>
                    </a14:imgEffect>
                  </a14:imgLayer>
                </a14:imgProps>
              </a:ext>
              <a:ext uri="{28A0092B-C50C-407E-A947-70E740481C1C}">
                <a14:useLocalDpi xmlns:a14="http://schemas.microsoft.com/office/drawing/2010/main" val="0"/>
              </a:ext>
            </a:extLst>
          </a:blip>
          <a:srcRect l="63465" t="3418" r="6535" b="66254"/>
          <a:stretch/>
        </p:blipFill>
        <p:spPr bwMode="auto">
          <a:xfrm>
            <a:off x="5121672" y="3366695"/>
            <a:ext cx="2359783" cy="13736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Flowers Stock Illustrations – 158,486 Cartoon Flowers Stock  Illustrations, Vectors &amp;amp; Clipart - Dreamstime">
            <a:hlinkClick r:id="rId17" action="ppaction://hlinksldjump"/>
          </p:cNvPr>
          <p:cNvPicPr>
            <a:picLocks noChangeAspect="1" noChangeArrowheads="1"/>
          </p:cNvPicPr>
          <p:nvPr/>
        </p:nvPicPr>
        <p:blipFill rotWithShape="1">
          <a:blip r:embed="rId18">
            <a:extLst>
              <a:ext uri="{BEBA8EAE-BF5A-486C-A8C5-ECC9F3942E4B}">
                <a14:imgProps xmlns:a14="http://schemas.microsoft.com/office/drawing/2010/main">
                  <a14:imgLayer r:embed="rId9">
                    <a14:imgEffect>
                      <a14:backgroundRemoval t="5125" b="32875" l="3875" r="34625"/>
                    </a14:imgEffect>
                  </a14:imgLayer>
                </a14:imgProps>
              </a:ext>
              <a:ext uri="{28A0092B-C50C-407E-A947-70E740481C1C}">
                <a14:useLocalDpi xmlns:a14="http://schemas.microsoft.com/office/drawing/2010/main" val="0"/>
              </a:ext>
            </a:extLst>
          </a:blip>
          <a:srcRect l="5948" t="3750" r="64052" b="65922"/>
          <a:stretch/>
        </p:blipFill>
        <p:spPr bwMode="auto">
          <a:xfrm>
            <a:off x="3284469" y="1168831"/>
            <a:ext cx="1696822" cy="157753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2940733" y="630568"/>
            <a:ext cx="1868213" cy="618034"/>
          </a:xfrm>
          <a:prstGeom prst="wedgeRoundRectCallout">
            <a:avLst>
              <a:gd name="adj1" fmla="val -25759"/>
              <a:gd name="adj2" fmla="val 90881"/>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err="1">
                <a:solidFill>
                  <a:srgbClr val="002060"/>
                </a:solidFill>
                <a:latin typeface="Arial-Rounded" pitchFamily="34" charset="0"/>
                <a:ea typeface="Arial-Rounded" pitchFamily="34" charset="0"/>
                <a:cs typeface="Arial-Rounded" pitchFamily="34" charset="0"/>
              </a:rPr>
              <a:t>Hoa</a:t>
            </a:r>
            <a:r>
              <a:rPr lang="en-US" sz="2000" b="1" dirty="0">
                <a:solidFill>
                  <a:srgbClr val="002060"/>
                </a:solidFill>
                <a:latin typeface="Arial-Rounded" pitchFamily="34" charset="0"/>
                <a:ea typeface="Arial-Rounded" pitchFamily="34" charset="0"/>
                <a:cs typeface="Arial-Rounded" pitchFamily="34" charset="0"/>
              </a:rPr>
              <a:t> </a:t>
            </a:r>
            <a:r>
              <a:rPr lang="en-US" sz="2000" b="1" dirty="0" err="1">
                <a:solidFill>
                  <a:srgbClr val="002060"/>
                </a:solidFill>
                <a:latin typeface="Arial-Rounded" pitchFamily="34" charset="0"/>
                <a:ea typeface="Arial-Rounded" pitchFamily="34" charset="0"/>
                <a:cs typeface="Arial-Rounded" pitchFamily="34" charset="0"/>
              </a:rPr>
              <a:t>cần</a:t>
            </a:r>
            <a:r>
              <a:rPr lang="en-US" sz="2000" b="1" dirty="0">
                <a:solidFill>
                  <a:srgbClr val="002060"/>
                </a:solidFill>
                <a:latin typeface="Arial-Rounded" pitchFamily="34" charset="0"/>
                <a:ea typeface="Arial-Rounded" pitchFamily="34" charset="0"/>
                <a:cs typeface="Arial-Rounded" pitchFamily="34" charset="0"/>
              </a:rPr>
              <a:t> </a:t>
            </a:r>
            <a:r>
              <a:rPr lang="en-US" sz="2000" b="1" dirty="0" err="1">
                <a:solidFill>
                  <a:srgbClr val="002060"/>
                </a:solidFill>
                <a:latin typeface="Arial-Rounded" pitchFamily="34" charset="0"/>
                <a:ea typeface="Arial-Rounded" pitchFamily="34" charset="0"/>
                <a:cs typeface="Arial-Rounded" pitchFamily="34" charset="0"/>
              </a:rPr>
              <a:t>cù</a:t>
            </a:r>
            <a:endParaRPr lang="en-US" sz="2000" b="1" dirty="0">
              <a:solidFill>
                <a:srgbClr val="002060"/>
              </a:solidFill>
              <a:latin typeface="Arial-Rounded" pitchFamily="34" charset="0"/>
              <a:ea typeface="Arial-Rounded" pitchFamily="34" charset="0"/>
              <a:cs typeface="Arial-Rounded" pitchFamily="34" charset="0"/>
            </a:endParaRPr>
          </a:p>
        </p:txBody>
      </p:sp>
      <p:sp>
        <p:nvSpPr>
          <p:cNvPr id="17" name="Rounded Rectangular Callout 16"/>
          <p:cNvSpPr/>
          <p:nvPr/>
        </p:nvSpPr>
        <p:spPr>
          <a:xfrm>
            <a:off x="3894968" y="2954507"/>
            <a:ext cx="2265761" cy="528284"/>
          </a:xfrm>
          <a:prstGeom prst="wedgeRoundRectCallout">
            <a:avLst>
              <a:gd name="adj1" fmla="val -46039"/>
              <a:gd name="adj2" fmla="val 91227"/>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err="1">
                <a:solidFill>
                  <a:srgbClr val="002060"/>
                </a:solidFill>
                <a:latin typeface="Arial-Rounded" pitchFamily="34" charset="0"/>
                <a:ea typeface="Arial-Rounded" pitchFamily="34" charset="0"/>
                <a:cs typeface="Arial-Rounded" pitchFamily="34" charset="0"/>
              </a:rPr>
              <a:t>Hoa</a:t>
            </a:r>
            <a:r>
              <a:rPr lang="en-US" sz="2000" b="1" dirty="0">
                <a:solidFill>
                  <a:srgbClr val="002060"/>
                </a:solidFill>
                <a:latin typeface="Arial-Rounded" pitchFamily="34" charset="0"/>
                <a:ea typeface="Arial-Rounded" pitchFamily="34" charset="0"/>
                <a:cs typeface="Arial-Rounded" pitchFamily="34" charset="0"/>
              </a:rPr>
              <a:t> </a:t>
            </a:r>
            <a:r>
              <a:rPr lang="en-US" sz="2000" b="1" dirty="0" err="1">
                <a:solidFill>
                  <a:srgbClr val="002060"/>
                </a:solidFill>
                <a:latin typeface="Arial-Rounded" pitchFamily="34" charset="0"/>
                <a:ea typeface="Arial-Rounded" pitchFamily="34" charset="0"/>
                <a:cs typeface="Arial-Rounded" pitchFamily="34" charset="0"/>
              </a:rPr>
              <a:t>đoàn</a:t>
            </a:r>
            <a:r>
              <a:rPr lang="en-US" sz="2000" b="1" dirty="0">
                <a:solidFill>
                  <a:srgbClr val="002060"/>
                </a:solidFill>
                <a:latin typeface="Arial-Rounded" pitchFamily="34" charset="0"/>
                <a:ea typeface="Arial-Rounded" pitchFamily="34" charset="0"/>
                <a:cs typeface="Arial-Rounded" pitchFamily="34" charset="0"/>
              </a:rPr>
              <a:t> </a:t>
            </a:r>
            <a:r>
              <a:rPr lang="en-US" sz="2000" b="1" dirty="0" err="1">
                <a:solidFill>
                  <a:srgbClr val="002060"/>
                </a:solidFill>
                <a:latin typeface="Arial-Rounded" pitchFamily="34" charset="0"/>
                <a:ea typeface="Arial-Rounded" pitchFamily="34" charset="0"/>
                <a:cs typeface="Arial-Rounded" pitchFamily="34" charset="0"/>
              </a:rPr>
              <a:t>kết</a:t>
            </a:r>
            <a:endParaRPr lang="en-US" sz="2000" b="1" dirty="0">
              <a:solidFill>
                <a:srgbClr val="002060"/>
              </a:solidFill>
              <a:latin typeface="Arial-Rounded" pitchFamily="34" charset="0"/>
              <a:ea typeface="Arial-Rounded" pitchFamily="34" charset="0"/>
              <a:cs typeface="Arial-Rounded" pitchFamily="34" charset="0"/>
            </a:endParaRPr>
          </a:p>
        </p:txBody>
      </p:sp>
      <p:sp>
        <p:nvSpPr>
          <p:cNvPr id="18" name="Rounded Rectangular Callout 17"/>
          <p:cNvSpPr/>
          <p:nvPr/>
        </p:nvSpPr>
        <p:spPr>
          <a:xfrm>
            <a:off x="8259435" y="939129"/>
            <a:ext cx="1714808" cy="528284"/>
          </a:xfrm>
          <a:prstGeom prst="wedgeRoundRectCallout">
            <a:avLst>
              <a:gd name="adj1" fmla="val -41025"/>
              <a:gd name="adj2" fmla="val 93041"/>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solidFill>
                  <a:srgbClr val="002060"/>
                </a:solidFill>
                <a:latin typeface="Arial-Rounded" pitchFamily="34" charset="0"/>
                <a:ea typeface="Arial-Rounded" pitchFamily="34" charset="0"/>
                <a:cs typeface="Arial-Rounded" pitchFamily="34" charset="0"/>
              </a:rPr>
              <a:t>Hoa biết ơn</a:t>
            </a:r>
          </a:p>
        </p:txBody>
      </p:sp>
      <p:sp>
        <p:nvSpPr>
          <p:cNvPr id="19" name="Rounded Rectangular Callout 18"/>
          <p:cNvSpPr/>
          <p:nvPr/>
        </p:nvSpPr>
        <p:spPr>
          <a:xfrm>
            <a:off x="6920845" y="3237932"/>
            <a:ext cx="2677180" cy="489719"/>
          </a:xfrm>
          <a:prstGeom prst="wedgeRoundRectCallout">
            <a:avLst>
              <a:gd name="adj1" fmla="val -30874"/>
              <a:gd name="adj2" fmla="val 85286"/>
              <a:gd name="adj3" fmla="val 16667"/>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err="1">
                <a:solidFill>
                  <a:srgbClr val="002060"/>
                </a:solidFill>
                <a:latin typeface="Arial-Rounded" pitchFamily="34" charset="0"/>
                <a:ea typeface="Arial-Rounded" pitchFamily="34" charset="0"/>
                <a:cs typeface="Arial-Rounded" pitchFamily="34" charset="0"/>
              </a:rPr>
              <a:t>Hoa</a:t>
            </a:r>
            <a:r>
              <a:rPr lang="en-US" sz="2000" b="1" dirty="0">
                <a:solidFill>
                  <a:srgbClr val="002060"/>
                </a:solidFill>
                <a:latin typeface="Arial-Rounded" pitchFamily="34" charset="0"/>
                <a:ea typeface="Arial-Rounded" pitchFamily="34" charset="0"/>
                <a:cs typeface="Arial-Rounded" pitchFamily="34" charset="0"/>
              </a:rPr>
              <a:t> </a:t>
            </a:r>
            <a:r>
              <a:rPr lang="en-US" sz="2000" b="1" dirty="0" err="1">
                <a:solidFill>
                  <a:srgbClr val="002060"/>
                </a:solidFill>
                <a:latin typeface="Arial-Rounded" pitchFamily="34" charset="0"/>
                <a:ea typeface="Arial-Rounded" pitchFamily="34" charset="0"/>
                <a:cs typeface="Arial-Rounded" pitchFamily="34" charset="0"/>
              </a:rPr>
              <a:t>yêu</a:t>
            </a:r>
            <a:r>
              <a:rPr lang="en-US" sz="2000" b="1" dirty="0">
                <a:solidFill>
                  <a:srgbClr val="002060"/>
                </a:solidFill>
                <a:latin typeface="Arial-Rounded" pitchFamily="34" charset="0"/>
                <a:ea typeface="Arial-Rounded" pitchFamily="34" charset="0"/>
                <a:cs typeface="Arial-Rounded" pitchFamily="34" charset="0"/>
              </a:rPr>
              <a:t> </a:t>
            </a:r>
            <a:r>
              <a:rPr lang="en-US" sz="2000" b="1" dirty="0" err="1">
                <a:solidFill>
                  <a:srgbClr val="002060"/>
                </a:solidFill>
                <a:latin typeface="Arial-Rounded" pitchFamily="34" charset="0"/>
                <a:ea typeface="Arial-Rounded" pitchFamily="34" charset="0"/>
                <a:cs typeface="Arial-Rounded" pitchFamily="34" charset="0"/>
              </a:rPr>
              <a:t>thương</a:t>
            </a:r>
            <a:endParaRPr lang="en-US" sz="2000" b="1" dirty="0">
              <a:solidFill>
                <a:srgbClr val="002060"/>
              </a:solidFill>
              <a:latin typeface="Arial-Rounded" pitchFamily="34" charset="0"/>
              <a:ea typeface="Arial-Rounded" pitchFamily="34" charset="0"/>
              <a:cs typeface="Arial-Rounded" pitchFamily="34" charset="0"/>
            </a:endParaRPr>
          </a:p>
        </p:txBody>
      </p:sp>
      <p:sp>
        <p:nvSpPr>
          <p:cNvPr id="21" name="Rounded Rectangular Callout 20"/>
          <p:cNvSpPr/>
          <p:nvPr/>
        </p:nvSpPr>
        <p:spPr>
          <a:xfrm>
            <a:off x="5345416" y="218496"/>
            <a:ext cx="2401715" cy="489719"/>
          </a:xfrm>
          <a:prstGeom prst="wedgeRoundRectCallout">
            <a:avLst>
              <a:gd name="adj1" fmla="val -10417"/>
              <a:gd name="adj2" fmla="val 95230"/>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b="1" dirty="0" err="1">
                <a:solidFill>
                  <a:srgbClr val="002060"/>
                </a:solidFill>
                <a:latin typeface="Arial-Rounded" pitchFamily="34" charset="0"/>
                <a:ea typeface="Arial-Rounded" pitchFamily="34" charset="0"/>
                <a:cs typeface="Arial-Rounded" pitchFamily="34" charset="0"/>
              </a:rPr>
              <a:t>Hoa</a:t>
            </a:r>
            <a:r>
              <a:rPr lang="en-US" sz="2000" b="1" dirty="0">
                <a:solidFill>
                  <a:srgbClr val="002060"/>
                </a:solidFill>
                <a:latin typeface="Arial-Rounded" pitchFamily="34" charset="0"/>
                <a:ea typeface="Arial-Rounded" pitchFamily="34" charset="0"/>
                <a:cs typeface="Arial-Rounded" pitchFamily="34" charset="0"/>
              </a:rPr>
              <a:t> </a:t>
            </a:r>
            <a:r>
              <a:rPr lang="en-US" sz="2000" b="1" dirty="0" err="1">
                <a:solidFill>
                  <a:srgbClr val="002060"/>
                </a:solidFill>
                <a:latin typeface="Arial-Rounded" pitchFamily="34" charset="0"/>
                <a:ea typeface="Arial-Rounded" pitchFamily="34" charset="0"/>
                <a:cs typeface="Arial-Rounded" pitchFamily="34" charset="0"/>
              </a:rPr>
              <a:t>dũng</a:t>
            </a:r>
            <a:r>
              <a:rPr lang="en-US" sz="2000" b="1" dirty="0">
                <a:solidFill>
                  <a:srgbClr val="002060"/>
                </a:solidFill>
                <a:latin typeface="Arial-Rounded" pitchFamily="34" charset="0"/>
                <a:ea typeface="Arial-Rounded" pitchFamily="34" charset="0"/>
                <a:cs typeface="Arial-Rounded" pitchFamily="34" charset="0"/>
              </a:rPr>
              <a:t> </a:t>
            </a:r>
            <a:r>
              <a:rPr lang="en-US" sz="2000" b="1" dirty="0" err="1">
                <a:solidFill>
                  <a:srgbClr val="002060"/>
                </a:solidFill>
                <a:latin typeface="Arial-Rounded" pitchFamily="34" charset="0"/>
                <a:ea typeface="Arial-Rounded" pitchFamily="34" charset="0"/>
                <a:cs typeface="Arial-Rounded" pitchFamily="34" charset="0"/>
              </a:rPr>
              <a:t>cảm</a:t>
            </a:r>
            <a:endParaRPr lang="en-US" sz="2000" b="1"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060143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0"/>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30"/>
                                        </p:tgtEl>
                                        <p:attrNameLst>
                                          <p:attrName>ppt_w</p:attrName>
                                        </p:attrNameLst>
                                      </p:cBhvr>
                                      <p:tavLst>
                                        <p:tav tm="0">
                                          <p:val>
                                            <p:strVal val="ppt_w"/>
                                          </p:val>
                                        </p:tav>
                                        <p:tav tm="100000">
                                          <p:val>
                                            <p:fltVal val="0"/>
                                          </p:val>
                                        </p:tav>
                                      </p:tavLst>
                                    </p:anim>
                                    <p:anim calcmode="lin" valueType="num">
                                      <p:cBhvr>
                                        <p:cTn id="7" dur="500"/>
                                        <p:tgtEl>
                                          <p:spTgt spid="1030"/>
                                        </p:tgtEl>
                                        <p:attrNameLst>
                                          <p:attrName>ppt_h</p:attrName>
                                        </p:attrNameLst>
                                      </p:cBhvr>
                                      <p:tavLst>
                                        <p:tav tm="0">
                                          <p:val>
                                            <p:strVal val="ppt_h"/>
                                          </p:val>
                                        </p:tav>
                                        <p:tav tm="100000">
                                          <p:val>
                                            <p:fltVal val="0"/>
                                          </p:val>
                                        </p:tav>
                                      </p:tavLst>
                                    </p:anim>
                                    <p:animEffect transition="out" filter="fade">
                                      <p:cBhvr>
                                        <p:cTn id="8" dur="500"/>
                                        <p:tgtEl>
                                          <p:spTgt spid="1030"/>
                                        </p:tgtEl>
                                      </p:cBhvr>
                                    </p:animEffect>
                                    <p:set>
                                      <p:cBhvr>
                                        <p:cTn id="9" dur="1" fill="hold">
                                          <p:stCondLst>
                                            <p:cond delay="499"/>
                                          </p:stCondLst>
                                        </p:cTn>
                                        <p:tgtEl>
                                          <p:spTgt spid="103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10" presetClass="exit" presetSubtype="0" fill="hold" grpId="0"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30"/>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9"/>
                                        </p:tgtEl>
                                        <p:attrNameLst>
                                          <p:attrName>ppt_w</p:attrName>
                                        </p:attrNameLst>
                                      </p:cBhvr>
                                      <p:tavLst>
                                        <p:tav tm="0">
                                          <p:val>
                                            <p:strVal val="ppt_w"/>
                                          </p:val>
                                        </p:tav>
                                        <p:tav tm="100000">
                                          <p:val>
                                            <p:fltVal val="0"/>
                                          </p:val>
                                        </p:tav>
                                      </p:tavLst>
                                    </p:anim>
                                    <p:anim calcmode="lin" valueType="num">
                                      <p:cBhvr>
                                        <p:cTn id="18" dur="500"/>
                                        <p:tgtEl>
                                          <p:spTgt spid="9"/>
                                        </p:tgtEl>
                                        <p:attrNameLst>
                                          <p:attrName>ppt_h</p:attrName>
                                        </p:attrNameLst>
                                      </p:cBhvr>
                                      <p:tavLst>
                                        <p:tav tm="0">
                                          <p:val>
                                            <p:strVal val="ppt_h"/>
                                          </p:val>
                                        </p:tav>
                                        <p:tav tm="100000">
                                          <p:val>
                                            <p:fltVal val="0"/>
                                          </p:val>
                                        </p:tav>
                                      </p:tavLst>
                                    </p:anim>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21" presetID="10" presetClass="exit" presetSubtype="0" fill="hold" grpId="0"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12"/>
                                        </p:tgtEl>
                                        <p:attrNameLst>
                                          <p:attrName>ppt_w</p:attrName>
                                        </p:attrNameLst>
                                      </p:cBhvr>
                                      <p:tavLst>
                                        <p:tav tm="0">
                                          <p:val>
                                            <p:strVal val="ppt_w"/>
                                          </p:val>
                                        </p:tav>
                                        <p:tav tm="100000">
                                          <p:val>
                                            <p:fltVal val="0"/>
                                          </p:val>
                                        </p:tav>
                                      </p:tavLst>
                                    </p:anim>
                                    <p:anim calcmode="lin" valueType="num">
                                      <p:cBhvr>
                                        <p:cTn id="29" dur="500"/>
                                        <p:tgtEl>
                                          <p:spTgt spid="12"/>
                                        </p:tgtEl>
                                        <p:attrNameLst>
                                          <p:attrName>ppt_h</p:attrName>
                                        </p:attrNameLst>
                                      </p:cBhvr>
                                      <p:tavLst>
                                        <p:tav tm="0">
                                          <p:val>
                                            <p:strVal val="ppt_h"/>
                                          </p:val>
                                        </p:tav>
                                        <p:tav tm="100000">
                                          <p:val>
                                            <p:fltVal val="0"/>
                                          </p:val>
                                        </p:tav>
                                      </p:tavLst>
                                    </p:anim>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par>
                                <p:cTn id="32" presetID="10" presetClass="exit" presetSubtype="0" fill="hold" grpId="0"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3"/>
                                        </p:tgtEl>
                                        <p:attrNameLst>
                                          <p:attrName>ppt_w</p:attrName>
                                        </p:attrNameLst>
                                      </p:cBhvr>
                                      <p:tavLst>
                                        <p:tav tm="0">
                                          <p:val>
                                            <p:strVal val="ppt_w"/>
                                          </p:val>
                                        </p:tav>
                                        <p:tav tm="100000">
                                          <p:val>
                                            <p:fltVal val="0"/>
                                          </p:val>
                                        </p:tav>
                                      </p:tavLst>
                                    </p:anim>
                                    <p:anim calcmode="lin" valueType="num">
                                      <p:cBhvr>
                                        <p:cTn id="40" dur="500"/>
                                        <p:tgtEl>
                                          <p:spTgt spid="13"/>
                                        </p:tgtEl>
                                        <p:attrNameLst>
                                          <p:attrName>ppt_h</p:attrName>
                                        </p:attrNameLst>
                                      </p:cBhvr>
                                      <p:tavLst>
                                        <p:tav tm="0">
                                          <p:val>
                                            <p:strVal val="ppt_h"/>
                                          </p:val>
                                        </p:tav>
                                        <p:tav tm="100000">
                                          <p:val>
                                            <p:fltVal val="0"/>
                                          </p:val>
                                        </p:tav>
                                      </p:tavLst>
                                    </p:anim>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par>
                                <p:cTn id="43" presetID="10" presetClass="exit" presetSubtype="0" fill="hold" grpId="0" nodeType="with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fltVal val="0"/>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par>
                                <p:cTn id="54" presetID="10" presetClass="exit" presetSubtype="0" fill="hold" grpId="0" nodeType="withEffect">
                                  <p:stCondLst>
                                    <p:cond delay="0"/>
                                  </p:stCondLst>
                                  <p:childTnLst>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childTnLst>
        </p:cTn>
      </p:par>
    </p:tnLst>
    <p:bldLst>
      <p:bldP spid="2" grpId="0" animBg="1"/>
      <p:bldP spid="17" grpId="0" animBg="1"/>
      <p:bldP spid="18" grpId="0" animBg="1"/>
      <p:bldP spid="19"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F7C6EE-AC81-4EDB-A994-B1F29506C8C3}"/>
              </a:ext>
              <a:ext uri="{C183D7F6-B498-43B3-948B-1728B52AA6E4}">
                <adec:decorative xmlns="" xmlns:adec="http://schemas.microsoft.com/office/drawing/2017/decorative" val="1"/>
              </a:ext>
            </a:extLst>
          </p:cNvPr>
          <p:cNvSpPr/>
          <p:nvPr/>
        </p:nvSpPr>
        <p:spPr>
          <a:xfrm>
            <a:off x="-1" y="0"/>
            <a:ext cx="12192001" cy="6858000"/>
          </a:xfrm>
          <a:prstGeom prst="rect">
            <a:avLst/>
          </a:prstGeom>
          <a:gradFill flip="none" rotWithShape="1">
            <a:gsLst>
              <a:gs pos="0">
                <a:schemeClr val="bg1">
                  <a:alpha val="0"/>
                </a:schemeClr>
              </a:gs>
              <a:gs pos="8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6" descr="Cartoon Flowers Stock Illustrations – 158,486 Cartoon Flowers Stock  Illustrations, Vectors &amp;amp; Clipart - Dreamstim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125" b="32875" l="3875" r="34625"/>
                    </a14:imgEffect>
                  </a14:imgLayer>
                </a14:imgProps>
              </a:ext>
              <a:ext uri="{28A0092B-C50C-407E-A947-70E740481C1C}">
                <a14:useLocalDpi xmlns:a14="http://schemas.microsoft.com/office/drawing/2010/main" val="0"/>
              </a:ext>
            </a:extLst>
          </a:blip>
          <a:srcRect l="5948" t="3750" r="64052" b="65922"/>
          <a:stretch/>
        </p:blipFill>
        <p:spPr bwMode="auto">
          <a:xfrm>
            <a:off x="9397105" y="4756785"/>
            <a:ext cx="1091024" cy="11029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4379" y="122252"/>
            <a:ext cx="11507190" cy="4700370"/>
          </a:xfrm>
          <a:prstGeom prst="rect">
            <a:avLst/>
          </a:prstGeom>
          <a:solidFill>
            <a:schemeClr val="accent2">
              <a:lumMod val="75000"/>
            </a:schemeClr>
          </a:solidFill>
        </p:spPr>
        <p:txBody>
          <a:bodyPr wrap="square" lIns="91294" tIns="45647" rIns="91294" bIns="45647">
            <a:spAutoFit/>
          </a:bodyPr>
          <a:lstStyle/>
          <a:p>
            <a:pPr algn="just">
              <a:lnSpc>
                <a:spcPct val="115000"/>
              </a:lnSpc>
            </a:pP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1: </a:t>
            </a:r>
            <a:r>
              <a:rPr lang="vi-VN" sz="3200" b="1" dirty="0">
                <a:solidFill>
                  <a:schemeClr val="bg1"/>
                </a:solidFill>
                <a:latin typeface="Times New Roman" panose="02020603050405020304" pitchFamily="18" charset="0"/>
                <a:cs typeface="Times New Roman" panose="02020603050405020304" pitchFamily="18" charset="0"/>
              </a:rPr>
              <a:t>Trong những làng nghề sau, làng nghề nào không phải là làng nghề truyền thống ở Hải Phòng?</a:t>
            </a:r>
          </a:p>
          <a:p>
            <a:pPr algn="just">
              <a:lnSpc>
                <a:spcPct val="15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Làng nghề chiếu cói Lật Dương</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Làng nghề gốm Dưỡng Động</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Làng tạc tượng Bảo Hà</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Làng nghề gỗ đồng kị Từ Sơn</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575FE7DC-9CC4-6F56-42BA-78C624B30EF3}"/>
              </a:ext>
            </a:extLst>
          </p:cNvPr>
          <p:cNvSpPr txBox="1"/>
          <p:nvPr/>
        </p:nvSpPr>
        <p:spPr>
          <a:xfrm>
            <a:off x="5334394" y="4536291"/>
            <a:ext cx="4145053" cy="1323439"/>
          </a:xfrm>
          <a:prstGeom prst="rect">
            <a:avLst/>
          </a:prstGeom>
          <a:noFill/>
        </p:spPr>
        <p:txBody>
          <a:bodyPr wrap="square">
            <a:spAutoFit/>
          </a:bodyPr>
          <a:lstStyle/>
          <a:p>
            <a:pPr algn="ctr"/>
            <a:endParaRPr lang="en-US" sz="4000" b="1" dirty="0">
              <a:solidFill>
                <a:srgbClr val="002060"/>
              </a:solidFill>
              <a:latin typeface="Times New Roman" panose="02020603050405020304" pitchFamily="18" charset="0"/>
            </a:endParaRPr>
          </a:p>
          <a:p>
            <a:pPr algn="ctr"/>
            <a:r>
              <a:rPr lang="en-US" sz="4000" b="1" dirty="0" err="1">
                <a:solidFill>
                  <a:srgbClr val="002060"/>
                </a:solidFill>
                <a:latin typeface="Times New Roman" panose="02020603050405020304" pitchFamily="18" charset="0"/>
              </a:rPr>
              <a:t>Đáp</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án</a:t>
            </a:r>
            <a:r>
              <a:rPr lang="en-US" sz="4000" b="1" dirty="0">
                <a:solidFill>
                  <a:srgbClr val="002060"/>
                </a:solidFill>
                <a:latin typeface="Times New Roman" panose="02020603050405020304" pitchFamily="18" charset="0"/>
              </a:rPr>
              <a:t> D</a:t>
            </a:r>
            <a:endParaRPr lang="en-US" sz="4000" b="1" dirty="0">
              <a:solidFill>
                <a:srgbClr val="002060"/>
              </a:solidFill>
            </a:endParaRPr>
          </a:p>
        </p:txBody>
      </p:sp>
      <p:sp>
        <p:nvSpPr>
          <p:cNvPr id="15" name="Cuộn: Ngang 14">
            <a:extLst>
              <a:ext uri="{FF2B5EF4-FFF2-40B4-BE49-F238E27FC236}">
                <a16:creationId xmlns:a16="http://schemas.microsoft.com/office/drawing/2014/main" id="{D4F48692-D1EB-C8A6-FFFE-F06C60031222}"/>
              </a:ext>
            </a:extLst>
          </p:cNvPr>
          <p:cNvSpPr/>
          <p:nvPr/>
        </p:nvSpPr>
        <p:spPr>
          <a:xfrm>
            <a:off x="4924426" y="4889614"/>
            <a:ext cx="4752975" cy="1648274"/>
          </a:xfrm>
          <a:prstGeom prst="horizontalScroll">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1"/>
              </a:solidFill>
            </a:endParaRPr>
          </a:p>
        </p:txBody>
      </p:sp>
      <p:pic>
        <p:nvPicPr>
          <p:cNvPr id="16" name="Picture 6" descr="Cartoon Flowers Stock Illustrations – 158,486 Cartoon Flowers Stock  Illustrations, Vectors &amp;amp; Clipart - Dreamstime">
            <a:hlinkClick r:id="rId3" action="ppaction://hlinksldjump"/>
            <a:extLst>
              <a:ext uri="{FF2B5EF4-FFF2-40B4-BE49-F238E27FC236}">
                <a16:creationId xmlns:a16="http://schemas.microsoft.com/office/drawing/2014/main" id="{E519A679-1086-1A93-4CC5-88D2162DCE3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125" b="32875" l="3875" r="34625"/>
                    </a14:imgEffect>
                  </a14:imgLayer>
                </a14:imgProps>
              </a:ext>
              <a:ext uri="{28A0092B-C50C-407E-A947-70E740481C1C}">
                <a14:useLocalDpi xmlns:a14="http://schemas.microsoft.com/office/drawing/2010/main" val="0"/>
              </a:ext>
            </a:extLst>
          </a:blip>
          <a:srcRect l="5948" t="3750" r="64052" b="65922"/>
          <a:stretch/>
        </p:blipFill>
        <p:spPr bwMode="auto">
          <a:xfrm>
            <a:off x="4570592" y="5198010"/>
            <a:ext cx="763802" cy="866617"/>
          </a:xfrm>
          <a:prstGeom prst="rect">
            <a:avLst/>
          </a:prstGeom>
          <a:noFill/>
          <a:extLst>
            <a:ext uri="{909E8E84-426E-40DD-AFC4-6F175D3DCCD1}">
              <a14:hiddenFill xmlns:a14="http://schemas.microsoft.com/office/drawing/2010/main">
                <a:solidFill>
                  <a:srgbClr val="FFFFFF"/>
                </a:solidFill>
              </a14:hiddenFill>
            </a:ext>
          </a:extLst>
        </p:spPr>
      </p:pic>
      <p:pic>
        <p:nvPicPr>
          <p:cNvPr id="18" name="Hình ảnh 17">
            <a:extLst>
              <a:ext uri="{FF2B5EF4-FFF2-40B4-BE49-F238E27FC236}">
                <a16:creationId xmlns:a16="http://schemas.microsoft.com/office/drawing/2014/main" id="{764A36C7-2B8C-542B-C6FE-CDB74B865B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544" y="5118265"/>
            <a:ext cx="2968229" cy="1648274"/>
          </a:xfrm>
          <a:prstGeom prst="rect">
            <a:avLst/>
          </a:prstGeom>
        </p:spPr>
      </p:pic>
    </p:spTree>
    <p:extLst>
      <p:ext uri="{BB962C8B-B14F-4D97-AF65-F5344CB8AC3E}">
        <p14:creationId xmlns:p14="http://schemas.microsoft.com/office/powerpoint/2010/main" val="95277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89E994-F45F-474D-B072-D706B4303A3C}"/>
              </a:ext>
              <a:ext uri="{C183D7F6-B498-43B3-948B-1728B52AA6E4}">
                <adec:decorative xmlns="" xmlns:adec="http://schemas.microsoft.com/office/drawing/2017/decorative" val="1"/>
              </a:ext>
            </a:extLst>
          </p:cNvPr>
          <p:cNvSpPr/>
          <p:nvPr/>
        </p:nvSpPr>
        <p:spPr>
          <a:xfrm>
            <a:off x="-1" y="0"/>
            <a:ext cx="12192001" cy="6858000"/>
          </a:xfrm>
          <a:prstGeom prst="rect">
            <a:avLst/>
          </a:prstGeom>
          <a:gradFill flip="none" rotWithShape="1">
            <a:gsLst>
              <a:gs pos="0">
                <a:schemeClr val="bg1">
                  <a:alpha val="0"/>
                </a:schemeClr>
              </a:gs>
              <a:gs pos="8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64980" y="169411"/>
            <a:ext cx="11581597" cy="4380283"/>
          </a:xfrm>
          <a:prstGeom prst="rect">
            <a:avLst/>
          </a:prstGeom>
          <a:solidFill>
            <a:schemeClr val="accent2">
              <a:lumMod val="75000"/>
            </a:schemeClr>
          </a:solidFill>
        </p:spPr>
        <p:txBody>
          <a:bodyPr wrap="square" lIns="91294" tIns="45647" rIns="91294" bIns="45647">
            <a:spAutoFit/>
          </a:bodyPr>
          <a:lstStyle/>
          <a:p>
            <a:pPr marL="30480" marR="30480" algn="just">
              <a:lnSpc>
                <a:spcPct val="115000"/>
              </a:lnSpc>
            </a:pPr>
            <a:r>
              <a:rPr lang="en-US" sz="3200" b="1" dirty="0">
                <a:solidFill>
                  <a:schemeClr val="bg1"/>
                </a:solidFill>
                <a:latin typeface="Times New Roman" panose="02020603050405020304" pitchFamily="18" charset="0"/>
                <a:ea typeface="Times New Roman" panose="02020603050405020304" pitchFamily="18" charset="0"/>
              </a:rPr>
              <a:t>Câu 2: </a:t>
            </a:r>
            <a:r>
              <a:rPr lang="vi-VN" sz="3200" b="1" dirty="0">
                <a:solidFill>
                  <a:schemeClr val="bg1"/>
                </a:solidFill>
                <a:latin typeface="Times New Roman" panose="02020603050405020304" pitchFamily="18" charset="0"/>
                <a:cs typeface="Times New Roman" panose="02020603050405020304" pitchFamily="18" charset="0"/>
              </a:rPr>
              <a:t>Kế thừa và phát huy truyền thống tốt đẹp của dân tộc là</a:t>
            </a:r>
          </a:p>
          <a:p>
            <a:pPr algn="just">
              <a:lnSpc>
                <a:spcPct val="13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không được thay đổi các truyền thống của dân tộc.</a:t>
            </a:r>
            <a:endPar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học hỏi tất cả các truyền thống của dân tộc.</a:t>
            </a:r>
            <a:endPar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giữ gìn, bảo vệ và biết vận dụng các truyền thống cho phù hợp với hiện tại.</a:t>
            </a:r>
            <a:endPar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không nên học hỏi văn hoá, truyền thống nước ngoài.</a:t>
            </a:r>
            <a:endPar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15000"/>
              </a:lnSpc>
            </a:pP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DE179FEC-2DDC-891F-4035-CEF72C97A571}"/>
              </a:ext>
            </a:extLst>
          </p:cNvPr>
          <p:cNvSpPr txBox="1"/>
          <p:nvPr/>
        </p:nvSpPr>
        <p:spPr>
          <a:xfrm>
            <a:off x="6086396" y="5079224"/>
            <a:ext cx="2445026" cy="706540"/>
          </a:xfrm>
          <a:prstGeom prst="rect">
            <a:avLst/>
          </a:prstGeom>
          <a:noFill/>
        </p:spPr>
        <p:txBody>
          <a:bodyPr wrap="square">
            <a:spAutoFit/>
          </a:bodyPr>
          <a:lstStyle/>
          <a:p>
            <a:pPr algn="just">
              <a:lnSpc>
                <a:spcPct val="107000"/>
              </a:lnSpc>
              <a:spcAft>
                <a:spcPts val="600"/>
              </a:spcAft>
            </a:pP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Đáp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a:t>
            </a:r>
          </a:p>
        </p:txBody>
      </p:sp>
      <p:sp>
        <p:nvSpPr>
          <p:cNvPr id="12" name="Cuộn: Ngang 11">
            <a:extLst>
              <a:ext uri="{FF2B5EF4-FFF2-40B4-BE49-F238E27FC236}">
                <a16:creationId xmlns:a16="http://schemas.microsoft.com/office/drawing/2014/main" id="{36BAE934-EA85-68D8-47A2-6DD8F098A1E8}"/>
              </a:ext>
            </a:extLst>
          </p:cNvPr>
          <p:cNvSpPr/>
          <p:nvPr/>
        </p:nvSpPr>
        <p:spPr>
          <a:xfrm>
            <a:off x="4748529" y="4549694"/>
            <a:ext cx="4978211" cy="1952991"/>
          </a:xfrm>
          <a:prstGeom prst="horizontalScroll">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1"/>
              </a:solidFill>
            </a:endParaRPr>
          </a:p>
        </p:txBody>
      </p:sp>
      <p:pic>
        <p:nvPicPr>
          <p:cNvPr id="13" name="Picture 2" descr="Cartoon Flowers Stock Illustrations – 158,486 Cartoon Flowers Stock  Illustrations, Vectors &amp;amp; Clipart - Dreamstime">
            <a:hlinkClick r:id="rId2" action="ppaction://hlinksldjump"/>
            <a:extLst>
              <a:ext uri="{FF2B5EF4-FFF2-40B4-BE49-F238E27FC236}">
                <a16:creationId xmlns:a16="http://schemas.microsoft.com/office/drawing/2014/main" id="{200A2C17-A698-0046-5FAD-ADA4C659927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66375" b="96625" l="64375" r="93375"/>
                    </a14:imgEffect>
                  </a14:imgLayer>
                </a14:imgProps>
              </a:ext>
              <a:ext uri="{28A0092B-C50C-407E-A947-70E740481C1C}">
                <a14:useLocalDpi xmlns:a14="http://schemas.microsoft.com/office/drawing/2010/main" val="0"/>
              </a:ext>
            </a:extLst>
          </a:blip>
          <a:srcRect l="64646" t="64582" r="5354" b="5090"/>
          <a:stretch/>
        </p:blipFill>
        <p:spPr bwMode="auto">
          <a:xfrm>
            <a:off x="4279690" y="4895181"/>
            <a:ext cx="856292" cy="86564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4">
            <a:extLst>
              <a:ext uri="{FF2B5EF4-FFF2-40B4-BE49-F238E27FC236}">
                <a16:creationId xmlns:a16="http://schemas.microsoft.com/office/drawing/2014/main" id="{8279C432-F19E-F83E-4DE7-9F48311538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763" y="4719105"/>
            <a:ext cx="2968229" cy="1833573"/>
          </a:xfrm>
          <a:prstGeom prst="rect">
            <a:avLst/>
          </a:prstGeom>
        </p:spPr>
      </p:pic>
      <p:pic>
        <p:nvPicPr>
          <p:cNvPr id="3" name="Picture 2" descr="Cartoon Flowers Stock Illustrations – 158,486 Cartoon Flowers Stock  Illustrations, Vectors &amp;amp; Clipart - Dreamstime">
            <a:hlinkClick r:id="rId2" action="ppaction://hlinksldjump"/>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66375" b="96625" l="64375" r="93375"/>
                    </a14:imgEffect>
                  </a14:imgLayer>
                </a14:imgProps>
              </a:ext>
              <a:ext uri="{28A0092B-C50C-407E-A947-70E740481C1C}">
                <a14:useLocalDpi xmlns:a14="http://schemas.microsoft.com/office/drawing/2010/main" val="0"/>
              </a:ext>
            </a:extLst>
          </a:blip>
          <a:srcRect l="64646" t="64582" r="5354" b="5090"/>
          <a:stretch/>
        </p:blipFill>
        <p:spPr bwMode="auto">
          <a:xfrm>
            <a:off x="9522280" y="4843382"/>
            <a:ext cx="958060" cy="96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9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E1271C-9AE8-4498-92D5-E74160A8061F}"/>
              </a:ext>
              <a:ext uri="{C183D7F6-B498-43B3-948B-1728B52AA6E4}">
                <adec:decorative xmlns="" xmlns:adec="http://schemas.microsoft.com/office/drawing/2017/decorative" val="1"/>
              </a:ext>
            </a:extLst>
          </p:cNvPr>
          <p:cNvSpPr/>
          <p:nvPr/>
        </p:nvSpPr>
        <p:spPr>
          <a:xfrm>
            <a:off x="-1" y="0"/>
            <a:ext cx="12192001" cy="6858000"/>
          </a:xfrm>
          <a:prstGeom prst="rect">
            <a:avLst/>
          </a:prstGeom>
          <a:gradFill flip="none" rotWithShape="1">
            <a:gsLst>
              <a:gs pos="0">
                <a:schemeClr val="bg1">
                  <a:alpha val="0"/>
                </a:schemeClr>
              </a:gs>
              <a:gs pos="8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Cartoon Flowers Stock Illustrations – 158,486 Cartoon Flowers Stock  Illustrations, Vectors &amp;amp; Clipart - Dreamstime">
            <a:hlinkClick r:id="rId2" action="ppaction://hlinksldjump"/>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5500" b="63750" l="6125" r="36875"/>
                    </a14:imgEffect>
                  </a14:imgLayer>
                </a14:imgProps>
              </a:ext>
              <a:ext uri="{28A0092B-C50C-407E-A947-70E740481C1C}">
                <a14:useLocalDpi xmlns:a14="http://schemas.microsoft.com/office/drawing/2010/main" val="0"/>
              </a:ext>
            </a:extLst>
          </a:blip>
          <a:srcRect l="6646" t="36750" r="63354" b="32922"/>
          <a:stretch/>
        </p:blipFill>
        <p:spPr bwMode="auto">
          <a:xfrm>
            <a:off x="10184145" y="5063340"/>
            <a:ext cx="1063021" cy="10746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98764" y="218290"/>
            <a:ext cx="11483439" cy="4626760"/>
          </a:xfrm>
          <a:prstGeom prst="rect">
            <a:avLst/>
          </a:prstGeom>
          <a:solidFill>
            <a:schemeClr val="accent2">
              <a:lumMod val="75000"/>
            </a:schemeClr>
          </a:solidFill>
        </p:spPr>
        <p:txBody>
          <a:bodyPr wrap="square" lIns="91294" tIns="45647" rIns="91294" bIns="45647">
            <a:spAutoFit/>
          </a:bodyPr>
          <a:lstStyle/>
          <a:p>
            <a:pPr algn="just">
              <a:spcAft>
                <a:spcPts val="800"/>
              </a:spcAft>
            </a:pP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3: </a:t>
            </a:r>
            <a:r>
              <a:rPr lang="vi-VN" sz="3200" b="1" dirty="0">
                <a:solidFill>
                  <a:schemeClr val="bg1"/>
                </a:solidFill>
                <a:latin typeface="Times New Roman" panose="02020603050405020304" pitchFamily="18" charset="0"/>
                <a:cs typeface="Times New Roman" panose="02020603050405020304" pitchFamily="18" charset="0"/>
              </a:rPr>
              <a:t>Nói tới truyền thống tức là chúng ta nói tới các yếu tố tinh thần, văn hoá, trí tuệ, đạo đức có tính</a:t>
            </a:r>
          </a:p>
          <a:p>
            <a:pPr algn="just">
              <a:lnSpc>
                <a:spcPct val="150000"/>
              </a:lnSpc>
            </a:pPr>
            <a:r>
              <a:rPr lang="vi-VN" sz="3200" b="1" dirty="0">
                <a:solidFill>
                  <a:schemeClr val="bg1"/>
                </a:solidFill>
                <a:latin typeface="Times New Roman" panose="02020603050405020304" pitchFamily="18" charset="0"/>
                <a:cs typeface="Times New Roman" panose="02020603050405020304" pitchFamily="18" charset="0"/>
              </a:rPr>
              <a:t>A. bền vững.</a:t>
            </a:r>
            <a:endParaRPr lang="en-US" sz="3200" b="1"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b="1" dirty="0">
                <a:solidFill>
                  <a:schemeClr val="bg1"/>
                </a:solidFill>
                <a:latin typeface="Times New Roman" panose="02020603050405020304" pitchFamily="18" charset="0"/>
                <a:cs typeface="Times New Roman" panose="02020603050405020304" pitchFamily="18" charset="0"/>
              </a:rPr>
              <a:t>B. bất biến.</a:t>
            </a:r>
            <a:endParaRPr lang="en-US" sz="3200" b="1"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b="1" dirty="0">
                <a:solidFill>
                  <a:schemeClr val="bg1"/>
                </a:solidFill>
                <a:latin typeface="Times New Roman" panose="02020603050405020304" pitchFamily="18" charset="0"/>
                <a:cs typeface="Times New Roman" panose="02020603050405020304" pitchFamily="18" charset="0"/>
              </a:rPr>
              <a:t>C. nhất thời.</a:t>
            </a:r>
            <a:endParaRPr lang="en-US" sz="3200" b="1"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b="1" dirty="0">
                <a:solidFill>
                  <a:schemeClr val="bg1"/>
                </a:solidFill>
                <a:latin typeface="Times New Roman" panose="02020603050405020304" pitchFamily="18" charset="0"/>
                <a:cs typeface="Times New Roman" panose="02020603050405020304" pitchFamily="18" charset="0"/>
              </a:rPr>
              <a:t>D. không bền vững.</a:t>
            </a:r>
            <a:endParaRPr lang="en-US" sz="3200" b="1" dirty="0">
              <a:solidFill>
                <a:schemeClr val="bg1"/>
              </a:solidFill>
              <a:latin typeface="Times New Roman" panose="02020603050405020304" pitchFamily="18" charset="0"/>
              <a:cs typeface="Times New Roman" panose="02020603050405020304" pitchFamily="18" charset="0"/>
            </a:endParaRPr>
          </a:p>
          <a:p>
            <a:pPr algn="just">
              <a:spcAft>
                <a:spcPts val="800"/>
              </a:spcAft>
            </a:pP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315469E6-BBF8-27C9-9F7A-FA39C9F13204}"/>
              </a:ext>
            </a:extLst>
          </p:cNvPr>
          <p:cNvSpPr txBox="1"/>
          <p:nvPr/>
        </p:nvSpPr>
        <p:spPr>
          <a:xfrm>
            <a:off x="5783325" y="5168219"/>
            <a:ext cx="3508716" cy="668196"/>
          </a:xfrm>
          <a:prstGeom prst="rect">
            <a:avLst/>
          </a:prstGeom>
          <a:noFill/>
        </p:spPr>
        <p:txBody>
          <a:bodyPr wrap="square">
            <a:spAutoFit/>
          </a:bodyPr>
          <a:lstStyle/>
          <a:p>
            <a:pPr algn="ctr">
              <a:lnSpc>
                <a:spcPct val="107000"/>
              </a:lnSpc>
              <a:spcAft>
                <a:spcPts val="600"/>
              </a:spcAft>
            </a:pPr>
            <a:r>
              <a:rPr lang="en-US" sz="375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Đáp</a:t>
            </a:r>
            <a:r>
              <a:rPr lang="en-US" sz="375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75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375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 </a:t>
            </a:r>
          </a:p>
        </p:txBody>
      </p:sp>
      <p:sp>
        <p:nvSpPr>
          <p:cNvPr id="12" name="Cuộn: Ngang 11">
            <a:extLst>
              <a:ext uri="{FF2B5EF4-FFF2-40B4-BE49-F238E27FC236}">
                <a16:creationId xmlns:a16="http://schemas.microsoft.com/office/drawing/2014/main" id="{EE76AA3E-4C3E-1B9B-DEB5-AAAD6F8EC33D}"/>
              </a:ext>
            </a:extLst>
          </p:cNvPr>
          <p:cNvSpPr/>
          <p:nvPr/>
        </p:nvSpPr>
        <p:spPr>
          <a:xfrm>
            <a:off x="4752616" y="4801747"/>
            <a:ext cx="5505518" cy="1952991"/>
          </a:xfrm>
          <a:prstGeom prst="horizontalScroll">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1"/>
              </a:solidFill>
            </a:endParaRPr>
          </a:p>
        </p:txBody>
      </p:sp>
      <p:pic>
        <p:nvPicPr>
          <p:cNvPr id="14" name="Picture 2" descr="Cartoon Flowers Stock Illustrations – 158,486 Cartoon Flowers Stock  Illustrations, Vectors &amp;amp; Clipart - Dreamstime">
            <a:hlinkClick r:id="rId2" action="ppaction://hlinksldjump"/>
            <a:extLst>
              <a:ext uri="{FF2B5EF4-FFF2-40B4-BE49-F238E27FC236}">
                <a16:creationId xmlns:a16="http://schemas.microsoft.com/office/drawing/2014/main" id="{BC440D00-8F83-B1EA-E2A1-1A8AA4E36C0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5500" b="63750" l="6125" r="36875"/>
                    </a14:imgEffect>
                  </a14:imgLayer>
                </a14:imgProps>
              </a:ext>
              <a:ext uri="{28A0092B-C50C-407E-A947-70E740481C1C}">
                <a14:useLocalDpi xmlns:a14="http://schemas.microsoft.com/office/drawing/2010/main" val="0"/>
              </a:ext>
            </a:extLst>
          </a:blip>
          <a:srcRect l="6646" t="36750" r="63354" b="32922"/>
          <a:stretch/>
        </p:blipFill>
        <p:spPr bwMode="auto">
          <a:xfrm>
            <a:off x="4165729" y="4801747"/>
            <a:ext cx="828983" cy="838040"/>
          </a:xfrm>
          <a:prstGeom prst="rect">
            <a:avLst/>
          </a:prstGeom>
          <a:noFill/>
          <a:extLst>
            <a:ext uri="{909E8E84-426E-40DD-AFC4-6F175D3DCCD1}">
              <a14:hiddenFill xmlns:a14="http://schemas.microsoft.com/office/drawing/2010/main">
                <a:solidFill>
                  <a:srgbClr val="FFFFFF"/>
                </a:solidFill>
              </a14:hiddenFill>
            </a:ext>
          </a:extLst>
        </p:spPr>
      </p:pic>
      <p:pic>
        <p:nvPicPr>
          <p:cNvPr id="17" name="Hình ảnh 16">
            <a:extLst>
              <a:ext uri="{FF2B5EF4-FFF2-40B4-BE49-F238E27FC236}">
                <a16:creationId xmlns:a16="http://schemas.microsoft.com/office/drawing/2014/main" id="{5E56FD6F-B685-4279-6FF5-E6C5986A5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056" y="4925477"/>
            <a:ext cx="2968229" cy="1852095"/>
          </a:xfrm>
          <a:prstGeom prst="rect">
            <a:avLst/>
          </a:prstGeom>
        </p:spPr>
      </p:pic>
    </p:spTree>
    <p:extLst>
      <p:ext uri="{BB962C8B-B14F-4D97-AF65-F5344CB8AC3E}">
        <p14:creationId xmlns:p14="http://schemas.microsoft.com/office/powerpoint/2010/main" val="190998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33192D-D5DE-4A96-80FF-F1047D3C23A4}"/>
              </a:ext>
              <a:ext uri="{C183D7F6-B498-43B3-948B-1728B52AA6E4}">
                <adec:decorative xmlns="" xmlns:adec="http://schemas.microsoft.com/office/drawing/2017/decorative" val="1"/>
              </a:ext>
            </a:extLst>
          </p:cNvPr>
          <p:cNvSpPr/>
          <p:nvPr/>
        </p:nvSpPr>
        <p:spPr>
          <a:xfrm>
            <a:off x="-1" y="0"/>
            <a:ext cx="12192001" cy="6858000"/>
          </a:xfrm>
          <a:prstGeom prst="rect">
            <a:avLst/>
          </a:prstGeom>
          <a:gradFill flip="none" rotWithShape="1">
            <a:gsLst>
              <a:gs pos="0">
                <a:schemeClr val="bg1">
                  <a:alpha val="0"/>
                </a:schemeClr>
              </a:gs>
              <a:gs pos="8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27463" y="96521"/>
            <a:ext cx="11737071" cy="4725249"/>
          </a:xfrm>
          <a:prstGeom prst="rect">
            <a:avLst/>
          </a:prstGeom>
          <a:solidFill>
            <a:schemeClr val="accent2">
              <a:lumMod val="75000"/>
            </a:schemeClr>
          </a:solidFill>
        </p:spPr>
        <p:txBody>
          <a:bodyPr wrap="square" lIns="91294" tIns="45647" rIns="91294" bIns="45647">
            <a:spAutoFit/>
          </a:bodyPr>
          <a:lstStyle/>
          <a:p>
            <a:pPr algn="just">
              <a:spcAft>
                <a:spcPts val="800"/>
              </a:spcAft>
            </a:pPr>
            <a:r>
              <a:rPr lang="en-US" sz="32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4: </a:t>
            </a:r>
            <a:r>
              <a:rPr lang="vi-VN" sz="3200" b="1" dirty="0">
                <a:solidFill>
                  <a:schemeClr val="bg1"/>
                </a:solidFill>
                <a:latin typeface="Times New Roman" panose="02020603050405020304" pitchFamily="18" charset="0"/>
                <a:cs typeface="Times New Roman" panose="02020603050405020304" pitchFamily="18" charset="0"/>
              </a:rPr>
              <a:t>Những giá trị tinh thần hình thành trong quá trình lịch sử lâu dài của dân tộc, được truyền từ thế hệ này sang thế hệ khác được gọi là</a:t>
            </a:r>
            <a:endPar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truyền thống quê hương.</a:t>
            </a:r>
            <a:endParaRPr lang="en-US" sz="32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truyền thống tốt đẹp của dân tộc.</a:t>
            </a:r>
            <a:endParaRPr lang="en-US" sz="32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di sản văn hoá.</a:t>
            </a:r>
            <a:endParaRPr lang="en-US" sz="32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thành tựu văn hoá.</a:t>
            </a:r>
            <a:endParaRPr lang="en-US" sz="32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800"/>
              </a:spcAft>
            </a:pPr>
            <a:endParaRPr lang="en-US" sz="3200" dirty="0">
              <a:solidFill>
                <a:schemeClr val="bg1"/>
              </a:solidFill>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D1A6ECC8-E152-4959-14F9-C63BF018B3EB}"/>
              </a:ext>
            </a:extLst>
          </p:cNvPr>
          <p:cNvSpPr txBox="1"/>
          <p:nvPr/>
        </p:nvSpPr>
        <p:spPr>
          <a:xfrm>
            <a:off x="4393391" y="4999173"/>
            <a:ext cx="5978996" cy="706540"/>
          </a:xfrm>
          <a:prstGeom prst="rect">
            <a:avLst/>
          </a:prstGeom>
          <a:noFill/>
        </p:spPr>
        <p:txBody>
          <a:bodyPr wrap="square">
            <a:spAutoFit/>
          </a:bodyPr>
          <a:lstStyle/>
          <a:p>
            <a:pPr algn="ctr">
              <a:lnSpc>
                <a:spcPct val="107000"/>
              </a:lnSpc>
              <a:spcAft>
                <a:spcPts val="600"/>
              </a:spcAft>
            </a:pP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Đáp </a:t>
            </a:r>
            <a:r>
              <a:rPr lang="en-US" sz="4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a:t>
            </a:r>
          </a:p>
        </p:txBody>
      </p:sp>
      <p:sp>
        <p:nvSpPr>
          <p:cNvPr id="16" name="Cuộn: Ngang 15">
            <a:extLst>
              <a:ext uri="{FF2B5EF4-FFF2-40B4-BE49-F238E27FC236}">
                <a16:creationId xmlns:a16="http://schemas.microsoft.com/office/drawing/2014/main" id="{051142B7-2122-C93A-0EC3-A51A32E458C5}"/>
              </a:ext>
            </a:extLst>
          </p:cNvPr>
          <p:cNvSpPr/>
          <p:nvPr/>
        </p:nvSpPr>
        <p:spPr>
          <a:xfrm>
            <a:off x="4763102" y="4681407"/>
            <a:ext cx="5239574" cy="1972883"/>
          </a:xfrm>
          <a:prstGeom prst="horizontalScroll">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1"/>
              </a:solidFill>
            </a:endParaRPr>
          </a:p>
        </p:txBody>
      </p:sp>
      <p:pic>
        <p:nvPicPr>
          <p:cNvPr id="17" name="Picture 2" descr="Cartoon Flowers Stock Illustrations – 158,486 Cartoon Flowers Stock  Illustrations, Vectors &amp;amp; Clipart - Dreamstime">
            <a:hlinkClick r:id="rId2" action="ppaction://hlinksldjump"/>
            <a:extLst>
              <a:ext uri="{FF2B5EF4-FFF2-40B4-BE49-F238E27FC236}">
                <a16:creationId xmlns:a16="http://schemas.microsoft.com/office/drawing/2014/main" id="{2A7A1EBA-600F-0AB7-48C9-73D50F11BB09}"/>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000" b="33500" l="34625" r="63125"/>
                    </a14:imgEffect>
                    <a14:imgEffect>
                      <a14:saturation sat="400000"/>
                    </a14:imgEffect>
                  </a14:imgLayer>
                </a14:imgProps>
              </a:ext>
              <a:ext uri="{28A0092B-C50C-407E-A947-70E740481C1C}">
                <a14:useLocalDpi xmlns:a14="http://schemas.microsoft.com/office/drawing/2010/main" val="0"/>
              </a:ext>
            </a:extLst>
          </a:blip>
          <a:srcRect l="34698" t="3836" r="35302" b="65836"/>
          <a:stretch/>
        </p:blipFill>
        <p:spPr bwMode="auto">
          <a:xfrm>
            <a:off x="9941031" y="5117832"/>
            <a:ext cx="1013235" cy="10243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artoon Flowers Stock Illustrations – 158,486 Cartoon Flowers Stock  Illustrations, Vectors &amp;amp; Clipart - Dreamstime">
            <a:hlinkClick r:id="rId2" action="ppaction://hlinksldjump"/>
            <a:extLst>
              <a:ext uri="{FF2B5EF4-FFF2-40B4-BE49-F238E27FC236}">
                <a16:creationId xmlns:a16="http://schemas.microsoft.com/office/drawing/2014/main" id="{54B32CAD-52B8-25AD-4BA8-545A8F57B5F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000" b="33500" l="34625" r="63125"/>
                    </a14:imgEffect>
                    <a14:imgEffect>
                      <a14:saturation sat="400000"/>
                    </a14:imgEffect>
                  </a14:imgLayer>
                </a14:imgProps>
              </a:ext>
              <a:ext uri="{28A0092B-C50C-407E-A947-70E740481C1C}">
                <a14:useLocalDpi xmlns:a14="http://schemas.microsoft.com/office/drawing/2010/main" val="0"/>
              </a:ext>
            </a:extLst>
          </a:blip>
          <a:srcRect l="34698" t="3836" r="35302" b="65836"/>
          <a:stretch/>
        </p:blipFill>
        <p:spPr bwMode="auto">
          <a:xfrm flipV="1">
            <a:off x="4065674" y="5131038"/>
            <a:ext cx="857250" cy="676530"/>
          </a:xfrm>
          <a:prstGeom prst="rect">
            <a:avLst/>
          </a:prstGeom>
          <a:noFill/>
          <a:extLst>
            <a:ext uri="{909E8E84-426E-40DD-AFC4-6F175D3DCCD1}">
              <a14:hiddenFill xmlns:a14="http://schemas.microsoft.com/office/drawing/2010/main">
                <a:solidFill>
                  <a:srgbClr val="FFFFFF"/>
                </a:solidFill>
              </a14:hiddenFill>
            </a:ext>
          </a:extLst>
        </p:spPr>
      </p:pic>
      <p:pic>
        <p:nvPicPr>
          <p:cNvPr id="19" name="Hình ảnh 18">
            <a:extLst>
              <a:ext uri="{FF2B5EF4-FFF2-40B4-BE49-F238E27FC236}">
                <a16:creationId xmlns:a16="http://schemas.microsoft.com/office/drawing/2014/main" id="{858C3375-1FB9-1D1B-7E68-54D3C3F1F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408" y="4999173"/>
            <a:ext cx="2968229" cy="1762306"/>
          </a:xfrm>
          <a:prstGeom prst="rect">
            <a:avLst/>
          </a:prstGeom>
        </p:spPr>
      </p:pic>
    </p:spTree>
    <p:extLst>
      <p:ext uri="{BB962C8B-B14F-4D97-AF65-F5344CB8AC3E}">
        <p14:creationId xmlns:p14="http://schemas.microsoft.com/office/powerpoint/2010/main" val="180802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DFCD0E-5C81-4B01-BCC7-91F02C3AE107}"/>
              </a:ext>
              <a:ext uri="{C183D7F6-B498-43B3-948B-1728B52AA6E4}">
                <adec:decorative xmlns="" xmlns:adec="http://schemas.microsoft.com/office/drawing/2017/decorative" val="1"/>
              </a:ext>
            </a:extLst>
          </p:cNvPr>
          <p:cNvSpPr/>
          <p:nvPr/>
        </p:nvSpPr>
        <p:spPr>
          <a:xfrm>
            <a:off x="-1" y="0"/>
            <a:ext cx="12192001" cy="6858000"/>
          </a:xfrm>
          <a:prstGeom prst="rect">
            <a:avLst/>
          </a:prstGeom>
          <a:gradFill flip="none" rotWithShape="1">
            <a:gsLst>
              <a:gs pos="0">
                <a:schemeClr val="bg1">
                  <a:alpha val="0"/>
                </a:schemeClr>
              </a:gs>
              <a:gs pos="8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66750" y="251334"/>
            <a:ext cx="10991850" cy="4232806"/>
          </a:xfrm>
          <a:prstGeom prst="rect">
            <a:avLst/>
          </a:prstGeom>
          <a:solidFill>
            <a:schemeClr val="accent2">
              <a:lumMod val="75000"/>
            </a:schemeClr>
          </a:solidFill>
        </p:spPr>
        <p:txBody>
          <a:bodyPr wrap="square" lIns="91294" tIns="45647" rIns="91294" bIns="45647">
            <a:spAutoFit/>
          </a:bodyPr>
          <a:lstStyle/>
          <a:p>
            <a:pPr algn="just">
              <a:spcAft>
                <a:spcPts val="800"/>
              </a:spcAft>
            </a:pPr>
            <a:r>
              <a:rPr lang="en-US" sz="32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5: </a:t>
            </a:r>
            <a:r>
              <a:rPr lang="en-US" sz="3200" b="1" dirty="0" err="1">
                <a:solidFill>
                  <a:schemeClr val="bg1"/>
                </a:solidFill>
                <a:latin typeface="Times New Roman" panose="02020603050405020304" pitchFamily="18" charset="0"/>
                <a:cs typeface="Times New Roman" panose="02020603050405020304" pitchFamily="18" charset="0"/>
              </a:rPr>
              <a:t>Bến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tàu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Hải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Phòng</a:t>
            </a:r>
            <a:r>
              <a:rPr lang="en-US" sz="3200" b="1" dirty="0">
                <a:solidFill>
                  <a:schemeClr val="bg1"/>
                </a:solidFill>
                <a:latin typeface="Times New Roman" panose="02020603050405020304" pitchFamily="18" charset="0"/>
                <a:cs typeface="Times New Roman" panose="02020603050405020304" pitchFamily="18" charset="0"/>
              </a:rPr>
              <a:t> - </a:t>
            </a:r>
            <a:r>
              <a:rPr lang="en-US" sz="3200" b="1" dirty="0" err="1">
                <a:solidFill>
                  <a:schemeClr val="bg1"/>
                </a:solidFill>
                <a:latin typeface="Times New Roman" panose="02020603050405020304" pitchFamily="18" charset="0"/>
                <a:cs typeface="Times New Roman" panose="02020603050405020304" pitchFamily="18" charset="0"/>
              </a:rPr>
              <a:t>nơi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khởi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đầu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con </a:t>
            </a:r>
            <a:r>
              <a:rPr lang="en-US" sz="3200" b="1" dirty="0" err="1">
                <a:solidFill>
                  <a:schemeClr val="bg1"/>
                </a:solidFill>
                <a:latin typeface="Times New Roman" panose="02020603050405020304" pitchFamily="18" charset="0"/>
                <a:cs typeface="Times New Roman" panose="02020603050405020304" pitchFamily="18" charset="0"/>
              </a:rPr>
              <a:t>đường</a:t>
            </a:r>
            <a:r>
              <a:rPr lang="en-US" sz="3200" b="1" dirty="0">
                <a:solidFill>
                  <a:schemeClr val="bg1"/>
                </a:solidFill>
                <a:latin typeface="Times New Roman" panose="02020603050405020304" pitchFamily="18" charset="0"/>
                <a:cs typeface="Times New Roman" panose="02020603050405020304" pitchFamily="18" charset="0"/>
              </a:rPr>
              <a:t> </a:t>
            </a:r>
            <a:r>
              <a:rPr lang="vi-VN" sz="3200" b="1" dirty="0">
                <a:solidFill>
                  <a:schemeClr val="bg1"/>
                </a:solidFill>
                <a:latin typeface="Times New Roman" panose="02020603050405020304" pitchFamily="18" charset="0"/>
                <a:cs typeface="Times New Roman" panose="02020603050405020304" pitchFamily="18" charset="0"/>
              </a:rPr>
              <a:t>huyền thoại nào trong thời kì kháng chiến chống Mĩ?</a:t>
            </a:r>
          </a:p>
          <a:p>
            <a:pPr algn="just">
              <a:lnSpc>
                <a:spcPct val="13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Đường Trường Sơn</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Đường Hồ Chí Minh</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Đường Hồ Chí Minh trên biển</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Đường rực lửa kháng chiến</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800"/>
              </a:spcAft>
            </a:pP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descr="Cartoon Flowers Stock Illustrations – 158,486 Cartoon Flowers Stock  Illustrations, Vectors &amp;amp; Clipart - Dreamstime">
            <a:hlinkClick r:id="rId2" action="ppaction://hlinksldjump"/>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750" b="34000" l="61875" r="93375"/>
                    </a14:imgEffect>
                  </a14:imgLayer>
                </a14:imgProps>
              </a:ext>
              <a:ext uri="{28A0092B-C50C-407E-A947-70E740481C1C}">
                <a14:useLocalDpi xmlns:a14="http://schemas.microsoft.com/office/drawing/2010/main" val="0"/>
              </a:ext>
            </a:extLst>
          </a:blip>
          <a:srcRect l="63465" t="3418" r="6535" b="66254"/>
          <a:stretch/>
        </p:blipFill>
        <p:spPr bwMode="auto">
          <a:xfrm>
            <a:off x="9550531" y="4850346"/>
            <a:ext cx="904742" cy="914628"/>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1A078BD8-08A9-E0FC-2883-F53AF9932292}"/>
              </a:ext>
            </a:extLst>
          </p:cNvPr>
          <p:cNvSpPr txBox="1"/>
          <p:nvPr/>
        </p:nvSpPr>
        <p:spPr>
          <a:xfrm>
            <a:off x="6162675" y="5121814"/>
            <a:ext cx="2524336" cy="715581"/>
          </a:xfrm>
          <a:prstGeom prst="rect">
            <a:avLst/>
          </a:prstGeom>
          <a:noFill/>
        </p:spPr>
        <p:txBody>
          <a:bodyPr wrap="square">
            <a:spAutoFit/>
          </a:bodyPr>
          <a:lstStyle/>
          <a:p>
            <a:r>
              <a:rPr lang="en-US" sz="4050" b="1" dirty="0">
                <a:solidFill>
                  <a:srgbClr val="002060"/>
                </a:solidFill>
                <a:latin typeface="Times New Roman" panose="02020603050405020304" pitchFamily="18" charset="0"/>
              </a:rPr>
              <a:t>Đáp </a:t>
            </a:r>
            <a:r>
              <a:rPr lang="en-US" sz="4050" b="1" dirty="0" err="1">
                <a:solidFill>
                  <a:srgbClr val="002060"/>
                </a:solidFill>
                <a:latin typeface="Times New Roman" panose="02020603050405020304" pitchFamily="18" charset="0"/>
              </a:rPr>
              <a:t>án</a:t>
            </a:r>
            <a:r>
              <a:rPr lang="en-US" sz="4050" b="1" dirty="0">
                <a:solidFill>
                  <a:srgbClr val="002060"/>
                </a:solidFill>
                <a:latin typeface="Times New Roman" panose="02020603050405020304" pitchFamily="18" charset="0"/>
              </a:rPr>
              <a:t> C</a:t>
            </a:r>
            <a:endParaRPr lang="en-US" sz="4050" b="1" dirty="0">
              <a:solidFill>
                <a:srgbClr val="002060"/>
              </a:solidFill>
            </a:endParaRPr>
          </a:p>
        </p:txBody>
      </p:sp>
      <p:sp>
        <p:nvSpPr>
          <p:cNvPr id="12" name="Cuộn: Ngang 11">
            <a:extLst>
              <a:ext uri="{FF2B5EF4-FFF2-40B4-BE49-F238E27FC236}">
                <a16:creationId xmlns:a16="http://schemas.microsoft.com/office/drawing/2014/main" id="{A2448709-2554-9C70-E144-1875FD864159}"/>
              </a:ext>
            </a:extLst>
          </p:cNvPr>
          <p:cNvSpPr/>
          <p:nvPr/>
        </p:nvSpPr>
        <p:spPr>
          <a:xfrm>
            <a:off x="4497384" y="4694574"/>
            <a:ext cx="5505518" cy="1952991"/>
          </a:xfrm>
          <a:prstGeom prst="horizontalScroll">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1"/>
              </a:solidFill>
            </a:endParaRPr>
          </a:p>
        </p:txBody>
      </p:sp>
      <p:pic>
        <p:nvPicPr>
          <p:cNvPr id="13" name="Picture 9" descr="Cartoon Flowers Stock Illustrations – 158,486 Cartoon Flowers Stock  Illustrations, Vectors &amp;amp; Clipart - Dreamstime">
            <a:hlinkClick r:id="rId2" action="ppaction://hlinksldjump"/>
            <a:extLst>
              <a:ext uri="{FF2B5EF4-FFF2-40B4-BE49-F238E27FC236}">
                <a16:creationId xmlns:a16="http://schemas.microsoft.com/office/drawing/2014/main" id="{2A8D8371-B8E4-BE81-4EA8-3D335FBF5D49}"/>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750" b="34000" l="61875" r="93375"/>
                    </a14:imgEffect>
                  </a14:imgLayer>
                </a14:imgProps>
              </a:ext>
              <a:ext uri="{28A0092B-C50C-407E-A947-70E740481C1C}">
                <a14:useLocalDpi xmlns:a14="http://schemas.microsoft.com/office/drawing/2010/main" val="0"/>
              </a:ext>
            </a:extLst>
          </a:blip>
          <a:srcRect l="63465" t="3418" r="6535" b="66254"/>
          <a:stretch/>
        </p:blipFill>
        <p:spPr bwMode="auto">
          <a:xfrm>
            <a:off x="4084443" y="4417038"/>
            <a:ext cx="857250" cy="866617"/>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91C161B5-2574-8318-91F8-FDC8B952C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221" y="4975761"/>
            <a:ext cx="2968229" cy="1723269"/>
          </a:xfrm>
          <a:prstGeom prst="rect">
            <a:avLst/>
          </a:prstGeom>
        </p:spPr>
      </p:pic>
    </p:spTree>
    <p:extLst>
      <p:ext uri="{BB962C8B-B14F-4D97-AF65-F5344CB8AC3E}">
        <p14:creationId xmlns:p14="http://schemas.microsoft.com/office/powerpoint/2010/main" val="161835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B0869F-999D-408B-A50C-886822E78785}"/>
              </a:ext>
              <a:ext uri="{C183D7F6-B498-43B3-948B-1728B52AA6E4}">
                <adec:decorative xmlns="" xmlns:adec="http://schemas.microsoft.com/office/drawing/2017/decorative" val="1"/>
              </a:ext>
            </a:extLst>
          </p:cNvPr>
          <p:cNvSpPr/>
          <p:nvPr/>
        </p:nvSpPr>
        <p:spPr>
          <a:xfrm>
            <a:off x="-1" y="0"/>
            <a:ext cx="12192001" cy="6858000"/>
          </a:xfrm>
          <a:prstGeom prst="rect">
            <a:avLst/>
          </a:prstGeom>
          <a:gradFill flip="none" rotWithShape="1">
            <a:gsLst>
              <a:gs pos="0">
                <a:schemeClr val="bg1">
                  <a:alpha val="0"/>
                </a:schemeClr>
              </a:gs>
              <a:gs pos="8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peech Bubble: Oval 4">
            <a:extLst>
              <a:ext uri="{FF2B5EF4-FFF2-40B4-BE49-F238E27FC236}">
                <a16:creationId xmlns:a16="http://schemas.microsoft.com/office/drawing/2014/main" id="{7BE0289C-4142-4436-825E-F4BBF6B2FB3F}"/>
              </a:ext>
            </a:extLst>
          </p:cNvPr>
          <p:cNvSpPr/>
          <p:nvPr/>
        </p:nvSpPr>
        <p:spPr>
          <a:xfrm>
            <a:off x="1684846" y="2392774"/>
            <a:ext cx="3429000" cy="1131476"/>
          </a:xfrm>
          <a:prstGeom prst="wedgeEllipseCallout">
            <a:avLst>
              <a:gd name="adj1" fmla="val 39306"/>
              <a:gd name="adj2" fmla="val 625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Times New Roman" panose="02020603050405020304" pitchFamily="18" charset="0"/>
                <a:cs typeface="Times New Roman" panose="02020603050405020304" pitchFamily="18" charset="0"/>
              </a:rPr>
              <a:t>Em tặng cô!</a:t>
            </a:r>
          </a:p>
        </p:txBody>
      </p:sp>
      <p:pic>
        <p:nvPicPr>
          <p:cNvPr id="2" name="Picture 2" descr="Hình ảnh Cô Bé Học Sinh Tặng Hoa Cho Cô Giáo, Thiết Kế mẫu, Hình ảnh PNG,  ảnh và Nền - Lovepik">
            <a:extLst>
              <a:ext uri="{FF2B5EF4-FFF2-40B4-BE49-F238E27FC236}">
                <a16:creationId xmlns:a16="http://schemas.microsoft.com/office/drawing/2014/main" id="{61F7C8D2-590B-43F6-B1D8-F5DFB07411C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685" b="89920" l="9980" r="89920">
                        <a14:foregroundMark x1="48303" y1="10180" x2="55888" y2="7685"/>
                        <a14:foregroundMark x1="55888" y1="7685" x2="62974" y2="11078"/>
                        <a14:foregroundMark x1="62974" y1="11078" x2="55389" y2="12176"/>
                        <a14:foregroundMark x1="55389" y1="12176" x2="48603" y2="9980"/>
                        <a14:foregroundMark x1="48603" y1="9980" x2="48503" y2="9980"/>
                      </a14:backgroundRemoval>
                    </a14:imgEffect>
                  </a14:imgLayer>
                </a14:imgProps>
              </a:ext>
              <a:ext uri="{28A0092B-C50C-407E-A947-70E740481C1C}">
                <a14:useLocalDpi xmlns:a14="http://schemas.microsoft.com/office/drawing/2010/main" val="0"/>
              </a:ext>
            </a:extLst>
          </a:blip>
          <a:srcRect/>
          <a:stretch>
            <a:fillRect/>
          </a:stretch>
        </p:blipFill>
        <p:spPr bwMode="auto">
          <a:xfrm>
            <a:off x="2152650" y="95250"/>
            <a:ext cx="7543800" cy="70961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ình ảnh Hoa Màu đỏ Hoa Màu Hồng Bó Hoa đẹp Vẽ Tay Minh Họa Bó Hoa PNG ,  Clipart Bó Hoa, Bó Hoa đẹp, Bó Hoa Thơm PNG và Vector với">
            <a:extLst>
              <a:ext uri="{FF2B5EF4-FFF2-40B4-BE49-F238E27FC236}">
                <a16:creationId xmlns:a16="http://schemas.microsoft.com/office/drawing/2014/main" id="{A5482998-294B-4CDF-9208-3072DBE14162}"/>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b="21296"/>
          <a:stretch/>
        </p:blipFill>
        <p:spPr bwMode="auto">
          <a:xfrm rot="277330">
            <a:off x="4717970" y="2791505"/>
            <a:ext cx="1370811" cy="184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519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209369" y="1582319"/>
            <a:ext cx="9252154" cy="3480077"/>
          </a:xfrm>
          <a:prstGeom prst="cloudCallout">
            <a:avLst>
              <a:gd name="adj1" fmla="val -26775"/>
              <a:gd name="adj2" fmla="val 79356"/>
            </a:avLst>
          </a:prstGeom>
        </p:spPr>
        <p:style>
          <a:lnRef idx="2">
            <a:schemeClr val="accent1"/>
          </a:lnRef>
          <a:fillRef idx="1">
            <a:schemeClr val="lt1"/>
          </a:fillRef>
          <a:effectRef idx="0">
            <a:schemeClr val="accent1"/>
          </a:effectRef>
          <a:fontRef idx="minor">
            <a:schemeClr val="dk1"/>
          </a:fontRef>
        </p:style>
        <p:txBody>
          <a:bodyPr anchor="ctr"/>
          <a:lstStyle/>
          <a:p>
            <a:pPr algn="just">
              <a:defRPr/>
            </a:pPr>
            <a:r>
              <a:rPr lang="en-US" sz="3200" b="1" dirty="0">
                <a:solidFill>
                  <a:srgbClr val="0000FF"/>
                </a:solidFill>
                <a:latin typeface="Times New Roman" pitchFamily="18" charset="0"/>
                <a:cs typeface="Times New Roman" pitchFamily="18" charset="0"/>
              </a:rPr>
              <a:t>          </a:t>
            </a:r>
          </a:p>
          <a:p>
            <a:pPr algn="just">
              <a:defRPr/>
            </a:pP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Quan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sát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tình</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huống</a:t>
            </a:r>
            <a:endParaRPr lang="en-US" sz="3600" b="1" dirty="0">
              <a:solidFill>
                <a:schemeClr val="tx1"/>
              </a:solidFill>
              <a:latin typeface="Times New Roman" panose="02020603050405020304" pitchFamily="18" charset="0"/>
              <a:cs typeface="Times New Roman" panose="02020603050405020304" pitchFamily="18" charset="0"/>
            </a:endParaRPr>
          </a:p>
          <a:p>
            <a:pPr algn="just" eaLnBrk="1" hangingPunct="1">
              <a:defRPr/>
            </a:pP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Em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đồng</a:t>
            </a:r>
            <a:r>
              <a:rPr lang="en-US" sz="3600" b="1" dirty="0" smtClean="0">
                <a:latin typeface="Times New Roman" panose="02020603050405020304" pitchFamily="18" charset="0"/>
                <a:cs typeface="Times New Roman" panose="02020603050405020304" pitchFamily="18" charset="0"/>
              </a:rPr>
              <a:t> ý </a:t>
            </a:r>
            <a:r>
              <a:rPr lang="en-US" sz="3600" b="1" dirty="0" err="1" smtClean="0">
                <a:latin typeface="Times New Roman" panose="02020603050405020304" pitchFamily="18" charset="0"/>
                <a:cs typeface="Times New Roman" panose="02020603050405020304" pitchFamily="18" charset="0"/>
              </a:rPr>
              <a:t>với</a:t>
            </a:r>
            <a:r>
              <a:rPr lang="en-US" sz="3600" b="1" dirty="0" smtClean="0">
                <a:latin typeface="Times New Roman" panose="02020603050405020304" pitchFamily="18" charset="0"/>
                <a:cs typeface="Times New Roman" panose="02020603050405020304" pitchFamily="18" charset="0"/>
              </a:rPr>
              <a:t> ý </a:t>
            </a:r>
            <a:r>
              <a:rPr lang="en-US" sz="3600" b="1" dirty="0" err="1" smtClean="0">
                <a:latin typeface="Times New Roman" panose="02020603050405020304" pitchFamily="18" charset="0"/>
                <a:cs typeface="Times New Roman" panose="02020603050405020304" pitchFamily="18" charset="0"/>
              </a:rPr>
              <a:t>kiến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bạn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không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Vì</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sao</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algn="ctr" eaLnBrk="1" hangingPunct="1">
              <a:defRPr/>
            </a:pPr>
            <a:endParaRPr lang="en-US" dirty="0">
              <a:solidFill>
                <a:srgbClr val="0000FF"/>
              </a:solidFill>
              <a:latin typeface="Times New Roman" pitchFamily="18" charset="0"/>
              <a:cs typeface="Times New Roman" pitchFamily="18" charset="0"/>
            </a:endParaRPr>
          </a:p>
        </p:txBody>
      </p:sp>
      <p:pic>
        <p:nvPicPr>
          <p:cNvPr id="24579" name="Picture 4"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63000" y="5257801"/>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E:\anh\giang\phatbieu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8306"/>
            <a:ext cx="1703672" cy="194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605549" y="275303"/>
            <a:ext cx="7954296" cy="13070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rgbClr val="0000FF"/>
                </a:solidFill>
                <a:latin typeface="Times New Roman" panose="02020603050405020304" pitchFamily="18" charset="0"/>
                <a:cs typeface="Times New Roman" panose="02020603050405020304" pitchFamily="18" charset="0"/>
              </a:rPr>
              <a:t>THẢO LUẬN NHÓM </a:t>
            </a:r>
            <a:r>
              <a:rPr lang="en-US" sz="3600" b="1" dirty="0" smtClean="0">
                <a:solidFill>
                  <a:srgbClr val="0000FF"/>
                </a:solidFill>
                <a:latin typeface="Times New Roman" panose="02020603050405020304" pitchFamily="18" charset="0"/>
                <a:cs typeface="Times New Roman" panose="02020603050405020304" pitchFamily="18" charset="0"/>
              </a:rPr>
              <a:t>BÀN</a:t>
            </a:r>
            <a:endParaRPr lang="en-US" sz="3600" b="1" dirty="0">
              <a:solidFill>
                <a:srgbClr val="0000FF"/>
              </a:solidFill>
              <a:latin typeface="Times New Roman" panose="02020603050405020304" pitchFamily="18" charset="0"/>
              <a:cs typeface="Times New Roman" panose="02020603050405020304" pitchFamily="18" charset="0"/>
            </a:endParaRPr>
          </a:p>
          <a:p>
            <a:pPr algn="ctr"/>
            <a:r>
              <a:rPr lang="en-US" sz="3600" b="1" dirty="0" err="1">
                <a:solidFill>
                  <a:srgbClr val="0000FF"/>
                </a:solidFill>
                <a:latin typeface="Times New Roman" panose="02020603050405020304" pitchFamily="18" charset="0"/>
                <a:cs typeface="Times New Roman" panose="02020603050405020304" pitchFamily="18" charset="0"/>
              </a:rPr>
              <a:t>Thời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gian</a:t>
            </a:r>
            <a:r>
              <a:rPr lang="en-US" sz="3600" b="1" dirty="0">
                <a:solidFill>
                  <a:srgbClr val="0000FF"/>
                </a:solidFill>
                <a:latin typeface="Times New Roman" panose="02020603050405020304" pitchFamily="18" charset="0"/>
                <a:cs typeface="Times New Roman" panose="02020603050405020304" pitchFamily="18" charset="0"/>
              </a:rPr>
              <a:t>: 2 </a:t>
            </a:r>
            <a:r>
              <a:rPr lang="en-US" sz="3600" b="1" dirty="0" err="1">
                <a:solidFill>
                  <a:srgbClr val="0000FF"/>
                </a:solidFill>
                <a:latin typeface="Times New Roman" panose="02020603050405020304" pitchFamily="18" charset="0"/>
                <a:cs typeface="Times New Roman" panose="02020603050405020304" pitchFamily="18" charset="0"/>
              </a:rPr>
              <a:t>phút</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0867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22" y="1032665"/>
            <a:ext cx="2898885" cy="32046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491" y="1032664"/>
            <a:ext cx="2914857" cy="32046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3975" y="1032664"/>
            <a:ext cx="2683153" cy="32046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Content Placeholder 2"/>
          <p:cNvSpPr txBox="1">
            <a:spLocks/>
          </p:cNvSpPr>
          <p:nvPr/>
        </p:nvSpPr>
        <p:spPr>
          <a:xfrm>
            <a:off x="23019" y="4430699"/>
            <a:ext cx="3060103" cy="113882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vi-VN" sz="2600" b="1" dirty="0">
                <a:latin typeface="Times New Roman" panose="02020603050405020304" pitchFamily="18" charset="0"/>
                <a:cs typeface="Times New Roman" panose="02020603050405020304" pitchFamily="18" charset="0"/>
              </a:rPr>
              <a:t>Làng nghề chiếu cói Lật Dương</a:t>
            </a:r>
            <a:r>
              <a:rPr lang="en-US" sz="2600" b="1" dirty="0">
                <a:latin typeface="Times New Roman" panose="02020603050405020304" pitchFamily="18" charset="0"/>
                <a:cs typeface="Times New Roman" panose="02020603050405020304" pitchFamily="18" charset="0"/>
              </a:rPr>
              <a:t> </a:t>
            </a:r>
          </a:p>
          <a:p>
            <a:pPr marL="0" indent="0" algn="ctr">
              <a:buNone/>
            </a:pPr>
            <a:r>
              <a:rPr lang="en-US" sz="2600" b="1" dirty="0">
                <a:latin typeface="Times New Roman" panose="02020603050405020304" pitchFamily="18" charset="0"/>
                <a:cs typeface="Times New Roman" panose="02020603050405020304" pitchFamily="18" charset="0"/>
              </a:rPr>
              <a:t>(</a:t>
            </a:r>
            <a:r>
              <a:rPr lang="en-US" sz="2600" b="1" dirty="0" err="1">
                <a:latin typeface="Times New Roman" panose="02020603050405020304" pitchFamily="18" charset="0"/>
                <a:cs typeface="Times New Roman" panose="02020603050405020304" pitchFamily="18" charset="0"/>
              </a:rPr>
              <a:t>Tiên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Lãng</a:t>
            </a:r>
            <a:r>
              <a:rPr lang="en-US" sz="2600" b="1" dirty="0">
                <a:latin typeface="Times New Roman" panose="02020603050405020304" pitchFamily="18" charset="0"/>
                <a:cs typeface="Times New Roman" panose="02020603050405020304" pitchFamily="18" charset="0"/>
              </a:rPr>
              <a:t>)</a:t>
            </a:r>
          </a:p>
          <a:p>
            <a:pPr lvl="0">
              <a:defRPr/>
            </a:pPr>
            <a:endParaRPr lang="en-US" dirty="0">
              <a:solidFill>
                <a:srgbClr val="33CC33"/>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b="0" u="none" strike="noStrike" kern="1200" cap="none" spc="0" normalizeH="0" baseline="0" noProof="0" dirty="0">
              <a:ln>
                <a:noFill/>
              </a:ln>
              <a:solidFill>
                <a:srgbClr val="33CC33"/>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9381928" y="4405678"/>
            <a:ext cx="2810072" cy="830997"/>
          </a:xfrm>
          <a:prstGeom prst="rect">
            <a:avLst/>
          </a:prstGeom>
        </p:spPr>
        <p:txBody>
          <a:bodyPr wrap="square">
            <a:spAutoFit/>
          </a:bodyPr>
          <a:lstStyle/>
          <a:p>
            <a:pPr algn="ctr"/>
            <a:r>
              <a:rPr lang="en-US" sz="2400" b="1" dirty="0" err="1">
                <a:latin typeface="Times New Roman" panose="02020603050405020304" pitchFamily="18" charset="0"/>
                <a:ea typeface="Times New Roman" panose="02020603050405020304" pitchFamily="18" charset="0"/>
              </a:rPr>
              <a:t>Làng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hoa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Hạ</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Lũng</a:t>
            </a:r>
            <a:endParaRPr lang="en-US" sz="2400" b="1" dirty="0">
              <a:latin typeface="Times New Roman" panose="02020603050405020304" pitchFamily="18" charset="0"/>
              <a:ea typeface="Times New Roman" panose="02020603050405020304" pitchFamily="18" charset="0"/>
            </a:endParaRPr>
          </a:p>
          <a:p>
            <a:pPr algn="ctr"/>
            <a:r>
              <a:rPr lang="vi-VN"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Hải</a:t>
            </a:r>
            <a:r>
              <a:rPr lang="en-US" sz="2400" b="1" dirty="0">
                <a:latin typeface="Times New Roman" panose="02020603050405020304" pitchFamily="18" charset="0"/>
                <a:ea typeface="Times New Roman" panose="02020603050405020304" pitchFamily="18" charset="0"/>
              </a:rPr>
              <a:t> An</a:t>
            </a:r>
            <a:r>
              <a:rPr lang="vi-VN" sz="2400" b="1" dirty="0">
                <a:latin typeface="Times New Roman" panose="02020603050405020304" pitchFamily="18" charset="0"/>
                <a:ea typeface="Times New Roman" panose="02020603050405020304" pitchFamily="18" charset="0"/>
              </a:rPr>
              <a:t>)</a:t>
            </a:r>
            <a:endParaRPr lang="en-US" sz="2400" b="1" dirty="0"/>
          </a:p>
        </p:txBody>
      </p:sp>
      <p:sp>
        <p:nvSpPr>
          <p:cNvPr id="7" name="Rectangle 6"/>
          <p:cNvSpPr/>
          <p:nvPr/>
        </p:nvSpPr>
        <p:spPr>
          <a:xfrm>
            <a:off x="3306516" y="4332672"/>
            <a:ext cx="2985113" cy="830997"/>
          </a:xfrm>
          <a:prstGeom prst="rect">
            <a:avLst/>
          </a:prstGeom>
        </p:spPr>
        <p:txBody>
          <a:bodyPr wrap="none">
            <a:spAutoFit/>
          </a:bodyPr>
          <a:lstStyle/>
          <a:p>
            <a:pPr algn="ct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nghề</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tạc tượng </a:t>
            </a:r>
            <a:endParaRPr lang="en-US" sz="2400" b="1" dirty="0">
              <a:latin typeface="Times New Roman" panose="02020603050405020304" pitchFamily="18" charset="0"/>
              <a:cs typeface="Times New Roman" panose="02020603050405020304" pitchFamily="18" charset="0"/>
            </a:endParaRPr>
          </a:p>
          <a:p>
            <a:pPr algn="ctr"/>
            <a:r>
              <a:rPr lang="vi-VN" sz="2400" b="1" dirty="0">
                <a:latin typeface="Times New Roman" panose="02020603050405020304" pitchFamily="18" charset="0"/>
                <a:cs typeface="Times New Roman" panose="02020603050405020304" pitchFamily="18" charset="0"/>
              </a:rPr>
              <a:t>Bảo Hà (Vĩnh Bảo)</a:t>
            </a:r>
            <a:endParaRPr lang="en-US" sz="2400" b="1" dirty="0">
              <a:latin typeface="Times New Roman" panose="02020603050405020304" pitchFamily="18" charset="0"/>
              <a:cs typeface="Times New Roman" panose="02020603050405020304" pitchFamily="18" charset="0"/>
            </a:endParaRPr>
          </a:p>
        </p:txBody>
      </p:sp>
      <p:sp>
        <p:nvSpPr>
          <p:cNvPr id="8"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9" name="Line 2"/>
          <p:cNvSpPr>
            <a:spLocks noChangeShapeType="1"/>
          </p:cNvSpPr>
          <p:nvPr/>
        </p:nvSpPr>
        <p:spPr bwMode="auto">
          <a:xfrm flipV="1">
            <a:off x="31750" y="6858000"/>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0"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1" name="Line 5"/>
          <p:cNvSpPr>
            <a:spLocks noChangeShapeType="1"/>
          </p:cNvSpPr>
          <p:nvPr/>
        </p:nvSpPr>
        <p:spPr bwMode="auto">
          <a:xfrm>
            <a:off x="12114212" y="0"/>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2" name="Rounded Rectangle 11"/>
          <p:cNvSpPr/>
          <p:nvPr/>
        </p:nvSpPr>
        <p:spPr>
          <a:xfrm>
            <a:off x="1478071" y="200416"/>
            <a:ext cx="9569885" cy="48282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nghề</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truyền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thống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Hải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Phòng</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3725" y="1032664"/>
            <a:ext cx="2763890" cy="32046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Rectangle 13"/>
          <p:cNvSpPr/>
          <p:nvPr/>
        </p:nvSpPr>
        <p:spPr>
          <a:xfrm>
            <a:off x="6186348" y="4452063"/>
            <a:ext cx="3289333" cy="830997"/>
          </a:xfrm>
          <a:prstGeom prst="rect">
            <a:avLst/>
          </a:prstGeom>
        </p:spPr>
        <p:txBody>
          <a:bodyPr wrap="square">
            <a:spAutoFit/>
          </a:bodyPr>
          <a:lstStyle/>
          <a:p>
            <a:pPr algn="ctr"/>
            <a:r>
              <a:rPr lang="en-US" sz="2400" b="1" dirty="0" err="1">
                <a:latin typeface="Times New Roman" panose="02020603050405020304" pitchFamily="18" charset="0"/>
                <a:ea typeface="Times New Roman" panose="02020603050405020304" pitchFamily="18" charset="0"/>
              </a:rPr>
              <a:t>Làng</a:t>
            </a:r>
            <a:r>
              <a:rPr lang="en-US" sz="2400" b="1"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gốm Dưỡng Động</a:t>
            </a:r>
            <a:endParaRPr lang="en-US" sz="2400" b="1" dirty="0">
              <a:latin typeface="Times New Roman" panose="02020603050405020304" pitchFamily="18" charset="0"/>
              <a:ea typeface="Times New Roman" panose="02020603050405020304" pitchFamily="18" charset="0"/>
            </a:endParaRPr>
          </a:p>
          <a:p>
            <a:pPr algn="ctr"/>
            <a:r>
              <a:rPr lang="vi-VN" sz="2400" b="1" dirty="0">
                <a:latin typeface="Times New Roman" panose="02020603050405020304" pitchFamily="18" charset="0"/>
                <a:ea typeface="Times New Roman" panose="02020603050405020304" pitchFamily="18" charset="0"/>
              </a:rPr>
              <a:t> (Thuỷ Nguyên)</a:t>
            </a:r>
            <a:endParaRPr lang="en-US" sz="2400" b="1" dirty="0"/>
          </a:p>
        </p:txBody>
      </p:sp>
      <p:pic>
        <p:nvPicPr>
          <p:cNvPr id="1026" name="Picture 2" descr="Truyền thống là gì? Sự hình thành và phát triển truyền thống">
            <a:extLst>
              <a:ext uri="{FF2B5EF4-FFF2-40B4-BE49-F238E27FC236}">
                <a16:creationId xmlns:a16="http://schemas.microsoft.com/office/drawing/2014/main" id="{362F9369-3710-DA3E-4986-7AAFC85591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71921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Hoa Màu đỏ Hoa Màu Hồng Bó Hoa đẹp Vẽ Tay Minh Họa Bó Hoa PNG ,  Clipart Bó Hoa, Bó Hoa đẹp, Bó Hoa Thơm PNG và Vector với">
            <a:extLst>
              <a:ext uri="{FF2B5EF4-FFF2-40B4-BE49-F238E27FC236}">
                <a16:creationId xmlns:a16="http://schemas.microsoft.com/office/drawing/2014/main" id="{2D436A1B-31F6-7B9E-A85D-C810091A86A5}"/>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b="21296"/>
          <a:stretch/>
        </p:blipFill>
        <p:spPr bwMode="auto">
          <a:xfrm rot="277330">
            <a:off x="-142388" y="131497"/>
            <a:ext cx="4095474" cy="18404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Hoa Màu đỏ Hoa Màu Hồng Bó Hoa đẹp Vẽ Tay Minh Họa Bó Hoa PNG ,  Clipart Bó Hoa, Bó Hoa đẹp, Bó Hoa Thơm PNG và Vector với">
            <a:extLst>
              <a:ext uri="{FF2B5EF4-FFF2-40B4-BE49-F238E27FC236}">
                <a16:creationId xmlns:a16="http://schemas.microsoft.com/office/drawing/2014/main" id="{5E0AB17A-FD7C-DC22-ED76-25A512B0178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b="21296"/>
          <a:stretch/>
        </p:blipFill>
        <p:spPr bwMode="auto">
          <a:xfrm rot="277330">
            <a:off x="196492" y="4907616"/>
            <a:ext cx="3629572" cy="1840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Hoa Màu đỏ Hoa Màu Hồng Bó Hoa đẹp Vẽ Tay Minh Họa Bó Hoa PNG ,  Clipart Bó Hoa, Bó Hoa đẹp, Bó Hoa Thơm PNG và Vector với">
            <a:extLst>
              <a:ext uri="{FF2B5EF4-FFF2-40B4-BE49-F238E27FC236}">
                <a16:creationId xmlns:a16="http://schemas.microsoft.com/office/drawing/2014/main" id="{86FECB5C-0093-A763-95AF-E3F8426C2A10}"/>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b="21296"/>
          <a:stretch/>
        </p:blipFill>
        <p:spPr bwMode="auto">
          <a:xfrm rot="277330">
            <a:off x="7068590" y="5097783"/>
            <a:ext cx="5815001" cy="184047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4CEC6A-29CA-A4E2-2AD6-376862D5A054}"/>
              </a:ext>
            </a:extLst>
          </p:cNvPr>
          <p:cNvSpPr txBox="1"/>
          <p:nvPr/>
        </p:nvSpPr>
        <p:spPr>
          <a:xfrm>
            <a:off x="3972918" y="959370"/>
            <a:ext cx="9263020" cy="369332"/>
          </a:xfrm>
          <a:prstGeom prst="rect">
            <a:avLst/>
          </a:prstGeom>
          <a:noFill/>
        </p:spPr>
        <p:txBody>
          <a:bodyPr wrap="square">
            <a:spAutoFit/>
          </a:bodyPr>
          <a:lstStyle/>
          <a:p>
            <a:r>
              <a:rPr lang="en-VN" dirty="0"/>
              <a:t>https://ngoquyen.haiphong.gov.vn/.html</a:t>
            </a:r>
          </a:p>
        </p:txBody>
      </p:sp>
      <p:sp>
        <p:nvSpPr>
          <p:cNvPr id="26" name="TextBox 25">
            <a:extLst>
              <a:ext uri="{FF2B5EF4-FFF2-40B4-BE49-F238E27FC236}">
                <a16:creationId xmlns:a16="http://schemas.microsoft.com/office/drawing/2014/main" id="{8FF3B145-97BF-65C2-3EBE-728957B6998C}"/>
              </a:ext>
            </a:extLst>
          </p:cNvPr>
          <p:cNvSpPr txBox="1"/>
          <p:nvPr/>
        </p:nvSpPr>
        <p:spPr>
          <a:xfrm>
            <a:off x="3221078" y="1591265"/>
            <a:ext cx="6727370" cy="369332"/>
          </a:xfrm>
          <a:prstGeom prst="rect">
            <a:avLst/>
          </a:prstGeom>
          <a:noFill/>
        </p:spPr>
        <p:txBody>
          <a:bodyPr wrap="square">
            <a:spAutoFit/>
          </a:bodyPr>
          <a:lstStyle/>
          <a:p>
            <a:r>
              <a:rPr lang="en-VN" dirty="0"/>
              <a:t>https://ngoquyen.haiphong.gov.vn</a:t>
            </a:r>
          </a:p>
        </p:txBody>
      </p:sp>
    </p:spTree>
    <p:extLst>
      <p:ext uri="{BB962C8B-B14F-4D97-AF65-F5344CB8AC3E}">
        <p14:creationId xmlns:p14="http://schemas.microsoft.com/office/powerpoint/2010/main" val="3162507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69+ Hình nền Powerpoint đẹp, đơn giản, ấn tượng theo Chủ đ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06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8329"/>
            <a:ext cx="3521033" cy="19970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1042" y="2152880"/>
            <a:ext cx="3098947" cy="1077218"/>
          </a:xfrm>
          <a:prstGeom prst="rect">
            <a:avLst/>
          </a:prstGeom>
          <a:noFill/>
        </p:spPr>
        <p:txBody>
          <a:bodyPr wrap="square" rtlCol="0">
            <a:spAutoFit/>
          </a:bodyPr>
          <a:lstStyle/>
          <a:p>
            <a:pPr algn="ctr"/>
            <a:r>
              <a:rPr lang="en-US" sz="3200" b="1" dirty="0" err="1" smtClean="0">
                <a:solidFill>
                  <a:srgbClr val="C00000"/>
                </a:solidFill>
                <a:latin typeface="Times New Roman" panose="02020603050405020304" pitchFamily="18" charset="0"/>
                <a:cs typeface="Times New Roman" panose="02020603050405020304" pitchFamily="18" charset="0"/>
              </a:rPr>
              <a:t>Mục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tiêu</a:t>
            </a:r>
            <a:r>
              <a:rPr lang="en-US" sz="3200" b="1" dirty="0" smtClean="0">
                <a:solidFill>
                  <a:srgbClr val="C00000"/>
                </a:solidFill>
                <a:latin typeface="Times New Roman" panose="02020603050405020304" pitchFamily="18" charset="0"/>
                <a:cs typeface="Times New Roman" panose="02020603050405020304" pitchFamily="18" charset="0"/>
              </a:rPr>
              <a:t> </a:t>
            </a:r>
          </a:p>
          <a:p>
            <a:pPr algn="ctr"/>
            <a:r>
              <a:rPr lang="en-US" sz="3200" b="1" dirty="0" err="1" smtClean="0">
                <a:solidFill>
                  <a:srgbClr val="C00000"/>
                </a:solidFill>
                <a:latin typeface="Times New Roman" panose="02020603050405020304" pitchFamily="18" charset="0"/>
                <a:cs typeface="Times New Roman" panose="02020603050405020304" pitchFamily="18" charset="0"/>
              </a:rPr>
              <a:t>tiết</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học</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4876800" y="701964"/>
            <a:ext cx="7158182" cy="21788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b="1" dirty="0" err="1" smtClean="0">
                <a:solidFill>
                  <a:schemeClr val="tx1"/>
                </a:solidFill>
                <a:latin typeface="Times New Roman" panose="02020603050405020304" pitchFamily="18" charset="0"/>
                <a:cs typeface="Times New Roman" panose="02020603050405020304" pitchFamily="18" charset="0"/>
              </a:rPr>
              <a:t>Hiểu</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được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kiến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thức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về</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truyền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thống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tốt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đẹp</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của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dân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tộc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và</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việc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kế</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thừa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phát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huy</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truyền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thống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tốt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đẹp</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của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dân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tộc</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cxnSp>
        <p:nvCxnSpPr>
          <p:cNvPr id="5" name="Elbow Connector 4"/>
          <p:cNvCxnSpPr>
            <a:endCxn id="2" idx="1"/>
          </p:cNvCxnSpPr>
          <p:nvPr/>
        </p:nvCxnSpPr>
        <p:spPr>
          <a:xfrm flipV="1">
            <a:off x="3403600" y="1791408"/>
            <a:ext cx="1473200" cy="779072"/>
          </a:xfrm>
          <a:prstGeom prst="bentConnector3">
            <a:avLst/>
          </a:prstGeom>
        </p:spPr>
        <p:style>
          <a:lnRef idx="3">
            <a:schemeClr val="accent2"/>
          </a:lnRef>
          <a:fillRef idx="0">
            <a:schemeClr val="accent2"/>
          </a:fillRef>
          <a:effectRef idx="2">
            <a:schemeClr val="accent2"/>
          </a:effectRef>
          <a:fontRef idx="minor">
            <a:schemeClr val="tx1"/>
          </a:fontRef>
        </p:style>
      </p:cxnSp>
      <p:sp>
        <p:nvSpPr>
          <p:cNvPr id="12" name="Rounded Rectangle 11"/>
          <p:cNvSpPr/>
          <p:nvPr/>
        </p:nvSpPr>
        <p:spPr>
          <a:xfrm>
            <a:off x="5049520" y="4119418"/>
            <a:ext cx="6985462" cy="11984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b="1" dirty="0" err="1" smtClean="0">
                <a:latin typeface="Times New Roman" panose="02020603050405020304" pitchFamily="18" charset="0"/>
                <a:cs typeface="Times New Roman" panose="02020603050405020304" pitchFamily="18" charset="0"/>
              </a:rPr>
              <a:t>Kể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tên</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a:t>
            </a:r>
            <a:r>
              <a:rPr lang="en-US" sz="3200" b="1" dirty="0" err="1" smtClean="0">
                <a:latin typeface="Times New Roman" panose="02020603050405020304" pitchFamily="18" charset="0"/>
                <a:cs typeface="Times New Roman" panose="02020603050405020304" pitchFamily="18" charset="0"/>
              </a:rPr>
              <a:t>hững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truyền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thống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tốt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đẹp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tự</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tộc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Việt</a:t>
            </a:r>
            <a:r>
              <a:rPr lang="en-US" sz="3200" b="1" dirty="0" smtClean="0">
                <a:latin typeface="Times New Roman" panose="02020603050405020304" pitchFamily="18" charset="0"/>
                <a:cs typeface="Times New Roman" panose="02020603050405020304" pitchFamily="18" charset="0"/>
              </a:rPr>
              <a:t> Nam.</a:t>
            </a:r>
            <a:endParaRPr lang="en-US" sz="3200" b="1" dirty="0">
              <a:latin typeface="Times New Roman" panose="02020603050405020304" pitchFamily="18" charset="0"/>
              <a:cs typeface="Times New Roman" panose="02020603050405020304" pitchFamily="18" charset="0"/>
            </a:endParaRPr>
          </a:p>
        </p:txBody>
      </p:sp>
      <p:cxnSp>
        <p:nvCxnSpPr>
          <p:cNvPr id="13" name="Elbow Connector 12"/>
          <p:cNvCxnSpPr>
            <a:endCxn id="12" idx="1"/>
          </p:cNvCxnSpPr>
          <p:nvPr/>
        </p:nvCxnSpPr>
        <p:spPr>
          <a:xfrm>
            <a:off x="2913937" y="3625440"/>
            <a:ext cx="2135583" cy="1297080"/>
          </a:xfrm>
          <a:prstGeom prst="bentConnector3">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430942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69+ Hình nền Powerpoint đẹp, đơn giản, ấn tượng theo Chủ đ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06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8329"/>
            <a:ext cx="3521033" cy="19970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1042" y="2152880"/>
            <a:ext cx="3098947" cy="1077218"/>
          </a:xfrm>
          <a:prstGeom prst="rect">
            <a:avLst/>
          </a:prstGeom>
          <a:noFill/>
        </p:spPr>
        <p:txBody>
          <a:bodyPr wrap="square" rtlCol="0">
            <a:spAutoFit/>
          </a:bodyPr>
          <a:lstStyle/>
          <a:p>
            <a:pPr algn="ctr"/>
            <a:r>
              <a:rPr lang="en-US" sz="3200" b="1" dirty="0" err="1" smtClean="0">
                <a:solidFill>
                  <a:srgbClr val="C00000"/>
                </a:solidFill>
                <a:latin typeface="Times New Roman" panose="02020603050405020304" pitchFamily="18" charset="0"/>
                <a:cs typeface="Times New Roman" panose="02020603050405020304" pitchFamily="18" charset="0"/>
              </a:rPr>
              <a:t>Mục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tiêu</a:t>
            </a:r>
            <a:r>
              <a:rPr lang="en-US" sz="3200" b="1" dirty="0" smtClean="0">
                <a:solidFill>
                  <a:srgbClr val="C00000"/>
                </a:solidFill>
                <a:latin typeface="Times New Roman" panose="02020603050405020304" pitchFamily="18" charset="0"/>
                <a:cs typeface="Times New Roman" panose="02020603050405020304" pitchFamily="18" charset="0"/>
              </a:rPr>
              <a:t> </a:t>
            </a:r>
          </a:p>
          <a:p>
            <a:pPr algn="ctr"/>
            <a:r>
              <a:rPr lang="en-US" sz="3200" b="1" dirty="0" err="1" smtClean="0">
                <a:solidFill>
                  <a:srgbClr val="C00000"/>
                </a:solidFill>
                <a:latin typeface="Times New Roman" panose="02020603050405020304" pitchFamily="18" charset="0"/>
                <a:cs typeface="Times New Roman" panose="02020603050405020304" pitchFamily="18" charset="0"/>
              </a:rPr>
              <a:t>tiết</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học</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4876800" y="701964"/>
            <a:ext cx="7158182" cy="21788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b="1" dirty="0" err="1" smtClean="0">
                <a:solidFill>
                  <a:schemeClr val="tx1"/>
                </a:solidFill>
                <a:latin typeface="Times New Roman" panose="02020603050405020304" pitchFamily="18" charset="0"/>
                <a:cs typeface="Times New Roman" panose="02020603050405020304" pitchFamily="18" charset="0"/>
              </a:rPr>
              <a:t>Hiểu</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được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kiến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thức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về</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truyền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thống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tốt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đẹp</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của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dân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tộc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và</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việc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kế</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thừa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phát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huy</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truyền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thống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tốt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đẹp</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của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dân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tộc</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cxnSp>
        <p:nvCxnSpPr>
          <p:cNvPr id="5" name="Elbow Connector 4"/>
          <p:cNvCxnSpPr>
            <a:endCxn id="2" idx="1"/>
          </p:cNvCxnSpPr>
          <p:nvPr/>
        </p:nvCxnSpPr>
        <p:spPr>
          <a:xfrm flipV="1">
            <a:off x="3403600" y="1791408"/>
            <a:ext cx="1473200" cy="779072"/>
          </a:xfrm>
          <a:prstGeom prst="bentConnector3">
            <a:avLst/>
          </a:prstGeom>
        </p:spPr>
        <p:style>
          <a:lnRef idx="3">
            <a:schemeClr val="accent2"/>
          </a:lnRef>
          <a:fillRef idx="0">
            <a:schemeClr val="accent2"/>
          </a:fillRef>
          <a:effectRef idx="2">
            <a:schemeClr val="accent2"/>
          </a:effectRef>
          <a:fontRef idx="minor">
            <a:schemeClr val="tx1"/>
          </a:fontRef>
        </p:style>
      </p:cxnSp>
      <p:sp>
        <p:nvSpPr>
          <p:cNvPr id="12" name="Rounded Rectangle 11"/>
          <p:cNvSpPr/>
          <p:nvPr/>
        </p:nvSpPr>
        <p:spPr>
          <a:xfrm>
            <a:off x="5049520" y="4119418"/>
            <a:ext cx="6985462" cy="11984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b="1" dirty="0" err="1" smtClean="0">
                <a:latin typeface="Times New Roman" panose="02020603050405020304" pitchFamily="18" charset="0"/>
                <a:cs typeface="Times New Roman" panose="02020603050405020304" pitchFamily="18" charset="0"/>
              </a:rPr>
              <a:t>Kể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tên</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a:t>
            </a:r>
            <a:r>
              <a:rPr lang="en-US" sz="3200" b="1" dirty="0" err="1" smtClean="0">
                <a:latin typeface="Times New Roman" panose="02020603050405020304" pitchFamily="18" charset="0"/>
                <a:cs typeface="Times New Roman" panose="02020603050405020304" pitchFamily="18" charset="0"/>
              </a:rPr>
              <a:t>hững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truyền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thống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tốt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đẹp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tự</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tộc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Việt</a:t>
            </a:r>
            <a:r>
              <a:rPr lang="en-US" sz="3200" b="1" dirty="0" smtClean="0">
                <a:latin typeface="Times New Roman" panose="02020603050405020304" pitchFamily="18" charset="0"/>
                <a:cs typeface="Times New Roman" panose="02020603050405020304" pitchFamily="18" charset="0"/>
              </a:rPr>
              <a:t> Nam.</a:t>
            </a:r>
            <a:endParaRPr lang="en-US" sz="3200" b="1" dirty="0">
              <a:latin typeface="Times New Roman" panose="02020603050405020304" pitchFamily="18" charset="0"/>
              <a:cs typeface="Times New Roman" panose="02020603050405020304" pitchFamily="18" charset="0"/>
            </a:endParaRPr>
          </a:p>
        </p:txBody>
      </p:sp>
      <p:cxnSp>
        <p:nvCxnSpPr>
          <p:cNvPr id="13" name="Elbow Connector 12"/>
          <p:cNvCxnSpPr>
            <a:endCxn id="12" idx="1"/>
          </p:cNvCxnSpPr>
          <p:nvPr/>
        </p:nvCxnSpPr>
        <p:spPr>
          <a:xfrm>
            <a:off x="2913937" y="3625440"/>
            <a:ext cx="2135583" cy="1297080"/>
          </a:xfrm>
          <a:prstGeom prst="bentConnector3">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75859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1187872" y="145935"/>
            <a:ext cx="2113322" cy="2112622"/>
          </a:xfrm>
          <a:prstGeom prst="rect">
            <a:avLst/>
          </a:prstGeom>
        </p:spPr>
      </p:pic>
      <p:sp>
        <p:nvSpPr>
          <p:cNvPr id="2" name="Cloud 1"/>
          <p:cNvSpPr/>
          <p:nvPr/>
        </p:nvSpPr>
        <p:spPr>
          <a:xfrm>
            <a:off x="3494234" y="846975"/>
            <a:ext cx="7843401" cy="462926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fontAlgn="base">
              <a:spcBef>
                <a:spcPct val="0"/>
              </a:spcBef>
              <a:spcAft>
                <a:spcPct val="0"/>
              </a:spcAft>
              <a:buNone/>
              <a:defRPr/>
            </a:pPr>
            <a:r>
              <a:rPr lang="en-US" altLang="en-US" sz="2800" b="1" i="1" kern="0" dirty="0">
                <a:solidFill>
                  <a:srgbClr val="0000FF"/>
                </a:solidFill>
                <a:latin typeface="Times" pitchFamily="18" charset="0"/>
                <a:cs typeface="Times" pitchFamily="18" charset="0"/>
              </a:rPr>
              <a:t>       </a:t>
            </a:r>
            <a:r>
              <a:rPr lang="en-US" altLang="en-US" sz="2800" b="1" kern="0" dirty="0" err="1">
                <a:solidFill>
                  <a:srgbClr val="0000FF"/>
                </a:solidFill>
                <a:latin typeface="Times" pitchFamily="18" charset="0"/>
                <a:cs typeface="Times" pitchFamily="18" charset="0"/>
              </a:rPr>
              <a:t>Bài</a:t>
            </a:r>
            <a:r>
              <a:rPr lang="en-US" altLang="en-US" sz="2800" b="1" kern="0" dirty="0">
                <a:solidFill>
                  <a:srgbClr val="0000FF"/>
                </a:solidFill>
                <a:latin typeface="Times" pitchFamily="18" charset="0"/>
                <a:cs typeface="Times" pitchFamily="18" charset="0"/>
              </a:rPr>
              <a:t> 3. </a:t>
            </a:r>
            <a:r>
              <a:rPr lang="en-US" altLang="en-US" sz="2800" b="1" kern="0" dirty="0" err="1">
                <a:solidFill>
                  <a:srgbClr val="0000FF"/>
                </a:solidFill>
                <a:latin typeface="Times" pitchFamily="18" charset="0"/>
                <a:cs typeface="Times" pitchFamily="18" charset="0"/>
              </a:rPr>
              <a:t>Tìm</a:t>
            </a:r>
            <a:r>
              <a:rPr lang="en-US" altLang="en-US" sz="2800" b="1" kern="0" dirty="0">
                <a:solidFill>
                  <a:srgbClr val="0000FF"/>
                </a:solidFill>
                <a:latin typeface="Times" pitchFamily="18" charset="0"/>
                <a:cs typeface="Times" pitchFamily="18" charset="0"/>
              </a:rPr>
              <a:t> ca </a:t>
            </a:r>
            <a:r>
              <a:rPr lang="en-US" altLang="en-US" sz="2800" b="1" kern="0" dirty="0" err="1">
                <a:solidFill>
                  <a:srgbClr val="0000FF"/>
                </a:solidFill>
                <a:latin typeface="Times" pitchFamily="18" charset="0"/>
                <a:cs typeface="Times" pitchFamily="18" charset="0"/>
              </a:rPr>
              <a:t>dao</a:t>
            </a:r>
            <a:r>
              <a:rPr lang="en-US" altLang="en-US" sz="2800" b="1" kern="0" dirty="0">
                <a:solidFill>
                  <a:srgbClr val="0000FF"/>
                </a:solidFill>
                <a:latin typeface="Times" pitchFamily="18" charset="0"/>
                <a:cs typeface="Times" pitchFamily="18" charset="0"/>
              </a:rPr>
              <a:t>, </a:t>
            </a:r>
            <a:r>
              <a:rPr lang="en-US" altLang="en-US" sz="2800" b="1" kern="0" dirty="0" err="1">
                <a:solidFill>
                  <a:srgbClr val="0000FF"/>
                </a:solidFill>
                <a:latin typeface="Times" pitchFamily="18" charset="0"/>
                <a:cs typeface="Times" pitchFamily="18" charset="0"/>
              </a:rPr>
              <a:t>tục</a:t>
            </a:r>
            <a:r>
              <a:rPr lang="en-US" altLang="en-US" sz="2800" b="1" kern="0" dirty="0">
                <a:solidFill>
                  <a:srgbClr val="0000FF"/>
                </a:solidFill>
                <a:latin typeface="Times" pitchFamily="18" charset="0"/>
                <a:cs typeface="Times" pitchFamily="18" charset="0"/>
              </a:rPr>
              <a:t> </a:t>
            </a:r>
            <a:r>
              <a:rPr lang="en-US" altLang="en-US" sz="2800" b="1" kern="0" dirty="0" err="1">
                <a:solidFill>
                  <a:srgbClr val="0000FF"/>
                </a:solidFill>
                <a:latin typeface="Times" pitchFamily="18" charset="0"/>
                <a:cs typeface="Times" pitchFamily="18" charset="0"/>
              </a:rPr>
              <a:t>ngữ</a:t>
            </a:r>
            <a:r>
              <a:rPr lang="vi-VN" altLang="en-US" sz="2800" b="1" kern="0" dirty="0">
                <a:solidFill>
                  <a:srgbClr val="0000FF"/>
                </a:solidFill>
                <a:latin typeface="Times" pitchFamily="18" charset="0"/>
                <a:cs typeface="Times" pitchFamily="18" charset="0"/>
              </a:rPr>
              <a:t>, châm ngôn</a:t>
            </a:r>
            <a:r>
              <a:rPr lang="en-US" altLang="en-US" sz="2800" b="1" kern="0" dirty="0">
                <a:solidFill>
                  <a:srgbClr val="0000FF"/>
                </a:solidFill>
                <a:latin typeface="Times" pitchFamily="18" charset="0"/>
                <a:cs typeface="Times" pitchFamily="18" charset="0"/>
              </a:rPr>
              <a:t> </a:t>
            </a:r>
            <a:r>
              <a:rPr lang="en-US" altLang="en-US" sz="2800" b="1" kern="0" dirty="0" err="1">
                <a:solidFill>
                  <a:srgbClr val="0000FF"/>
                </a:solidFill>
                <a:latin typeface="Times" pitchFamily="18" charset="0"/>
                <a:cs typeface="Times" pitchFamily="18" charset="0"/>
              </a:rPr>
              <a:t>nói</a:t>
            </a:r>
            <a:r>
              <a:rPr lang="en-US" altLang="en-US" sz="2800" b="1" kern="0" dirty="0">
                <a:solidFill>
                  <a:srgbClr val="0000FF"/>
                </a:solidFill>
                <a:latin typeface="Times" pitchFamily="18" charset="0"/>
                <a:cs typeface="Times" pitchFamily="18" charset="0"/>
              </a:rPr>
              <a:t> </a:t>
            </a:r>
            <a:r>
              <a:rPr lang="en-US" altLang="en-US" sz="2800" b="1" kern="0" dirty="0" err="1">
                <a:solidFill>
                  <a:srgbClr val="0000FF"/>
                </a:solidFill>
                <a:latin typeface="Times" pitchFamily="18" charset="0"/>
                <a:cs typeface="Times" pitchFamily="18" charset="0"/>
              </a:rPr>
              <a:t>về</a:t>
            </a:r>
            <a:r>
              <a:rPr lang="en-US" sz="2800" b="1" dirty="0">
                <a:solidFill>
                  <a:srgbClr val="0000FF"/>
                </a:solidFill>
                <a:latin typeface="Times" pitchFamily="18" charset="0"/>
                <a:cs typeface="Times" pitchFamily="18" charset="0"/>
              </a:rPr>
              <a:t> </a:t>
            </a:r>
            <a:r>
              <a:rPr lang="en-US" sz="2800" b="1" dirty="0" err="1">
                <a:solidFill>
                  <a:srgbClr val="0000FF"/>
                </a:solidFill>
                <a:latin typeface="Times" pitchFamily="18" charset="0"/>
                <a:cs typeface="Times" pitchFamily="18" charset="0"/>
              </a:rPr>
              <a:t>truyền</a:t>
            </a:r>
            <a:r>
              <a:rPr lang="en-US" sz="2800" b="1" dirty="0">
                <a:solidFill>
                  <a:srgbClr val="0000FF"/>
                </a:solidFill>
                <a:latin typeface="Times" pitchFamily="18" charset="0"/>
                <a:cs typeface="Times" pitchFamily="18" charset="0"/>
              </a:rPr>
              <a:t> </a:t>
            </a:r>
            <a:r>
              <a:rPr lang="en-US" sz="2800" b="1" dirty="0" err="1">
                <a:solidFill>
                  <a:srgbClr val="0000FF"/>
                </a:solidFill>
                <a:latin typeface="Times" pitchFamily="18" charset="0"/>
                <a:cs typeface="Times" pitchFamily="18" charset="0"/>
              </a:rPr>
              <a:t>thống</a:t>
            </a:r>
            <a:r>
              <a:rPr lang="en-US" sz="2800" b="1" dirty="0">
                <a:solidFill>
                  <a:srgbClr val="0000FF"/>
                </a:solidFill>
                <a:latin typeface="Times" pitchFamily="18" charset="0"/>
                <a:cs typeface="Times" pitchFamily="18" charset="0"/>
              </a:rPr>
              <a:t> </a:t>
            </a:r>
            <a:r>
              <a:rPr lang="en-US" sz="2800" b="1" dirty="0" err="1">
                <a:solidFill>
                  <a:srgbClr val="0000FF"/>
                </a:solidFill>
                <a:latin typeface="Times" pitchFamily="18" charset="0"/>
                <a:cs typeface="Times" pitchFamily="18" charset="0"/>
              </a:rPr>
              <a:t>tốt</a:t>
            </a:r>
            <a:r>
              <a:rPr lang="en-US" sz="2800" b="1" dirty="0">
                <a:solidFill>
                  <a:srgbClr val="0000FF"/>
                </a:solidFill>
                <a:latin typeface="Times" pitchFamily="18" charset="0"/>
                <a:cs typeface="Times" pitchFamily="18" charset="0"/>
              </a:rPr>
              <a:t> </a:t>
            </a:r>
            <a:r>
              <a:rPr lang="en-US" sz="2800" b="1" dirty="0" err="1">
                <a:solidFill>
                  <a:srgbClr val="0000FF"/>
                </a:solidFill>
                <a:latin typeface="Times" pitchFamily="18" charset="0"/>
                <a:cs typeface="Times" pitchFamily="18" charset="0"/>
              </a:rPr>
              <a:t>đẹp</a:t>
            </a:r>
            <a:r>
              <a:rPr lang="en-US" sz="2800" b="1" dirty="0">
                <a:solidFill>
                  <a:srgbClr val="0000FF"/>
                </a:solidFill>
                <a:latin typeface="Times" pitchFamily="18" charset="0"/>
                <a:cs typeface="Times" pitchFamily="18" charset="0"/>
              </a:rPr>
              <a:t> </a:t>
            </a:r>
            <a:r>
              <a:rPr lang="en-US" sz="2800" b="1" dirty="0" err="1">
                <a:solidFill>
                  <a:srgbClr val="0000FF"/>
                </a:solidFill>
                <a:latin typeface="Times" pitchFamily="18" charset="0"/>
                <a:cs typeface="Times" pitchFamily="18" charset="0"/>
              </a:rPr>
              <a:t>của</a:t>
            </a:r>
            <a:r>
              <a:rPr lang="en-US" sz="2800" b="1" dirty="0">
                <a:solidFill>
                  <a:srgbClr val="0000FF"/>
                </a:solidFill>
                <a:latin typeface="Times" pitchFamily="18" charset="0"/>
                <a:cs typeface="Times" pitchFamily="18" charset="0"/>
              </a:rPr>
              <a:t> </a:t>
            </a:r>
            <a:r>
              <a:rPr lang="en-US" sz="2800" b="1" dirty="0" err="1">
                <a:solidFill>
                  <a:srgbClr val="0000FF"/>
                </a:solidFill>
                <a:latin typeface="Times" pitchFamily="18" charset="0"/>
                <a:cs typeface="Times" pitchFamily="18" charset="0"/>
              </a:rPr>
              <a:t>dân</a:t>
            </a:r>
            <a:r>
              <a:rPr lang="en-US" sz="2800" b="1" dirty="0">
                <a:solidFill>
                  <a:srgbClr val="0000FF"/>
                </a:solidFill>
                <a:latin typeface="Times" pitchFamily="18" charset="0"/>
                <a:cs typeface="Times" pitchFamily="18" charset="0"/>
              </a:rPr>
              <a:t> </a:t>
            </a:r>
            <a:r>
              <a:rPr lang="en-US" sz="2800" b="1" dirty="0" err="1">
                <a:solidFill>
                  <a:srgbClr val="0000FF"/>
                </a:solidFill>
                <a:latin typeface="Times" pitchFamily="18" charset="0"/>
                <a:cs typeface="Times" pitchFamily="18" charset="0"/>
              </a:rPr>
              <a:t>tộc</a:t>
            </a:r>
            <a:r>
              <a:rPr lang="en-US" sz="2800" b="1" dirty="0">
                <a:solidFill>
                  <a:srgbClr val="0000FF"/>
                </a:solidFill>
                <a:latin typeface="Times" pitchFamily="18" charset="0"/>
                <a:cs typeface="Times" pitchFamily="18" charset="0"/>
              </a:rPr>
              <a:t> </a:t>
            </a:r>
            <a:r>
              <a:rPr lang="en-US" sz="2800" b="1" dirty="0" err="1">
                <a:solidFill>
                  <a:srgbClr val="0000FF"/>
                </a:solidFill>
                <a:latin typeface="Times" pitchFamily="18" charset="0"/>
                <a:cs typeface="Times" pitchFamily="18" charset="0"/>
              </a:rPr>
              <a:t>Việt</a:t>
            </a:r>
            <a:r>
              <a:rPr lang="en-US" sz="2800" b="1" dirty="0">
                <a:solidFill>
                  <a:srgbClr val="0000FF"/>
                </a:solidFill>
                <a:latin typeface="Times" pitchFamily="18" charset="0"/>
                <a:cs typeface="Times" pitchFamily="18" charset="0"/>
              </a:rPr>
              <a:t> Nam.</a:t>
            </a:r>
            <a:endParaRPr lang="en-US" altLang="en-US" sz="2800" b="1" kern="0" dirty="0">
              <a:solidFill>
                <a:srgbClr val="0000FF"/>
              </a:solidFill>
              <a:latin typeface="Times" pitchFamily="18" charset="0"/>
              <a:cs typeface="Times" pitchFamily="18" charset="0"/>
            </a:endParaRPr>
          </a:p>
        </p:txBody>
      </p:sp>
    </p:spTree>
    <p:extLst>
      <p:ext uri="{BB962C8B-B14F-4D97-AF65-F5344CB8AC3E}">
        <p14:creationId xmlns:p14="http://schemas.microsoft.com/office/powerpoint/2010/main" val="24153467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8"/>
          <p:cNvSpPr txBox="1">
            <a:spLocks noChangeArrowheads="1"/>
          </p:cNvSpPr>
          <p:nvPr/>
        </p:nvSpPr>
        <p:spPr bwMode="auto">
          <a:xfrm>
            <a:off x="1717280" y="461635"/>
            <a:ext cx="9502034" cy="575542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a:r>
              <a:rPr lang="en-US" sz="3200" b="1" dirty="0">
                <a:solidFill>
                  <a:srgbClr val="0000FF"/>
                </a:solidFill>
                <a:latin typeface="Times New Roman" pitchFamily="18" charset="0"/>
              </a:rPr>
              <a:t>a. </a:t>
            </a:r>
            <a:r>
              <a:rPr lang="en-US" sz="3200" b="1" dirty="0" err="1">
                <a:solidFill>
                  <a:srgbClr val="0000FF"/>
                </a:solidFill>
                <a:latin typeface="Times New Roman" pitchFamily="18" charset="0"/>
              </a:rPr>
              <a:t>Uống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nước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nhớ</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nguồn</a:t>
            </a:r>
            <a:endParaRPr lang="en-US" sz="3200" b="1" dirty="0">
              <a:solidFill>
                <a:srgbClr val="0000FF"/>
              </a:solidFill>
              <a:latin typeface="Times New Roman" pitchFamily="18" charset="0"/>
            </a:endParaRPr>
          </a:p>
          <a:p>
            <a:pPr algn="l"/>
            <a:r>
              <a:rPr lang="en-US" sz="3200" b="1" dirty="0">
                <a:solidFill>
                  <a:srgbClr val="0000FF"/>
                </a:solidFill>
                <a:latin typeface="Times New Roman" pitchFamily="18" charset="0"/>
              </a:rPr>
              <a:t>b. </a:t>
            </a:r>
            <a:r>
              <a:rPr lang="en-US" sz="3200" b="1" dirty="0" err="1">
                <a:solidFill>
                  <a:srgbClr val="0000FF"/>
                </a:solidFill>
                <a:latin typeface="Times New Roman" pitchFamily="18" charset="0"/>
              </a:rPr>
              <a:t>Tôn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sư</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trọng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đạo</a:t>
            </a:r>
            <a:endParaRPr lang="en-US" sz="3200" b="1" dirty="0">
              <a:solidFill>
                <a:srgbClr val="0000FF"/>
              </a:solidFill>
              <a:latin typeface="Times New Roman" pitchFamily="18" charset="0"/>
            </a:endParaRPr>
          </a:p>
          <a:p>
            <a:pPr algn="l"/>
            <a:r>
              <a:rPr lang="en-US" sz="3200" b="1" dirty="0">
                <a:solidFill>
                  <a:srgbClr val="0000FF"/>
                </a:solidFill>
                <a:latin typeface="Times New Roman" pitchFamily="18" charset="0"/>
              </a:rPr>
              <a:t>c. </a:t>
            </a:r>
            <a:r>
              <a:rPr lang="en-US" sz="3200" b="1" dirty="0" err="1">
                <a:solidFill>
                  <a:srgbClr val="0000FF"/>
                </a:solidFill>
                <a:latin typeface="Times New Roman" pitchFamily="18" charset="0"/>
              </a:rPr>
              <a:t>Thương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người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như</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thể</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thương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thân</a:t>
            </a:r>
            <a:endParaRPr lang="en-US" sz="3200" b="1" dirty="0">
              <a:solidFill>
                <a:srgbClr val="0000FF"/>
              </a:solidFill>
              <a:latin typeface="Times New Roman" pitchFamily="18" charset="0"/>
            </a:endParaRPr>
          </a:p>
          <a:p>
            <a:pPr algn="l"/>
            <a:r>
              <a:rPr lang="en-US" sz="3200" b="1" dirty="0">
                <a:solidFill>
                  <a:srgbClr val="0000FF"/>
                </a:solidFill>
                <a:latin typeface="Times New Roman" pitchFamily="18" charset="0"/>
              </a:rPr>
              <a:t>d. </a:t>
            </a:r>
            <a:r>
              <a:rPr lang="en-US" sz="3200" b="1" dirty="0" err="1">
                <a:solidFill>
                  <a:srgbClr val="0000FF"/>
                </a:solidFill>
                <a:latin typeface="Times New Roman" pitchFamily="18" charset="0"/>
              </a:rPr>
              <a:t>Lá</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lành</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đùm</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lá</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rách</a:t>
            </a:r>
            <a:endParaRPr lang="en-US" sz="3200" b="1" dirty="0">
              <a:solidFill>
                <a:srgbClr val="0000FF"/>
              </a:solidFill>
              <a:latin typeface="Times New Roman" pitchFamily="18" charset="0"/>
            </a:endParaRPr>
          </a:p>
          <a:p>
            <a:pPr algn="l"/>
            <a:r>
              <a:rPr lang="en-US" sz="3200" b="1" dirty="0">
                <a:solidFill>
                  <a:srgbClr val="0000FF"/>
                </a:solidFill>
                <a:latin typeface="Times New Roman" pitchFamily="18" charset="0"/>
              </a:rPr>
              <a:t>đ. </a:t>
            </a:r>
            <a:r>
              <a:rPr lang="en-US" sz="3200" b="1" dirty="0" err="1">
                <a:solidFill>
                  <a:srgbClr val="0000FF"/>
                </a:solidFill>
                <a:latin typeface="Times New Roman" pitchFamily="18" charset="0"/>
              </a:rPr>
              <a:t>Bầu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ơi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thương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lấy</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bí</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cùng</a:t>
            </a:r>
            <a:endParaRPr lang="en-US" sz="3200" b="1" dirty="0">
              <a:solidFill>
                <a:srgbClr val="0000FF"/>
              </a:solidFill>
              <a:latin typeface="Times New Roman" pitchFamily="18" charset="0"/>
            </a:endParaRPr>
          </a:p>
          <a:p>
            <a:pPr algn="l"/>
            <a:r>
              <a:rPr lang="en-US" sz="3200" b="1" dirty="0" err="1">
                <a:solidFill>
                  <a:srgbClr val="0000FF"/>
                </a:solidFill>
                <a:latin typeface="Times New Roman" pitchFamily="18" charset="0"/>
              </a:rPr>
              <a:t>Tuy</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rằng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khác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giống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nhưng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chung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một</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giàn</a:t>
            </a:r>
            <a:r>
              <a:rPr lang="en-US" sz="3200" b="1" dirty="0">
                <a:solidFill>
                  <a:srgbClr val="0000FF"/>
                </a:solidFill>
                <a:latin typeface="Times New Roman" pitchFamily="18" charset="0"/>
              </a:rPr>
              <a:t>.</a:t>
            </a:r>
          </a:p>
          <a:p>
            <a:pPr algn="l"/>
            <a:r>
              <a:rPr lang="en-US" sz="3200" b="1" dirty="0">
                <a:solidFill>
                  <a:srgbClr val="0000FF"/>
                </a:solidFill>
                <a:latin typeface="Times New Roman" pitchFamily="18" charset="0"/>
              </a:rPr>
              <a:t>e. </a:t>
            </a:r>
            <a:r>
              <a:rPr lang="en-US" sz="3200" b="1" dirty="0" err="1">
                <a:solidFill>
                  <a:srgbClr val="0000FF"/>
                </a:solidFill>
                <a:latin typeface="Times New Roman" pitchFamily="18" charset="0"/>
              </a:rPr>
              <a:t>Nhiễu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điều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phủ</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lấy</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giá</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gương</a:t>
            </a:r>
            <a:endParaRPr lang="en-US" sz="3200" b="1" dirty="0">
              <a:solidFill>
                <a:srgbClr val="0000FF"/>
              </a:solidFill>
              <a:latin typeface="Times New Roman" pitchFamily="18" charset="0"/>
            </a:endParaRPr>
          </a:p>
          <a:p>
            <a:pPr algn="l"/>
            <a:r>
              <a:rPr lang="en-US" sz="3200" b="1" dirty="0" err="1">
                <a:solidFill>
                  <a:srgbClr val="0000FF"/>
                </a:solidFill>
                <a:latin typeface="Times New Roman" pitchFamily="18" charset="0"/>
              </a:rPr>
              <a:t>Người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trong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một</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nước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phải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thương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nhau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cùng</a:t>
            </a:r>
            <a:r>
              <a:rPr lang="en-US" sz="3200" b="1" dirty="0">
                <a:solidFill>
                  <a:srgbClr val="0000FF"/>
                </a:solidFill>
                <a:latin typeface="Times New Roman" pitchFamily="18" charset="0"/>
              </a:rPr>
              <a:t>.</a:t>
            </a:r>
            <a:endParaRPr lang="vi-VN" sz="3200" b="1" dirty="0">
              <a:solidFill>
                <a:srgbClr val="0000FF"/>
              </a:solidFill>
              <a:latin typeface="#9Slide05 Brannboll Ny" panose="02000000000000000000" pitchFamily="2" charset="0"/>
            </a:endParaRPr>
          </a:p>
        </p:txBody>
      </p:sp>
    </p:spTree>
    <p:extLst>
      <p:ext uri="{BB962C8B-B14F-4D97-AF65-F5344CB8AC3E}">
        <p14:creationId xmlns:p14="http://schemas.microsoft.com/office/powerpoint/2010/main" val="8004078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4">
            <a:extLst>
              <a:ext uri="{28A0092B-C50C-407E-A947-70E740481C1C}">
                <a14:useLocalDpi xmlns:a14="http://schemas.microsoft.com/office/drawing/2010/main" val="0"/>
              </a:ext>
            </a:extLst>
          </a:blip>
          <a:srcRect l="50168" t="20952" r="548" b="27864"/>
          <a:stretch>
            <a:fillRect/>
          </a:stretch>
        </p:blipFill>
        <p:spPr bwMode="auto">
          <a:xfrm>
            <a:off x="2233779" y="4139658"/>
            <a:ext cx="7053440" cy="271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96614" y="387865"/>
            <a:ext cx="5965729" cy="6541250"/>
            <a:chOff x="-96614" y="387865"/>
            <a:chExt cx="5965729" cy="6541250"/>
          </a:xfrm>
        </p:grpSpPr>
        <p:pic>
          <p:nvPicPr>
            <p:cNvPr id="165" name="Google Shape;165;p9"/>
            <p:cNvPicPr preferRelativeResize="0"/>
            <p:nvPr/>
          </p:nvPicPr>
          <p:blipFill rotWithShape="1">
            <a:blip r:embed="rId5">
              <a:alphaModFix/>
            </a:blip>
            <a:srcRect l="18975" t="9789" r="12467"/>
            <a:stretch/>
          </p:blipFill>
          <p:spPr>
            <a:xfrm>
              <a:off x="-96614" y="5029745"/>
              <a:ext cx="2046842" cy="1899370"/>
            </a:xfrm>
            <a:prstGeom prst="rect">
              <a:avLst/>
            </a:prstGeom>
            <a:noFill/>
            <a:ln>
              <a:noFill/>
            </a:ln>
          </p:spPr>
        </p:pic>
        <p:sp>
          <p:nvSpPr>
            <p:cNvPr id="6" name="文本框 6"/>
            <p:cNvSpPr txBox="1"/>
            <p:nvPr/>
          </p:nvSpPr>
          <p:spPr>
            <a:xfrm>
              <a:off x="721576" y="387865"/>
              <a:ext cx="5147539" cy="707886"/>
            </a:xfrm>
            <a:prstGeom prst="rect">
              <a:avLst/>
            </a:prstGeom>
            <a:noFill/>
          </p:spPr>
          <p:txBody>
            <a:bodyPr wrap="square" rtlCol="0">
              <a:spAutoFit/>
            </a:bodyPr>
            <a:lstStyle/>
            <a:p>
              <a:pPr algn="ctr"/>
              <a:endParaRPr lang="zh-CN" altLang="en-US" sz="4000" b="1" dirty="0">
                <a:solidFill>
                  <a:srgbClr val="FF0000"/>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grpSp>
      <p:sp>
        <p:nvSpPr>
          <p:cNvPr id="11" name="Cloud Callout 10"/>
          <p:cNvSpPr/>
          <p:nvPr/>
        </p:nvSpPr>
        <p:spPr>
          <a:xfrm>
            <a:off x="397704" y="1095751"/>
            <a:ext cx="10942821" cy="4952509"/>
          </a:xfrm>
          <a:prstGeom prst="cloudCallout">
            <a:avLst>
              <a:gd name="adj1" fmla="val -26775"/>
              <a:gd name="adj2" fmla="val 79356"/>
            </a:avLst>
          </a:prstGeom>
        </p:spPr>
        <p:style>
          <a:lnRef idx="2">
            <a:schemeClr val="accent2"/>
          </a:lnRef>
          <a:fillRef idx="1">
            <a:schemeClr val="lt1"/>
          </a:fillRef>
          <a:effectRef idx="0">
            <a:schemeClr val="accent2"/>
          </a:effectRef>
          <a:fontRef idx="minor">
            <a:schemeClr val="dk1"/>
          </a:fontRef>
        </p:style>
        <p:txBody>
          <a:bodyPr anchor="ctr"/>
          <a:lstStyle/>
          <a:p>
            <a:pPr algn="just">
              <a:defRPr/>
            </a:pPr>
            <a:endParaRPr lang="en-US" sz="3200" b="1" dirty="0">
              <a:solidFill>
                <a:srgbClr val="0000FF"/>
              </a:solidFill>
              <a:latin typeface="Times New Roman" pitchFamily="18" charset="0"/>
              <a:cs typeface="Times New Roman" pitchFamily="18" charset="0"/>
            </a:endParaRPr>
          </a:p>
          <a:p>
            <a:pPr algn="just">
              <a:defRPr/>
            </a:pPr>
            <a:endParaRPr lang="en-US" sz="3200" b="1" dirty="0">
              <a:solidFill>
                <a:srgbClr val="0000FF"/>
              </a:solidFill>
              <a:latin typeface="Times New Roman" pitchFamily="18" charset="0"/>
              <a:cs typeface="Times New Roman" pitchFamily="18" charset="0"/>
            </a:endParaRPr>
          </a:p>
          <a:p>
            <a:pPr algn="just">
              <a:defRPr/>
            </a:pPr>
            <a:endParaRPr lang="en-US" sz="3200" b="1" dirty="0">
              <a:solidFill>
                <a:srgbClr val="0000FF"/>
              </a:solidFill>
              <a:latin typeface="Times New Roman" pitchFamily="18" charset="0"/>
              <a:cs typeface="Times New Roman" pitchFamily="18" charset="0"/>
            </a:endParaRPr>
          </a:p>
          <a:p>
            <a:pPr algn="just">
              <a:defRPr/>
            </a:pPr>
            <a:endParaRPr lang="en-US" sz="3200" b="1" dirty="0">
              <a:solidFill>
                <a:srgbClr val="0000FF"/>
              </a:solidFill>
              <a:latin typeface="Times New Roman" pitchFamily="18" charset="0"/>
              <a:cs typeface="Times New Roman" pitchFamily="18" charset="0"/>
            </a:endParaRPr>
          </a:p>
          <a:p>
            <a:pPr algn="just">
              <a:defRPr/>
            </a:pP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Yêu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itchFamily="18" charset="0"/>
                <a:cs typeface="Times New Roman" pitchFamily="18" charset="0"/>
              </a:rPr>
              <a:t>cầu</a:t>
            </a:r>
            <a:r>
              <a:rPr lang="en-US" sz="3200" b="1" dirty="0">
                <a:solidFill>
                  <a:srgbClr val="0000FF"/>
                </a:solidFill>
                <a:latin typeface="Times New Roman" panose="02020603050405020304" pitchFamily="18" charset="0"/>
                <a:cs typeface="Times New Roman" panose="02020603050405020304" pitchFamily="18" charset="0"/>
              </a:rPr>
              <a:t>: </a:t>
            </a:r>
            <a:r>
              <a:rPr lang="de-DE" sz="3200" b="1" dirty="0">
                <a:solidFill>
                  <a:srgbClr val="0000FF"/>
                </a:solidFill>
                <a:latin typeface="Times New Roman" panose="02020603050405020304" pitchFamily="18" charset="0"/>
                <a:cs typeface="Times New Roman" panose="02020603050405020304" pitchFamily="18" charset="0"/>
              </a:rPr>
              <a:t>Giới</a:t>
            </a:r>
            <a:r>
              <a:rPr lang="vi-VN" sz="3200" b="1" dirty="0">
                <a:solidFill>
                  <a:srgbClr val="0000FF"/>
                </a:solidFill>
                <a:latin typeface="Times New Roman" panose="02020603050405020304" pitchFamily="18" charset="0"/>
                <a:cs typeface="Times New Roman" panose="02020603050405020304" pitchFamily="18" charset="0"/>
              </a:rPr>
              <a:t> thiệu một truyền thống tốt đẹp ở địa phương em.</a:t>
            </a:r>
            <a:endParaRPr lang="en-US" sz="3200" b="1" dirty="0">
              <a:solidFill>
                <a:srgbClr val="0000FF"/>
              </a:solidFill>
              <a:latin typeface="Times New Roman" panose="02020603050405020304" pitchFamily="18" charset="0"/>
              <a:cs typeface="Times New Roman" panose="02020603050405020304" pitchFamily="18" charset="0"/>
            </a:endParaRPr>
          </a:p>
          <a:p>
            <a:pPr algn="just">
              <a:defRPr/>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luận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nhóm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tổ</a:t>
            </a:r>
            <a:r>
              <a:rPr lang="en-US" sz="3200" b="1" dirty="0">
                <a:solidFill>
                  <a:srgbClr val="0000FF"/>
                </a:solidFill>
                <a:latin typeface="Times New Roman" panose="02020603050405020304" pitchFamily="18" charset="0"/>
                <a:cs typeface="Times New Roman" panose="02020603050405020304" pitchFamily="18" charset="0"/>
              </a:rPr>
              <a:t>.</a:t>
            </a:r>
          </a:p>
          <a:p>
            <a:pPr algn="just">
              <a:defRPr/>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nhóm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chọn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PP, video, word,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ảnh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tranh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vẽ</a:t>
            </a:r>
            <a:r>
              <a:rPr lang="en-US" sz="3200" b="1" dirty="0">
                <a:solidFill>
                  <a:srgbClr val="0000FF"/>
                </a:solidFill>
                <a:latin typeface="Times New Roman" panose="02020603050405020304" pitchFamily="18" charset="0"/>
                <a:cs typeface="Times New Roman" panose="02020603050405020304" pitchFamily="18" charset="0"/>
              </a:rPr>
              <a:t>…</a:t>
            </a:r>
          </a:p>
          <a:p>
            <a:pPr algn="just">
              <a:defRPr/>
            </a:pP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Nhóm</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nộp</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bài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trên</a:t>
            </a:r>
            <a:r>
              <a:rPr lang="en-US" sz="3200" b="1" dirty="0">
                <a:solidFill>
                  <a:srgbClr val="FF0066"/>
                </a:solidFill>
                <a:latin typeface="Times New Roman" panose="02020603050405020304" pitchFamily="18" charset="0"/>
                <a:cs typeface="Times New Roman" panose="02020603050405020304" pitchFamily="18" charset="0"/>
              </a:rPr>
              <a:t> </a:t>
            </a:r>
            <a:r>
              <a:rPr lang="vi-VN" sz="3200" b="1" dirty="0">
                <a:solidFill>
                  <a:srgbClr val="FF0066"/>
                </a:solidFill>
                <a:latin typeface="Times New Roman" panose="02020603050405020304" pitchFamily="18" charset="0"/>
                <a:cs typeface="Times New Roman" panose="02020603050405020304" pitchFamily="18" charset="0"/>
              </a:rPr>
              <a:t>padlet</a:t>
            </a:r>
            <a:r>
              <a:rPr lang="en-US" sz="3200" b="1" dirty="0">
                <a:solidFill>
                  <a:srgbClr val="FF0066"/>
                </a:solidFill>
                <a:latin typeface="Times New Roman" panose="02020603050405020304" pitchFamily="18" charset="0"/>
                <a:cs typeface="Times New Roman" panose="02020603050405020304" pitchFamily="18" charset="0"/>
              </a:rPr>
              <a:t>.</a:t>
            </a:r>
          </a:p>
          <a:p>
            <a:pPr algn="just">
              <a:defRPr/>
            </a:pPr>
            <a:endParaRPr lang="en-US" sz="3200" dirty="0">
              <a:latin typeface="Times New Roman" panose="02020603050405020304" pitchFamily="18" charset="0"/>
              <a:cs typeface="Times New Roman" panose="02020603050405020304" pitchFamily="18" charset="0"/>
            </a:endParaRPr>
          </a:p>
          <a:p>
            <a:pPr algn="just">
              <a:defRPr/>
            </a:pPr>
            <a:endParaRPr lang="en-US" sz="3200" dirty="0">
              <a:latin typeface="Times New Roman" panose="02020603050405020304" pitchFamily="18" charset="0"/>
              <a:cs typeface="Times New Roman" panose="02020603050405020304" pitchFamily="18" charset="0"/>
            </a:endParaRPr>
          </a:p>
          <a:p>
            <a:pPr algn="just">
              <a:defRPr/>
            </a:pPr>
            <a:endParaRPr lang="en-US" sz="3200" b="1" dirty="0">
              <a:solidFill>
                <a:srgbClr val="0000FF"/>
              </a:solidFill>
              <a:latin typeface="Times New Roman" pitchFamily="18" charset="0"/>
              <a:cs typeface="Times New Roman" pitchFamily="18" charset="0"/>
            </a:endParaRPr>
          </a:p>
          <a:p>
            <a:pPr algn="ctr"/>
            <a:r>
              <a:rPr lang="en-US" sz="3200" b="1" dirty="0">
                <a:solidFill>
                  <a:srgbClr val="0000FF"/>
                </a:solidFill>
                <a:latin typeface="Times New Roman" pitchFamily="18" charset="0"/>
                <a:cs typeface="Times New Roman" pitchFamily="18" charset="0"/>
              </a:rPr>
              <a:t>      </a:t>
            </a:r>
            <a:endParaRPr lang="en-US" sz="3600" b="1" i="1" dirty="0">
              <a:latin typeface="Times New Roman" panose="02020603050405020304" pitchFamily="18" charset="0"/>
              <a:cs typeface="Times New Roman" panose="02020603050405020304" pitchFamily="18" charset="0"/>
            </a:endParaRPr>
          </a:p>
          <a:p>
            <a:pPr algn="ctr" eaLnBrk="1" hangingPunct="1">
              <a:defRPr/>
            </a:pPr>
            <a:endParaRPr lang="en-US"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3207312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13757" y="1720840"/>
            <a:ext cx="10764485" cy="3416320"/>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pPr algn="ctr"/>
            <a:endParaRPr lang="en-US" altLang="zh-CN" sz="5400" b="1" dirty="0">
              <a:solidFill>
                <a:srgbClr val="7A573E"/>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Trân trọng cảm ơn </a:t>
            </a:r>
          </a:p>
          <a:p>
            <a:pPr algn="ctr"/>
            <a:r>
              <a:rPr lang="en-US" altLang="zh-CN" sz="54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các thầy cô giáo và các em học sinh!</a:t>
            </a:r>
          </a:p>
          <a:p>
            <a:pPr algn="ctr"/>
            <a:endParaRPr lang="zh-CN" altLang="en-US" sz="5400" b="1" dirty="0">
              <a:solidFill>
                <a:srgbClr val="7A573E"/>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898480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0219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ắt 2Người Thầy - Cẩm Ly - NhacCuaTui - Part.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9753600" y="22860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32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07975" y="320683"/>
            <a:ext cx="5717959" cy="10696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defRPr/>
            </a:pPr>
            <a:r>
              <a:rPr lang="nl-NL" b="1" dirty="0">
                <a:latin typeface="Times New Roman" panose="02020603050405020304" pitchFamily="18" charset="0"/>
                <a:cs typeface="Times New Roman" panose="02020603050405020304" pitchFamily="18" charset="0"/>
              </a:rPr>
              <a:t>1. Bác Hồ nói về lòng yêu nước của dân tộc ta: (SGK - Tr 23, 24)</a:t>
            </a:r>
            <a:endParaRPr lang="en-US" dirty="0">
              <a:latin typeface="Times New Roman" panose="02020603050405020304" pitchFamily="18" charset="0"/>
              <a:cs typeface="Times New Roman" panose="02020603050405020304" pitchFamily="18" charset="0"/>
            </a:endParaRPr>
          </a:p>
          <a:p>
            <a:pPr lvl="0">
              <a:defRPr/>
            </a:pPr>
            <a:endParaRPr lang="en-US" dirty="0">
              <a:solidFill>
                <a:sysClr val="windowText" lastClr="000000"/>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8" name="Content Placeholder 3"/>
          <p:cNvSpPr txBox="1">
            <a:spLocks/>
          </p:cNvSpPr>
          <p:nvPr/>
        </p:nvSpPr>
        <p:spPr>
          <a:xfrm>
            <a:off x="6648324" y="280995"/>
            <a:ext cx="5249076" cy="120981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nl-NL" b="1" dirty="0">
                <a:latin typeface="Times New Roman" panose="02020603050405020304" pitchFamily="18" charset="0"/>
                <a:cs typeface="Times New Roman" panose="02020603050405020304" pitchFamily="18" charset="0"/>
              </a:rPr>
              <a:t>2. Chuyện về một người thầy: (SGK - Tr 24)</a:t>
            </a:r>
            <a:endParaRPr lang="en-US" dirty="0">
              <a:latin typeface="Times New Roman" panose="02020603050405020304" pitchFamily="18" charset="0"/>
              <a:cs typeface="Times New Roman" panose="02020603050405020304" pitchFamily="18" charset="0"/>
            </a:endParaRPr>
          </a:p>
          <a:p>
            <a:pPr marL="0" indent="0" algn="ctr">
              <a:buNone/>
            </a:pPr>
            <a:r>
              <a:rPr lang="nl-NL" b="1" dirty="0">
                <a:latin typeface="Times New Roman" panose="02020603050405020304" pitchFamily="18" charset="0"/>
                <a:cs typeface="Times New Roman" panose="02020603050405020304" pitchFamily="18" charset="0"/>
              </a:rPr>
              <a:t> </a:t>
            </a:r>
          </a:p>
          <a:p>
            <a:pPr marL="0" indent="0">
              <a:buNone/>
            </a:pPr>
            <a:endParaRPr lang="nl-NL" b="1" dirty="0">
              <a:latin typeface="Times New Roman" panose="02020603050405020304" pitchFamily="18" charset="0"/>
              <a:cs typeface="Times New Roman" panose="02020603050405020304" pitchFamily="18" charset="0"/>
            </a:endParaRPr>
          </a:p>
          <a:p>
            <a:pPr marL="0" indent="0">
              <a:buNone/>
            </a:pPr>
            <a:endParaRPr lang="nl-NL" b="1"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12" name="Picture 4" descr="Ho Chi Minh 19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372" y="1398322"/>
            <a:ext cx="4887690" cy="40776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AutoShape 2" descr="Chu Văn An - người thầy chuẩn mực muôn đời của Việt Nam - Vn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Chu Văn An - người thầy chuẩn mực muôn đời của Việt Nam - VnExpres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Chu Văn An và những sự tích về thầy giáo Chu Văn A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Chu Văn An và những sự tích về thầy giáo Chu Văn A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Chu Văn An và những sự tích về thầy giáo Chu Văn A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UNESCO thông qua hồ sơ kỷ niệm 650 năm ngày mất của danh nhân Chu Văn An"/>
          <p:cNvPicPr/>
          <p:nvPr/>
        </p:nvPicPr>
        <p:blipFill>
          <a:blip r:embed="rId3">
            <a:extLst>
              <a:ext uri="{28A0092B-C50C-407E-A947-70E740481C1C}">
                <a14:useLocalDpi xmlns:a14="http://schemas.microsoft.com/office/drawing/2010/main" val="0"/>
              </a:ext>
            </a:extLst>
          </a:blip>
          <a:srcRect/>
          <a:stretch>
            <a:fillRect/>
          </a:stretch>
        </p:blipFill>
        <p:spPr bwMode="auto">
          <a:xfrm>
            <a:off x="6408493" y="1390377"/>
            <a:ext cx="5072307" cy="41105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7"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8" name="Line 5"/>
          <p:cNvSpPr>
            <a:spLocks noChangeShapeType="1"/>
          </p:cNvSpPr>
          <p:nvPr/>
        </p:nvSpPr>
        <p:spPr bwMode="auto">
          <a:xfrm>
            <a:off x="12137231"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9" name="Line 2"/>
          <p:cNvSpPr>
            <a:spLocks noChangeShapeType="1"/>
          </p:cNvSpPr>
          <p:nvPr/>
        </p:nvSpPr>
        <p:spPr bwMode="auto">
          <a:xfrm flipV="1">
            <a:off x="31750" y="6858000"/>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20" name="Rounded Rectangle 19"/>
          <p:cNvSpPr/>
          <p:nvPr/>
        </p:nvSpPr>
        <p:spPr>
          <a:xfrm>
            <a:off x="1021513" y="5671151"/>
            <a:ext cx="4190567" cy="7348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0000FF"/>
                </a:solidFill>
                <a:latin typeface="Times" pitchFamily="18" charset="0"/>
                <a:cs typeface="Times" pitchFamily="18" charset="0"/>
              </a:rPr>
              <a:t>Chủ</a:t>
            </a:r>
            <a:r>
              <a:rPr lang="en-US" sz="2400" b="1" dirty="0">
                <a:solidFill>
                  <a:srgbClr val="0000FF"/>
                </a:solidFill>
                <a:latin typeface="Times" pitchFamily="18" charset="0"/>
                <a:cs typeface="Times" pitchFamily="18" charset="0"/>
              </a:rPr>
              <a:t> </a:t>
            </a:r>
            <a:r>
              <a:rPr lang="en-US" sz="2400" b="1" dirty="0" err="1">
                <a:solidFill>
                  <a:srgbClr val="0000FF"/>
                </a:solidFill>
                <a:latin typeface="Times" pitchFamily="18" charset="0"/>
                <a:cs typeface="Times" pitchFamily="18" charset="0"/>
              </a:rPr>
              <a:t>tịch</a:t>
            </a:r>
            <a:r>
              <a:rPr lang="en-US" sz="2400" b="1" dirty="0">
                <a:solidFill>
                  <a:srgbClr val="0000FF"/>
                </a:solidFill>
                <a:latin typeface="Times" pitchFamily="18" charset="0"/>
                <a:cs typeface="Times" pitchFamily="18" charset="0"/>
              </a:rPr>
              <a:t> </a:t>
            </a:r>
            <a:r>
              <a:rPr lang="en-US" sz="2400" b="1" dirty="0" err="1">
                <a:solidFill>
                  <a:srgbClr val="0000FF"/>
                </a:solidFill>
                <a:latin typeface="Times" pitchFamily="18" charset="0"/>
                <a:cs typeface="Times" pitchFamily="18" charset="0"/>
              </a:rPr>
              <a:t>Hồ</a:t>
            </a:r>
            <a:r>
              <a:rPr lang="en-US" sz="2400" b="1" dirty="0">
                <a:solidFill>
                  <a:srgbClr val="0000FF"/>
                </a:solidFill>
                <a:latin typeface="Times" pitchFamily="18" charset="0"/>
                <a:cs typeface="Times" pitchFamily="18" charset="0"/>
              </a:rPr>
              <a:t> </a:t>
            </a:r>
            <a:r>
              <a:rPr lang="en-US" sz="2400" b="1" dirty="0" err="1">
                <a:solidFill>
                  <a:srgbClr val="0000FF"/>
                </a:solidFill>
                <a:latin typeface="Times" pitchFamily="18" charset="0"/>
                <a:cs typeface="Times" pitchFamily="18" charset="0"/>
              </a:rPr>
              <a:t>Chí</a:t>
            </a:r>
            <a:r>
              <a:rPr lang="en-US" sz="2400" b="1" dirty="0">
                <a:solidFill>
                  <a:srgbClr val="0000FF"/>
                </a:solidFill>
                <a:latin typeface="Times" pitchFamily="18" charset="0"/>
                <a:cs typeface="Times" pitchFamily="18" charset="0"/>
              </a:rPr>
              <a:t> Minh</a:t>
            </a:r>
          </a:p>
        </p:txBody>
      </p:sp>
      <p:sp>
        <p:nvSpPr>
          <p:cNvPr id="21" name="Rounded Rectangle 20"/>
          <p:cNvSpPr/>
          <p:nvPr/>
        </p:nvSpPr>
        <p:spPr>
          <a:xfrm>
            <a:off x="6906692" y="5663278"/>
            <a:ext cx="4190567" cy="8354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0000FF"/>
                </a:solidFill>
                <a:latin typeface="Times" pitchFamily="18" charset="0"/>
                <a:cs typeface="Times" pitchFamily="18" charset="0"/>
              </a:rPr>
              <a:t>Chu </a:t>
            </a:r>
            <a:r>
              <a:rPr lang="en-US" sz="2400" b="1" dirty="0" err="1">
                <a:solidFill>
                  <a:srgbClr val="0000FF"/>
                </a:solidFill>
                <a:latin typeface="Times" pitchFamily="18" charset="0"/>
                <a:cs typeface="Times" pitchFamily="18" charset="0"/>
              </a:rPr>
              <a:t>Văn</a:t>
            </a:r>
            <a:r>
              <a:rPr lang="en-US" sz="2400" b="1" dirty="0">
                <a:solidFill>
                  <a:srgbClr val="0000FF"/>
                </a:solidFill>
                <a:latin typeface="Times" pitchFamily="18" charset="0"/>
                <a:cs typeface="Times" pitchFamily="18" charset="0"/>
              </a:rPr>
              <a:t> An</a:t>
            </a:r>
          </a:p>
          <a:p>
            <a:pPr algn="ctr"/>
            <a:r>
              <a:rPr lang="en-US" sz="2400" b="1" dirty="0" err="1">
                <a:solidFill>
                  <a:srgbClr val="0000FF"/>
                </a:solidFill>
                <a:latin typeface="Times" pitchFamily="18" charset="0"/>
                <a:cs typeface="Times" pitchFamily="18" charset="0"/>
              </a:rPr>
              <a:t>Người</a:t>
            </a:r>
            <a:r>
              <a:rPr lang="en-US" sz="2400" b="1" dirty="0">
                <a:solidFill>
                  <a:srgbClr val="0000FF"/>
                </a:solidFill>
                <a:latin typeface="Times" pitchFamily="18" charset="0"/>
                <a:cs typeface="Times" pitchFamily="18" charset="0"/>
              </a:rPr>
              <a:t> </a:t>
            </a:r>
            <a:r>
              <a:rPr lang="en-US" sz="2400" b="1" dirty="0" err="1">
                <a:solidFill>
                  <a:srgbClr val="0000FF"/>
                </a:solidFill>
                <a:latin typeface="Times" pitchFamily="18" charset="0"/>
                <a:cs typeface="Times" pitchFamily="18" charset="0"/>
              </a:rPr>
              <a:t>thầy</a:t>
            </a:r>
            <a:r>
              <a:rPr lang="en-US" sz="2400" b="1" dirty="0">
                <a:solidFill>
                  <a:srgbClr val="0000FF"/>
                </a:solidFill>
                <a:latin typeface="Times" pitchFamily="18" charset="0"/>
                <a:cs typeface="Times" pitchFamily="18" charset="0"/>
              </a:rPr>
              <a:t> </a:t>
            </a:r>
            <a:r>
              <a:rPr lang="en-US" sz="2400" b="1" dirty="0" err="1">
                <a:solidFill>
                  <a:srgbClr val="0000FF"/>
                </a:solidFill>
                <a:latin typeface="Times" pitchFamily="18" charset="0"/>
                <a:cs typeface="Times" pitchFamily="18" charset="0"/>
              </a:rPr>
              <a:t>chuẩn</a:t>
            </a:r>
            <a:r>
              <a:rPr lang="en-US" sz="2400" b="1" dirty="0">
                <a:solidFill>
                  <a:srgbClr val="0000FF"/>
                </a:solidFill>
                <a:latin typeface="Times" pitchFamily="18" charset="0"/>
                <a:cs typeface="Times" pitchFamily="18" charset="0"/>
              </a:rPr>
              <a:t> </a:t>
            </a:r>
            <a:r>
              <a:rPr lang="en-US" sz="2400" b="1" dirty="0" err="1">
                <a:solidFill>
                  <a:srgbClr val="0000FF"/>
                </a:solidFill>
                <a:latin typeface="Times" pitchFamily="18" charset="0"/>
                <a:cs typeface="Times" pitchFamily="18" charset="0"/>
              </a:rPr>
              <a:t>mực</a:t>
            </a:r>
            <a:endParaRPr lang="en-US" sz="2400" b="1" dirty="0">
              <a:solidFill>
                <a:srgbClr val="0000FF"/>
              </a:solidFill>
              <a:latin typeface="Times" pitchFamily="18" charset="0"/>
              <a:cs typeface="Times" pitchFamily="18" charset="0"/>
            </a:endParaRPr>
          </a:p>
        </p:txBody>
      </p:sp>
    </p:spTree>
    <p:extLst>
      <p:ext uri="{BB962C8B-B14F-4D97-AF65-F5344CB8AC3E}">
        <p14:creationId xmlns:p14="http://schemas.microsoft.com/office/powerpoint/2010/main" val="3730730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1626672056"/>
              </p:ext>
            </p:extLst>
          </p:nvPr>
        </p:nvGraphicFramePr>
        <p:xfrm>
          <a:off x="1120871" y="1654806"/>
          <a:ext cx="10201383" cy="47620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ounded Rectangle 2"/>
          <p:cNvSpPr/>
          <p:nvPr/>
        </p:nvSpPr>
        <p:spPr>
          <a:xfrm>
            <a:off x="3647751" y="275876"/>
            <a:ext cx="5907642" cy="107548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đôi</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phút</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Romanc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12946" y="275876"/>
            <a:ext cx="406400" cy="406400"/>
          </a:xfrm>
          <a:prstGeom prst="rect">
            <a:avLst/>
          </a:prstGeom>
        </p:spPr>
      </p:pic>
    </p:spTree>
    <p:extLst>
      <p:ext uri="{BB962C8B-B14F-4D97-AF65-F5344CB8AC3E}">
        <p14:creationId xmlns:p14="http://schemas.microsoft.com/office/powerpoint/2010/main" val="3556268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2DB8BC-C161-0EC8-067B-1329E2DBF905}"/>
              </a:ext>
            </a:extLst>
          </p:cNvPr>
          <p:cNvSpPr txBox="1"/>
          <p:nvPr/>
        </p:nvSpPr>
        <p:spPr>
          <a:xfrm>
            <a:off x="310213" y="78224"/>
            <a:ext cx="7666685" cy="6678751"/>
          </a:xfrm>
          <a:prstGeom prst="rect">
            <a:avLst/>
          </a:prstGeom>
          <a:noFill/>
        </p:spPr>
        <p:txBody>
          <a:bodyPr wrap="square">
            <a:spAutoFit/>
          </a:bodyPr>
          <a:lstStyle/>
          <a:p>
            <a:pPr lvl="0" algn="just">
              <a:spcBef>
                <a:spcPct val="0"/>
              </a:spcBef>
            </a:pPr>
            <a:r>
              <a:rPr kumimoji="0" lang="en-US" sz="2800" b="1" i="0" u="none" strike="noStrike" kern="1200" cap="none" spc="0" normalizeH="0" noProof="0" dirty="0">
                <a:ln>
                  <a:noFill/>
                </a:ln>
                <a:solidFill>
                  <a:srgbClr val="0066FF"/>
                </a:solidFill>
                <a:effectLst/>
                <a:uLnTx/>
                <a:uFillTx/>
                <a:latin typeface="+mj-lt"/>
                <a:ea typeface="+mn-ea"/>
                <a:cs typeface="+mn-cs"/>
              </a:rPr>
              <a:t>   </a:t>
            </a:r>
            <a:r>
              <a:rPr lang="vi-VN" sz="2500" b="1" dirty="0">
                <a:solidFill>
                  <a:srgbClr val="0000FF"/>
                </a:solidFill>
                <a:latin typeface="Times New Roman" panose="02020603050405020304" pitchFamily="18" charset="0"/>
                <a:cs typeface="Times New Roman" panose="02020603050405020304" pitchFamily="18" charset="0"/>
              </a:rPr>
              <a:t>Truyền thống yêu nước, chống giặc ngoại xâm có từ ng</a:t>
            </a:r>
            <a:r>
              <a:rPr lang="vi-VN" sz="25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500" b="1" dirty="0">
                <a:solidFill>
                  <a:srgbClr val="0000FF"/>
                </a:solidFill>
                <a:latin typeface="Times New Roman" panose="02020603050405020304" pitchFamily="18" charset="0"/>
                <a:cs typeface="Times New Roman" panose="02020603050405020304" pitchFamily="18" charset="0"/>
              </a:rPr>
              <a:t>n xưa, từ thời vua Hùng v</a:t>
            </a:r>
            <a:r>
              <a:rPr lang="vi-VN" sz="25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500" b="1" dirty="0">
                <a:solidFill>
                  <a:srgbClr val="0000FF"/>
                </a:solidFill>
                <a:latin typeface="Times New Roman" panose="02020603050405020304" pitchFamily="18" charset="0"/>
                <a:cs typeface="Times New Roman" panose="02020603050405020304" pitchFamily="18" charset="0"/>
              </a:rPr>
              <a:t> xuyên  suốt chiều d</a:t>
            </a:r>
            <a:r>
              <a:rPr lang="vi-VN" sz="25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500" b="1" dirty="0">
                <a:solidFill>
                  <a:srgbClr val="0000FF"/>
                </a:solidFill>
                <a:latin typeface="Times New Roman" panose="02020603050405020304" pitchFamily="18" charset="0"/>
                <a:cs typeface="Times New Roman" panose="02020603050405020304" pitchFamily="18" charset="0"/>
              </a:rPr>
              <a:t>i lịch sử 4000 năm của dân tộc: </a:t>
            </a:r>
          </a:p>
          <a:p>
            <a:pPr algn="just"/>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Tinh</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thần</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yêu</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nước</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sôi</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nổi</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Yêu</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nước</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là</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một</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truyền</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thống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quý</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báu</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của</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dân</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tộc</a:t>
            </a:r>
            <a:r>
              <a:rPr lang="en-US" sz="2500" b="1" dirty="0">
                <a:latin typeface="Times New Roman" panose="02020603050405020304" pitchFamily="18" charset="0"/>
                <a:ea typeface="VNI-Times" pitchFamily="2" charset="0"/>
                <a:cs typeface="Times New Roman" panose="02020603050405020304" pitchFamily="18" charset="0"/>
              </a:rPr>
              <a:t> ta. </a:t>
            </a:r>
            <a:r>
              <a:rPr lang="en-US" sz="2500" b="1" dirty="0" err="1">
                <a:latin typeface="Times New Roman" panose="02020603050405020304" pitchFamily="18" charset="0"/>
                <a:ea typeface="VNI-Times" pitchFamily="2" charset="0"/>
                <a:cs typeface="Times New Roman" panose="02020603050405020304" pitchFamily="18" charset="0"/>
              </a:rPr>
              <a:t>Từ</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xưa</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đến</a:t>
            </a:r>
            <a:r>
              <a:rPr lang="en-US" sz="2500" b="1" dirty="0">
                <a:latin typeface="Times New Roman" panose="02020603050405020304" pitchFamily="18" charset="0"/>
                <a:ea typeface="VNI-Times" pitchFamily="2" charset="0"/>
                <a:cs typeface="Times New Roman" panose="02020603050405020304" pitchFamily="18" charset="0"/>
              </a:rPr>
              <a:t> nay, </a:t>
            </a:r>
            <a:r>
              <a:rPr lang="en-US" sz="2500" b="1" dirty="0" err="1">
                <a:latin typeface="Times New Roman" panose="02020603050405020304" pitchFamily="18" charset="0"/>
                <a:ea typeface="VNI-Times" pitchFamily="2" charset="0"/>
                <a:cs typeface="Times New Roman" panose="02020603050405020304" pitchFamily="18" charset="0"/>
              </a:rPr>
              <a:t>mỗi</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khi</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Tổ</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quốc</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bị</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xâm</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lăng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thì</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tinh</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thần</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yêu</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nước</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ấy</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lại</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sôi</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nổi</a:t>
            </a:r>
            <a:r>
              <a:rPr lang="en-US" sz="2500" b="1" dirty="0">
                <a:latin typeface="Times New Roman" panose="02020603050405020304" pitchFamily="18" charset="0"/>
                <a:ea typeface="VNI-Times" pitchFamily="2" charset="0"/>
                <a:cs typeface="Times New Roman" panose="02020603050405020304" pitchFamily="18" charset="0"/>
              </a:rPr>
              <a:t>...</a:t>
            </a:r>
            <a:r>
              <a:rPr lang="en-US" sz="2500" b="1" dirty="0">
                <a:latin typeface="Times New Roman" panose="02020603050405020304" pitchFamily="18" charset="0"/>
                <a:cs typeface="Times New Roman" panose="02020603050405020304" pitchFamily="18" charset="0"/>
                <a:sym typeface="Wingdings 3" pitchFamily="18" charset="2"/>
              </a:rPr>
              <a:t> </a:t>
            </a:r>
          </a:p>
          <a:p>
            <a:pPr algn="just"/>
            <a:r>
              <a:rPr lang="en-US" sz="2500" b="1" dirty="0">
                <a:latin typeface="Times New Roman" panose="02020603050405020304" pitchFamily="18" charset="0"/>
                <a:ea typeface="VNI-Times" pitchFamily="2" charset="0"/>
                <a:cs typeface="Times New Roman" panose="02020603050405020304" pitchFamily="18" charset="0"/>
                <a:sym typeface="Wingdings 3" pitchFamily="18" charset="2"/>
              </a:rPr>
              <a:t>- </a:t>
            </a:r>
            <a:r>
              <a:rPr lang="en-US" sz="2500" b="1" dirty="0" err="1">
                <a:latin typeface="Times New Roman" panose="02020603050405020304" pitchFamily="18" charset="0"/>
                <a:ea typeface="VNI-Times" pitchFamily="2" charset="0"/>
                <a:cs typeface="Times New Roman" panose="02020603050405020304" pitchFamily="18" charset="0"/>
                <a:sym typeface="Wingdings 3" pitchFamily="18" charset="2"/>
              </a:rPr>
              <a:t>Thực</a:t>
            </a:r>
            <a:r>
              <a:rPr lang="en-US" sz="2500" b="1" dirty="0">
                <a:latin typeface="Times New Roman" panose="02020603050405020304" pitchFamily="18" charset="0"/>
                <a:ea typeface="VNI-Times" pitchFamily="2" charset="0"/>
                <a:cs typeface="Times New Roman" panose="02020603050405020304" pitchFamily="18" charset="0"/>
                <a:sym typeface="Wingdings 3" pitchFamily="18" charset="2"/>
              </a:rPr>
              <a:t> </a:t>
            </a:r>
            <a:r>
              <a:rPr lang="en-US" sz="2500" b="1" dirty="0" err="1">
                <a:latin typeface="Times New Roman" panose="02020603050405020304" pitchFamily="18" charset="0"/>
                <a:ea typeface="VNI-Times" pitchFamily="2" charset="0"/>
                <a:cs typeface="Times New Roman" panose="02020603050405020304" pitchFamily="18" charset="0"/>
                <a:sym typeface="Wingdings 3" pitchFamily="18" charset="2"/>
              </a:rPr>
              <a:t>tiễn</a:t>
            </a:r>
            <a:r>
              <a:rPr lang="en-US" sz="2500" b="1" dirty="0">
                <a:latin typeface="Times New Roman" panose="02020603050405020304" pitchFamily="18" charset="0"/>
                <a:ea typeface="VNI-Times" pitchFamily="2" charset="0"/>
                <a:cs typeface="Times New Roman" panose="02020603050405020304" pitchFamily="18" charset="0"/>
                <a:sym typeface="Wingdings 3" pitchFamily="18" charset="2"/>
              </a:rPr>
              <a:t> </a:t>
            </a:r>
            <a:r>
              <a:rPr lang="en-US" sz="2500" b="1" dirty="0" err="1">
                <a:latin typeface="Times New Roman" panose="02020603050405020304" pitchFamily="18" charset="0"/>
                <a:ea typeface="VNI-Times" pitchFamily="2" charset="0"/>
                <a:cs typeface="Times New Roman" panose="02020603050405020304" pitchFamily="18" charset="0"/>
                <a:sym typeface="Wingdings 3" pitchFamily="18" charset="2"/>
              </a:rPr>
              <a:t>chứng</a:t>
            </a:r>
            <a:r>
              <a:rPr lang="en-US" sz="2500" b="1" dirty="0">
                <a:latin typeface="Times New Roman" panose="02020603050405020304" pitchFamily="18" charset="0"/>
                <a:ea typeface="VNI-Times" pitchFamily="2" charset="0"/>
                <a:cs typeface="Times New Roman" panose="02020603050405020304" pitchFamily="18" charset="0"/>
                <a:sym typeface="Wingdings 3" pitchFamily="18" charset="2"/>
              </a:rPr>
              <a:t> minh: </a:t>
            </a:r>
            <a:r>
              <a:rPr lang="en-US" sz="2500" b="1" dirty="0" err="1">
                <a:latin typeface="Times New Roman" panose="02020603050405020304" pitchFamily="18" charset="0"/>
                <a:ea typeface="VNI-Times" pitchFamily="2" charset="0"/>
                <a:cs typeface="Times New Roman" panose="02020603050405020304" pitchFamily="18" charset="0"/>
              </a:rPr>
              <a:t>Lịch</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sử</a:t>
            </a:r>
            <a:r>
              <a:rPr lang="en-US" sz="2500" b="1" dirty="0">
                <a:latin typeface="Times New Roman" panose="02020603050405020304" pitchFamily="18" charset="0"/>
                <a:ea typeface="VNI-Times" pitchFamily="2" charset="0"/>
                <a:cs typeface="Times New Roman" panose="02020603050405020304" pitchFamily="18" charset="0"/>
              </a:rPr>
              <a:t> ta </a:t>
            </a:r>
            <a:r>
              <a:rPr lang="en-US" sz="2500" b="1" dirty="0" err="1">
                <a:latin typeface="Times New Roman" panose="02020603050405020304" pitchFamily="18" charset="0"/>
                <a:ea typeface="VNI-Times" pitchFamily="2" charset="0"/>
                <a:cs typeface="Times New Roman" panose="02020603050405020304" pitchFamily="18" charset="0"/>
              </a:rPr>
              <a:t>đã</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có</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nhiều</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cuộc</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kháng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chiến</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vĩ</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đại</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chứng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tỏ</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tinh</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thần</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yêu</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nước</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của</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dân</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tộc</a:t>
            </a:r>
            <a:r>
              <a:rPr lang="en-US" sz="2500" b="1" dirty="0">
                <a:latin typeface="Times New Roman" panose="02020603050405020304" pitchFamily="18" charset="0"/>
                <a:ea typeface="VNI-Times" pitchFamily="2" charset="0"/>
                <a:cs typeface="Times New Roman" panose="02020603050405020304" pitchFamily="18" charset="0"/>
              </a:rPr>
              <a:t> ta (</a:t>
            </a:r>
            <a:r>
              <a:rPr lang="en-US" sz="2500" b="1" dirty="0" err="1">
                <a:latin typeface="Times New Roman" panose="02020603050405020304" pitchFamily="18" charset="0"/>
                <a:ea typeface="VNI-Times" pitchFamily="2" charset="0"/>
                <a:cs typeface="Times New Roman" panose="02020603050405020304" pitchFamily="18" charset="0"/>
              </a:rPr>
              <a:t>Bà</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Trưng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Bà</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Triệu</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Trần</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Hưng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Đạo</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Lê</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Lợi</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Quang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Trung</a:t>
            </a:r>
            <a:r>
              <a:rPr lang="en-US" sz="2500" b="1" dirty="0">
                <a:latin typeface="Times New Roman" panose="02020603050405020304" pitchFamily="18" charset="0"/>
                <a:ea typeface="VNI-Times" pitchFamily="2" charset="0"/>
                <a:cs typeface="Times New Roman" panose="02020603050405020304" pitchFamily="18" charset="0"/>
              </a:rPr>
              <a:t>....</a:t>
            </a:r>
            <a:r>
              <a:rPr lang="en-US" sz="2500" b="1" dirty="0">
                <a:latin typeface="Times New Roman" panose="02020603050405020304" pitchFamily="18" charset="0"/>
                <a:cs typeface="Times New Roman" panose="02020603050405020304" pitchFamily="18" charset="0"/>
                <a:sym typeface="Wingdings 3" pitchFamily="18" charset="2"/>
              </a:rPr>
              <a:t>  </a:t>
            </a:r>
            <a:r>
              <a:rPr lang="vi-VN" sz="2500" b="1" dirty="0">
                <a:latin typeface="Times New Roman" panose="02020603050405020304" pitchFamily="18" charset="0"/>
                <a:cs typeface="Times New Roman" panose="02020603050405020304" pitchFamily="18" charset="0"/>
              </a:rPr>
              <a:t>Quyết tâm hi sinh vì đất nước</a:t>
            </a:r>
            <a:r>
              <a:rPr lang="en-US" sz="2500" b="1" dirty="0">
                <a:latin typeface="Times New Roman" panose="02020603050405020304" pitchFamily="18" charset="0"/>
                <a:cs typeface="Times New Roman" panose="02020603050405020304" pitchFamily="18" charset="0"/>
              </a:rPr>
              <a:t>.</a:t>
            </a:r>
            <a:endParaRPr lang="vi-VN" sz="2500" b="1" dirty="0">
              <a:latin typeface="Times New Roman" panose="02020603050405020304" pitchFamily="18" charset="0"/>
              <a:cs typeface="Times New Roman" panose="02020603050405020304" pitchFamily="18" charset="0"/>
            </a:endParaRPr>
          </a:p>
          <a:p>
            <a:pPr algn="just">
              <a:buFontTx/>
              <a:buChar char="-"/>
            </a:pP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Đồng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bào</a:t>
            </a:r>
            <a:r>
              <a:rPr lang="en-US" sz="2500" b="1" dirty="0">
                <a:latin typeface="Times New Roman" panose="02020603050405020304" pitchFamily="18" charset="0"/>
                <a:cs typeface="Times New Roman" panose="02020603050405020304" pitchFamily="18" charset="0"/>
              </a:rPr>
              <a:t> ta </a:t>
            </a:r>
            <a:r>
              <a:rPr lang="en-US" sz="2500" b="1" dirty="0" err="1">
                <a:latin typeface="Times New Roman" panose="02020603050405020304" pitchFamily="18" charset="0"/>
                <a:cs typeface="Times New Roman" panose="02020603050405020304" pitchFamily="18" charset="0"/>
              </a:rPr>
              <a:t>ngày</a:t>
            </a:r>
            <a:r>
              <a:rPr lang="en-US" sz="2500" b="1" dirty="0">
                <a:latin typeface="Times New Roman" panose="02020603050405020304" pitchFamily="18" charset="0"/>
                <a:cs typeface="Times New Roman" panose="02020603050405020304" pitchFamily="18" charset="0"/>
              </a:rPr>
              <a:t> nay </a:t>
            </a:r>
            <a:r>
              <a:rPr lang="en-US" sz="2500" b="1" dirty="0" err="1">
                <a:latin typeface="Times New Roman" panose="02020603050405020304" pitchFamily="18" charset="0"/>
                <a:cs typeface="Times New Roman" panose="02020603050405020304" pitchFamily="18" charset="0"/>
              </a:rPr>
              <a:t>cũng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rất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xứng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tổ</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tiên</a:t>
            </a:r>
            <a:r>
              <a:rPr lang="en-US" sz="2500" b="1" dirty="0">
                <a:latin typeface="Times New Roman" panose="02020603050405020304" pitchFamily="18" charset="0"/>
                <a:cs typeface="Times New Roman" panose="02020603050405020304" pitchFamily="18" charset="0"/>
              </a:rPr>
              <a:t> ta </a:t>
            </a:r>
            <a:r>
              <a:rPr lang="en-US" sz="2500" b="1" dirty="0" err="1">
                <a:latin typeface="Times New Roman" panose="02020603050405020304" pitchFamily="18" charset="0"/>
                <a:cs typeface="Times New Roman" panose="02020603050405020304" pitchFamily="18" charset="0"/>
              </a:rPr>
              <a:t>ngày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trước</a:t>
            </a:r>
            <a:r>
              <a:rPr lang="en-US" sz="2500" b="1" dirty="0">
                <a:latin typeface="Times New Roman" panose="02020603050405020304" pitchFamily="18" charset="0"/>
                <a:cs typeface="Times New Roman" panose="02020603050405020304" pitchFamily="18" charset="0"/>
              </a:rPr>
              <a:t>...</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Những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cử</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chỉ</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cao</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quý</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đó</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tuy</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khác</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nhau</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nơi</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việc</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làm</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nhưng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đều</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giống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nhau</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nơi</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lòng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nồng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nàn</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yêu</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nước</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và</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biết</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phát</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huy</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truyền</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thống</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yêu</a:t>
            </a:r>
            <a:r>
              <a:rPr lang="en-US" sz="2500" b="1" dirty="0">
                <a:latin typeface="Times New Roman" panose="02020603050405020304" pitchFamily="18" charset="0"/>
                <a:ea typeface="VNI-Times" pitchFamily="2" charset="0"/>
                <a:cs typeface="Times New Roman" panose="02020603050405020304" pitchFamily="18" charset="0"/>
              </a:rPr>
              <a:t> </a:t>
            </a:r>
            <a:r>
              <a:rPr lang="en-US" sz="2500" b="1" dirty="0" err="1">
                <a:latin typeface="Times New Roman" panose="02020603050405020304" pitchFamily="18" charset="0"/>
                <a:ea typeface="VNI-Times" pitchFamily="2" charset="0"/>
                <a:cs typeface="Times New Roman" panose="02020603050405020304" pitchFamily="18" charset="0"/>
              </a:rPr>
              <a:t>nước</a:t>
            </a:r>
            <a:r>
              <a:rPr lang="en-US" sz="2500" b="1" dirty="0">
                <a:latin typeface="Times New Roman" panose="02020603050405020304" pitchFamily="18" charset="0"/>
                <a:ea typeface="VNI-Times" pitchFamily="2" charset="0"/>
                <a:cs typeface="Times New Roman" panose="02020603050405020304" pitchFamily="18" charset="0"/>
              </a:rPr>
              <a:t>.</a:t>
            </a:r>
            <a:r>
              <a:rPr lang="vi-VN" sz="2500" b="1" dirty="0">
                <a:latin typeface="Times New Roman" panose="02020603050405020304" pitchFamily="18" charset="0"/>
                <a:cs typeface="Times New Roman" panose="02020603050405020304" pitchFamily="18" charset="0"/>
              </a:rPr>
              <a:t> </a:t>
            </a:r>
            <a:r>
              <a:rPr lang="en-US" sz="2500" b="1" dirty="0">
                <a:latin typeface="Times New Roman" panose="02020603050405020304" pitchFamily="18" charset="0"/>
                <a:cs typeface="Times New Roman" panose="02020603050405020304" pitchFamily="18" charset="0"/>
                <a:sym typeface="Wingdings 3" pitchFamily="18" charset="2"/>
              </a:rPr>
              <a:t> </a:t>
            </a:r>
            <a:r>
              <a:rPr lang="vi-VN" sz="2500" b="1" dirty="0">
                <a:latin typeface="Times New Roman" panose="02020603050405020304" pitchFamily="18" charset="0"/>
                <a:cs typeface="Times New Roman" panose="02020603050405020304" pitchFamily="18" charset="0"/>
              </a:rPr>
              <a:t>Mọi người tham gia kháng chiến, tăng gia sản xuất…</a:t>
            </a:r>
          </a:p>
        </p:txBody>
      </p:sp>
      <p:pic>
        <p:nvPicPr>
          <p:cNvPr id="5" name="Picture 4" descr="Ho Chi Minh 19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261" y="1"/>
            <a:ext cx="3976739" cy="3444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55917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2DB8BC-C161-0EC8-067B-1329E2DBF905}"/>
              </a:ext>
            </a:extLst>
          </p:cNvPr>
          <p:cNvSpPr txBox="1"/>
          <p:nvPr/>
        </p:nvSpPr>
        <p:spPr>
          <a:xfrm>
            <a:off x="347158" y="152115"/>
            <a:ext cx="7666685" cy="5924699"/>
          </a:xfrm>
          <a:prstGeom prst="rect">
            <a:avLst/>
          </a:prstGeom>
          <a:noFill/>
        </p:spPr>
        <p:txBody>
          <a:bodyPr wrap="square">
            <a:spAutoFit/>
          </a:bodyPr>
          <a:lstStyle/>
          <a:p>
            <a:pPr algn="just"/>
            <a:r>
              <a:rPr kumimoji="0" lang="en-US" sz="2800" b="1" i="0" u="none" strike="noStrike" kern="1200" cap="none" spc="0" normalizeH="0" noProof="0" dirty="0">
                <a:ln>
                  <a:noFill/>
                </a:ln>
                <a:solidFill>
                  <a:srgbClr val="0066FF"/>
                </a:solidFill>
                <a:effectLst/>
                <a:uLnTx/>
                <a:uFillTx/>
                <a:latin typeface="+mj-lt"/>
                <a:ea typeface="+mn-ea"/>
                <a:cs typeface="+mn-cs"/>
              </a:rPr>
              <a:t>   </a:t>
            </a:r>
            <a:r>
              <a:rPr lang="pt-BR" sz="2700" b="1" dirty="0">
                <a:solidFill>
                  <a:srgbClr val="0000FF"/>
                </a:solidFill>
                <a:latin typeface="Times New Roman" panose="02020603050405020304" pitchFamily="18" charset="0"/>
                <a:cs typeface="Times New Roman" panose="02020603050405020304" pitchFamily="18" charset="0"/>
              </a:rPr>
              <a:t>Cụ Chu Văn An là nhà giáo nổi tiếng thời nhà Trần. Có công đào tạo nhiều học trò nhân tài cho đất nước, nhiều người nổi tiếng.</a:t>
            </a:r>
            <a:endParaRPr lang="en-US" sz="2700" b="1" dirty="0">
              <a:solidFill>
                <a:srgbClr val="0000FF"/>
              </a:solidFill>
              <a:latin typeface="Times New Roman" panose="02020603050405020304" pitchFamily="18" charset="0"/>
              <a:cs typeface="Times New Roman" panose="02020603050405020304" pitchFamily="18" charset="0"/>
            </a:endParaRPr>
          </a:p>
          <a:p>
            <a:pPr algn="just"/>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Phạm Sư Mạnh – </a:t>
            </a:r>
            <a:r>
              <a:rPr lang="en-US" sz="2700" b="1" dirty="0" err="1">
                <a:latin typeface="Times New Roman" panose="02020603050405020304" pitchFamily="18" charset="0"/>
                <a:cs typeface="Times New Roman" panose="02020603050405020304" pitchFamily="18" charset="0"/>
              </a:rPr>
              <a:t>dù</a:t>
            </a:r>
            <a:r>
              <a:rPr lang="en-US" sz="2700" b="1" dirty="0">
                <a:latin typeface="Times New Roman" panose="02020603050405020304" pitchFamily="18" charset="0"/>
                <a:cs typeface="Times New Roman" panose="02020603050405020304" pitchFamily="18" charset="0"/>
              </a:rPr>
              <a:t> l</a:t>
            </a:r>
            <a:r>
              <a:rPr lang="pt-BR" sz="2700" b="1" dirty="0">
                <a:latin typeface="Times New Roman" panose="02020603050405020304" pitchFamily="18" charset="0"/>
                <a:cs typeface="Times New Roman" panose="02020603050405020304" pitchFamily="18" charset="0"/>
              </a:rPr>
              <a:t>àm quan lớn</a:t>
            </a:r>
            <a:r>
              <a:rPr lang="vi-VN" sz="2700" b="1" dirty="0">
                <a:latin typeface="Times New Roman" panose="02020603050405020304" pitchFamily="18" charset="0"/>
                <a:cs typeface="Times New Roman" panose="02020603050405020304" pitchFamily="18" charset="0"/>
              </a:rPr>
              <a:t> trong triều đình</a:t>
            </a:r>
            <a:r>
              <a:rPr lang="pt-BR" sz="2700" b="1" dirty="0">
                <a:latin typeface="Times New Roman" panose="02020603050405020304" pitchFamily="18" charset="0"/>
                <a:cs typeface="Times New Roman" panose="02020603050405020304" pitchFamily="18" charset="0"/>
              </a:rPr>
              <a:t> nhưng vẫn nhớ đến sinh nhật thầy.</a:t>
            </a:r>
          </a:p>
          <a:p>
            <a:pPr algn="just"/>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Đến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mừng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thọ</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thầy</a:t>
            </a:r>
            <a:r>
              <a:rPr lang="en-US" sz="2700" b="1" dirty="0">
                <a:latin typeface="Times New Roman" panose="02020603050405020304" pitchFamily="18" charset="0"/>
                <a:cs typeface="Times New Roman" panose="02020603050405020304" pitchFamily="18" charset="0"/>
              </a:rPr>
              <a:t> .</a:t>
            </a:r>
          </a:p>
          <a:p>
            <a:pPr algn="just"/>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chào</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lạy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thầy</a:t>
            </a:r>
            <a:r>
              <a:rPr lang="en-US" sz="2700" b="1" dirty="0">
                <a:latin typeface="Times New Roman" panose="02020603050405020304" pitchFamily="18" charset="0"/>
                <a:cs typeface="Times New Roman" panose="02020603050405020304" pitchFamily="18" charset="0"/>
              </a:rPr>
              <a:t> </a:t>
            </a:r>
            <a:r>
              <a:rPr lang="en-US" sz="2700" b="1" dirty="0">
                <a:latin typeface="Times New Roman" panose="02020603050405020304" pitchFamily="18" charset="0"/>
                <a:cs typeface="Times New Roman" panose="02020603050405020304" pitchFamily="18" charset="0"/>
                <a:sym typeface="Wingdings 3" pitchFamily="18" charset="2"/>
              </a:rPr>
              <a:t></a:t>
            </a:r>
            <a:r>
              <a:rPr lang="vi-VN" sz="2700" b="1" dirty="0">
                <a:latin typeface="Times New Roman" panose="02020603050405020304" pitchFamily="18" charset="0"/>
                <a:cs typeface="Times New Roman" panose="02020603050405020304" pitchFamily="18" charset="0"/>
              </a:rPr>
              <a:t> lễ phép, </a:t>
            </a:r>
            <a:endParaRPr lang="en-US" sz="2700" b="1" dirty="0">
              <a:latin typeface="Times New Roman" panose="02020603050405020304" pitchFamily="18" charset="0"/>
              <a:cs typeface="Times New Roman" panose="02020603050405020304" pitchFamily="18" charset="0"/>
            </a:endParaRPr>
          </a:p>
          <a:p>
            <a:pPr algn="just"/>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Không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dám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ngồi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ngang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với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thầy</a:t>
            </a:r>
            <a:r>
              <a:rPr lang="en-US" sz="2700" b="1" dirty="0">
                <a:latin typeface="Times New Roman" panose="02020603050405020304" pitchFamily="18" charset="0"/>
                <a:cs typeface="Times New Roman" panose="02020603050405020304" pitchFamily="18" charset="0"/>
              </a:rPr>
              <a:t> </a:t>
            </a:r>
            <a:r>
              <a:rPr lang="fr-FR" sz="2700" b="1" dirty="0">
                <a:latin typeface="Times New Roman" panose="02020603050405020304" pitchFamily="18" charset="0"/>
                <a:cs typeface="Times New Roman" panose="02020603050405020304" pitchFamily="18" charset="0"/>
              </a:rPr>
              <a:t>(</a:t>
            </a:r>
            <a:r>
              <a:rPr lang="fr-FR" sz="2700" b="1" dirty="0" err="1">
                <a:latin typeface="Times New Roman" panose="02020603050405020304" pitchFamily="18" charset="0"/>
                <a:cs typeface="Times New Roman" panose="02020603050405020304" pitchFamily="18" charset="0"/>
              </a:rPr>
              <a:t>dù</a:t>
            </a:r>
            <a:r>
              <a:rPr lang="fr-FR" sz="2700" b="1" dirty="0">
                <a:latin typeface="Times New Roman" panose="02020603050405020304" pitchFamily="18" charset="0"/>
                <a:cs typeface="Times New Roman" panose="02020603050405020304" pitchFamily="18" charset="0"/>
              </a:rPr>
              <a:t> </a:t>
            </a:r>
            <a:r>
              <a:rPr lang="fr-FR" sz="2700" b="1" dirty="0" err="1">
                <a:latin typeface="Times New Roman" panose="02020603050405020304" pitchFamily="18" charset="0"/>
                <a:cs typeface="Times New Roman" panose="02020603050405020304" pitchFamily="18" charset="0"/>
              </a:rPr>
              <a:t>đã</a:t>
            </a:r>
            <a:r>
              <a:rPr lang="fr-FR" sz="2700" b="1" dirty="0">
                <a:latin typeface="Times New Roman" panose="02020603050405020304" pitchFamily="18" charset="0"/>
                <a:cs typeface="Times New Roman" panose="02020603050405020304" pitchFamily="18" charset="0"/>
              </a:rPr>
              <a:t> là </a:t>
            </a:r>
            <a:r>
              <a:rPr lang="fr-FR" sz="2700" b="1" dirty="0" err="1">
                <a:latin typeface="Times New Roman" panose="02020603050405020304" pitchFamily="18" charset="0"/>
                <a:cs typeface="Times New Roman" panose="02020603050405020304" pitchFamily="18" charset="0"/>
              </a:rPr>
              <a:t>quan</a:t>
            </a:r>
            <a:r>
              <a:rPr lang="fr-FR" sz="2700" b="1" dirty="0">
                <a:latin typeface="Times New Roman" panose="02020603050405020304" pitchFamily="18" charset="0"/>
                <a:cs typeface="Times New Roman" panose="02020603050405020304" pitchFamily="18" charset="0"/>
              </a:rPr>
              <a:t> to) </a:t>
            </a:r>
            <a:r>
              <a:rPr lang="en-US" sz="2700" b="1" dirty="0">
                <a:latin typeface="Times New Roman" panose="02020603050405020304" pitchFamily="18" charset="0"/>
                <a:cs typeface="Times New Roman" panose="02020603050405020304" pitchFamily="18" charset="0"/>
                <a:sym typeface="Wingdings 3" pitchFamily="18" charset="2"/>
              </a:rPr>
              <a: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kính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cẩn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trả</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lời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thầy</a:t>
            </a:r>
            <a:r>
              <a:rPr lang="en-US" sz="2700" b="1" dirty="0">
                <a:latin typeface="Times New Roman" panose="02020603050405020304" pitchFamily="18" charset="0"/>
                <a:cs typeface="Times New Roman" panose="02020603050405020304" pitchFamily="18" charset="0"/>
              </a:rPr>
              <a:t>.</a:t>
            </a:r>
          </a:p>
          <a:p>
            <a:pPr algn="just"/>
            <a:r>
              <a:rPr lang="vi-VN" sz="2700" b="1" dirty="0">
                <a:latin typeface="Times New Roman" panose="02020603050405020304" pitchFamily="18" charset="0"/>
                <a:cs typeface="Times New Roman" panose="02020603050405020304" pitchFamily="18" charset="0"/>
              </a:rPr>
              <a:t> </a:t>
            </a:r>
            <a:r>
              <a:rPr lang="en-US" sz="2700" b="1" dirty="0">
                <a:latin typeface="Times New Roman" panose="02020603050405020304" pitchFamily="18" charset="0"/>
                <a:cs typeface="Times New Roman" panose="02020603050405020304" pitchFamily="18" charset="0"/>
                <a:sym typeface="Wingdings 3" pitchFamily="18" charset="2"/>
              </a:rPr>
              <a:t> </a:t>
            </a:r>
            <a:r>
              <a:rPr lang="vi-VN" sz="2700" b="1" dirty="0">
                <a:latin typeface="Times New Roman" panose="02020603050405020304" pitchFamily="18" charset="0"/>
                <a:cs typeface="Times New Roman" panose="02020603050405020304" pitchFamily="18" charset="0"/>
              </a:rPr>
              <a:t>tôn trọng, kính trọng thầy giáo. </a:t>
            </a:r>
            <a:endParaRPr lang="en-US" sz="2700" b="1" dirty="0">
              <a:latin typeface="Times New Roman" panose="02020603050405020304" pitchFamily="18" charset="0"/>
              <a:cs typeface="Times New Roman" panose="02020603050405020304" pitchFamily="18" charset="0"/>
            </a:endParaRPr>
          </a:p>
          <a:p>
            <a:pPr algn="just"/>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Họ</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cư</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xử</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lễ phép, tôn trọng thầy, với thái độ kính cẩn, khiêm tốn đối với thầy giáo cũ.</a:t>
            </a:r>
            <a:endParaRPr lang="en-US" sz="2700" b="1" dirty="0">
              <a:latin typeface="Times New Roman" panose="02020603050405020304" pitchFamily="18" charset="0"/>
              <a:cs typeface="Times New Roman" panose="02020603050405020304" pitchFamily="18" charset="0"/>
            </a:endParaRPr>
          </a:p>
          <a:p>
            <a:pPr algn="just"/>
            <a:r>
              <a:rPr lang="en-US" sz="2700" b="1" dirty="0">
                <a:solidFill>
                  <a:srgbClr val="FF0000"/>
                </a:solidFill>
                <a:latin typeface="Times New Roman" panose="02020603050405020304" pitchFamily="18" charset="0"/>
                <a:cs typeface="Times New Roman" panose="02020603050405020304" pitchFamily="18" charset="0"/>
              </a:rPr>
              <a:t>=&gt; </a:t>
            </a:r>
            <a:r>
              <a:rPr lang="en-US" sz="2700" b="1" dirty="0" err="1">
                <a:solidFill>
                  <a:srgbClr val="FF0000"/>
                </a:solidFill>
                <a:latin typeface="Times New Roman" panose="02020603050405020304" pitchFamily="18" charset="0"/>
                <a:cs typeface="Times New Roman" panose="02020603050405020304" pitchFamily="18" charset="0"/>
              </a:rPr>
              <a:t>Đó</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chính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là</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truyền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thống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Tôn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sư</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trọng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đạo</a:t>
            </a:r>
            <a:r>
              <a:rPr lang="en-US" sz="2700" b="1" dirty="0">
                <a:solidFill>
                  <a:srgbClr val="FF0000"/>
                </a:solidFill>
                <a:latin typeface="Times New Roman" panose="02020603050405020304" pitchFamily="18" charset="0"/>
                <a:cs typeface="Times New Roman" panose="02020603050405020304" pitchFamily="18" charset="0"/>
              </a:rPr>
              <a:t>” , </a:t>
            </a:r>
            <a:r>
              <a:rPr lang="en-US" sz="2700" b="1" dirty="0" err="1">
                <a:solidFill>
                  <a:srgbClr val="FF0000"/>
                </a:solidFill>
                <a:latin typeface="Times New Roman" panose="02020603050405020304" pitchFamily="18" charset="0"/>
                <a:cs typeface="Times New Roman" panose="02020603050405020304" pitchFamily="18" charset="0"/>
              </a:rPr>
              <a:t>một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nét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đẹp</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của</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dân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tộc</a:t>
            </a:r>
            <a:r>
              <a:rPr lang="en-US" sz="2700" b="1" dirty="0">
                <a:solidFill>
                  <a:srgbClr val="FF0000"/>
                </a:solidFill>
                <a:latin typeface="Times New Roman" panose="02020603050405020304" pitchFamily="18" charset="0"/>
                <a:cs typeface="Times New Roman" panose="02020603050405020304" pitchFamily="18" charset="0"/>
              </a:rPr>
              <a:t> ta.</a:t>
            </a:r>
          </a:p>
        </p:txBody>
      </p:sp>
      <p:pic>
        <p:nvPicPr>
          <p:cNvPr id="4" name="Picture 3" descr="UNESCO thông qua hồ sơ kỷ niệm 650 năm ngày mất của danh nhân Chu Văn An"/>
          <p:cNvPicPr/>
          <p:nvPr/>
        </p:nvPicPr>
        <p:blipFill>
          <a:blip r:embed="rId2">
            <a:extLst>
              <a:ext uri="{28A0092B-C50C-407E-A947-70E740481C1C}">
                <a14:useLocalDpi xmlns:a14="http://schemas.microsoft.com/office/drawing/2010/main" val="0"/>
              </a:ext>
            </a:extLst>
          </a:blip>
          <a:srcRect/>
          <a:stretch>
            <a:fillRect/>
          </a:stretch>
        </p:blipFill>
        <p:spPr bwMode="auto">
          <a:xfrm>
            <a:off x="8524240" y="1"/>
            <a:ext cx="3667760" cy="3149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7653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07975" y="320683"/>
            <a:ext cx="5717959" cy="10696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defRPr/>
            </a:pPr>
            <a:r>
              <a:rPr lang="nl-NL" b="1" dirty="0">
                <a:solidFill>
                  <a:srgbClr val="0000FF"/>
                </a:solidFill>
                <a:latin typeface="Times New Roman" panose="02020603050405020304" pitchFamily="18" charset="0"/>
                <a:cs typeface="Times New Roman" panose="02020603050405020304" pitchFamily="18" charset="0"/>
              </a:rPr>
              <a:t>1. Bác Hồ nói về lòng yêu nước của dân tộc ta: (SGK - Tr 23, 24)</a:t>
            </a:r>
            <a:endParaRPr lang="en-US" dirty="0">
              <a:solidFill>
                <a:srgbClr val="0000FF"/>
              </a:solidFill>
              <a:latin typeface="Times New Roman" panose="02020603050405020304" pitchFamily="18" charset="0"/>
              <a:cs typeface="Times New Roman" panose="02020603050405020304" pitchFamily="18" charset="0"/>
            </a:endParaRPr>
          </a:p>
          <a:p>
            <a:pPr lvl="0">
              <a:defRPr/>
            </a:pPr>
            <a:endParaRPr lang="en-US" dirty="0">
              <a:solidFill>
                <a:sysClr val="windowText" lastClr="000000"/>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8" name="Content Placeholder 3"/>
          <p:cNvSpPr txBox="1">
            <a:spLocks/>
          </p:cNvSpPr>
          <p:nvPr/>
        </p:nvSpPr>
        <p:spPr>
          <a:xfrm>
            <a:off x="6648324" y="280995"/>
            <a:ext cx="5249076" cy="120981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nl-NL" b="1" dirty="0">
                <a:solidFill>
                  <a:srgbClr val="0000FF"/>
                </a:solidFill>
                <a:latin typeface="Times New Roman" panose="02020603050405020304" pitchFamily="18" charset="0"/>
                <a:cs typeface="Times New Roman" panose="02020603050405020304" pitchFamily="18" charset="0"/>
              </a:rPr>
              <a:t>2. Chuyện về một người thầy: (SGK - Tr 24)</a:t>
            </a:r>
            <a:endParaRPr lang="en-US" dirty="0">
              <a:solidFill>
                <a:srgbClr val="0000FF"/>
              </a:solidFill>
              <a:latin typeface="Times New Roman" panose="02020603050405020304" pitchFamily="18" charset="0"/>
              <a:cs typeface="Times New Roman" panose="02020603050405020304" pitchFamily="18" charset="0"/>
            </a:endParaRPr>
          </a:p>
          <a:p>
            <a:pPr marL="0" indent="0" algn="ctr">
              <a:buNone/>
            </a:pPr>
            <a:r>
              <a:rPr lang="nl-NL" b="1" dirty="0">
                <a:solidFill>
                  <a:srgbClr val="0000FF"/>
                </a:solidFill>
                <a:latin typeface="Times New Roman" panose="02020603050405020304" pitchFamily="18" charset="0"/>
                <a:cs typeface="Times New Roman" panose="02020603050405020304" pitchFamily="18" charset="0"/>
              </a:rPr>
              <a:t> </a:t>
            </a:r>
          </a:p>
          <a:p>
            <a:pPr marL="0" indent="0">
              <a:buNone/>
            </a:pPr>
            <a:endParaRPr lang="nl-NL" b="1" dirty="0">
              <a:latin typeface="Times New Roman" panose="02020603050405020304" pitchFamily="18" charset="0"/>
              <a:cs typeface="Times New Roman" panose="02020603050405020304" pitchFamily="18" charset="0"/>
            </a:endParaRPr>
          </a:p>
          <a:p>
            <a:pPr marL="0" indent="0">
              <a:buNone/>
            </a:pPr>
            <a:endParaRPr lang="nl-NL" b="1"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12" name="Picture 4" descr="Ho Chi Minh 19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459943"/>
            <a:ext cx="5026025" cy="43530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AutoShape 2" descr="Chu Văn An - người thầy chuẩn mực muôn đời của Việt Nam - Vn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Chu Văn An - người thầy chuẩn mực muôn đời của Việt Nam - VnExpres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Chu Văn An và những sự tích về thầy giáo Chu Văn A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Chu Văn An và những sự tích về thầy giáo Chu Văn A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Chu Văn An và những sự tích về thầy giáo Chu Văn A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UNESCO thông qua hồ sơ kỷ niệm 650 năm ngày mất của danh nhân Chu Văn An"/>
          <p:cNvPicPr/>
          <p:nvPr/>
        </p:nvPicPr>
        <p:blipFill>
          <a:blip r:embed="rId3">
            <a:extLst>
              <a:ext uri="{28A0092B-C50C-407E-A947-70E740481C1C}">
                <a14:useLocalDpi xmlns:a14="http://schemas.microsoft.com/office/drawing/2010/main" val="0"/>
              </a:ext>
            </a:extLst>
          </a:blip>
          <a:srcRect/>
          <a:stretch>
            <a:fillRect/>
          </a:stretch>
        </p:blipFill>
        <p:spPr bwMode="auto">
          <a:xfrm>
            <a:off x="6871382" y="1573151"/>
            <a:ext cx="4609418" cy="42398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Line 5"/>
          <p:cNvSpPr>
            <a:spLocks noChangeShapeType="1"/>
          </p:cNvSpPr>
          <p:nvPr/>
        </p:nvSpPr>
        <p:spPr bwMode="auto">
          <a:xfrm>
            <a:off x="0"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7" name="Line 2"/>
          <p:cNvSpPr>
            <a:spLocks noChangeShapeType="1"/>
          </p:cNvSpPr>
          <p:nvPr/>
        </p:nvSpPr>
        <p:spPr bwMode="auto">
          <a:xfrm flipV="1">
            <a:off x="0" y="33338"/>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8" name="Line 5"/>
          <p:cNvSpPr>
            <a:spLocks noChangeShapeType="1"/>
          </p:cNvSpPr>
          <p:nvPr/>
        </p:nvSpPr>
        <p:spPr bwMode="auto">
          <a:xfrm>
            <a:off x="12137231" y="33338"/>
            <a:ext cx="46038" cy="685800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19" name="Line 2"/>
          <p:cNvSpPr>
            <a:spLocks noChangeShapeType="1"/>
          </p:cNvSpPr>
          <p:nvPr/>
        </p:nvSpPr>
        <p:spPr bwMode="auto">
          <a:xfrm flipV="1">
            <a:off x="31750" y="6858000"/>
            <a:ext cx="12160250" cy="0"/>
          </a:xfrm>
          <a:prstGeom prst="line">
            <a:avLst/>
          </a:prstGeom>
          <a:noFill/>
          <a:ln w="76200">
            <a:pattFill prst="pct80">
              <a:fgClr>
                <a:srgbClr val="FF0066"/>
              </a:fgClr>
              <a:bgClr>
                <a:srgbClr val="FFFFFF"/>
              </a:bgClr>
            </a:pattFill>
            <a:round/>
            <a:headEnd/>
            <a:tailEnd/>
          </a:ln>
          <a:extLst>
            <a:ext uri="{909E8E84-426E-40DD-AFC4-6F175D3DCCD1}">
              <a14:hiddenFill xmlns:a14="http://schemas.microsoft.com/office/drawing/2010/main">
                <a:noFill/>
              </a14:hiddenFill>
            </a:ext>
          </a:extLst>
        </p:spPr>
        <p:txBody>
          <a:bodyPr lIns="101361" tIns="50681" rIns="101361" bIns="50681"/>
          <a:lstStyle/>
          <a:p>
            <a:endParaRPr lang="en-US"/>
          </a:p>
        </p:txBody>
      </p:sp>
      <p:sp>
        <p:nvSpPr>
          <p:cNvPr id="20" name="Rounded Rectangle 19"/>
          <p:cNvSpPr/>
          <p:nvPr/>
        </p:nvSpPr>
        <p:spPr>
          <a:xfrm>
            <a:off x="834015" y="6011083"/>
            <a:ext cx="4190567" cy="4451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Times" pitchFamily="18" charset="0"/>
                <a:cs typeface="Times" pitchFamily="18" charset="0"/>
              </a:rPr>
              <a:t>Chủ</a:t>
            </a:r>
            <a:r>
              <a:rPr lang="en-US" sz="2400" b="1" dirty="0">
                <a:latin typeface="Times" pitchFamily="18" charset="0"/>
                <a:cs typeface="Times" pitchFamily="18" charset="0"/>
              </a:rPr>
              <a:t> </a:t>
            </a:r>
            <a:r>
              <a:rPr lang="en-US" sz="2400" b="1" dirty="0" err="1">
                <a:latin typeface="Times" pitchFamily="18" charset="0"/>
                <a:cs typeface="Times" pitchFamily="18" charset="0"/>
              </a:rPr>
              <a:t>tịch</a:t>
            </a:r>
            <a:r>
              <a:rPr lang="en-US" sz="2400" b="1" dirty="0">
                <a:latin typeface="Times" pitchFamily="18" charset="0"/>
                <a:cs typeface="Times" pitchFamily="18" charset="0"/>
              </a:rPr>
              <a:t> </a:t>
            </a:r>
            <a:r>
              <a:rPr lang="en-US" sz="2400" b="1" dirty="0" err="1">
                <a:latin typeface="Times" pitchFamily="18" charset="0"/>
                <a:cs typeface="Times" pitchFamily="18" charset="0"/>
              </a:rPr>
              <a:t>Hồ</a:t>
            </a:r>
            <a:r>
              <a:rPr lang="en-US" sz="2400" b="1" dirty="0">
                <a:latin typeface="Times" pitchFamily="18" charset="0"/>
                <a:cs typeface="Times" pitchFamily="18" charset="0"/>
              </a:rPr>
              <a:t> </a:t>
            </a:r>
            <a:r>
              <a:rPr lang="en-US" sz="2400" b="1" dirty="0" err="1">
                <a:latin typeface="Times" pitchFamily="18" charset="0"/>
                <a:cs typeface="Times" pitchFamily="18" charset="0"/>
              </a:rPr>
              <a:t>Chí</a:t>
            </a:r>
            <a:r>
              <a:rPr lang="en-US" sz="2400" b="1" dirty="0">
                <a:latin typeface="Times" pitchFamily="18" charset="0"/>
                <a:cs typeface="Times" pitchFamily="18" charset="0"/>
              </a:rPr>
              <a:t> Minh</a:t>
            </a:r>
          </a:p>
        </p:txBody>
      </p:sp>
      <p:sp>
        <p:nvSpPr>
          <p:cNvPr id="21" name="Rounded Rectangle 20"/>
          <p:cNvSpPr/>
          <p:nvPr/>
        </p:nvSpPr>
        <p:spPr>
          <a:xfrm>
            <a:off x="7271288" y="5928142"/>
            <a:ext cx="4190567" cy="8750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latin typeface="Times" pitchFamily="18" charset="0"/>
                <a:cs typeface="Times" pitchFamily="18" charset="0"/>
              </a:rPr>
              <a:t>Chu </a:t>
            </a:r>
            <a:r>
              <a:rPr lang="en-US" sz="2400" b="1" dirty="0" err="1">
                <a:latin typeface="Times" pitchFamily="18" charset="0"/>
                <a:cs typeface="Times" pitchFamily="18" charset="0"/>
              </a:rPr>
              <a:t>Văn</a:t>
            </a:r>
            <a:r>
              <a:rPr lang="en-US" sz="2400" b="1" dirty="0">
                <a:latin typeface="Times" pitchFamily="18" charset="0"/>
                <a:cs typeface="Times" pitchFamily="18" charset="0"/>
              </a:rPr>
              <a:t> An</a:t>
            </a:r>
          </a:p>
          <a:p>
            <a:pPr algn="ctr"/>
            <a:r>
              <a:rPr lang="en-US" sz="2400" b="1" dirty="0" err="1">
                <a:latin typeface="Times" pitchFamily="18" charset="0"/>
                <a:cs typeface="Times" pitchFamily="18" charset="0"/>
              </a:rPr>
              <a:t>Người</a:t>
            </a:r>
            <a:r>
              <a:rPr lang="en-US" sz="2400" b="1" dirty="0">
                <a:latin typeface="Times" pitchFamily="18" charset="0"/>
                <a:cs typeface="Times" pitchFamily="18" charset="0"/>
              </a:rPr>
              <a:t> </a:t>
            </a:r>
            <a:r>
              <a:rPr lang="en-US" sz="2400" b="1" dirty="0" err="1">
                <a:latin typeface="Times" pitchFamily="18" charset="0"/>
                <a:cs typeface="Times" pitchFamily="18" charset="0"/>
              </a:rPr>
              <a:t>thầy</a:t>
            </a:r>
            <a:r>
              <a:rPr lang="en-US" sz="2400" b="1" dirty="0">
                <a:latin typeface="Times" pitchFamily="18" charset="0"/>
                <a:cs typeface="Times" pitchFamily="18" charset="0"/>
              </a:rPr>
              <a:t> </a:t>
            </a:r>
            <a:r>
              <a:rPr lang="en-US" sz="2400" b="1" dirty="0" err="1">
                <a:latin typeface="Times" pitchFamily="18" charset="0"/>
                <a:cs typeface="Times" pitchFamily="18" charset="0"/>
              </a:rPr>
              <a:t>chuẩn</a:t>
            </a:r>
            <a:r>
              <a:rPr lang="en-US" sz="2400" b="1" dirty="0">
                <a:latin typeface="Times" pitchFamily="18" charset="0"/>
                <a:cs typeface="Times" pitchFamily="18" charset="0"/>
              </a:rPr>
              <a:t> </a:t>
            </a:r>
            <a:r>
              <a:rPr lang="en-US" sz="2400" b="1" dirty="0" err="1">
                <a:latin typeface="Times" pitchFamily="18" charset="0"/>
                <a:cs typeface="Times" pitchFamily="18" charset="0"/>
              </a:rPr>
              <a:t>mực</a:t>
            </a:r>
            <a:endParaRPr lang="en-US" sz="2400" b="1" dirty="0">
              <a:latin typeface="Times" pitchFamily="18" charset="0"/>
              <a:cs typeface="Times" pitchFamily="18" charset="0"/>
            </a:endParaRPr>
          </a:p>
        </p:txBody>
      </p:sp>
    </p:spTree>
    <p:extLst>
      <p:ext uri="{BB962C8B-B14F-4D97-AF65-F5344CB8AC3E}">
        <p14:creationId xmlns:p14="http://schemas.microsoft.com/office/powerpoint/2010/main" val="41964434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1781</TotalTime>
  <Words>2552</Words>
  <Application>Microsoft Office PowerPoint</Application>
  <PresentationFormat>Widescreen</PresentationFormat>
  <Paragraphs>236</Paragraphs>
  <Slides>45</Slides>
  <Notes>6</Notes>
  <HiddenSlides>0</HiddenSlides>
  <MMClips>4</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45</vt:i4>
      </vt:variant>
    </vt:vector>
  </HeadingPairs>
  <TitlesOfParts>
    <vt:vector size="66" baseType="lpstr">
      <vt:lpstr>微软雅黑</vt:lpstr>
      <vt:lpstr>宋体</vt:lpstr>
      <vt:lpstr>宋体</vt:lpstr>
      <vt:lpstr>#9Slide05 Brannboll Ny</vt:lpstr>
      <vt:lpstr>#9Slide05 SVNTradeMark</vt:lpstr>
      <vt:lpstr>.VnTime</vt:lpstr>
      <vt:lpstr>Arial</vt:lpstr>
      <vt:lpstr>Arial Unicode MS</vt:lpstr>
      <vt:lpstr>Arial-Rounded</vt:lpstr>
      <vt:lpstr>Calibri</vt:lpstr>
      <vt:lpstr>Calibri Light</vt:lpstr>
      <vt:lpstr>等线</vt:lpstr>
      <vt:lpstr>Helvetica Neue</vt:lpstr>
      <vt:lpstr>Tahoma</vt:lpstr>
      <vt:lpstr>Times</vt:lpstr>
      <vt:lpstr>Times New Roman</vt:lpstr>
      <vt:lpstr>Trebuchet MS</vt:lpstr>
      <vt:lpstr>VNI-Times</vt:lpstr>
      <vt:lpstr>Wingdings 3</vt:lpstr>
      <vt:lpstr>方正静蕾简体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Admin</cp:lastModifiedBy>
  <cp:revision>120</cp:revision>
  <dcterms:created xsi:type="dcterms:W3CDTF">2017-06-17T11:56:52Z</dcterms:created>
  <dcterms:modified xsi:type="dcterms:W3CDTF">2022-10-31T14:08:25Z</dcterms:modified>
</cp:coreProperties>
</file>