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7" r:id="rId2"/>
    <p:sldId id="300" r:id="rId3"/>
    <p:sldId id="290" r:id="rId4"/>
    <p:sldId id="317" r:id="rId5"/>
    <p:sldId id="322" r:id="rId6"/>
    <p:sldId id="319" r:id="rId7"/>
    <p:sldId id="296" r:id="rId8"/>
    <p:sldId id="304" r:id="rId9"/>
    <p:sldId id="305" r:id="rId10"/>
    <p:sldId id="316" r:id="rId11"/>
    <p:sldId id="308" r:id="rId12"/>
    <p:sldId id="303" r:id="rId13"/>
    <p:sldId id="320" r:id="rId14"/>
    <p:sldId id="324" r:id="rId15"/>
    <p:sldId id="325" r:id="rId16"/>
    <p:sldId id="326" r:id="rId17"/>
    <p:sldId id="327" r:id="rId18"/>
    <p:sldId id="334" r:id="rId19"/>
    <p:sldId id="335" r:id="rId20"/>
    <p:sldId id="315" r:id="rId21"/>
    <p:sldId id="330" r:id="rId22"/>
    <p:sldId id="331" r:id="rId23"/>
    <p:sldId id="332" r:id="rId24"/>
    <p:sldId id="292" r:id="rId25"/>
    <p:sldId id="321" r:id="rId26"/>
    <p:sldId id="336" r:id="rId27"/>
    <p:sldId id="337" r:id="rId28"/>
    <p:sldId id="323" r:id="rId29"/>
    <p:sldId id="338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99"/>
    <a:srgbClr val="FFFF99"/>
    <a:srgbClr val="FFFF66"/>
    <a:srgbClr val="FCFF95"/>
    <a:srgbClr val="FF660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V&#7869;%20bi&#7875;u%20&#273;&#789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V&#7869;%20bi&#7875;u%20&#273;&#789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 sánh về mức độ hiểu biết kiến thức</a:t>
            </a:r>
            <a:r>
              <a:rPr lang="en-US" sz="2400" b="1" i="0" u="none" strike="noStrike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Sheet1!$B$39</c:f>
              <c:strCache>
                <c:ptCount val="1"/>
                <c:pt idx="0">
                  <c:v>Trước thực nghiệm</c:v>
                </c:pt>
              </c:strCache>
            </c:strRef>
          </c:tx>
          <c:spPr>
            <a:solidFill>
              <a:schemeClr val="accent6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Sheet1!$A$40:$A$43</c:f>
              <c:strCache>
                <c:ptCount val="4"/>
                <c:pt idx="0">
                  <c:v>Khối 6</c:v>
                </c:pt>
                <c:pt idx="1">
                  <c:v>Khối 7</c:v>
                </c:pt>
                <c:pt idx="2">
                  <c:v>Khối 8</c:v>
                </c:pt>
                <c:pt idx="3">
                  <c:v>Khối 9</c:v>
                </c:pt>
              </c:strCache>
            </c:strRef>
          </c:cat>
          <c:val>
            <c:numRef>
              <c:f>Sheet1!$B$40:$B$43</c:f>
              <c:numCache>
                <c:formatCode>0%</c:formatCode>
                <c:ptCount val="4"/>
                <c:pt idx="0">
                  <c:v>0.746</c:v>
                </c:pt>
                <c:pt idx="1">
                  <c:v>0.77</c:v>
                </c:pt>
                <c:pt idx="2">
                  <c:v>0.80500000000000005</c:v>
                </c:pt>
                <c:pt idx="3">
                  <c:v>0.81699999999999995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7-4503-A403-74D3E2DDCC7B}"/>
            </c:ext>
          </c:extLst>
        </c:ser>
        <c:ser>
          <c:idx val="1"/>
          <c:order val="1"/>
          <c:tx>
            <c:strRef>
              <c:f>Sheet1!$C$39</c:f>
              <c:strCache>
                <c:ptCount val="1"/>
                <c:pt idx="0">
                  <c:v> Sau thực nghiệm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Sheet1!$A$40:$A$43</c:f>
              <c:strCache>
                <c:ptCount val="4"/>
                <c:pt idx="0">
                  <c:v>Khối 6</c:v>
                </c:pt>
                <c:pt idx="1">
                  <c:v>Khối 7</c:v>
                </c:pt>
                <c:pt idx="2">
                  <c:v>Khối 8</c:v>
                </c:pt>
                <c:pt idx="3">
                  <c:v>Khối 9</c:v>
                </c:pt>
              </c:strCache>
            </c:strRef>
          </c:cat>
          <c:val>
            <c:numRef>
              <c:f>Sheet1!$C$40:$C$43</c:f>
              <c:numCache>
                <c:formatCode>0%</c:formatCode>
                <c:ptCount val="4"/>
                <c:pt idx="0">
                  <c:v>0.94799999999999995</c:v>
                </c:pt>
                <c:pt idx="1">
                  <c:v>0.95199999999999996</c:v>
                </c:pt>
                <c:pt idx="2">
                  <c:v>0.92800000000000005</c:v>
                </c:pt>
                <c:pt idx="3">
                  <c:v>0.94199999999999995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57-4503-A403-74D3E2DDC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657456"/>
        <c:axId val="558659752"/>
      </c:barChart>
      <c:catAx>
        <c:axId val="55865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659752"/>
        <c:crosses val="autoZero"/>
        <c:auto val="1"/>
        <c:lblAlgn val="ctr"/>
        <c:lblOffset val="100"/>
        <c:noMultiLvlLbl val="0"/>
      </c:catAx>
      <c:valAx>
        <c:axId val="55865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65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r>
              <a:rPr lang="en-US" sz="24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hứng thú với môn học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357750874915691E-2"/>
          <c:y val="8.4215994695055446E-2"/>
          <c:w val="0.91933862494909824"/>
          <c:h val="0.8004078865884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Trước thực nghiệm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Sheet1!$A$18:$A$21</c:f>
              <c:strCache>
                <c:ptCount val="4"/>
                <c:pt idx="0">
                  <c:v>Khối 6</c:v>
                </c:pt>
                <c:pt idx="1">
                  <c:v>Khối 7</c:v>
                </c:pt>
                <c:pt idx="2">
                  <c:v>Khối 8</c:v>
                </c:pt>
                <c:pt idx="3">
                  <c:v>Khối 9</c:v>
                </c:pt>
              </c:strCache>
            </c:strRef>
          </c:cat>
          <c:val>
            <c:numRef>
              <c:f>Sheet1!$B$18:$B$21</c:f>
              <c:numCache>
                <c:formatCode>0%</c:formatCode>
                <c:ptCount val="4"/>
                <c:pt idx="0">
                  <c:v>0.64</c:v>
                </c:pt>
                <c:pt idx="1">
                  <c:v>0.69</c:v>
                </c:pt>
                <c:pt idx="2">
                  <c:v>0.68500000000000005</c:v>
                </c:pt>
                <c:pt idx="3">
                  <c:v>0.627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0-41BB-BF41-D19FD31F569A}"/>
            </c:ext>
          </c:extLst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 Sau thực nghiệm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Sheet1!$A$18:$A$21</c:f>
              <c:strCache>
                <c:ptCount val="4"/>
                <c:pt idx="0">
                  <c:v>Khối 6</c:v>
                </c:pt>
                <c:pt idx="1">
                  <c:v>Khối 7</c:v>
                </c:pt>
                <c:pt idx="2">
                  <c:v>Khối 8</c:v>
                </c:pt>
                <c:pt idx="3">
                  <c:v>Khối 9</c:v>
                </c:pt>
              </c:strCache>
            </c:strRef>
          </c:cat>
          <c:val>
            <c:numRef>
              <c:f>Sheet1!$C$18:$C$21</c:f>
              <c:numCache>
                <c:formatCode>0%</c:formatCode>
                <c:ptCount val="4"/>
                <c:pt idx="0">
                  <c:v>0.95</c:v>
                </c:pt>
                <c:pt idx="1">
                  <c:v>0.94</c:v>
                </c:pt>
                <c:pt idx="2">
                  <c:v>0.95</c:v>
                </c:pt>
                <c:pt idx="3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0-41BB-BF41-D19FD31F5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227968"/>
        <c:axId val="551235512"/>
      </c:barChart>
      <c:catAx>
        <c:axId val="5512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235512"/>
        <c:crosses val="autoZero"/>
        <c:auto val="1"/>
        <c:lblAlgn val="ctr"/>
        <c:lblOffset val="100"/>
        <c:noMultiLvlLbl val="0"/>
      </c:catAx>
      <c:valAx>
        <c:axId val="55123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227968"/>
        <c:crosses val="autoZero"/>
        <c:crossBetween val="between"/>
      </c:valAx>
      <c:spPr>
        <a:noFill/>
        <a:ln>
          <a:solidFill>
            <a:srgbClr val="FF0000"/>
          </a:solidFill>
        </a:ln>
        <a:effectLst/>
      </c:spPr>
    </c:plotArea>
    <c:legend>
      <c:legendPos val="b"/>
      <c:layout>
        <c:manualLayout>
          <c:xMode val="edge"/>
          <c:yMode val="edge"/>
          <c:x val="0.17242185004652194"/>
          <c:y val="0.94446247996209176"/>
          <c:w val="0.65515612631754361"/>
          <c:h val="5.5537520037908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6DA98-7870-4126-8E9F-3ED2142D2CC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4A85D-3E45-4803-BCE5-9C062F4E8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8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0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2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2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2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720F-9768-4158-8CC5-2C39DB2CF55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F942-02E8-463F-9088-6569268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7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14619" y="1254650"/>
            <a:ext cx="8218449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BÁO CÁO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60"/>
              </a:lnSpc>
              <a:spcAft>
                <a:spcPts val="0"/>
              </a:spcAft>
            </a:pPr>
            <a:r>
              <a:rPr lang="vi-VN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BIỆN PHÁP NÂNG CAO CHẤT LƯỢNG GIÁO DỤC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MÔN: GIÁO DỤC CÔNG DÂN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Giải bài tập sgk GDCD lớp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24" y="3539044"/>
            <a:ext cx="1388981" cy="197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iáo dục công dân 9 - Tìm đáp án, giải bài tập, để học tố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33" y="4554223"/>
            <a:ext cx="1497380" cy="21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57002" y="2581416"/>
            <a:ext cx="9300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DỤNG PHƯƠNG PHÁP ĐÓNG VAI 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DẠY HỌC </a:t>
            </a: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MÔN GIÁO DỤC CÔNG DÂN 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Ở TRƯỜNG </a:t>
            </a: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THCS</a:t>
            </a: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0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9267" y="283658"/>
            <a:ext cx="558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 GIÁO DỤC ĐÀO TẠO QUẬN NGÔ QUYỀN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QUANG TRUNG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3050" y="5380944"/>
            <a:ext cx="572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    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" y="8250"/>
            <a:ext cx="1400827" cy="1965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6" y="1758991"/>
            <a:ext cx="1374127" cy="19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6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098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 txBox="1">
            <a:spLocks/>
          </p:cNvSpPr>
          <p:nvPr/>
        </p:nvSpPr>
        <p:spPr>
          <a:xfrm>
            <a:off x="5777276" y="456457"/>
            <a:ext cx="5899757" cy="1772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Lựa chọn bài học để áp dụng phương pháp đóng vai cho phù hợp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08670" y="534624"/>
            <a:ext cx="4121499" cy="2382466"/>
            <a:chOff x="1965361" y="1783411"/>
            <a:chExt cx="4121499" cy="1833347"/>
          </a:xfrm>
        </p:grpSpPr>
        <p:grpSp>
          <p:nvGrpSpPr>
            <p:cNvPr id="5" name="Group 4"/>
            <p:cNvGrpSpPr/>
            <p:nvPr/>
          </p:nvGrpSpPr>
          <p:grpSpPr>
            <a:xfrm flipH="1">
              <a:off x="1965361" y="1783411"/>
              <a:ext cx="4121499" cy="1833347"/>
              <a:chOff x="3876268" y="1741695"/>
              <a:chExt cx="4404882" cy="195940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9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Rectangle 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Freeform 42"/>
                <p:cNvSpPr>
                  <a:spLocks/>
                </p:cNvSpPr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F23B4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Shape 2102"/>
            <p:cNvSpPr/>
            <p:nvPr/>
          </p:nvSpPr>
          <p:spPr>
            <a:xfrm>
              <a:off x="5366016" y="2083054"/>
              <a:ext cx="472995" cy="37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20406" y="2573678"/>
            <a:ext cx="4121499" cy="1368100"/>
            <a:chOff x="1945881" y="2909757"/>
            <a:chExt cx="4121499" cy="980253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1945881" y="2909757"/>
              <a:ext cx="4121499" cy="980253"/>
              <a:chOff x="3876268" y="2821466"/>
              <a:chExt cx="4404882" cy="104765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1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43"/>
                <p:cNvSpPr>
                  <a:spLocks/>
                </p:cNvSpPr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FFC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443899" y="3202196"/>
              <a:ext cx="278266" cy="392253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74285" y="3755496"/>
            <a:ext cx="4121499" cy="2306109"/>
            <a:chOff x="1840681" y="3251101"/>
            <a:chExt cx="4121499" cy="1828724"/>
          </a:xfrm>
        </p:grpSpPr>
        <p:grpSp>
          <p:nvGrpSpPr>
            <p:cNvPr id="23" name="Group 22"/>
            <p:cNvGrpSpPr/>
            <p:nvPr/>
          </p:nvGrpSpPr>
          <p:grpSpPr>
            <a:xfrm flipH="1">
              <a:off x="1840681" y="3251101"/>
              <a:ext cx="4121499" cy="1828724"/>
              <a:chOff x="3876268" y="4054432"/>
              <a:chExt cx="4404882" cy="195446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27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937963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Freeform 81"/>
            <p:cNvSpPr>
              <a:spLocks noEditPoints="1"/>
            </p:cNvSpPr>
            <p:nvPr/>
          </p:nvSpPr>
          <p:spPr bwMode="auto">
            <a:xfrm>
              <a:off x="5277478" y="4399351"/>
              <a:ext cx="400708" cy="392254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6413" y="2149959"/>
            <a:ext cx="2393317" cy="2403330"/>
            <a:chOff x="303755" y="2396457"/>
            <a:chExt cx="2393317" cy="2403330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 flipH="1">
              <a:off x="303755" y="2396457"/>
              <a:ext cx="2393316" cy="2403329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 flipH="1">
              <a:off x="303755" y="2396457"/>
              <a:ext cx="1199663" cy="1574180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 flipH="1">
              <a:off x="1128897" y="2396457"/>
              <a:ext cx="743030" cy="7470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 flipH="1">
              <a:off x="303755" y="3596120"/>
              <a:ext cx="1568173" cy="1203667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 flipH="1">
              <a:off x="303755" y="3223603"/>
              <a:ext cx="745032" cy="7470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 flipH="1">
              <a:off x="1503418" y="3223603"/>
              <a:ext cx="1193653" cy="1576184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 flipH="1">
              <a:off x="1128897" y="4052752"/>
              <a:ext cx="743030" cy="7470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 flipH="1">
              <a:off x="1871928" y="3222602"/>
              <a:ext cx="825144" cy="747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41924" y="2623497"/>
              <a:ext cx="2048045" cy="191942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 bwMode="auto">
          <a:xfrm>
            <a:off x="532404" y="3345130"/>
            <a:ext cx="1918269" cy="6524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Placeholder 9"/>
          <p:cNvSpPr txBox="1">
            <a:spLocks/>
          </p:cNvSpPr>
          <p:nvPr/>
        </p:nvSpPr>
        <p:spPr>
          <a:xfrm>
            <a:off x="5822343" y="2540876"/>
            <a:ext cx="5890010" cy="17727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3.2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kế hoạch đưa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tình huống/ nội dung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kế hoạch bài dạy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3200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3" name="Text Placeholder 9"/>
          <p:cNvSpPr txBox="1">
            <a:spLocks/>
          </p:cNvSpPr>
          <p:nvPr/>
        </p:nvSpPr>
        <p:spPr>
          <a:xfrm>
            <a:off x="5699344" y="4653941"/>
            <a:ext cx="6000484" cy="120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3.3 </a:t>
            </a:r>
            <a:r>
              <a:rPr lang="pt-B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vận dụng phương pháp đóng vai. </a:t>
            </a:r>
            <a:endParaRPr lang="en-AU" sz="3200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7"/>
            <a:ext cx="12268200" cy="67025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89706" y="1368235"/>
            <a:ext cx="285205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6 gồm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31467" y="1368235"/>
            <a:ext cx="3050732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7 gồm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600" dirty="0">
              <a:solidFill>
                <a:srgbClr val="FF0000"/>
              </a:solidFill>
            </a:endParaRPr>
          </a:p>
          <a:p>
            <a:pPr algn="just"/>
            <a:endParaRPr lang="vi-VN" sz="2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20521" y="1336295"/>
            <a:ext cx="2852054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Lớp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sz="2600" dirty="0"/>
          </a:p>
          <a:p>
            <a:pPr algn="l"/>
            <a:endParaRPr lang="vi-VN" sz="2600" dirty="0"/>
          </a:p>
        </p:txBody>
      </p:sp>
      <p:sp>
        <p:nvSpPr>
          <p:cNvPr id="10" name="Rectangle 9"/>
          <p:cNvSpPr/>
          <p:nvPr/>
        </p:nvSpPr>
        <p:spPr>
          <a:xfrm>
            <a:off x="3270857" y="188060"/>
            <a:ext cx="605790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Lựa chọn bài học để áp dụng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pháp đóng vai cho phù hợp</a:t>
            </a:r>
            <a:endParaRPr lang="vi-VN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6D96CF-A310-F062-921E-E1FF36DAD205}"/>
              </a:ext>
            </a:extLst>
          </p:cNvPr>
          <p:cNvSpPr txBox="1">
            <a:spLocks/>
          </p:cNvSpPr>
          <p:nvPr/>
        </p:nvSpPr>
        <p:spPr>
          <a:xfrm>
            <a:off x="9328757" y="1320038"/>
            <a:ext cx="2773537" cy="1200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Lớp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sz="2600" dirty="0"/>
          </a:p>
          <a:p>
            <a:pPr algn="l"/>
            <a:endParaRPr lang="vi-VN" sz="2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1A7AA5-1E56-4C23-6218-467770F6A02F}"/>
              </a:ext>
            </a:extLst>
          </p:cNvPr>
          <p:cNvSpPr/>
          <p:nvPr/>
        </p:nvSpPr>
        <p:spPr>
          <a:xfrm>
            <a:off x="243364" y="2888454"/>
            <a:ext cx="254473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1D713E-359A-8D63-AEC9-0010C9C276EA}"/>
              </a:ext>
            </a:extLst>
          </p:cNvPr>
          <p:cNvSpPr/>
          <p:nvPr/>
        </p:nvSpPr>
        <p:spPr>
          <a:xfrm>
            <a:off x="3270857" y="2870232"/>
            <a:ext cx="2544738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3B1977-86FA-5FC3-14A5-075B4666C033}"/>
              </a:ext>
            </a:extLst>
          </p:cNvPr>
          <p:cNvSpPr/>
          <p:nvPr/>
        </p:nvSpPr>
        <p:spPr>
          <a:xfrm>
            <a:off x="6320521" y="2824248"/>
            <a:ext cx="2852054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3,5,6,8,12,13,15,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3FCBE6-4994-B51F-2D99-DA5430BB0937}"/>
              </a:ext>
            </a:extLst>
          </p:cNvPr>
          <p:cNvSpPr/>
          <p:nvPr/>
        </p:nvSpPr>
        <p:spPr>
          <a:xfrm>
            <a:off x="9403898" y="2807989"/>
            <a:ext cx="277353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2,3,5,7,11,15,17,18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72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1290182" y="230694"/>
            <a:ext cx="9770300" cy="1074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Xây dựng kế hoạch đưa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tình huống/ nội dung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vào kế hoạch bài dạy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-96872" y="1930407"/>
            <a:ext cx="4809995" cy="4722034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dựng kế hoạch cụ thể nhằm đáp ứng được mục tiêu bài học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dựng kế hoạch về t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dựng, thiết kế n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941455" y="1930406"/>
            <a:ext cx="7190415" cy="4788999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các tình huống đóng vai có ý nghĩa: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152787" y="1305243"/>
            <a:ext cx="3022546" cy="62516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2"/>
          </p:cNvCxnSpPr>
          <p:nvPr/>
        </p:nvCxnSpPr>
        <p:spPr>
          <a:xfrm>
            <a:off x="6175332" y="1305243"/>
            <a:ext cx="1638632" cy="62516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72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0" y="2373429"/>
            <a:ext cx="3545978" cy="1390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Quy trình vận dụng phương pháp đóng vai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334000" y="585562"/>
            <a:ext cx="6720589" cy="882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Lựa chọn tình huống và cung cấp thông tin về vai diễn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545977" y="1198880"/>
            <a:ext cx="1788023" cy="190386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5334000" y="1767841"/>
            <a:ext cx="6720589" cy="1402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1" dirty="0"/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3999" y="3474309"/>
            <a:ext cx="6720589" cy="882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33998" y="4628817"/>
            <a:ext cx="6720589" cy="882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13" idx="1"/>
          </p:cNvCxnSpPr>
          <p:nvPr/>
        </p:nvCxnSpPr>
        <p:spPr>
          <a:xfrm flipV="1">
            <a:off x="3545976" y="2468881"/>
            <a:ext cx="1788024" cy="6338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5" idx="1"/>
          </p:cNvCxnSpPr>
          <p:nvPr/>
        </p:nvCxnSpPr>
        <p:spPr>
          <a:xfrm>
            <a:off x="3545978" y="3056290"/>
            <a:ext cx="1788021" cy="85904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6" idx="3"/>
          </p:cNvCxnSpPr>
          <p:nvPr/>
        </p:nvCxnSpPr>
        <p:spPr>
          <a:xfrm>
            <a:off x="3545978" y="3068625"/>
            <a:ext cx="1788019" cy="207067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3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72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831272" y="363889"/>
            <a:ext cx="10668001" cy="809129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Lựa chọn tình huống và cung cấp thông tin về vai 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8619" y="1354962"/>
            <a:ext cx="11683999" cy="5321093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72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665018" y="138545"/>
            <a:ext cx="10492509" cy="1034473"/>
          </a:xfrm>
          <a:prstGeom prst="rect">
            <a:avLst/>
          </a:prstGeom>
          <a:solidFill>
            <a:srgbClr val="FFFF66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8619" y="1354962"/>
            <a:ext cx="11683999" cy="4048311"/>
          </a:xfrm>
          <a:prstGeom prst="rect">
            <a:avLst/>
          </a:prstGeom>
          <a:solidFill>
            <a:srgbClr val="FFFF66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3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72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3583709" y="138545"/>
            <a:ext cx="5588000" cy="1034473"/>
          </a:xfrm>
          <a:prstGeom prst="rect">
            <a:avLst/>
          </a:prstGeom>
          <a:solidFill>
            <a:srgbClr val="FFFF66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77817" y="1354963"/>
            <a:ext cx="9458037" cy="1776164"/>
          </a:xfrm>
          <a:prstGeom prst="rect">
            <a:avLst/>
          </a:prstGeom>
          <a:solidFill>
            <a:srgbClr val="FFFF66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72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2540000" y="138545"/>
            <a:ext cx="7084291" cy="1034473"/>
          </a:xfrm>
          <a:prstGeom prst="rect">
            <a:avLst/>
          </a:prstGeom>
          <a:solidFill>
            <a:srgbClr val="FFFF66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78691" y="1354963"/>
            <a:ext cx="11139054" cy="4805692"/>
          </a:xfrm>
          <a:prstGeom prst="rect">
            <a:avLst/>
          </a:prstGeom>
          <a:solidFill>
            <a:srgbClr val="FFFF66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39527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E4514EC-C9E0-9EF3-1C8D-910694F84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41811"/>
              </p:ext>
            </p:extLst>
          </p:nvPr>
        </p:nvGraphicFramePr>
        <p:xfrm>
          <a:off x="314325" y="952500"/>
          <a:ext cx="11563350" cy="566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B34C2-8E81-9108-4DD6-9091C023D90C}"/>
              </a:ext>
            </a:extLst>
          </p:cNvPr>
          <p:cNvSpPr txBox="1">
            <a:spLocks/>
          </p:cNvSpPr>
          <p:nvPr/>
        </p:nvSpPr>
        <p:spPr>
          <a:xfrm>
            <a:off x="3648075" y="219075"/>
            <a:ext cx="5588000" cy="517236"/>
          </a:xfrm>
          <a:prstGeom prst="rect">
            <a:avLst/>
          </a:prstGeom>
          <a:solidFill>
            <a:srgbClr val="FFFF66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F01E01-7994-EB84-B6D0-79D0891522A5}"/>
              </a:ext>
            </a:extLst>
          </p:cNvPr>
          <p:cNvSpPr txBox="1">
            <a:spLocks/>
          </p:cNvSpPr>
          <p:nvPr/>
        </p:nvSpPr>
        <p:spPr>
          <a:xfrm>
            <a:off x="3648075" y="219075"/>
            <a:ext cx="5588000" cy="517236"/>
          </a:xfrm>
          <a:prstGeom prst="rect">
            <a:avLst/>
          </a:prstGeom>
          <a:solidFill>
            <a:srgbClr val="FFFF66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38125E-0D10-F845-E1FE-523B33D34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072800"/>
              </p:ext>
            </p:extLst>
          </p:nvPr>
        </p:nvGraphicFramePr>
        <p:xfrm>
          <a:off x="400049" y="866775"/>
          <a:ext cx="11153775" cy="577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2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0" y="-21314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 txBox="1">
            <a:spLocks/>
          </p:cNvSpPr>
          <p:nvPr/>
        </p:nvSpPr>
        <p:spPr>
          <a:xfrm>
            <a:off x="6556476" y="945313"/>
            <a:ext cx="4731898" cy="5170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I. MỞ ĐẦU </a:t>
            </a:r>
            <a:endParaRPr lang="en-AU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09731" y="664695"/>
            <a:ext cx="4238855" cy="2034838"/>
            <a:chOff x="1965361" y="1783411"/>
            <a:chExt cx="4121499" cy="1833347"/>
          </a:xfrm>
        </p:grpSpPr>
        <p:grpSp>
          <p:nvGrpSpPr>
            <p:cNvPr id="5" name="Group 4"/>
            <p:cNvGrpSpPr/>
            <p:nvPr/>
          </p:nvGrpSpPr>
          <p:grpSpPr>
            <a:xfrm flipH="1">
              <a:off x="1965361" y="1783411"/>
              <a:ext cx="4121499" cy="1833347"/>
              <a:chOff x="3876268" y="1741695"/>
              <a:chExt cx="4404882" cy="195940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9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Rectangle 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Freeform 42"/>
                <p:cNvSpPr>
                  <a:spLocks/>
                </p:cNvSpPr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F23B4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Shape 2102"/>
            <p:cNvSpPr/>
            <p:nvPr/>
          </p:nvSpPr>
          <p:spPr>
            <a:xfrm>
              <a:off x="5366016" y="2083054"/>
              <a:ext cx="472995" cy="37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25884" y="1794230"/>
            <a:ext cx="4269420" cy="1092361"/>
            <a:chOff x="1945881" y="2909757"/>
            <a:chExt cx="4121499" cy="980253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1945881" y="2909757"/>
              <a:ext cx="4121499" cy="980253"/>
              <a:chOff x="3876268" y="2821466"/>
              <a:chExt cx="4404882" cy="104765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1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43"/>
                <p:cNvSpPr>
                  <a:spLocks/>
                </p:cNvSpPr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FFC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443899" y="3202196"/>
              <a:ext cx="278266" cy="392253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Text Placeholder 9"/>
          <p:cNvSpPr txBox="1">
            <a:spLocks/>
          </p:cNvSpPr>
          <p:nvPr/>
        </p:nvSpPr>
        <p:spPr>
          <a:xfrm>
            <a:off x="6614788" y="1998497"/>
            <a:ext cx="4673586" cy="4719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II. NỘI DUNG </a:t>
            </a:r>
            <a:endParaRPr lang="en-AU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3" name="Text Placeholder 9"/>
          <p:cNvSpPr txBox="1">
            <a:spLocks/>
          </p:cNvSpPr>
          <p:nvPr/>
        </p:nvSpPr>
        <p:spPr>
          <a:xfrm>
            <a:off x="6556476" y="3003809"/>
            <a:ext cx="4731898" cy="98898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III.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VÀ KHUYẾN NGHỊ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endParaRPr lang="en-AU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028499" y="2861906"/>
            <a:ext cx="4346894" cy="1074357"/>
            <a:chOff x="3031241" y="4224704"/>
            <a:chExt cx="4121726" cy="985332"/>
          </a:xfrm>
        </p:grpSpPr>
        <p:grpSp>
          <p:nvGrpSpPr>
            <p:cNvPr id="46" name="Group 45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0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 dirty="0">
                    <a:solidFill>
                      <a:srgbClr val="00B0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 dirty="0">
                    <a:solidFill>
                      <a:srgbClr val="00B0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Freeform 45"/>
                <p:cNvSpPr>
                  <a:spLocks/>
                </p:cNvSpPr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 dirty="0">
                    <a:solidFill>
                      <a:srgbClr val="00B0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 dirty="0">
                    <a:solidFill>
                      <a:srgbClr val="00B0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050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rgbClr val="00B050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019233" y="3075531"/>
            <a:ext cx="4238855" cy="1894662"/>
            <a:chOff x="1840681" y="3251101"/>
            <a:chExt cx="4121499" cy="1828724"/>
          </a:xfrm>
        </p:grpSpPr>
        <p:grpSp>
          <p:nvGrpSpPr>
            <p:cNvPr id="102" name="Group 101"/>
            <p:cNvGrpSpPr/>
            <p:nvPr/>
          </p:nvGrpSpPr>
          <p:grpSpPr>
            <a:xfrm flipH="1">
              <a:off x="1840681" y="3251101"/>
              <a:ext cx="4121499" cy="1828724"/>
              <a:chOff x="3876268" y="4054432"/>
              <a:chExt cx="4404882" cy="1954461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106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937963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3" name="Freeform 81"/>
            <p:cNvSpPr>
              <a:spLocks noEditPoints="1"/>
            </p:cNvSpPr>
            <p:nvPr/>
          </p:nvSpPr>
          <p:spPr bwMode="auto">
            <a:xfrm>
              <a:off x="5277478" y="4399351"/>
              <a:ext cx="400708" cy="392254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998747" y="3176195"/>
            <a:ext cx="4238855" cy="1894662"/>
            <a:chOff x="1840681" y="3251101"/>
            <a:chExt cx="4121499" cy="1828724"/>
          </a:xfrm>
        </p:grpSpPr>
        <p:grpSp>
          <p:nvGrpSpPr>
            <p:cNvPr id="111" name="Group 110"/>
            <p:cNvGrpSpPr/>
            <p:nvPr/>
          </p:nvGrpSpPr>
          <p:grpSpPr>
            <a:xfrm flipH="1">
              <a:off x="1840681" y="3251101"/>
              <a:ext cx="4121499" cy="1828724"/>
              <a:chOff x="3876268" y="4054432"/>
              <a:chExt cx="4404882" cy="1954461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115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6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4" name="Oval 113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937963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2" name="Freeform 81"/>
            <p:cNvSpPr>
              <a:spLocks noEditPoints="1"/>
            </p:cNvSpPr>
            <p:nvPr/>
          </p:nvSpPr>
          <p:spPr bwMode="auto">
            <a:xfrm>
              <a:off x="5277478" y="4399351"/>
              <a:ext cx="400708" cy="392254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073833" y="3529217"/>
            <a:ext cx="4022074" cy="2601856"/>
            <a:chOff x="2051461" y="2575788"/>
            <a:chExt cx="3910720" cy="2511306"/>
          </a:xfrm>
          <a:solidFill>
            <a:srgbClr val="92D050"/>
          </a:solidFill>
        </p:grpSpPr>
        <p:grpSp>
          <p:nvGrpSpPr>
            <p:cNvPr id="120" name="Group 119"/>
            <p:cNvGrpSpPr/>
            <p:nvPr/>
          </p:nvGrpSpPr>
          <p:grpSpPr>
            <a:xfrm flipH="1">
              <a:off x="2051461" y="2575788"/>
              <a:ext cx="3910720" cy="2511306"/>
              <a:chOff x="3876268" y="3332688"/>
              <a:chExt cx="4179610" cy="2683975"/>
            </a:xfrm>
            <a:grpFill/>
          </p:grpSpPr>
          <p:grpSp>
            <p:nvGrpSpPr>
              <p:cNvPr id="122" name="Group 121"/>
              <p:cNvGrpSpPr/>
              <p:nvPr/>
            </p:nvGrpSpPr>
            <p:grpSpPr>
              <a:xfrm>
                <a:off x="3876268" y="3332688"/>
                <a:ext cx="4179610" cy="2683975"/>
                <a:chOff x="3237996" y="3376932"/>
                <a:chExt cx="4179610" cy="2683975"/>
              </a:xfrm>
              <a:grpFill/>
            </p:grpSpPr>
            <p:sp>
              <p:nvSpPr>
                <p:cNvPr id="124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567695" y="5025612"/>
                  <a:ext cx="1890909" cy="103529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Rectangle 41"/>
                <p:cNvSpPr>
                  <a:spLocks noChangeArrowheads="1"/>
                </p:cNvSpPr>
                <p:nvPr/>
              </p:nvSpPr>
              <p:spPr bwMode="auto">
                <a:xfrm rot="17812548" flipH="1">
                  <a:off x="5333140" y="3916117"/>
                  <a:ext cx="1235181" cy="15681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4"/>
                <p:cNvSpPr>
                  <a:spLocks/>
                </p:cNvSpPr>
                <p:nvPr/>
              </p:nvSpPr>
              <p:spPr bwMode="auto">
                <a:xfrm rot="20778746" flipH="1">
                  <a:off x="5206064" y="4056155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Rectangle 4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173317" y="3382445"/>
                  <a:ext cx="1244289" cy="155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937963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1" name="Freeform 81"/>
            <p:cNvSpPr>
              <a:spLocks noEditPoints="1"/>
            </p:cNvSpPr>
            <p:nvPr/>
          </p:nvSpPr>
          <p:spPr bwMode="auto">
            <a:xfrm>
              <a:off x="5277478" y="4399351"/>
              <a:ext cx="400708" cy="392254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02090" y="1883066"/>
            <a:ext cx="2393317" cy="2403330"/>
            <a:chOff x="303755" y="2396457"/>
            <a:chExt cx="2393317" cy="2403330"/>
          </a:xfrm>
        </p:grpSpPr>
        <p:sp>
          <p:nvSpPr>
            <p:cNvPr id="130" name="Freeform 5"/>
            <p:cNvSpPr>
              <a:spLocks/>
            </p:cNvSpPr>
            <p:nvPr/>
          </p:nvSpPr>
          <p:spPr bwMode="auto">
            <a:xfrm flipH="1">
              <a:off x="303755" y="2396457"/>
              <a:ext cx="2393316" cy="2403329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6"/>
            <p:cNvSpPr>
              <a:spLocks/>
            </p:cNvSpPr>
            <p:nvPr/>
          </p:nvSpPr>
          <p:spPr bwMode="auto">
            <a:xfrm flipH="1">
              <a:off x="303755" y="2396457"/>
              <a:ext cx="1199663" cy="1574180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Oval 7"/>
            <p:cNvSpPr>
              <a:spLocks noChangeArrowheads="1"/>
            </p:cNvSpPr>
            <p:nvPr/>
          </p:nvSpPr>
          <p:spPr bwMode="auto">
            <a:xfrm flipH="1">
              <a:off x="1128897" y="2396457"/>
              <a:ext cx="743030" cy="7470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8"/>
            <p:cNvSpPr>
              <a:spLocks/>
            </p:cNvSpPr>
            <p:nvPr/>
          </p:nvSpPr>
          <p:spPr bwMode="auto">
            <a:xfrm flipH="1">
              <a:off x="303755" y="3596120"/>
              <a:ext cx="1568173" cy="1203667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 flipH="1">
              <a:off x="303755" y="3223603"/>
              <a:ext cx="745032" cy="7470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0"/>
            <p:cNvSpPr>
              <a:spLocks/>
            </p:cNvSpPr>
            <p:nvPr/>
          </p:nvSpPr>
          <p:spPr bwMode="auto">
            <a:xfrm flipH="1">
              <a:off x="1503418" y="3223603"/>
              <a:ext cx="1193653" cy="1576184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Oval 11"/>
            <p:cNvSpPr>
              <a:spLocks noChangeArrowheads="1"/>
            </p:cNvSpPr>
            <p:nvPr/>
          </p:nvSpPr>
          <p:spPr bwMode="auto">
            <a:xfrm flipH="1">
              <a:off x="1128897" y="4052752"/>
              <a:ext cx="743030" cy="7470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Oval 7"/>
            <p:cNvSpPr>
              <a:spLocks noChangeArrowheads="1"/>
            </p:cNvSpPr>
            <p:nvPr/>
          </p:nvSpPr>
          <p:spPr bwMode="auto">
            <a:xfrm flipH="1">
              <a:off x="1871928" y="3222602"/>
              <a:ext cx="825144" cy="747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 flipH="1">
              <a:off x="483190" y="2648490"/>
              <a:ext cx="2048045" cy="189411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1104051" y="2724415"/>
            <a:ext cx="201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BÁO CÁO</a:t>
            </a:r>
          </a:p>
        </p:txBody>
      </p:sp>
      <p:sp>
        <p:nvSpPr>
          <p:cNvPr id="140" name="Text Placeholder 9"/>
          <p:cNvSpPr txBox="1">
            <a:spLocks/>
          </p:cNvSpPr>
          <p:nvPr/>
        </p:nvSpPr>
        <p:spPr>
          <a:xfrm>
            <a:off x="6556476" y="4333083"/>
            <a:ext cx="4731898" cy="4719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IV.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TÀI LIỆU THAM KHẢO</a:t>
            </a:r>
            <a:endParaRPr lang="en-AU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1" name="Text Placeholder 9"/>
          <p:cNvSpPr txBox="1">
            <a:spLocks/>
          </p:cNvSpPr>
          <p:nvPr/>
        </p:nvSpPr>
        <p:spPr>
          <a:xfrm>
            <a:off x="6556476" y="5440304"/>
            <a:ext cx="4731898" cy="517065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V.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PHỤ LỤC</a:t>
            </a:r>
            <a:endParaRPr lang="en-AU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43" grpId="0" animBg="1"/>
      <p:bldP spid="140" grpId="0" animBg="1"/>
      <p:bldP spid="1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098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 txBox="1">
            <a:spLocks/>
          </p:cNvSpPr>
          <p:nvPr/>
        </p:nvSpPr>
        <p:spPr>
          <a:xfrm>
            <a:off x="6641735" y="1289504"/>
            <a:ext cx="4882210" cy="6647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1. Ưu điểm và hạn chế</a:t>
            </a:r>
            <a:endParaRPr lang="en-AU" sz="3600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98019" y="875061"/>
            <a:ext cx="4121499" cy="2382466"/>
            <a:chOff x="1965361" y="1783411"/>
            <a:chExt cx="4121499" cy="1833347"/>
          </a:xfrm>
        </p:grpSpPr>
        <p:grpSp>
          <p:nvGrpSpPr>
            <p:cNvPr id="5" name="Group 4"/>
            <p:cNvGrpSpPr/>
            <p:nvPr/>
          </p:nvGrpSpPr>
          <p:grpSpPr>
            <a:xfrm flipH="1">
              <a:off x="1965361" y="1783411"/>
              <a:ext cx="4121499" cy="1833347"/>
              <a:chOff x="3876268" y="1741695"/>
              <a:chExt cx="4404882" cy="195940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9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Rectangle 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Freeform 42"/>
                <p:cNvSpPr>
                  <a:spLocks/>
                </p:cNvSpPr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F23B4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Shape 2102"/>
            <p:cNvSpPr/>
            <p:nvPr/>
          </p:nvSpPr>
          <p:spPr>
            <a:xfrm>
              <a:off x="5366016" y="2083054"/>
              <a:ext cx="472995" cy="37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78539" y="2550525"/>
            <a:ext cx="4121499" cy="1368100"/>
            <a:chOff x="1945881" y="2909757"/>
            <a:chExt cx="4121499" cy="980253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1945881" y="2909757"/>
              <a:ext cx="4121499" cy="980253"/>
              <a:chOff x="3876268" y="2821466"/>
              <a:chExt cx="4404882" cy="104765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1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43"/>
                <p:cNvSpPr>
                  <a:spLocks/>
                </p:cNvSpPr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FFC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443899" y="3202196"/>
              <a:ext cx="278266" cy="392253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73339" y="2891868"/>
            <a:ext cx="4121499" cy="2986413"/>
            <a:chOff x="1840681" y="3251101"/>
            <a:chExt cx="4121499" cy="1828724"/>
          </a:xfrm>
        </p:grpSpPr>
        <p:grpSp>
          <p:nvGrpSpPr>
            <p:cNvPr id="23" name="Group 22"/>
            <p:cNvGrpSpPr/>
            <p:nvPr/>
          </p:nvGrpSpPr>
          <p:grpSpPr>
            <a:xfrm flipH="1">
              <a:off x="1840681" y="3251101"/>
              <a:ext cx="4121499" cy="1828724"/>
              <a:chOff x="3876268" y="4054432"/>
              <a:chExt cx="4404882" cy="195446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27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937963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Freeform 81"/>
            <p:cNvSpPr>
              <a:spLocks noEditPoints="1"/>
            </p:cNvSpPr>
            <p:nvPr/>
          </p:nvSpPr>
          <p:spPr bwMode="auto">
            <a:xfrm>
              <a:off x="5277478" y="4399351"/>
              <a:ext cx="400708" cy="392254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6413" y="2037225"/>
            <a:ext cx="2971913" cy="2403330"/>
            <a:chOff x="303755" y="2396457"/>
            <a:chExt cx="2393317" cy="2403330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 flipH="1">
              <a:off x="303755" y="2396457"/>
              <a:ext cx="2393316" cy="2403329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 flipH="1">
              <a:off x="303755" y="2396457"/>
              <a:ext cx="1199663" cy="1574180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 flipH="1">
              <a:off x="1128897" y="2396457"/>
              <a:ext cx="743030" cy="7470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 flipH="1">
              <a:off x="303755" y="3596120"/>
              <a:ext cx="1568173" cy="1203667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 flipH="1">
              <a:off x="303755" y="3223603"/>
              <a:ext cx="745032" cy="7470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 flipH="1">
              <a:off x="1503418" y="3223603"/>
              <a:ext cx="1193653" cy="1576184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 flipH="1">
              <a:off x="1128897" y="4052752"/>
              <a:ext cx="743030" cy="7470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 flipH="1">
              <a:off x="1871928" y="3222602"/>
              <a:ext cx="825144" cy="747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41925" y="2623497"/>
              <a:ext cx="2048045" cy="20320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 bwMode="auto">
          <a:xfrm>
            <a:off x="824410" y="2423619"/>
            <a:ext cx="2078845" cy="6524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Placeholder 9"/>
          <p:cNvSpPr txBox="1">
            <a:spLocks/>
          </p:cNvSpPr>
          <p:nvPr/>
        </p:nvSpPr>
        <p:spPr>
          <a:xfrm>
            <a:off x="6641736" y="2720136"/>
            <a:ext cx="4882210" cy="13295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2. Biện pháp khắc phục hạn chế</a:t>
            </a:r>
            <a:endParaRPr lang="en-AU" sz="3600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3" name="Text Placeholder 9"/>
          <p:cNvSpPr txBox="1">
            <a:spLocks/>
          </p:cNvSpPr>
          <p:nvPr/>
        </p:nvSpPr>
        <p:spPr>
          <a:xfrm>
            <a:off x="6641735" y="4544552"/>
            <a:ext cx="4882210" cy="13295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3. Khả năng nhân rộng biện pháp.</a:t>
            </a:r>
            <a:endParaRPr lang="en-AU" sz="3600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408189" y="3036243"/>
            <a:ext cx="2768236" cy="6524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KHUYẾN NGHỊ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9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018" y="7675"/>
            <a:ext cx="12192000" cy="6980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" y="2485921"/>
            <a:ext cx="1892631" cy="15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576" y="2898091"/>
            <a:ext cx="171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46218" y="133940"/>
            <a:ext cx="9139382" cy="1126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cxnSp>
        <p:nvCxnSpPr>
          <p:cNvPr id="19" name="Straight Arrow Connector 18"/>
          <p:cNvCxnSpPr>
            <a:stCxn id="13" idx="3"/>
          </p:cNvCxnSpPr>
          <p:nvPr/>
        </p:nvCxnSpPr>
        <p:spPr>
          <a:xfrm flipV="1">
            <a:off x="1902691" y="793544"/>
            <a:ext cx="688109" cy="236615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  <a:endCxn id="35" idx="1"/>
          </p:cNvCxnSpPr>
          <p:nvPr/>
        </p:nvCxnSpPr>
        <p:spPr>
          <a:xfrm flipV="1">
            <a:off x="1902691" y="2805429"/>
            <a:ext cx="688109" cy="35427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>
            <a:off x="1902691" y="3159701"/>
            <a:ext cx="688109" cy="82979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37" idx="1"/>
          </p:cNvCxnSpPr>
          <p:nvPr/>
        </p:nvCxnSpPr>
        <p:spPr>
          <a:xfrm>
            <a:off x="1902691" y="3159701"/>
            <a:ext cx="688109" cy="17940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02691" y="3159701"/>
            <a:ext cx="688109" cy="29362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52486" y="1838425"/>
            <a:ext cx="694461" cy="127932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640595" y="1386125"/>
            <a:ext cx="9145005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90800" y="2389793"/>
            <a:ext cx="9194800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PPDH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590800" y="3465981"/>
            <a:ext cx="9194800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590800" y="4538151"/>
            <a:ext cx="9194800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PPĐV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590800" y="5633290"/>
            <a:ext cx="9194800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AU" sz="2400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04" y="-330631"/>
            <a:ext cx="12765361" cy="73089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" y="2485921"/>
            <a:ext cx="1892631" cy="15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576" y="2898091"/>
            <a:ext cx="171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92400" y="591127"/>
            <a:ext cx="8991600" cy="12699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cxnSp>
        <p:nvCxnSpPr>
          <p:cNvPr id="19" name="Straight Arrow Connector 18"/>
          <p:cNvCxnSpPr>
            <a:stCxn id="13" idx="3"/>
          </p:cNvCxnSpPr>
          <p:nvPr/>
        </p:nvCxnSpPr>
        <p:spPr>
          <a:xfrm flipV="1">
            <a:off x="1902691" y="1200727"/>
            <a:ext cx="789709" cy="195897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</p:cNvCxnSpPr>
          <p:nvPr/>
        </p:nvCxnSpPr>
        <p:spPr>
          <a:xfrm>
            <a:off x="1902691" y="3159701"/>
            <a:ext cx="688109" cy="116195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  <a:endCxn id="36" idx="1"/>
          </p:cNvCxnSpPr>
          <p:nvPr/>
        </p:nvCxnSpPr>
        <p:spPr>
          <a:xfrm>
            <a:off x="1902691" y="3159701"/>
            <a:ext cx="688109" cy="249529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33" idx="1"/>
          </p:cNvCxnSpPr>
          <p:nvPr/>
        </p:nvCxnSpPr>
        <p:spPr>
          <a:xfrm flipV="1">
            <a:off x="1902691" y="2744065"/>
            <a:ext cx="777009" cy="41563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679700" y="2328429"/>
            <a:ext cx="8924636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590800" y="3827849"/>
            <a:ext cx="9047018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590800" y="5239363"/>
            <a:ext cx="9047018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AU" sz="2400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3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018" y="7675"/>
            <a:ext cx="12476018" cy="6980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717" y="1468582"/>
            <a:ext cx="2249204" cy="418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576" y="2244135"/>
            <a:ext cx="1719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92400" y="283024"/>
            <a:ext cx="8991600" cy="15780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856509" y="1200727"/>
            <a:ext cx="835891" cy="195897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</p:cNvCxnSpPr>
          <p:nvPr/>
        </p:nvCxnSpPr>
        <p:spPr>
          <a:xfrm>
            <a:off x="1902691" y="3159701"/>
            <a:ext cx="688109" cy="116195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56509" y="3159701"/>
            <a:ext cx="692727" cy="248371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3" idx="1"/>
          </p:cNvCxnSpPr>
          <p:nvPr/>
        </p:nvCxnSpPr>
        <p:spPr>
          <a:xfrm flipV="1">
            <a:off x="1856509" y="2859087"/>
            <a:ext cx="823191" cy="30061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679700" y="2328429"/>
            <a:ext cx="8924636" cy="10613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636982" y="3833955"/>
            <a:ext cx="9047018" cy="10991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590800" y="5239362"/>
            <a:ext cx="9047018" cy="1170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3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ướng dẫn cách chèn hình nền powerpoint đẹp và đơn giản - Tri Thức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70547" y="649038"/>
            <a:ext cx="624840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3200" b="1" dirty="0">
                <a:latin typeface="+mj-lt"/>
              </a:rPr>
              <a:t>TÀI LIỆU THAM KHẢO</a:t>
            </a:r>
            <a:endParaRPr lang="en-US" sz="3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" y="1778696"/>
            <a:ext cx="115316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(1995)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NXB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PGS.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(2006)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463580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6415" y="113329"/>
            <a:ext cx="69725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LỤC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996" y="698104"/>
            <a:ext cx="697253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33338"/>
            <a:ext cx="46038" cy="685800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2137231" y="33338"/>
            <a:ext cx="46038" cy="685800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31750" y="6858000"/>
            <a:ext cx="12160250" cy="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0" y="33338"/>
            <a:ext cx="12160250" cy="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63294" y="1436644"/>
            <a:ext cx="10642831" cy="7389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6: Bài 2. Yêu thương con người (Tiết 2)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3293" y="2447299"/>
            <a:ext cx="10757131" cy="7389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7: Bài 5. Bảo tồn di sản văn hóa (Tiết 3)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8FAB449E-C966-3CAE-5622-017E9D2E0E98}"/>
              </a:ext>
            </a:extLst>
          </p:cNvPr>
          <p:cNvSpPr/>
          <p:nvPr/>
        </p:nvSpPr>
        <p:spPr>
          <a:xfrm>
            <a:off x="263293" y="3457954"/>
            <a:ext cx="10757131" cy="7389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8: Bài 5. Pháp luật và kỉ luật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525729A0-9B89-2C69-BFCB-33B36BD182BB}"/>
              </a:ext>
            </a:extLst>
          </p:cNvPr>
          <p:cNvSpPr/>
          <p:nvPr/>
        </p:nvSpPr>
        <p:spPr>
          <a:xfrm>
            <a:off x="263293" y="4627846"/>
            <a:ext cx="10757131" cy="7389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9: Kế thừa và phát huy truyền thống tốt đẹp của dân tộc (Tiết 1)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21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6415" y="113329"/>
            <a:ext cx="69725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LỤC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996" y="698104"/>
            <a:ext cx="697253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 descr="C:\Users\Admin\Desktop\Ảnh thi\z3838382255249_046180bef5143d8b6816f8813326d6d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4" y="2091401"/>
            <a:ext cx="5968365" cy="350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\Desktop\Ảnh thi\z3838382143599_d25d83bfe303ec97aa8afc56b26498f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39" y="2091401"/>
            <a:ext cx="5691534" cy="35064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33338"/>
            <a:ext cx="46038" cy="685800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2137231" y="33338"/>
            <a:ext cx="46038" cy="685800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31750" y="6858000"/>
            <a:ext cx="12160250" cy="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0" y="33338"/>
            <a:ext cx="12160250" cy="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1F73C-233E-EDBE-9AE4-216562158CD5}"/>
              </a:ext>
            </a:extLst>
          </p:cNvPr>
          <p:cNvSpPr txBox="1"/>
          <p:nvPr/>
        </p:nvSpPr>
        <p:spPr>
          <a:xfrm>
            <a:off x="2188976" y="1394752"/>
            <a:ext cx="697253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94860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6415" y="113329"/>
            <a:ext cx="69725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LỤC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996" y="698104"/>
            <a:ext cx="697253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33338"/>
            <a:ext cx="46038" cy="685800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2137231" y="33338"/>
            <a:ext cx="46038" cy="685800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31750" y="6858000"/>
            <a:ext cx="12160250" cy="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0" y="33338"/>
            <a:ext cx="12160250" cy="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1F73C-233E-EDBE-9AE4-216562158CD5}"/>
              </a:ext>
            </a:extLst>
          </p:cNvPr>
          <p:cNvSpPr txBox="1"/>
          <p:nvPr/>
        </p:nvSpPr>
        <p:spPr>
          <a:xfrm>
            <a:off x="175996" y="1308366"/>
            <a:ext cx="587396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2562B-49CE-8AAB-B752-1049D0D9B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6" y="1986625"/>
            <a:ext cx="5873966" cy="4680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0D9B47-758D-03C6-DEA4-B5EC0D9696F4}"/>
              </a:ext>
            </a:extLst>
          </p:cNvPr>
          <p:cNvSpPr txBox="1"/>
          <p:nvPr/>
        </p:nvSpPr>
        <p:spPr>
          <a:xfrm>
            <a:off x="6510121" y="1308366"/>
            <a:ext cx="53723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C60817-08F2-226F-663F-E844EC295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14" y="2022089"/>
            <a:ext cx="5760720" cy="464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106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6415" y="113329"/>
            <a:ext cx="69725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LỤC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1648" y="881340"/>
            <a:ext cx="697253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33338"/>
            <a:ext cx="46038" cy="685800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2137231" y="33338"/>
            <a:ext cx="46038" cy="685800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31750" y="6858000"/>
            <a:ext cx="12160250" cy="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0" y="33338"/>
            <a:ext cx="12160250" cy="0"/>
          </a:xfrm>
          <a:prstGeom prst="line">
            <a:avLst/>
          </a:prstGeom>
          <a:noFill/>
          <a:ln w="76200">
            <a:pattFill prst="pct80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61" tIns="50681" rIns="101361" bIns="50681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7" y="1789298"/>
            <a:ext cx="5558183" cy="3793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02" y="1789298"/>
            <a:ext cx="5681334" cy="3863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5060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157452741398157331">
            <a:hlinkClick r:id="" action="ppaction://media"/>
            <a:extLst>
              <a:ext uri="{FF2B5EF4-FFF2-40B4-BE49-F238E27FC236}">
                <a16:creationId xmlns:a16="http://schemas.microsoft.com/office/drawing/2014/main" id="{C7F73764-38B5-A296-E3F4-4ABECB7061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650" y="164306"/>
            <a:ext cx="11944349" cy="65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098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 txBox="1">
            <a:spLocks/>
          </p:cNvSpPr>
          <p:nvPr/>
        </p:nvSpPr>
        <p:spPr>
          <a:xfrm>
            <a:off x="6641735" y="1289504"/>
            <a:ext cx="4608265" cy="60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1.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Tính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cấp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thiết</a:t>
            </a:r>
            <a:endParaRPr lang="en-AU" sz="3600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98019" y="875061"/>
            <a:ext cx="4121499" cy="2382466"/>
            <a:chOff x="1965361" y="1783411"/>
            <a:chExt cx="4121499" cy="1833347"/>
          </a:xfrm>
        </p:grpSpPr>
        <p:grpSp>
          <p:nvGrpSpPr>
            <p:cNvPr id="5" name="Group 4"/>
            <p:cNvGrpSpPr/>
            <p:nvPr/>
          </p:nvGrpSpPr>
          <p:grpSpPr>
            <a:xfrm flipH="1">
              <a:off x="1965361" y="1783411"/>
              <a:ext cx="4121499" cy="1833347"/>
              <a:chOff x="3876268" y="1741695"/>
              <a:chExt cx="4404882" cy="195940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9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Rectangle 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Freeform 42"/>
                <p:cNvSpPr>
                  <a:spLocks/>
                </p:cNvSpPr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F23B4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Shape 2102"/>
            <p:cNvSpPr/>
            <p:nvPr/>
          </p:nvSpPr>
          <p:spPr>
            <a:xfrm>
              <a:off x="5366016" y="2083054"/>
              <a:ext cx="472995" cy="37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78539" y="2550525"/>
            <a:ext cx="4121499" cy="1368100"/>
            <a:chOff x="1945881" y="2909757"/>
            <a:chExt cx="4121499" cy="980253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1945881" y="2909757"/>
              <a:ext cx="4121499" cy="980253"/>
              <a:chOff x="3876268" y="2821466"/>
              <a:chExt cx="4404882" cy="104765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1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43"/>
                <p:cNvSpPr>
                  <a:spLocks/>
                </p:cNvSpPr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FFC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443899" y="3202196"/>
              <a:ext cx="278266" cy="392253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73339" y="2891868"/>
            <a:ext cx="4121499" cy="2986413"/>
            <a:chOff x="1840681" y="3251101"/>
            <a:chExt cx="4121499" cy="1828724"/>
          </a:xfrm>
        </p:grpSpPr>
        <p:grpSp>
          <p:nvGrpSpPr>
            <p:cNvPr id="23" name="Group 22"/>
            <p:cNvGrpSpPr/>
            <p:nvPr/>
          </p:nvGrpSpPr>
          <p:grpSpPr>
            <a:xfrm flipH="1">
              <a:off x="1840681" y="3251101"/>
              <a:ext cx="4121499" cy="1828724"/>
              <a:chOff x="3876268" y="4054432"/>
              <a:chExt cx="4404882" cy="195446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27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937963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Freeform 81"/>
            <p:cNvSpPr>
              <a:spLocks noEditPoints="1"/>
            </p:cNvSpPr>
            <p:nvPr/>
          </p:nvSpPr>
          <p:spPr bwMode="auto">
            <a:xfrm>
              <a:off x="5277478" y="4399351"/>
              <a:ext cx="400708" cy="392254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6413" y="2037225"/>
            <a:ext cx="2393317" cy="2403330"/>
            <a:chOff x="303755" y="2396457"/>
            <a:chExt cx="2393317" cy="2403330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 flipH="1">
              <a:off x="303755" y="2396457"/>
              <a:ext cx="2393316" cy="2403329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 flipH="1">
              <a:off x="303755" y="2396457"/>
              <a:ext cx="1199663" cy="1574180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 flipH="1">
              <a:off x="1128897" y="2396457"/>
              <a:ext cx="743030" cy="7470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 flipH="1">
              <a:off x="303755" y="3596120"/>
              <a:ext cx="1568173" cy="1203667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 flipH="1">
              <a:off x="303755" y="3223603"/>
              <a:ext cx="745032" cy="7470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 flipH="1">
              <a:off x="1503418" y="3223603"/>
              <a:ext cx="1193653" cy="1576184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 flipH="1">
              <a:off x="1128897" y="4052752"/>
              <a:ext cx="743030" cy="7470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 flipH="1">
              <a:off x="1871928" y="3222602"/>
              <a:ext cx="825144" cy="747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41925" y="2623497"/>
              <a:ext cx="2048045" cy="171965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 bwMode="auto">
          <a:xfrm>
            <a:off x="576941" y="2829395"/>
            <a:ext cx="1918269" cy="6524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42" name="Text Placeholder 9"/>
          <p:cNvSpPr txBox="1">
            <a:spLocks/>
          </p:cNvSpPr>
          <p:nvPr/>
        </p:nvSpPr>
        <p:spPr>
          <a:xfrm>
            <a:off x="6756366" y="2845396"/>
            <a:ext cx="4429105" cy="674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Mục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tiêu</a:t>
            </a:r>
            <a:endParaRPr lang="en-AU" sz="3600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3" name="Text Placeholder 9"/>
          <p:cNvSpPr txBox="1">
            <a:spLocks/>
          </p:cNvSpPr>
          <p:nvPr/>
        </p:nvSpPr>
        <p:spPr>
          <a:xfrm>
            <a:off x="6641735" y="4544552"/>
            <a:ext cx="4731898" cy="13295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3.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Đối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tượng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và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phương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pháp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hiện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en-AU" sz="3600" b="1" dirty="0">
              <a:solidFill>
                <a:srgbClr val="0000FF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ổng hợp 100+ những hình nền động powerpoint đẹp nhất - Meohay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3245956" y="1364119"/>
            <a:ext cx="7797964" cy="22077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915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97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#9Slide03 Aturdida" pitchFamily="2" charset="0"/>
                <a:cs typeface="#9Slide03 Arima Madurai Black" panose="00000A00000000000000" pitchFamily="2" charset="0"/>
              </a:rPr>
              <a:t>TRÂN TRỌNG CẢM ƠN!</a:t>
            </a:r>
            <a:endParaRPr kumimoji="0" lang="en-US" sz="3597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effectLst/>
              <a:uLnTx/>
              <a:uFillTx/>
              <a:latin typeface="#9Slide03 Aturdida" pitchFamily="2" charset="0"/>
              <a:ea typeface="+mn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4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329"/>
            <a:ext cx="3521033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1042" y="2152880"/>
            <a:ext cx="3098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 CẤP THIẾT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876800" y="508000"/>
            <a:ext cx="7158182" cy="20624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GDCD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Elbow Connector 4"/>
          <p:cNvCxnSpPr>
            <a:endCxn id="2" idx="1"/>
          </p:cNvCxnSpPr>
          <p:nvPr/>
        </p:nvCxnSpPr>
        <p:spPr>
          <a:xfrm flipV="1">
            <a:off x="3403600" y="1539240"/>
            <a:ext cx="1473200" cy="1031240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049520" y="3891280"/>
            <a:ext cx="6985462" cy="20624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Elbow Connector 12"/>
          <p:cNvCxnSpPr>
            <a:endCxn id="12" idx="1"/>
          </p:cNvCxnSpPr>
          <p:nvPr/>
        </p:nvCxnSpPr>
        <p:spPr>
          <a:xfrm>
            <a:off x="2913937" y="3625440"/>
            <a:ext cx="2135583" cy="1297080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0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83" y="2239172"/>
            <a:ext cx="4119865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576" y="2883766"/>
            <a:ext cx="341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MỤC TIÊU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76800" y="508000"/>
            <a:ext cx="7158182" cy="1126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76800" y="2110873"/>
            <a:ext cx="7158182" cy="1126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3672829"/>
            <a:ext cx="7158182" cy="1126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76800" y="5426364"/>
            <a:ext cx="7158182" cy="1126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805382" y="1173018"/>
            <a:ext cx="1071418" cy="194887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1"/>
          </p:cNvCxnSpPr>
          <p:nvPr/>
        </p:nvCxnSpPr>
        <p:spPr>
          <a:xfrm flipV="1">
            <a:off x="3805382" y="2674291"/>
            <a:ext cx="1071418" cy="4476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" idx="1"/>
          </p:cNvCxnSpPr>
          <p:nvPr/>
        </p:nvCxnSpPr>
        <p:spPr>
          <a:xfrm>
            <a:off x="3805382" y="3121892"/>
            <a:ext cx="1071418" cy="111435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1"/>
          </p:cNvCxnSpPr>
          <p:nvPr/>
        </p:nvCxnSpPr>
        <p:spPr>
          <a:xfrm>
            <a:off x="3805382" y="3121892"/>
            <a:ext cx="1071418" cy="286789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234"/>
            <a:ext cx="12192000" cy="698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329"/>
            <a:ext cx="3521033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1042" y="2152880"/>
            <a:ext cx="309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PP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557818" y="372703"/>
            <a:ext cx="5563062" cy="10903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Quang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Elbow Connector 12"/>
          <p:cNvCxnSpPr/>
          <p:nvPr/>
        </p:nvCxnSpPr>
        <p:spPr>
          <a:xfrm>
            <a:off x="1760515" y="3648117"/>
            <a:ext cx="1481449" cy="899895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358640" y="486000"/>
            <a:ext cx="1899920" cy="977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 flipV="1">
            <a:off x="1760515" y="741682"/>
            <a:ext cx="2598125" cy="1196873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58560" y="877160"/>
            <a:ext cx="299258" cy="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309989" y="4089738"/>
            <a:ext cx="3395611" cy="9165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57818" y="2420595"/>
            <a:ext cx="5563060" cy="9165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249752" y="3648118"/>
            <a:ext cx="4871127" cy="1171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49753" y="5182383"/>
            <a:ext cx="4871127" cy="9165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4" name="Elbow Connector 33"/>
          <p:cNvCxnSpPr>
            <a:stCxn id="25" idx="0"/>
          </p:cNvCxnSpPr>
          <p:nvPr/>
        </p:nvCxnSpPr>
        <p:spPr>
          <a:xfrm rot="5400000" flipH="1" flipV="1">
            <a:off x="5116982" y="2648901"/>
            <a:ext cx="1331651" cy="15500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flipV="1">
            <a:off x="6705600" y="4217097"/>
            <a:ext cx="544153" cy="45544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5153956" y="5047471"/>
            <a:ext cx="2024675" cy="5881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37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 txBox="1">
            <a:spLocks/>
          </p:cNvSpPr>
          <p:nvPr/>
        </p:nvSpPr>
        <p:spPr>
          <a:xfrm>
            <a:off x="6917307" y="1314556"/>
            <a:ext cx="4608265" cy="60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1.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Cơ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sở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lí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luận</a:t>
            </a:r>
            <a:endParaRPr lang="en-AU" sz="3200" b="1" dirty="0"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0411" y="776587"/>
            <a:ext cx="4121499" cy="2382466"/>
            <a:chOff x="1965361" y="1783411"/>
            <a:chExt cx="4121499" cy="1833347"/>
          </a:xfrm>
        </p:grpSpPr>
        <p:grpSp>
          <p:nvGrpSpPr>
            <p:cNvPr id="5" name="Group 4"/>
            <p:cNvGrpSpPr/>
            <p:nvPr/>
          </p:nvGrpSpPr>
          <p:grpSpPr>
            <a:xfrm flipH="1">
              <a:off x="1965361" y="1783411"/>
              <a:ext cx="4121499" cy="1833347"/>
              <a:chOff x="3876268" y="1741695"/>
              <a:chExt cx="4404882" cy="195940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9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Rectangle 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Freeform 42"/>
                <p:cNvSpPr>
                  <a:spLocks/>
                </p:cNvSpPr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F23B4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Shape 2102"/>
            <p:cNvSpPr/>
            <p:nvPr/>
          </p:nvSpPr>
          <p:spPr>
            <a:xfrm>
              <a:off x="5366016" y="2083054"/>
              <a:ext cx="472995" cy="37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098" tIns="38098" rIns="38098" bIns="38098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68138" y="3654860"/>
            <a:ext cx="4121499" cy="2625516"/>
            <a:chOff x="1840681" y="3251101"/>
            <a:chExt cx="4121499" cy="1828724"/>
          </a:xfrm>
        </p:grpSpPr>
        <p:grpSp>
          <p:nvGrpSpPr>
            <p:cNvPr id="23" name="Group 22"/>
            <p:cNvGrpSpPr/>
            <p:nvPr/>
          </p:nvGrpSpPr>
          <p:grpSpPr>
            <a:xfrm flipH="1">
              <a:off x="1840681" y="3251101"/>
              <a:ext cx="4121499" cy="1828724"/>
              <a:chOff x="3876268" y="4054432"/>
              <a:chExt cx="4404882" cy="195446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27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937963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Freeform 81"/>
            <p:cNvSpPr>
              <a:spLocks noEditPoints="1"/>
            </p:cNvSpPr>
            <p:nvPr/>
          </p:nvSpPr>
          <p:spPr bwMode="auto">
            <a:xfrm>
              <a:off x="5277478" y="4399351"/>
              <a:ext cx="400708" cy="392254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Text Placeholder 9"/>
          <p:cNvSpPr txBox="1">
            <a:spLocks/>
          </p:cNvSpPr>
          <p:nvPr/>
        </p:nvSpPr>
        <p:spPr>
          <a:xfrm>
            <a:off x="6866992" y="2453476"/>
            <a:ext cx="4658580" cy="8125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trạng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en-AU" sz="3200" b="1" dirty="0"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3" name="Text Placeholder 9"/>
          <p:cNvSpPr txBox="1">
            <a:spLocks/>
          </p:cNvSpPr>
          <p:nvPr/>
        </p:nvSpPr>
        <p:spPr>
          <a:xfrm>
            <a:off x="6654487" y="5340991"/>
            <a:ext cx="5035084" cy="60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4.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nghiệm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sư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phạm</a:t>
            </a:r>
            <a:endParaRPr lang="en-AU" sz="3200" b="1" dirty="0"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79696" y="2100020"/>
            <a:ext cx="4121499" cy="1368100"/>
            <a:chOff x="1945881" y="2909757"/>
            <a:chExt cx="4121499" cy="980253"/>
          </a:xfrm>
        </p:grpSpPr>
        <p:grpSp>
          <p:nvGrpSpPr>
            <p:cNvPr id="46" name="Group 45"/>
            <p:cNvGrpSpPr/>
            <p:nvPr/>
          </p:nvGrpSpPr>
          <p:grpSpPr>
            <a:xfrm flipH="1">
              <a:off x="1945881" y="2909757"/>
              <a:ext cx="4121499" cy="980253"/>
              <a:chOff x="3876268" y="2821466"/>
              <a:chExt cx="4404882" cy="104765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50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Freeform 43"/>
                <p:cNvSpPr>
                  <a:spLocks/>
                </p:cNvSpPr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35" tIns="45718" rIns="91435" bIns="457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</a:pPr>
                  <a:endParaRPr lang="en-US" sz="758" dirty="0"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58" dirty="0">
                  <a:solidFill>
                    <a:srgbClr val="FFC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5443899" y="3202196"/>
              <a:ext cx="278266" cy="392253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82163" y="3487788"/>
            <a:ext cx="4346894" cy="1311990"/>
            <a:chOff x="3031241" y="4224704"/>
            <a:chExt cx="4121726" cy="985332"/>
          </a:xfrm>
        </p:grpSpPr>
        <p:grpSp>
          <p:nvGrpSpPr>
            <p:cNvPr id="64" name="Group 63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68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 dirty="0">
                    <a:solidFill>
                      <a:srgbClr val="00B0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 dirty="0">
                    <a:solidFill>
                      <a:srgbClr val="00B0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45"/>
                <p:cNvSpPr>
                  <a:spLocks/>
                </p:cNvSpPr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 dirty="0">
                    <a:solidFill>
                      <a:srgbClr val="00B0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 dirty="0">
                    <a:solidFill>
                      <a:srgbClr val="00B050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7" name="Oval 66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050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rgbClr val="00B050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61881" y="2037225"/>
            <a:ext cx="2393317" cy="2403330"/>
            <a:chOff x="303755" y="2396457"/>
            <a:chExt cx="2393317" cy="2403330"/>
          </a:xfrm>
        </p:grpSpPr>
        <p:sp>
          <p:nvSpPr>
            <p:cNvPr id="73" name="Freeform 5"/>
            <p:cNvSpPr>
              <a:spLocks/>
            </p:cNvSpPr>
            <p:nvPr/>
          </p:nvSpPr>
          <p:spPr bwMode="auto">
            <a:xfrm flipH="1">
              <a:off x="303755" y="2396457"/>
              <a:ext cx="2393316" cy="2403329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 flipH="1">
              <a:off x="303755" y="2396457"/>
              <a:ext cx="1199663" cy="1574180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Oval 7"/>
            <p:cNvSpPr>
              <a:spLocks noChangeArrowheads="1"/>
            </p:cNvSpPr>
            <p:nvPr/>
          </p:nvSpPr>
          <p:spPr bwMode="auto">
            <a:xfrm flipH="1">
              <a:off x="1128897" y="2396457"/>
              <a:ext cx="743030" cy="7470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 flipH="1">
              <a:off x="303755" y="3596120"/>
              <a:ext cx="1568173" cy="1203667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Oval 9"/>
            <p:cNvSpPr>
              <a:spLocks noChangeArrowheads="1"/>
            </p:cNvSpPr>
            <p:nvPr/>
          </p:nvSpPr>
          <p:spPr bwMode="auto">
            <a:xfrm flipH="1">
              <a:off x="303755" y="3223603"/>
              <a:ext cx="745032" cy="7470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 flipH="1">
              <a:off x="1503418" y="3223603"/>
              <a:ext cx="1193653" cy="1576184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Oval 11"/>
            <p:cNvSpPr>
              <a:spLocks noChangeArrowheads="1"/>
            </p:cNvSpPr>
            <p:nvPr/>
          </p:nvSpPr>
          <p:spPr bwMode="auto">
            <a:xfrm flipH="1">
              <a:off x="1128897" y="4052752"/>
              <a:ext cx="743030" cy="7470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Oval 7"/>
            <p:cNvSpPr>
              <a:spLocks noChangeArrowheads="1"/>
            </p:cNvSpPr>
            <p:nvPr/>
          </p:nvSpPr>
          <p:spPr bwMode="auto">
            <a:xfrm flipH="1">
              <a:off x="1871928" y="3222602"/>
              <a:ext cx="825144" cy="747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 flipH="1">
              <a:off x="441925" y="2623497"/>
              <a:ext cx="2048045" cy="171965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</a:pPr>
              <a:endParaRPr lang="en-US" sz="758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Title 1"/>
          <p:cNvSpPr txBox="1">
            <a:spLocks/>
          </p:cNvSpPr>
          <p:nvPr/>
        </p:nvSpPr>
        <p:spPr bwMode="auto">
          <a:xfrm>
            <a:off x="583801" y="2939931"/>
            <a:ext cx="2239236" cy="6524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Placeholder 9"/>
          <p:cNvSpPr txBox="1">
            <a:spLocks/>
          </p:cNvSpPr>
          <p:nvPr/>
        </p:nvSpPr>
        <p:spPr>
          <a:xfrm>
            <a:off x="6703897" y="3917327"/>
            <a:ext cx="5035083" cy="627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3.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giải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pháp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en-US" altLang="zh-CN" sz="3200" b="1" dirty="0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hiện</a:t>
            </a:r>
            <a:endParaRPr lang="en-AU" sz="3200" b="1" dirty="0"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5676" y="249444"/>
            <a:ext cx="11607705" cy="63815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37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7" y="2064706"/>
            <a:ext cx="3971886" cy="21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9"/>
          <p:cNvSpPr txBox="1">
            <a:spLocks/>
          </p:cNvSpPr>
          <p:nvPr/>
        </p:nvSpPr>
        <p:spPr>
          <a:xfrm>
            <a:off x="463997" y="2684193"/>
            <a:ext cx="3419606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1.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Cơ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sở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lí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luận</a:t>
            </a:r>
            <a:endParaRPr lang="en-AU" sz="40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38800" y="872080"/>
            <a:ext cx="5252720" cy="977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PPDH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587611" y="3265834"/>
            <a:ext cx="5252720" cy="24145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PPĐV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8" name="Elbow Connector 37"/>
          <p:cNvCxnSpPr>
            <a:stCxn id="16" idx="2"/>
          </p:cNvCxnSpPr>
          <p:nvPr/>
        </p:nvCxnSpPr>
        <p:spPr>
          <a:xfrm rot="5400000" flipH="1" flipV="1">
            <a:off x="3665591" y="2262565"/>
            <a:ext cx="430228" cy="3413810"/>
          </a:xfrm>
          <a:prstGeom prst="bentConnector4">
            <a:avLst>
              <a:gd name="adj1" fmla="val -53135"/>
              <a:gd name="adj2" fmla="val 7908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flipV="1">
            <a:off x="1879600" y="1302309"/>
            <a:ext cx="3708010" cy="810591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6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9"/>
          <p:cNvSpPr txBox="1">
            <a:spLocks/>
          </p:cNvSpPr>
          <p:nvPr/>
        </p:nvSpPr>
        <p:spPr>
          <a:xfrm>
            <a:off x="4324089" y="57461"/>
            <a:ext cx="3620022" cy="674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trạng</a:t>
            </a:r>
            <a:endParaRPr lang="en-AU" sz="4000" b="1" dirty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754" y="776620"/>
            <a:ext cx="11160691" cy="2642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*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 Về phía người người dạy: </a:t>
            </a:r>
            <a:endParaRPr lang="en-US" sz="2800" b="1" dirty="0">
              <a:solidFill>
                <a:srgbClr val="0000FF"/>
              </a:solidFill>
              <a:latin typeface="Times New Roman"/>
              <a:ea typeface="Times New Roman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+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Thực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tế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môn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GDCD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trong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nhà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trường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còn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nhiều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hạn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chế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chủ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yếu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giáo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viên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kiêm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nhiệm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giảng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dạy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thiếu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giáo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viên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chuyên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trách</a:t>
            </a:r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.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+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Giáo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viên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đã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chú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trọng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đổi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mới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các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PPDH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trong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đó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có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PPĐV,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tuy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nhiên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áp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dụng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chưa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linh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hoạt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mang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lại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hiệu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quả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chưa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cao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vi-V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3858" y="3419605"/>
            <a:ext cx="11110587" cy="2039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*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 Về phía người học: </a:t>
            </a:r>
            <a:endParaRPr lang="en-US" sz="2800" b="1" dirty="0">
              <a:solidFill>
                <a:srgbClr val="0000FF"/>
              </a:solidFill>
              <a:latin typeface="Times New Roman"/>
              <a:ea typeface="Times New Roman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+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L</a:t>
            </a:r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uôn coi GDCD là môn phụ,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không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hoàn toàn yêu thích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và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hứng thú.</a:t>
            </a:r>
          </a:p>
          <a:p>
            <a:pPr algn="just">
              <a:lnSpc>
                <a:spcPct val="100000"/>
              </a:lnSpc>
            </a:pPr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=&gt;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Các giờ học GDCD thường rơi và nhàm chán, hạn chế sự sáng tạo và hứng thú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>
              <a:lnSpc>
                <a:spcPct val="100000"/>
              </a:lnSpc>
            </a:pPr>
            <a:endParaRPr lang="vi-V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3858" y="5458691"/>
            <a:ext cx="11110587" cy="1411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* 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Về phương pháp đóng vai</a:t>
            </a:r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: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Đ</a:t>
            </a:r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Arial"/>
              </a:rPr>
              <a:t>ã được áp dụng trong các môn KHXH và môn GDCD tuy nhiên, việc áp dụng chưa thực sự bài bản và có hiệu quả.</a:t>
            </a:r>
            <a:endParaRPr lang="vi-VN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00000"/>
              </a:lnSpc>
            </a:pPr>
            <a:endParaRPr lang="vi-V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9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1922</Words>
  <Application>Microsoft Office PowerPoint</Application>
  <PresentationFormat>Widescreen</PresentationFormat>
  <Paragraphs>150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#9Slide03 Aturdida</vt:lpstr>
      <vt:lpstr>Arial</vt:lpstr>
      <vt:lpstr>Calibri</vt:lpstr>
      <vt:lpstr>Calibri Light</vt:lpstr>
      <vt:lpstr>Times New Roman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Cao Thị Duyên</cp:lastModifiedBy>
  <cp:revision>148</cp:revision>
  <dcterms:created xsi:type="dcterms:W3CDTF">2021-03-25T02:42:51Z</dcterms:created>
  <dcterms:modified xsi:type="dcterms:W3CDTF">2023-02-15T05:11:16Z</dcterms:modified>
</cp:coreProperties>
</file>